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2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4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0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1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5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9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6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3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0E567-8F99-497A-98BF-402388353AB1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F830-17EE-4A0C-9776-AD7C43559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5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1524000" y="6524626"/>
            <a:ext cx="9144000" cy="3333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1739901" y="6524626"/>
            <a:ext cx="377825" cy="333375"/>
          </a:xfrm>
          <a:prstGeom prst="chevron">
            <a:avLst>
              <a:gd name="adj" fmla="val 49898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0" name="燕尾形 3"/>
          <p:cNvSpPr>
            <a:spLocks noChangeArrowheads="1"/>
          </p:cNvSpPr>
          <p:nvPr/>
        </p:nvSpPr>
        <p:spPr bwMode="auto">
          <a:xfrm>
            <a:off x="2046289" y="6524626"/>
            <a:ext cx="377825" cy="333375"/>
          </a:xfrm>
          <a:prstGeom prst="chevron">
            <a:avLst>
              <a:gd name="adj" fmla="val 49898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1" name="燕尾形 4"/>
          <p:cNvSpPr>
            <a:spLocks noChangeArrowheads="1"/>
          </p:cNvSpPr>
          <p:nvPr/>
        </p:nvSpPr>
        <p:spPr bwMode="auto">
          <a:xfrm>
            <a:off x="2838451" y="6524626"/>
            <a:ext cx="377825" cy="333375"/>
          </a:xfrm>
          <a:prstGeom prst="chevron">
            <a:avLst>
              <a:gd name="adj" fmla="val 49898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2" name="燕尾形 5"/>
          <p:cNvSpPr>
            <a:spLocks noChangeArrowheads="1"/>
          </p:cNvSpPr>
          <p:nvPr/>
        </p:nvSpPr>
        <p:spPr bwMode="auto">
          <a:xfrm>
            <a:off x="3125789" y="6524626"/>
            <a:ext cx="377825" cy="333375"/>
          </a:xfrm>
          <a:prstGeom prst="chevron">
            <a:avLst>
              <a:gd name="adj" fmla="val 49898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3" name="燕尾形 6"/>
          <p:cNvSpPr>
            <a:spLocks noChangeArrowheads="1"/>
          </p:cNvSpPr>
          <p:nvPr/>
        </p:nvSpPr>
        <p:spPr bwMode="auto">
          <a:xfrm>
            <a:off x="3971926" y="6524626"/>
            <a:ext cx="377825" cy="333375"/>
          </a:xfrm>
          <a:prstGeom prst="chevron">
            <a:avLst>
              <a:gd name="adj" fmla="val 49898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4" name="燕尾形 7"/>
          <p:cNvSpPr>
            <a:spLocks noChangeArrowheads="1"/>
          </p:cNvSpPr>
          <p:nvPr/>
        </p:nvSpPr>
        <p:spPr bwMode="auto">
          <a:xfrm>
            <a:off x="4260851" y="6524626"/>
            <a:ext cx="377825" cy="333375"/>
          </a:xfrm>
          <a:prstGeom prst="chevron">
            <a:avLst>
              <a:gd name="adj" fmla="val 49898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5" name="燕尾形 8"/>
          <p:cNvSpPr>
            <a:spLocks noChangeArrowheads="1"/>
          </p:cNvSpPr>
          <p:nvPr/>
        </p:nvSpPr>
        <p:spPr bwMode="auto">
          <a:xfrm>
            <a:off x="5053014" y="6505575"/>
            <a:ext cx="377825" cy="331788"/>
          </a:xfrm>
          <a:prstGeom prst="chevron">
            <a:avLst>
              <a:gd name="adj" fmla="val 5013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6" name="燕尾形 9"/>
          <p:cNvSpPr>
            <a:spLocks noChangeArrowheads="1"/>
          </p:cNvSpPr>
          <p:nvPr/>
        </p:nvSpPr>
        <p:spPr bwMode="auto">
          <a:xfrm>
            <a:off x="5357814" y="6505575"/>
            <a:ext cx="377825" cy="331788"/>
          </a:xfrm>
          <a:prstGeom prst="chevron">
            <a:avLst>
              <a:gd name="adj" fmla="val 5013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7" name="燕尾形 10"/>
          <p:cNvSpPr>
            <a:spLocks noChangeArrowheads="1"/>
          </p:cNvSpPr>
          <p:nvPr/>
        </p:nvSpPr>
        <p:spPr bwMode="auto">
          <a:xfrm>
            <a:off x="6149976" y="6505575"/>
            <a:ext cx="377825" cy="331788"/>
          </a:xfrm>
          <a:prstGeom prst="chevron">
            <a:avLst>
              <a:gd name="adj" fmla="val 5013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8" name="燕尾形 11"/>
          <p:cNvSpPr>
            <a:spLocks noChangeArrowheads="1"/>
          </p:cNvSpPr>
          <p:nvPr/>
        </p:nvSpPr>
        <p:spPr bwMode="auto">
          <a:xfrm>
            <a:off x="6438901" y="6505575"/>
            <a:ext cx="377825" cy="331788"/>
          </a:xfrm>
          <a:prstGeom prst="chevron">
            <a:avLst>
              <a:gd name="adj" fmla="val 5013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9" name="燕尾形 12"/>
          <p:cNvSpPr>
            <a:spLocks noChangeArrowheads="1"/>
          </p:cNvSpPr>
          <p:nvPr/>
        </p:nvSpPr>
        <p:spPr bwMode="auto">
          <a:xfrm>
            <a:off x="7285039" y="6505575"/>
            <a:ext cx="377825" cy="331788"/>
          </a:xfrm>
          <a:prstGeom prst="chevron">
            <a:avLst>
              <a:gd name="adj" fmla="val 5013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30" name="燕尾形 13"/>
          <p:cNvSpPr>
            <a:spLocks noChangeArrowheads="1"/>
          </p:cNvSpPr>
          <p:nvPr/>
        </p:nvSpPr>
        <p:spPr bwMode="auto">
          <a:xfrm>
            <a:off x="7572376" y="6505575"/>
            <a:ext cx="377825" cy="331788"/>
          </a:xfrm>
          <a:prstGeom prst="chevron">
            <a:avLst>
              <a:gd name="adj" fmla="val 5013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31" name="燕尾形 14"/>
          <p:cNvSpPr>
            <a:spLocks noChangeArrowheads="1"/>
          </p:cNvSpPr>
          <p:nvPr/>
        </p:nvSpPr>
        <p:spPr bwMode="auto">
          <a:xfrm>
            <a:off x="8364539" y="6524626"/>
            <a:ext cx="377825" cy="333375"/>
          </a:xfrm>
          <a:prstGeom prst="chevron">
            <a:avLst>
              <a:gd name="adj" fmla="val 49898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32" name="燕尾形 15"/>
          <p:cNvSpPr>
            <a:spLocks noChangeArrowheads="1"/>
          </p:cNvSpPr>
          <p:nvPr/>
        </p:nvSpPr>
        <p:spPr bwMode="auto">
          <a:xfrm>
            <a:off x="8670926" y="6524626"/>
            <a:ext cx="377825" cy="333375"/>
          </a:xfrm>
          <a:prstGeom prst="chevron">
            <a:avLst>
              <a:gd name="adj" fmla="val 49898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33" name="燕尾形 16"/>
          <p:cNvSpPr>
            <a:spLocks noChangeArrowheads="1"/>
          </p:cNvSpPr>
          <p:nvPr/>
        </p:nvSpPr>
        <p:spPr bwMode="auto">
          <a:xfrm>
            <a:off x="9463089" y="6524626"/>
            <a:ext cx="377825" cy="333375"/>
          </a:xfrm>
          <a:prstGeom prst="chevron">
            <a:avLst>
              <a:gd name="adj" fmla="val 49898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34" name="燕尾形 17"/>
          <p:cNvSpPr>
            <a:spLocks noChangeArrowheads="1"/>
          </p:cNvSpPr>
          <p:nvPr/>
        </p:nvSpPr>
        <p:spPr bwMode="auto">
          <a:xfrm>
            <a:off x="9750426" y="6524626"/>
            <a:ext cx="377825" cy="333375"/>
          </a:xfrm>
          <a:prstGeom prst="chevron">
            <a:avLst>
              <a:gd name="adj" fmla="val 49898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35" name="矩形 20"/>
          <p:cNvSpPr>
            <a:spLocks noChangeArrowheads="1"/>
          </p:cNvSpPr>
          <p:nvPr/>
        </p:nvSpPr>
        <p:spPr bwMode="auto">
          <a:xfrm>
            <a:off x="1524000" y="1"/>
            <a:ext cx="9144000" cy="18891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36" name="矩形 21"/>
          <p:cNvSpPr>
            <a:spLocks noChangeArrowheads="1"/>
          </p:cNvSpPr>
          <p:nvPr/>
        </p:nvSpPr>
        <p:spPr bwMode="auto">
          <a:xfrm>
            <a:off x="1524000" y="333376"/>
            <a:ext cx="9144000" cy="936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45304" y="1096804"/>
            <a:ext cx="998719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/>
              <a:t>同一​​学生或教师的课程冲突必须避免。</a:t>
            </a:r>
            <a:endParaRPr lang="en-US" altLang="zh-CN" sz="20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/>
              <a:t>一门课</a:t>
            </a:r>
            <a:r>
              <a:rPr lang="zh-CN" altLang="en-US" sz="2000" dirty="0"/>
              <a:t>，</a:t>
            </a:r>
            <a:r>
              <a:rPr lang="zh-CN" altLang="zh-CN" sz="2000" dirty="0"/>
              <a:t>有</a:t>
            </a:r>
            <a:r>
              <a:rPr lang="zh-CN" altLang="en-US" sz="2000" dirty="0"/>
              <a:t>课时的</a:t>
            </a:r>
            <a:r>
              <a:rPr lang="zh-CN" altLang="zh-CN" sz="2000" dirty="0"/>
              <a:t>最小值和最大值的界限。</a:t>
            </a:r>
            <a:endParaRPr lang="en-US" altLang="zh-CN" sz="20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/>
              <a:t>课程的数量事先是不知道的，</a:t>
            </a:r>
            <a:r>
              <a:rPr lang="zh-CN" altLang="en-US" sz="2000" dirty="0"/>
              <a:t>课程</a:t>
            </a:r>
            <a:r>
              <a:rPr lang="zh-CN" altLang="zh-CN" sz="2000" dirty="0"/>
              <a:t>的长度是不固定的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一周工作日内，所有不同的课程都必须上完。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一</a:t>
            </a:r>
            <a:r>
              <a:rPr lang="zh-CN" altLang="zh-CN" sz="2000" dirty="0"/>
              <a:t>个班级的课程安排的课程是部分有序</a:t>
            </a:r>
            <a:r>
              <a:rPr lang="zh-CN" altLang="zh-CN" sz="2000" dirty="0"/>
              <a:t>的。课程之间的前后继承关系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每一</a:t>
            </a:r>
            <a:r>
              <a:rPr lang="zh-CN" altLang="en-US" sz="2000" dirty="0"/>
              <a:t>专题</a:t>
            </a:r>
            <a:r>
              <a:rPr lang="zh-CN" altLang="zh-CN" sz="2000" dirty="0"/>
              <a:t>有</a:t>
            </a:r>
            <a:r>
              <a:rPr lang="zh-CN" altLang="zh-CN" sz="2000" dirty="0"/>
              <a:t>固定的老师，一个老师能给多个班级交多门课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教</a:t>
            </a:r>
            <a:r>
              <a:rPr lang="zh-CN" altLang="zh-CN" sz="2000" dirty="0"/>
              <a:t>师和班级不一定在每个工作日每个时间周期都有</a:t>
            </a:r>
            <a:r>
              <a:rPr lang="zh-CN" altLang="zh-CN" sz="2000" dirty="0"/>
              <a:t>课。</a:t>
            </a:r>
            <a:r>
              <a:rPr lang="en-US" altLang="zh-CN" sz="2000" dirty="0"/>
              <a:t> </a:t>
            </a:r>
            <a:r>
              <a:rPr lang="zh-CN" altLang="en-US" sz="2000" dirty="0"/>
              <a:t>有空余时间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每</a:t>
            </a:r>
            <a:r>
              <a:rPr lang="zh-CN" altLang="zh-CN" sz="2000" dirty="0"/>
              <a:t>个工作日时间周期的总数目可以不同</a:t>
            </a:r>
            <a:r>
              <a:rPr lang="zh-CN" altLang="zh-CN" sz="2000" dirty="0"/>
              <a:t>。</a:t>
            </a:r>
            <a:r>
              <a:rPr lang="zh-CN" altLang="en-US" sz="2000" dirty="0"/>
              <a:t>每天的课程数量不一样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午</a:t>
            </a:r>
            <a:r>
              <a:rPr lang="zh-CN" altLang="zh-CN" sz="2000" dirty="0"/>
              <a:t>休时</a:t>
            </a:r>
            <a:r>
              <a:rPr lang="zh-CN" altLang="zh-CN" sz="2000" dirty="0"/>
              <a:t>间不</a:t>
            </a:r>
            <a:r>
              <a:rPr lang="zh-CN" altLang="zh-CN" sz="2000" dirty="0"/>
              <a:t>能被这些休息时间打断</a:t>
            </a:r>
            <a:r>
              <a:rPr lang="zh-CN" altLang="zh-CN" sz="2000" dirty="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zh-CN" sz="2000" smtClean="0"/>
              <a:t>每</a:t>
            </a:r>
            <a:r>
              <a:rPr lang="zh-CN" altLang="zh-CN" sz="2000" dirty="0"/>
              <a:t>天量的连续时间段集合被定义为一门课程。一个课</a:t>
            </a:r>
            <a:r>
              <a:rPr lang="zh-CN" altLang="zh-CN" sz="2000" dirty="0"/>
              <a:t>程</a:t>
            </a:r>
            <a:r>
              <a:rPr lang="zh-CN" altLang="en-US" sz="2000" dirty="0"/>
              <a:t>有确定的学时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001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/>
          </p:cNvSpPr>
          <p:nvPr/>
        </p:nvSpPr>
        <p:spPr bwMode="auto">
          <a:xfrm rot="19387313">
            <a:off x="428626" y="-590550"/>
            <a:ext cx="4500563" cy="2159000"/>
          </a:xfrm>
          <a:custGeom>
            <a:avLst/>
            <a:gdLst>
              <a:gd name="T0" fmla="*/ 1622595 w 4505489"/>
              <a:gd name="T1" fmla="*/ 0 h 2162815"/>
              <a:gd name="T2" fmla="*/ 4505489 w 4505489"/>
              <a:gd name="T3" fmla="*/ 2162815 h 2162815"/>
              <a:gd name="T4" fmla="*/ 0 w 4505489"/>
              <a:gd name="T5" fmla="*/ 2162815 h 2162815"/>
              <a:gd name="T6" fmla="*/ 1622595 w 4505489"/>
              <a:gd name="T7" fmla="*/ 0 h 2162815"/>
              <a:gd name="T8" fmla="*/ 0 w 4505489"/>
              <a:gd name="T9" fmla="*/ 0 h 2162815"/>
              <a:gd name="T10" fmla="*/ 4505489 w 4505489"/>
              <a:gd name="T11" fmla="*/ 2162815 h 2162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4505489" h="2162815">
                <a:moveTo>
                  <a:pt x="1622595" y="0"/>
                </a:moveTo>
                <a:lnTo>
                  <a:pt x="4505489" y="2162815"/>
                </a:lnTo>
                <a:lnTo>
                  <a:pt x="0" y="2162815"/>
                </a:lnTo>
                <a:lnTo>
                  <a:pt x="16225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矩形 2"/>
          <p:cNvSpPr>
            <a:spLocks/>
          </p:cNvSpPr>
          <p:nvPr/>
        </p:nvSpPr>
        <p:spPr bwMode="auto">
          <a:xfrm rot="19387313">
            <a:off x="9182100" y="6256339"/>
            <a:ext cx="1830388" cy="534987"/>
          </a:xfrm>
          <a:custGeom>
            <a:avLst/>
            <a:gdLst>
              <a:gd name="T0" fmla="*/ 1828892 w 1828892"/>
              <a:gd name="T1" fmla="*/ 0 h 535756"/>
              <a:gd name="T2" fmla="*/ 1426955 w 1828892"/>
              <a:gd name="T3" fmla="*/ 535756 h 535756"/>
              <a:gd name="T4" fmla="*/ 714128 w 1828892"/>
              <a:gd name="T5" fmla="*/ 535756 h 535756"/>
              <a:gd name="T6" fmla="*/ 0 w 1828892"/>
              <a:gd name="T7" fmla="*/ 0 h 535756"/>
              <a:gd name="T8" fmla="*/ 1828892 w 1828892"/>
              <a:gd name="T9" fmla="*/ 0 h 535756"/>
              <a:gd name="T10" fmla="*/ 0 w 1828892"/>
              <a:gd name="T11" fmla="*/ 0 h 535756"/>
              <a:gd name="T12" fmla="*/ 1828892 w 1828892"/>
              <a:gd name="T13" fmla="*/ 535756 h 535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828892" h="535756">
                <a:moveTo>
                  <a:pt x="1828892" y="0"/>
                </a:moveTo>
                <a:lnTo>
                  <a:pt x="1426955" y="535756"/>
                </a:lnTo>
                <a:lnTo>
                  <a:pt x="714128" y="535756"/>
                </a:lnTo>
                <a:lnTo>
                  <a:pt x="0" y="0"/>
                </a:lnTo>
                <a:lnTo>
                  <a:pt x="18288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7172" name="直接连接符 4"/>
          <p:cNvCxnSpPr>
            <a:cxnSpLocks noChangeShapeType="1"/>
          </p:cNvCxnSpPr>
          <p:nvPr/>
        </p:nvCxnSpPr>
        <p:spPr bwMode="auto">
          <a:xfrm>
            <a:off x="5951539" y="1484313"/>
            <a:ext cx="4321175" cy="0"/>
          </a:xfrm>
          <a:prstGeom prst="line">
            <a:avLst/>
          </a:prstGeom>
          <a:noFill/>
          <a:ln w="57150" cmpd="sng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6311900" y="755650"/>
            <a:ext cx="3124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蓝与白</a:t>
            </a:r>
            <a:r>
              <a:rPr lang="en-US" altLang="zh-CN" sz="3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2994025" y="2466975"/>
            <a:ext cx="876300" cy="865188"/>
            <a:chOff x="0" y="0"/>
            <a:chExt cx="1347690" cy="1330118"/>
          </a:xfrm>
        </p:grpSpPr>
        <p:sp>
          <p:nvSpPr>
            <p:cNvPr id="7175" name="同心圆 8"/>
            <p:cNvSpPr>
              <a:spLocks/>
            </p:cNvSpPr>
            <p:nvPr/>
          </p:nvSpPr>
          <p:spPr bwMode="auto">
            <a:xfrm>
              <a:off x="0" y="0"/>
              <a:ext cx="1347690" cy="1330118"/>
            </a:xfrm>
            <a:custGeom>
              <a:avLst/>
              <a:gdLst>
                <a:gd name="T0" fmla="*/ 1080120 w 1872208"/>
                <a:gd name="T1" fmla="*/ 0 h 1847798"/>
                <a:gd name="T2" fmla="*/ 1872208 w 1872208"/>
                <a:gd name="T3" fmla="*/ 923899 h 1847798"/>
                <a:gd name="T4" fmla="*/ 1080120 w 1872208"/>
                <a:gd name="T5" fmla="*/ 1847798 h 1847798"/>
                <a:gd name="T6" fmla="*/ 1080120 w 1872208"/>
                <a:gd name="T7" fmla="*/ 1367018 h 1847798"/>
                <a:gd name="T8" fmla="*/ 1404156 w 1872208"/>
                <a:gd name="T9" fmla="*/ 923899 h 1847798"/>
                <a:gd name="T10" fmla="*/ 1080120 w 1872208"/>
                <a:gd name="T11" fmla="*/ 480780 h 1847798"/>
                <a:gd name="T12" fmla="*/ 1080120 w 1872208"/>
                <a:gd name="T13" fmla="*/ 0 h 1847798"/>
                <a:gd name="T14" fmla="*/ 792088 w 1872208"/>
                <a:gd name="T15" fmla="*/ 0 h 1847798"/>
                <a:gd name="T16" fmla="*/ 792088 w 1872208"/>
                <a:gd name="T17" fmla="*/ 480780 h 1847798"/>
                <a:gd name="T18" fmla="*/ 468052 w 1872208"/>
                <a:gd name="T19" fmla="*/ 923899 h 1847798"/>
                <a:gd name="T20" fmla="*/ 792088 w 1872208"/>
                <a:gd name="T21" fmla="*/ 1367018 h 1847798"/>
                <a:gd name="T22" fmla="*/ 792088 w 1872208"/>
                <a:gd name="T23" fmla="*/ 1847798 h 1847798"/>
                <a:gd name="T24" fmla="*/ 0 w 1872208"/>
                <a:gd name="T25" fmla="*/ 923899 h 1847798"/>
                <a:gd name="T26" fmla="*/ 792088 w 1872208"/>
                <a:gd name="T27" fmla="*/ 0 h 1847798"/>
                <a:gd name="T28" fmla="*/ 0 w 1872208"/>
                <a:gd name="T29" fmla="*/ 0 h 1847798"/>
                <a:gd name="T30" fmla="*/ 1872208 w 1872208"/>
                <a:gd name="T31" fmla="*/ 1847798 h 1847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1872208" h="1847798">
                  <a:moveTo>
                    <a:pt x="1080120" y="0"/>
                  </a:moveTo>
                  <a:cubicBezTo>
                    <a:pt x="1528835" y="68181"/>
                    <a:pt x="1872208" y="455941"/>
                    <a:pt x="1872208" y="923899"/>
                  </a:cubicBezTo>
                  <a:cubicBezTo>
                    <a:pt x="1872208" y="1391858"/>
                    <a:pt x="1528835" y="1779617"/>
                    <a:pt x="1080120" y="1847798"/>
                  </a:cubicBezTo>
                  <a:lnTo>
                    <a:pt x="1080120" y="1367018"/>
                  </a:lnTo>
                  <a:cubicBezTo>
                    <a:pt x="1268486" y="1308200"/>
                    <a:pt x="1404156" y="1131893"/>
                    <a:pt x="1404156" y="923899"/>
                  </a:cubicBezTo>
                  <a:cubicBezTo>
                    <a:pt x="1404156" y="715905"/>
                    <a:pt x="1268486" y="539598"/>
                    <a:pt x="1080120" y="480780"/>
                  </a:cubicBezTo>
                  <a:lnTo>
                    <a:pt x="1080120" y="0"/>
                  </a:lnTo>
                  <a:close/>
                  <a:moveTo>
                    <a:pt x="792088" y="0"/>
                  </a:moveTo>
                  <a:lnTo>
                    <a:pt x="792088" y="480780"/>
                  </a:lnTo>
                  <a:cubicBezTo>
                    <a:pt x="603722" y="539598"/>
                    <a:pt x="468052" y="715905"/>
                    <a:pt x="468052" y="923899"/>
                  </a:cubicBezTo>
                  <a:cubicBezTo>
                    <a:pt x="468052" y="1131893"/>
                    <a:pt x="603722" y="1308200"/>
                    <a:pt x="792088" y="1367018"/>
                  </a:cubicBezTo>
                  <a:lnTo>
                    <a:pt x="792088" y="1847798"/>
                  </a:lnTo>
                  <a:cubicBezTo>
                    <a:pt x="343373" y="1779617"/>
                    <a:pt x="0" y="1391858"/>
                    <a:pt x="0" y="923899"/>
                  </a:cubicBezTo>
                  <a:cubicBezTo>
                    <a:pt x="0" y="455941"/>
                    <a:pt x="343373" y="68181"/>
                    <a:pt x="7920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6" name="TextBox 10"/>
            <p:cNvSpPr txBox="1">
              <a:spLocks noChangeArrowheads="1"/>
            </p:cNvSpPr>
            <p:nvPr/>
          </p:nvSpPr>
          <p:spPr bwMode="auto">
            <a:xfrm>
              <a:off x="348200" y="262750"/>
              <a:ext cx="582307" cy="80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D9D9D9"/>
                  </a:solidFill>
                  <a:latin typeface="HelveticaNeueLT Std Blk Ext" pitchFamily="2" charset="0"/>
                </a:rPr>
                <a:t>1</a:t>
              </a:r>
              <a:endParaRPr lang="zh-CN" altLang="en-US" sz="2800">
                <a:solidFill>
                  <a:srgbClr val="D9D9D9"/>
                </a:solidFill>
                <a:latin typeface="HelveticaNeueLT Std Blk Ext" pitchFamily="2" charset="0"/>
              </a:endParaRPr>
            </a:p>
          </p:txBody>
        </p:sp>
      </p:grp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2994025" y="3619500"/>
            <a:ext cx="876300" cy="865188"/>
            <a:chOff x="0" y="0"/>
            <a:chExt cx="1347690" cy="1330118"/>
          </a:xfrm>
        </p:grpSpPr>
        <p:sp>
          <p:nvSpPr>
            <p:cNvPr id="7178" name="同心圆 8"/>
            <p:cNvSpPr>
              <a:spLocks/>
            </p:cNvSpPr>
            <p:nvPr/>
          </p:nvSpPr>
          <p:spPr bwMode="auto">
            <a:xfrm>
              <a:off x="0" y="0"/>
              <a:ext cx="1347690" cy="1330118"/>
            </a:xfrm>
            <a:custGeom>
              <a:avLst/>
              <a:gdLst>
                <a:gd name="T0" fmla="*/ 1080120 w 1872208"/>
                <a:gd name="T1" fmla="*/ 0 h 1847798"/>
                <a:gd name="T2" fmla="*/ 1872208 w 1872208"/>
                <a:gd name="T3" fmla="*/ 923899 h 1847798"/>
                <a:gd name="T4" fmla="*/ 1080120 w 1872208"/>
                <a:gd name="T5" fmla="*/ 1847798 h 1847798"/>
                <a:gd name="T6" fmla="*/ 1080120 w 1872208"/>
                <a:gd name="T7" fmla="*/ 1367018 h 1847798"/>
                <a:gd name="T8" fmla="*/ 1404156 w 1872208"/>
                <a:gd name="T9" fmla="*/ 923899 h 1847798"/>
                <a:gd name="T10" fmla="*/ 1080120 w 1872208"/>
                <a:gd name="T11" fmla="*/ 480780 h 1847798"/>
                <a:gd name="T12" fmla="*/ 1080120 w 1872208"/>
                <a:gd name="T13" fmla="*/ 0 h 1847798"/>
                <a:gd name="T14" fmla="*/ 792088 w 1872208"/>
                <a:gd name="T15" fmla="*/ 0 h 1847798"/>
                <a:gd name="T16" fmla="*/ 792088 w 1872208"/>
                <a:gd name="T17" fmla="*/ 480780 h 1847798"/>
                <a:gd name="T18" fmla="*/ 468052 w 1872208"/>
                <a:gd name="T19" fmla="*/ 923899 h 1847798"/>
                <a:gd name="T20" fmla="*/ 792088 w 1872208"/>
                <a:gd name="T21" fmla="*/ 1367018 h 1847798"/>
                <a:gd name="T22" fmla="*/ 792088 w 1872208"/>
                <a:gd name="T23" fmla="*/ 1847798 h 1847798"/>
                <a:gd name="T24" fmla="*/ 0 w 1872208"/>
                <a:gd name="T25" fmla="*/ 923899 h 1847798"/>
                <a:gd name="T26" fmla="*/ 792088 w 1872208"/>
                <a:gd name="T27" fmla="*/ 0 h 1847798"/>
                <a:gd name="T28" fmla="*/ 0 w 1872208"/>
                <a:gd name="T29" fmla="*/ 0 h 1847798"/>
                <a:gd name="T30" fmla="*/ 1872208 w 1872208"/>
                <a:gd name="T31" fmla="*/ 1847798 h 1847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1872208" h="1847798">
                  <a:moveTo>
                    <a:pt x="1080120" y="0"/>
                  </a:moveTo>
                  <a:cubicBezTo>
                    <a:pt x="1528835" y="68181"/>
                    <a:pt x="1872208" y="455941"/>
                    <a:pt x="1872208" y="923899"/>
                  </a:cubicBezTo>
                  <a:cubicBezTo>
                    <a:pt x="1872208" y="1391858"/>
                    <a:pt x="1528835" y="1779617"/>
                    <a:pt x="1080120" y="1847798"/>
                  </a:cubicBezTo>
                  <a:lnTo>
                    <a:pt x="1080120" y="1367018"/>
                  </a:lnTo>
                  <a:cubicBezTo>
                    <a:pt x="1268486" y="1308200"/>
                    <a:pt x="1404156" y="1131893"/>
                    <a:pt x="1404156" y="923899"/>
                  </a:cubicBezTo>
                  <a:cubicBezTo>
                    <a:pt x="1404156" y="715905"/>
                    <a:pt x="1268486" y="539598"/>
                    <a:pt x="1080120" y="480780"/>
                  </a:cubicBezTo>
                  <a:lnTo>
                    <a:pt x="1080120" y="0"/>
                  </a:lnTo>
                  <a:close/>
                  <a:moveTo>
                    <a:pt x="792088" y="0"/>
                  </a:moveTo>
                  <a:lnTo>
                    <a:pt x="792088" y="480780"/>
                  </a:lnTo>
                  <a:cubicBezTo>
                    <a:pt x="603722" y="539598"/>
                    <a:pt x="468052" y="715905"/>
                    <a:pt x="468052" y="923899"/>
                  </a:cubicBezTo>
                  <a:cubicBezTo>
                    <a:pt x="468052" y="1131893"/>
                    <a:pt x="603722" y="1308200"/>
                    <a:pt x="792088" y="1367018"/>
                  </a:cubicBezTo>
                  <a:lnTo>
                    <a:pt x="792088" y="1847798"/>
                  </a:lnTo>
                  <a:cubicBezTo>
                    <a:pt x="343373" y="1779617"/>
                    <a:pt x="0" y="1391858"/>
                    <a:pt x="0" y="923899"/>
                  </a:cubicBezTo>
                  <a:cubicBezTo>
                    <a:pt x="0" y="455941"/>
                    <a:pt x="343373" y="68181"/>
                    <a:pt x="7920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9" name="TextBox 14"/>
            <p:cNvSpPr txBox="1">
              <a:spLocks noChangeArrowheads="1"/>
            </p:cNvSpPr>
            <p:nvPr/>
          </p:nvSpPr>
          <p:spPr bwMode="auto">
            <a:xfrm>
              <a:off x="274295" y="230042"/>
              <a:ext cx="582307" cy="80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D9D9D9"/>
                  </a:solidFill>
                  <a:latin typeface="HelveticaNeueLT Std Blk Ext" pitchFamily="2" charset="0"/>
                </a:rPr>
                <a:t>2</a:t>
              </a:r>
              <a:endParaRPr lang="zh-CN" altLang="en-US" sz="2800">
                <a:solidFill>
                  <a:srgbClr val="D9D9D9"/>
                </a:solidFill>
                <a:latin typeface="HelveticaNeueLT Std Blk Ext" pitchFamily="2" charset="0"/>
              </a:endParaRPr>
            </a:p>
          </p:txBody>
        </p:sp>
      </p:grp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3014663" y="4724400"/>
            <a:ext cx="876300" cy="865188"/>
            <a:chOff x="0" y="0"/>
            <a:chExt cx="1347690" cy="1330118"/>
          </a:xfrm>
        </p:grpSpPr>
        <p:sp>
          <p:nvSpPr>
            <p:cNvPr id="7181" name="同心圆 8"/>
            <p:cNvSpPr>
              <a:spLocks/>
            </p:cNvSpPr>
            <p:nvPr/>
          </p:nvSpPr>
          <p:spPr bwMode="auto">
            <a:xfrm>
              <a:off x="0" y="0"/>
              <a:ext cx="1347690" cy="1330118"/>
            </a:xfrm>
            <a:custGeom>
              <a:avLst/>
              <a:gdLst>
                <a:gd name="T0" fmla="*/ 1080120 w 1872208"/>
                <a:gd name="T1" fmla="*/ 0 h 1847798"/>
                <a:gd name="T2" fmla="*/ 1872208 w 1872208"/>
                <a:gd name="T3" fmla="*/ 923899 h 1847798"/>
                <a:gd name="T4" fmla="*/ 1080120 w 1872208"/>
                <a:gd name="T5" fmla="*/ 1847798 h 1847798"/>
                <a:gd name="T6" fmla="*/ 1080120 w 1872208"/>
                <a:gd name="T7" fmla="*/ 1367018 h 1847798"/>
                <a:gd name="T8" fmla="*/ 1404156 w 1872208"/>
                <a:gd name="T9" fmla="*/ 923899 h 1847798"/>
                <a:gd name="T10" fmla="*/ 1080120 w 1872208"/>
                <a:gd name="T11" fmla="*/ 480780 h 1847798"/>
                <a:gd name="T12" fmla="*/ 1080120 w 1872208"/>
                <a:gd name="T13" fmla="*/ 0 h 1847798"/>
                <a:gd name="T14" fmla="*/ 792088 w 1872208"/>
                <a:gd name="T15" fmla="*/ 0 h 1847798"/>
                <a:gd name="T16" fmla="*/ 792088 w 1872208"/>
                <a:gd name="T17" fmla="*/ 480780 h 1847798"/>
                <a:gd name="T18" fmla="*/ 468052 w 1872208"/>
                <a:gd name="T19" fmla="*/ 923899 h 1847798"/>
                <a:gd name="T20" fmla="*/ 792088 w 1872208"/>
                <a:gd name="T21" fmla="*/ 1367018 h 1847798"/>
                <a:gd name="T22" fmla="*/ 792088 w 1872208"/>
                <a:gd name="T23" fmla="*/ 1847798 h 1847798"/>
                <a:gd name="T24" fmla="*/ 0 w 1872208"/>
                <a:gd name="T25" fmla="*/ 923899 h 1847798"/>
                <a:gd name="T26" fmla="*/ 792088 w 1872208"/>
                <a:gd name="T27" fmla="*/ 0 h 1847798"/>
                <a:gd name="T28" fmla="*/ 0 w 1872208"/>
                <a:gd name="T29" fmla="*/ 0 h 1847798"/>
                <a:gd name="T30" fmla="*/ 1872208 w 1872208"/>
                <a:gd name="T31" fmla="*/ 1847798 h 1847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1872208" h="1847798">
                  <a:moveTo>
                    <a:pt x="1080120" y="0"/>
                  </a:moveTo>
                  <a:cubicBezTo>
                    <a:pt x="1528835" y="68181"/>
                    <a:pt x="1872208" y="455941"/>
                    <a:pt x="1872208" y="923899"/>
                  </a:cubicBezTo>
                  <a:cubicBezTo>
                    <a:pt x="1872208" y="1391858"/>
                    <a:pt x="1528835" y="1779617"/>
                    <a:pt x="1080120" y="1847798"/>
                  </a:cubicBezTo>
                  <a:lnTo>
                    <a:pt x="1080120" y="1367018"/>
                  </a:lnTo>
                  <a:cubicBezTo>
                    <a:pt x="1268486" y="1308200"/>
                    <a:pt x="1404156" y="1131893"/>
                    <a:pt x="1404156" y="923899"/>
                  </a:cubicBezTo>
                  <a:cubicBezTo>
                    <a:pt x="1404156" y="715905"/>
                    <a:pt x="1268486" y="539598"/>
                    <a:pt x="1080120" y="480780"/>
                  </a:cubicBezTo>
                  <a:lnTo>
                    <a:pt x="1080120" y="0"/>
                  </a:lnTo>
                  <a:close/>
                  <a:moveTo>
                    <a:pt x="792088" y="0"/>
                  </a:moveTo>
                  <a:lnTo>
                    <a:pt x="792088" y="480780"/>
                  </a:lnTo>
                  <a:cubicBezTo>
                    <a:pt x="603722" y="539598"/>
                    <a:pt x="468052" y="715905"/>
                    <a:pt x="468052" y="923899"/>
                  </a:cubicBezTo>
                  <a:cubicBezTo>
                    <a:pt x="468052" y="1131893"/>
                    <a:pt x="603722" y="1308200"/>
                    <a:pt x="792088" y="1367018"/>
                  </a:cubicBezTo>
                  <a:lnTo>
                    <a:pt x="792088" y="1847798"/>
                  </a:lnTo>
                  <a:cubicBezTo>
                    <a:pt x="343373" y="1779617"/>
                    <a:pt x="0" y="1391858"/>
                    <a:pt x="0" y="923899"/>
                  </a:cubicBezTo>
                  <a:cubicBezTo>
                    <a:pt x="0" y="455941"/>
                    <a:pt x="343373" y="68181"/>
                    <a:pt x="7920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2" name="TextBox 17"/>
            <p:cNvSpPr txBox="1">
              <a:spLocks noChangeArrowheads="1"/>
            </p:cNvSpPr>
            <p:nvPr/>
          </p:nvSpPr>
          <p:spPr bwMode="auto">
            <a:xfrm>
              <a:off x="268691" y="244233"/>
              <a:ext cx="582307" cy="80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D9D9D9"/>
                  </a:solidFill>
                  <a:latin typeface="HelveticaNeueLT Std Blk Ext" pitchFamily="2" charset="0"/>
                </a:rPr>
                <a:t>3</a:t>
              </a:r>
              <a:endParaRPr lang="zh-CN" altLang="en-US" sz="2800">
                <a:solidFill>
                  <a:srgbClr val="D9D9D9"/>
                </a:solidFill>
                <a:latin typeface="HelveticaNeueLT Std Blk Ext" pitchFamily="2" charset="0"/>
              </a:endParaRPr>
            </a:p>
          </p:txBody>
        </p:sp>
      </p:grpSp>
      <p:sp>
        <p:nvSpPr>
          <p:cNvPr id="7183" name="矩形 18"/>
          <p:cNvSpPr>
            <a:spLocks noChangeArrowheads="1"/>
          </p:cNvSpPr>
          <p:nvPr/>
        </p:nvSpPr>
        <p:spPr bwMode="auto">
          <a:xfrm>
            <a:off x="3897313" y="3125789"/>
            <a:ext cx="4711700" cy="1238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84" name="矩形 19"/>
          <p:cNvSpPr>
            <a:spLocks noChangeArrowheads="1"/>
          </p:cNvSpPr>
          <p:nvPr/>
        </p:nvSpPr>
        <p:spPr bwMode="auto">
          <a:xfrm>
            <a:off x="3890963" y="3295650"/>
            <a:ext cx="4710112" cy="460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85" name="矩形 20"/>
          <p:cNvSpPr>
            <a:spLocks noChangeArrowheads="1"/>
          </p:cNvSpPr>
          <p:nvPr/>
        </p:nvSpPr>
        <p:spPr bwMode="auto">
          <a:xfrm>
            <a:off x="3900488" y="4270376"/>
            <a:ext cx="4710112" cy="1238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86" name="矩形 21"/>
          <p:cNvSpPr>
            <a:spLocks noChangeArrowheads="1"/>
          </p:cNvSpPr>
          <p:nvPr/>
        </p:nvSpPr>
        <p:spPr bwMode="auto">
          <a:xfrm>
            <a:off x="3892550" y="4441825"/>
            <a:ext cx="4711700" cy="4445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87" name="矩形 22"/>
          <p:cNvSpPr>
            <a:spLocks noChangeArrowheads="1"/>
          </p:cNvSpPr>
          <p:nvPr/>
        </p:nvSpPr>
        <p:spPr bwMode="auto">
          <a:xfrm>
            <a:off x="3905250" y="5345114"/>
            <a:ext cx="4711700" cy="1238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88" name="矩形 23"/>
          <p:cNvSpPr>
            <a:spLocks noChangeArrowheads="1"/>
          </p:cNvSpPr>
          <p:nvPr/>
        </p:nvSpPr>
        <p:spPr bwMode="auto">
          <a:xfrm>
            <a:off x="3898901" y="5514975"/>
            <a:ext cx="4710113" cy="460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89" name="矩形 24"/>
          <p:cNvSpPr>
            <a:spLocks/>
          </p:cNvSpPr>
          <p:nvPr/>
        </p:nvSpPr>
        <p:spPr bwMode="auto">
          <a:xfrm rot="19387313">
            <a:off x="7269163" y="5616576"/>
            <a:ext cx="3956050" cy="536575"/>
          </a:xfrm>
          <a:custGeom>
            <a:avLst/>
            <a:gdLst>
              <a:gd name="T0" fmla="*/ 3956149 w 3956149"/>
              <a:gd name="T1" fmla="*/ 1 h 535757"/>
              <a:gd name="T2" fmla="*/ 3554213 w 3956149"/>
              <a:gd name="T3" fmla="*/ 535756 h 535757"/>
              <a:gd name="T4" fmla="*/ 714130 w 3956149"/>
              <a:gd name="T5" fmla="*/ 535757 h 535757"/>
              <a:gd name="T6" fmla="*/ 0 w 3956149"/>
              <a:gd name="T7" fmla="*/ 0 h 535757"/>
              <a:gd name="T8" fmla="*/ 3956149 w 3956149"/>
              <a:gd name="T9" fmla="*/ 1 h 535757"/>
              <a:gd name="T10" fmla="*/ 0 w 3956149"/>
              <a:gd name="T11" fmla="*/ 0 h 535757"/>
              <a:gd name="T12" fmla="*/ 3956149 w 3956149"/>
              <a:gd name="T13" fmla="*/ 535757 h 535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956149" h="535757">
                <a:moveTo>
                  <a:pt x="3956149" y="1"/>
                </a:moveTo>
                <a:lnTo>
                  <a:pt x="3554213" y="535756"/>
                </a:lnTo>
                <a:lnTo>
                  <a:pt x="714130" y="535757"/>
                </a:lnTo>
                <a:lnTo>
                  <a:pt x="0" y="0"/>
                </a:lnTo>
                <a:lnTo>
                  <a:pt x="395614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516"/>
            <a:ext cx="12191548" cy="66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250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HelveticaNeueLT Std Blk Ext</vt:lpstr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LWQ</dc:creator>
  <cp:lastModifiedBy>LWQ</cp:lastModifiedBy>
  <cp:revision>7</cp:revision>
  <dcterms:created xsi:type="dcterms:W3CDTF">2016-03-17T14:11:01Z</dcterms:created>
  <dcterms:modified xsi:type="dcterms:W3CDTF">2016-03-17T14:38:15Z</dcterms:modified>
</cp:coreProperties>
</file>