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65" r:id="rId3"/>
    <p:sldId id="257" r:id="rId4"/>
    <p:sldId id="266" r:id="rId5"/>
    <p:sldId id="260" r:id="rId6"/>
    <p:sldId id="267" r:id="rId7"/>
    <p:sldId id="268" r:id="rId8"/>
    <p:sldId id="269" r:id="rId9"/>
    <p:sldId id="270" r:id="rId10"/>
    <p:sldId id="272"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00" autoAdjust="0"/>
  </p:normalViewPr>
  <p:slideViewPr>
    <p:cSldViewPr snapToGrid="0">
      <p:cViewPr varScale="1">
        <p:scale>
          <a:sx n="109" d="100"/>
          <a:sy n="109"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85C7D-A411-469F-8072-2CE2E4770225}" type="datetimeFigureOut">
              <a:rPr lang="zh-CN" altLang="en-US" smtClean="0"/>
              <a:t>2016/3/13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74E0E-E314-4226-A3C4-59D2B7E3B6ED}" type="slidenum">
              <a:rPr lang="zh-CN" altLang="en-US" smtClean="0"/>
              <a:t>‹#›</a:t>
            </a:fld>
            <a:endParaRPr lang="zh-CN" altLang="en-US"/>
          </a:p>
        </p:txBody>
      </p:sp>
    </p:spTree>
    <p:extLst>
      <p:ext uri="{BB962C8B-B14F-4D97-AF65-F5344CB8AC3E}">
        <p14:creationId xmlns:p14="http://schemas.microsoft.com/office/powerpoint/2010/main" val="89146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3</a:t>
            </a:fld>
            <a:endParaRPr lang="zh-CN" altLang="en-US"/>
          </a:p>
        </p:txBody>
      </p:sp>
    </p:spTree>
    <p:extLst>
      <p:ext uri="{BB962C8B-B14F-4D97-AF65-F5344CB8AC3E}">
        <p14:creationId xmlns:p14="http://schemas.microsoft.com/office/powerpoint/2010/main" val="32464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73895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407800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60963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7B1F8AE9-5A46-45E6-8E12-98B23370BE37}" type="datetime1">
              <a:rPr lang="zh-CN" altLang="en-US"/>
              <a:pPr/>
              <a:t>2016/3/13</a:t>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75942881-45FA-44A8-9B8C-56E7CE8819A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7556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47070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269340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97089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29693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8860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140589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67260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580ECB4-CECC-4897-A3AC-0D4D80CE1942}" type="datetimeFigureOut">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212314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0ECB4-CECC-4897-A3AC-0D4D80CE1942}" type="datetimeFigureOut">
              <a:rPr lang="zh-CN" altLang="en-US" smtClean="0"/>
              <a:t>2016/3/13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5F174-32C8-40FF-92B5-77BCB2E4BC7C}" type="slidenum">
              <a:rPr lang="zh-CN" altLang="en-US" smtClean="0"/>
              <a:t>‹#›</a:t>
            </a:fld>
            <a:endParaRPr lang="zh-CN" altLang="en-US"/>
          </a:p>
        </p:txBody>
      </p:sp>
    </p:spTree>
    <p:extLst>
      <p:ext uri="{BB962C8B-B14F-4D97-AF65-F5344CB8AC3E}">
        <p14:creationId xmlns:p14="http://schemas.microsoft.com/office/powerpoint/2010/main" val="312756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Ej8WK9uqDQQ&amp;feature=youtu.be" TargetMode="External"/><Relationship Id="rId2" Type="http://schemas.openxmlformats.org/officeDocument/2006/relationships/hyperlink" Target="http://www.gerad.ca/~alainh/UvNucha.mp3"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www.youtube.com/watch?v=EoVnqZavGyk" TargetMode="External"/><Relationship Id="rId4" Type="http://schemas.openxmlformats.org/officeDocument/2006/relationships/hyperlink" Target="http://www.youtube.com/watch?v=s_hb0hnGdu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55"/>
          <p:cNvSpPr>
            <a:spLocks noChangeArrowheads="1"/>
          </p:cNvSpPr>
          <p:nvPr/>
        </p:nvSpPr>
        <p:spPr bwMode="auto">
          <a:xfrm>
            <a:off x="1857375" y="4068763"/>
            <a:ext cx="85592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t>基于遗传禁忌</a:t>
            </a:r>
            <a:r>
              <a:rPr lang="zh-CN" altLang="zh-CN" sz="3600"/>
              <a:t>算</a:t>
            </a:r>
            <a:r>
              <a:rPr lang="zh-CN" altLang="zh-CN" sz="3600" smtClean="0"/>
              <a:t>法解</a:t>
            </a:r>
            <a:r>
              <a:rPr lang="zh-CN" altLang="zh-CN" sz="3600" dirty="0"/>
              <a:t>决排课问题</a:t>
            </a:r>
          </a:p>
        </p:txBody>
      </p:sp>
      <p:sp>
        <p:nvSpPr>
          <p:cNvPr id="3075" name="文本框 56"/>
          <p:cNvSpPr>
            <a:spLocks noChangeArrowheads="1"/>
          </p:cNvSpPr>
          <p:nvPr/>
        </p:nvSpPr>
        <p:spPr bwMode="auto">
          <a:xfrm>
            <a:off x="2659063" y="5176838"/>
            <a:ext cx="692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dirty="0" smtClean="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2016-03-13  LWQ</a:t>
            </a:r>
            <a:endParaRPr lang="zh-CN" altLang="en-US" sz="2400"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6" name="同心圆 61"/>
          <p:cNvSpPr>
            <a:spLocks noChangeArrowheads="1"/>
          </p:cNvSpPr>
          <p:nvPr/>
        </p:nvSpPr>
        <p:spPr bwMode="auto">
          <a:xfrm>
            <a:off x="3559175" y="1528763"/>
            <a:ext cx="2560638" cy="2182812"/>
          </a:xfrm>
          <a:custGeom>
            <a:avLst/>
            <a:gdLst>
              <a:gd name="G0" fmla="+- 3413 0 0"/>
              <a:gd name="G1" fmla="+- 21600 0 3413"/>
              <a:gd name="G2" fmla="+- 21600 0 34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3" y="10800"/>
                </a:moveTo>
                <a:cubicBezTo>
                  <a:pt x="3413" y="14880"/>
                  <a:pt x="6720" y="18187"/>
                  <a:pt x="10800" y="18187"/>
                </a:cubicBezTo>
                <a:cubicBezTo>
                  <a:pt x="14880" y="18187"/>
                  <a:pt x="18187" y="14880"/>
                  <a:pt x="18187" y="10800"/>
                </a:cubicBezTo>
                <a:cubicBezTo>
                  <a:pt x="18187" y="6720"/>
                  <a:pt x="14880" y="3413"/>
                  <a:pt x="10800" y="3413"/>
                </a:cubicBezTo>
                <a:cubicBezTo>
                  <a:pt x="6720" y="3413"/>
                  <a:pt x="3413" y="6720"/>
                  <a:pt x="3413" y="10800"/>
                </a:cubicBezTo>
                <a:close/>
              </a:path>
            </a:pathLst>
          </a:custGeom>
          <a:gradFill rotWithShape="1">
            <a:gsLst>
              <a:gs pos="0">
                <a:srgbClr val="7F7F7F"/>
              </a:gs>
              <a:gs pos="50000">
                <a:srgbClr val="D8D8D8"/>
              </a:gs>
              <a:gs pos="100000">
                <a:srgbClr val="BFBFBF"/>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77" name="椭圆 62"/>
          <p:cNvSpPr>
            <a:spLocks noChangeArrowheads="1"/>
          </p:cNvSpPr>
          <p:nvPr/>
        </p:nvSpPr>
        <p:spPr bwMode="auto">
          <a:xfrm>
            <a:off x="3892550" y="2046288"/>
            <a:ext cx="1871663" cy="1149350"/>
          </a:xfrm>
          <a:prstGeom prst="ellipse">
            <a:avLst/>
          </a:prstGeom>
          <a:solidFill>
            <a:schemeClr val="bg1"/>
          </a:solidFill>
          <a:ln w="12700" cap="flat" cmpd="sng">
            <a:solidFill>
              <a:srgbClr val="BFBFBF"/>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8" name="椭圆 63"/>
          <p:cNvSpPr>
            <a:spLocks noChangeArrowheads="1"/>
          </p:cNvSpPr>
          <p:nvPr/>
        </p:nvSpPr>
        <p:spPr bwMode="auto">
          <a:xfrm>
            <a:off x="4438650" y="2230438"/>
            <a:ext cx="781050" cy="781050"/>
          </a:xfrm>
          <a:prstGeom prst="ellipse">
            <a:avLst/>
          </a:prstGeom>
          <a:gradFill rotWithShape="1">
            <a:gsLst>
              <a:gs pos="0">
                <a:srgbClr val="385623"/>
              </a:gs>
              <a:gs pos="50000">
                <a:srgbClr val="385623"/>
              </a:gs>
              <a:gs pos="100000">
                <a:srgbClr val="9E392E"/>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79" name="椭圆 64"/>
          <p:cNvSpPr>
            <a:spLocks noChangeArrowheads="1"/>
          </p:cNvSpPr>
          <p:nvPr/>
        </p:nvSpPr>
        <p:spPr bwMode="auto">
          <a:xfrm>
            <a:off x="4611688" y="2478088"/>
            <a:ext cx="371475" cy="371475"/>
          </a:xfrm>
          <a:prstGeom prst="ellipse">
            <a:avLst/>
          </a:prstGeom>
          <a:solidFill>
            <a:schemeClr val="tx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0" name="椭圆 65"/>
          <p:cNvSpPr>
            <a:spLocks noChangeArrowheads="1"/>
          </p:cNvSpPr>
          <p:nvPr/>
        </p:nvSpPr>
        <p:spPr bwMode="auto">
          <a:xfrm>
            <a:off x="4756150" y="2511425"/>
            <a:ext cx="219075" cy="219075"/>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1" name="同心圆 66"/>
          <p:cNvSpPr>
            <a:spLocks noChangeArrowheads="1"/>
          </p:cNvSpPr>
          <p:nvPr/>
        </p:nvSpPr>
        <p:spPr bwMode="auto">
          <a:xfrm>
            <a:off x="6124575" y="1563688"/>
            <a:ext cx="2560638" cy="2182812"/>
          </a:xfrm>
          <a:custGeom>
            <a:avLst/>
            <a:gdLst>
              <a:gd name="G0" fmla="+- 3413 0 0"/>
              <a:gd name="G1" fmla="+- 21600 0 3413"/>
              <a:gd name="G2" fmla="+- 21600 0 34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3" y="10800"/>
                </a:moveTo>
                <a:cubicBezTo>
                  <a:pt x="3413" y="14880"/>
                  <a:pt x="6720" y="18187"/>
                  <a:pt x="10800" y="18187"/>
                </a:cubicBezTo>
                <a:cubicBezTo>
                  <a:pt x="14880" y="18187"/>
                  <a:pt x="18187" y="14880"/>
                  <a:pt x="18187" y="10800"/>
                </a:cubicBezTo>
                <a:cubicBezTo>
                  <a:pt x="18187" y="6720"/>
                  <a:pt x="14880" y="3413"/>
                  <a:pt x="10800" y="3413"/>
                </a:cubicBezTo>
                <a:cubicBezTo>
                  <a:pt x="6720" y="3413"/>
                  <a:pt x="3413" y="6720"/>
                  <a:pt x="3413" y="10800"/>
                </a:cubicBezTo>
                <a:close/>
              </a:path>
            </a:pathLst>
          </a:custGeom>
          <a:gradFill rotWithShape="1">
            <a:gsLst>
              <a:gs pos="0">
                <a:srgbClr val="7F7F7F"/>
              </a:gs>
              <a:gs pos="50000">
                <a:srgbClr val="D8D8D8"/>
              </a:gs>
              <a:gs pos="100000">
                <a:srgbClr val="BFBFBF"/>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3082" name="椭圆 67"/>
          <p:cNvSpPr>
            <a:spLocks noChangeArrowheads="1"/>
          </p:cNvSpPr>
          <p:nvPr/>
        </p:nvSpPr>
        <p:spPr bwMode="auto">
          <a:xfrm>
            <a:off x="6457950" y="2079625"/>
            <a:ext cx="1871663" cy="1149350"/>
          </a:xfrm>
          <a:prstGeom prst="ellipse">
            <a:avLst/>
          </a:prstGeom>
          <a:solidFill>
            <a:schemeClr val="bg1"/>
          </a:solidFill>
          <a:ln w="12700" cap="flat" cmpd="sng">
            <a:solidFill>
              <a:srgbClr val="BFBFBF"/>
            </a:solidFill>
            <a:bevel/>
            <a:headEnd/>
            <a:tailEnd/>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3" name="椭圆 68"/>
          <p:cNvSpPr>
            <a:spLocks noChangeArrowheads="1"/>
          </p:cNvSpPr>
          <p:nvPr/>
        </p:nvSpPr>
        <p:spPr bwMode="auto">
          <a:xfrm>
            <a:off x="7002463" y="2263775"/>
            <a:ext cx="781050" cy="781050"/>
          </a:xfrm>
          <a:prstGeom prst="ellipse">
            <a:avLst/>
          </a:prstGeom>
          <a:gradFill rotWithShape="1">
            <a:gsLst>
              <a:gs pos="0">
                <a:srgbClr val="385623"/>
              </a:gs>
              <a:gs pos="50000">
                <a:srgbClr val="385623"/>
              </a:gs>
              <a:gs pos="100000">
                <a:srgbClr val="9E392E"/>
              </a:gs>
            </a:gsLst>
            <a:path path="rect">
              <a:fillToRect l="100000" t="10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4" name="椭圆 69"/>
          <p:cNvSpPr>
            <a:spLocks noChangeArrowheads="1"/>
          </p:cNvSpPr>
          <p:nvPr/>
        </p:nvSpPr>
        <p:spPr bwMode="auto">
          <a:xfrm>
            <a:off x="7177088" y="2511425"/>
            <a:ext cx="371475" cy="371475"/>
          </a:xfrm>
          <a:prstGeom prst="ellipse">
            <a:avLst/>
          </a:prstGeom>
          <a:solidFill>
            <a:schemeClr val="tx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5" name="椭圆 70"/>
          <p:cNvSpPr>
            <a:spLocks noChangeArrowheads="1"/>
          </p:cNvSpPr>
          <p:nvPr/>
        </p:nvSpPr>
        <p:spPr bwMode="auto">
          <a:xfrm>
            <a:off x="7321550" y="2544763"/>
            <a:ext cx="219075" cy="219075"/>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6" name="等腰三角形 87"/>
          <p:cNvSpPr>
            <a:spLocks noChangeArrowheads="1"/>
          </p:cNvSpPr>
          <p:nvPr/>
        </p:nvSpPr>
        <p:spPr bwMode="auto">
          <a:xfrm>
            <a:off x="0" y="5638800"/>
            <a:ext cx="2960688" cy="1219200"/>
          </a:xfrm>
          <a:prstGeom prst="triangle">
            <a:avLst>
              <a:gd name="adj" fmla="val 50000"/>
            </a:avLst>
          </a:prstGeom>
          <a:solidFill>
            <a:srgbClr val="FFF2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7" name="等腰三角形 88"/>
          <p:cNvSpPr>
            <a:spLocks noChangeArrowheads="1"/>
          </p:cNvSpPr>
          <p:nvPr/>
        </p:nvSpPr>
        <p:spPr bwMode="auto">
          <a:xfrm>
            <a:off x="2257425" y="6100763"/>
            <a:ext cx="2725738" cy="757237"/>
          </a:xfrm>
          <a:prstGeom prst="triangle">
            <a:avLst>
              <a:gd name="adj" fmla="val 50000"/>
            </a:avLst>
          </a:prstGeom>
          <a:solidFill>
            <a:srgbClr val="F7CAA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8" name="等腰三角形 89"/>
          <p:cNvSpPr>
            <a:spLocks noChangeArrowheads="1"/>
          </p:cNvSpPr>
          <p:nvPr/>
        </p:nvSpPr>
        <p:spPr bwMode="auto">
          <a:xfrm>
            <a:off x="4438650" y="5730875"/>
            <a:ext cx="2563813" cy="1127125"/>
          </a:xfrm>
          <a:prstGeom prst="triangle">
            <a:avLst>
              <a:gd name="adj" fmla="val 50000"/>
            </a:avLst>
          </a:prstGeom>
          <a:solidFill>
            <a:srgbClr val="FF0000">
              <a:alpha val="68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89" name="等腰三角形 90"/>
          <p:cNvSpPr>
            <a:spLocks noChangeArrowheads="1"/>
          </p:cNvSpPr>
          <p:nvPr/>
        </p:nvSpPr>
        <p:spPr bwMode="auto">
          <a:xfrm>
            <a:off x="6657975" y="5638800"/>
            <a:ext cx="1671638" cy="1219200"/>
          </a:xfrm>
          <a:prstGeom prst="triangle">
            <a:avLst>
              <a:gd name="adj" fmla="val 50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90" name="等腰三角形 91"/>
          <p:cNvSpPr>
            <a:spLocks noChangeArrowheads="1"/>
          </p:cNvSpPr>
          <p:nvPr/>
        </p:nvSpPr>
        <p:spPr bwMode="auto">
          <a:xfrm>
            <a:off x="7745413" y="5308600"/>
            <a:ext cx="4506912" cy="1549400"/>
          </a:xfrm>
          <a:prstGeom prst="triangle">
            <a:avLst>
              <a:gd name="adj" fmla="val 50000"/>
            </a:avLst>
          </a:prstGeom>
          <a:solidFill>
            <a:srgbClr val="FFE59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4260510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075"/>
                                        </p:tgtEl>
                                        <p:attrNameLst>
                                          <p:attrName>style.visibility</p:attrName>
                                        </p:attrNameLst>
                                      </p:cBhvr>
                                      <p:to>
                                        <p:strVal val="visible"/>
                                      </p:to>
                                    </p:set>
                                    <p:animEffect>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utoUpdateAnimBg="0"/>
      <p:bldP spid="3075"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8521" y="1339380"/>
            <a:ext cx="11742234" cy="2585323"/>
          </a:xfrm>
          <a:prstGeom prst="rect">
            <a:avLst/>
          </a:prstGeom>
        </p:spPr>
        <p:txBody>
          <a:bodyPr wrap="square">
            <a:spAutoFit/>
          </a:bodyPr>
          <a:lstStyle/>
          <a:p>
            <a:pPr>
              <a:lnSpc>
                <a:spcPct val="150000"/>
              </a:lnSpc>
            </a:pPr>
            <a:r>
              <a:rPr lang="zh-CN" altLang="zh-CN" dirty="0" smtClean="0"/>
              <a:t>这个问题是很困难的。</a:t>
            </a:r>
            <a:endParaRPr lang="en-US" altLang="zh-CN" dirty="0" smtClean="0"/>
          </a:p>
          <a:p>
            <a:pPr>
              <a:lnSpc>
                <a:spcPct val="150000"/>
              </a:lnSpc>
            </a:pPr>
            <a:r>
              <a:rPr lang="zh-CN" altLang="zh-CN" dirty="0" smtClean="0"/>
              <a:t>如果放松约束（</a:t>
            </a:r>
            <a:r>
              <a:rPr lang="en-US" altLang="zh-CN" dirty="0" smtClean="0"/>
              <a:t>c</a:t>
            </a:r>
            <a:r>
              <a:rPr lang="zh-CN" altLang="zh-CN" dirty="0" smtClean="0"/>
              <a:t>），（</a:t>
            </a:r>
            <a:r>
              <a:rPr lang="en-US" altLang="zh-CN" dirty="0" smtClean="0"/>
              <a:t>d</a:t>
            </a:r>
            <a:r>
              <a:rPr lang="zh-CN" altLang="zh-CN" dirty="0" smtClean="0"/>
              <a:t>），（</a:t>
            </a:r>
            <a:r>
              <a:rPr lang="en-US" altLang="zh-CN" dirty="0" smtClean="0"/>
              <a:t>e</a:t>
            </a:r>
            <a:r>
              <a:rPr lang="zh-CN" altLang="zh-CN" dirty="0" smtClean="0"/>
              <a:t>），（</a:t>
            </a:r>
            <a:r>
              <a:rPr lang="en-US" altLang="zh-CN" dirty="0" smtClean="0"/>
              <a:t>h</a:t>
            </a:r>
            <a:r>
              <a:rPr lang="zh-CN" altLang="zh-CN" dirty="0" smtClean="0"/>
              <a:t>）和（</a:t>
            </a:r>
            <a:r>
              <a:rPr lang="en-US" altLang="zh-CN" dirty="0" err="1" smtClean="0"/>
              <a:t>i</a:t>
            </a:r>
            <a:r>
              <a:rPr lang="zh-CN" altLang="zh-CN" dirty="0" smtClean="0"/>
              <a:t>），并且如果我们假设我们有没有动态的课程，寻找满足约束（</a:t>
            </a:r>
            <a:r>
              <a:rPr lang="en-US" altLang="zh-CN" dirty="0" smtClean="0"/>
              <a:t>a</a:t>
            </a:r>
            <a:r>
              <a:rPr lang="zh-CN" altLang="zh-CN" dirty="0" smtClean="0"/>
              <a:t>），（</a:t>
            </a:r>
            <a:r>
              <a:rPr lang="en-US" altLang="zh-CN" dirty="0" smtClean="0"/>
              <a:t>b</a:t>
            </a:r>
            <a:r>
              <a:rPr lang="zh-CN" altLang="zh-CN" dirty="0" smtClean="0"/>
              <a:t>），（</a:t>
            </a:r>
            <a:r>
              <a:rPr lang="en-US" altLang="zh-CN" dirty="0" smtClean="0"/>
              <a:t>f</a:t>
            </a:r>
            <a:r>
              <a:rPr lang="zh-CN" altLang="zh-CN" dirty="0" smtClean="0"/>
              <a:t>）和（</a:t>
            </a:r>
            <a:r>
              <a:rPr lang="en-US" altLang="zh-CN" dirty="0" smtClean="0"/>
              <a:t>g</a:t>
            </a:r>
            <a:r>
              <a:rPr lang="zh-CN" altLang="zh-CN" dirty="0" smtClean="0"/>
              <a:t>）的课程表被证明是</a:t>
            </a:r>
            <a:r>
              <a:rPr lang="en-US" altLang="zh-CN" dirty="0" smtClean="0"/>
              <a:t>NP</a:t>
            </a:r>
            <a:r>
              <a:rPr lang="zh-CN" altLang="zh-CN" dirty="0" smtClean="0"/>
              <a:t>完全问题，除非所有的老师和所有的班级都是始终是可以上课的。古典时间安排问题中，考虑一些约束，来安排课程集合。在这里，我们解决了一个完全不同的问题。我们不知道的课程的数量和它们的预先长度。这使问题更为复杂。在文献中描述的许多调度方法通常不能在此情况下被应用。为了解决这个问题，修改了的禁忌搜索技术</a:t>
            </a:r>
            <a:r>
              <a:rPr lang="en-US" altLang="zh-CN" dirty="0" smtClean="0"/>
              <a:t>, </a:t>
            </a:r>
            <a:r>
              <a:rPr lang="zh-CN" altLang="zh-CN" dirty="0" smtClean="0"/>
              <a:t>将在下一节中描述。</a:t>
            </a:r>
            <a:endParaRPr lang="zh-CN" altLang="zh-CN" dirty="0"/>
          </a:p>
        </p:txBody>
      </p:sp>
      <p:sp>
        <p:nvSpPr>
          <p:cNvPr id="15"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0" y="4381753"/>
            <a:ext cx="11831444" cy="646331"/>
          </a:xfrm>
          <a:prstGeom prst="rect">
            <a:avLst/>
          </a:prstGeom>
        </p:spPr>
        <p:txBody>
          <a:bodyPr wrap="square">
            <a:spAutoFit/>
          </a:bodyPr>
          <a:lstStyle/>
          <a:p>
            <a:r>
              <a:rPr lang="zh-CN" altLang="en-US" dirty="0" smtClean="0"/>
              <a:t>注：</a:t>
            </a:r>
            <a:r>
              <a:rPr lang="zh-CN" altLang="zh-CN" dirty="0" smtClean="0"/>
              <a:t>（</a:t>
            </a:r>
            <a:r>
              <a:rPr lang="en-US" altLang="zh-CN" dirty="0" smtClean="0"/>
              <a:t>NP</a:t>
            </a:r>
            <a:r>
              <a:rPr lang="zh-CN" altLang="zh-CN" dirty="0" smtClean="0"/>
              <a:t>完全问题</a:t>
            </a:r>
            <a:r>
              <a:rPr lang="en-US" altLang="zh-CN" dirty="0" smtClean="0"/>
              <a:t>(NP-C</a:t>
            </a:r>
            <a:r>
              <a:rPr lang="zh-CN" altLang="zh-CN" dirty="0" smtClean="0"/>
              <a:t>问题</a:t>
            </a:r>
            <a:r>
              <a:rPr lang="en-US" altLang="zh-CN" dirty="0" smtClean="0"/>
              <a:t>)</a:t>
            </a:r>
            <a:r>
              <a:rPr lang="zh-CN" altLang="zh-CN" dirty="0" smtClean="0"/>
              <a:t>，是世界七大数学难题之一。</a:t>
            </a:r>
            <a:r>
              <a:rPr lang="en-US" altLang="zh-CN" dirty="0" smtClean="0"/>
              <a:t> NP</a:t>
            </a:r>
            <a:r>
              <a:rPr lang="zh-CN" altLang="zh-CN" dirty="0" smtClean="0"/>
              <a:t>的英文全称是</a:t>
            </a:r>
            <a:r>
              <a:rPr lang="en-US" altLang="zh-CN" dirty="0" smtClean="0"/>
              <a:t>Non-deterministic Polynomial</a:t>
            </a:r>
            <a:r>
              <a:rPr lang="zh-CN" altLang="zh-CN" dirty="0" smtClean="0"/>
              <a:t>的问题，即多项式复杂程度的非确定性问题。）</a:t>
            </a:r>
            <a:endParaRPr lang="zh-CN" altLang="en-US" dirty="0"/>
          </a:p>
        </p:txBody>
      </p:sp>
    </p:spTree>
    <p:extLst>
      <p:ext uri="{BB962C8B-B14F-4D97-AF65-F5344CB8AC3E}">
        <p14:creationId xmlns:p14="http://schemas.microsoft.com/office/powerpoint/2010/main" val="3050073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4"/>
          <p:cNvSpPr>
            <a:spLocks noChangeArrowheads="1"/>
          </p:cNvSpPr>
          <p:nvPr/>
        </p:nvSpPr>
        <p:spPr bwMode="auto">
          <a:xfrm>
            <a:off x="0" y="3429000"/>
            <a:ext cx="12192000" cy="3429000"/>
          </a:xfrm>
          <a:prstGeom prst="rect">
            <a:avLst/>
          </a:prstGeom>
          <a:solidFill>
            <a:srgbClr val="FF86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8" name="等腰三角形 15"/>
          <p:cNvSpPr>
            <a:spLocks noChangeArrowheads="1"/>
          </p:cNvSpPr>
          <p:nvPr/>
        </p:nvSpPr>
        <p:spPr bwMode="auto">
          <a:xfrm flipV="1">
            <a:off x="1822381" y="3460430"/>
            <a:ext cx="287867" cy="192617"/>
          </a:xfrm>
          <a:prstGeom prst="triangle">
            <a:avLst>
              <a:gd name="adj" fmla="val 50000"/>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199" name="Group 7"/>
          <p:cNvGrpSpPr>
            <a:grpSpLocks/>
          </p:cNvGrpSpPr>
          <p:nvPr/>
        </p:nvGrpSpPr>
        <p:grpSpPr bwMode="auto">
          <a:xfrm>
            <a:off x="407459" y="3604344"/>
            <a:ext cx="7517921" cy="3237422"/>
            <a:chOff x="0" y="0"/>
            <a:chExt cx="1690933" cy="2427567"/>
          </a:xfrm>
        </p:grpSpPr>
        <p:sp>
          <p:nvSpPr>
            <p:cNvPr id="8200" name="矩形 18"/>
            <p:cNvSpPr>
              <a:spLocks noChangeArrowheads="1"/>
            </p:cNvSpPr>
            <p:nvPr/>
          </p:nvSpPr>
          <p:spPr bwMode="auto">
            <a:xfrm>
              <a:off x="0" y="0"/>
              <a:ext cx="365775" cy="30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t>Alain Hertz</a:t>
              </a:r>
              <a:endParaRPr lang="zh-CN" altLang="zh-CN" sz="2000" dirty="0"/>
            </a:p>
          </p:txBody>
        </p:sp>
        <p:sp>
          <p:nvSpPr>
            <p:cNvPr id="8201" name="矩形 20"/>
            <p:cNvSpPr>
              <a:spLocks noChangeArrowheads="1"/>
            </p:cNvSpPr>
            <p:nvPr/>
          </p:nvSpPr>
          <p:spPr bwMode="auto">
            <a:xfrm>
              <a:off x="0" y="281267"/>
              <a:ext cx="1690933"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u="sng" dirty="0"/>
                <a:t>I am the conductor of the CBTASNH choir</a:t>
              </a:r>
              <a:endParaRPr lang="zh-CN" altLang="zh-CN" sz="2000" dirty="0"/>
            </a:p>
            <a:p>
              <a:r>
                <a:rPr lang="en-US" altLang="zh-CN" sz="2000" dirty="0"/>
                <a:t>Here is a </a:t>
              </a:r>
              <a:r>
                <a:rPr lang="en-US" altLang="zh-CN" sz="2000" u="sng" dirty="0">
                  <a:hlinkClick r:id="rId2"/>
                </a:rPr>
                <a:t>recording</a:t>
              </a:r>
              <a:r>
                <a:rPr lang="en-US" altLang="zh-CN" sz="2000" dirty="0"/>
                <a:t> of our interpretation of the song </a:t>
              </a:r>
              <a:r>
                <a:rPr lang="en-US" altLang="zh-CN" sz="2000" dirty="0" err="1"/>
                <a:t>Uv'Nucha</a:t>
              </a:r>
              <a:r>
                <a:rPr lang="en-US" altLang="zh-CN" sz="2000" dirty="0"/>
                <a:t> </a:t>
              </a:r>
              <a:r>
                <a:rPr lang="en-US" altLang="zh-CN" sz="2000" dirty="0" err="1"/>
                <a:t>Yomar</a:t>
              </a:r>
              <a:r>
                <a:rPr lang="en-US" altLang="zh-CN" sz="2000" dirty="0"/>
                <a:t> from Rosenblatt</a:t>
              </a:r>
              <a:endParaRPr lang="zh-CN" altLang="zh-CN" sz="2000" dirty="0"/>
            </a:p>
            <a:p>
              <a:r>
                <a:rPr lang="en-US" altLang="zh-CN" sz="2000" dirty="0"/>
                <a:t>And here is a </a:t>
              </a:r>
              <a:r>
                <a:rPr lang="en-US" altLang="zh-CN" sz="2000" u="sng" dirty="0">
                  <a:hlinkClick r:id="rId3"/>
                </a:rPr>
                <a:t>recording</a:t>
              </a:r>
              <a:r>
                <a:rPr lang="en-US" altLang="zh-CN" sz="2000" dirty="0"/>
                <a:t> of our interpretation of the song </a:t>
              </a:r>
              <a:r>
                <a:rPr lang="en-US" altLang="zh-CN" sz="2000" dirty="0" err="1"/>
                <a:t>Heye</a:t>
              </a:r>
              <a:r>
                <a:rPr lang="en-US" altLang="zh-CN" sz="2000" dirty="0"/>
                <a:t> </a:t>
              </a:r>
              <a:r>
                <a:rPr lang="en-US" altLang="zh-CN" sz="2000" dirty="0" err="1"/>
                <a:t>im</a:t>
              </a:r>
              <a:r>
                <a:rPr lang="en-US" altLang="zh-CN" sz="2000" dirty="0"/>
                <a:t> </a:t>
              </a:r>
              <a:r>
                <a:rPr lang="en-US" altLang="zh-CN" sz="2000" dirty="0" err="1"/>
                <a:t>Pifiot</a:t>
              </a:r>
              <a:r>
                <a:rPr lang="en-US" altLang="zh-CN" sz="2000" dirty="0"/>
                <a:t> from </a:t>
              </a:r>
              <a:r>
                <a:rPr lang="en-US" altLang="zh-CN" sz="2000" dirty="0" err="1"/>
                <a:t>Rivleen</a:t>
              </a:r>
              <a:endParaRPr lang="zh-CN" altLang="zh-CN" sz="2000" dirty="0"/>
            </a:p>
            <a:p>
              <a:r>
                <a:rPr lang="en-US" altLang="zh-CN" sz="2000" dirty="0"/>
                <a:t>And here is a </a:t>
              </a:r>
              <a:r>
                <a:rPr lang="en-US" altLang="zh-CN" sz="2000" u="sng" dirty="0">
                  <a:hlinkClick r:id="rId4"/>
                </a:rPr>
                <a:t>recording</a:t>
              </a:r>
              <a:r>
                <a:rPr lang="en-US" altLang="zh-CN" sz="2000" dirty="0"/>
                <a:t> of our interpretation of the song Veal </a:t>
              </a:r>
              <a:r>
                <a:rPr lang="en-US" altLang="zh-CN" sz="2000" dirty="0" err="1"/>
                <a:t>Yedey</a:t>
              </a:r>
              <a:r>
                <a:rPr lang="en-US" altLang="zh-CN" sz="2000" dirty="0"/>
                <a:t> </a:t>
              </a:r>
              <a:r>
                <a:rPr lang="en-US" altLang="zh-CN" sz="2000" dirty="0" err="1"/>
                <a:t>Avadecha</a:t>
              </a:r>
              <a:r>
                <a:rPr lang="en-US" altLang="zh-CN" sz="2000" dirty="0"/>
                <a:t> from </a:t>
              </a:r>
              <a:r>
                <a:rPr lang="en-US" altLang="zh-CN" sz="2000" dirty="0" err="1"/>
                <a:t>Kwartin</a:t>
              </a:r>
              <a:endParaRPr lang="zh-CN" altLang="zh-CN" sz="2000" dirty="0"/>
            </a:p>
            <a:p>
              <a:r>
                <a:rPr lang="en-US" altLang="zh-CN" sz="2000" dirty="0"/>
                <a:t>And here is a </a:t>
              </a:r>
              <a:r>
                <a:rPr lang="en-US" altLang="zh-CN" sz="2000" u="sng" dirty="0">
                  <a:hlinkClick r:id="rId5"/>
                </a:rPr>
                <a:t>recording</a:t>
              </a:r>
              <a:r>
                <a:rPr lang="en-US" altLang="zh-CN" sz="2000" dirty="0"/>
                <a:t> of our interpretation of the song </a:t>
              </a:r>
              <a:r>
                <a:rPr lang="en-US" altLang="zh-CN" sz="2000" dirty="0" err="1"/>
                <a:t>Kol</a:t>
              </a:r>
              <a:r>
                <a:rPr lang="en-US" altLang="zh-CN" sz="2000" dirty="0"/>
                <a:t> </a:t>
              </a:r>
              <a:r>
                <a:rPr lang="en-US" altLang="zh-CN" sz="2000" dirty="0" err="1"/>
                <a:t>Nidrey</a:t>
              </a:r>
              <a:endParaRPr lang="zh-CN" altLang="zh-CN" sz="2000" dirty="0"/>
            </a:p>
          </p:txBody>
        </p:sp>
      </p:grpSp>
      <p:sp>
        <p:nvSpPr>
          <p:cNvPr id="8223" name="矩形 46"/>
          <p:cNvSpPr>
            <a:spLocks noChangeArrowheads="1"/>
          </p:cNvSpPr>
          <p:nvPr/>
        </p:nvSpPr>
        <p:spPr bwMode="auto">
          <a:xfrm>
            <a:off x="719711" y="313151"/>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smtClean="0"/>
              <a:t>作者和期刊</a:t>
            </a:r>
            <a:endParaRPr lang="zh-CN" altLang="en-US" sz="2800" dirty="0"/>
          </a:p>
        </p:txBody>
      </p:sp>
      <p:sp>
        <p:nvSpPr>
          <p:cNvPr id="8224" name="等腰三角形 47"/>
          <p:cNvSpPr>
            <a:spLocks noChangeArrowheads="1"/>
          </p:cNvSpPr>
          <p:nvPr/>
        </p:nvSpPr>
        <p:spPr bwMode="auto">
          <a:xfrm rot="5400000">
            <a:off x="-52917" y="209551"/>
            <a:ext cx="774700" cy="668867"/>
          </a:xfrm>
          <a:prstGeom prst="triangle">
            <a:avLst>
              <a:gd name="adj" fmla="val 50000"/>
            </a:avLst>
          </a:prstGeom>
          <a:solidFill>
            <a:srgbClr val="FF860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8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2890" y="1323205"/>
            <a:ext cx="1466850" cy="1762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矩形 2"/>
          <p:cNvSpPr/>
          <p:nvPr/>
        </p:nvSpPr>
        <p:spPr>
          <a:xfrm>
            <a:off x="6905989" y="3626727"/>
            <a:ext cx="4782078" cy="523220"/>
          </a:xfrm>
          <a:prstGeom prst="rect">
            <a:avLst/>
          </a:prstGeom>
        </p:spPr>
        <p:txBody>
          <a:bodyPr wrap="none">
            <a:spAutoFit/>
          </a:bodyPr>
          <a:lstStyle/>
          <a:p>
            <a:r>
              <a:rPr lang="en-US" altLang="zh-CN" sz="2800" dirty="0">
                <a:latin typeface="等线" panose="02010600030101010101" pitchFamily="2" charset="-122"/>
                <a:cs typeface="Times New Roman" panose="02020603050405020304" pitchFamily="18" charset="0"/>
              </a:rPr>
              <a:t>Discrete Applied Mathematics</a:t>
            </a:r>
            <a:endParaRPr lang="zh-CN" altLang="en-US" sz="2800" dirty="0"/>
          </a:p>
        </p:txBody>
      </p:sp>
      <p:sp>
        <p:nvSpPr>
          <p:cNvPr id="4" name="矩形 3"/>
          <p:cNvSpPr/>
          <p:nvPr/>
        </p:nvSpPr>
        <p:spPr>
          <a:xfrm>
            <a:off x="6402057" y="4554898"/>
            <a:ext cx="5789943" cy="1323439"/>
          </a:xfrm>
          <a:prstGeom prst="rect">
            <a:avLst/>
          </a:prstGeom>
        </p:spPr>
        <p:txBody>
          <a:bodyPr wrap="square">
            <a:spAutoFit/>
          </a:bodyPr>
          <a:lstStyle/>
          <a:p>
            <a:pPr>
              <a:spcAft>
                <a:spcPts val="0"/>
              </a:spcAft>
            </a:pPr>
            <a:r>
              <a:rPr lang="en-US" altLang="zh-CN" sz="2000" kern="100" dirty="0">
                <a:latin typeface="等线" panose="02010600030101010101" pitchFamily="2" charset="-122"/>
                <a:cs typeface="Times New Roman" panose="02020603050405020304" pitchFamily="18" charset="0"/>
              </a:rPr>
              <a:t>THE JOURNAL OF COMBINATORIAL ALGORITHMS, INFORMATICS AND COMPUTATIONAL SCIENCES</a:t>
            </a:r>
            <a:r>
              <a:rPr lang="zh-CN" altLang="zh-CN" sz="2000" kern="100" dirty="0">
                <a:latin typeface="等线" panose="02010600030101010101" pitchFamily="2" charset="-122"/>
                <a:cs typeface="Times New Roman" panose="02020603050405020304" pitchFamily="18" charset="0"/>
              </a:rPr>
              <a:t>组合算法，信息与计算科学期刊</a:t>
            </a:r>
          </a:p>
          <a:p>
            <a:r>
              <a:rPr lang="en-US" altLang="zh-CN" sz="2000" kern="100" dirty="0">
                <a:latin typeface="等线" panose="02010600030101010101" pitchFamily="2" charset="-122"/>
                <a:cs typeface="Times New Roman" panose="02020603050405020304" pitchFamily="18" charset="0"/>
              </a:rPr>
              <a:t> </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0133983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a:grpSpLocks/>
          </p:cNvGrpSpPr>
          <p:nvPr/>
        </p:nvGrpSpPr>
        <p:grpSpPr bwMode="auto">
          <a:xfrm>
            <a:off x="5234160" y="1698957"/>
            <a:ext cx="2425700" cy="3163886"/>
            <a:chOff x="944562" y="687387"/>
            <a:chExt cx="2451101" cy="3228975"/>
          </a:xfrm>
        </p:grpSpPr>
        <p:sp>
          <p:nvSpPr>
            <p:cNvPr id="41" name="Freeform 44"/>
            <p:cNvSpPr>
              <a:spLocks/>
            </p:cNvSpPr>
            <p:nvPr/>
          </p:nvSpPr>
          <p:spPr bwMode="auto">
            <a:xfrm>
              <a:off x="986269" y="721411"/>
              <a:ext cx="2367687" cy="469846"/>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2" name="Freeform 10"/>
            <p:cNvSpPr>
              <a:spLocks/>
            </p:cNvSpPr>
            <p:nvPr/>
          </p:nvSpPr>
          <p:spPr bwMode="auto">
            <a:xfrm>
              <a:off x="944562" y="969294"/>
              <a:ext cx="503695" cy="2947068"/>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chemeClr val="tx1">
                    <a:lumMod val="75000"/>
                    <a:lumOff val="25000"/>
                  </a:schemeClr>
                </a:gs>
                <a:gs pos="45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3" name="Freeform 11"/>
            <p:cNvSpPr>
              <a:spLocks/>
            </p:cNvSpPr>
            <p:nvPr/>
          </p:nvSpPr>
          <p:spPr bwMode="auto">
            <a:xfrm>
              <a:off x="1448257" y="838062"/>
              <a:ext cx="1947406" cy="3070199"/>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chemeClr val="tx1">
                    <a:lumMod val="75000"/>
                    <a:lumOff val="25000"/>
                  </a:schemeClr>
                </a:gs>
                <a:gs pos="8000">
                  <a:schemeClr val="tx1">
                    <a:lumMod val="75000"/>
                    <a:lumOff val="25000"/>
                  </a:schemeClr>
                </a:gs>
                <a:gs pos="55000">
                  <a:schemeClr val="bg1">
                    <a:lumMod val="85000"/>
                  </a:schemeClr>
                </a:gs>
                <a:gs pos="100000">
                  <a:schemeClr val="tx1">
                    <a:lumMod val="75000"/>
                    <a:lumOff val="25000"/>
                  </a:schemeClr>
                </a:gs>
              </a:gsLst>
              <a:lin ang="19200000"/>
            </a:gradFill>
            <a:ln w="9525">
              <a:solidFill>
                <a:schemeClr val="tx1">
                  <a:lumMod val="85000"/>
                  <a:lumOff val="1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44" name="Freeform 12"/>
            <p:cNvSpPr>
              <a:spLocks/>
            </p:cNvSpPr>
            <p:nvPr/>
          </p:nvSpPr>
          <p:spPr bwMode="auto">
            <a:xfrm>
              <a:off x="944562" y="687387"/>
              <a:ext cx="2067715" cy="319172"/>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chemeClr val="tx1">
                    <a:lumMod val="75000"/>
                    <a:lumOff val="25000"/>
                  </a:schemeClr>
                </a:gs>
                <a:gs pos="46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pic>
          <p:nvPicPr>
            <p:cNvPr id="4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6" name="Group 8"/>
          <p:cNvGrpSpPr>
            <a:grpSpLocks/>
          </p:cNvGrpSpPr>
          <p:nvPr/>
        </p:nvGrpSpPr>
        <p:grpSpPr bwMode="auto">
          <a:xfrm>
            <a:off x="5583411" y="1840246"/>
            <a:ext cx="2509837" cy="3271837"/>
            <a:chOff x="944562" y="687387"/>
            <a:chExt cx="2451101" cy="3228975"/>
          </a:xfrm>
        </p:grpSpPr>
        <p:sp>
          <p:nvSpPr>
            <p:cNvPr id="36" name="Freeform 9"/>
            <p:cNvSpPr>
              <a:spLocks/>
            </p:cNvSpPr>
            <p:nvPr/>
          </p:nvSpPr>
          <p:spPr bwMode="auto">
            <a:xfrm>
              <a:off x="986421" y="720287"/>
              <a:ext cx="2367383" cy="470011"/>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37"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8"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2A6F0C"/>
                </a:gs>
                <a:gs pos="7001">
                  <a:srgbClr val="2A6F0C"/>
                </a:gs>
                <a:gs pos="55000">
                  <a:srgbClr val="77D729"/>
                </a:gs>
                <a:gs pos="100000">
                  <a:srgbClr val="2A6F0C"/>
                </a:gs>
              </a:gsLst>
              <a:lin ang="19200000"/>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9"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40"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7" name="Group 14"/>
          <p:cNvGrpSpPr>
            <a:grpSpLocks/>
          </p:cNvGrpSpPr>
          <p:nvPr/>
        </p:nvGrpSpPr>
        <p:grpSpPr bwMode="auto">
          <a:xfrm>
            <a:off x="5985047" y="1965658"/>
            <a:ext cx="2578099" cy="3360737"/>
            <a:chOff x="944562" y="687387"/>
            <a:chExt cx="2451101" cy="3228975"/>
          </a:xfrm>
        </p:grpSpPr>
        <p:sp>
          <p:nvSpPr>
            <p:cNvPr id="31" name="Freeform 9"/>
            <p:cNvSpPr>
              <a:spLocks/>
            </p:cNvSpPr>
            <p:nvPr/>
          </p:nvSpPr>
          <p:spPr bwMode="auto">
            <a:xfrm>
              <a:off x="985314" y="720943"/>
              <a:ext cx="2369599" cy="469780"/>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32"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FF6600"/>
                </a:gs>
                <a:gs pos="45000">
                  <a:srgbClr val="FFFF00"/>
                </a:gs>
                <a:gs pos="92999">
                  <a:srgbClr val="FFC000"/>
                </a:gs>
                <a:gs pos="100000">
                  <a:srgbClr val="FFC000"/>
                </a:gs>
              </a:gsLst>
              <a:lin ang="2154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3"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D09E00"/>
                </a:gs>
                <a:gs pos="7001">
                  <a:srgbClr val="D09E00"/>
                </a:gs>
                <a:gs pos="55000">
                  <a:srgbClr val="FFFF00"/>
                </a:gs>
                <a:gs pos="100000">
                  <a:srgbClr val="FFC000"/>
                </a:gs>
              </a:gsLst>
              <a:lin ang="1920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34"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D09E00"/>
                </a:gs>
                <a:gs pos="7001">
                  <a:srgbClr val="D09E00"/>
                </a:gs>
                <a:gs pos="55000">
                  <a:srgbClr val="FFFF00"/>
                </a:gs>
                <a:gs pos="100000">
                  <a:srgbClr val="FFC000"/>
                </a:gs>
              </a:gsLst>
              <a:lin ang="19200000"/>
            </a:gradFill>
            <a:ln w="9525">
              <a:solidFill>
                <a:srgbClr val="D09E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3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8" name="Group 14"/>
          <p:cNvGrpSpPr>
            <a:grpSpLocks/>
          </p:cNvGrpSpPr>
          <p:nvPr/>
        </p:nvGrpSpPr>
        <p:grpSpPr bwMode="auto">
          <a:xfrm>
            <a:off x="6470822" y="2079958"/>
            <a:ext cx="2693988" cy="3548065"/>
            <a:chOff x="944562" y="687387"/>
            <a:chExt cx="2451101" cy="3228975"/>
          </a:xfrm>
        </p:grpSpPr>
        <p:sp>
          <p:nvSpPr>
            <p:cNvPr id="26" name="Freeform 9"/>
            <p:cNvSpPr>
              <a:spLocks/>
            </p:cNvSpPr>
            <p:nvPr/>
          </p:nvSpPr>
          <p:spPr bwMode="auto">
            <a:xfrm>
              <a:off x="986449" y="720616"/>
              <a:ext cx="2367326" cy="469537"/>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27"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006D68"/>
                </a:gs>
                <a:gs pos="45000">
                  <a:srgbClr val="00F0E8"/>
                </a:gs>
                <a:gs pos="92000">
                  <a:srgbClr val="006D68"/>
                </a:gs>
                <a:gs pos="100000">
                  <a:srgbClr val="006D68"/>
                </a:gs>
              </a:gsLst>
              <a:lin ang="2154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8"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006D68"/>
                </a:gs>
                <a:gs pos="7001">
                  <a:srgbClr val="006D68"/>
                </a:gs>
                <a:gs pos="55000">
                  <a:srgbClr val="00F0E8"/>
                </a:gs>
                <a:gs pos="100000">
                  <a:srgbClr val="006D68"/>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9"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006D68"/>
                </a:gs>
                <a:gs pos="7001">
                  <a:srgbClr val="006D68"/>
                </a:gs>
                <a:gs pos="55000">
                  <a:srgbClr val="00F0E8"/>
                </a:gs>
                <a:gs pos="100000">
                  <a:srgbClr val="006D68"/>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30"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9" name="Group 14"/>
          <p:cNvGrpSpPr>
            <a:grpSpLocks/>
          </p:cNvGrpSpPr>
          <p:nvPr/>
        </p:nvGrpSpPr>
        <p:grpSpPr bwMode="auto">
          <a:xfrm>
            <a:off x="6950248" y="2232358"/>
            <a:ext cx="2803525" cy="3692528"/>
            <a:chOff x="944562" y="687387"/>
            <a:chExt cx="2451101" cy="3228975"/>
          </a:xfrm>
        </p:grpSpPr>
        <p:sp>
          <p:nvSpPr>
            <p:cNvPr id="21" name="Freeform 9"/>
            <p:cNvSpPr>
              <a:spLocks/>
            </p:cNvSpPr>
            <p:nvPr/>
          </p:nvSpPr>
          <p:spPr bwMode="auto">
            <a:xfrm>
              <a:off x="986200" y="720704"/>
              <a:ext cx="2367825" cy="470603"/>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22"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800000"/>
                </a:gs>
                <a:gs pos="45000">
                  <a:srgbClr val="FF6132"/>
                </a:gs>
                <a:gs pos="92000">
                  <a:srgbClr val="800000"/>
                </a:gs>
                <a:gs pos="100000">
                  <a:srgbClr val="800000"/>
                </a:gs>
              </a:gsLst>
              <a:lin ang="21540000"/>
            </a:gradFill>
            <a:ln w="9525">
              <a:solidFill>
                <a:srgbClr val="8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3" name="Freeform 11"/>
            <p:cNvSpPr>
              <a:spLocks/>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800000"/>
                </a:gs>
                <a:gs pos="7001">
                  <a:srgbClr val="800000"/>
                </a:gs>
                <a:gs pos="55000">
                  <a:srgbClr val="FF6132"/>
                </a:gs>
                <a:gs pos="100000">
                  <a:srgbClr val="800000"/>
                </a:gs>
              </a:gsLst>
              <a:lin ang="19200000"/>
            </a:gradFill>
            <a:ln w="9525">
              <a:solidFill>
                <a:srgbClr val="8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24"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1">
              <a:gsLst>
                <a:gs pos="0">
                  <a:srgbClr val="800000"/>
                </a:gs>
                <a:gs pos="7001">
                  <a:srgbClr val="800000"/>
                </a:gs>
                <a:gs pos="55000">
                  <a:srgbClr val="FF6132"/>
                </a:gs>
                <a:gs pos="100000">
                  <a:srgbClr val="800000"/>
                </a:gs>
              </a:gsLst>
              <a:lin ang="19200000"/>
            </a:gradFill>
            <a:ln w="9525">
              <a:solidFill>
                <a:srgbClr val="006D68"/>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25"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sp>
        <p:nvSpPr>
          <p:cNvPr id="10" name="Line 33"/>
          <p:cNvSpPr>
            <a:spLocks noChangeShapeType="1"/>
          </p:cNvSpPr>
          <p:nvPr/>
        </p:nvSpPr>
        <p:spPr bwMode="auto">
          <a:xfrm flipH="1" flipV="1">
            <a:off x="2952890" y="2176422"/>
            <a:ext cx="2397157" cy="9898"/>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2" name="Line 33"/>
          <p:cNvSpPr>
            <a:spLocks noChangeShapeType="1"/>
          </p:cNvSpPr>
          <p:nvPr/>
        </p:nvSpPr>
        <p:spPr bwMode="auto">
          <a:xfrm flipH="1">
            <a:off x="3908840" y="2610321"/>
            <a:ext cx="176212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3" name="Line 33"/>
          <p:cNvSpPr>
            <a:spLocks noChangeShapeType="1"/>
          </p:cNvSpPr>
          <p:nvPr/>
        </p:nvSpPr>
        <p:spPr bwMode="auto">
          <a:xfrm flipH="1">
            <a:off x="4383055" y="3169390"/>
            <a:ext cx="178752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4" name="Line 33"/>
          <p:cNvSpPr>
            <a:spLocks noChangeShapeType="1"/>
          </p:cNvSpPr>
          <p:nvPr/>
        </p:nvSpPr>
        <p:spPr bwMode="auto">
          <a:xfrm flipH="1">
            <a:off x="4802913" y="3716539"/>
            <a:ext cx="1743075"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15" name="Line 33"/>
          <p:cNvSpPr>
            <a:spLocks noChangeShapeType="1"/>
          </p:cNvSpPr>
          <p:nvPr/>
        </p:nvSpPr>
        <p:spPr bwMode="auto">
          <a:xfrm flipH="1">
            <a:off x="5160546" y="4334855"/>
            <a:ext cx="1893888" cy="0"/>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48" name="TextBox 47"/>
          <p:cNvSpPr txBox="1"/>
          <p:nvPr/>
        </p:nvSpPr>
        <p:spPr>
          <a:xfrm>
            <a:off x="2115083" y="2023393"/>
            <a:ext cx="106980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1</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、介绍</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0" name="TextBox 49"/>
          <p:cNvSpPr txBox="1"/>
          <p:nvPr/>
        </p:nvSpPr>
        <p:spPr>
          <a:xfrm>
            <a:off x="2510035" y="2485692"/>
            <a:ext cx="1474591"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2</a:t>
            </a:r>
            <a:r>
              <a:rPr lang="zh-CN" altLang="en-US" sz="1600" dirty="0" smtClean="0">
                <a:latin typeface="Arial" panose="020B0604020202020204" pitchFamily="34" charset="0"/>
                <a:cs typeface="Arial" panose="020B0604020202020204" pitchFamily="34" charset="0"/>
              </a:rPr>
              <a:t>、</a:t>
            </a:r>
            <a:r>
              <a:rPr lang="zh-CN" altLang="zh-CN" sz="1600" dirty="0" smtClean="0">
                <a:latin typeface="Arial" panose="020B0604020202020204" pitchFamily="34" charset="0"/>
                <a:cs typeface="Arial" panose="020B0604020202020204" pitchFamily="34" charset="0"/>
              </a:rPr>
              <a:t>问</a:t>
            </a:r>
            <a:r>
              <a:rPr lang="zh-CN" altLang="zh-CN" sz="1600" dirty="0">
                <a:latin typeface="Arial" panose="020B0604020202020204" pitchFamily="34" charset="0"/>
                <a:cs typeface="Arial" panose="020B0604020202020204" pitchFamily="34" charset="0"/>
              </a:rPr>
              <a:t>题描述</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2" name="TextBox 51"/>
          <p:cNvSpPr txBox="1"/>
          <p:nvPr/>
        </p:nvSpPr>
        <p:spPr>
          <a:xfrm>
            <a:off x="2687444" y="2992743"/>
            <a:ext cx="1866430"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3</a:t>
            </a:r>
            <a:r>
              <a:rPr lang="zh-CN" altLang="en-US" sz="1600" dirty="0" smtClean="0">
                <a:latin typeface="Arial" panose="020B0604020202020204" pitchFamily="34" charset="0"/>
                <a:cs typeface="Arial" panose="020B0604020202020204" pitchFamily="34" charset="0"/>
              </a:rPr>
              <a:t>、</a:t>
            </a:r>
            <a:r>
              <a:rPr lang="zh-CN" altLang="zh-CN" sz="1600" dirty="0" smtClean="0">
                <a:latin typeface="Arial" panose="020B0604020202020204" pitchFamily="34" charset="0"/>
                <a:cs typeface="Arial" panose="020B0604020202020204" pitchFamily="34" charset="0"/>
              </a:rPr>
              <a:t>禁</a:t>
            </a:r>
            <a:r>
              <a:rPr lang="zh-CN" altLang="zh-CN" sz="1600" dirty="0">
                <a:latin typeface="Arial" panose="020B0604020202020204" pitchFamily="34" charset="0"/>
                <a:cs typeface="Arial" panose="020B0604020202020204" pitchFamily="34" charset="0"/>
              </a:rPr>
              <a:t>忌搜索技术</a:t>
            </a:r>
          </a:p>
        </p:txBody>
      </p:sp>
      <p:sp>
        <p:nvSpPr>
          <p:cNvPr id="54" name="TextBox 53"/>
          <p:cNvSpPr txBox="1"/>
          <p:nvPr/>
        </p:nvSpPr>
        <p:spPr>
          <a:xfrm>
            <a:off x="3184888" y="3551812"/>
            <a:ext cx="1727399"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4</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、修改禁忌搜索</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56" name="TextBox 55"/>
          <p:cNvSpPr txBox="1"/>
          <p:nvPr/>
        </p:nvSpPr>
        <p:spPr>
          <a:xfrm>
            <a:off x="3730381" y="4131378"/>
            <a:ext cx="1565870"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5</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、数字化结果</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74"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sz="1600">
              <a:latin typeface="Arial" panose="020B0604020202020204" pitchFamily="34" charset="0"/>
              <a:cs typeface="Arial" panose="020B0604020202020204" pitchFamily="34" charset="0"/>
            </a:endParaRPr>
          </a:p>
        </p:txBody>
      </p:sp>
      <p:grpSp>
        <p:nvGrpSpPr>
          <p:cNvPr id="75" name="组合 43"/>
          <p:cNvGrpSpPr>
            <a:grpSpLocks/>
          </p:cNvGrpSpPr>
          <p:nvPr/>
        </p:nvGrpSpPr>
        <p:grpSpPr bwMode="auto">
          <a:xfrm>
            <a:off x="263525" y="-20638"/>
            <a:ext cx="896938" cy="1146176"/>
            <a:chOff x="0" y="0"/>
            <a:chExt cx="897441" cy="1148103"/>
          </a:xfrm>
        </p:grpSpPr>
        <p:sp>
          <p:nvSpPr>
            <p:cNvPr id="76"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sz="1600">
                <a:solidFill>
                  <a:srgbClr val="FFFFFF"/>
                </a:solidFill>
                <a:latin typeface="Arial" panose="020B0604020202020204" pitchFamily="34" charset="0"/>
                <a:cs typeface="Arial" panose="020B0604020202020204" pitchFamily="34" charset="0"/>
                <a:sym typeface="宋体" panose="02010600030101010101" pitchFamily="2" charset="-122"/>
              </a:endParaRPr>
            </a:p>
          </p:txBody>
        </p:sp>
        <p:sp>
          <p:nvSpPr>
            <p:cNvPr id="77" name="文本框 45"/>
            <p:cNvSpPr>
              <a:spLocks noChangeArrowheads="1"/>
            </p:cNvSpPr>
            <p:nvPr/>
          </p:nvSpPr>
          <p:spPr bwMode="auto">
            <a:xfrm>
              <a:off x="105324" y="223407"/>
              <a:ext cx="686791" cy="33912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chemeClr val="bg1"/>
                  </a:solidFill>
                  <a:latin typeface="Arial" panose="020B0604020202020204" pitchFamily="34" charset="0"/>
                  <a:cs typeface="Arial" panose="020B0604020202020204" pitchFamily="34" charset="0"/>
                  <a:sym typeface="宋体" panose="02010600030101010101" pitchFamily="2" charset="-122"/>
                </a:rPr>
                <a:t>Chart</a:t>
              </a:r>
              <a:endParaRPr lang="zh-CN" altLang="en-US" sz="1600" dirty="0">
                <a:solidFill>
                  <a:schemeClr val="bg1"/>
                </a:solidFill>
                <a:latin typeface="Arial" panose="020B0604020202020204" pitchFamily="34" charset="0"/>
                <a:cs typeface="Arial" panose="020B0604020202020204" pitchFamily="34" charset="0"/>
                <a:sym typeface="宋体" panose="02010600030101010101" pitchFamily="2" charset="-122"/>
              </a:endParaRPr>
            </a:p>
          </p:txBody>
        </p:sp>
      </p:grpSp>
      <p:grpSp>
        <p:nvGrpSpPr>
          <p:cNvPr id="78" name="Group 8"/>
          <p:cNvGrpSpPr>
            <a:grpSpLocks/>
          </p:cNvGrpSpPr>
          <p:nvPr/>
        </p:nvGrpSpPr>
        <p:grpSpPr bwMode="auto">
          <a:xfrm>
            <a:off x="7466782" y="2423881"/>
            <a:ext cx="2425700" cy="3654380"/>
            <a:chOff x="944562" y="687387"/>
            <a:chExt cx="2451101" cy="3228975"/>
          </a:xfrm>
        </p:grpSpPr>
        <p:sp>
          <p:nvSpPr>
            <p:cNvPr id="79" name="Freeform 44"/>
            <p:cNvSpPr>
              <a:spLocks/>
            </p:cNvSpPr>
            <p:nvPr/>
          </p:nvSpPr>
          <p:spPr bwMode="auto">
            <a:xfrm>
              <a:off x="986269" y="721411"/>
              <a:ext cx="2367687" cy="469846"/>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0" name="Freeform 10"/>
            <p:cNvSpPr>
              <a:spLocks/>
            </p:cNvSpPr>
            <p:nvPr/>
          </p:nvSpPr>
          <p:spPr bwMode="auto">
            <a:xfrm>
              <a:off x="944562" y="969294"/>
              <a:ext cx="503695" cy="2947068"/>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chemeClr val="tx1">
                    <a:lumMod val="75000"/>
                    <a:lumOff val="25000"/>
                  </a:schemeClr>
                </a:gs>
                <a:gs pos="45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1" name="Freeform 11"/>
            <p:cNvSpPr>
              <a:spLocks/>
            </p:cNvSpPr>
            <p:nvPr/>
          </p:nvSpPr>
          <p:spPr bwMode="auto">
            <a:xfrm>
              <a:off x="1448257" y="838062"/>
              <a:ext cx="1947406" cy="3070199"/>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chemeClr val="tx1">
                    <a:lumMod val="75000"/>
                    <a:lumOff val="25000"/>
                  </a:schemeClr>
                </a:gs>
                <a:gs pos="8000">
                  <a:schemeClr val="tx1">
                    <a:lumMod val="75000"/>
                    <a:lumOff val="25000"/>
                  </a:schemeClr>
                </a:gs>
                <a:gs pos="55000">
                  <a:schemeClr val="bg1">
                    <a:lumMod val="85000"/>
                  </a:schemeClr>
                </a:gs>
                <a:gs pos="100000">
                  <a:schemeClr val="tx1">
                    <a:lumMod val="75000"/>
                    <a:lumOff val="25000"/>
                  </a:schemeClr>
                </a:gs>
              </a:gsLst>
              <a:lin ang="19200000"/>
            </a:gradFill>
            <a:ln w="9525">
              <a:solidFill>
                <a:schemeClr val="tx1">
                  <a:lumMod val="85000"/>
                  <a:lumOff val="1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2" name="Freeform 12"/>
            <p:cNvSpPr>
              <a:spLocks/>
            </p:cNvSpPr>
            <p:nvPr/>
          </p:nvSpPr>
          <p:spPr bwMode="auto">
            <a:xfrm>
              <a:off x="944562" y="687387"/>
              <a:ext cx="2067715" cy="319172"/>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chemeClr val="tx1">
                    <a:lumMod val="75000"/>
                    <a:lumOff val="25000"/>
                  </a:schemeClr>
                </a:gs>
                <a:gs pos="46000">
                  <a:schemeClr val="bg1">
                    <a:lumMod val="75000"/>
                  </a:schemeClr>
                </a:gs>
                <a:gs pos="92000">
                  <a:schemeClr val="tx1">
                    <a:lumMod val="75000"/>
                    <a:lumOff val="25000"/>
                  </a:schemeClr>
                </a:gs>
              </a:gsLst>
              <a:lin ang="0" scaled="1"/>
            </a:gradFill>
            <a:ln w="9525">
              <a:solidFill>
                <a:schemeClr val="tx1">
                  <a:lumMod val="75000"/>
                  <a:lumOff val="25000"/>
                </a:scheme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pic>
          <p:nvPicPr>
            <p:cNvPr id="83"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grpSp>
        <p:nvGrpSpPr>
          <p:cNvPr id="84" name="Group 8"/>
          <p:cNvGrpSpPr>
            <a:grpSpLocks/>
          </p:cNvGrpSpPr>
          <p:nvPr/>
        </p:nvGrpSpPr>
        <p:grpSpPr bwMode="auto">
          <a:xfrm>
            <a:off x="7947020" y="2641198"/>
            <a:ext cx="2509837" cy="3559915"/>
            <a:chOff x="944562" y="687387"/>
            <a:chExt cx="2451100" cy="3228975"/>
          </a:xfrm>
        </p:grpSpPr>
        <p:sp>
          <p:nvSpPr>
            <p:cNvPr id="85" name="Freeform 9"/>
            <p:cNvSpPr>
              <a:spLocks/>
            </p:cNvSpPr>
            <p:nvPr/>
          </p:nvSpPr>
          <p:spPr bwMode="auto">
            <a:xfrm>
              <a:off x="986421" y="720287"/>
              <a:ext cx="2367383" cy="470011"/>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defRPr/>
              </a:pPr>
              <a:endParaRPr lang="en-US" sz="1600">
                <a:solidFill>
                  <a:prstClr val="black"/>
                </a:solidFill>
                <a:latin typeface="Arial" panose="020B0604020202020204" pitchFamily="34" charset="0"/>
                <a:ea typeface="ＭＳ Ｐゴシック" pitchFamily="-109" charset="-128"/>
                <a:cs typeface="Arial" panose="020B0604020202020204" pitchFamily="34" charset="0"/>
              </a:endParaRPr>
            </a:p>
          </p:txBody>
        </p:sp>
        <p:sp>
          <p:nvSpPr>
            <p:cNvPr id="86" name="Freeform 10"/>
            <p:cNvSpPr>
              <a:spLocks/>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gradFill rotWithShape="1">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87" name="Freeform 11"/>
            <p:cNvSpPr>
              <a:spLocks/>
            </p:cNvSpPr>
            <p:nvPr/>
          </p:nvSpPr>
          <p:spPr bwMode="auto">
            <a:xfrm>
              <a:off x="1447800" y="838200"/>
              <a:ext cx="1947862"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2A6F0C"/>
                </a:gs>
                <a:gs pos="7001">
                  <a:srgbClr val="2A6F0C"/>
                </a:gs>
                <a:gs pos="55000">
                  <a:srgbClr val="77D729"/>
                </a:gs>
                <a:gs pos="100000">
                  <a:srgbClr val="2A6F0C"/>
                </a:gs>
              </a:gsLst>
              <a:lin ang="19200000"/>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sp>
          <p:nvSpPr>
            <p:cNvPr id="88" name="Freeform 12"/>
            <p:cNvSpPr>
              <a:spLocks/>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gradFill rotWithShape="0">
              <a:gsLst>
                <a:gs pos="0">
                  <a:srgbClr val="2A6F0C"/>
                </a:gs>
                <a:gs pos="45000">
                  <a:srgbClr val="77D729"/>
                </a:gs>
                <a:gs pos="92000">
                  <a:srgbClr val="2A6F0C"/>
                </a:gs>
                <a:gs pos="100000">
                  <a:srgbClr val="2A6F0C"/>
                </a:gs>
              </a:gsLst>
              <a:lin ang="0" scaled="1"/>
            </a:gradFill>
            <a:ln w="9525">
              <a:solidFill>
                <a:srgbClr val="2A6F0C"/>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base">
                <a:spcBef>
                  <a:spcPct val="0"/>
                </a:spcBef>
                <a:spcAft>
                  <a:spcPct val="0"/>
                </a:spcAft>
              </a:pPr>
              <a:endParaRPr lang="zh-CN" altLang="en-US" sz="1600">
                <a:solidFill>
                  <a:prstClr val="black"/>
                </a:solidFill>
                <a:latin typeface="Arial" panose="020B0604020202020204" pitchFamily="34" charset="0"/>
                <a:ea typeface="MS PGothic" pitchFamily="34" charset="-128"/>
                <a:cs typeface="Arial" panose="020B0604020202020204" pitchFamily="34" charset="0"/>
              </a:endParaRPr>
            </a:p>
          </p:txBody>
        </p:sp>
        <p:pic>
          <p:nvPicPr>
            <p:cNvPr id="89" name="Picture 13"/>
            <p:cNvPicPr>
              <a:picLocks noChangeAspect="1" noChangeArrowheads="1"/>
            </p:cNvPicPr>
            <p:nvPr/>
          </p:nvPicPr>
          <p:blipFill>
            <a:blip r:embed="rId3" cstate="print"/>
            <a:srcRect/>
            <a:stretch>
              <a:fillRect/>
            </a:stretch>
          </p:blipFill>
          <p:spPr bwMode="auto">
            <a:xfrm>
              <a:off x="2994025" y="700087"/>
              <a:ext cx="36513" cy="36513"/>
            </a:xfrm>
            <a:prstGeom prst="rect">
              <a:avLst/>
            </a:prstGeom>
            <a:noFill/>
            <a:ln w="9525">
              <a:noFill/>
              <a:miter lim="800000"/>
              <a:headEnd/>
              <a:tailEnd/>
            </a:ln>
          </p:spPr>
        </p:pic>
      </p:grpSp>
      <p:sp>
        <p:nvSpPr>
          <p:cNvPr id="90" name="Line 33"/>
          <p:cNvSpPr>
            <a:spLocks noChangeShapeType="1"/>
          </p:cNvSpPr>
          <p:nvPr/>
        </p:nvSpPr>
        <p:spPr bwMode="auto">
          <a:xfrm flipH="1">
            <a:off x="5350047" y="4953170"/>
            <a:ext cx="2349818" cy="34301"/>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91" name="TextBox 55"/>
          <p:cNvSpPr txBox="1"/>
          <p:nvPr/>
        </p:nvSpPr>
        <p:spPr>
          <a:xfrm>
            <a:off x="4401276" y="4796810"/>
            <a:ext cx="1007444"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6</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、扩展</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92" name="Line 33"/>
          <p:cNvSpPr>
            <a:spLocks noChangeShapeType="1"/>
          </p:cNvSpPr>
          <p:nvPr/>
        </p:nvSpPr>
        <p:spPr bwMode="auto">
          <a:xfrm flipH="1" flipV="1">
            <a:off x="5979809" y="5727197"/>
            <a:ext cx="2311513" cy="2555"/>
          </a:xfrm>
          <a:prstGeom prst="line">
            <a:avLst/>
          </a:prstGeom>
          <a:noFill/>
          <a:ln w="19050">
            <a:solidFill>
              <a:schemeClr val="bg1">
                <a:lumMod val="50000"/>
              </a:schemeClr>
            </a:solidFill>
            <a:prstDash val="sysDot"/>
            <a:round/>
            <a:headEnd/>
            <a:tailE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600" kern="0">
              <a:solidFill>
                <a:sysClr val="windowText" lastClr="000000"/>
              </a:solidFill>
              <a:latin typeface="Arial" panose="020B0604020202020204" pitchFamily="34" charset="0"/>
              <a:ea typeface="ＭＳ Ｐゴシック" charset="0"/>
              <a:cs typeface="Arial" panose="020B0604020202020204" pitchFamily="34" charset="0"/>
            </a:endParaRPr>
          </a:p>
        </p:txBody>
      </p:sp>
      <p:sp>
        <p:nvSpPr>
          <p:cNvPr id="93" name="TextBox 55"/>
          <p:cNvSpPr txBox="1"/>
          <p:nvPr/>
        </p:nvSpPr>
        <p:spPr>
          <a:xfrm>
            <a:off x="4912287" y="5560475"/>
            <a:ext cx="125741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7</a:t>
            </a:r>
            <a:r>
              <a:rPr lang="zh-CN" altLang="en-US" sz="1600"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、结束语</a:t>
            </a:r>
            <a:endParaRPr lang="zh-CN" altLang="en-US" sz="1600"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94" name="文本框 46"/>
          <p:cNvSpPr>
            <a:spLocks noChangeArrowheads="1"/>
          </p:cNvSpPr>
          <p:nvPr/>
        </p:nvSpPr>
        <p:spPr bwMode="auto">
          <a:xfrm>
            <a:off x="1665288" y="66675"/>
            <a:ext cx="877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b="1" dirty="0" smtClean="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文章结构</a:t>
            </a:r>
            <a:endParaRPr lang="zh-CN" altLang="en-US" sz="3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70101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smtClean="0"/>
              <a:t>Abstract And </a:t>
            </a:r>
            <a:r>
              <a:rPr lang="en-US" altLang="zh-CN" sz="3200" dirty="0"/>
              <a:t>Keywords</a:t>
            </a:r>
            <a:endParaRPr lang="zh-CN" altLang="en-US" sz="32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3" name="矩形 2"/>
          <p:cNvSpPr/>
          <p:nvPr/>
        </p:nvSpPr>
        <p:spPr>
          <a:xfrm>
            <a:off x="473424" y="1246725"/>
            <a:ext cx="11032428" cy="3914020"/>
          </a:xfrm>
          <a:prstGeom prst="rect">
            <a:avLst/>
          </a:prstGeom>
        </p:spPr>
        <p:txBody>
          <a:bodyPr wrap="square">
            <a:spAutoFit/>
          </a:bodyPr>
          <a:lstStyle/>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排</a:t>
            </a:r>
            <a:r>
              <a:rPr lang="zh-CN" altLang="zh-CN" sz="2400" kern="100" dirty="0">
                <a:latin typeface="等线" panose="02010600030101010101" pitchFamily="2" charset="-122"/>
                <a:cs typeface="Times New Roman" panose="02020603050405020304" pitchFamily="18" charset="0"/>
              </a:rPr>
              <a:t>课问</a:t>
            </a:r>
            <a:r>
              <a:rPr lang="zh-CN" altLang="zh-CN" sz="2400" kern="100" dirty="0" smtClean="0">
                <a:latin typeface="等线" panose="02010600030101010101" pitchFamily="2" charset="-122"/>
                <a:cs typeface="Times New Roman" panose="02020603050405020304" pitchFamily="18" charset="0"/>
              </a:rPr>
              <a:t>题</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分</a:t>
            </a:r>
            <a:r>
              <a:rPr lang="zh-CN" altLang="zh-CN" sz="2400" kern="100" dirty="0">
                <a:latin typeface="等线" panose="02010600030101010101" pitchFamily="2" charset="-122"/>
                <a:cs typeface="Times New Roman" panose="02020603050405020304" pitchFamily="18" charset="0"/>
              </a:rPr>
              <a:t>配给每门课程的总的时间被划分成每日连续时间段被称为每日量</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每</a:t>
            </a:r>
            <a:r>
              <a:rPr lang="zh-CN" altLang="zh-CN" sz="2400" kern="100" dirty="0">
                <a:latin typeface="等线" panose="02010600030101010101" pitchFamily="2" charset="-122"/>
                <a:cs typeface="Times New Roman" panose="02020603050405020304" pitchFamily="18" charset="0"/>
              </a:rPr>
              <a:t>日</a:t>
            </a:r>
            <a:r>
              <a:rPr lang="zh-CN" altLang="zh-CN" sz="2400" kern="100" dirty="0" smtClean="0">
                <a:latin typeface="等线" panose="02010600030101010101" pitchFamily="2" charset="-122"/>
                <a:cs typeface="Times New Roman" panose="02020603050405020304" pitchFamily="18" charset="0"/>
              </a:rPr>
              <a:t>量可</a:t>
            </a:r>
            <a:r>
              <a:rPr lang="zh-CN" altLang="zh-CN" sz="2400" kern="100" dirty="0">
                <a:latin typeface="等线" panose="02010600030101010101" pitchFamily="2" charset="-122"/>
                <a:cs typeface="Times New Roman" panose="02020603050405020304" pitchFamily="18" charset="0"/>
              </a:rPr>
              <a:t>以是任意的，但给定了最小和最大界。</a:t>
            </a:r>
          </a:p>
          <a:p>
            <a:pPr algn="just">
              <a:lnSpc>
                <a:spcPct val="150000"/>
              </a:lnSpc>
              <a:spcAft>
                <a:spcPts val="0"/>
              </a:spcAft>
            </a:pPr>
            <a:r>
              <a:rPr lang="zh-CN" altLang="zh-CN" sz="2400" kern="100" dirty="0">
                <a:latin typeface="等线" panose="02010600030101010101" pitchFamily="2" charset="-122"/>
                <a:cs typeface="Times New Roman" panose="02020603050405020304" pitchFamily="18" charset="0"/>
              </a:rPr>
              <a:t>除了排课问题的传统限制，优先，时间窗口要求（</a:t>
            </a:r>
            <a:r>
              <a:rPr lang="en-US" altLang="zh-CN" sz="2400" kern="100" dirty="0">
                <a:latin typeface="等线" panose="02010600030101010101" pitchFamily="2" charset="-122"/>
                <a:cs typeface="Times New Roman" panose="02020603050405020304" pitchFamily="18" charset="0"/>
              </a:rPr>
              <a:t>time windows requirements</a:t>
            </a:r>
            <a:r>
              <a:rPr lang="zh-CN" altLang="zh-CN" sz="2400" kern="100" dirty="0">
                <a:latin typeface="等线" panose="02010600030101010101" pitchFamily="2" charset="-122"/>
                <a:cs typeface="Times New Roman" panose="02020603050405020304" pitchFamily="18" charset="0"/>
              </a:rPr>
              <a:t>）都考虑在内</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可</a:t>
            </a:r>
            <a:r>
              <a:rPr lang="zh-CN" altLang="zh-CN" sz="2400" kern="100" dirty="0">
                <a:latin typeface="等线" panose="02010600030101010101" pitchFamily="2" charset="-122"/>
                <a:cs typeface="Times New Roman" panose="02020603050405020304" pitchFamily="18" charset="0"/>
              </a:rPr>
              <a:t>行的排课技术——基于禁忌搜索技术找到新方法。</a:t>
            </a:r>
          </a:p>
          <a:p>
            <a:pPr>
              <a:lnSpc>
                <a:spcPct val="150000"/>
              </a:lnSpc>
            </a:pPr>
            <a:r>
              <a:rPr lang="zh-CN" altLang="zh-CN" sz="2400" dirty="0">
                <a:cs typeface="Times New Roman" panose="02020603050405020304" pitchFamily="18" charset="0"/>
              </a:rPr>
              <a:t>关键词：排课，禁忌搜索，分配问题</a:t>
            </a:r>
            <a:endParaRPr lang="zh-CN" altLang="en-US" sz="2400" dirty="0"/>
          </a:p>
        </p:txBody>
      </p:sp>
    </p:spTree>
    <p:extLst>
      <p:ext uri="{BB962C8B-B14F-4D97-AF65-F5344CB8AC3E}">
        <p14:creationId xmlns:p14="http://schemas.microsoft.com/office/powerpoint/2010/main" val="106086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4"/>
                                        </p:tgtEl>
                                        <p:attrNameLst>
                                          <p:attrName>style.visibility</p:attrName>
                                        </p:attrNameLst>
                                      </p:cBhvr>
                                      <p:to>
                                        <p:strVal val="visible"/>
                                      </p:to>
                                    </p:set>
                                    <p:animEffect>
                                      <p:cBhvr>
                                        <p:cTn id="27" dur="1000"/>
                                        <p:tgtEl>
                                          <p:spTgt spid="4134"/>
                                        </p:tgtEl>
                                      </p:cBhvr>
                                    </p:animEffect>
                                    <p:anim calcmode="lin" valueType="num">
                                      <p:cBhvr>
                                        <p:cTn id="28" dur="1000" fill="hold"/>
                                        <p:tgtEl>
                                          <p:spTgt spid="4134"/>
                                        </p:tgtEl>
                                        <p:attrNameLst>
                                          <p:attrName>ppt_x</p:attrName>
                                        </p:attrNameLst>
                                      </p:cBhvr>
                                      <p:tavLst>
                                        <p:tav tm="0">
                                          <p:val>
                                            <p:strVal val="#ppt_x"/>
                                          </p:val>
                                        </p:tav>
                                        <p:tav tm="100000">
                                          <p:val>
                                            <p:strVal val="#ppt_x"/>
                                          </p:val>
                                        </p:tav>
                                      </p:tavLst>
                                    </p:anim>
                                    <p:anim calcmode="lin" valueType="num">
                                      <p:cBhvr>
                                        <p:cTn id="29" dur="1000" fill="hold"/>
                                        <p:tgtEl>
                                          <p:spTgt spid="41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06"/>
                                        </p:tgtEl>
                                        <p:attrNameLst>
                                          <p:attrName>style.visibility</p:attrName>
                                        </p:attrNameLst>
                                      </p:cBhvr>
                                      <p:to>
                                        <p:strVal val="visible"/>
                                      </p:to>
                                    </p:set>
                                    <p:animEffect>
                                      <p:cBhvr>
                                        <p:cTn id="32" dur="1000"/>
                                        <p:tgtEl>
                                          <p:spTgt spid="4106"/>
                                        </p:tgtEl>
                                      </p:cBhvr>
                                    </p:animEffect>
                                    <p:anim calcmode="lin" valueType="num">
                                      <p:cBhvr>
                                        <p:cTn id="33" dur="1000" fill="hold"/>
                                        <p:tgtEl>
                                          <p:spTgt spid="4106"/>
                                        </p:tgtEl>
                                        <p:attrNameLst>
                                          <p:attrName>ppt_x</p:attrName>
                                        </p:attrNameLst>
                                      </p:cBhvr>
                                      <p:tavLst>
                                        <p:tav tm="0">
                                          <p:val>
                                            <p:strVal val="#ppt_x"/>
                                          </p:val>
                                        </p:tav>
                                        <p:tav tm="100000">
                                          <p:val>
                                            <p:strVal val="#ppt_x"/>
                                          </p:val>
                                        </p:tav>
                                      </p:tavLst>
                                    </p:anim>
                                    <p:anim calcmode="lin" valueType="num">
                                      <p:cBhvr>
                                        <p:cTn id="34"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t>Introduction</a:t>
            </a:r>
            <a:endParaRPr lang="zh-CN" altLang="en-US"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962586" y="1147981"/>
            <a:ext cx="10441452" cy="4401205"/>
          </a:xfrm>
          <a:prstGeom prst="rect">
            <a:avLst/>
          </a:prstGeom>
        </p:spPr>
        <p:txBody>
          <a:bodyPr wrap="square">
            <a:spAutoFit/>
          </a:bodyPr>
          <a:lstStyle/>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课</a:t>
            </a:r>
            <a:r>
              <a:rPr lang="zh-CN" altLang="zh-CN" sz="2000" kern="100" dirty="0">
                <a:latin typeface="等线" panose="02010600030101010101" pitchFamily="2" charset="-122"/>
                <a:cs typeface="Times New Roman" panose="02020603050405020304" pitchFamily="18" charset="0"/>
              </a:rPr>
              <a:t>程安排不是一件容易的</a:t>
            </a:r>
            <a:r>
              <a:rPr lang="zh-CN" altLang="zh-CN" sz="2000" kern="100" dirty="0" smtClean="0">
                <a:latin typeface="等线" panose="02010600030101010101" pitchFamily="2" charset="-122"/>
                <a:cs typeface="Times New Roman" panose="02020603050405020304" pitchFamily="18" charset="0"/>
              </a:rPr>
              <a:t>事</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en-US" sz="2000" kern="100" dirty="0" smtClean="0">
                <a:latin typeface="等线" panose="02010600030101010101" pitchFamily="2" charset="-122"/>
                <a:cs typeface="Times New Roman" panose="02020603050405020304" pitchFamily="18" charset="0"/>
              </a:rPr>
              <a:t>原因：</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很</a:t>
            </a:r>
            <a:r>
              <a:rPr lang="zh-CN" altLang="zh-CN" sz="2000" kern="100" dirty="0">
                <a:latin typeface="等线" panose="02010600030101010101" pitchFamily="2" charset="-122"/>
                <a:cs typeface="Times New Roman" panose="02020603050405020304" pitchFamily="18" charset="0"/>
              </a:rPr>
              <a:t>多课程同时在开，但对于同一</a:t>
            </a:r>
            <a:r>
              <a:rPr lang="zh-CN" altLang="zh-CN" sz="2000" kern="100" dirty="0">
                <a:latin typeface="等线" panose="02010600030101010101" pitchFamily="2" charset="-122"/>
                <a:ea typeface="MS Gothic" panose="020B0609070205080204" pitchFamily="49" charset="-128"/>
                <a:cs typeface="MS Gothic" panose="020B0609070205080204" pitchFamily="49" charset="-128"/>
              </a:rPr>
              <a:t>​​</a:t>
            </a:r>
            <a:r>
              <a:rPr lang="zh-CN" altLang="zh-CN" sz="2000" kern="100" dirty="0">
                <a:latin typeface="等线" panose="02010600030101010101" pitchFamily="2" charset="-122"/>
                <a:cs typeface="等线" panose="02010600030101010101" pitchFamily="2" charset="-122"/>
              </a:rPr>
              <a:t>学生或教师的课程冲突必须避免</a:t>
            </a:r>
            <a:r>
              <a:rPr lang="zh-CN" altLang="zh-CN" sz="2000" kern="100" dirty="0" smtClean="0">
                <a:latin typeface="等线" panose="02010600030101010101" pitchFamily="2" charset="-122"/>
                <a:cs typeface="等线" panose="02010600030101010101" pitchFamily="2" charset="-122"/>
              </a:rPr>
              <a:t>。</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教</a:t>
            </a:r>
            <a:r>
              <a:rPr lang="zh-CN" altLang="zh-CN" sz="2000" kern="100" dirty="0">
                <a:latin typeface="等线" panose="02010600030101010101" pitchFamily="2" charset="-122"/>
                <a:cs typeface="等线" panose="02010600030101010101" pitchFamily="2" charset="-122"/>
              </a:rPr>
              <a:t>师可以上课，优先级，紧凑性，地点和时间窗口的要</a:t>
            </a:r>
            <a:r>
              <a:rPr lang="zh-CN" altLang="zh-CN" sz="2000" kern="100" dirty="0" smtClean="0">
                <a:latin typeface="等线" panose="02010600030101010101" pitchFamily="2" charset="-122"/>
                <a:cs typeface="等线" panose="02010600030101010101" pitchFamily="2" charset="-122"/>
              </a:rPr>
              <a:t>求</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每</a:t>
            </a:r>
            <a:r>
              <a:rPr lang="zh-CN" altLang="zh-CN" sz="2000" kern="100" dirty="0">
                <a:latin typeface="等线" panose="02010600030101010101" pitchFamily="2" charset="-122"/>
                <a:cs typeface="等线" panose="02010600030101010101" pitchFamily="2" charset="-122"/>
              </a:rPr>
              <a:t>个工作日都有时间段数量的限制的</a:t>
            </a:r>
            <a:r>
              <a:rPr lang="zh-CN" altLang="zh-CN" sz="2000" kern="100" dirty="0" smtClean="0">
                <a:latin typeface="等线" panose="02010600030101010101" pitchFamily="2" charset="-122"/>
                <a:cs typeface="等线" panose="02010600030101010101" pitchFamily="2" charset="-122"/>
              </a:rPr>
              <a:t>。</a:t>
            </a:r>
            <a:endParaRPr lang="en-US" altLang="zh-CN" sz="2000" kern="100" dirty="0" smtClean="0">
              <a:latin typeface="等线" panose="02010600030101010101" pitchFamily="2" charset="-122"/>
              <a:cs typeface="等线" panose="02010600030101010101" pitchFamily="2" charset="-122"/>
            </a:endParaRPr>
          </a:p>
          <a:p>
            <a:pPr algn="just">
              <a:lnSpc>
                <a:spcPct val="200000"/>
              </a:lnSpc>
              <a:spcAft>
                <a:spcPts val="0"/>
              </a:spcAft>
            </a:pPr>
            <a:r>
              <a:rPr lang="zh-CN" altLang="zh-CN" sz="2000" kern="100" dirty="0" smtClean="0">
                <a:latin typeface="等线" panose="02010600030101010101" pitchFamily="2" charset="-122"/>
                <a:cs typeface="等线" panose="02010600030101010101" pitchFamily="2" charset="-122"/>
              </a:rPr>
              <a:t>每</a:t>
            </a:r>
            <a:r>
              <a:rPr lang="zh-CN" altLang="zh-CN" sz="2000" kern="100" dirty="0">
                <a:latin typeface="等线" panose="02010600030101010101" pitchFamily="2" charset="-122"/>
                <a:cs typeface="等线" panose="02010600030101010101" pitchFamily="2" charset="-122"/>
              </a:rPr>
              <a:t>个时间段都被分配了一门</a:t>
            </a:r>
            <a:r>
              <a:rPr lang="zh-CN" altLang="zh-CN" sz="2000" kern="100" dirty="0" smtClean="0">
                <a:latin typeface="等线" panose="02010600030101010101" pitchFamily="2" charset="-122"/>
                <a:cs typeface="等线" panose="02010600030101010101" pitchFamily="2" charset="-122"/>
              </a:rPr>
              <a:t>课</a:t>
            </a:r>
            <a:r>
              <a:rPr lang="zh-CN" altLang="en-US" sz="2000" kern="100" dirty="0">
                <a:latin typeface="等线" panose="02010600030101010101" pitchFamily="2" charset="-122"/>
                <a:cs typeface="Times New Roman" panose="02020603050405020304" pitchFamily="18" charset="0"/>
              </a:rPr>
              <a:t>，</a:t>
            </a:r>
            <a:r>
              <a:rPr lang="zh-CN" altLang="zh-CN" sz="2000" kern="100" dirty="0" smtClean="0">
                <a:latin typeface="等线" panose="02010600030101010101" pitchFamily="2" charset="-122"/>
                <a:cs typeface="Times New Roman" panose="02020603050405020304" pitchFamily="18" charset="0"/>
              </a:rPr>
              <a:t>并</a:t>
            </a:r>
            <a:r>
              <a:rPr lang="zh-CN" altLang="zh-CN" sz="2000" kern="100" dirty="0">
                <a:latin typeface="等线" panose="02010600030101010101" pitchFamily="2" charset="-122"/>
                <a:cs typeface="Times New Roman" panose="02020603050405020304" pitchFamily="18" charset="0"/>
              </a:rPr>
              <a:t>有最小值和最大值的界</a:t>
            </a:r>
            <a:r>
              <a:rPr lang="zh-CN" altLang="zh-CN" sz="2000" kern="100" dirty="0" smtClean="0">
                <a:latin typeface="等线" panose="02010600030101010101" pitchFamily="2" charset="-122"/>
                <a:cs typeface="Times New Roman" panose="02020603050405020304" pitchFamily="18" charset="0"/>
              </a:rPr>
              <a:t>限。</a:t>
            </a:r>
            <a:endParaRPr lang="en-US" altLang="zh-CN" sz="2000" kern="100" dirty="0" smtClean="0">
              <a:latin typeface="等线" panose="02010600030101010101" pitchFamily="2" charset="-122"/>
              <a:cs typeface="Times New Roman" panose="02020603050405020304" pitchFamily="18" charset="0"/>
            </a:endParaRPr>
          </a:p>
          <a:p>
            <a:pPr algn="just">
              <a:lnSpc>
                <a:spcPct val="200000"/>
              </a:lnSpc>
              <a:spcAft>
                <a:spcPts val="0"/>
              </a:spcAft>
            </a:pPr>
            <a:r>
              <a:rPr lang="zh-CN" altLang="zh-CN" sz="2000" kern="100" dirty="0" smtClean="0">
                <a:latin typeface="等线" panose="02010600030101010101" pitchFamily="2" charset="-122"/>
                <a:cs typeface="Times New Roman" panose="02020603050405020304" pitchFamily="18" charset="0"/>
              </a:rPr>
              <a:t>课</a:t>
            </a:r>
            <a:r>
              <a:rPr lang="zh-CN" altLang="zh-CN" sz="2000" kern="100" dirty="0">
                <a:latin typeface="等线" panose="02010600030101010101" pitchFamily="2" charset="-122"/>
                <a:cs typeface="Times New Roman" panose="02020603050405020304" pitchFamily="18" charset="0"/>
              </a:rPr>
              <a:t>程的数量事先是不知道的</a:t>
            </a:r>
            <a:r>
              <a:rPr lang="zh-CN" altLang="zh-CN" sz="2000" kern="100" dirty="0" smtClean="0">
                <a:latin typeface="等线" panose="02010600030101010101" pitchFamily="2" charset="-122"/>
                <a:cs typeface="Times New Roman" panose="02020603050405020304" pitchFamily="18" charset="0"/>
              </a:rPr>
              <a:t>，</a:t>
            </a:r>
            <a:r>
              <a:rPr lang="zh-CN" altLang="en-US" sz="2000" kern="100" dirty="0" smtClean="0">
                <a:latin typeface="等线" panose="02010600030101010101" pitchFamily="2" charset="-122"/>
                <a:cs typeface="Times New Roman" panose="02020603050405020304" pitchFamily="18" charset="0"/>
              </a:rPr>
              <a:t>课程</a:t>
            </a:r>
            <a:r>
              <a:rPr lang="zh-CN" altLang="zh-CN" sz="2000" kern="100" dirty="0" smtClean="0">
                <a:latin typeface="等线" panose="02010600030101010101" pitchFamily="2" charset="-122"/>
                <a:cs typeface="Times New Roman" panose="02020603050405020304" pitchFamily="18" charset="0"/>
              </a:rPr>
              <a:t>的</a:t>
            </a:r>
            <a:r>
              <a:rPr lang="zh-CN" altLang="zh-CN" sz="2000" kern="100" dirty="0">
                <a:latin typeface="等线" panose="02010600030101010101" pitchFamily="2" charset="-122"/>
                <a:cs typeface="Times New Roman" panose="02020603050405020304" pitchFamily="18" charset="0"/>
              </a:rPr>
              <a:t>长度（数个连续的时间段）是不固定的</a:t>
            </a:r>
            <a:r>
              <a:rPr lang="zh-CN" altLang="zh-CN" sz="2000" kern="100" dirty="0" smtClean="0">
                <a:latin typeface="等线" panose="02010600030101010101" pitchFamily="2" charset="-122"/>
                <a:cs typeface="Times New Roman" panose="02020603050405020304" pitchFamily="18" charset="0"/>
              </a:rPr>
              <a:t>。</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0603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t>Introduction</a:t>
            </a:r>
            <a:endParaRPr lang="zh-CN" altLang="en-US" sz="60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61199" y="1385868"/>
            <a:ext cx="9798205" cy="3416320"/>
          </a:xfrm>
          <a:prstGeom prst="rect">
            <a:avLst/>
          </a:prstGeom>
        </p:spPr>
        <p:txBody>
          <a:bodyPr wrap="square">
            <a:spAutoFit/>
          </a:bodyPr>
          <a:lstStyle/>
          <a:p>
            <a:pPr algn="just">
              <a:lnSpc>
                <a:spcPct val="150000"/>
              </a:lnSpc>
              <a:spcAft>
                <a:spcPts val="0"/>
              </a:spcAft>
            </a:pPr>
            <a:r>
              <a:rPr lang="zh-CN" altLang="zh-CN" sz="2400" kern="100" dirty="0" smtClean="0">
                <a:latin typeface="等线" panose="02010600030101010101" pitchFamily="2" charset="-122"/>
                <a:cs typeface="Times New Roman" panose="02020603050405020304" pitchFamily="18" charset="0"/>
              </a:rPr>
              <a:t>已经有很多人在研究排课问题</a:t>
            </a:r>
            <a:r>
              <a:rPr lang="zh-CN" altLang="en-US" sz="2400" kern="100" dirty="0" smtClean="0">
                <a:latin typeface="等线" panose="02010600030101010101" pitchFamily="2" charset="-122"/>
                <a:cs typeface="Times New Roman" panose="02020603050405020304" pitchFamily="18" charset="0"/>
              </a:rPr>
              <a:t>，</a:t>
            </a:r>
            <a:r>
              <a:rPr lang="zh-CN" altLang="zh-CN" sz="2400" dirty="0" smtClean="0"/>
              <a:t>但其中大多数只考虑了部分的限制，并且在课程的数量和它们的长度不在已知的情况下提前不适用。</a:t>
            </a:r>
            <a:endParaRPr lang="en-US" altLang="zh-CN" sz="2400" dirty="0" smtClean="0"/>
          </a:p>
          <a:p>
            <a:pPr algn="just">
              <a:lnSpc>
                <a:spcPct val="150000"/>
              </a:lnSpc>
              <a:spcAft>
                <a:spcPts val="0"/>
              </a:spcAft>
            </a:pPr>
            <a:endParaRPr lang="en-US" altLang="zh-CN" sz="2400" dirty="0"/>
          </a:p>
          <a:p>
            <a:pPr algn="just">
              <a:lnSpc>
                <a:spcPct val="150000"/>
              </a:lnSpc>
              <a:spcAft>
                <a:spcPts val="0"/>
              </a:spcAft>
            </a:pPr>
            <a:r>
              <a:rPr lang="zh-CN" altLang="zh-CN" sz="2400" dirty="0" smtClean="0"/>
              <a:t>本文提出了一种基于禁忌搜索技术的新全局方法，可以解决在课程的长度实现并不知道的排课问题。我们首先制定了班级与教师排课问题的模型。该模型能够很容易地扩展来处理一般排课问题。</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02722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1"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0" y="1208662"/>
            <a:ext cx="12411307" cy="5763950"/>
          </a:xfrm>
          <a:prstGeom prst="rect">
            <a:avLst/>
          </a:prstGeom>
        </p:spPr>
        <p:txBody>
          <a:bodyPr wrap="square">
            <a:spAutoFit/>
          </a:bodyPr>
          <a:lstStyle/>
          <a:p>
            <a:pPr>
              <a:lnSpc>
                <a:spcPct val="130000"/>
              </a:lnSpc>
            </a:pPr>
            <a:r>
              <a:rPr lang="zh-CN" altLang="zh-CN" sz="1900" dirty="0" smtClean="0"/>
              <a:t>有</a:t>
            </a:r>
            <a:r>
              <a:rPr lang="zh-CN" altLang="zh-CN" sz="1900" dirty="0"/>
              <a:t>几个班的学生，每个班有自己固定</a:t>
            </a:r>
            <a:r>
              <a:rPr lang="zh-CN" altLang="zh-CN" sz="1900" dirty="0" smtClean="0"/>
              <a:t>的</a:t>
            </a:r>
            <a:r>
              <a:rPr lang="zh-CN" altLang="en-US" sz="1900" dirty="0" smtClean="0"/>
              <a:t>课程表</a:t>
            </a:r>
            <a:r>
              <a:rPr lang="zh-CN" altLang="zh-CN" sz="1900" dirty="0" smtClean="0"/>
              <a:t>。</a:t>
            </a:r>
            <a:endParaRPr lang="en-US" altLang="zh-CN" sz="1900" dirty="0" smtClean="0"/>
          </a:p>
          <a:p>
            <a:pPr>
              <a:lnSpc>
                <a:spcPct val="130000"/>
              </a:lnSpc>
            </a:pPr>
            <a:r>
              <a:rPr lang="zh-CN" altLang="zh-CN" sz="1900" dirty="0" smtClean="0"/>
              <a:t>一</a:t>
            </a:r>
            <a:r>
              <a:rPr lang="zh-CN" altLang="zh-CN" sz="1900" dirty="0"/>
              <a:t>周工作日内，所有不同的课程都必须上完</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个课程安排由一组给定的科目组成</a:t>
            </a:r>
            <a:r>
              <a:rPr lang="zh-CN" altLang="zh-CN" sz="1900" dirty="0" smtClean="0"/>
              <a:t>。</a:t>
            </a:r>
            <a:endParaRPr lang="en-US" altLang="zh-CN" sz="1900" dirty="0" smtClean="0"/>
          </a:p>
          <a:p>
            <a:pPr>
              <a:lnSpc>
                <a:spcPct val="130000"/>
              </a:lnSpc>
            </a:pPr>
            <a:r>
              <a:rPr lang="zh-CN" altLang="zh-CN" sz="1900" dirty="0" smtClean="0"/>
              <a:t>对</a:t>
            </a:r>
            <a:r>
              <a:rPr lang="zh-CN" altLang="zh-CN" sz="1900" dirty="0"/>
              <a:t>于每一个科目，可以开始的最早的工作日（</a:t>
            </a:r>
            <a:r>
              <a:rPr lang="en-US" altLang="zh-CN" sz="1900" dirty="0"/>
              <a:t>release date</a:t>
            </a:r>
            <a:r>
              <a:rPr lang="zh-CN" altLang="zh-CN" sz="1900" dirty="0"/>
              <a:t>）和必须完成的最后的工作日（</a:t>
            </a:r>
            <a:r>
              <a:rPr lang="en-US" altLang="zh-CN" sz="1900" dirty="0"/>
              <a:t>due date</a:t>
            </a:r>
            <a:r>
              <a:rPr lang="zh-CN" altLang="zh-CN" sz="1900" dirty="0"/>
              <a:t>）都是确定的</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个科目（</a:t>
            </a:r>
            <a:r>
              <a:rPr lang="en-US" altLang="zh-CN" sz="1900" dirty="0"/>
              <a:t>subject</a:t>
            </a:r>
            <a:r>
              <a:rPr lang="zh-CN" altLang="zh-CN" sz="1900" dirty="0"/>
              <a:t>）由一组给定</a:t>
            </a:r>
            <a:r>
              <a:rPr lang="zh-CN" altLang="zh-CN" sz="1900" dirty="0" smtClean="0"/>
              <a:t>的</a:t>
            </a:r>
            <a:r>
              <a:rPr lang="zh-CN" altLang="en-US" sz="1900" dirty="0" smtClean="0"/>
              <a:t>专题</a:t>
            </a:r>
            <a:r>
              <a:rPr lang="zh-CN" altLang="zh-CN" sz="1900" dirty="0" smtClean="0"/>
              <a:t>（</a:t>
            </a:r>
            <a:r>
              <a:rPr lang="en-US" altLang="zh-CN" sz="1900" dirty="0"/>
              <a:t>topics</a:t>
            </a:r>
            <a:r>
              <a:rPr lang="zh-CN" altLang="zh-CN" sz="1900" dirty="0"/>
              <a:t>）组成</a:t>
            </a:r>
            <a:r>
              <a:rPr lang="zh-CN" altLang="zh-CN" sz="1900" dirty="0" smtClean="0"/>
              <a:t>。</a:t>
            </a:r>
            <a:endParaRPr lang="en-US" altLang="zh-CN" sz="1900" dirty="0" smtClean="0"/>
          </a:p>
          <a:p>
            <a:pPr>
              <a:lnSpc>
                <a:spcPct val="130000"/>
              </a:lnSpc>
            </a:pPr>
            <a:r>
              <a:rPr lang="zh-CN" altLang="zh-CN" sz="1900" dirty="0"/>
              <a:t>一个班级的课程安排的课程是部分有序</a:t>
            </a:r>
            <a:r>
              <a:rPr lang="zh-CN" altLang="zh-CN" sz="1900" dirty="0" smtClean="0"/>
              <a:t>的</a:t>
            </a:r>
            <a:r>
              <a:rPr lang="zh-CN" altLang="en-US" sz="1900" dirty="0" smtClean="0"/>
              <a:t>（</a:t>
            </a:r>
            <a:r>
              <a:rPr lang="zh-CN" altLang="zh-CN" sz="1900" dirty="0" smtClean="0"/>
              <a:t>指</a:t>
            </a:r>
            <a:r>
              <a:rPr lang="zh-CN" altLang="zh-CN" sz="1900" dirty="0"/>
              <a:t>定课程之间的前后继承关</a:t>
            </a:r>
            <a:r>
              <a:rPr lang="zh-CN" altLang="zh-CN" sz="1900" dirty="0" smtClean="0"/>
              <a:t>系</a:t>
            </a:r>
            <a:r>
              <a:rPr lang="zh-CN" altLang="en-US" sz="1900" dirty="0" smtClean="0"/>
              <a:t>）</a:t>
            </a:r>
            <a:r>
              <a:rPr lang="zh-CN" altLang="zh-CN" sz="1900" dirty="0" smtClean="0"/>
              <a:t>。</a:t>
            </a:r>
            <a:endParaRPr lang="en-US" altLang="zh-CN" sz="1900" dirty="0" smtClean="0"/>
          </a:p>
          <a:p>
            <a:pPr>
              <a:lnSpc>
                <a:spcPct val="130000"/>
              </a:lnSpc>
            </a:pPr>
            <a:r>
              <a:rPr lang="zh-CN" altLang="zh-CN" sz="1900" dirty="0" smtClean="0"/>
              <a:t>不</a:t>
            </a:r>
            <a:r>
              <a:rPr lang="zh-CN" altLang="zh-CN" sz="1900" dirty="0"/>
              <a:t>同学科的课程可以是有关系的，而不同班级的课程没有前后继承关系</a:t>
            </a:r>
            <a:r>
              <a:rPr lang="zh-CN" altLang="zh-CN" sz="1900" dirty="0" smtClean="0"/>
              <a:t>。</a:t>
            </a:r>
            <a:endParaRPr lang="en-US" altLang="zh-CN" sz="1900" dirty="0" smtClean="0"/>
          </a:p>
          <a:p>
            <a:pPr>
              <a:lnSpc>
                <a:spcPct val="130000"/>
              </a:lnSpc>
            </a:pPr>
            <a:r>
              <a:rPr lang="zh-CN" altLang="zh-CN" sz="1900" dirty="0" smtClean="0"/>
              <a:t>每</a:t>
            </a:r>
            <a:r>
              <a:rPr lang="zh-CN" altLang="zh-CN" sz="1900" dirty="0" smtClean="0"/>
              <a:t>一</a:t>
            </a:r>
            <a:r>
              <a:rPr lang="zh-CN" altLang="en-US" sz="1900" dirty="0" smtClean="0"/>
              <a:t>专题</a:t>
            </a:r>
            <a:r>
              <a:rPr lang="zh-CN" altLang="zh-CN" sz="1900" dirty="0" smtClean="0"/>
              <a:t>有</a:t>
            </a:r>
            <a:r>
              <a:rPr lang="zh-CN" altLang="zh-CN" sz="1900" dirty="0"/>
              <a:t>固定的老师，一个老师能给多个班级交多门课</a:t>
            </a:r>
            <a:r>
              <a:rPr lang="zh-CN" altLang="zh-CN" sz="1900" dirty="0" smtClean="0"/>
              <a:t>。</a:t>
            </a:r>
            <a:endParaRPr lang="en-US" altLang="zh-CN" sz="1900" dirty="0" smtClean="0"/>
          </a:p>
          <a:p>
            <a:pPr>
              <a:lnSpc>
                <a:spcPct val="130000"/>
              </a:lnSpc>
            </a:pPr>
            <a:r>
              <a:rPr lang="zh-CN" altLang="zh-CN" sz="1900" dirty="0" smtClean="0"/>
              <a:t>教</a:t>
            </a:r>
            <a:r>
              <a:rPr lang="zh-CN" altLang="zh-CN" sz="1900" dirty="0"/>
              <a:t>师和班级不一定在每个工作日每个时间周期都有课（时间周期通常是一个</a:t>
            </a:r>
            <a:r>
              <a:rPr lang="en-US" altLang="zh-CN" sz="1900" dirty="0"/>
              <a:t>45</a:t>
            </a:r>
            <a:r>
              <a:rPr lang="zh-CN" altLang="zh-CN" sz="1900" dirty="0"/>
              <a:t>分钟的时间段）</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个工作日时间周期的总数目可以不同</a:t>
            </a:r>
            <a:r>
              <a:rPr lang="zh-CN" altLang="zh-CN" sz="1900" dirty="0" smtClean="0"/>
              <a:t>。</a:t>
            </a:r>
            <a:endParaRPr lang="en-US" altLang="zh-CN" sz="1900" dirty="0" smtClean="0"/>
          </a:p>
          <a:p>
            <a:pPr>
              <a:lnSpc>
                <a:spcPct val="130000"/>
              </a:lnSpc>
            </a:pPr>
            <a:r>
              <a:rPr lang="zh-CN" altLang="zh-CN" sz="1900" dirty="0" smtClean="0"/>
              <a:t>此</a:t>
            </a:r>
            <a:r>
              <a:rPr lang="zh-CN" altLang="zh-CN" sz="1900" dirty="0"/>
              <a:t>外，午休时间被预先固定并且一门课不能被这些休息时间打断</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门课被分配了一定的学时</a:t>
            </a:r>
            <a:r>
              <a:rPr lang="zh-CN" altLang="zh-CN" sz="1900" dirty="0" smtClean="0"/>
              <a:t>。</a:t>
            </a:r>
            <a:endParaRPr lang="en-US" altLang="zh-CN" sz="1900" dirty="0" smtClean="0"/>
          </a:p>
          <a:p>
            <a:pPr>
              <a:lnSpc>
                <a:spcPct val="130000"/>
              </a:lnSpc>
            </a:pPr>
            <a:r>
              <a:rPr lang="zh-CN" altLang="zh-CN" sz="1900" dirty="0" smtClean="0"/>
              <a:t>学</a:t>
            </a:r>
            <a:r>
              <a:rPr lang="zh-CN" altLang="zh-CN" sz="1900" dirty="0"/>
              <a:t>时总数在排课过程中必须分配到每天的连续时间，称为每天量</a:t>
            </a:r>
            <a:r>
              <a:rPr lang="zh-CN" altLang="zh-CN" sz="1900" dirty="0" smtClean="0"/>
              <a:t>。</a:t>
            </a:r>
            <a:endParaRPr lang="en-US" altLang="zh-CN" sz="1900" dirty="0" smtClean="0"/>
          </a:p>
          <a:p>
            <a:pPr>
              <a:lnSpc>
                <a:spcPct val="130000"/>
              </a:lnSpc>
            </a:pPr>
            <a:r>
              <a:rPr lang="zh-CN" altLang="zh-CN" sz="1900" dirty="0" smtClean="0"/>
              <a:t>每</a:t>
            </a:r>
            <a:r>
              <a:rPr lang="zh-CN" altLang="zh-CN" sz="1900" dirty="0"/>
              <a:t>天量的连续时间段集合被定义为一门课程。一个课程的长度是它的连续时间周期的数目（比如：</a:t>
            </a:r>
            <a:r>
              <a:rPr lang="en-US" altLang="zh-CN" sz="1900" dirty="0"/>
              <a:t>48</a:t>
            </a:r>
            <a:r>
              <a:rPr lang="zh-CN" altLang="zh-CN" sz="1900" dirty="0"/>
              <a:t>个学时）</a:t>
            </a:r>
            <a:r>
              <a:rPr lang="zh-CN" altLang="zh-CN" sz="1900" dirty="0" smtClean="0"/>
              <a:t>。</a:t>
            </a:r>
            <a:endParaRPr lang="zh-CN" altLang="zh-CN" sz="1900" dirty="0"/>
          </a:p>
          <a:p>
            <a:pPr>
              <a:lnSpc>
                <a:spcPct val="130000"/>
              </a:lnSpc>
            </a:pPr>
            <a:endParaRPr lang="zh-CN" altLang="zh-CN" sz="1900" dirty="0"/>
          </a:p>
        </p:txBody>
      </p:sp>
    </p:spTree>
    <p:extLst>
      <p:ext uri="{BB962C8B-B14F-4D97-AF65-F5344CB8AC3E}">
        <p14:creationId xmlns:p14="http://schemas.microsoft.com/office/powerpoint/2010/main" val="333177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327328" y="1316256"/>
            <a:ext cx="11559872" cy="4708981"/>
          </a:xfrm>
          <a:prstGeom prst="rect">
            <a:avLst/>
          </a:prstGeom>
        </p:spPr>
        <p:txBody>
          <a:bodyPr wrap="square">
            <a:spAutoFit/>
          </a:bodyPr>
          <a:lstStyle/>
          <a:p>
            <a:pPr>
              <a:lnSpc>
                <a:spcPct val="150000"/>
              </a:lnSpc>
            </a:pPr>
            <a:r>
              <a:rPr lang="zh-CN" altLang="zh-CN" sz="2000" dirty="0" smtClean="0"/>
              <a:t>我们区分两种类型</a:t>
            </a:r>
            <a:r>
              <a:rPr lang="zh-CN" altLang="zh-CN" sz="2000" dirty="0" smtClean="0"/>
              <a:t>的</a:t>
            </a:r>
            <a:r>
              <a:rPr lang="zh-CN" altLang="en-US" sz="2000" dirty="0" smtClean="0"/>
              <a:t>专题</a:t>
            </a:r>
            <a:r>
              <a:rPr lang="zh-CN" altLang="zh-CN" sz="2000" dirty="0" smtClean="0"/>
              <a:t>（</a:t>
            </a:r>
            <a:r>
              <a:rPr lang="en-US" altLang="zh-CN" sz="2000" dirty="0" smtClean="0"/>
              <a:t>topics</a:t>
            </a:r>
            <a:r>
              <a:rPr lang="zh-CN" altLang="zh-CN" sz="2000" dirty="0" smtClean="0"/>
              <a:t>）： </a:t>
            </a:r>
          </a:p>
          <a:p>
            <a:pPr>
              <a:lnSpc>
                <a:spcPct val="150000"/>
              </a:lnSpc>
            </a:pPr>
            <a:r>
              <a:rPr lang="en-US" altLang="zh-CN" sz="2000" dirty="0" smtClean="0"/>
              <a:t>-</a:t>
            </a:r>
            <a:r>
              <a:rPr lang="zh-CN" altLang="zh-CN" sz="2000" dirty="0" smtClean="0"/>
              <a:t>静态</a:t>
            </a:r>
            <a:r>
              <a:rPr lang="zh-CN" altLang="zh-CN" sz="2000" dirty="0" smtClean="0"/>
              <a:t>的</a:t>
            </a:r>
            <a:r>
              <a:rPr lang="zh-CN" altLang="en-US" sz="2000" dirty="0"/>
              <a:t>专题</a:t>
            </a:r>
            <a:r>
              <a:rPr lang="zh-CN" altLang="zh-CN" sz="2000" dirty="0" smtClean="0"/>
              <a:t>，</a:t>
            </a:r>
            <a:r>
              <a:rPr lang="zh-CN" altLang="zh-CN" sz="2000" dirty="0" smtClean="0"/>
              <a:t>每天量是固定的，并且提前安排好了</a:t>
            </a:r>
          </a:p>
          <a:p>
            <a:pPr>
              <a:lnSpc>
                <a:spcPct val="150000"/>
              </a:lnSpc>
            </a:pPr>
            <a:r>
              <a:rPr lang="en-US" altLang="zh-CN" sz="2000" dirty="0" smtClean="0"/>
              <a:t>-</a:t>
            </a:r>
            <a:r>
              <a:rPr lang="zh-CN" altLang="zh-CN" sz="2000" dirty="0" smtClean="0"/>
              <a:t>动态</a:t>
            </a:r>
            <a:r>
              <a:rPr lang="zh-CN" altLang="zh-CN" sz="2000" dirty="0" smtClean="0"/>
              <a:t>的</a:t>
            </a:r>
            <a:r>
              <a:rPr lang="zh-CN" altLang="en-US" sz="2000" dirty="0"/>
              <a:t>专题</a:t>
            </a:r>
            <a:r>
              <a:rPr lang="zh-CN" altLang="zh-CN" sz="2000" dirty="0" smtClean="0"/>
              <a:t>，</a:t>
            </a:r>
            <a:r>
              <a:rPr lang="zh-CN" altLang="zh-CN" sz="2000" dirty="0" smtClean="0"/>
              <a:t>每天的量是任意的，而是有给定的最小值和最大值的限制。</a:t>
            </a:r>
            <a:endParaRPr lang="en-US" altLang="zh-CN" sz="2000" dirty="0" smtClean="0"/>
          </a:p>
          <a:p>
            <a:pPr>
              <a:lnSpc>
                <a:spcPct val="150000"/>
              </a:lnSpc>
            </a:pPr>
            <a:endParaRPr lang="en-US" altLang="zh-CN" sz="2000" dirty="0"/>
          </a:p>
          <a:p>
            <a:pPr>
              <a:lnSpc>
                <a:spcPct val="150000"/>
              </a:lnSpc>
            </a:pPr>
            <a:r>
              <a:rPr lang="zh-CN" altLang="zh-CN" sz="2000" dirty="0" smtClean="0"/>
              <a:t>例如，有十二个时间段的动态课程，每节课包含了两到三个连续的时间段可以被划分为下面未排序的每天量序列（</a:t>
            </a:r>
            <a:r>
              <a:rPr lang="en-US" altLang="zh-CN" sz="2000" dirty="0" smtClean="0"/>
              <a:t>2,2,2,2,2,2</a:t>
            </a:r>
            <a:r>
              <a:rPr lang="zh-CN" altLang="en-US" sz="2000" dirty="0" smtClean="0"/>
              <a:t>），（</a:t>
            </a:r>
            <a:r>
              <a:rPr lang="en-US" altLang="zh-CN" sz="2000" dirty="0" smtClean="0"/>
              <a:t> 2,2,2,3,3</a:t>
            </a:r>
            <a:r>
              <a:rPr lang="zh-CN" altLang="zh-CN" sz="2000" dirty="0" smtClean="0"/>
              <a:t>）或（</a:t>
            </a:r>
            <a:r>
              <a:rPr lang="en-US" altLang="zh-CN" sz="2000" dirty="0" smtClean="0"/>
              <a:t>3,3,3,3</a:t>
            </a:r>
            <a:r>
              <a:rPr lang="zh-CN" altLang="zh-CN" sz="2000" dirty="0" smtClean="0"/>
              <a:t>）。动态课程在实际问题中出现很正常。当学校必须建立一个课程表，每位老师一开始会说明他的课程安排的大致分布。</a:t>
            </a:r>
            <a:endParaRPr lang="en-US" altLang="zh-CN" sz="2000" dirty="0" smtClean="0"/>
          </a:p>
          <a:p>
            <a:pPr>
              <a:lnSpc>
                <a:spcPct val="150000"/>
              </a:lnSpc>
            </a:pPr>
            <a:endParaRPr lang="en-US" altLang="zh-CN" sz="2000" dirty="0"/>
          </a:p>
          <a:p>
            <a:pPr>
              <a:lnSpc>
                <a:spcPct val="150000"/>
              </a:lnSpc>
            </a:pPr>
            <a:r>
              <a:rPr lang="zh-CN" altLang="zh-CN" sz="2000" dirty="0" smtClean="0"/>
              <a:t>动态课程模型避免这些不需要的限制。让我们通过一个例子来说明即使没有事确定课程的长度如何考虑老师的要求。</a:t>
            </a:r>
            <a:endParaRPr lang="zh-CN" altLang="zh-CN" sz="2000" dirty="0"/>
          </a:p>
        </p:txBody>
      </p:sp>
      <p:sp>
        <p:nvSpPr>
          <p:cNvPr id="17"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07075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3"/>
          <p:cNvGrpSpPr>
            <a:grpSpLocks/>
          </p:cNvGrpSpPr>
          <p:nvPr/>
        </p:nvGrpSpPr>
        <p:grpSpPr bwMode="auto">
          <a:xfrm>
            <a:off x="263525" y="-20638"/>
            <a:ext cx="896938" cy="1146176"/>
            <a:chOff x="0" y="0"/>
            <a:chExt cx="897441" cy="1148103"/>
          </a:xfrm>
        </p:grpSpPr>
        <p:sp>
          <p:nvSpPr>
            <p:cNvPr id="4099" name="五边形 44"/>
            <p:cNvSpPr>
              <a:spLocks noChangeArrowheads="1"/>
            </p:cNvSpPr>
            <p:nvPr/>
          </p:nvSpPr>
          <p:spPr bwMode="auto">
            <a:xfrm rot="5400000">
              <a:off x="-125331" y="125331"/>
              <a:ext cx="1148103" cy="897441"/>
            </a:xfrm>
            <a:prstGeom prst="homePlate">
              <a:avLst>
                <a:gd name="adj" fmla="val 31983"/>
              </a:avLst>
            </a:prstGeom>
            <a:solidFill>
              <a:srgbClr val="7F7F7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0" name="文本框 45"/>
            <p:cNvSpPr>
              <a:spLocks noChangeArrowheads="1"/>
            </p:cNvSpPr>
            <p:nvPr/>
          </p:nvSpPr>
          <p:spPr bwMode="auto">
            <a:xfrm>
              <a:off x="63839" y="223407"/>
              <a:ext cx="769763" cy="36933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bg1"/>
                  </a:solidFill>
                  <a:latin typeface="宋体" panose="02010600030101010101" pitchFamily="2" charset="-122"/>
                  <a:sym typeface="宋体" panose="02010600030101010101" pitchFamily="2" charset="-122"/>
                </a:rPr>
                <a:t>Chart</a:t>
              </a:r>
              <a:endParaRPr lang="zh-CN" altLang="en-US" b="1" dirty="0">
                <a:solidFill>
                  <a:schemeClr val="bg1"/>
                </a:solidFill>
                <a:latin typeface="宋体" panose="02010600030101010101" pitchFamily="2" charset="-122"/>
                <a:sym typeface="宋体" panose="02010600030101010101" pitchFamily="2" charset="-122"/>
              </a:endParaRPr>
            </a:p>
          </p:txBody>
        </p:sp>
      </p:grpSp>
      <p:sp>
        <p:nvSpPr>
          <p:cNvPr id="4102" name="直接连接符 48"/>
          <p:cNvSpPr>
            <a:spLocks noChangeShapeType="1"/>
          </p:cNvSpPr>
          <p:nvPr/>
        </p:nvSpPr>
        <p:spPr bwMode="auto">
          <a:xfrm>
            <a:off x="1141413" y="693738"/>
            <a:ext cx="11031537" cy="0"/>
          </a:xfrm>
          <a:prstGeom prst="line">
            <a:avLst/>
          </a:prstGeom>
          <a:noFill/>
          <a:ln w="6350" cap="flat" cmpd="sng">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等腰三角形 50"/>
          <p:cNvSpPr>
            <a:spLocks noChangeArrowheads="1"/>
          </p:cNvSpPr>
          <p:nvPr/>
        </p:nvSpPr>
        <p:spPr bwMode="auto">
          <a:xfrm>
            <a:off x="6053138" y="4489450"/>
            <a:ext cx="6119812" cy="3003550"/>
          </a:xfrm>
          <a:prstGeom prst="triangle">
            <a:avLst>
              <a:gd name="adj" fmla="val 100000"/>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5" name="太阳形 51"/>
          <p:cNvSpPr>
            <a:spLocks noChangeArrowheads="1"/>
          </p:cNvSpPr>
          <p:nvPr/>
        </p:nvSpPr>
        <p:spPr bwMode="auto">
          <a:xfrm>
            <a:off x="3429000" y="4924425"/>
            <a:ext cx="2560638" cy="2562225"/>
          </a:xfrm>
          <a:prstGeom prst="sun">
            <a:avLst>
              <a:gd name="adj" fmla="val 25000"/>
            </a:avLst>
          </a:prstGeom>
          <a:solidFill>
            <a:srgbClr val="FFD966"/>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6" name="等腰三角形 52"/>
          <p:cNvSpPr>
            <a:spLocks noChangeArrowheads="1"/>
          </p:cNvSpPr>
          <p:nvPr/>
        </p:nvSpPr>
        <p:spPr bwMode="auto">
          <a:xfrm>
            <a:off x="-382588" y="4489450"/>
            <a:ext cx="6969126" cy="3003550"/>
          </a:xfrm>
          <a:prstGeom prst="triangle">
            <a:avLst>
              <a:gd name="adj" fmla="val 33606"/>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7" name="等腰三角形 53"/>
          <p:cNvSpPr>
            <a:spLocks noChangeArrowheads="1"/>
          </p:cNvSpPr>
          <p:nvPr/>
        </p:nvSpPr>
        <p:spPr bwMode="auto">
          <a:xfrm>
            <a:off x="2247900" y="5092700"/>
            <a:ext cx="6972300" cy="2400300"/>
          </a:xfrm>
          <a:prstGeom prst="triangle">
            <a:avLst>
              <a:gd name="adj" fmla="val 66116"/>
            </a:avLst>
          </a:prstGeom>
          <a:solidFill>
            <a:srgbClr val="F5F5F5"/>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等腰三角形 54"/>
          <p:cNvSpPr>
            <a:spLocks noChangeArrowheads="1"/>
          </p:cNvSpPr>
          <p:nvPr/>
        </p:nvSpPr>
        <p:spPr bwMode="auto">
          <a:xfrm>
            <a:off x="5200650" y="5673725"/>
            <a:ext cx="6972300" cy="1819275"/>
          </a:xfrm>
          <a:prstGeom prst="triangle">
            <a:avLst>
              <a:gd name="adj" fmla="val 50815"/>
            </a:avLst>
          </a:prstGeom>
          <a:solidFill>
            <a:srgbClr val="CCCCCC"/>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31" name="Rectangle 41"/>
          <p:cNvSpPr>
            <a:spLocks noChangeArrowheads="1"/>
          </p:cNvSpPr>
          <p:nvPr/>
        </p:nvSpPr>
        <p:spPr bwMode="auto">
          <a:xfrm>
            <a:off x="8301038" y="1538288"/>
            <a:ext cx="2289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4134" name="Rectangle 41"/>
          <p:cNvSpPr>
            <a:spLocks noChangeArrowheads="1"/>
          </p:cNvSpPr>
          <p:nvPr/>
        </p:nvSpPr>
        <p:spPr bwMode="auto">
          <a:xfrm>
            <a:off x="9401175" y="3625850"/>
            <a:ext cx="22891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rgbClr val="000000"/>
                </a:solidFill>
                <a:bevel/>
                <a:headEnd/>
                <a:tailEnd/>
              </a14:hiddenLine>
            </a:ext>
          </a:extLst>
        </p:spPr>
        <p:txBody>
          <a:bodyPr anchor="ctr"/>
          <a:lstStyle/>
          <a:p>
            <a:pPr algn="ctr"/>
            <a:r>
              <a:rPr lang="en-US" altLang="zh-CN" b="1" dirty="0">
                <a:solidFill>
                  <a:schemeClr val="bg1"/>
                </a:solidFill>
                <a:sym typeface="Arial" panose="020B0604020202020204" pitchFamily="34" charset="0"/>
              </a:rPr>
              <a:t>Sample Heading</a:t>
            </a:r>
          </a:p>
        </p:txBody>
      </p:sp>
      <p:sp>
        <p:nvSpPr>
          <p:cNvPr id="2" name="矩形 1"/>
          <p:cNvSpPr/>
          <p:nvPr/>
        </p:nvSpPr>
        <p:spPr>
          <a:xfrm>
            <a:off x="118521" y="1027682"/>
            <a:ext cx="11742234" cy="5893921"/>
          </a:xfrm>
          <a:prstGeom prst="rect">
            <a:avLst/>
          </a:prstGeom>
        </p:spPr>
        <p:txBody>
          <a:bodyPr wrap="square">
            <a:spAutoFit/>
          </a:bodyPr>
          <a:lstStyle/>
          <a:p>
            <a:pPr>
              <a:lnSpc>
                <a:spcPct val="130000"/>
              </a:lnSpc>
            </a:pPr>
            <a:r>
              <a:rPr lang="zh-CN" altLang="zh-CN" dirty="0" smtClean="0"/>
              <a:t>一个老师拥有在一周分配八个时段。他想在周五教一门两个课时的课，剩下的</a:t>
            </a:r>
            <a:r>
              <a:rPr lang="en-US" altLang="zh-CN" dirty="0" smtClean="0"/>
              <a:t>6</a:t>
            </a:r>
            <a:r>
              <a:rPr lang="zh-CN" altLang="zh-CN" dirty="0" smtClean="0"/>
              <a:t>个课时应该在周四之前的时间安排。每节课的长度应该是两个或三个课时。在这种情况下，调度程序可以定义两个不同</a:t>
            </a:r>
            <a:r>
              <a:rPr lang="zh-CN" altLang="zh-CN" dirty="0" smtClean="0"/>
              <a:t>的</a:t>
            </a:r>
            <a:r>
              <a:rPr lang="zh-CN" altLang="en-US" dirty="0"/>
              <a:t>专题</a:t>
            </a:r>
            <a:r>
              <a:rPr lang="zh-CN" altLang="zh-CN" dirty="0" smtClean="0"/>
              <a:t>（</a:t>
            </a:r>
            <a:r>
              <a:rPr lang="en-US" altLang="zh-CN" dirty="0" smtClean="0"/>
              <a:t>topics</a:t>
            </a:r>
            <a:r>
              <a:rPr lang="zh-CN" altLang="zh-CN" dirty="0" smtClean="0"/>
              <a:t>）：</a:t>
            </a:r>
          </a:p>
          <a:p>
            <a:pPr>
              <a:lnSpc>
                <a:spcPct val="130000"/>
              </a:lnSpc>
            </a:pPr>
            <a:r>
              <a:rPr lang="en-US" altLang="zh-CN" dirty="0" smtClean="0"/>
              <a:t>- </a:t>
            </a:r>
            <a:r>
              <a:rPr lang="zh-CN" altLang="zh-CN" dirty="0" smtClean="0"/>
              <a:t>一个静态</a:t>
            </a:r>
            <a:r>
              <a:rPr lang="zh-CN" altLang="zh-CN" dirty="0" smtClean="0"/>
              <a:t>的</a:t>
            </a:r>
            <a:r>
              <a:rPr lang="zh-CN" altLang="en-US" dirty="0"/>
              <a:t>专题</a:t>
            </a:r>
            <a:r>
              <a:rPr lang="zh-CN" altLang="zh-CN" dirty="0" smtClean="0"/>
              <a:t>（</a:t>
            </a:r>
            <a:r>
              <a:rPr lang="zh-CN" altLang="zh-CN" dirty="0" smtClean="0"/>
              <a:t>有两小时的每天量）代表课程在周五安排。这</a:t>
            </a:r>
            <a:r>
              <a:rPr lang="zh-CN" altLang="zh-CN" dirty="0" smtClean="0"/>
              <a:t>个</a:t>
            </a:r>
            <a:r>
              <a:rPr lang="zh-CN" altLang="en-US" dirty="0"/>
              <a:t>专题</a:t>
            </a:r>
            <a:r>
              <a:rPr lang="zh-CN" altLang="zh-CN" dirty="0" smtClean="0"/>
              <a:t>中</a:t>
            </a:r>
            <a:r>
              <a:rPr lang="zh-CN" altLang="zh-CN" dirty="0" smtClean="0"/>
              <a:t>开始和结束时期都是周五</a:t>
            </a:r>
          </a:p>
          <a:p>
            <a:pPr marL="285750" indent="-285750">
              <a:lnSpc>
                <a:spcPct val="130000"/>
              </a:lnSpc>
              <a:buFontTx/>
              <a:buChar char="-"/>
            </a:pPr>
            <a:r>
              <a:rPr lang="zh-CN" altLang="zh-CN" dirty="0" smtClean="0"/>
              <a:t>有</a:t>
            </a:r>
            <a:r>
              <a:rPr lang="en-US" altLang="zh-CN" dirty="0" smtClean="0"/>
              <a:t>6</a:t>
            </a:r>
            <a:r>
              <a:rPr lang="zh-CN" altLang="zh-CN" dirty="0" smtClean="0"/>
              <a:t>个时间段一个动态</a:t>
            </a:r>
            <a:r>
              <a:rPr lang="zh-CN" altLang="zh-CN" dirty="0" smtClean="0"/>
              <a:t>的</a:t>
            </a:r>
            <a:r>
              <a:rPr lang="zh-CN" altLang="en-US" dirty="0"/>
              <a:t>专题</a:t>
            </a:r>
            <a:r>
              <a:rPr lang="zh-CN" altLang="zh-CN" dirty="0" smtClean="0"/>
              <a:t>。本</a:t>
            </a:r>
            <a:r>
              <a:rPr lang="zh-CN" altLang="en-US" dirty="0"/>
              <a:t>专题</a:t>
            </a:r>
            <a:r>
              <a:rPr lang="zh-CN" altLang="zh-CN" dirty="0" smtClean="0"/>
              <a:t>的</a:t>
            </a:r>
            <a:r>
              <a:rPr lang="zh-CN" altLang="zh-CN" dirty="0" smtClean="0"/>
              <a:t>发布的日期是星期一，它的到期日是星期三，每日</a:t>
            </a:r>
            <a:r>
              <a:rPr lang="zh-CN" altLang="zh-CN" dirty="0" smtClean="0"/>
              <a:t>量的</a:t>
            </a:r>
            <a:r>
              <a:rPr lang="zh-CN" altLang="zh-CN" dirty="0" smtClean="0"/>
              <a:t>最大值是三个，最小值为两个。</a:t>
            </a:r>
            <a:endParaRPr lang="en-US" altLang="zh-CN" dirty="0" smtClean="0"/>
          </a:p>
          <a:p>
            <a:pPr>
              <a:lnSpc>
                <a:spcPct val="130000"/>
              </a:lnSpc>
            </a:pPr>
            <a:r>
              <a:rPr lang="zh-CN" altLang="zh-CN" dirty="0" smtClean="0"/>
              <a:t>动</a:t>
            </a:r>
            <a:r>
              <a:rPr lang="zh-CN" altLang="zh-CN" dirty="0" smtClean="0"/>
              <a:t>态</a:t>
            </a:r>
            <a:r>
              <a:rPr lang="zh-CN" altLang="en-US" dirty="0"/>
              <a:t>专题</a:t>
            </a:r>
            <a:r>
              <a:rPr lang="zh-CN" altLang="zh-CN" dirty="0" smtClean="0"/>
              <a:t>的</a:t>
            </a:r>
            <a:r>
              <a:rPr lang="en-US" altLang="zh-CN" dirty="0"/>
              <a:t>6</a:t>
            </a:r>
            <a:r>
              <a:rPr lang="zh-CN" altLang="zh-CN" dirty="0"/>
              <a:t>个时间段长度代要么是三次两个课时要么是两次三个课时。没有动</a:t>
            </a:r>
            <a:r>
              <a:rPr lang="zh-CN" altLang="zh-CN" dirty="0" smtClean="0"/>
              <a:t>态</a:t>
            </a:r>
            <a:r>
              <a:rPr lang="zh-CN" altLang="en-US" dirty="0"/>
              <a:t>专题</a:t>
            </a:r>
            <a:r>
              <a:rPr lang="zh-CN" altLang="zh-CN" dirty="0" smtClean="0"/>
              <a:t>的</a:t>
            </a:r>
            <a:r>
              <a:rPr lang="zh-CN" altLang="zh-CN" dirty="0"/>
              <a:t>模型禁用两个规则之一。要解决问题就要为得到可行的课表，在给定课程安排和给定的工作日集合</a:t>
            </a:r>
            <a:r>
              <a:rPr lang="zh-CN" altLang="zh-CN" dirty="0" smtClean="0"/>
              <a:t>：</a:t>
            </a:r>
            <a:endParaRPr lang="en-US" altLang="zh-CN" dirty="0" smtClean="0"/>
          </a:p>
          <a:p>
            <a:pPr>
              <a:lnSpc>
                <a:spcPct val="130000"/>
              </a:lnSpc>
            </a:pPr>
            <a:r>
              <a:rPr lang="zh-CN" altLang="zh-CN" dirty="0" smtClean="0"/>
              <a:t>（</a:t>
            </a:r>
            <a:r>
              <a:rPr lang="en-US" altLang="zh-CN" dirty="0"/>
              <a:t>a</a:t>
            </a:r>
            <a:r>
              <a:rPr lang="zh-CN" altLang="zh-CN" dirty="0"/>
              <a:t>）每个教师在一次只能上一门</a:t>
            </a:r>
            <a:r>
              <a:rPr lang="zh-CN" altLang="zh-CN" dirty="0" smtClean="0"/>
              <a:t>课</a:t>
            </a:r>
            <a:endParaRPr lang="en-US" altLang="zh-CN" dirty="0" smtClean="0"/>
          </a:p>
          <a:p>
            <a:pPr>
              <a:lnSpc>
                <a:spcPct val="130000"/>
              </a:lnSpc>
            </a:pPr>
            <a:r>
              <a:rPr lang="zh-CN" altLang="zh-CN" dirty="0" smtClean="0"/>
              <a:t>（</a:t>
            </a:r>
            <a:r>
              <a:rPr lang="en-US" altLang="zh-CN" dirty="0" smtClean="0"/>
              <a:t>b</a:t>
            </a:r>
            <a:r>
              <a:rPr lang="zh-CN" altLang="zh-CN" dirty="0"/>
              <a:t>）一个班级一次只能上一门</a:t>
            </a:r>
            <a:r>
              <a:rPr lang="zh-CN" altLang="zh-CN" dirty="0" smtClean="0"/>
              <a:t>课</a:t>
            </a:r>
            <a:endParaRPr lang="en-US" altLang="zh-CN" dirty="0" smtClean="0"/>
          </a:p>
          <a:p>
            <a:pPr>
              <a:lnSpc>
                <a:spcPct val="130000"/>
              </a:lnSpc>
            </a:pPr>
            <a:r>
              <a:rPr lang="zh-CN" altLang="zh-CN" dirty="0" smtClean="0"/>
              <a:t>（</a:t>
            </a:r>
            <a:r>
              <a:rPr lang="en-US" altLang="zh-CN" dirty="0"/>
              <a:t>c</a:t>
            </a:r>
            <a:r>
              <a:rPr lang="zh-CN" altLang="zh-CN" dirty="0"/>
              <a:t>）课程之间的前后继承关系得到满足</a:t>
            </a:r>
            <a:r>
              <a:rPr lang="zh-CN" altLang="zh-CN" dirty="0" smtClean="0"/>
              <a:t>，</a:t>
            </a:r>
            <a:endParaRPr lang="en-US" altLang="zh-CN" dirty="0" smtClean="0"/>
          </a:p>
          <a:p>
            <a:pPr>
              <a:lnSpc>
                <a:spcPct val="130000"/>
              </a:lnSpc>
            </a:pPr>
            <a:r>
              <a:rPr lang="zh-CN" altLang="zh-CN" dirty="0" smtClean="0"/>
              <a:t>（</a:t>
            </a:r>
            <a:r>
              <a:rPr lang="en-US" altLang="zh-CN" dirty="0"/>
              <a:t>d</a:t>
            </a:r>
            <a:r>
              <a:rPr lang="zh-CN" altLang="zh-CN" dirty="0"/>
              <a:t>）静态课程的日常量</a:t>
            </a:r>
            <a:r>
              <a:rPr lang="zh-CN" altLang="zh-CN"/>
              <a:t>正</a:t>
            </a:r>
            <a:r>
              <a:rPr lang="zh-CN" altLang="zh-CN" smtClean="0"/>
              <a:t>确</a:t>
            </a:r>
            <a:r>
              <a:rPr lang="zh-CN" altLang="en-US" smtClean="0"/>
              <a:t>安排</a:t>
            </a:r>
            <a:r>
              <a:rPr lang="zh-CN" altLang="zh-CN" smtClean="0"/>
              <a:t>，</a:t>
            </a:r>
            <a:endParaRPr lang="en-US" altLang="zh-CN" dirty="0" smtClean="0"/>
          </a:p>
          <a:p>
            <a:pPr>
              <a:lnSpc>
                <a:spcPct val="130000"/>
              </a:lnSpc>
            </a:pPr>
            <a:r>
              <a:rPr lang="zh-CN" altLang="zh-CN" dirty="0" smtClean="0"/>
              <a:t>（</a:t>
            </a:r>
            <a:r>
              <a:rPr lang="en-US" altLang="zh-CN" dirty="0"/>
              <a:t>e</a:t>
            </a:r>
            <a:r>
              <a:rPr lang="zh-CN" altLang="zh-CN" dirty="0"/>
              <a:t>）开始和结束的日期要满</a:t>
            </a:r>
            <a:r>
              <a:rPr lang="zh-CN" altLang="zh-CN" dirty="0" smtClean="0"/>
              <a:t>足</a:t>
            </a:r>
            <a:endParaRPr lang="en-US" altLang="zh-CN" dirty="0" smtClean="0"/>
          </a:p>
          <a:p>
            <a:pPr>
              <a:lnSpc>
                <a:spcPct val="130000"/>
              </a:lnSpc>
            </a:pPr>
            <a:r>
              <a:rPr lang="zh-CN" altLang="zh-CN" dirty="0" smtClean="0"/>
              <a:t>（</a:t>
            </a:r>
            <a:r>
              <a:rPr lang="en-US" altLang="zh-CN" dirty="0"/>
              <a:t>f</a:t>
            </a:r>
            <a:r>
              <a:rPr lang="zh-CN" altLang="zh-CN" dirty="0"/>
              <a:t>）每个课程用这样的方式安排：相​​应的教师在每门课程的每个时间段都要是可以上课的（没有其他课需要上）（</a:t>
            </a:r>
            <a:r>
              <a:rPr lang="en-US" altLang="zh-CN" dirty="0"/>
              <a:t>g</a:t>
            </a:r>
            <a:r>
              <a:rPr lang="zh-CN" altLang="zh-CN" dirty="0"/>
              <a:t>）每一课程是在工作日期间的可用时间段</a:t>
            </a:r>
            <a:r>
              <a:rPr lang="zh-CN" altLang="zh-CN" dirty="0" smtClean="0"/>
              <a:t>，</a:t>
            </a:r>
            <a:endParaRPr lang="en-US" altLang="zh-CN" dirty="0" smtClean="0"/>
          </a:p>
          <a:p>
            <a:pPr>
              <a:lnSpc>
                <a:spcPct val="130000"/>
              </a:lnSpc>
            </a:pPr>
            <a:r>
              <a:rPr lang="zh-CN" altLang="zh-CN" dirty="0" smtClean="0"/>
              <a:t>（</a:t>
            </a:r>
            <a:r>
              <a:rPr lang="en-US" altLang="zh-CN" dirty="0"/>
              <a:t>h</a:t>
            </a:r>
            <a:r>
              <a:rPr lang="zh-CN" altLang="zh-CN" dirty="0"/>
              <a:t>）一门课程的两节课要安排在两个不同的工作</a:t>
            </a:r>
            <a:r>
              <a:rPr lang="zh-CN" altLang="zh-CN" dirty="0" smtClean="0"/>
              <a:t>日</a:t>
            </a:r>
            <a:endParaRPr lang="en-US" altLang="zh-CN" dirty="0" smtClean="0"/>
          </a:p>
          <a:p>
            <a:pPr>
              <a:lnSpc>
                <a:spcPct val="130000"/>
              </a:lnSpc>
            </a:pPr>
            <a:r>
              <a:rPr lang="zh-CN" altLang="zh-CN" dirty="0" smtClean="0"/>
              <a:t>（</a:t>
            </a:r>
            <a:r>
              <a:rPr lang="en-US" altLang="zh-CN" dirty="0" err="1"/>
              <a:t>i</a:t>
            </a:r>
            <a:r>
              <a:rPr lang="zh-CN" altLang="zh-CN" dirty="0"/>
              <a:t>）每个动态课程的每天量的最小和最大数不能违反</a:t>
            </a:r>
            <a:r>
              <a:rPr lang="zh-CN" altLang="zh-CN" dirty="0" smtClean="0"/>
              <a:t>。</a:t>
            </a:r>
            <a:endParaRPr lang="zh-CN" altLang="zh-CN" dirty="0"/>
          </a:p>
        </p:txBody>
      </p:sp>
      <p:sp>
        <p:nvSpPr>
          <p:cNvPr id="15" name="文本框 46"/>
          <p:cNvSpPr>
            <a:spLocks noChangeArrowheads="1"/>
          </p:cNvSpPr>
          <p:nvPr/>
        </p:nvSpPr>
        <p:spPr bwMode="auto">
          <a:xfrm>
            <a:off x="1665288" y="66675"/>
            <a:ext cx="8775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t>Problem </a:t>
            </a:r>
            <a:r>
              <a:rPr lang="en-US" altLang="zh-CN" sz="3200" dirty="0" smtClean="0"/>
              <a:t>formulation</a:t>
            </a:r>
            <a:r>
              <a:rPr lang="zh-CN" altLang="en-US" sz="3200" dirty="0" smtClean="0"/>
              <a:t>问题描述</a:t>
            </a:r>
            <a:endParaRPr lang="zh-CN" altLang="en-US" sz="88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7168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p:cBhvr>
                                        <p:cTn id="7" dur="1000"/>
                                        <p:tgtEl>
                                          <p:spTgt spid="4104"/>
                                        </p:tgtEl>
                                      </p:cBhvr>
                                    </p:animEffect>
                                    <p:anim calcmode="lin" valueType="num">
                                      <p:cBhvr>
                                        <p:cTn id="8" dur="1000" fill="hold"/>
                                        <p:tgtEl>
                                          <p:spTgt spid="4104"/>
                                        </p:tgtEl>
                                        <p:attrNameLst>
                                          <p:attrName>ppt_x</p:attrName>
                                        </p:attrNameLst>
                                      </p:cBhvr>
                                      <p:tavLst>
                                        <p:tav tm="0">
                                          <p:val>
                                            <p:strVal val="#ppt_x"/>
                                          </p:val>
                                        </p:tav>
                                        <p:tav tm="100000">
                                          <p:val>
                                            <p:strVal val="#ppt_x"/>
                                          </p:val>
                                        </p:tav>
                                      </p:tavLst>
                                    </p:anim>
                                    <p:anim calcmode="lin" valueType="num">
                                      <p:cBhvr>
                                        <p:cTn id="9" dur="1000" fill="hold"/>
                                        <p:tgtEl>
                                          <p:spTgt spid="41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05"/>
                                        </p:tgtEl>
                                        <p:attrNameLst>
                                          <p:attrName>style.visibility</p:attrName>
                                        </p:attrNameLst>
                                      </p:cBhvr>
                                      <p:to>
                                        <p:strVal val="visible"/>
                                      </p:to>
                                    </p:set>
                                    <p:animEffect>
                                      <p:cBhvr>
                                        <p:cTn id="12" dur="1000"/>
                                        <p:tgtEl>
                                          <p:spTgt spid="4105"/>
                                        </p:tgtEl>
                                      </p:cBhvr>
                                    </p:animEffect>
                                    <p:anim calcmode="lin" valueType="num">
                                      <p:cBhvr>
                                        <p:cTn id="13" dur="1000" fill="hold"/>
                                        <p:tgtEl>
                                          <p:spTgt spid="4105"/>
                                        </p:tgtEl>
                                        <p:attrNameLst>
                                          <p:attrName>ppt_x</p:attrName>
                                        </p:attrNameLst>
                                      </p:cBhvr>
                                      <p:tavLst>
                                        <p:tav tm="0">
                                          <p:val>
                                            <p:strVal val="#ppt_x"/>
                                          </p:val>
                                        </p:tav>
                                        <p:tav tm="100000">
                                          <p:val>
                                            <p:strVal val="#ppt_x"/>
                                          </p:val>
                                        </p:tav>
                                      </p:tavLst>
                                    </p:anim>
                                    <p:anim calcmode="lin" valueType="num">
                                      <p:cBhvr>
                                        <p:cTn id="14" dur="1000" fill="hold"/>
                                        <p:tgtEl>
                                          <p:spTgt spid="410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1000"/>
                                        <p:tgtEl>
                                          <p:spTgt spid="4107"/>
                                        </p:tgtEl>
                                      </p:cBhvr>
                                    </p:animEffect>
                                    <p:anim calcmode="lin" valueType="num">
                                      <p:cBhvr>
                                        <p:cTn id="18" dur="1000" fill="hold"/>
                                        <p:tgtEl>
                                          <p:spTgt spid="4107"/>
                                        </p:tgtEl>
                                        <p:attrNameLst>
                                          <p:attrName>ppt_x</p:attrName>
                                        </p:attrNameLst>
                                      </p:cBhvr>
                                      <p:tavLst>
                                        <p:tav tm="0">
                                          <p:val>
                                            <p:strVal val="#ppt_x"/>
                                          </p:val>
                                        </p:tav>
                                        <p:tav tm="100000">
                                          <p:val>
                                            <p:strVal val="#ppt_x"/>
                                          </p:val>
                                        </p:tav>
                                      </p:tavLst>
                                    </p:anim>
                                    <p:anim calcmode="lin" valueType="num">
                                      <p:cBhvr>
                                        <p:cTn id="19" dur="1000" fill="hold"/>
                                        <p:tgtEl>
                                          <p:spTgt spid="41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08"/>
                                        </p:tgtEl>
                                        <p:attrNameLst>
                                          <p:attrName>style.visibility</p:attrName>
                                        </p:attrNameLst>
                                      </p:cBhvr>
                                      <p:to>
                                        <p:strVal val="visible"/>
                                      </p:to>
                                    </p:set>
                                    <p:animEffect>
                                      <p:cBhvr>
                                        <p:cTn id="22" dur="1000"/>
                                        <p:tgtEl>
                                          <p:spTgt spid="4108"/>
                                        </p:tgtEl>
                                      </p:cBhvr>
                                    </p:animEffect>
                                    <p:anim calcmode="lin" valueType="num">
                                      <p:cBhvr>
                                        <p:cTn id="23" dur="1000" fill="hold"/>
                                        <p:tgtEl>
                                          <p:spTgt spid="4108"/>
                                        </p:tgtEl>
                                        <p:attrNameLst>
                                          <p:attrName>ppt_x</p:attrName>
                                        </p:attrNameLst>
                                      </p:cBhvr>
                                      <p:tavLst>
                                        <p:tav tm="0">
                                          <p:val>
                                            <p:strVal val="#ppt_x"/>
                                          </p:val>
                                        </p:tav>
                                        <p:tav tm="100000">
                                          <p:val>
                                            <p:strVal val="#ppt_x"/>
                                          </p:val>
                                        </p:tav>
                                      </p:tavLst>
                                    </p:anim>
                                    <p:anim calcmode="lin" valueType="num">
                                      <p:cBhvr>
                                        <p:cTn id="24" dur="1000" fill="hold"/>
                                        <p:tgtEl>
                                          <p:spTgt spid="41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131"/>
                                        </p:tgtEl>
                                        <p:attrNameLst>
                                          <p:attrName>style.visibility</p:attrName>
                                        </p:attrNameLst>
                                      </p:cBhvr>
                                      <p:to>
                                        <p:strVal val="visible"/>
                                      </p:to>
                                    </p:set>
                                    <p:animEffect>
                                      <p:cBhvr>
                                        <p:cTn id="27" dur="1000"/>
                                        <p:tgtEl>
                                          <p:spTgt spid="4131"/>
                                        </p:tgtEl>
                                      </p:cBhvr>
                                    </p:animEffect>
                                    <p:anim calcmode="lin" valueType="num">
                                      <p:cBhvr>
                                        <p:cTn id="28" dur="1000" fill="hold"/>
                                        <p:tgtEl>
                                          <p:spTgt spid="4131"/>
                                        </p:tgtEl>
                                        <p:attrNameLst>
                                          <p:attrName>ppt_x</p:attrName>
                                        </p:attrNameLst>
                                      </p:cBhvr>
                                      <p:tavLst>
                                        <p:tav tm="0">
                                          <p:val>
                                            <p:strVal val="#ppt_x"/>
                                          </p:val>
                                        </p:tav>
                                        <p:tav tm="100000">
                                          <p:val>
                                            <p:strVal val="#ppt_x"/>
                                          </p:val>
                                        </p:tav>
                                      </p:tavLst>
                                    </p:anim>
                                    <p:anim calcmode="lin" valueType="num">
                                      <p:cBhvr>
                                        <p:cTn id="29" dur="1000" fill="hold"/>
                                        <p:tgtEl>
                                          <p:spTgt spid="41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134"/>
                                        </p:tgtEl>
                                        <p:attrNameLst>
                                          <p:attrName>style.visibility</p:attrName>
                                        </p:attrNameLst>
                                      </p:cBhvr>
                                      <p:to>
                                        <p:strVal val="visible"/>
                                      </p:to>
                                    </p:set>
                                    <p:animEffect>
                                      <p:cBhvr>
                                        <p:cTn id="32" dur="1000"/>
                                        <p:tgtEl>
                                          <p:spTgt spid="4134"/>
                                        </p:tgtEl>
                                      </p:cBhvr>
                                    </p:animEffect>
                                    <p:anim calcmode="lin" valueType="num">
                                      <p:cBhvr>
                                        <p:cTn id="33" dur="1000" fill="hold"/>
                                        <p:tgtEl>
                                          <p:spTgt spid="4134"/>
                                        </p:tgtEl>
                                        <p:attrNameLst>
                                          <p:attrName>ppt_x</p:attrName>
                                        </p:attrNameLst>
                                      </p:cBhvr>
                                      <p:tavLst>
                                        <p:tav tm="0">
                                          <p:val>
                                            <p:strVal val="#ppt_x"/>
                                          </p:val>
                                        </p:tav>
                                        <p:tav tm="100000">
                                          <p:val>
                                            <p:strVal val="#ppt_x"/>
                                          </p:val>
                                        </p:tav>
                                      </p:tavLst>
                                    </p:anim>
                                    <p:anim calcmode="lin" valueType="num">
                                      <p:cBhvr>
                                        <p:cTn id="34" dur="1000" fill="hold"/>
                                        <p:tgtEl>
                                          <p:spTgt spid="41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06"/>
                                        </p:tgtEl>
                                        <p:attrNameLst>
                                          <p:attrName>style.visibility</p:attrName>
                                        </p:attrNameLst>
                                      </p:cBhvr>
                                      <p:to>
                                        <p:strVal val="visible"/>
                                      </p:to>
                                    </p:set>
                                    <p:animEffect>
                                      <p:cBhvr>
                                        <p:cTn id="37" dur="1000"/>
                                        <p:tgtEl>
                                          <p:spTgt spid="4106"/>
                                        </p:tgtEl>
                                      </p:cBhvr>
                                    </p:animEffect>
                                    <p:anim calcmode="lin" valueType="num">
                                      <p:cBhvr>
                                        <p:cTn id="38" dur="1000" fill="hold"/>
                                        <p:tgtEl>
                                          <p:spTgt spid="4106"/>
                                        </p:tgtEl>
                                        <p:attrNameLst>
                                          <p:attrName>ppt_x</p:attrName>
                                        </p:attrNameLst>
                                      </p:cBhvr>
                                      <p:tavLst>
                                        <p:tav tm="0">
                                          <p:val>
                                            <p:strVal val="#ppt_x"/>
                                          </p:val>
                                        </p:tav>
                                        <p:tav tm="100000">
                                          <p:val>
                                            <p:strVal val="#ppt_x"/>
                                          </p:val>
                                        </p:tav>
                                      </p:tavLst>
                                    </p:anim>
                                    <p:anim calcmode="lin" valueType="num">
                                      <p:cBhvr>
                                        <p:cTn id="39"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4131" grpId="0" bldLvl="0" autoUpdateAnimBg="0"/>
      <p:bldP spid="4134"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1990</Words>
  <Application>Microsoft Office PowerPoint</Application>
  <PresentationFormat>宽屏</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MS Gothic</vt:lpstr>
      <vt:lpstr>ＭＳ Ｐゴシック</vt:lpstr>
      <vt:lpstr>ＭＳ Ｐゴシック</vt: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LWQ</dc:creator>
  <cp:lastModifiedBy>LWQ</cp:lastModifiedBy>
  <cp:revision>25</cp:revision>
  <dcterms:created xsi:type="dcterms:W3CDTF">2016-03-12T14:04:23Z</dcterms:created>
  <dcterms:modified xsi:type="dcterms:W3CDTF">2016-03-13T07:52:50Z</dcterms:modified>
</cp:coreProperties>
</file>