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9" r:id="rId3"/>
    <p:sldId id="257" r:id="rId4"/>
    <p:sldId id="258"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13142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80625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EC1CE-DDC3-46DF-A4C6-2C8DDA8EF29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0264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98607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EC1CE-DDC3-46DF-A4C6-2C8DDA8EF29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9792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99874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780087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72387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92183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94549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429428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16562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20278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295496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389645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12C69-D415-4768-B7A7-07E641988CA7}" type="datetimeFigureOut">
              <a:rPr lang="zh-CN" altLang="en-US" smtClean="0"/>
              <a:t>2016/3/13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406702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712C69-D415-4768-B7A7-07E641988CA7}" type="datetimeFigureOut">
              <a:rPr lang="zh-CN" altLang="en-US" smtClean="0"/>
              <a:t>2016/3/13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3EC1CE-DDC3-46DF-A4C6-2C8DDA8EF296}" type="slidenum">
              <a:rPr lang="zh-CN" altLang="en-US" smtClean="0"/>
              <a:t>‹#›</a:t>
            </a:fld>
            <a:endParaRPr lang="zh-CN" altLang="en-US"/>
          </a:p>
        </p:txBody>
      </p:sp>
    </p:spTree>
    <p:extLst>
      <p:ext uri="{BB962C8B-B14F-4D97-AF65-F5344CB8AC3E}">
        <p14:creationId xmlns:p14="http://schemas.microsoft.com/office/powerpoint/2010/main" val="407829016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5883" y="1075099"/>
            <a:ext cx="8915399" cy="2262781"/>
          </a:xfrm>
        </p:spPr>
        <p:txBody>
          <a:bodyPr/>
          <a:lstStyle/>
          <a:p>
            <a:r>
              <a:rPr lang="en-US" altLang="zh-CN" dirty="0" smtClean="0"/>
              <a:t>DMDSS</a:t>
            </a:r>
            <a:r>
              <a:rPr lang="zh-CN" altLang="zh-CN" dirty="0" smtClean="0"/>
              <a:t>集</a:t>
            </a:r>
            <a:r>
              <a:rPr lang="zh-CN" altLang="zh-CN" dirty="0"/>
              <a:t>成模型开发需求</a:t>
            </a:r>
            <a:r>
              <a:rPr lang="zh-CN" altLang="zh-CN" dirty="0" smtClean="0"/>
              <a:t>的</a:t>
            </a:r>
            <a:r>
              <a:rPr lang="en-US" altLang="zh-CN" dirty="0" smtClean="0"/>
              <a:t>					</a:t>
            </a:r>
            <a:r>
              <a:rPr lang="zh-CN" altLang="zh-CN" dirty="0" smtClean="0"/>
              <a:t>灾</a:t>
            </a:r>
            <a:r>
              <a:rPr lang="zh-CN" altLang="zh-CN" dirty="0"/>
              <a:t>难决策分类</a:t>
            </a:r>
            <a:endParaRPr lang="zh-CN" altLang="en-US" dirty="0"/>
          </a:p>
        </p:txBody>
      </p:sp>
      <p:sp>
        <p:nvSpPr>
          <p:cNvPr id="3" name="副标题 2"/>
          <p:cNvSpPr>
            <a:spLocks noGrp="1"/>
          </p:cNvSpPr>
          <p:nvPr>
            <p:ph type="subTitle" idx="1"/>
          </p:nvPr>
        </p:nvSpPr>
        <p:spPr>
          <a:xfrm>
            <a:off x="10284658" y="6447744"/>
            <a:ext cx="1756451" cy="410256"/>
          </a:xfrm>
        </p:spPr>
        <p:txBody>
          <a:bodyPr/>
          <a:lstStyle/>
          <a:p>
            <a:r>
              <a:rPr lang="en-US" altLang="zh-CN" dirty="0" smtClean="0"/>
              <a:t>——by </a:t>
            </a:r>
            <a:r>
              <a:rPr lang="en-US" altLang="zh-CN" dirty="0" err="1" smtClean="0"/>
              <a:t>Lwq</a:t>
            </a:r>
            <a:endParaRPr lang="zh-CN" altLang="en-US" dirty="0"/>
          </a:p>
        </p:txBody>
      </p:sp>
    </p:spTree>
    <p:extLst>
      <p:ext uri="{BB962C8B-B14F-4D97-AF65-F5344CB8AC3E}">
        <p14:creationId xmlns:p14="http://schemas.microsoft.com/office/powerpoint/2010/main" val="360965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266" y="624110"/>
            <a:ext cx="7967755" cy="5955242"/>
          </a:xfrm>
          <a:prstGeom prst="rect">
            <a:avLst/>
          </a:prstGeom>
        </p:spPr>
      </p:pic>
      <p:sp>
        <p:nvSpPr>
          <p:cNvPr id="5" name="矩形 4"/>
          <p:cNvSpPr/>
          <p:nvPr/>
        </p:nvSpPr>
        <p:spPr>
          <a:xfrm>
            <a:off x="5999430" y="5607623"/>
            <a:ext cx="6096000" cy="1200329"/>
          </a:xfrm>
          <a:prstGeom prst="rect">
            <a:avLst/>
          </a:prstGeom>
        </p:spPr>
        <p:txBody>
          <a:bodyPr>
            <a:spAutoFit/>
          </a:bodyPr>
          <a:lstStyle/>
          <a:p>
            <a:r>
              <a:rPr lang="en-US" altLang="zh-CN" dirty="0"/>
              <a:t>DSS</a:t>
            </a:r>
            <a:r>
              <a:rPr lang="zh-CN" altLang="zh-CN" dirty="0"/>
              <a:t>模型</a:t>
            </a:r>
            <a:r>
              <a:rPr lang="en-US" altLang="zh-CN" dirty="0"/>
              <a:t>1</a:t>
            </a:r>
            <a:r>
              <a:rPr lang="zh-CN" altLang="zh-CN" dirty="0"/>
              <a:t>被分解成模块化子程序</a:t>
            </a:r>
            <a:r>
              <a:rPr lang="en-US" altLang="zh-CN" dirty="0"/>
              <a:t>-1.1</a:t>
            </a:r>
            <a:r>
              <a:rPr lang="zh-CN" altLang="zh-CN" dirty="0"/>
              <a:t>，模块化子程序</a:t>
            </a:r>
            <a:r>
              <a:rPr lang="en-US" altLang="zh-CN" dirty="0"/>
              <a:t>-1.2</a:t>
            </a:r>
            <a:r>
              <a:rPr lang="zh-CN" altLang="zh-CN" dirty="0"/>
              <a:t>，模块化子程序</a:t>
            </a:r>
            <a:r>
              <a:rPr lang="en-US" altLang="zh-CN" dirty="0"/>
              <a:t>-1.3</a:t>
            </a:r>
            <a:r>
              <a:rPr lang="zh-CN" altLang="zh-CN" dirty="0"/>
              <a:t>，等等。同样，</a:t>
            </a:r>
            <a:r>
              <a:rPr lang="en-US" altLang="zh-CN" dirty="0"/>
              <a:t>DSS</a:t>
            </a:r>
            <a:r>
              <a:rPr lang="zh-CN" altLang="zh-CN" dirty="0"/>
              <a:t>模型</a:t>
            </a:r>
            <a:r>
              <a:rPr lang="en-US" altLang="zh-CN" dirty="0"/>
              <a:t>2</a:t>
            </a:r>
            <a:r>
              <a:rPr lang="zh-CN" altLang="zh-CN" dirty="0"/>
              <a:t>被分解。在知识库子程序选择过程中收集来自不同的</a:t>
            </a:r>
            <a:r>
              <a:rPr lang="en-US" altLang="zh-CN" dirty="0"/>
              <a:t>DSS</a:t>
            </a:r>
            <a:r>
              <a:rPr lang="zh-CN" altLang="zh-CN" dirty="0"/>
              <a:t>的模型不同的子程序。</a:t>
            </a:r>
            <a:endParaRPr lang="zh-CN" altLang="en-US" dirty="0"/>
          </a:p>
        </p:txBody>
      </p:sp>
    </p:spTree>
    <p:extLst>
      <p:ext uri="{BB962C8B-B14F-4D97-AF65-F5344CB8AC3E}">
        <p14:creationId xmlns:p14="http://schemas.microsoft.com/office/powerpoint/2010/main" val="1699654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12" y="1496788"/>
            <a:ext cx="7304762" cy="3800000"/>
          </a:xfrm>
          <a:prstGeom prst="rect">
            <a:avLst/>
          </a:prstGeom>
        </p:spPr>
      </p:pic>
      <p:sp>
        <p:nvSpPr>
          <p:cNvPr id="7" name="矩形 6"/>
          <p:cNvSpPr/>
          <p:nvPr/>
        </p:nvSpPr>
        <p:spPr>
          <a:xfrm>
            <a:off x="5528649" y="5296788"/>
            <a:ext cx="6096000" cy="1477328"/>
          </a:xfrm>
          <a:prstGeom prst="rect">
            <a:avLst/>
          </a:prstGeom>
        </p:spPr>
        <p:txBody>
          <a:bodyPr>
            <a:spAutoFit/>
          </a:bodyPr>
          <a:lstStyle/>
          <a:p>
            <a:r>
              <a:rPr lang="zh-CN" altLang="zh-CN" dirty="0"/>
              <a:t>在一般情况下，灾害管理活动可以分为三个阶段，如灾前，应急响应和灾后。每个活动都有其自身的决策支持的需求和要求</a:t>
            </a:r>
            <a:r>
              <a:rPr lang="zh-CN" altLang="zh-CN" dirty="0" smtClean="0"/>
              <a:t>。将</a:t>
            </a:r>
            <a:r>
              <a:rPr lang="zh-CN" altLang="zh-CN" dirty="0"/>
              <a:t>决策支持需求映射到每个阶</a:t>
            </a:r>
            <a:r>
              <a:rPr lang="zh-CN" altLang="zh-CN" dirty="0" smtClean="0"/>
              <a:t>段</a:t>
            </a:r>
            <a:r>
              <a:rPr lang="zh-CN" altLang="en-US" dirty="0" smtClean="0"/>
              <a:t>，</a:t>
            </a:r>
            <a:r>
              <a:rPr lang="zh-CN" altLang="zh-CN" dirty="0" smtClean="0"/>
              <a:t>然</a:t>
            </a:r>
            <a:r>
              <a:rPr lang="zh-CN" altLang="zh-CN" dirty="0"/>
              <a:t>而，这个映射产生了一个重要的问题，就是在某个活动是两个或更多的活动所共有的。</a:t>
            </a:r>
            <a:endParaRPr lang="zh-CN" altLang="en-US" dirty="0"/>
          </a:p>
        </p:txBody>
      </p:sp>
    </p:spTree>
    <p:extLst>
      <p:ext uri="{BB962C8B-B14F-4D97-AF65-F5344CB8AC3E}">
        <p14:creationId xmlns:p14="http://schemas.microsoft.com/office/powerpoint/2010/main" val="296676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需求分类方案</a:t>
            </a:r>
            <a:endParaRPr lang="zh-CN" altLang="en-US" dirty="0"/>
          </a:p>
        </p:txBody>
      </p:sp>
      <p:sp>
        <p:nvSpPr>
          <p:cNvPr id="3" name="内容占位符 2"/>
          <p:cNvSpPr>
            <a:spLocks noGrp="1"/>
          </p:cNvSpPr>
          <p:nvPr>
            <p:ph idx="1"/>
          </p:nvPr>
        </p:nvSpPr>
        <p:spPr>
          <a:xfrm>
            <a:off x="2592925" y="1472697"/>
            <a:ext cx="8915400" cy="3777622"/>
          </a:xfrm>
        </p:spPr>
        <p:txBody>
          <a:bodyPr/>
          <a:lstStyle/>
          <a:p>
            <a:r>
              <a:rPr lang="zh-CN" altLang="zh-CN" dirty="0" smtClean="0"/>
              <a:t>一</a:t>
            </a:r>
            <a:r>
              <a:rPr lang="zh-CN" altLang="zh-CN" dirty="0"/>
              <a:t>个</a:t>
            </a:r>
            <a:r>
              <a:rPr lang="en-US" altLang="zh-CN" dirty="0" err="1"/>
              <a:t>dmdss</a:t>
            </a:r>
            <a:r>
              <a:rPr lang="zh-CN" altLang="zh-CN" dirty="0"/>
              <a:t>的模块化子程序应该基于灾难依赖需求而被选择</a:t>
            </a:r>
          </a:p>
          <a:p>
            <a:r>
              <a:rPr lang="zh-CN" altLang="zh-CN" dirty="0" smtClean="0"/>
              <a:t>一</a:t>
            </a:r>
            <a:r>
              <a:rPr lang="zh-CN" altLang="zh-CN" dirty="0"/>
              <a:t>个</a:t>
            </a:r>
            <a:r>
              <a:rPr lang="en-US" altLang="zh-CN" dirty="0" err="1"/>
              <a:t>dmdss</a:t>
            </a:r>
            <a:r>
              <a:rPr lang="zh-CN" altLang="zh-CN" dirty="0"/>
              <a:t>模块化子程序应基于环境需求而被分解。</a:t>
            </a:r>
          </a:p>
          <a:p>
            <a:r>
              <a:rPr lang="zh-CN" altLang="zh-CN" dirty="0" smtClean="0"/>
              <a:t>一</a:t>
            </a:r>
            <a:r>
              <a:rPr lang="zh-CN" altLang="zh-CN" dirty="0"/>
              <a:t>个</a:t>
            </a:r>
            <a:r>
              <a:rPr lang="en-US" altLang="zh-CN" dirty="0" err="1"/>
              <a:t>dmdss</a:t>
            </a:r>
            <a:r>
              <a:rPr lang="zh-CN" altLang="zh-CN" dirty="0"/>
              <a:t>模块化子程序应基于在决策支持需求的公共部分而被分解。</a:t>
            </a:r>
          </a:p>
          <a:p>
            <a:r>
              <a:rPr lang="zh-CN" altLang="zh-CN" dirty="0" smtClean="0"/>
              <a:t>修</a:t>
            </a:r>
            <a:r>
              <a:rPr lang="zh-CN" altLang="zh-CN" dirty="0"/>
              <a:t>改一个子程序不需要改变其他子程序。</a:t>
            </a:r>
          </a:p>
          <a:p>
            <a:r>
              <a:rPr lang="zh-CN" altLang="zh-CN" dirty="0" smtClean="0"/>
              <a:t>子</a:t>
            </a:r>
            <a:r>
              <a:rPr lang="zh-CN" altLang="zh-CN" dirty="0"/>
              <a:t>程序应该有输入和输出参数。</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7" y="3431263"/>
            <a:ext cx="8488247" cy="3426737"/>
          </a:xfrm>
          <a:prstGeom prst="rect">
            <a:avLst/>
          </a:prstGeom>
        </p:spPr>
      </p:pic>
    </p:spTree>
    <p:extLst>
      <p:ext uri="{BB962C8B-B14F-4D97-AF65-F5344CB8AC3E}">
        <p14:creationId xmlns:p14="http://schemas.microsoft.com/office/powerpoint/2010/main" val="1273799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zh-CN" dirty="0"/>
              <a:t>优点</a:t>
            </a:r>
            <a:r>
              <a:rPr lang="en-US" altLang="zh-CN" dirty="0"/>
              <a:t>:</a:t>
            </a:r>
            <a:endParaRPr lang="zh-CN" altLang="zh-CN" dirty="0"/>
          </a:p>
          <a:p>
            <a:pPr lvl="1">
              <a:lnSpc>
                <a:spcPct val="150000"/>
              </a:lnSpc>
              <a:buFont typeface="Wingdings" panose="05000000000000000000" pitchFamily="2" charset="2"/>
              <a:buChar char="ü"/>
            </a:pPr>
            <a:r>
              <a:rPr lang="zh-CN" altLang="zh-CN" dirty="0" smtClean="0"/>
              <a:t>需</a:t>
            </a:r>
            <a:r>
              <a:rPr lang="zh-CN" altLang="zh-CN" dirty="0"/>
              <a:t>求分类方案更易于组织一组知识库的子程序。这将有助于建立一个高效的搜索过程来开发一个集成模型。</a:t>
            </a:r>
          </a:p>
          <a:p>
            <a:pPr lvl="1">
              <a:lnSpc>
                <a:spcPct val="150000"/>
              </a:lnSpc>
              <a:buFont typeface="Wingdings" panose="05000000000000000000" pitchFamily="2" charset="2"/>
              <a:buChar char="ü"/>
            </a:pPr>
            <a:r>
              <a:rPr lang="zh-CN" altLang="zh-CN" dirty="0" smtClean="0"/>
              <a:t>需</a:t>
            </a:r>
            <a:r>
              <a:rPr lang="zh-CN" altLang="zh-CN" dirty="0"/>
              <a:t>求分类方案是一种方便和全面的工具表示模块化的子程序。例如</a:t>
            </a:r>
            <a:r>
              <a:rPr lang="en-US" altLang="zh-CN" dirty="0"/>
              <a:t>,</a:t>
            </a:r>
            <a:r>
              <a:rPr lang="zh-CN" altLang="zh-CN" dirty="0"/>
              <a:t>一个需要分类方案不得用于给定的子程序</a:t>
            </a:r>
            <a:r>
              <a:rPr lang="en-US" altLang="zh-CN" dirty="0"/>
              <a:t>,</a:t>
            </a:r>
            <a:r>
              <a:rPr lang="zh-CN" altLang="zh-CN" dirty="0"/>
              <a:t>在这种情况下</a:t>
            </a:r>
            <a:r>
              <a:rPr lang="en-US" altLang="zh-CN" dirty="0"/>
              <a:t>,</a:t>
            </a:r>
            <a:r>
              <a:rPr lang="zh-CN" altLang="zh-CN" dirty="0"/>
              <a:t>我们假定它是一个重叠环境公共等类别。</a:t>
            </a:r>
          </a:p>
          <a:p>
            <a:pPr lvl="1">
              <a:lnSpc>
                <a:spcPct val="150000"/>
              </a:lnSpc>
              <a:buFont typeface="Wingdings" panose="05000000000000000000" pitchFamily="2" charset="2"/>
              <a:buChar char="ü"/>
            </a:pPr>
            <a:r>
              <a:rPr lang="zh-CN" altLang="zh-CN" dirty="0" smtClean="0"/>
              <a:t>需</a:t>
            </a:r>
            <a:r>
              <a:rPr lang="zh-CN" altLang="zh-CN" dirty="0"/>
              <a:t>求分类方案提供了一个统一的语义标签和分类各种灾害管理的模块化的子程序。</a:t>
            </a:r>
          </a:p>
          <a:p>
            <a:pPr lvl="1">
              <a:lnSpc>
                <a:spcPct val="150000"/>
              </a:lnSpc>
              <a:buFont typeface="Wingdings" panose="05000000000000000000" pitchFamily="2" charset="2"/>
              <a:buChar char="ü"/>
            </a:pPr>
            <a:r>
              <a:rPr lang="zh-CN" altLang="zh-CN" dirty="0" smtClean="0"/>
              <a:t>需</a:t>
            </a:r>
            <a:r>
              <a:rPr lang="zh-CN" altLang="zh-CN" dirty="0"/>
              <a:t>求分类方案的另一个优点是</a:t>
            </a:r>
            <a:r>
              <a:rPr lang="en-US" altLang="zh-CN" dirty="0"/>
              <a:t>,</a:t>
            </a:r>
            <a:r>
              <a:rPr lang="zh-CN" altLang="zh-CN" dirty="0"/>
              <a:t>它分析了特点和模块化的子例程的参数和识别其类别</a:t>
            </a:r>
            <a:r>
              <a:rPr lang="en-US" altLang="zh-CN" dirty="0"/>
              <a:t>,</a:t>
            </a:r>
            <a:r>
              <a:rPr lang="zh-CN" altLang="zh-CN" dirty="0"/>
              <a:t>为了知识库中存储相关的组。</a:t>
            </a:r>
          </a:p>
          <a:p>
            <a:pPr>
              <a:lnSpc>
                <a:spcPct val="150000"/>
              </a:lnSpc>
            </a:pPr>
            <a:endParaRPr lang="zh-CN" altLang="en-US" dirty="0"/>
          </a:p>
        </p:txBody>
      </p:sp>
    </p:spTree>
    <p:extLst>
      <p:ext uri="{BB962C8B-B14F-4D97-AF65-F5344CB8AC3E}">
        <p14:creationId xmlns:p14="http://schemas.microsoft.com/office/powerpoint/2010/main" val="257817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7196" y="869134"/>
            <a:ext cx="6971168" cy="590931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smtClean="0"/>
              <a:t>文章布局：</a:t>
            </a:r>
            <a:endParaRPr lang="en-US" altLang="zh-CN" dirty="0" smtClean="0"/>
          </a:p>
          <a:p>
            <a:pPr marL="285750" indent="-285750">
              <a:lnSpc>
                <a:spcPct val="150000"/>
              </a:lnSpc>
              <a:buFont typeface="Wingdings" panose="05000000000000000000" pitchFamily="2" charset="2"/>
              <a:buChar char="u"/>
            </a:pPr>
            <a:r>
              <a:rPr lang="en-US" altLang="zh-CN" dirty="0" smtClean="0"/>
              <a:t>1.</a:t>
            </a:r>
            <a:r>
              <a:rPr lang="zh-CN" altLang="zh-CN" dirty="0" smtClean="0"/>
              <a:t>介绍</a:t>
            </a:r>
          </a:p>
          <a:p>
            <a:pPr marL="285750" indent="-285750">
              <a:lnSpc>
                <a:spcPct val="150000"/>
              </a:lnSpc>
              <a:buFont typeface="Wingdings" panose="05000000000000000000" pitchFamily="2" charset="2"/>
              <a:buChar char="u"/>
            </a:pPr>
            <a:r>
              <a:rPr lang="en-US" altLang="zh-CN" dirty="0" smtClean="0"/>
              <a:t>2.</a:t>
            </a:r>
            <a:r>
              <a:rPr lang="zh-CN" altLang="zh-CN" dirty="0" smtClean="0"/>
              <a:t>进行了决策支持系统的概述。</a:t>
            </a:r>
            <a:endParaRPr lang="en-US" altLang="zh-CN" dirty="0" smtClean="0"/>
          </a:p>
          <a:p>
            <a:pPr marL="285750" indent="-285750">
              <a:lnSpc>
                <a:spcPct val="150000"/>
              </a:lnSpc>
              <a:buFont typeface="Wingdings" panose="05000000000000000000" pitchFamily="2" charset="2"/>
              <a:buChar char="u"/>
            </a:pPr>
            <a:r>
              <a:rPr lang="en-US" altLang="zh-CN" dirty="0" smtClean="0"/>
              <a:t>3.</a:t>
            </a:r>
            <a:r>
              <a:rPr lang="zh-CN" altLang="zh-CN" dirty="0" smtClean="0"/>
              <a:t>定义了一个特定的灾害管理决策支持系统</a:t>
            </a:r>
            <a:endParaRPr lang="en-US" altLang="zh-CN" dirty="0" smtClean="0"/>
          </a:p>
          <a:p>
            <a:pPr marL="285750" indent="-285750">
              <a:lnSpc>
                <a:spcPct val="150000"/>
              </a:lnSpc>
              <a:buFont typeface="Wingdings" panose="05000000000000000000" pitchFamily="2" charset="2"/>
              <a:buChar char="u"/>
            </a:pPr>
            <a:r>
              <a:rPr lang="en-US" altLang="zh-CN" dirty="0" smtClean="0"/>
              <a:t>4.</a:t>
            </a:r>
            <a:r>
              <a:rPr lang="zh-CN" altLang="zh-CN" dirty="0" smtClean="0"/>
              <a:t>点明了在开发</a:t>
            </a:r>
            <a:r>
              <a:rPr lang="en-US" altLang="zh-CN" dirty="0" smtClean="0"/>
              <a:t>DMDSS</a:t>
            </a:r>
            <a:r>
              <a:rPr lang="zh-CN" altLang="zh-CN" dirty="0" smtClean="0"/>
              <a:t>中出现的问题。</a:t>
            </a:r>
            <a:endParaRPr lang="en-US" altLang="zh-CN" dirty="0" smtClean="0"/>
          </a:p>
          <a:p>
            <a:pPr marL="285750" indent="-285750">
              <a:lnSpc>
                <a:spcPct val="150000"/>
              </a:lnSpc>
              <a:buFont typeface="Wingdings" panose="05000000000000000000" pitchFamily="2" charset="2"/>
              <a:buChar char="u"/>
            </a:pPr>
            <a:r>
              <a:rPr lang="en-US" altLang="zh-CN" dirty="0" smtClean="0"/>
              <a:t>5.</a:t>
            </a:r>
            <a:r>
              <a:rPr lang="zh-CN" altLang="zh-CN" dirty="0" smtClean="0"/>
              <a:t>概述了我们</a:t>
            </a:r>
            <a:r>
              <a:rPr lang="en-US" altLang="zh-CN" dirty="0" smtClean="0"/>
              <a:t>DMDSS</a:t>
            </a:r>
            <a:r>
              <a:rPr lang="zh-CN" altLang="zh-CN" dirty="0" smtClean="0"/>
              <a:t>开发和模型集成的方法。</a:t>
            </a:r>
            <a:endParaRPr lang="en-US" altLang="zh-CN" dirty="0" smtClean="0"/>
          </a:p>
          <a:p>
            <a:pPr marL="285750" indent="-285750">
              <a:lnSpc>
                <a:spcPct val="150000"/>
              </a:lnSpc>
              <a:buFont typeface="Wingdings" panose="05000000000000000000" pitchFamily="2" charset="2"/>
              <a:buChar char="u"/>
            </a:pPr>
            <a:r>
              <a:rPr lang="en-US" altLang="zh-CN" dirty="0" smtClean="0"/>
              <a:t>6.</a:t>
            </a:r>
            <a:r>
              <a:rPr lang="zh-CN" altLang="zh-CN" dirty="0" smtClean="0"/>
              <a:t>对模块化子程序选择</a:t>
            </a:r>
            <a:r>
              <a:rPr lang="zh-CN" altLang="en-US" dirty="0" smtClean="0"/>
              <a:t>的</a:t>
            </a:r>
            <a:r>
              <a:rPr lang="zh-CN" altLang="zh-CN" dirty="0" smtClean="0"/>
              <a:t>概述。</a:t>
            </a:r>
            <a:endParaRPr lang="en-US" altLang="zh-CN" dirty="0" smtClean="0"/>
          </a:p>
          <a:p>
            <a:pPr marL="285750" indent="-285750">
              <a:lnSpc>
                <a:spcPct val="150000"/>
              </a:lnSpc>
              <a:buFont typeface="Wingdings" panose="05000000000000000000" pitchFamily="2" charset="2"/>
              <a:buChar char="u"/>
            </a:pPr>
            <a:r>
              <a:rPr lang="en-US" altLang="zh-CN" dirty="0" smtClean="0"/>
              <a:t>7.</a:t>
            </a:r>
            <a:r>
              <a:rPr lang="zh-CN" altLang="zh-CN" dirty="0" smtClean="0"/>
              <a:t>描述的选择过程。</a:t>
            </a:r>
            <a:endParaRPr lang="en-US" altLang="zh-CN" dirty="0" smtClean="0"/>
          </a:p>
          <a:p>
            <a:pPr marL="285750" indent="-285750">
              <a:lnSpc>
                <a:spcPct val="150000"/>
              </a:lnSpc>
              <a:buFont typeface="Wingdings" panose="05000000000000000000" pitchFamily="2" charset="2"/>
              <a:buChar char="u"/>
            </a:pPr>
            <a:r>
              <a:rPr lang="en-US" altLang="zh-CN" dirty="0" smtClean="0"/>
              <a:t>8.</a:t>
            </a:r>
            <a:r>
              <a:rPr lang="zh-CN" altLang="zh-CN" dirty="0" smtClean="0"/>
              <a:t>提出决策支持的概念需要。</a:t>
            </a:r>
            <a:endParaRPr lang="en-US" altLang="zh-CN" dirty="0" smtClean="0"/>
          </a:p>
          <a:p>
            <a:pPr marL="285750" indent="-285750">
              <a:lnSpc>
                <a:spcPct val="150000"/>
              </a:lnSpc>
              <a:buFont typeface="Wingdings" panose="05000000000000000000" pitchFamily="2" charset="2"/>
              <a:buChar char="u"/>
            </a:pPr>
            <a:r>
              <a:rPr lang="en-US" altLang="zh-CN" dirty="0" smtClean="0"/>
              <a:t>9.</a:t>
            </a:r>
            <a:r>
              <a:rPr lang="zh-CN" altLang="zh-CN" dirty="0" smtClean="0"/>
              <a:t>提出了模块化子程序选择需求的分类方案。</a:t>
            </a:r>
            <a:endParaRPr lang="en-US" altLang="zh-CN" dirty="0" smtClean="0"/>
          </a:p>
          <a:p>
            <a:pPr marL="285750" indent="-285750">
              <a:lnSpc>
                <a:spcPct val="150000"/>
              </a:lnSpc>
              <a:buFont typeface="Wingdings" panose="05000000000000000000" pitchFamily="2" charset="2"/>
              <a:buChar char="u"/>
            </a:pPr>
            <a:r>
              <a:rPr lang="en-US" altLang="zh-CN" dirty="0" smtClean="0"/>
              <a:t>10.</a:t>
            </a:r>
            <a:r>
              <a:rPr lang="zh-CN" altLang="zh-CN" dirty="0" smtClean="0"/>
              <a:t>用一个例子来支持需求分类方案。</a:t>
            </a:r>
            <a:endParaRPr lang="en-US" altLang="zh-CN" dirty="0" smtClean="0"/>
          </a:p>
          <a:p>
            <a:pPr marL="285750" indent="-285750">
              <a:lnSpc>
                <a:spcPct val="150000"/>
              </a:lnSpc>
              <a:buFont typeface="Wingdings" panose="05000000000000000000" pitchFamily="2" charset="2"/>
              <a:buChar char="u"/>
            </a:pPr>
            <a:r>
              <a:rPr lang="en-US" altLang="zh-CN" dirty="0" smtClean="0"/>
              <a:t>11.</a:t>
            </a:r>
            <a:r>
              <a:rPr lang="zh-CN" altLang="zh-CN" dirty="0" smtClean="0"/>
              <a:t>实验结果</a:t>
            </a:r>
            <a:endParaRPr lang="en-US" altLang="zh-CN" dirty="0" smtClean="0"/>
          </a:p>
          <a:p>
            <a:pPr marL="285750" indent="-285750">
              <a:lnSpc>
                <a:spcPct val="150000"/>
              </a:lnSpc>
              <a:buFont typeface="Wingdings" panose="05000000000000000000" pitchFamily="2" charset="2"/>
              <a:buChar char="u"/>
            </a:pPr>
            <a:r>
              <a:rPr lang="en-US" altLang="zh-CN" dirty="0" smtClean="0"/>
              <a:t>12.</a:t>
            </a:r>
            <a:r>
              <a:rPr lang="zh-CN" altLang="en-US" dirty="0" smtClean="0"/>
              <a:t>实验</a:t>
            </a:r>
            <a:r>
              <a:rPr lang="zh-CN" altLang="zh-CN" dirty="0" smtClean="0"/>
              <a:t>结论。</a:t>
            </a:r>
          </a:p>
          <a:p>
            <a:pPr marL="285750" indent="-285750">
              <a:lnSpc>
                <a:spcPct val="150000"/>
              </a:lnSpc>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131021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92925" y="2133600"/>
            <a:ext cx="8915400" cy="3777622"/>
          </a:xfrm>
        </p:spPr>
        <p:txBody>
          <a:bodyPr>
            <a:normAutofit/>
          </a:bodyPr>
          <a:lstStyle/>
          <a:p>
            <a:pPr marL="0" indent="0">
              <a:buNone/>
            </a:pPr>
            <a:endParaRPr lang="zh-CN" altLang="zh-CN" dirty="0"/>
          </a:p>
          <a:p>
            <a:r>
              <a:rPr lang="zh-CN" altLang="zh-CN" dirty="0"/>
              <a:t>关键词：决策支持系</a:t>
            </a:r>
            <a:r>
              <a:rPr lang="zh-CN" altLang="zh-CN" dirty="0" smtClean="0"/>
              <a:t>统</a:t>
            </a:r>
            <a:r>
              <a:rPr lang="en-US" altLang="zh-CN" dirty="0" smtClean="0"/>
              <a:t>(DSS);</a:t>
            </a:r>
            <a:r>
              <a:rPr lang="zh-CN" altLang="zh-CN" dirty="0"/>
              <a:t>灾害管理系</a:t>
            </a:r>
            <a:r>
              <a:rPr lang="zh-CN" altLang="zh-CN" dirty="0" smtClean="0"/>
              <a:t>统</a:t>
            </a:r>
            <a:r>
              <a:rPr lang="en-US" altLang="zh-CN" dirty="0" smtClean="0"/>
              <a:t>(DMS);</a:t>
            </a:r>
            <a:r>
              <a:rPr lang="zh-CN" altLang="zh-CN" dirty="0"/>
              <a:t>模型管</a:t>
            </a:r>
            <a:r>
              <a:rPr lang="zh-CN" altLang="zh-CN" dirty="0" smtClean="0"/>
              <a:t>理。</a:t>
            </a:r>
            <a:endParaRPr lang="zh-CN" altLang="zh-CN" dirty="0"/>
          </a:p>
          <a:p>
            <a:endParaRPr lang="zh-CN" altLang="en-US" dirty="0"/>
          </a:p>
        </p:txBody>
      </p:sp>
    </p:spTree>
    <p:extLst>
      <p:ext uri="{BB962C8B-B14F-4D97-AF65-F5344CB8AC3E}">
        <p14:creationId xmlns:p14="http://schemas.microsoft.com/office/powerpoint/2010/main" val="229719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688" y="977774"/>
            <a:ext cx="9415683" cy="4978715"/>
          </a:xfrm>
        </p:spPr>
        <p:txBody>
          <a:bodyPr numCol="1">
            <a:normAutofit/>
          </a:bodyPr>
          <a:lstStyle/>
          <a:p>
            <a:pPr>
              <a:lnSpc>
                <a:spcPct val="150000"/>
              </a:lnSpc>
            </a:pPr>
            <a:r>
              <a:rPr lang="zh-CN" altLang="en-US" dirty="0" smtClean="0"/>
              <a:t>文章目的：</a:t>
            </a:r>
            <a:r>
              <a:rPr lang="zh-CN" altLang="zh-CN" dirty="0" smtClean="0"/>
              <a:t>种</a:t>
            </a:r>
            <a:r>
              <a:rPr lang="zh-CN" altLang="zh-CN" dirty="0"/>
              <a:t>类繁多的灾</a:t>
            </a:r>
            <a:r>
              <a:rPr lang="zh-CN" altLang="zh-CN" dirty="0" smtClean="0"/>
              <a:t>害活</a:t>
            </a:r>
            <a:r>
              <a:rPr lang="zh-CN" altLang="zh-CN" dirty="0"/>
              <a:t>动导致了在管理不同需求的决策支持系统（</a:t>
            </a:r>
            <a:r>
              <a:rPr lang="en-US" altLang="zh-CN" dirty="0"/>
              <a:t>DSS</a:t>
            </a:r>
            <a:r>
              <a:rPr lang="zh-CN" altLang="zh-CN" dirty="0"/>
              <a:t>）模型的不同要求</a:t>
            </a:r>
            <a:r>
              <a:rPr lang="zh-CN" altLang="zh-CN" dirty="0" smtClean="0"/>
              <a:t>。提</a:t>
            </a:r>
            <a:r>
              <a:rPr lang="zh-CN" altLang="zh-CN" dirty="0"/>
              <a:t>供灵活组织和根据灾情的动态需求，改编一</a:t>
            </a:r>
            <a:r>
              <a:rPr lang="zh-CN" altLang="zh-CN" dirty="0" smtClean="0"/>
              <a:t>个</a:t>
            </a:r>
            <a:r>
              <a:rPr lang="zh-CN" altLang="en-US" dirty="0" smtClean="0"/>
              <a:t>已有</a:t>
            </a:r>
            <a:r>
              <a:rPr lang="zh-CN" altLang="zh-CN" dirty="0" smtClean="0"/>
              <a:t>的</a:t>
            </a:r>
            <a:r>
              <a:rPr lang="zh-CN" altLang="zh-CN" dirty="0"/>
              <a:t>决策支持系统模</a:t>
            </a:r>
            <a:r>
              <a:rPr lang="zh-CN" altLang="zh-CN" dirty="0" smtClean="0"/>
              <a:t>型。为灾</a:t>
            </a:r>
            <a:r>
              <a:rPr lang="zh-CN" altLang="zh-CN" dirty="0"/>
              <a:t>害管理开发一种方法从已有的决策支持系统模型来帮助识别子程</a:t>
            </a:r>
            <a:r>
              <a:rPr lang="zh-CN" altLang="zh-CN" dirty="0" smtClean="0"/>
              <a:t>序</a:t>
            </a:r>
            <a:r>
              <a:rPr lang="zh-CN" altLang="en-US" dirty="0" smtClean="0"/>
              <a:t>。</a:t>
            </a:r>
            <a:endParaRPr lang="en-US" altLang="zh-CN" dirty="0" smtClean="0"/>
          </a:p>
          <a:p>
            <a:pPr>
              <a:lnSpc>
                <a:spcPct val="150000"/>
              </a:lnSpc>
            </a:pPr>
            <a:r>
              <a:rPr lang="zh-CN" altLang="en-US" dirty="0"/>
              <a:t>作</a:t>
            </a:r>
            <a:r>
              <a:rPr lang="zh-CN" altLang="en-US" dirty="0" smtClean="0"/>
              <a:t>者的方法：</a:t>
            </a:r>
            <a:r>
              <a:rPr lang="zh-CN" altLang="zh-CN" dirty="0"/>
              <a:t>选择并综</a:t>
            </a:r>
            <a:r>
              <a:rPr lang="zh-CN" altLang="zh-CN" dirty="0" smtClean="0"/>
              <a:t>合</a:t>
            </a:r>
            <a:r>
              <a:rPr lang="zh-CN" altLang="zh-CN" dirty="0"/>
              <a:t>现</a:t>
            </a:r>
            <a:r>
              <a:rPr lang="zh-CN" altLang="zh-CN" dirty="0" smtClean="0"/>
              <a:t>有</a:t>
            </a:r>
            <a:r>
              <a:rPr lang="zh-CN" altLang="en-US" dirty="0" smtClean="0"/>
              <a:t>的</a:t>
            </a:r>
            <a:r>
              <a:rPr lang="zh-CN" altLang="zh-CN" dirty="0"/>
              <a:t>决策支持系统模</a:t>
            </a:r>
            <a:r>
              <a:rPr lang="zh-CN" altLang="zh-CN" dirty="0" smtClean="0"/>
              <a:t>型，产</a:t>
            </a:r>
            <a:r>
              <a:rPr lang="zh-CN" altLang="zh-CN" dirty="0"/>
              <a:t>生一个在给定灾难的场景的动态集成模型</a:t>
            </a:r>
            <a:r>
              <a:rPr lang="zh-CN" altLang="zh-CN" dirty="0" smtClean="0"/>
              <a:t>。</a:t>
            </a:r>
            <a:endParaRPr lang="en-US" altLang="zh-CN" dirty="0" smtClean="0"/>
          </a:p>
          <a:p>
            <a:pPr>
              <a:lnSpc>
                <a:spcPct val="150000"/>
              </a:lnSpc>
            </a:pPr>
            <a:r>
              <a:rPr lang="zh-CN" altLang="en-US" dirty="0" smtClean="0"/>
              <a:t>文章重点：</a:t>
            </a:r>
            <a:endParaRPr lang="en-US" altLang="zh-CN" dirty="0" smtClean="0"/>
          </a:p>
          <a:p>
            <a:pPr lvl="1">
              <a:lnSpc>
                <a:spcPct val="150000"/>
              </a:lnSpc>
              <a:buFont typeface="Wingdings" panose="05000000000000000000" pitchFamily="2" charset="2"/>
              <a:buChar char="p"/>
            </a:pPr>
            <a:r>
              <a:rPr lang="zh-CN" altLang="zh-CN" dirty="0" smtClean="0"/>
              <a:t>子</a:t>
            </a:r>
            <a:r>
              <a:rPr lang="zh-CN" altLang="zh-CN" dirty="0"/>
              <a:t>程序的选</a:t>
            </a:r>
            <a:r>
              <a:rPr lang="zh-CN" altLang="zh-CN" dirty="0" smtClean="0"/>
              <a:t>择</a:t>
            </a:r>
            <a:r>
              <a:rPr lang="zh-CN" altLang="en-US" dirty="0" smtClean="0"/>
              <a:t>；</a:t>
            </a:r>
            <a:endParaRPr lang="en-US" altLang="zh-CN" dirty="0" smtClean="0"/>
          </a:p>
          <a:p>
            <a:pPr lvl="1">
              <a:lnSpc>
                <a:spcPct val="150000"/>
              </a:lnSpc>
              <a:buFont typeface="Wingdings" panose="05000000000000000000" pitchFamily="2" charset="2"/>
              <a:buChar char="p"/>
            </a:pPr>
            <a:r>
              <a:rPr lang="zh-CN" altLang="zh-CN" dirty="0" smtClean="0"/>
              <a:t>从</a:t>
            </a:r>
            <a:r>
              <a:rPr lang="zh-CN" altLang="zh-CN" dirty="0"/>
              <a:t>现有的模块子程</a:t>
            </a:r>
            <a:r>
              <a:rPr lang="zh-CN" altLang="zh-CN" dirty="0" smtClean="0"/>
              <a:t>序</a:t>
            </a:r>
            <a:r>
              <a:rPr lang="zh-CN" altLang="zh-CN" dirty="0"/>
              <a:t>模</a:t>
            </a:r>
            <a:r>
              <a:rPr lang="zh-CN" altLang="zh-CN" dirty="0" smtClean="0"/>
              <a:t>型</a:t>
            </a:r>
            <a:r>
              <a:rPr lang="zh-CN" altLang="zh-CN" dirty="0"/>
              <a:t>提出需要分类方案的选</a:t>
            </a:r>
            <a:r>
              <a:rPr lang="zh-CN" altLang="zh-CN" dirty="0" smtClean="0"/>
              <a:t>择</a:t>
            </a:r>
            <a:r>
              <a:rPr lang="zh-CN" altLang="en-US" dirty="0" smtClean="0"/>
              <a:t>。</a:t>
            </a:r>
            <a:endParaRPr lang="zh-CN" altLang="zh-CN" dirty="0"/>
          </a:p>
        </p:txBody>
      </p:sp>
    </p:spTree>
    <p:extLst>
      <p:ext uri="{BB962C8B-B14F-4D97-AF65-F5344CB8AC3E}">
        <p14:creationId xmlns:p14="http://schemas.microsoft.com/office/powerpoint/2010/main" val="113683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问</a:t>
            </a:r>
            <a:r>
              <a:rPr lang="zh-CN" altLang="en-US" dirty="0"/>
              <a:t>题</a:t>
            </a:r>
          </a:p>
        </p:txBody>
      </p:sp>
      <p:sp>
        <p:nvSpPr>
          <p:cNvPr id="3" name="内容占位符 2"/>
          <p:cNvSpPr>
            <a:spLocks noGrp="1"/>
          </p:cNvSpPr>
          <p:nvPr>
            <p:ph idx="1"/>
          </p:nvPr>
        </p:nvSpPr>
        <p:spPr>
          <a:xfrm>
            <a:off x="2589212" y="1493822"/>
            <a:ext cx="8915400" cy="4417400"/>
          </a:xfrm>
        </p:spPr>
        <p:txBody>
          <a:bodyPr>
            <a:normAutofit lnSpcReduction="10000"/>
          </a:bodyPr>
          <a:lstStyle/>
          <a:p>
            <a:r>
              <a:rPr lang="zh-CN" altLang="en-US" dirty="0"/>
              <a:t>什</a:t>
            </a:r>
            <a:r>
              <a:rPr lang="zh-CN" altLang="en-US" dirty="0" smtClean="0"/>
              <a:t>么是</a:t>
            </a:r>
            <a:r>
              <a:rPr lang="en-US" altLang="zh-CN" dirty="0" smtClean="0"/>
              <a:t>DMDSS</a:t>
            </a:r>
            <a:r>
              <a:rPr lang="zh-CN" altLang="en-US" dirty="0" smtClean="0"/>
              <a:t>？</a:t>
            </a:r>
            <a:endParaRPr lang="en-US" altLang="zh-CN" dirty="0" smtClean="0"/>
          </a:p>
          <a:p>
            <a:r>
              <a:rPr lang="zh-CN" altLang="zh-CN" dirty="0"/>
              <a:t>决策支持系</a:t>
            </a:r>
            <a:r>
              <a:rPr lang="zh-CN" altLang="zh-CN" dirty="0" smtClean="0"/>
              <a:t>统</a:t>
            </a:r>
            <a:r>
              <a:rPr lang="zh-CN" altLang="en-US" dirty="0" smtClean="0"/>
              <a:t>在灾难管理领域的发展</a:t>
            </a:r>
            <a:endParaRPr lang="en-US" altLang="zh-CN" dirty="0" smtClean="0"/>
          </a:p>
          <a:p>
            <a:endParaRPr lang="en-US" altLang="zh-CN" dirty="0" smtClean="0"/>
          </a:p>
          <a:p>
            <a:r>
              <a:rPr lang="zh-CN" altLang="zh-CN" dirty="0" smtClean="0"/>
              <a:t>交</a:t>
            </a:r>
            <a:r>
              <a:rPr lang="zh-CN" altLang="zh-CN" dirty="0"/>
              <a:t>互式基于计算机的系统，用来帮助决策者找到他们的非结构化和半结构化决策问题</a:t>
            </a:r>
            <a:r>
              <a:rPr lang="zh-CN" altLang="zh-CN" dirty="0" smtClean="0"/>
              <a:t>的解</a:t>
            </a:r>
            <a:r>
              <a:rPr lang="zh-CN" altLang="zh-CN" dirty="0"/>
              <a:t>决方</a:t>
            </a:r>
            <a:r>
              <a:rPr lang="zh-CN" altLang="zh-CN" dirty="0" smtClean="0"/>
              <a:t>案</a:t>
            </a:r>
            <a:endParaRPr lang="en-US" altLang="zh-CN" dirty="0" smtClean="0"/>
          </a:p>
          <a:p>
            <a:r>
              <a:rPr lang="zh-CN" altLang="en-US" dirty="0"/>
              <a:t>特</a:t>
            </a:r>
            <a:r>
              <a:rPr lang="zh-CN" altLang="en-US" dirty="0" smtClean="0"/>
              <a:t>点：</a:t>
            </a:r>
            <a:endParaRPr lang="en-US" altLang="zh-CN" dirty="0" smtClean="0"/>
          </a:p>
          <a:p>
            <a:pPr lvl="1">
              <a:buFont typeface="Wingdings" panose="05000000000000000000" pitchFamily="2" charset="2"/>
              <a:buChar char="ü"/>
            </a:pPr>
            <a:r>
              <a:rPr lang="zh-CN" altLang="zh-CN" dirty="0" smtClean="0"/>
              <a:t>旨</a:t>
            </a:r>
            <a:r>
              <a:rPr lang="zh-CN" altLang="zh-CN" dirty="0"/>
              <a:t>在解</a:t>
            </a:r>
            <a:r>
              <a:rPr lang="zh-CN" altLang="zh-CN" dirty="0" smtClean="0"/>
              <a:t>决半</a:t>
            </a:r>
            <a:r>
              <a:rPr lang="zh-CN" altLang="zh-CN" dirty="0"/>
              <a:t>结构</a:t>
            </a:r>
            <a:r>
              <a:rPr lang="zh-CN" altLang="zh-CN" dirty="0" smtClean="0"/>
              <a:t>化的</a:t>
            </a:r>
            <a:r>
              <a:rPr lang="zh-CN" altLang="zh-CN" dirty="0"/>
              <a:t>问题，特别是在目标没有精确定义，</a:t>
            </a:r>
          </a:p>
          <a:p>
            <a:pPr lvl="1">
              <a:buFont typeface="Wingdings" panose="05000000000000000000" pitchFamily="2" charset="2"/>
              <a:buChar char="ü"/>
            </a:pPr>
            <a:r>
              <a:rPr lang="zh-CN" altLang="zh-CN" dirty="0" smtClean="0"/>
              <a:t>强</a:t>
            </a:r>
            <a:r>
              <a:rPr lang="zh-CN" altLang="zh-CN" dirty="0"/>
              <a:t>大的和友好的用户界面，</a:t>
            </a:r>
          </a:p>
          <a:p>
            <a:pPr lvl="1">
              <a:buFont typeface="Wingdings" panose="05000000000000000000" pitchFamily="2" charset="2"/>
              <a:buChar char="ü"/>
            </a:pPr>
            <a:r>
              <a:rPr lang="zh-CN" altLang="zh-CN" dirty="0" smtClean="0"/>
              <a:t>使</a:t>
            </a:r>
            <a:r>
              <a:rPr lang="zh-CN" altLang="zh-CN" dirty="0"/>
              <a:t>模型集成，并组成以灵活的方式</a:t>
            </a:r>
            <a:r>
              <a:rPr lang="zh-CN" altLang="zh-CN" dirty="0" smtClean="0"/>
              <a:t>，</a:t>
            </a:r>
            <a:endParaRPr lang="zh-CN" altLang="zh-CN" dirty="0"/>
          </a:p>
          <a:p>
            <a:pPr lvl="1">
              <a:buFont typeface="Wingdings" panose="05000000000000000000" pitchFamily="2" charset="2"/>
              <a:buChar char="ü"/>
            </a:pPr>
            <a:r>
              <a:rPr lang="zh-CN" altLang="zh-CN" dirty="0" smtClean="0"/>
              <a:t>可</a:t>
            </a:r>
            <a:r>
              <a:rPr lang="zh-CN" altLang="zh-CN" dirty="0"/>
              <a:t>以用于产生其他解决方案，</a:t>
            </a:r>
          </a:p>
          <a:p>
            <a:pPr lvl="1">
              <a:buFont typeface="Wingdings" panose="05000000000000000000" pitchFamily="2" charset="2"/>
              <a:buChar char="ü"/>
            </a:pPr>
            <a:r>
              <a:rPr lang="zh-CN" altLang="zh-CN" dirty="0" smtClean="0"/>
              <a:t>具</a:t>
            </a:r>
            <a:r>
              <a:rPr lang="zh-CN" altLang="zh-CN" dirty="0"/>
              <a:t>有适应性和多标准的决策提供支持，</a:t>
            </a:r>
          </a:p>
          <a:p>
            <a:pPr lvl="1">
              <a:buFont typeface="Wingdings" panose="05000000000000000000" pitchFamily="2" charset="2"/>
              <a:buChar char="ü"/>
            </a:pPr>
            <a:r>
              <a:rPr lang="zh-CN" altLang="zh-CN" dirty="0" smtClean="0"/>
              <a:t>使</a:t>
            </a:r>
            <a:r>
              <a:rPr lang="zh-CN" altLang="zh-CN" dirty="0"/>
              <a:t>能够在互动性和复杂环境或域里决策。</a:t>
            </a:r>
          </a:p>
          <a:p>
            <a:endParaRPr lang="zh-CN" altLang="en-US" dirty="0"/>
          </a:p>
        </p:txBody>
      </p:sp>
      <p:cxnSp>
        <p:nvCxnSpPr>
          <p:cNvPr id="5" name="直接箭头连接符 4"/>
          <p:cNvCxnSpPr/>
          <p:nvPr/>
        </p:nvCxnSpPr>
        <p:spPr>
          <a:xfrm>
            <a:off x="3449371" y="2064190"/>
            <a:ext cx="1213164" cy="59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249502" y="3828107"/>
            <a:ext cx="1441009" cy="34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690511" y="4092166"/>
            <a:ext cx="4698748" cy="738664"/>
          </a:xfrm>
          <a:prstGeom prst="rect">
            <a:avLst/>
          </a:prstGeom>
          <a:noFill/>
        </p:spPr>
        <p:txBody>
          <a:bodyPr wrap="square" rtlCol="0">
            <a:spAutoFit/>
          </a:bodyPr>
          <a:lstStyle/>
          <a:p>
            <a:r>
              <a:rPr lang="zh-CN" altLang="en-US" sz="1400" dirty="0"/>
              <a:t>决策过程和决策方法有一定规律可以遵循，但又不能完全确定，即有所了解但不全面，有所分析但不确切，有所估计但不确定</a:t>
            </a:r>
          </a:p>
        </p:txBody>
      </p:sp>
    </p:spTree>
    <p:extLst>
      <p:ext uri="{BB962C8B-B14F-4D97-AF65-F5344CB8AC3E}">
        <p14:creationId xmlns:p14="http://schemas.microsoft.com/office/powerpoint/2010/main" val="285538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文</a:t>
            </a:r>
            <a:r>
              <a:rPr lang="zh-CN" altLang="en-US" dirty="0" smtClean="0"/>
              <a:t>章中</a:t>
            </a:r>
            <a:r>
              <a:rPr lang="en-US" altLang="zh-CN" dirty="0" smtClean="0"/>
              <a:t>DMDSS</a:t>
            </a:r>
            <a:r>
              <a:rPr lang="zh-CN" altLang="en-US" dirty="0" smtClean="0"/>
              <a:t>的定义：</a:t>
            </a:r>
            <a:endParaRPr lang="en-US" altLang="zh-CN" dirty="0" smtClean="0"/>
          </a:p>
          <a:p>
            <a:pPr marL="0" indent="0">
              <a:buNone/>
            </a:pPr>
            <a:r>
              <a:rPr lang="en-US" altLang="zh-CN" dirty="0" smtClean="0"/>
              <a:t>	</a:t>
            </a:r>
            <a:r>
              <a:rPr lang="zh-CN" altLang="zh-CN" dirty="0" smtClean="0"/>
              <a:t>灾</a:t>
            </a:r>
            <a:r>
              <a:rPr lang="zh-CN" altLang="zh-CN" dirty="0"/>
              <a:t>难管理决策支持系统（</a:t>
            </a:r>
            <a:r>
              <a:rPr lang="en-US" altLang="zh-CN" dirty="0"/>
              <a:t>DMDSS</a:t>
            </a:r>
            <a:r>
              <a:rPr lang="zh-CN" altLang="zh-CN" dirty="0"/>
              <a:t>）是一个基于电脑的系统，帮助决策者用数据和提供模型为基于灾难场景的事件识别，决策需要，模块选择，集成模型和传统灾难管理问题。</a:t>
            </a:r>
          </a:p>
          <a:p>
            <a:endParaRPr lang="zh-CN" altLang="en-US" dirty="0"/>
          </a:p>
        </p:txBody>
      </p:sp>
      <p:sp>
        <p:nvSpPr>
          <p:cNvPr id="4" name="文本框 3"/>
          <p:cNvSpPr txBox="1"/>
          <p:nvPr/>
        </p:nvSpPr>
        <p:spPr>
          <a:xfrm>
            <a:off x="2589212" y="3856776"/>
            <a:ext cx="9386101" cy="1477328"/>
          </a:xfrm>
          <a:prstGeom prst="rect">
            <a:avLst/>
          </a:prstGeom>
          <a:noFill/>
        </p:spPr>
        <p:txBody>
          <a:bodyPr wrap="square" rtlCol="0">
            <a:spAutoFit/>
          </a:bodyPr>
          <a:lstStyle/>
          <a:p>
            <a:r>
              <a:rPr lang="en-US" altLang="zh-CN" dirty="0"/>
              <a:t>DMDSS</a:t>
            </a:r>
            <a:r>
              <a:rPr lang="zh-CN" altLang="zh-CN" dirty="0" smtClean="0"/>
              <a:t>的三</a:t>
            </a:r>
            <a:r>
              <a:rPr lang="zh-CN" altLang="zh-CN" dirty="0"/>
              <a:t>个主要功能：</a:t>
            </a:r>
          </a:p>
          <a:p>
            <a:r>
              <a:rPr lang="en-US" altLang="zh-CN" dirty="0" smtClean="0"/>
              <a:t>	I</a:t>
            </a:r>
            <a:r>
              <a:rPr lang="zh-CN" altLang="zh-CN" dirty="0"/>
              <a:t>、确定灾害事件，并确定它们的特性</a:t>
            </a:r>
          </a:p>
          <a:p>
            <a:r>
              <a:rPr lang="en-US" altLang="zh-CN" dirty="0" smtClean="0"/>
              <a:t>	II</a:t>
            </a:r>
            <a:r>
              <a:rPr lang="zh-CN" altLang="zh-CN" dirty="0"/>
              <a:t>、使用这样的特性（</a:t>
            </a:r>
            <a:r>
              <a:rPr lang="zh-CN" altLang="zh-CN" dirty="0" smtClean="0"/>
              <a:t>从</a:t>
            </a:r>
            <a:r>
              <a:rPr lang="en-US" altLang="zh-CN" dirty="0" smtClean="0"/>
              <a:t>I</a:t>
            </a:r>
            <a:r>
              <a:rPr lang="zh-CN" altLang="zh-CN" dirty="0"/>
              <a:t>），以确定用于管</a:t>
            </a:r>
            <a:r>
              <a:rPr lang="zh-CN" altLang="zh-CN" dirty="0" smtClean="0"/>
              <a:t>理</a:t>
            </a:r>
            <a:r>
              <a:rPr lang="zh-CN" altLang="en-US" dirty="0" smtClean="0"/>
              <a:t>的</a:t>
            </a:r>
            <a:r>
              <a:rPr lang="zh-CN" altLang="zh-CN" dirty="0" smtClean="0"/>
              <a:t>需</a:t>
            </a:r>
            <a:r>
              <a:rPr lang="zh-CN" altLang="en-US" dirty="0"/>
              <a:t>求</a:t>
            </a:r>
            <a:endParaRPr lang="zh-CN" altLang="zh-CN" dirty="0"/>
          </a:p>
          <a:p>
            <a:r>
              <a:rPr lang="en-US" altLang="zh-CN" dirty="0" smtClean="0"/>
              <a:t>	III</a:t>
            </a:r>
            <a:r>
              <a:rPr lang="zh-CN" altLang="zh-CN" dirty="0" smtClean="0"/>
              <a:t>、为新的灾难场景整合现有的决策模型（</a:t>
            </a:r>
            <a:r>
              <a:rPr lang="zh-CN" altLang="zh-CN" dirty="0"/>
              <a:t>基于（</a:t>
            </a:r>
            <a:r>
              <a:rPr lang="en-US" altLang="zh-CN" dirty="0"/>
              <a:t>II</a:t>
            </a:r>
            <a:r>
              <a:rPr lang="zh-CN" altLang="zh-CN" dirty="0"/>
              <a:t>）所确定的需求）</a:t>
            </a:r>
          </a:p>
          <a:p>
            <a:endParaRPr lang="zh-CN" altLang="en-US" dirty="0"/>
          </a:p>
        </p:txBody>
      </p:sp>
    </p:spTree>
    <p:extLst>
      <p:ext uri="{BB962C8B-B14F-4D97-AF65-F5344CB8AC3E}">
        <p14:creationId xmlns:p14="http://schemas.microsoft.com/office/powerpoint/2010/main" val="249036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r>
              <a:rPr lang="zh-CN" altLang="zh-CN" dirty="0" smtClean="0"/>
              <a:t>文</a:t>
            </a:r>
            <a:r>
              <a:rPr lang="zh-CN" altLang="zh-CN" dirty="0"/>
              <a:t>献表明，在模型集成中，现有的决策支持系统模</a:t>
            </a:r>
            <a:r>
              <a:rPr lang="zh-CN" altLang="zh-CN" dirty="0" smtClean="0"/>
              <a:t>型</a:t>
            </a:r>
            <a:r>
              <a:rPr lang="zh-CN" altLang="en-US" dirty="0" smtClean="0"/>
              <a:t>，</a:t>
            </a:r>
            <a:r>
              <a:rPr lang="zh-CN" altLang="zh-CN" dirty="0" smtClean="0"/>
              <a:t>以</a:t>
            </a:r>
            <a:r>
              <a:rPr lang="zh-CN" altLang="zh-CN" dirty="0"/>
              <a:t>前的研究人员已应用此方法来解决多模型的问</a:t>
            </a:r>
            <a:r>
              <a:rPr lang="zh-CN" altLang="zh-CN" dirty="0" smtClean="0"/>
              <a:t>题</a:t>
            </a:r>
            <a:r>
              <a:rPr lang="zh-CN" altLang="en-US" dirty="0" smtClean="0"/>
              <a:t>，</a:t>
            </a:r>
            <a:r>
              <a:rPr lang="zh-CN" altLang="zh-CN" dirty="0" smtClean="0"/>
              <a:t>找</a:t>
            </a:r>
            <a:r>
              <a:rPr lang="zh-CN" altLang="zh-CN" dirty="0"/>
              <a:t>到了一种用来建模复杂决策支持系统的很有前景的技术。</a:t>
            </a:r>
          </a:p>
          <a:p>
            <a:pPr marL="0" indent="0">
              <a:buNone/>
            </a:pPr>
            <a:r>
              <a:rPr lang="en-US" altLang="zh-CN" dirty="0"/>
              <a:t> </a:t>
            </a:r>
            <a:endParaRPr lang="zh-CN" altLang="zh-CN" dirty="0"/>
          </a:p>
          <a:p>
            <a:r>
              <a:rPr lang="zh-CN" altLang="zh-CN" dirty="0"/>
              <a:t>在本文中</a:t>
            </a:r>
            <a:r>
              <a:rPr lang="zh-CN" altLang="zh-CN" dirty="0" smtClean="0"/>
              <a:t>，提</a:t>
            </a:r>
            <a:r>
              <a:rPr lang="zh-CN" altLang="zh-CN" dirty="0"/>
              <a:t>供灵活组织和根据灾情的动态需求，适应一个量身定制的决策支持系统模</a:t>
            </a:r>
            <a:r>
              <a:rPr lang="zh-CN" altLang="zh-CN" dirty="0" smtClean="0"/>
              <a:t>型</a:t>
            </a:r>
            <a:endParaRPr lang="zh-CN" altLang="en-US" dirty="0"/>
          </a:p>
        </p:txBody>
      </p:sp>
    </p:spTree>
    <p:extLst>
      <p:ext uri="{BB962C8B-B14F-4D97-AF65-F5344CB8AC3E}">
        <p14:creationId xmlns:p14="http://schemas.microsoft.com/office/powerpoint/2010/main" val="2466232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DMDSS</a:t>
            </a:r>
            <a:r>
              <a:rPr lang="zh-CN" altLang="zh-CN" dirty="0"/>
              <a:t>的两个主要组成成分：</a:t>
            </a:r>
          </a:p>
          <a:p>
            <a:r>
              <a:rPr lang="en-US" altLang="zh-CN" dirty="0"/>
              <a:t>1</a:t>
            </a:r>
            <a:r>
              <a:rPr lang="zh-CN" altLang="zh-CN" dirty="0"/>
              <a:t>、模块化子程序的选择（本文的重点</a:t>
            </a:r>
            <a:r>
              <a:rPr lang="zh-CN" altLang="zh-CN" dirty="0" smtClean="0"/>
              <a:t>）</a:t>
            </a:r>
            <a:r>
              <a:rPr lang="zh-CN" altLang="en-US" dirty="0" smtClean="0"/>
              <a:t>；</a:t>
            </a:r>
            <a:endParaRPr lang="zh-CN" altLang="zh-CN" dirty="0"/>
          </a:p>
          <a:p>
            <a:r>
              <a:rPr lang="en-US" altLang="zh-CN" dirty="0"/>
              <a:t>2</a:t>
            </a:r>
            <a:r>
              <a:rPr lang="zh-CN" altLang="zh-CN" dirty="0"/>
              <a:t>、多层次的灾害管理决策支持系统的体系结构——</a:t>
            </a:r>
            <a:r>
              <a:rPr lang="en-US" altLang="zh-CN" dirty="0"/>
              <a:t>MILD DSS</a:t>
            </a:r>
            <a:endParaRPr lang="zh-CN" altLang="en-US" dirty="0"/>
          </a:p>
        </p:txBody>
      </p:sp>
      <p:cxnSp>
        <p:nvCxnSpPr>
          <p:cNvPr id="5" name="直接箭头连接符 4"/>
          <p:cNvCxnSpPr/>
          <p:nvPr/>
        </p:nvCxnSpPr>
        <p:spPr>
          <a:xfrm>
            <a:off x="4888871" y="2788467"/>
            <a:ext cx="805759" cy="128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28245" y="4183197"/>
            <a:ext cx="6096000" cy="646331"/>
          </a:xfrm>
          <a:prstGeom prst="rect">
            <a:avLst/>
          </a:prstGeom>
        </p:spPr>
        <p:txBody>
          <a:bodyPr>
            <a:spAutoFit/>
          </a:bodyPr>
          <a:lstStyle/>
          <a:p>
            <a:r>
              <a:rPr lang="zh-CN" altLang="zh-CN" dirty="0">
                <a:ea typeface="宋体" panose="02010600030101010101" pitchFamily="2" charset="-122"/>
                <a:cs typeface="Times New Roman" panose="02020603050405020304" pitchFamily="18" charset="0"/>
              </a:rPr>
              <a:t>确定哪些子程序可用于在动态集成模型的开发利用，并自动选择基于需求分类方案的子程序</a:t>
            </a:r>
            <a:endParaRPr lang="zh-CN" altLang="en-US" dirty="0"/>
          </a:p>
        </p:txBody>
      </p:sp>
    </p:spTree>
    <p:extLst>
      <p:ext uri="{BB962C8B-B14F-4D97-AF65-F5344CB8AC3E}">
        <p14:creationId xmlns:p14="http://schemas.microsoft.com/office/powerpoint/2010/main" val="107421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a:t>
            </a:r>
            <a:r>
              <a:rPr lang="zh-CN" altLang="en-US" dirty="0" smtClean="0"/>
              <a:t>于</a:t>
            </a:r>
            <a:r>
              <a:rPr lang="zh-CN" altLang="zh-CN" dirty="0"/>
              <a:t>模块化子程序的选择</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先前的研究人员提出了不同的选型方案来确定，选择和构建决策模型的重要特征作为他们的相关问</a:t>
            </a:r>
            <a:r>
              <a:rPr lang="zh-CN" altLang="zh-CN" dirty="0" smtClean="0"/>
              <a:t>题</a:t>
            </a:r>
            <a:endParaRPr lang="en-US" altLang="zh-CN" dirty="0" smtClean="0"/>
          </a:p>
          <a:p>
            <a:pPr>
              <a:lnSpc>
                <a:spcPct val="150000"/>
              </a:lnSpc>
            </a:pPr>
            <a:r>
              <a:rPr lang="zh-CN" altLang="en-US" dirty="0"/>
              <a:t>作者</a:t>
            </a:r>
            <a:r>
              <a:rPr lang="zh-CN" altLang="zh-CN" dirty="0" smtClean="0"/>
              <a:t>提</a:t>
            </a:r>
            <a:r>
              <a:rPr lang="zh-CN" altLang="zh-CN" dirty="0"/>
              <a:t>出的模块化子程序选择方案与特定问题并不相关，但它是用于从之前开发的</a:t>
            </a:r>
            <a:r>
              <a:rPr lang="en-US" altLang="zh-CN" dirty="0"/>
              <a:t>DSS</a:t>
            </a:r>
            <a:r>
              <a:rPr lang="zh-CN" altLang="zh-CN" dirty="0"/>
              <a:t>模型选择不同组模块化子程序来规划在知识库下的不同子程序分组</a:t>
            </a:r>
            <a:r>
              <a:rPr lang="zh-CN" altLang="zh-CN" dirty="0" smtClean="0"/>
              <a:t>。</a:t>
            </a:r>
            <a:endParaRPr lang="en-US" altLang="zh-CN" dirty="0" smtClean="0"/>
          </a:p>
        </p:txBody>
      </p:sp>
    </p:spTree>
    <p:extLst>
      <p:ext uri="{BB962C8B-B14F-4D97-AF65-F5344CB8AC3E}">
        <p14:creationId xmlns:p14="http://schemas.microsoft.com/office/powerpoint/2010/main" val="305265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113</TotalTime>
  <Words>1436</Words>
  <Application>Microsoft Office PowerPoint</Application>
  <PresentationFormat>宽屏</PresentationFormat>
  <Paragraphs>65</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Century Gothic</vt:lpstr>
      <vt:lpstr>宋体</vt:lpstr>
      <vt:lpstr>幼圆</vt:lpstr>
      <vt:lpstr>Arial</vt:lpstr>
      <vt:lpstr>Times New Roman</vt:lpstr>
      <vt:lpstr>Wingdings</vt:lpstr>
      <vt:lpstr>Wingdings 3</vt:lpstr>
      <vt:lpstr>丝状</vt:lpstr>
      <vt:lpstr>DMDSS集成模型开发需求的     灾难决策分类</vt:lpstr>
      <vt:lpstr>PowerPoint 演示文稿</vt:lpstr>
      <vt:lpstr>PowerPoint 演示文稿</vt:lpstr>
      <vt:lpstr>PowerPoint 演示文稿</vt:lpstr>
      <vt:lpstr>问题</vt:lpstr>
      <vt:lpstr>PowerPoint 演示文稿</vt:lpstr>
      <vt:lpstr>PowerPoint 演示文稿</vt:lpstr>
      <vt:lpstr>PowerPoint 演示文稿</vt:lpstr>
      <vt:lpstr>关于模块化子程序的选择</vt:lpstr>
      <vt:lpstr>PowerPoint 演示文稿</vt:lpstr>
      <vt:lpstr>PowerPoint 演示文稿</vt:lpstr>
      <vt:lpstr>需求分类方案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LWQ</cp:lastModifiedBy>
  <cp:revision>57</cp:revision>
  <dcterms:created xsi:type="dcterms:W3CDTF">2015-04-16T14:09:52Z</dcterms:created>
  <dcterms:modified xsi:type="dcterms:W3CDTF">2016-03-13T08:51:05Z</dcterms:modified>
</cp:coreProperties>
</file>