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6" r:id="rId1"/>
  </p:sldMasterIdLst>
  <p:sldIdLst>
    <p:sldId id="256" r:id="rId2"/>
    <p:sldId id="257" r:id="rId3"/>
    <p:sldId id="258" r:id="rId4"/>
    <p:sldId id="260" r:id="rId5"/>
    <p:sldId id="261" r:id="rId6"/>
    <p:sldId id="262" r:id="rId7"/>
    <p:sldId id="263" r:id="rId8"/>
    <p:sldId id="264" r:id="rId9"/>
    <p:sldId id="275" r:id="rId10"/>
    <p:sldId id="301" r:id="rId11"/>
    <p:sldId id="307" r:id="rId12"/>
    <p:sldId id="308" r:id="rId13"/>
    <p:sldId id="309" r:id="rId14"/>
    <p:sldId id="310" r:id="rId15"/>
    <p:sldId id="311" r:id="rId16"/>
    <p:sldId id="312" r:id="rId17"/>
    <p:sldId id="313" r:id="rId18"/>
    <p:sldId id="314" r:id="rId19"/>
    <p:sldId id="315" r:id="rId20"/>
    <p:sldId id="316" r:id="rId21"/>
    <p:sldId id="317" r:id="rId22"/>
    <p:sldId id="290" r:id="rId23"/>
    <p:sldId id="292" r:id="rId24"/>
    <p:sldId id="293" r:id="rId25"/>
    <p:sldId id="271" r:id="rId26"/>
    <p:sldId id="318" r:id="rId27"/>
    <p:sldId id="27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C024B-F381-4619-B657-F4176ADD5E71}" type="doc">
      <dgm:prSet loTypeId="urn:microsoft.com/office/officeart/2005/8/layout/radial3" loCatId="cycle" qsTypeId="urn:microsoft.com/office/officeart/2005/8/quickstyle/simple1" qsCatId="simple" csTypeId="urn:microsoft.com/office/officeart/2005/8/colors/colorful1" csCatId="colorful" phldr="1"/>
      <dgm:spPr/>
      <dgm:t>
        <a:bodyPr/>
        <a:lstStyle/>
        <a:p>
          <a:pPr rtl="1"/>
          <a:endParaRPr lang="ar-SA"/>
        </a:p>
      </dgm:t>
    </dgm:pt>
    <dgm:pt modelId="{D28D2BD2-4C4B-4846-AAD4-774BE83AC51C}">
      <dgm:prSet phldrT="[نص]" custT="1"/>
      <dgm:spPr/>
      <dgm:t>
        <a:bodyPr/>
        <a:lstStyle/>
        <a:p>
          <a:pPr algn="ctr" rtl="1"/>
          <a:r>
            <a:rPr lang="ar-SA" sz="2000" b="1"/>
            <a:t>التقنيات</a:t>
          </a:r>
          <a:r>
            <a:rPr lang="ar-SA" sz="3200" b="1"/>
            <a:t> </a:t>
          </a:r>
          <a:r>
            <a:rPr lang="ar-SA" sz="2000" b="1"/>
            <a:t>البرمجية</a:t>
          </a:r>
          <a:endParaRPr lang="ar-SA" sz="3200" b="1"/>
        </a:p>
      </dgm:t>
    </dgm:pt>
    <dgm:pt modelId="{3E2B2A4B-0051-4FE3-B7CD-057AA464531B}" type="parTrans" cxnId="{F69988F5-D66D-454E-A914-A2F91B87853F}">
      <dgm:prSet/>
      <dgm:spPr/>
      <dgm:t>
        <a:bodyPr/>
        <a:lstStyle/>
        <a:p>
          <a:pPr algn="ctr" rtl="1"/>
          <a:endParaRPr lang="ar-SA" sz="2400" b="1"/>
        </a:p>
      </dgm:t>
    </dgm:pt>
    <dgm:pt modelId="{BBEF5D5B-B209-4937-A1CB-DF2BA145C06D}" type="sibTrans" cxnId="{F69988F5-D66D-454E-A914-A2F91B87853F}">
      <dgm:prSet/>
      <dgm:spPr/>
      <dgm:t>
        <a:bodyPr/>
        <a:lstStyle/>
        <a:p>
          <a:pPr algn="ctr" rtl="1"/>
          <a:endParaRPr lang="ar-SA" sz="2400" b="1"/>
        </a:p>
      </dgm:t>
    </dgm:pt>
    <dgm:pt modelId="{2C616F3D-B87D-4EC5-AAB9-FCC797C45EEC}">
      <dgm:prSet phldrT="[نص]" custT="1"/>
      <dgm:spPr/>
      <dgm:t>
        <a:bodyPr/>
        <a:lstStyle/>
        <a:p>
          <a:pPr algn="ctr" rtl="1"/>
          <a:r>
            <a:rPr lang="en-US" sz="1050" b="1"/>
            <a:t>Python</a:t>
          </a:r>
          <a:endParaRPr lang="ar-SA" sz="1050" b="1"/>
        </a:p>
      </dgm:t>
    </dgm:pt>
    <dgm:pt modelId="{F4CC2C62-DD23-4C6A-B17D-B29320D35BF4}" type="parTrans" cxnId="{78340DDF-8B86-450E-9FE8-27705EEEC861}">
      <dgm:prSet/>
      <dgm:spPr/>
      <dgm:t>
        <a:bodyPr/>
        <a:lstStyle/>
        <a:p>
          <a:pPr algn="ctr" rtl="1"/>
          <a:endParaRPr lang="ar-SA" sz="2400" b="1"/>
        </a:p>
      </dgm:t>
    </dgm:pt>
    <dgm:pt modelId="{9F5C9E97-B734-4046-BD63-6438794F0AB1}" type="sibTrans" cxnId="{78340DDF-8B86-450E-9FE8-27705EEEC861}">
      <dgm:prSet/>
      <dgm:spPr/>
      <dgm:t>
        <a:bodyPr/>
        <a:lstStyle/>
        <a:p>
          <a:pPr algn="ctr" rtl="1"/>
          <a:endParaRPr lang="ar-SA" sz="2400" b="1"/>
        </a:p>
      </dgm:t>
    </dgm:pt>
    <dgm:pt modelId="{729930A2-F7C3-4E01-8F2C-694B830BAC7D}">
      <dgm:prSet phldrT="[نص]" custT="1"/>
      <dgm:spPr/>
      <dgm:t>
        <a:bodyPr/>
        <a:lstStyle/>
        <a:p>
          <a:pPr algn="ctr" rtl="1"/>
          <a:r>
            <a:rPr lang="en-US" sz="1050" b="1"/>
            <a:t>sampling library</a:t>
          </a:r>
          <a:endParaRPr lang="ar-SA" sz="1050" b="1"/>
        </a:p>
      </dgm:t>
    </dgm:pt>
    <dgm:pt modelId="{D841825E-E455-4C6E-9A4A-29E1ABD7B93A}" type="parTrans" cxnId="{16E89889-6E2F-43CB-9315-D67A9316FEA4}">
      <dgm:prSet/>
      <dgm:spPr/>
      <dgm:t>
        <a:bodyPr/>
        <a:lstStyle/>
        <a:p>
          <a:pPr algn="ctr" rtl="1"/>
          <a:endParaRPr lang="ar-SA" sz="2400" b="1"/>
        </a:p>
      </dgm:t>
    </dgm:pt>
    <dgm:pt modelId="{FAAB0533-9D55-4F8C-AE2E-98C17A5019C7}" type="sibTrans" cxnId="{16E89889-6E2F-43CB-9315-D67A9316FEA4}">
      <dgm:prSet/>
      <dgm:spPr/>
      <dgm:t>
        <a:bodyPr/>
        <a:lstStyle/>
        <a:p>
          <a:pPr algn="ctr" rtl="1"/>
          <a:endParaRPr lang="ar-SA" sz="2400" b="1"/>
        </a:p>
      </dgm:t>
    </dgm:pt>
    <dgm:pt modelId="{5B4B3DB4-0E59-4DAF-9502-6CB66ED2BB1C}">
      <dgm:prSet phldrT="[نص]" custT="1"/>
      <dgm:spPr/>
      <dgm:t>
        <a:bodyPr/>
        <a:lstStyle/>
        <a:p>
          <a:pPr algn="ctr" rtl="1"/>
          <a:r>
            <a:rPr lang="en-US" sz="1050" b="1"/>
            <a:t>selection library</a:t>
          </a:r>
          <a:endParaRPr lang="ar-SA" sz="1050" b="1"/>
        </a:p>
      </dgm:t>
    </dgm:pt>
    <dgm:pt modelId="{9AB6C9E8-E353-44AC-911B-18805C61D943}" type="parTrans" cxnId="{2A56736E-4224-40D3-8E72-137E0600ACB2}">
      <dgm:prSet/>
      <dgm:spPr/>
      <dgm:t>
        <a:bodyPr/>
        <a:lstStyle/>
        <a:p>
          <a:pPr algn="ctr" rtl="1"/>
          <a:endParaRPr lang="ar-SA" sz="2400" b="1"/>
        </a:p>
      </dgm:t>
    </dgm:pt>
    <dgm:pt modelId="{CE8B6C21-B4EC-4C79-9A82-16C168EEABA7}" type="sibTrans" cxnId="{2A56736E-4224-40D3-8E72-137E0600ACB2}">
      <dgm:prSet/>
      <dgm:spPr/>
      <dgm:t>
        <a:bodyPr/>
        <a:lstStyle/>
        <a:p>
          <a:pPr algn="ctr" rtl="1"/>
          <a:endParaRPr lang="ar-SA" sz="2400" b="1"/>
        </a:p>
      </dgm:t>
    </dgm:pt>
    <dgm:pt modelId="{7EFAAA80-BC99-4338-9B95-9EBF6D9FE987}">
      <dgm:prSet phldrT="[نص]" custT="1"/>
      <dgm:spPr/>
      <dgm:t>
        <a:bodyPr/>
        <a:lstStyle/>
        <a:p>
          <a:pPr algn="ctr" rtl="1"/>
          <a:r>
            <a:rPr lang="en-US" sz="1050" b="1"/>
            <a:t>Seaborn library</a:t>
          </a:r>
          <a:endParaRPr lang="ar-SA" sz="1050" b="1"/>
        </a:p>
      </dgm:t>
    </dgm:pt>
    <dgm:pt modelId="{54B553B4-8897-4887-BE52-EFB2001813F4}" type="parTrans" cxnId="{8D667573-17C8-401E-BC48-B8FDF61B0D5E}">
      <dgm:prSet/>
      <dgm:spPr/>
      <dgm:t>
        <a:bodyPr/>
        <a:lstStyle/>
        <a:p>
          <a:pPr algn="ctr" rtl="1"/>
          <a:endParaRPr lang="ar-SA" sz="2400" b="1"/>
        </a:p>
      </dgm:t>
    </dgm:pt>
    <dgm:pt modelId="{DB25436B-F210-48C5-9001-F0F0DAFC8D7D}" type="sibTrans" cxnId="{8D667573-17C8-401E-BC48-B8FDF61B0D5E}">
      <dgm:prSet/>
      <dgm:spPr/>
      <dgm:t>
        <a:bodyPr/>
        <a:lstStyle/>
        <a:p>
          <a:pPr algn="ctr" rtl="1"/>
          <a:endParaRPr lang="ar-SA" sz="2400" b="1"/>
        </a:p>
      </dgm:t>
    </dgm:pt>
    <dgm:pt modelId="{BC15E6E6-3BED-45BB-A6B8-355E9E60C170}">
      <dgm:prSet phldrT="[نص]" custT="1"/>
      <dgm:spPr/>
      <dgm:t>
        <a:bodyPr/>
        <a:lstStyle/>
        <a:p>
          <a:pPr algn="ctr" rtl="1"/>
          <a:r>
            <a:rPr lang="en-US" sz="1050" b="1"/>
            <a:t>Anaconda navigator</a:t>
          </a:r>
          <a:endParaRPr lang="ar-SA" sz="1050" b="1"/>
        </a:p>
      </dgm:t>
    </dgm:pt>
    <dgm:pt modelId="{C61139A9-5DE7-4A43-8B66-4D8DF1A9EEC8}" type="parTrans" cxnId="{91FF6264-C6AF-43CB-A812-73FC63DB5D71}">
      <dgm:prSet/>
      <dgm:spPr/>
      <dgm:t>
        <a:bodyPr/>
        <a:lstStyle/>
        <a:p>
          <a:pPr algn="ctr" rtl="1"/>
          <a:endParaRPr lang="ar-SA" sz="2400" b="1"/>
        </a:p>
      </dgm:t>
    </dgm:pt>
    <dgm:pt modelId="{476975AD-6FA1-4C17-B0E2-B0097A978253}" type="sibTrans" cxnId="{91FF6264-C6AF-43CB-A812-73FC63DB5D71}">
      <dgm:prSet/>
      <dgm:spPr/>
      <dgm:t>
        <a:bodyPr/>
        <a:lstStyle/>
        <a:p>
          <a:pPr algn="ctr" rtl="1"/>
          <a:endParaRPr lang="ar-SA" sz="2400" b="1"/>
        </a:p>
      </dgm:t>
    </dgm:pt>
    <dgm:pt modelId="{3230DC96-4A5F-4446-8E86-1F87BC45AD7C}">
      <dgm:prSet phldrT="[نص]" custT="1"/>
      <dgm:spPr/>
      <dgm:t>
        <a:bodyPr/>
        <a:lstStyle/>
        <a:p>
          <a:pPr algn="ctr" rtl="1"/>
          <a:r>
            <a:rPr lang="en-US" sz="1050" b="1"/>
            <a:t>Pickle library</a:t>
          </a:r>
          <a:endParaRPr lang="ar-SA" sz="1050" b="1"/>
        </a:p>
      </dgm:t>
    </dgm:pt>
    <dgm:pt modelId="{0EE7743B-C302-40B6-BD00-0BE4A9948E1F}" type="parTrans" cxnId="{9B685A56-5EFD-4E9A-9993-24345D9DA450}">
      <dgm:prSet/>
      <dgm:spPr/>
      <dgm:t>
        <a:bodyPr/>
        <a:lstStyle/>
        <a:p>
          <a:pPr algn="ctr" rtl="1"/>
          <a:endParaRPr lang="ar-SA" sz="2400" b="1"/>
        </a:p>
      </dgm:t>
    </dgm:pt>
    <dgm:pt modelId="{5783C5D6-2D87-45E0-A885-52FD8AB31CEC}" type="sibTrans" cxnId="{9B685A56-5EFD-4E9A-9993-24345D9DA450}">
      <dgm:prSet/>
      <dgm:spPr/>
      <dgm:t>
        <a:bodyPr/>
        <a:lstStyle/>
        <a:p>
          <a:pPr algn="ctr" rtl="1"/>
          <a:endParaRPr lang="ar-SA" sz="2400" b="1"/>
        </a:p>
      </dgm:t>
    </dgm:pt>
    <dgm:pt modelId="{DF0EF4AC-722E-4A97-BDDD-B60AA9340643}">
      <dgm:prSet phldrT="[نص]" custT="1"/>
      <dgm:spPr/>
      <dgm:t>
        <a:bodyPr/>
        <a:lstStyle/>
        <a:p>
          <a:pPr algn="ctr" rtl="1"/>
          <a:r>
            <a:rPr lang="en-US" sz="1050" b="1"/>
            <a:t>Jupyter network</a:t>
          </a:r>
          <a:endParaRPr lang="ar-SA" sz="1050" b="1"/>
        </a:p>
      </dgm:t>
    </dgm:pt>
    <dgm:pt modelId="{A13898C4-D60A-434C-9F2D-1FC003FE3FCF}" type="parTrans" cxnId="{70846ADE-EFFA-442F-9933-B91C5A3770DC}">
      <dgm:prSet/>
      <dgm:spPr/>
      <dgm:t>
        <a:bodyPr/>
        <a:lstStyle/>
        <a:p>
          <a:pPr algn="ctr" rtl="1"/>
          <a:endParaRPr lang="ar-SA" sz="2400" b="1"/>
        </a:p>
      </dgm:t>
    </dgm:pt>
    <dgm:pt modelId="{87D3C5B2-A5E2-4B4D-85D1-89AF4C5EEB22}" type="sibTrans" cxnId="{70846ADE-EFFA-442F-9933-B91C5A3770DC}">
      <dgm:prSet/>
      <dgm:spPr/>
      <dgm:t>
        <a:bodyPr/>
        <a:lstStyle/>
        <a:p>
          <a:pPr algn="ctr" rtl="1"/>
          <a:endParaRPr lang="ar-SA" sz="2400" b="1"/>
        </a:p>
      </dgm:t>
    </dgm:pt>
    <dgm:pt modelId="{794166D5-BBEC-4982-B112-5D7E4142DA9C}" type="pres">
      <dgm:prSet presAssocID="{68CC024B-F381-4619-B657-F4176ADD5E71}" presName="composite" presStyleCnt="0">
        <dgm:presLayoutVars>
          <dgm:chMax val="1"/>
          <dgm:dir/>
          <dgm:resizeHandles val="exact"/>
        </dgm:presLayoutVars>
      </dgm:prSet>
      <dgm:spPr/>
    </dgm:pt>
    <dgm:pt modelId="{3F9281E3-8BED-48C3-B063-D7828F14FC4E}" type="pres">
      <dgm:prSet presAssocID="{68CC024B-F381-4619-B657-F4176ADD5E71}" presName="radial" presStyleCnt="0">
        <dgm:presLayoutVars>
          <dgm:animLvl val="ctr"/>
        </dgm:presLayoutVars>
      </dgm:prSet>
      <dgm:spPr/>
    </dgm:pt>
    <dgm:pt modelId="{06066D5F-3C3D-48D5-B1A4-FCFFAF3BDF5E}" type="pres">
      <dgm:prSet presAssocID="{D28D2BD2-4C4B-4846-AAD4-774BE83AC51C}" presName="centerShape" presStyleLbl="vennNode1" presStyleIdx="0" presStyleCnt="8"/>
      <dgm:spPr/>
    </dgm:pt>
    <dgm:pt modelId="{41F51D53-3E83-4395-BAFA-8F98E1E81A77}" type="pres">
      <dgm:prSet presAssocID="{2C616F3D-B87D-4EC5-AAB9-FCC797C45EEC}" presName="node" presStyleLbl="vennNode1" presStyleIdx="1" presStyleCnt="8">
        <dgm:presLayoutVars>
          <dgm:bulletEnabled val="1"/>
        </dgm:presLayoutVars>
      </dgm:prSet>
      <dgm:spPr/>
    </dgm:pt>
    <dgm:pt modelId="{032FBA6E-3403-4DED-84E3-BE352F8975BF}" type="pres">
      <dgm:prSet presAssocID="{729930A2-F7C3-4E01-8F2C-694B830BAC7D}" presName="node" presStyleLbl="vennNode1" presStyleIdx="2" presStyleCnt="8">
        <dgm:presLayoutVars>
          <dgm:bulletEnabled val="1"/>
        </dgm:presLayoutVars>
      </dgm:prSet>
      <dgm:spPr/>
    </dgm:pt>
    <dgm:pt modelId="{5C39EC3B-E37B-4D54-ABAF-30EAAB0FF546}" type="pres">
      <dgm:prSet presAssocID="{5B4B3DB4-0E59-4DAF-9502-6CB66ED2BB1C}" presName="node" presStyleLbl="vennNode1" presStyleIdx="3" presStyleCnt="8">
        <dgm:presLayoutVars>
          <dgm:bulletEnabled val="1"/>
        </dgm:presLayoutVars>
      </dgm:prSet>
      <dgm:spPr/>
    </dgm:pt>
    <dgm:pt modelId="{98F84BA9-9D37-40E1-ACCF-5F5F40DB2800}" type="pres">
      <dgm:prSet presAssocID="{7EFAAA80-BC99-4338-9B95-9EBF6D9FE987}" presName="node" presStyleLbl="vennNode1" presStyleIdx="4" presStyleCnt="8">
        <dgm:presLayoutVars>
          <dgm:bulletEnabled val="1"/>
        </dgm:presLayoutVars>
      </dgm:prSet>
      <dgm:spPr/>
    </dgm:pt>
    <dgm:pt modelId="{0061494B-26A2-42F7-916E-E1A0954D4A38}" type="pres">
      <dgm:prSet presAssocID="{3230DC96-4A5F-4446-8E86-1F87BC45AD7C}" presName="node" presStyleLbl="vennNode1" presStyleIdx="5" presStyleCnt="8">
        <dgm:presLayoutVars>
          <dgm:bulletEnabled val="1"/>
        </dgm:presLayoutVars>
      </dgm:prSet>
      <dgm:spPr/>
    </dgm:pt>
    <dgm:pt modelId="{84E17C02-B609-4434-9575-2E0B6CC5BA07}" type="pres">
      <dgm:prSet presAssocID="{DF0EF4AC-722E-4A97-BDDD-B60AA9340643}" presName="node" presStyleLbl="vennNode1" presStyleIdx="6" presStyleCnt="8">
        <dgm:presLayoutVars>
          <dgm:bulletEnabled val="1"/>
        </dgm:presLayoutVars>
      </dgm:prSet>
      <dgm:spPr/>
    </dgm:pt>
    <dgm:pt modelId="{926CD501-6D4A-4E3F-A997-9556EEBB934C}" type="pres">
      <dgm:prSet presAssocID="{BC15E6E6-3BED-45BB-A6B8-355E9E60C170}" presName="node" presStyleLbl="vennNode1" presStyleIdx="7" presStyleCnt="8">
        <dgm:presLayoutVars>
          <dgm:bulletEnabled val="1"/>
        </dgm:presLayoutVars>
      </dgm:prSet>
      <dgm:spPr/>
    </dgm:pt>
  </dgm:ptLst>
  <dgm:cxnLst>
    <dgm:cxn modelId="{FB3C0907-8C2C-48CD-A6EB-2C9DF8032738}" type="presOf" srcId="{D28D2BD2-4C4B-4846-AAD4-774BE83AC51C}" destId="{06066D5F-3C3D-48D5-B1A4-FCFFAF3BDF5E}" srcOrd="0" destOrd="0" presId="urn:microsoft.com/office/officeart/2005/8/layout/radial3"/>
    <dgm:cxn modelId="{E5E95832-44E1-451A-8B04-62AC5120A6BB}" type="presOf" srcId="{3230DC96-4A5F-4446-8E86-1F87BC45AD7C}" destId="{0061494B-26A2-42F7-916E-E1A0954D4A38}" srcOrd="0" destOrd="0" presId="urn:microsoft.com/office/officeart/2005/8/layout/radial3"/>
    <dgm:cxn modelId="{91FF6264-C6AF-43CB-A812-73FC63DB5D71}" srcId="{D28D2BD2-4C4B-4846-AAD4-774BE83AC51C}" destId="{BC15E6E6-3BED-45BB-A6B8-355E9E60C170}" srcOrd="6" destOrd="0" parTransId="{C61139A9-5DE7-4A43-8B66-4D8DF1A9EEC8}" sibTransId="{476975AD-6FA1-4C17-B0E2-B0097A978253}"/>
    <dgm:cxn modelId="{2A56736E-4224-40D3-8E72-137E0600ACB2}" srcId="{D28D2BD2-4C4B-4846-AAD4-774BE83AC51C}" destId="{5B4B3DB4-0E59-4DAF-9502-6CB66ED2BB1C}" srcOrd="2" destOrd="0" parTransId="{9AB6C9E8-E353-44AC-911B-18805C61D943}" sibTransId="{CE8B6C21-B4EC-4C79-9A82-16C168EEABA7}"/>
    <dgm:cxn modelId="{8ECBDE6F-579C-4555-811E-E1E8D0448FDF}" type="presOf" srcId="{7EFAAA80-BC99-4338-9B95-9EBF6D9FE987}" destId="{98F84BA9-9D37-40E1-ACCF-5F5F40DB2800}" srcOrd="0" destOrd="0" presId="urn:microsoft.com/office/officeart/2005/8/layout/radial3"/>
    <dgm:cxn modelId="{8D667573-17C8-401E-BC48-B8FDF61B0D5E}" srcId="{D28D2BD2-4C4B-4846-AAD4-774BE83AC51C}" destId="{7EFAAA80-BC99-4338-9B95-9EBF6D9FE987}" srcOrd="3" destOrd="0" parTransId="{54B553B4-8897-4887-BE52-EFB2001813F4}" sibTransId="{DB25436B-F210-48C5-9001-F0F0DAFC8D7D}"/>
    <dgm:cxn modelId="{9B685A56-5EFD-4E9A-9993-24345D9DA450}" srcId="{D28D2BD2-4C4B-4846-AAD4-774BE83AC51C}" destId="{3230DC96-4A5F-4446-8E86-1F87BC45AD7C}" srcOrd="4" destOrd="0" parTransId="{0EE7743B-C302-40B6-BD00-0BE4A9948E1F}" sibTransId="{5783C5D6-2D87-45E0-A885-52FD8AB31CEC}"/>
    <dgm:cxn modelId="{16E89889-6E2F-43CB-9315-D67A9316FEA4}" srcId="{D28D2BD2-4C4B-4846-AAD4-774BE83AC51C}" destId="{729930A2-F7C3-4E01-8F2C-694B830BAC7D}" srcOrd="1" destOrd="0" parTransId="{D841825E-E455-4C6E-9A4A-29E1ABD7B93A}" sibTransId="{FAAB0533-9D55-4F8C-AE2E-98C17A5019C7}"/>
    <dgm:cxn modelId="{0E7C7697-B59D-4493-9D7F-B9979DF6275D}" type="presOf" srcId="{DF0EF4AC-722E-4A97-BDDD-B60AA9340643}" destId="{84E17C02-B609-4434-9575-2E0B6CC5BA07}" srcOrd="0" destOrd="0" presId="urn:microsoft.com/office/officeart/2005/8/layout/radial3"/>
    <dgm:cxn modelId="{71B20D98-B965-40E0-A140-8C2AF1C3738B}" type="presOf" srcId="{729930A2-F7C3-4E01-8F2C-694B830BAC7D}" destId="{032FBA6E-3403-4DED-84E3-BE352F8975BF}" srcOrd="0" destOrd="0" presId="urn:microsoft.com/office/officeart/2005/8/layout/radial3"/>
    <dgm:cxn modelId="{F87BD2C2-DED6-44D9-B128-B83ADD37A480}" type="presOf" srcId="{68CC024B-F381-4619-B657-F4176ADD5E71}" destId="{794166D5-BBEC-4982-B112-5D7E4142DA9C}" srcOrd="0" destOrd="0" presId="urn:microsoft.com/office/officeart/2005/8/layout/radial3"/>
    <dgm:cxn modelId="{E3F635D5-D942-4F10-BCE1-0A4223E9D3C5}" type="presOf" srcId="{BC15E6E6-3BED-45BB-A6B8-355E9E60C170}" destId="{926CD501-6D4A-4E3F-A997-9556EEBB934C}" srcOrd="0" destOrd="0" presId="urn:microsoft.com/office/officeart/2005/8/layout/radial3"/>
    <dgm:cxn modelId="{70846ADE-EFFA-442F-9933-B91C5A3770DC}" srcId="{D28D2BD2-4C4B-4846-AAD4-774BE83AC51C}" destId="{DF0EF4AC-722E-4A97-BDDD-B60AA9340643}" srcOrd="5" destOrd="0" parTransId="{A13898C4-D60A-434C-9F2D-1FC003FE3FCF}" sibTransId="{87D3C5B2-A5E2-4B4D-85D1-89AF4C5EEB22}"/>
    <dgm:cxn modelId="{78340DDF-8B86-450E-9FE8-27705EEEC861}" srcId="{D28D2BD2-4C4B-4846-AAD4-774BE83AC51C}" destId="{2C616F3D-B87D-4EC5-AAB9-FCC797C45EEC}" srcOrd="0" destOrd="0" parTransId="{F4CC2C62-DD23-4C6A-B17D-B29320D35BF4}" sibTransId="{9F5C9E97-B734-4046-BD63-6438794F0AB1}"/>
    <dgm:cxn modelId="{084AE8E3-0EF8-494F-81F1-44F5F34B6F07}" type="presOf" srcId="{2C616F3D-B87D-4EC5-AAB9-FCC797C45EEC}" destId="{41F51D53-3E83-4395-BAFA-8F98E1E81A77}" srcOrd="0" destOrd="0" presId="urn:microsoft.com/office/officeart/2005/8/layout/radial3"/>
    <dgm:cxn modelId="{2F1058EB-ACAE-4139-B5B8-47A004455D79}" type="presOf" srcId="{5B4B3DB4-0E59-4DAF-9502-6CB66ED2BB1C}" destId="{5C39EC3B-E37B-4D54-ABAF-30EAAB0FF546}" srcOrd="0" destOrd="0" presId="urn:microsoft.com/office/officeart/2005/8/layout/radial3"/>
    <dgm:cxn modelId="{F69988F5-D66D-454E-A914-A2F91B87853F}" srcId="{68CC024B-F381-4619-B657-F4176ADD5E71}" destId="{D28D2BD2-4C4B-4846-AAD4-774BE83AC51C}" srcOrd="0" destOrd="0" parTransId="{3E2B2A4B-0051-4FE3-B7CD-057AA464531B}" sibTransId="{BBEF5D5B-B209-4937-A1CB-DF2BA145C06D}"/>
    <dgm:cxn modelId="{0609C725-5598-48BB-8B50-659E1F7051FB}" type="presParOf" srcId="{794166D5-BBEC-4982-B112-5D7E4142DA9C}" destId="{3F9281E3-8BED-48C3-B063-D7828F14FC4E}" srcOrd="0" destOrd="0" presId="urn:microsoft.com/office/officeart/2005/8/layout/radial3"/>
    <dgm:cxn modelId="{377F4F40-CBCD-4572-B727-D2C567E09D87}" type="presParOf" srcId="{3F9281E3-8BED-48C3-B063-D7828F14FC4E}" destId="{06066D5F-3C3D-48D5-B1A4-FCFFAF3BDF5E}" srcOrd="0" destOrd="0" presId="urn:microsoft.com/office/officeart/2005/8/layout/radial3"/>
    <dgm:cxn modelId="{5CEF69DA-4C54-4588-B135-B39E3C5AEA5D}" type="presParOf" srcId="{3F9281E3-8BED-48C3-B063-D7828F14FC4E}" destId="{41F51D53-3E83-4395-BAFA-8F98E1E81A77}" srcOrd="1" destOrd="0" presId="urn:microsoft.com/office/officeart/2005/8/layout/radial3"/>
    <dgm:cxn modelId="{BDB56D55-F260-4A24-8306-4CAE8FB315F3}" type="presParOf" srcId="{3F9281E3-8BED-48C3-B063-D7828F14FC4E}" destId="{032FBA6E-3403-4DED-84E3-BE352F8975BF}" srcOrd="2" destOrd="0" presId="urn:microsoft.com/office/officeart/2005/8/layout/radial3"/>
    <dgm:cxn modelId="{78B4D3F4-2F49-46A6-ADD5-2EC6488FCDBD}" type="presParOf" srcId="{3F9281E3-8BED-48C3-B063-D7828F14FC4E}" destId="{5C39EC3B-E37B-4D54-ABAF-30EAAB0FF546}" srcOrd="3" destOrd="0" presId="urn:microsoft.com/office/officeart/2005/8/layout/radial3"/>
    <dgm:cxn modelId="{455360FE-7973-4D53-ACF1-B1FE293E5E7D}" type="presParOf" srcId="{3F9281E3-8BED-48C3-B063-D7828F14FC4E}" destId="{98F84BA9-9D37-40E1-ACCF-5F5F40DB2800}" srcOrd="4" destOrd="0" presId="urn:microsoft.com/office/officeart/2005/8/layout/radial3"/>
    <dgm:cxn modelId="{4C88EEBE-D8F6-4F7B-B6E5-1FB19294932B}" type="presParOf" srcId="{3F9281E3-8BED-48C3-B063-D7828F14FC4E}" destId="{0061494B-26A2-42F7-916E-E1A0954D4A38}" srcOrd="5" destOrd="0" presId="urn:microsoft.com/office/officeart/2005/8/layout/radial3"/>
    <dgm:cxn modelId="{0878F60B-C3D8-4CBE-9F88-ADE9C558E82D}" type="presParOf" srcId="{3F9281E3-8BED-48C3-B063-D7828F14FC4E}" destId="{84E17C02-B609-4434-9575-2E0B6CC5BA07}" srcOrd="6" destOrd="0" presId="urn:microsoft.com/office/officeart/2005/8/layout/radial3"/>
    <dgm:cxn modelId="{34626AEA-68C2-4F45-95F2-D977A7E5A5A4}" type="presParOf" srcId="{3F9281E3-8BED-48C3-B063-D7828F14FC4E}" destId="{926CD501-6D4A-4E3F-A997-9556EEBB934C}" srcOrd="7"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066D5F-3C3D-48D5-B1A4-FCFFAF3BDF5E}">
      <dsp:nvSpPr>
        <dsp:cNvPr id="0" name=""/>
        <dsp:cNvSpPr/>
      </dsp:nvSpPr>
      <dsp:spPr>
        <a:xfrm>
          <a:off x="4010849" y="1145516"/>
          <a:ext cx="2739963" cy="2739963"/>
        </a:xfrm>
        <a:prstGeom prst="ellipse">
          <a:avLst/>
        </a:prstGeom>
        <a:solidFill>
          <a:schemeClr val="accent2">
            <a:alpha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rtl="1">
            <a:lnSpc>
              <a:spcPct val="90000"/>
            </a:lnSpc>
            <a:spcBef>
              <a:spcPct val="0"/>
            </a:spcBef>
            <a:spcAft>
              <a:spcPct val="35000"/>
            </a:spcAft>
            <a:buNone/>
          </a:pPr>
          <a:r>
            <a:rPr lang="ar-SA" sz="2000" b="1" kern="1200"/>
            <a:t>التقنيات</a:t>
          </a:r>
          <a:r>
            <a:rPr lang="ar-SA" sz="3200" b="1" kern="1200"/>
            <a:t> </a:t>
          </a:r>
          <a:r>
            <a:rPr lang="ar-SA" sz="2000" b="1" kern="1200"/>
            <a:t>البرمجية</a:t>
          </a:r>
          <a:endParaRPr lang="ar-SA" sz="3200" b="1" kern="1200"/>
        </a:p>
      </dsp:txBody>
      <dsp:txXfrm>
        <a:off x="4412107" y="1546774"/>
        <a:ext cx="1937447" cy="1937447"/>
      </dsp:txXfrm>
    </dsp:sp>
    <dsp:sp modelId="{41F51D53-3E83-4395-BAFA-8F98E1E81A77}">
      <dsp:nvSpPr>
        <dsp:cNvPr id="0" name=""/>
        <dsp:cNvSpPr/>
      </dsp:nvSpPr>
      <dsp:spPr>
        <a:xfrm>
          <a:off x="4695840" y="45154"/>
          <a:ext cx="1369981" cy="1369981"/>
        </a:xfrm>
        <a:prstGeom prst="ellipse">
          <a:avLst/>
        </a:prstGeom>
        <a:solidFill>
          <a:schemeClr val="accent3">
            <a:alpha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66725" rtl="1">
            <a:lnSpc>
              <a:spcPct val="90000"/>
            </a:lnSpc>
            <a:spcBef>
              <a:spcPct val="0"/>
            </a:spcBef>
            <a:spcAft>
              <a:spcPct val="35000"/>
            </a:spcAft>
            <a:buNone/>
          </a:pPr>
          <a:r>
            <a:rPr lang="en-US" sz="1050" b="1" kern="1200"/>
            <a:t>Python</a:t>
          </a:r>
          <a:endParaRPr lang="ar-SA" sz="1050" b="1" kern="1200"/>
        </a:p>
      </dsp:txBody>
      <dsp:txXfrm>
        <a:off x="4896469" y="245783"/>
        <a:ext cx="968723" cy="968723"/>
      </dsp:txXfrm>
    </dsp:sp>
    <dsp:sp modelId="{032FBA6E-3403-4DED-84E3-BE352F8975BF}">
      <dsp:nvSpPr>
        <dsp:cNvPr id="0" name=""/>
        <dsp:cNvSpPr/>
      </dsp:nvSpPr>
      <dsp:spPr>
        <a:xfrm>
          <a:off x="6091685" y="717358"/>
          <a:ext cx="1369981" cy="1369981"/>
        </a:xfrm>
        <a:prstGeom prst="ellipse">
          <a:avLst/>
        </a:prstGeom>
        <a:solidFill>
          <a:schemeClr val="accent4">
            <a:alpha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66725" rtl="1">
            <a:lnSpc>
              <a:spcPct val="90000"/>
            </a:lnSpc>
            <a:spcBef>
              <a:spcPct val="0"/>
            </a:spcBef>
            <a:spcAft>
              <a:spcPct val="35000"/>
            </a:spcAft>
            <a:buNone/>
          </a:pPr>
          <a:r>
            <a:rPr lang="en-US" sz="1050" b="1" kern="1200"/>
            <a:t>sampling library</a:t>
          </a:r>
          <a:endParaRPr lang="ar-SA" sz="1050" b="1" kern="1200"/>
        </a:p>
      </dsp:txBody>
      <dsp:txXfrm>
        <a:off x="6292314" y="917987"/>
        <a:ext cx="968723" cy="968723"/>
      </dsp:txXfrm>
    </dsp:sp>
    <dsp:sp modelId="{5C39EC3B-E37B-4D54-ABAF-30EAAB0FF546}">
      <dsp:nvSpPr>
        <dsp:cNvPr id="0" name=""/>
        <dsp:cNvSpPr/>
      </dsp:nvSpPr>
      <dsp:spPr>
        <a:xfrm>
          <a:off x="6436430" y="2227785"/>
          <a:ext cx="1369981" cy="1369981"/>
        </a:xfrm>
        <a:prstGeom prst="ellipse">
          <a:avLst/>
        </a:prstGeom>
        <a:solidFill>
          <a:schemeClr val="accent5">
            <a:alpha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66725" rtl="1">
            <a:lnSpc>
              <a:spcPct val="90000"/>
            </a:lnSpc>
            <a:spcBef>
              <a:spcPct val="0"/>
            </a:spcBef>
            <a:spcAft>
              <a:spcPct val="35000"/>
            </a:spcAft>
            <a:buNone/>
          </a:pPr>
          <a:r>
            <a:rPr lang="en-US" sz="1050" b="1" kern="1200"/>
            <a:t>selection library</a:t>
          </a:r>
          <a:endParaRPr lang="ar-SA" sz="1050" b="1" kern="1200"/>
        </a:p>
      </dsp:txBody>
      <dsp:txXfrm>
        <a:off x="6637059" y="2428414"/>
        <a:ext cx="968723" cy="968723"/>
      </dsp:txXfrm>
    </dsp:sp>
    <dsp:sp modelId="{98F84BA9-9D37-40E1-ACCF-5F5F40DB2800}">
      <dsp:nvSpPr>
        <dsp:cNvPr id="0" name=""/>
        <dsp:cNvSpPr/>
      </dsp:nvSpPr>
      <dsp:spPr>
        <a:xfrm>
          <a:off x="5470475" y="3439054"/>
          <a:ext cx="1369981" cy="1369981"/>
        </a:xfrm>
        <a:prstGeom prst="ellipse">
          <a:avLst/>
        </a:prstGeom>
        <a:solidFill>
          <a:schemeClr val="accent6">
            <a:alpha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66725" rtl="1">
            <a:lnSpc>
              <a:spcPct val="90000"/>
            </a:lnSpc>
            <a:spcBef>
              <a:spcPct val="0"/>
            </a:spcBef>
            <a:spcAft>
              <a:spcPct val="35000"/>
            </a:spcAft>
            <a:buNone/>
          </a:pPr>
          <a:r>
            <a:rPr lang="en-US" sz="1050" b="1" kern="1200"/>
            <a:t>Seaborn library</a:t>
          </a:r>
          <a:endParaRPr lang="ar-SA" sz="1050" b="1" kern="1200"/>
        </a:p>
      </dsp:txBody>
      <dsp:txXfrm>
        <a:off x="5671104" y="3639683"/>
        <a:ext cx="968723" cy="968723"/>
      </dsp:txXfrm>
    </dsp:sp>
    <dsp:sp modelId="{0061494B-26A2-42F7-916E-E1A0954D4A38}">
      <dsp:nvSpPr>
        <dsp:cNvPr id="0" name=""/>
        <dsp:cNvSpPr/>
      </dsp:nvSpPr>
      <dsp:spPr>
        <a:xfrm>
          <a:off x="3921204" y="3439054"/>
          <a:ext cx="1369981" cy="1369981"/>
        </a:xfrm>
        <a:prstGeom prst="ellipse">
          <a:avLst/>
        </a:prstGeom>
        <a:solidFill>
          <a:schemeClr val="accent2">
            <a:alpha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66725" rtl="1">
            <a:lnSpc>
              <a:spcPct val="90000"/>
            </a:lnSpc>
            <a:spcBef>
              <a:spcPct val="0"/>
            </a:spcBef>
            <a:spcAft>
              <a:spcPct val="35000"/>
            </a:spcAft>
            <a:buNone/>
          </a:pPr>
          <a:r>
            <a:rPr lang="en-US" sz="1050" b="1" kern="1200"/>
            <a:t>Pickle library</a:t>
          </a:r>
          <a:endParaRPr lang="ar-SA" sz="1050" b="1" kern="1200"/>
        </a:p>
      </dsp:txBody>
      <dsp:txXfrm>
        <a:off x="4121833" y="3639683"/>
        <a:ext cx="968723" cy="968723"/>
      </dsp:txXfrm>
    </dsp:sp>
    <dsp:sp modelId="{84E17C02-B609-4434-9575-2E0B6CC5BA07}">
      <dsp:nvSpPr>
        <dsp:cNvPr id="0" name=""/>
        <dsp:cNvSpPr/>
      </dsp:nvSpPr>
      <dsp:spPr>
        <a:xfrm>
          <a:off x="2955249" y="2227785"/>
          <a:ext cx="1369981" cy="1369981"/>
        </a:xfrm>
        <a:prstGeom prst="ellipse">
          <a:avLst/>
        </a:prstGeom>
        <a:solidFill>
          <a:schemeClr val="accent3">
            <a:alpha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66725" rtl="1">
            <a:lnSpc>
              <a:spcPct val="90000"/>
            </a:lnSpc>
            <a:spcBef>
              <a:spcPct val="0"/>
            </a:spcBef>
            <a:spcAft>
              <a:spcPct val="35000"/>
            </a:spcAft>
            <a:buNone/>
          </a:pPr>
          <a:r>
            <a:rPr lang="en-US" sz="1050" b="1" kern="1200"/>
            <a:t>Jupyter network</a:t>
          </a:r>
          <a:endParaRPr lang="ar-SA" sz="1050" b="1" kern="1200"/>
        </a:p>
      </dsp:txBody>
      <dsp:txXfrm>
        <a:off x="3155878" y="2428414"/>
        <a:ext cx="968723" cy="968723"/>
      </dsp:txXfrm>
    </dsp:sp>
    <dsp:sp modelId="{926CD501-6D4A-4E3F-A997-9556EEBB934C}">
      <dsp:nvSpPr>
        <dsp:cNvPr id="0" name=""/>
        <dsp:cNvSpPr/>
      </dsp:nvSpPr>
      <dsp:spPr>
        <a:xfrm>
          <a:off x="3299994" y="717358"/>
          <a:ext cx="1369981" cy="1369981"/>
        </a:xfrm>
        <a:prstGeom prst="ellipse">
          <a:avLst/>
        </a:prstGeom>
        <a:solidFill>
          <a:schemeClr val="accent4">
            <a:alpha val="5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66725" rtl="1">
            <a:lnSpc>
              <a:spcPct val="90000"/>
            </a:lnSpc>
            <a:spcBef>
              <a:spcPct val="0"/>
            </a:spcBef>
            <a:spcAft>
              <a:spcPct val="35000"/>
            </a:spcAft>
            <a:buNone/>
          </a:pPr>
          <a:r>
            <a:rPr lang="en-US" sz="1050" b="1" kern="1200"/>
            <a:t>Anaconda navigator</a:t>
          </a:r>
          <a:endParaRPr lang="ar-SA" sz="1050" b="1" kern="1200"/>
        </a:p>
      </dsp:txBody>
      <dsp:txXfrm>
        <a:off x="3500623" y="917987"/>
        <a:ext cx="968723" cy="968723"/>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0D02489-7DA4-4499-BF58-1D9F9AA2076A}" type="datetimeFigureOut">
              <a:rPr lang="ar-SA" smtClean="0"/>
              <a:t>30/01/1447</a:t>
            </a:fld>
            <a:endParaRPr lang="ar-SA"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ar-SA"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04F4DD2-6993-4EF6-89A2-335CBCA0C2D1}" type="slidenum">
              <a:rPr lang="ar-SA" smtClean="0"/>
              <a:t>‹#›</a:t>
            </a:fld>
            <a:endParaRPr lang="ar-SA"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44442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2779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1968173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0322" y="609597"/>
            <a:ext cx="9613858" cy="3592750"/>
          </a:xfrm>
        </p:spPr>
        <p:txBody>
          <a:bodyPr anchor="ctr"/>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a:xfrm>
            <a:off x="10729455" y="4711615"/>
            <a:ext cx="1154151" cy="1090789"/>
          </a:xfrm>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69778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96429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5" name="Footer Placeholder 4"/>
          <p:cNvSpPr>
            <a:spLocks noGrp="1"/>
          </p:cNvSpPr>
          <p:nvPr>
            <p:ph type="ftr" sz="quarter" idx="11"/>
          </p:nvPr>
        </p:nvSpPr>
        <p:spPr/>
        <p:txBody>
          <a:bodyPr/>
          <a:lstStyle/>
          <a:p>
            <a:endParaRPr lang="ar-SA" dirty="0"/>
          </a:p>
        </p:txBody>
      </p:sp>
      <p:sp>
        <p:nvSpPr>
          <p:cNvPr id="6" name="Slide Number Placeholder 5"/>
          <p:cNvSpPr>
            <a:spLocks noGrp="1"/>
          </p:cNvSpPr>
          <p:nvPr>
            <p:ph type="sldNum" sz="quarter" idx="12"/>
          </p:nvPr>
        </p:nvSpPr>
        <p:spPr/>
        <p:txBody>
          <a:bodyPr/>
          <a:lstStyle/>
          <a:p>
            <a:fld id="{B04F4DD2-6993-4EF6-89A2-335CBCA0C2D1}" type="slidenum">
              <a:rPr lang="ar-SA" smtClean="0"/>
              <a:t>‹#›</a:t>
            </a:fld>
            <a:endParaRPr lang="ar-SA"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076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207020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8" name="Footer Placeholder 7"/>
          <p:cNvSpPr>
            <a:spLocks noGrp="1"/>
          </p:cNvSpPr>
          <p:nvPr>
            <p:ph type="ftr" sz="quarter" idx="11"/>
          </p:nvPr>
        </p:nvSpPr>
        <p:spPr/>
        <p:txBody>
          <a:bodyPr/>
          <a:lstStyle/>
          <a:p>
            <a:endParaRPr lang="ar-SA" dirty="0"/>
          </a:p>
        </p:txBody>
      </p:sp>
      <p:sp>
        <p:nvSpPr>
          <p:cNvPr id="9" name="Slide Number Placeholder 8"/>
          <p:cNvSpPr>
            <a:spLocks noGrp="1"/>
          </p:cNvSpPr>
          <p:nvPr>
            <p:ph type="sldNum" sz="quarter" idx="12"/>
          </p:nvPr>
        </p:nvSpPr>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158941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4" name="Footer Placeholder 3"/>
          <p:cNvSpPr>
            <a:spLocks noGrp="1"/>
          </p:cNvSpPr>
          <p:nvPr>
            <p:ph type="ftr" sz="quarter" idx="11"/>
          </p:nvPr>
        </p:nvSpPr>
        <p:spPr/>
        <p:txBody>
          <a:bodyPr/>
          <a:lstStyle/>
          <a:p>
            <a:endParaRPr lang="ar-SA" dirty="0"/>
          </a:p>
        </p:txBody>
      </p:sp>
      <p:sp>
        <p:nvSpPr>
          <p:cNvPr id="5" name="Slide Number Placeholder 4"/>
          <p:cNvSpPr>
            <a:spLocks noGrp="1"/>
          </p:cNvSpPr>
          <p:nvPr>
            <p:ph type="sldNum" sz="quarter" idx="12"/>
          </p:nvPr>
        </p:nvSpPr>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470259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3" name="Footer Placeholder 2"/>
          <p:cNvSpPr>
            <a:spLocks noGrp="1"/>
          </p:cNvSpPr>
          <p:nvPr>
            <p:ph type="ftr" sz="quarter" idx="11"/>
          </p:nvPr>
        </p:nvSpPr>
        <p:spPr/>
        <p:txBody>
          <a:bodyPr/>
          <a:lstStyle/>
          <a:p>
            <a:endParaRPr lang="ar-SA" dirty="0"/>
          </a:p>
        </p:txBody>
      </p:sp>
      <p:sp>
        <p:nvSpPr>
          <p:cNvPr id="4" name="Slide Number Placeholder 3"/>
          <p:cNvSpPr>
            <a:spLocks noGrp="1"/>
          </p:cNvSpPr>
          <p:nvPr>
            <p:ph type="sldNum" sz="quarter" idx="12"/>
          </p:nvPr>
        </p:nvSpPr>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41832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124992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D02489-7DA4-4499-BF58-1D9F9AA2076A}" type="datetimeFigureOut">
              <a:rPr lang="ar-SA" smtClean="0"/>
              <a:t>30/01/1447</a:t>
            </a:fld>
            <a:endParaRPr lang="ar-SA" dirty="0"/>
          </a:p>
        </p:txBody>
      </p:sp>
      <p:sp>
        <p:nvSpPr>
          <p:cNvPr id="6" name="Footer Placeholder 5"/>
          <p:cNvSpPr>
            <a:spLocks noGrp="1"/>
          </p:cNvSpPr>
          <p:nvPr>
            <p:ph type="ftr" sz="quarter" idx="11"/>
          </p:nvPr>
        </p:nvSpPr>
        <p:spPr/>
        <p:txBody>
          <a:bodyPr/>
          <a:lstStyle/>
          <a:p>
            <a:endParaRPr lang="ar-SA" dirty="0"/>
          </a:p>
        </p:txBody>
      </p:sp>
      <p:sp>
        <p:nvSpPr>
          <p:cNvPr id="7" name="Slide Number Placeholder 6"/>
          <p:cNvSpPr>
            <a:spLocks noGrp="1"/>
          </p:cNvSpPr>
          <p:nvPr>
            <p:ph type="sldNum" sz="quarter" idx="12"/>
          </p:nvPr>
        </p:nvSpPr>
        <p:spPr/>
        <p:txBody>
          <a:bodyPr/>
          <a:lstStyle/>
          <a:p>
            <a:fld id="{B04F4DD2-6993-4EF6-89A2-335CBCA0C2D1}" type="slidenum">
              <a:rPr lang="ar-SA" smtClean="0"/>
              <a:t>‹#›</a:t>
            </a:fld>
            <a:endParaRPr lang="ar-SA" dirty="0"/>
          </a:p>
        </p:txBody>
      </p:sp>
    </p:spTree>
    <p:extLst>
      <p:ext uri="{BB962C8B-B14F-4D97-AF65-F5344CB8AC3E}">
        <p14:creationId xmlns:p14="http://schemas.microsoft.com/office/powerpoint/2010/main" val="147082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0D02489-7DA4-4499-BF58-1D9F9AA2076A}" type="datetimeFigureOut">
              <a:rPr lang="ar-SA" smtClean="0"/>
              <a:t>30/01/1447</a:t>
            </a:fld>
            <a:endParaRPr lang="ar-SA"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ar-SA"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04F4DD2-6993-4EF6-89A2-335CBCA0C2D1}" type="slidenum">
              <a:rPr lang="ar-SA" smtClean="0"/>
              <a:t>‹#›</a:t>
            </a:fld>
            <a:endParaRPr lang="ar-SA" dirty="0"/>
          </a:p>
        </p:txBody>
      </p:sp>
    </p:spTree>
    <p:extLst>
      <p:ext uri="{BB962C8B-B14F-4D97-AF65-F5344CB8AC3E}">
        <p14:creationId xmlns:p14="http://schemas.microsoft.com/office/powerpoint/2010/main" val="226038003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9A731E1-CC85-EBCD-A7A9-295DB43DFA0F}"/>
              </a:ext>
            </a:extLst>
          </p:cNvPr>
          <p:cNvSpPr>
            <a:spLocks noGrp="1"/>
          </p:cNvSpPr>
          <p:nvPr>
            <p:ph type="ctrTitle"/>
          </p:nvPr>
        </p:nvSpPr>
        <p:spPr>
          <a:xfrm>
            <a:off x="2023933" y="2355793"/>
            <a:ext cx="8144134" cy="1751665"/>
          </a:xfrm>
        </p:spPr>
        <p:txBody>
          <a:bodyPr>
            <a:normAutofit/>
          </a:bodyPr>
          <a:lstStyle/>
          <a:p>
            <a:pPr algn="ctr"/>
            <a:r>
              <a:rPr lang="fa-IR" sz="3200" b="1" dirty="0"/>
              <a:t>عنوان المشروع:</a:t>
            </a:r>
            <a:br>
              <a:rPr lang="fa-IR" sz="3200" b="1" dirty="0"/>
            </a:br>
            <a:r>
              <a:rPr lang="fa-IR" sz="3200" b="1" dirty="0"/>
              <a:t>التنبؤ بمرض القلب بالاعتماد على خوارزميات التنقيب عن البيانات</a:t>
            </a:r>
          </a:p>
        </p:txBody>
      </p:sp>
      <p:sp>
        <p:nvSpPr>
          <p:cNvPr id="3" name="عنوان فرعي 2">
            <a:extLst>
              <a:ext uri="{FF2B5EF4-FFF2-40B4-BE49-F238E27FC236}">
                <a16:creationId xmlns:a16="http://schemas.microsoft.com/office/drawing/2014/main" id="{D709D0E9-E03B-4571-16AE-E2A3BEAAC3A4}"/>
              </a:ext>
            </a:extLst>
          </p:cNvPr>
          <p:cNvSpPr>
            <a:spLocks noGrp="1"/>
          </p:cNvSpPr>
          <p:nvPr>
            <p:ph type="subTitle" idx="1"/>
          </p:nvPr>
        </p:nvSpPr>
        <p:spPr>
          <a:xfrm>
            <a:off x="1386840" y="4405488"/>
            <a:ext cx="9418320" cy="1691640"/>
          </a:xfrm>
        </p:spPr>
        <p:txBody>
          <a:bodyPr>
            <a:normAutofit fontScale="25000" lnSpcReduction="20000"/>
          </a:bodyPr>
          <a:lstStyle/>
          <a:p>
            <a:pPr algn="ctr"/>
            <a:r>
              <a:rPr lang="fa-IR" sz="7200" dirty="0"/>
              <a:t>إعداد </a:t>
            </a:r>
            <a:r>
              <a:rPr lang="ar-SY" sz="7200" dirty="0"/>
              <a:t>الطالب</a:t>
            </a:r>
            <a:r>
              <a:rPr lang="fa-IR" sz="7200" dirty="0"/>
              <a:t>:</a:t>
            </a:r>
            <a:endParaRPr lang="ar-SY" sz="7200" dirty="0"/>
          </a:p>
          <a:p>
            <a:pPr algn="ctr" rtl="1"/>
            <a:r>
              <a:rPr lang="ar-SY" sz="7200" b="1" dirty="0"/>
              <a:t>زين العابدين موريس موسى</a:t>
            </a:r>
            <a:endParaRPr lang="en-US" sz="7200" dirty="0"/>
          </a:p>
          <a:p>
            <a:pPr algn="ctr" rtl="1"/>
            <a:r>
              <a:rPr lang="en-US" sz="7200" b="1" dirty="0"/>
              <a:t>Zain_alabideen_242399@svuonline.org</a:t>
            </a:r>
            <a:endParaRPr lang="en-US" sz="7200" dirty="0"/>
          </a:p>
          <a:p>
            <a:pPr algn="ctr" rtl="1"/>
            <a:r>
              <a:rPr lang="fa-IR" sz="7200" dirty="0"/>
              <a:t>إشراف الدكتور:</a:t>
            </a:r>
            <a:endParaRPr lang="ar-SY" sz="7200" dirty="0"/>
          </a:p>
          <a:p>
            <a:pPr algn="ctr" rtl="1"/>
            <a:r>
              <a:rPr lang="ar-SY" sz="7200" b="1" dirty="0"/>
              <a:t>عصام سلمان</a:t>
            </a:r>
            <a:endParaRPr lang="en-US" sz="7200" dirty="0"/>
          </a:p>
          <a:p>
            <a:pPr algn="ctr" rtl="1"/>
            <a:r>
              <a:rPr lang="en-US" sz="7200" b="1" dirty="0"/>
              <a:t>T_isalman@svuonline.org</a:t>
            </a:r>
            <a:endParaRPr lang="en-US" sz="7200" dirty="0"/>
          </a:p>
          <a:p>
            <a:pPr algn="ctr"/>
            <a:endParaRPr lang="ar-SY" dirty="0"/>
          </a:p>
          <a:p>
            <a:pPr algn="ctr"/>
            <a:endParaRPr lang="fa-IR" dirty="0"/>
          </a:p>
          <a:p>
            <a:pPr algn="ctr"/>
            <a:endParaRPr lang="fa-IR" dirty="0"/>
          </a:p>
        </p:txBody>
      </p:sp>
      <p:graphicFrame>
        <p:nvGraphicFramePr>
          <p:cNvPr id="4" name="Table 3">
            <a:extLst>
              <a:ext uri="{FF2B5EF4-FFF2-40B4-BE49-F238E27FC236}">
                <a16:creationId xmlns:a16="http://schemas.microsoft.com/office/drawing/2014/main" id="{18B483D3-EDDE-DF60-BABD-2DCACC00361D}"/>
              </a:ext>
            </a:extLst>
          </p:cNvPr>
          <p:cNvGraphicFramePr>
            <a:graphicFrameLocks noGrp="1"/>
          </p:cNvGraphicFramePr>
          <p:nvPr>
            <p:extLst>
              <p:ext uri="{D42A27DB-BD31-4B8C-83A1-F6EECF244321}">
                <p14:modId xmlns:p14="http://schemas.microsoft.com/office/powerpoint/2010/main" val="1431122943"/>
              </p:ext>
            </p:extLst>
          </p:nvPr>
        </p:nvGraphicFramePr>
        <p:xfrm>
          <a:off x="1064302" y="177541"/>
          <a:ext cx="10328223" cy="1751666"/>
        </p:xfrm>
        <a:graphic>
          <a:graphicData uri="http://schemas.openxmlformats.org/drawingml/2006/table">
            <a:tbl>
              <a:tblPr firstRow="1" firstCol="1" lastRow="1" lastCol="1" bandRow="1" bandCol="1">
                <a:tableStyleId>{5C22544A-7EE6-4342-B048-85BDC9FD1C3A}</a:tableStyleId>
              </a:tblPr>
              <a:tblGrid>
                <a:gridCol w="4246715">
                  <a:extLst>
                    <a:ext uri="{9D8B030D-6E8A-4147-A177-3AD203B41FA5}">
                      <a16:colId xmlns:a16="http://schemas.microsoft.com/office/drawing/2014/main" val="743154062"/>
                    </a:ext>
                  </a:extLst>
                </a:gridCol>
                <a:gridCol w="2154619">
                  <a:extLst>
                    <a:ext uri="{9D8B030D-6E8A-4147-A177-3AD203B41FA5}">
                      <a16:colId xmlns:a16="http://schemas.microsoft.com/office/drawing/2014/main" val="4200046858"/>
                    </a:ext>
                  </a:extLst>
                </a:gridCol>
                <a:gridCol w="3926889">
                  <a:extLst>
                    <a:ext uri="{9D8B030D-6E8A-4147-A177-3AD203B41FA5}">
                      <a16:colId xmlns:a16="http://schemas.microsoft.com/office/drawing/2014/main" val="1757336037"/>
                    </a:ext>
                  </a:extLst>
                </a:gridCol>
              </a:tblGrid>
              <a:tr h="583580">
                <a:tc>
                  <a:txBody>
                    <a:bodyPr/>
                    <a:lstStyle/>
                    <a:p>
                      <a:pPr algn="l" rtl="0">
                        <a:lnSpc>
                          <a:spcPct val="150000"/>
                        </a:lnSpc>
                        <a:spcAft>
                          <a:spcPts val="800"/>
                        </a:spcAft>
                      </a:pPr>
                      <a:r>
                        <a:rPr lang="en-US" sz="1300">
                          <a:effectLst/>
                        </a:rPr>
                        <a:t>Syrian Arab Republic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rowSpan="3">
                  <a:txBody>
                    <a:bodyPr/>
                    <a:lstStyle/>
                    <a:p>
                      <a:pPr algn="just" rtl="0">
                        <a:lnSpc>
                          <a:spcPct val="150000"/>
                        </a:lnSpc>
                        <a:spcAft>
                          <a:spcPts val="800"/>
                        </a:spcAft>
                      </a:pP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just" rtl="1">
                        <a:lnSpc>
                          <a:spcPct val="150000"/>
                        </a:lnSpc>
                        <a:spcAft>
                          <a:spcPts val="800"/>
                        </a:spcAft>
                      </a:pPr>
                      <a:r>
                        <a:rPr lang="ar-SY" sz="1300">
                          <a:effectLst/>
                        </a:rPr>
                        <a:t>الجمهورية العربية السورية</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52314833"/>
                  </a:ext>
                </a:extLst>
              </a:tr>
              <a:tr h="584043">
                <a:tc>
                  <a:txBody>
                    <a:bodyPr/>
                    <a:lstStyle/>
                    <a:p>
                      <a:pPr algn="l" rtl="0">
                        <a:lnSpc>
                          <a:spcPct val="150000"/>
                        </a:lnSpc>
                        <a:spcAft>
                          <a:spcPts val="800"/>
                        </a:spcAft>
                      </a:pPr>
                      <a:r>
                        <a:rPr lang="en-US" sz="1300" dirty="0">
                          <a:effectLst/>
                        </a:rPr>
                        <a:t>Ministry of Higher Education</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a:txBody>
                    <a:bodyPr/>
                    <a:lstStyle/>
                    <a:p>
                      <a:pPr algn="just" rtl="1">
                        <a:lnSpc>
                          <a:spcPct val="150000"/>
                        </a:lnSpc>
                        <a:spcAft>
                          <a:spcPts val="800"/>
                        </a:spcAft>
                        <a:tabLst>
                          <a:tab pos="5791200" algn="l"/>
                        </a:tabLst>
                      </a:pPr>
                      <a:r>
                        <a:rPr lang="ar-SY" sz="1300" dirty="0">
                          <a:effectLst/>
                        </a:rPr>
                        <a:t>وزارة التعـليــم العـالـــــــــي</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25429160"/>
                  </a:ext>
                </a:extLst>
              </a:tr>
              <a:tr h="584043">
                <a:tc>
                  <a:txBody>
                    <a:bodyPr/>
                    <a:lstStyle/>
                    <a:p>
                      <a:pPr algn="l" rtl="0">
                        <a:lnSpc>
                          <a:spcPct val="150000"/>
                        </a:lnSpc>
                        <a:spcAft>
                          <a:spcPts val="800"/>
                        </a:spcAft>
                      </a:pPr>
                      <a:r>
                        <a:rPr lang="en-US" sz="1300">
                          <a:effectLst/>
                        </a:rPr>
                        <a:t>Syrian Virtual University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vMerge="1">
                  <a:txBody>
                    <a:bodyPr/>
                    <a:lstStyle/>
                    <a:p>
                      <a:endParaRPr lang="en-US"/>
                    </a:p>
                  </a:txBody>
                  <a:tcPr/>
                </a:tc>
                <a:tc>
                  <a:txBody>
                    <a:bodyPr/>
                    <a:lstStyle/>
                    <a:p>
                      <a:pPr algn="just" rtl="1">
                        <a:lnSpc>
                          <a:spcPct val="150000"/>
                        </a:lnSpc>
                        <a:spcAft>
                          <a:spcPts val="800"/>
                        </a:spcAft>
                        <a:tabLst>
                          <a:tab pos="5791200" algn="l"/>
                        </a:tabLst>
                      </a:pPr>
                      <a:r>
                        <a:rPr lang="ar-SY" sz="1300" dirty="0">
                          <a:effectLst/>
                        </a:rPr>
                        <a:t>الجامعة الافتراضية السورية</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8044218"/>
                  </a:ext>
                </a:extLst>
              </a:tr>
            </a:tbl>
          </a:graphicData>
        </a:graphic>
      </p:graphicFrame>
      <p:graphicFrame>
        <p:nvGraphicFramePr>
          <p:cNvPr id="5" name="Object 4">
            <a:extLst>
              <a:ext uri="{FF2B5EF4-FFF2-40B4-BE49-F238E27FC236}">
                <a16:creationId xmlns:a16="http://schemas.microsoft.com/office/drawing/2014/main" id="{ED1D0F55-1CDC-1D5B-7F98-A2774A86355B}"/>
              </a:ext>
            </a:extLst>
          </p:cNvPr>
          <p:cNvGraphicFramePr>
            <a:graphicFrameLocks noChangeAspect="1"/>
          </p:cNvGraphicFramePr>
          <p:nvPr>
            <p:extLst>
              <p:ext uri="{D42A27DB-BD31-4B8C-83A1-F6EECF244321}">
                <p14:modId xmlns:p14="http://schemas.microsoft.com/office/powerpoint/2010/main" val="2367493842"/>
              </p:ext>
            </p:extLst>
          </p:nvPr>
        </p:nvGraphicFramePr>
        <p:xfrm>
          <a:off x="5591593" y="354699"/>
          <a:ext cx="1542906" cy="1397349"/>
        </p:xfrm>
        <a:graphic>
          <a:graphicData uri="http://schemas.openxmlformats.org/presentationml/2006/ole">
            <mc:AlternateContent xmlns:mc="http://schemas.openxmlformats.org/markup-compatibility/2006">
              <mc:Choice xmlns:v="urn:schemas-microsoft-com:vml" Requires="v">
                <p:oleObj r:id="rId2" imgW="1905266" imgH="2285714" progId="MSPhotoEd.3">
                  <p:embed/>
                </p:oleObj>
              </mc:Choice>
              <mc:Fallback>
                <p:oleObj r:id="rId2" imgW="1905266" imgH="2285714" progId="MSPhotoEd.3">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1593" y="354699"/>
                        <a:ext cx="1542906" cy="1397349"/>
                      </a:xfrm>
                      <a:prstGeom prst="rect">
                        <a:avLst/>
                      </a:prstGeom>
                      <a:noFill/>
                    </p:spPr>
                  </p:pic>
                </p:oleObj>
              </mc:Fallback>
            </mc:AlternateContent>
          </a:graphicData>
        </a:graphic>
      </p:graphicFrame>
    </p:spTree>
    <p:extLst>
      <p:ext uri="{BB962C8B-B14F-4D97-AF65-F5344CB8AC3E}">
        <p14:creationId xmlns:p14="http://schemas.microsoft.com/office/powerpoint/2010/main" val="1162717397"/>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algn="l" defTabSz="457200">
              <a:buNone/>
            </a:pPr>
            <a:r>
              <a:rPr lang="en-US" sz="2000" b="1" u="sng" dirty="0"/>
              <a:t>Logistic Regression</a:t>
            </a:r>
          </a:p>
          <a:p>
            <a:pPr marL="0" indent="0" algn="just" defTabSz="457200" rtl="1">
              <a:buNone/>
            </a:pPr>
            <a:r>
              <a:rPr lang="fa-IR" sz="2000" dirty="0"/>
              <a:t>يمكن إظهار معايير التقييم للنموذج المتعلم من خلال حساب نتيجة نموذج </a:t>
            </a:r>
            <a:r>
              <a:rPr lang="en-US" sz="2000" dirty="0"/>
              <a:t>Y_pred </a:t>
            </a:r>
            <a:r>
              <a:rPr lang="fa-IR" sz="2000" dirty="0"/>
              <a:t>مع بيانات اختبار </a:t>
            </a:r>
            <a:r>
              <a:rPr lang="en-US" sz="2000" dirty="0"/>
              <a:t>X_test، </a:t>
            </a:r>
            <a:r>
              <a:rPr lang="fa-IR" sz="2000" dirty="0"/>
              <a:t>ومن ثم حساب معايير التقييم التي تقارن بيانات </a:t>
            </a:r>
            <a:r>
              <a:rPr lang="en-US" sz="2000" dirty="0"/>
              <a:t>y_test </a:t>
            </a:r>
            <a:r>
              <a:rPr lang="fa-IR" sz="2000" dirty="0"/>
              <a:t>ونتيجة نموذج </a:t>
            </a:r>
            <a:r>
              <a:rPr lang="en-US" sz="2000" dirty="0"/>
              <a:t>Y_pred.</a:t>
            </a:r>
            <a:endParaRPr lang="ar-SA" sz="2000" dirty="0"/>
          </a:p>
          <a:p>
            <a:pPr algn="just" defTabSz="457200"/>
            <a:r>
              <a:rPr lang="en-US" b="1" i="1" dirty="0"/>
              <a:t>Accuracy: 0.889</a:t>
            </a:r>
          </a:p>
          <a:p>
            <a:pPr algn="just" defTabSz="457200"/>
            <a:r>
              <a:rPr lang="en-US" b="1" i="1" dirty="0"/>
              <a:t>Precision: 0.897</a:t>
            </a:r>
          </a:p>
          <a:p>
            <a:pPr algn="just" defTabSz="457200"/>
            <a:r>
              <a:rPr lang="en-US" b="1" i="1" dirty="0"/>
              <a:t>Recall: 0.878</a:t>
            </a:r>
          </a:p>
          <a:p>
            <a:pPr algn="just" defTabSz="457200"/>
            <a:r>
              <a:rPr lang="en-US" b="1" i="1" dirty="0"/>
              <a:t>F1: 0.887</a:t>
            </a:r>
          </a:p>
          <a:p>
            <a:pPr algn="r" rtl="1"/>
            <a:r>
              <a:rPr lang="fa-IR" dirty="0"/>
              <a:t>وتظهر معايير التقييم الناتجة كفاءة النموذج الذي تم إنشاؤه، حيث أن معظم </a:t>
            </a:r>
            <a:r>
              <a:rPr lang="ar-SA" dirty="0"/>
              <a:t>المعايير</a:t>
            </a:r>
            <a:r>
              <a:rPr lang="fa-IR" dirty="0"/>
              <a:t> أكبر من 75٪.</a:t>
            </a:r>
            <a:endParaRPr lang="ar-SA" sz="2000" dirty="0"/>
          </a:p>
        </p:txBody>
      </p:sp>
    </p:spTree>
    <p:extLst>
      <p:ext uri="{BB962C8B-B14F-4D97-AF65-F5344CB8AC3E}">
        <p14:creationId xmlns:p14="http://schemas.microsoft.com/office/powerpoint/2010/main" val="1791698141"/>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additive="base">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 calcmode="lin" valueType="num">
                                      <p:cBhvr additive="base">
                                        <p:cTn id="3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algn="l" defTabSz="457200">
              <a:buNone/>
            </a:pPr>
            <a:r>
              <a:rPr lang="en-US" sz="2000" b="1" u="sng" dirty="0"/>
              <a:t>Logistic Regression</a:t>
            </a:r>
          </a:p>
          <a:p>
            <a:pPr marL="0" indent="0" algn="just" defTabSz="457200" rtl="1">
              <a:buNone/>
            </a:pPr>
            <a:r>
              <a:rPr lang="fa-IR" sz="2000" dirty="0"/>
              <a:t>يمكن أيضًا حساب مصفوفة الارتباك باستخدام دالة </a:t>
            </a:r>
            <a:r>
              <a:rPr lang="en-US" sz="2000" dirty="0"/>
              <a:t>confusion_matrix، </a:t>
            </a:r>
            <a:r>
              <a:rPr lang="fa-IR" sz="2000" dirty="0"/>
              <a:t>والتي نمرر إليها قيم الاختبار وقيم التنبؤ لمقارنتها</a:t>
            </a:r>
            <a:endParaRPr lang="ar-SA" sz="2000" dirty="0"/>
          </a:p>
          <a:p>
            <a:pPr marL="0" indent="0" algn="just" defTabSz="457200" rtl="1">
              <a:buNone/>
            </a:pPr>
            <a:endParaRPr lang="ar-SA" sz="2000" dirty="0"/>
          </a:p>
        </p:txBody>
      </p:sp>
      <p:pic>
        <p:nvPicPr>
          <p:cNvPr id="5" name="Picture 4">
            <a:extLst>
              <a:ext uri="{FF2B5EF4-FFF2-40B4-BE49-F238E27FC236}">
                <a16:creationId xmlns:a16="http://schemas.microsoft.com/office/drawing/2014/main" id="{543C4D69-06F4-1278-89BA-398C43394A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184" y="2529840"/>
            <a:ext cx="5000625" cy="3962400"/>
          </a:xfrm>
          <a:prstGeom prst="rect">
            <a:avLst/>
          </a:prstGeom>
          <a:noFill/>
          <a:ln>
            <a:noFill/>
          </a:ln>
        </p:spPr>
      </p:pic>
    </p:spTree>
    <p:extLst>
      <p:ext uri="{BB962C8B-B14F-4D97-AF65-F5344CB8AC3E}">
        <p14:creationId xmlns:p14="http://schemas.microsoft.com/office/powerpoint/2010/main" val="396590455"/>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algn="l" defTabSz="457200">
              <a:buNone/>
            </a:pPr>
            <a:r>
              <a:rPr lang="en-US" sz="2000" b="1" u="sng" dirty="0"/>
              <a:t>Logistic Regression</a:t>
            </a:r>
          </a:p>
          <a:p>
            <a:pPr marL="0" indent="0" algn="just" defTabSz="457200" rtl="1">
              <a:buNone/>
            </a:pPr>
            <a:r>
              <a:rPr lang="fa-IR" sz="2000" dirty="0"/>
              <a:t>يمكن أيضًا استخدام الكود التالي لرسم منحنى </a:t>
            </a:r>
            <a:r>
              <a:rPr lang="en-US" sz="2000" dirty="0"/>
              <a:t>ROC </a:t>
            </a:r>
            <a:r>
              <a:rPr lang="fa-IR" sz="2000" dirty="0"/>
              <a:t>لجهاز الاستقبال باستخدام وظيفة </a:t>
            </a:r>
            <a:r>
              <a:rPr lang="en-US" sz="2000" dirty="0"/>
              <a:t>roc_auc_score </a:t>
            </a:r>
            <a:r>
              <a:rPr lang="fa-IR" sz="2000" dirty="0"/>
              <a:t>وحساب </a:t>
            </a:r>
            <a:r>
              <a:rPr lang="en-US" sz="2000" dirty="0"/>
              <a:t>AUC </a:t>
            </a:r>
            <a:endParaRPr lang="ar-SA" sz="2000" dirty="0"/>
          </a:p>
          <a:p>
            <a:pPr marL="0" indent="0" algn="just" defTabSz="457200" rtl="1">
              <a:buNone/>
            </a:pPr>
            <a:endParaRPr lang="ar-SA" sz="2000" dirty="0"/>
          </a:p>
          <a:p>
            <a:pPr marL="0" indent="0" algn="just" defTabSz="457200" rtl="1">
              <a:buNone/>
            </a:pPr>
            <a:r>
              <a:rPr lang="ar-SA" sz="2000" dirty="0"/>
              <a:t>نلاحظ أن المساحة </a:t>
            </a:r>
          </a:p>
          <a:p>
            <a:pPr marL="0" indent="0" algn="just" defTabSz="457200" rtl="1">
              <a:buNone/>
            </a:pPr>
            <a:r>
              <a:rPr lang="ar-SA" sz="2000" dirty="0"/>
              <a:t>تحت المنحنى تساوي</a:t>
            </a:r>
          </a:p>
          <a:p>
            <a:pPr marL="0" indent="0" algn="just" defTabSz="457200" rtl="1">
              <a:buNone/>
            </a:pPr>
            <a:r>
              <a:rPr lang="ar-SA" sz="2000" dirty="0"/>
              <a:t> 0.94 مما يعني جودة مصنف</a:t>
            </a:r>
          </a:p>
          <a:p>
            <a:pPr marL="0" indent="0" algn="just" defTabSz="457200" rtl="1">
              <a:buNone/>
            </a:pPr>
            <a:r>
              <a:rPr lang="ar-SA" sz="2000" dirty="0"/>
              <a:t> الانحدار اللوجستي</a:t>
            </a:r>
          </a:p>
        </p:txBody>
      </p:sp>
      <p:pic>
        <p:nvPicPr>
          <p:cNvPr id="3" name="Picture 2">
            <a:extLst>
              <a:ext uri="{FF2B5EF4-FFF2-40B4-BE49-F238E27FC236}">
                <a16:creationId xmlns:a16="http://schemas.microsoft.com/office/drawing/2014/main" id="{CFAD31EC-1BDA-E50A-E1F9-44D8ED2A24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690" y="2263775"/>
            <a:ext cx="5274310" cy="4228465"/>
          </a:xfrm>
          <a:prstGeom prst="rect">
            <a:avLst/>
          </a:prstGeom>
          <a:noFill/>
          <a:ln>
            <a:noFill/>
          </a:ln>
        </p:spPr>
      </p:pic>
    </p:spTree>
    <p:extLst>
      <p:ext uri="{BB962C8B-B14F-4D97-AF65-F5344CB8AC3E}">
        <p14:creationId xmlns:p14="http://schemas.microsoft.com/office/powerpoint/2010/main" val="4213710213"/>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 calcmode="lin" valueType="num">
                                      <p:cBhvr additive="base">
                                        <p:cTn id="18"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 calcmode="lin" valueType="num">
                                      <p:cBhvr additive="base">
                                        <p:cTn id="2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 calcmode="lin" valueType="num">
                                      <p:cBhvr additive="base">
                                        <p:cTn id="2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 calcmode="lin" valueType="num">
                                      <p:cBhvr additive="base">
                                        <p:cTn id="3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defTabSz="457200">
              <a:buNone/>
            </a:pPr>
            <a:r>
              <a:rPr lang="en-US" sz="2000" b="1" u="sng" dirty="0"/>
              <a:t>Decision Trees model</a:t>
            </a:r>
            <a:endParaRPr lang="ar-SA" sz="2000" b="1" u="sng" dirty="0"/>
          </a:p>
          <a:p>
            <a:pPr algn="just" defTabSz="457200"/>
            <a:r>
              <a:rPr lang="en-US" b="1" i="1" dirty="0"/>
              <a:t>Accuracy: 0.911</a:t>
            </a:r>
          </a:p>
          <a:p>
            <a:pPr algn="just" defTabSz="457200"/>
            <a:r>
              <a:rPr lang="en-US" b="1" i="1" dirty="0"/>
              <a:t>Precision: 0.887</a:t>
            </a:r>
          </a:p>
          <a:p>
            <a:pPr algn="just" defTabSz="457200"/>
            <a:r>
              <a:rPr lang="en-US" b="1" i="1" dirty="0"/>
              <a:t>Recall: 0.943</a:t>
            </a:r>
          </a:p>
          <a:p>
            <a:pPr algn="just" defTabSz="457200"/>
            <a:r>
              <a:rPr lang="en-US" b="1" i="1" dirty="0"/>
              <a:t>F1: 0.914</a:t>
            </a:r>
          </a:p>
          <a:p>
            <a:pPr algn="r" rtl="1"/>
            <a:r>
              <a:rPr lang="fa-IR" dirty="0"/>
              <a:t>وتظهر معايير التقييم الناتجة كفاءة النموذج الذي تم إنشاؤه، حيث أن معظم </a:t>
            </a:r>
            <a:r>
              <a:rPr lang="ar-SA" dirty="0"/>
              <a:t>المعايير</a:t>
            </a:r>
            <a:r>
              <a:rPr lang="fa-IR" dirty="0"/>
              <a:t> أكبر من 75٪.</a:t>
            </a:r>
            <a:endParaRPr lang="ar-SA" sz="2000" dirty="0"/>
          </a:p>
        </p:txBody>
      </p:sp>
    </p:spTree>
    <p:extLst>
      <p:ext uri="{BB962C8B-B14F-4D97-AF65-F5344CB8AC3E}">
        <p14:creationId xmlns:p14="http://schemas.microsoft.com/office/powerpoint/2010/main" val="282968361"/>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 calcmode="lin" valueType="num">
                                      <p:cBhvr additive="base">
                                        <p:cTn id="1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 calcmode="lin" valueType="num">
                                      <p:cBhvr additive="base">
                                        <p:cTn id="2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 calcmode="lin" valueType="num">
                                      <p:cBhvr additive="base">
                                        <p:cTn id="30"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defTabSz="457200">
              <a:buNone/>
            </a:pPr>
            <a:r>
              <a:rPr lang="en-US" sz="2000" b="1" u="sng" dirty="0"/>
              <a:t>Decision Trees model</a:t>
            </a:r>
          </a:p>
          <a:p>
            <a:pPr marL="0" indent="0" algn="just" defTabSz="457200" rtl="1">
              <a:buNone/>
            </a:pPr>
            <a:endParaRPr lang="ar-SA" sz="2000" dirty="0"/>
          </a:p>
          <a:p>
            <a:pPr marL="0" indent="0" algn="just" defTabSz="457200" rtl="1">
              <a:buNone/>
            </a:pPr>
            <a:endParaRPr lang="ar-SA" sz="2000" dirty="0"/>
          </a:p>
          <a:p>
            <a:pPr marL="0" indent="0" algn="just" defTabSz="457200" rtl="1">
              <a:buNone/>
            </a:pPr>
            <a:endParaRPr lang="ar-SA" sz="2000" dirty="0"/>
          </a:p>
        </p:txBody>
      </p:sp>
      <p:pic>
        <p:nvPicPr>
          <p:cNvPr id="3" name="Picture 2">
            <a:extLst>
              <a:ext uri="{FF2B5EF4-FFF2-40B4-BE49-F238E27FC236}">
                <a16:creationId xmlns:a16="http://schemas.microsoft.com/office/drawing/2014/main" id="{A399859F-065C-7CBE-85EB-14B8FC200C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8355" y="2220311"/>
            <a:ext cx="5000625" cy="3962400"/>
          </a:xfrm>
          <a:prstGeom prst="rect">
            <a:avLst/>
          </a:prstGeom>
          <a:noFill/>
          <a:ln>
            <a:noFill/>
          </a:ln>
        </p:spPr>
      </p:pic>
    </p:spTree>
    <p:extLst>
      <p:ext uri="{BB962C8B-B14F-4D97-AF65-F5344CB8AC3E}">
        <p14:creationId xmlns:p14="http://schemas.microsoft.com/office/powerpoint/2010/main" val="1216662447"/>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defTabSz="457200">
              <a:buNone/>
            </a:pPr>
            <a:r>
              <a:rPr lang="en-US" sz="2000" b="1" u="sng" dirty="0"/>
              <a:t>Decision Trees model</a:t>
            </a:r>
          </a:p>
          <a:p>
            <a:pPr marL="0" indent="0" algn="just" defTabSz="457200" rtl="1">
              <a:buNone/>
            </a:pPr>
            <a:endParaRPr lang="ar-SA" sz="2000" dirty="0"/>
          </a:p>
          <a:p>
            <a:pPr marL="0" indent="0" algn="just" defTabSz="457200" rtl="1">
              <a:buNone/>
            </a:pPr>
            <a:endParaRPr lang="ar-SA" sz="2000" dirty="0"/>
          </a:p>
          <a:p>
            <a:pPr marL="0" indent="0" algn="just" defTabSz="457200" rtl="1">
              <a:buNone/>
            </a:pPr>
            <a:r>
              <a:rPr lang="ar-SA" sz="2000" dirty="0"/>
              <a:t>نلاحظ أن المساحة</a:t>
            </a:r>
          </a:p>
          <a:p>
            <a:pPr marL="0" indent="0" algn="just" defTabSz="457200" rtl="1">
              <a:buNone/>
            </a:pPr>
            <a:r>
              <a:rPr lang="ar-SA" sz="2000" dirty="0"/>
              <a:t> تحت المنحنى تساوي</a:t>
            </a:r>
          </a:p>
          <a:p>
            <a:pPr marL="0" indent="0" algn="just" defTabSz="457200" rtl="1">
              <a:buNone/>
            </a:pPr>
            <a:r>
              <a:rPr lang="ar-SA" sz="2000" dirty="0"/>
              <a:t> 0.91، مما يعني جودة </a:t>
            </a:r>
          </a:p>
          <a:p>
            <a:pPr marL="0" indent="0" algn="just" defTabSz="457200" rtl="1">
              <a:buNone/>
            </a:pPr>
            <a:r>
              <a:rPr lang="ar-SA" sz="2000" dirty="0"/>
              <a:t>مصنف شجرة القرار</a:t>
            </a:r>
          </a:p>
        </p:txBody>
      </p:sp>
      <p:pic>
        <p:nvPicPr>
          <p:cNvPr id="5" name="Picture 4">
            <a:extLst>
              <a:ext uri="{FF2B5EF4-FFF2-40B4-BE49-F238E27FC236}">
                <a16:creationId xmlns:a16="http://schemas.microsoft.com/office/drawing/2014/main" id="{C8CAB4C0-0A29-B8EC-679C-A0ADB67596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5190" y="1929623"/>
            <a:ext cx="5274310" cy="4228465"/>
          </a:xfrm>
          <a:prstGeom prst="rect">
            <a:avLst/>
          </a:prstGeom>
          <a:noFill/>
          <a:ln>
            <a:noFill/>
          </a:ln>
        </p:spPr>
      </p:pic>
    </p:spTree>
    <p:extLst>
      <p:ext uri="{BB962C8B-B14F-4D97-AF65-F5344CB8AC3E}">
        <p14:creationId xmlns:p14="http://schemas.microsoft.com/office/powerpoint/2010/main" val="1453119068"/>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1000"/>
                                        <p:tgtEl>
                                          <p:spTgt spid="4">
                                            <p:txEl>
                                              <p:pRg st="0" end="0"/>
                                            </p:txEl>
                                          </p:spTgt>
                                        </p:tgtEl>
                                      </p:cBhvr>
                                    </p:animEffect>
                                    <p:anim calcmode="lin" valueType="num">
                                      <p:cBhvr>
                                        <p:cTn id="1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1000"/>
                                        <p:tgtEl>
                                          <p:spTgt spid="4">
                                            <p:txEl>
                                              <p:pRg st="3" end="3"/>
                                            </p:txEl>
                                          </p:spTgt>
                                        </p:tgtEl>
                                      </p:cBhvr>
                                    </p:animEffect>
                                    <p:anim calcmode="lin" valueType="num">
                                      <p:cBhvr>
                                        <p:cTn id="1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1000"/>
                                        <p:tgtEl>
                                          <p:spTgt spid="4">
                                            <p:txEl>
                                              <p:pRg st="4" end="4"/>
                                            </p:txEl>
                                          </p:spTgt>
                                        </p:tgtEl>
                                      </p:cBhvr>
                                    </p:animEffect>
                                    <p:anim calcmode="lin" valueType="num">
                                      <p:cBhvr>
                                        <p:cTn id="2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fade">
                                      <p:cBhvr>
                                        <p:cTn id="30" dur="1000"/>
                                        <p:tgtEl>
                                          <p:spTgt spid="4">
                                            <p:txEl>
                                              <p:pRg st="6" end="6"/>
                                            </p:txEl>
                                          </p:spTgt>
                                        </p:tgtEl>
                                      </p:cBhvr>
                                    </p:animEffect>
                                    <p:anim calcmode="lin" valueType="num">
                                      <p:cBhvr>
                                        <p:cTn id="31"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2"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defTabSz="457200">
              <a:buNone/>
            </a:pPr>
            <a:r>
              <a:rPr lang="en-US" sz="2000" b="1" u="sng" dirty="0"/>
              <a:t>Support Vector Machine</a:t>
            </a:r>
            <a:endParaRPr lang="ar-SA" sz="2000" b="1" u="sng" dirty="0"/>
          </a:p>
          <a:p>
            <a:r>
              <a:rPr lang="en-US" b="1" i="1" dirty="0"/>
              <a:t>Accuracy: 0.907</a:t>
            </a:r>
            <a:endParaRPr lang="en-US" dirty="0"/>
          </a:p>
          <a:p>
            <a:r>
              <a:rPr lang="en-US" b="1" i="1" dirty="0"/>
              <a:t>Precision: 0.908</a:t>
            </a:r>
            <a:endParaRPr lang="en-US" dirty="0"/>
          </a:p>
          <a:p>
            <a:r>
              <a:rPr lang="en-US" b="1" i="1" dirty="0"/>
              <a:t>Recall: 0.908</a:t>
            </a:r>
            <a:endParaRPr lang="en-US" dirty="0"/>
          </a:p>
          <a:p>
            <a:r>
              <a:rPr lang="en-US" b="1" i="1" dirty="0"/>
              <a:t>F1: 0.908</a:t>
            </a:r>
            <a:endParaRPr lang="en-US" dirty="0"/>
          </a:p>
          <a:p>
            <a:pPr algn="r" rtl="1"/>
            <a:r>
              <a:rPr lang="fa-IR" dirty="0"/>
              <a:t>وتظهر معايير التقييم الناتجة كفاءة النموذج الذي تم إنشاؤه، حيث أن معظم </a:t>
            </a:r>
            <a:r>
              <a:rPr lang="ar-SA" dirty="0"/>
              <a:t>المعايير</a:t>
            </a:r>
            <a:r>
              <a:rPr lang="fa-IR" dirty="0"/>
              <a:t> أكبر من 75٪.</a:t>
            </a:r>
            <a:endParaRPr lang="ar-SA" sz="2000" dirty="0"/>
          </a:p>
        </p:txBody>
      </p:sp>
    </p:spTree>
    <p:extLst>
      <p:ext uri="{BB962C8B-B14F-4D97-AF65-F5344CB8AC3E}">
        <p14:creationId xmlns:p14="http://schemas.microsoft.com/office/powerpoint/2010/main" val="1665779460"/>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down)">
                                      <p:cBhvr>
                                        <p:cTn id="13" dur="500"/>
                                        <p:tgtEl>
                                          <p:spTgt spid="4">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down)">
                                      <p:cBhvr>
                                        <p:cTn id="16" dur="500"/>
                                        <p:tgtEl>
                                          <p:spTgt spid="4">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down)">
                                      <p:cBhvr>
                                        <p:cTn id="19" dur="500"/>
                                        <p:tgtEl>
                                          <p:spTgt spid="4">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down)">
                                      <p:cBhvr>
                                        <p:cTn id="2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defTabSz="457200">
              <a:buNone/>
            </a:pPr>
            <a:r>
              <a:rPr lang="en-US" sz="2000" b="1" u="sng" dirty="0"/>
              <a:t>Support Vector Machine</a:t>
            </a:r>
          </a:p>
          <a:p>
            <a:pPr marL="0" indent="0" algn="just" defTabSz="457200" rtl="1">
              <a:buNone/>
            </a:pPr>
            <a:endParaRPr lang="ar-SA" sz="2000" dirty="0"/>
          </a:p>
          <a:p>
            <a:pPr marL="0" indent="0" algn="just" defTabSz="457200" rtl="1">
              <a:buNone/>
            </a:pPr>
            <a:endParaRPr lang="ar-SA" sz="2000" dirty="0"/>
          </a:p>
          <a:p>
            <a:pPr marL="0" indent="0" algn="just" defTabSz="457200" rtl="1">
              <a:buNone/>
            </a:pPr>
            <a:endParaRPr lang="ar-SA" sz="2000" dirty="0"/>
          </a:p>
        </p:txBody>
      </p:sp>
      <p:pic>
        <p:nvPicPr>
          <p:cNvPr id="5" name="Picture 4">
            <a:extLst>
              <a:ext uri="{FF2B5EF4-FFF2-40B4-BE49-F238E27FC236}">
                <a16:creationId xmlns:a16="http://schemas.microsoft.com/office/drawing/2014/main" id="{4D27C0A4-AB1D-7818-359E-A0DAFA08D0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184" y="2157248"/>
            <a:ext cx="5000625" cy="3962400"/>
          </a:xfrm>
          <a:prstGeom prst="rect">
            <a:avLst/>
          </a:prstGeom>
          <a:noFill/>
          <a:ln>
            <a:noFill/>
          </a:ln>
        </p:spPr>
      </p:pic>
    </p:spTree>
    <p:extLst>
      <p:ext uri="{BB962C8B-B14F-4D97-AF65-F5344CB8AC3E}">
        <p14:creationId xmlns:p14="http://schemas.microsoft.com/office/powerpoint/2010/main" val="4198133243"/>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defTabSz="457200">
              <a:buNone/>
            </a:pPr>
            <a:r>
              <a:rPr lang="en-US" sz="2000" b="1" u="sng" dirty="0"/>
              <a:t>Support Vector Machine</a:t>
            </a:r>
          </a:p>
          <a:p>
            <a:pPr marL="0" indent="0" algn="just" defTabSz="457200" rtl="1">
              <a:buNone/>
            </a:pPr>
            <a:endParaRPr lang="ar-SA" sz="2000" dirty="0"/>
          </a:p>
          <a:p>
            <a:pPr marL="0" indent="0" algn="just" defTabSz="457200" rtl="1">
              <a:buNone/>
            </a:pPr>
            <a:endParaRPr lang="ar-SA" sz="2000" dirty="0"/>
          </a:p>
          <a:p>
            <a:pPr marL="0" indent="0" algn="just" defTabSz="457200" rtl="1">
              <a:buNone/>
            </a:pPr>
            <a:r>
              <a:rPr lang="ar-SA" sz="2000" dirty="0"/>
              <a:t>نلاحظ أن المساحة</a:t>
            </a:r>
          </a:p>
          <a:p>
            <a:pPr marL="0" indent="0" algn="just" defTabSz="457200" rtl="1">
              <a:buNone/>
            </a:pPr>
            <a:r>
              <a:rPr lang="ar-SA" sz="2000" dirty="0"/>
              <a:t> تحت المنحنى تساوي</a:t>
            </a:r>
          </a:p>
          <a:p>
            <a:pPr marL="0" indent="0" algn="just" defTabSz="457200" rtl="1">
              <a:buNone/>
            </a:pPr>
            <a:r>
              <a:rPr lang="ar-SA" sz="2000" dirty="0"/>
              <a:t> 0.94 مما يعني جودة</a:t>
            </a:r>
          </a:p>
          <a:p>
            <a:pPr marL="0" indent="0" algn="just" defTabSz="457200" rtl="1">
              <a:buNone/>
            </a:pPr>
            <a:r>
              <a:rPr lang="ar-SA" sz="2000" dirty="0"/>
              <a:t> مصنف </a:t>
            </a:r>
            <a:r>
              <a:rPr lang="en-US" sz="2000" dirty="0"/>
              <a:t>SVC</a:t>
            </a:r>
            <a:endParaRPr lang="ar-SA" sz="2000" dirty="0"/>
          </a:p>
        </p:txBody>
      </p:sp>
      <p:pic>
        <p:nvPicPr>
          <p:cNvPr id="3" name="Picture 2">
            <a:extLst>
              <a:ext uri="{FF2B5EF4-FFF2-40B4-BE49-F238E27FC236}">
                <a16:creationId xmlns:a16="http://schemas.microsoft.com/office/drawing/2014/main" id="{99623C36-ED63-6ADD-39D3-3A29E140EF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5548" y="1761474"/>
            <a:ext cx="5274310" cy="4228465"/>
          </a:xfrm>
          <a:prstGeom prst="rect">
            <a:avLst/>
          </a:prstGeom>
          <a:noFill/>
          <a:ln>
            <a:noFill/>
          </a:ln>
        </p:spPr>
      </p:pic>
    </p:spTree>
    <p:extLst>
      <p:ext uri="{BB962C8B-B14F-4D97-AF65-F5344CB8AC3E}">
        <p14:creationId xmlns:p14="http://schemas.microsoft.com/office/powerpoint/2010/main" val="1137764275"/>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arn(inVertical)">
                                      <p:cBhvr>
                                        <p:cTn id="13" dur="500"/>
                                        <p:tgtEl>
                                          <p:spTgt spid="4">
                                            <p:txEl>
                                              <p:pRg st="3" end="3"/>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arn(inVertical)">
                                      <p:cBhvr>
                                        <p:cTn id="16" dur="500"/>
                                        <p:tgtEl>
                                          <p:spTgt spid="4">
                                            <p:txEl>
                                              <p:pRg st="4" end="4"/>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arn(inVertical)">
                                      <p:cBhvr>
                                        <p:cTn id="19" dur="500"/>
                                        <p:tgtEl>
                                          <p:spTgt spid="4">
                                            <p:txEl>
                                              <p:pRg st="5" end="5"/>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arn(inVertical)">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defTabSz="457200">
              <a:buNone/>
            </a:pPr>
            <a:r>
              <a:rPr lang="en-US" sz="2000" b="1" u="sng" dirty="0"/>
              <a:t>KNN model</a:t>
            </a:r>
            <a:endParaRPr lang="ar-SA" sz="2000" b="1" u="sng" dirty="0"/>
          </a:p>
          <a:p>
            <a:r>
              <a:rPr lang="en-US" b="1" i="1" dirty="0"/>
              <a:t>Accuracy: 0.879</a:t>
            </a:r>
            <a:endParaRPr lang="en-US" dirty="0"/>
          </a:p>
          <a:p>
            <a:r>
              <a:rPr lang="en-US" b="1" i="1" dirty="0"/>
              <a:t>Precision: 0.824</a:t>
            </a:r>
            <a:endParaRPr lang="en-US" dirty="0"/>
          </a:p>
          <a:p>
            <a:r>
              <a:rPr lang="en-US" b="1" i="1" dirty="0"/>
              <a:t>Recall: 0.965</a:t>
            </a:r>
            <a:endParaRPr lang="en-US" dirty="0"/>
          </a:p>
          <a:p>
            <a:r>
              <a:rPr lang="en-US" b="1" i="1" dirty="0"/>
              <a:t>F1: 0.889</a:t>
            </a:r>
            <a:endParaRPr lang="en-US" dirty="0"/>
          </a:p>
          <a:p>
            <a:pPr algn="r" rtl="1"/>
            <a:r>
              <a:rPr lang="fa-IR" dirty="0"/>
              <a:t>وتظهر معايير التقييم الناتجة كفاءة النموذج الذي تم إنشاؤه، حيث أن معظم </a:t>
            </a:r>
            <a:r>
              <a:rPr lang="ar-SA" dirty="0"/>
              <a:t>المعايير</a:t>
            </a:r>
            <a:r>
              <a:rPr lang="fa-IR" dirty="0"/>
              <a:t> أكبر من 75٪.</a:t>
            </a:r>
            <a:endParaRPr lang="ar-SA" sz="2000" dirty="0"/>
          </a:p>
        </p:txBody>
      </p:sp>
    </p:spTree>
    <p:extLst>
      <p:ext uri="{BB962C8B-B14F-4D97-AF65-F5344CB8AC3E}">
        <p14:creationId xmlns:p14="http://schemas.microsoft.com/office/powerpoint/2010/main" val="1434905938"/>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heel(1)">
                                      <p:cBhvr>
                                        <p:cTn id="10" dur="2000"/>
                                        <p:tgtEl>
                                          <p:spTgt spid="4">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heel(1)">
                                      <p:cBhvr>
                                        <p:cTn id="13" dur="2000"/>
                                        <p:tgtEl>
                                          <p:spTgt spid="4">
                                            <p:txEl>
                                              <p:pRg st="1" end="1"/>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heel(1)">
                                      <p:cBhvr>
                                        <p:cTn id="16" dur="2000"/>
                                        <p:tgtEl>
                                          <p:spTgt spid="4">
                                            <p:txEl>
                                              <p:pRg st="2" end="2"/>
                                            </p:tx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heel(1)">
                                      <p:cBhvr>
                                        <p:cTn id="19" dur="2000"/>
                                        <p:tgtEl>
                                          <p:spTgt spid="4">
                                            <p:txEl>
                                              <p:pRg st="3" end="3"/>
                                            </p:txEl>
                                          </p:spTgt>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heel(1)">
                                      <p:cBhvr>
                                        <p:cTn id="22" dur="2000"/>
                                        <p:tgtEl>
                                          <p:spTgt spid="4">
                                            <p:txEl>
                                              <p:pRg st="4" end="4"/>
                                            </p:txEl>
                                          </p:spTgt>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heel(1)">
                                      <p:cBhvr>
                                        <p:cTn id="25"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655913" y="519961"/>
            <a:ext cx="9692640" cy="656410"/>
          </a:xfrm>
        </p:spPr>
        <p:txBody>
          <a:bodyPr>
            <a:normAutofit fontScale="90000"/>
          </a:bodyPr>
          <a:lstStyle/>
          <a:p>
            <a:pPr algn="ctr" rtl="0"/>
            <a:r>
              <a:rPr lang="ar-SA" dirty="0"/>
              <a:t>المقدمة</a:t>
            </a:r>
          </a:p>
        </p:txBody>
      </p:sp>
      <p:sp>
        <p:nvSpPr>
          <p:cNvPr id="3" name="عنصر نائب للمحتوى 2">
            <a:extLst>
              <a:ext uri="{FF2B5EF4-FFF2-40B4-BE49-F238E27FC236}">
                <a16:creationId xmlns:a16="http://schemas.microsoft.com/office/drawing/2014/main" id="{3345CE9A-D386-8EE5-365A-7A96B2380875}"/>
              </a:ext>
            </a:extLst>
          </p:cNvPr>
          <p:cNvSpPr>
            <a:spLocks noGrp="1"/>
          </p:cNvSpPr>
          <p:nvPr>
            <p:ph idx="1"/>
          </p:nvPr>
        </p:nvSpPr>
        <p:spPr>
          <a:xfrm>
            <a:off x="524460" y="1725189"/>
            <a:ext cx="10132851" cy="4110819"/>
          </a:xfrm>
        </p:spPr>
        <p:txBody>
          <a:bodyPr>
            <a:normAutofit/>
          </a:bodyPr>
          <a:lstStyle/>
          <a:p>
            <a:pPr algn="just" rtl="1"/>
            <a:r>
              <a:rPr lang="ar-SA" dirty="0"/>
              <a:t>الطب هو مجال علاجي يشمل الممرضين والأطباء بمجالات مختلفة، ويغطي التشخيص، والعلاج، والوقاية من الأمراض، والبحوث الطبية، والعديد من الجوانب الأخرى للصحة، ويهدف إلى تعزيز الصحة والحفاظ عليها، وهي تنطوي عن استخدام العقاقير أو الجراحة، وغالبًا ما تدعمها تدابير المشورة ونمط الحياة، وتشمل الأنواع البديلة والتكميلية من الطب الوخز بالإبر، والمعالجة المثلية، والأدوية العشبية، والعلاج بالفن، والطب الصيني التقليدي، وغيرها الكثير</a:t>
            </a:r>
          </a:p>
          <a:p>
            <a:pPr algn="just" rtl="1"/>
            <a:r>
              <a:rPr lang="fa-IR" dirty="0"/>
              <a:t>إنّ التطور السريع الآخذ بالتزايد والحاجة الملحة إلى استخدام الحاسوب في حياتنا اليومية لتسهيل الكثير من المهام التي تطلبت فيما مضى الكثير من الوقت والجهد وصل إلى مجال الطب، الأمر الذي جعل المجال الطبي يعتمد بشكل ملح على أجهزة الكمبيوتر لتقديم أكثر أشكال التشخيص العلاج تقدمًا للمرضى، فقد أصبح من الممكن مشاهدة تأثير الحاسوب في العديد من المجالات الطبية، مثل أنظمة التصوير والمختبرات السريرية وتخزين السجلات الطبية وعمليات المستشفيات وغيرها من المجالات الطبية الأخرى</a:t>
            </a:r>
            <a:endParaRPr lang="ar-SA" dirty="0"/>
          </a:p>
          <a:p>
            <a:pPr algn="just" rtl="1"/>
            <a:endParaRPr lang="ar-SA" dirty="0"/>
          </a:p>
          <a:p>
            <a:pPr algn="just" rtl="1"/>
            <a:endParaRPr lang="ar-SA" dirty="0"/>
          </a:p>
        </p:txBody>
      </p:sp>
    </p:spTree>
    <p:extLst>
      <p:ext uri="{BB962C8B-B14F-4D97-AF65-F5344CB8AC3E}">
        <p14:creationId xmlns:p14="http://schemas.microsoft.com/office/powerpoint/2010/main" val="31998670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2" dur="500"/>
                                        <p:tgtEl>
                                          <p:spTgt spid="3">
                                            <p:txEl>
                                              <p:pRg st="0" end="0"/>
                                            </p:txEl>
                                          </p:spTgt>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defTabSz="457200">
              <a:buNone/>
            </a:pPr>
            <a:r>
              <a:rPr lang="en-US" sz="2000" b="1" u="sng" dirty="0"/>
              <a:t>KNN model</a:t>
            </a:r>
            <a:endParaRPr lang="ar-SA" sz="2000" b="1" u="sng" dirty="0"/>
          </a:p>
          <a:p>
            <a:pPr marL="0" indent="0" algn="just" defTabSz="457200" rtl="1">
              <a:buNone/>
            </a:pPr>
            <a:endParaRPr lang="ar-SA" sz="2000" dirty="0"/>
          </a:p>
          <a:p>
            <a:pPr marL="0" indent="0" algn="just" defTabSz="457200" rtl="1">
              <a:buNone/>
            </a:pPr>
            <a:endParaRPr lang="ar-SA" sz="2000" dirty="0"/>
          </a:p>
          <a:p>
            <a:pPr marL="0" indent="0" algn="just" defTabSz="457200" rtl="1">
              <a:buNone/>
            </a:pPr>
            <a:endParaRPr lang="ar-SA" sz="2000" dirty="0"/>
          </a:p>
        </p:txBody>
      </p:sp>
      <p:pic>
        <p:nvPicPr>
          <p:cNvPr id="3" name="Picture 2">
            <a:extLst>
              <a:ext uri="{FF2B5EF4-FFF2-40B4-BE49-F238E27FC236}">
                <a16:creationId xmlns:a16="http://schemas.microsoft.com/office/drawing/2014/main" id="{6EAEE5F3-0560-56C1-22C9-4D2432AB9D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5687" y="1894507"/>
            <a:ext cx="5000625" cy="3962400"/>
          </a:xfrm>
          <a:prstGeom prst="rect">
            <a:avLst/>
          </a:prstGeom>
          <a:noFill/>
          <a:ln>
            <a:noFill/>
          </a:ln>
        </p:spPr>
      </p:pic>
    </p:spTree>
    <p:extLst>
      <p:ext uri="{BB962C8B-B14F-4D97-AF65-F5344CB8AC3E}">
        <p14:creationId xmlns:p14="http://schemas.microsoft.com/office/powerpoint/2010/main" val="1611436678"/>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1000"/>
                                        <p:tgtEl>
                                          <p:spTgt spid="4">
                                            <p:txEl>
                                              <p:pRg st="0" end="0"/>
                                            </p:txEl>
                                          </p:spTgt>
                                        </p:tgtEl>
                                      </p:cBhvr>
                                    </p:animEffect>
                                    <p:anim calcmode="lin" valueType="num">
                                      <p:cBhvr>
                                        <p:cTn id="1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97177" y="119921"/>
            <a:ext cx="9692640" cy="956804"/>
          </a:xfrm>
        </p:spPr>
        <p:txBody>
          <a:bodyPr/>
          <a:lstStyle/>
          <a:p>
            <a:pPr algn="ctr" rtl="0"/>
            <a:r>
              <a:rPr lang="ar-SA" dirty="0"/>
              <a:t>تقييم النماذج</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189428" y="1259174"/>
            <a:ext cx="10618480" cy="5233066"/>
          </a:xfrm>
        </p:spPr>
        <p:txBody>
          <a:bodyPr>
            <a:normAutofit/>
          </a:bodyPr>
          <a:lstStyle/>
          <a:p>
            <a:pPr marL="0" indent="0" defTabSz="457200">
              <a:buNone/>
            </a:pPr>
            <a:r>
              <a:rPr lang="en-US" sz="2000" b="1" u="sng" dirty="0"/>
              <a:t>KNN model</a:t>
            </a:r>
            <a:endParaRPr lang="ar-SA" sz="2000" b="1" u="sng" dirty="0"/>
          </a:p>
          <a:p>
            <a:pPr marL="0" indent="0" algn="just" defTabSz="457200" rtl="1">
              <a:buNone/>
            </a:pPr>
            <a:endParaRPr lang="ar-SA" sz="2000" dirty="0"/>
          </a:p>
          <a:p>
            <a:pPr marL="0" indent="0" algn="just" defTabSz="457200" rtl="1">
              <a:buNone/>
            </a:pPr>
            <a:endParaRPr lang="ar-SA" sz="2000" dirty="0"/>
          </a:p>
          <a:p>
            <a:pPr marL="0" indent="0" algn="just" defTabSz="457200" rtl="1">
              <a:buNone/>
            </a:pPr>
            <a:r>
              <a:rPr lang="ar-SA" sz="2000" dirty="0"/>
              <a:t>نلاحظ أن المساحة</a:t>
            </a:r>
          </a:p>
          <a:p>
            <a:pPr marL="0" indent="0" algn="just" defTabSz="457200" rtl="1">
              <a:buNone/>
            </a:pPr>
            <a:r>
              <a:rPr lang="ar-SA" sz="2000" dirty="0"/>
              <a:t> تحت المنحنى تساوي</a:t>
            </a:r>
          </a:p>
          <a:p>
            <a:pPr marL="0" indent="0" algn="just" defTabSz="457200" rtl="1">
              <a:buNone/>
            </a:pPr>
            <a:r>
              <a:rPr lang="ar-SA" sz="2000" dirty="0"/>
              <a:t> 0.93 مما يعني جودة</a:t>
            </a:r>
          </a:p>
          <a:p>
            <a:pPr marL="0" indent="0" algn="just" defTabSz="457200" rtl="1">
              <a:buNone/>
            </a:pPr>
            <a:r>
              <a:rPr lang="ar-SA" sz="2000" dirty="0"/>
              <a:t> مصنف </a:t>
            </a:r>
            <a:r>
              <a:rPr lang="en-US" sz="2000" dirty="0"/>
              <a:t>KNN</a:t>
            </a:r>
            <a:endParaRPr lang="ar-SA" sz="2000" dirty="0"/>
          </a:p>
        </p:txBody>
      </p:sp>
      <p:pic>
        <p:nvPicPr>
          <p:cNvPr id="5" name="Picture 4">
            <a:extLst>
              <a:ext uri="{FF2B5EF4-FFF2-40B4-BE49-F238E27FC236}">
                <a16:creationId xmlns:a16="http://schemas.microsoft.com/office/drawing/2014/main" id="{3174F115-D257-6C0B-160C-F6671D7BD66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6721" y="1761474"/>
            <a:ext cx="5274310" cy="4228465"/>
          </a:xfrm>
          <a:prstGeom prst="rect">
            <a:avLst/>
          </a:prstGeom>
          <a:noFill/>
          <a:ln>
            <a:noFill/>
          </a:ln>
        </p:spPr>
      </p:pic>
    </p:spTree>
    <p:extLst>
      <p:ext uri="{BB962C8B-B14F-4D97-AF65-F5344CB8AC3E}">
        <p14:creationId xmlns:p14="http://schemas.microsoft.com/office/powerpoint/2010/main" val="393977960"/>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ircle(in)">
                                      <p:cBhvr>
                                        <p:cTn id="10" dur="2000"/>
                                        <p:tgtEl>
                                          <p:spTgt spid="4">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circle(in)">
                                      <p:cBhvr>
                                        <p:cTn id="13" dur="2000"/>
                                        <p:tgtEl>
                                          <p:spTgt spid="4">
                                            <p:txEl>
                                              <p:pRg st="3" end="3"/>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circle(in)">
                                      <p:cBhvr>
                                        <p:cTn id="16" dur="2000"/>
                                        <p:tgtEl>
                                          <p:spTgt spid="4">
                                            <p:txEl>
                                              <p:pRg st="4" end="4"/>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circle(in)">
                                      <p:cBhvr>
                                        <p:cTn id="19" dur="2000"/>
                                        <p:tgtEl>
                                          <p:spTgt spid="4">
                                            <p:txEl>
                                              <p:pRg st="5" end="5"/>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circle(in)">
                                      <p:cBhvr>
                                        <p:cTn id="22"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1071867" y="345075"/>
            <a:ext cx="9692640" cy="800673"/>
          </a:xfrm>
        </p:spPr>
        <p:txBody>
          <a:bodyPr/>
          <a:lstStyle/>
          <a:p>
            <a:pPr algn="ctr" rtl="0"/>
            <a:r>
              <a:rPr lang="ar-SA" dirty="0"/>
              <a:t>نتائج البحث:</a:t>
            </a:r>
          </a:p>
        </p:txBody>
      </p:sp>
      <p:sp>
        <p:nvSpPr>
          <p:cNvPr id="4" name="TextBox 3">
            <a:extLst>
              <a:ext uri="{FF2B5EF4-FFF2-40B4-BE49-F238E27FC236}">
                <a16:creationId xmlns:a16="http://schemas.microsoft.com/office/drawing/2014/main" id="{68D2F42B-52D0-75B6-2FEE-47C75C912BBA}"/>
              </a:ext>
            </a:extLst>
          </p:cNvPr>
          <p:cNvSpPr txBox="1"/>
          <p:nvPr/>
        </p:nvSpPr>
        <p:spPr>
          <a:xfrm>
            <a:off x="814568" y="4832081"/>
            <a:ext cx="9559636" cy="1474443"/>
          </a:xfrm>
          <a:prstGeom prst="rect">
            <a:avLst/>
          </a:prstGeom>
          <a:noFill/>
        </p:spPr>
        <p:txBody>
          <a:bodyPr wrap="square">
            <a:spAutoFit/>
          </a:bodyPr>
          <a:lstStyle/>
          <a:p>
            <a:pPr algn="just" rtl="1">
              <a:lnSpc>
                <a:spcPct val="115000"/>
              </a:lnSpc>
              <a:spcAft>
                <a:spcPts val="800"/>
              </a:spcAft>
            </a:pPr>
            <a:r>
              <a:rPr lang="ar-SA" sz="2000" spc="10" dirty="0"/>
              <a:t>يتضح من الجدول السابق أن جميع النتائج كانت متشابهة إلى حد ما، لكن عند اختيار المصنف الأفضل ننظر إلى أعلى قيمة دقة تم الحصول عليها. وفي هذه الحالة نجد أن المصنف شجرة القرار هو أفضل مصنف للكشف عن مرض القلب لأنه يحتوي على النسبة الأعلى وهي 91.1%.</a:t>
            </a:r>
            <a:endParaRPr lang="en-US" sz="2000" spc="10" dirty="0"/>
          </a:p>
        </p:txBody>
      </p:sp>
      <p:pic>
        <p:nvPicPr>
          <p:cNvPr id="6" name="Picture 5">
            <a:extLst>
              <a:ext uri="{FF2B5EF4-FFF2-40B4-BE49-F238E27FC236}">
                <a16:creationId xmlns:a16="http://schemas.microsoft.com/office/drawing/2014/main" id="{BF05B291-A4BB-2D2F-A31D-6874D2ACB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5282" y="1627176"/>
            <a:ext cx="6899555" cy="2784512"/>
          </a:xfrm>
          <a:prstGeom prst="rect">
            <a:avLst/>
          </a:prstGeom>
        </p:spPr>
      </p:pic>
    </p:spTree>
    <p:extLst>
      <p:ext uri="{BB962C8B-B14F-4D97-AF65-F5344CB8AC3E}">
        <p14:creationId xmlns:p14="http://schemas.microsoft.com/office/powerpoint/2010/main" val="2234822135"/>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962069" y="377350"/>
            <a:ext cx="9692640" cy="875981"/>
          </a:xfrm>
        </p:spPr>
        <p:txBody>
          <a:bodyPr/>
          <a:lstStyle/>
          <a:p>
            <a:pPr algn="ctr" rtl="0"/>
            <a:r>
              <a:rPr lang="ar-SA" dirty="0"/>
              <a:t>بناء واجهة التطبيق</a:t>
            </a:r>
          </a:p>
        </p:txBody>
      </p:sp>
      <p:sp>
        <p:nvSpPr>
          <p:cNvPr id="4" name="Content Placeholder 3">
            <a:extLst>
              <a:ext uri="{FF2B5EF4-FFF2-40B4-BE49-F238E27FC236}">
                <a16:creationId xmlns:a16="http://schemas.microsoft.com/office/drawing/2014/main" id="{7CC72E1E-3993-FF33-A7A7-07DE8997C854}"/>
              </a:ext>
            </a:extLst>
          </p:cNvPr>
          <p:cNvSpPr>
            <a:spLocks noGrp="1"/>
          </p:cNvSpPr>
          <p:nvPr>
            <p:ph idx="1"/>
          </p:nvPr>
        </p:nvSpPr>
        <p:spPr>
          <a:xfrm>
            <a:off x="279738" y="1691322"/>
            <a:ext cx="10723041" cy="4351337"/>
          </a:xfrm>
        </p:spPr>
        <p:txBody>
          <a:bodyPr/>
          <a:lstStyle/>
          <a:p>
            <a:pPr marL="0" algn="just" defTabSz="457200" rtl="1"/>
            <a:r>
              <a:rPr lang="ar-SA" sz="2000" dirty="0"/>
              <a:t>تم </a:t>
            </a:r>
            <a:r>
              <a:rPr lang="fa-IR" sz="2000" dirty="0"/>
              <a:t>بناء واجهة تفاعلية للمستخدم يمكن من خلالها إدخال القيم مباشرة دون الحاجة إلى وظيفة التنفيذ التي عرفناها سابقا. تضمين مكتبة </a:t>
            </a:r>
            <a:r>
              <a:rPr lang="en-US" sz="2000" dirty="0"/>
              <a:t>gradio.</a:t>
            </a:r>
          </a:p>
          <a:p>
            <a:pPr marL="0" algn="just" defTabSz="457200" rtl="1"/>
            <a:r>
              <a:rPr lang="fa-IR" sz="2000" dirty="0"/>
              <a:t>بعد ذلك يمكن إضافة عناصر الإدخال</a:t>
            </a:r>
            <a:endParaRPr lang="ar-SA" sz="2000" dirty="0"/>
          </a:p>
          <a:p>
            <a:pPr marL="0" algn="just" defTabSz="457200" rtl="1"/>
            <a:r>
              <a:rPr lang="fa-IR" sz="2000" dirty="0"/>
              <a:t> والإخراج وتحديد الطريقة التي</a:t>
            </a:r>
            <a:endParaRPr lang="ar-SA" sz="2000" dirty="0"/>
          </a:p>
          <a:p>
            <a:pPr marL="0" algn="just" defTabSz="457200" rtl="1"/>
            <a:r>
              <a:rPr lang="fa-IR" sz="2000" dirty="0"/>
              <a:t> سيتم تنفيذها بالضغط </a:t>
            </a:r>
            <a:endParaRPr lang="ar-SA" sz="2000" dirty="0"/>
          </a:p>
          <a:p>
            <a:pPr marL="0" algn="just" defTabSz="457200" rtl="1"/>
            <a:r>
              <a:rPr lang="fa-IR" sz="2000" dirty="0"/>
              <a:t>على زر إظهار النتيجة.</a:t>
            </a:r>
          </a:p>
          <a:p>
            <a:pPr marL="0" algn="just" defTabSz="457200" rtl="1"/>
            <a:endParaRPr lang="en-US" sz="2000" dirty="0"/>
          </a:p>
        </p:txBody>
      </p:sp>
      <p:pic>
        <p:nvPicPr>
          <p:cNvPr id="5" name="Picture 4">
            <a:extLst>
              <a:ext uri="{FF2B5EF4-FFF2-40B4-BE49-F238E27FC236}">
                <a16:creationId xmlns:a16="http://schemas.microsoft.com/office/drawing/2014/main" id="{E30149AB-8B3A-BCD6-B5A9-D40EEEED91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9738" y="2169635"/>
            <a:ext cx="5274310" cy="4311015"/>
          </a:xfrm>
          <a:prstGeom prst="rect">
            <a:avLst/>
          </a:prstGeom>
          <a:noFill/>
          <a:ln>
            <a:noFill/>
          </a:ln>
        </p:spPr>
      </p:pic>
    </p:spTree>
    <p:extLst>
      <p:ext uri="{BB962C8B-B14F-4D97-AF65-F5344CB8AC3E}">
        <p14:creationId xmlns:p14="http://schemas.microsoft.com/office/powerpoint/2010/main" val="850663454"/>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down)">
                                      <p:cBhvr>
                                        <p:cTn id="10" dur="500"/>
                                        <p:tgtEl>
                                          <p:spTgt spid="4">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wipe(down)">
                                      <p:cBhvr>
                                        <p:cTn id="13" dur="500"/>
                                        <p:tgtEl>
                                          <p:spTgt spid="4">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down)">
                                      <p:cBhvr>
                                        <p:cTn id="16" dur="500"/>
                                        <p:tgtEl>
                                          <p:spTgt spid="4">
                                            <p:txEl>
                                              <p:pRg st="2" end="2"/>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down)">
                                      <p:cBhvr>
                                        <p:cTn id="19" dur="500"/>
                                        <p:tgtEl>
                                          <p:spTgt spid="4">
                                            <p:txEl>
                                              <p:pRg st="3" end="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25211" y="224926"/>
            <a:ext cx="9692640" cy="583605"/>
          </a:xfrm>
        </p:spPr>
        <p:txBody>
          <a:bodyPr>
            <a:normAutofit fontScale="90000"/>
          </a:bodyPr>
          <a:lstStyle/>
          <a:p>
            <a:pPr algn="ctr" rtl="0"/>
            <a:r>
              <a:rPr lang="ar-SA" dirty="0"/>
              <a:t>التنفيذ</a:t>
            </a:r>
          </a:p>
        </p:txBody>
      </p:sp>
      <p:pic>
        <p:nvPicPr>
          <p:cNvPr id="7" name="Content Placeholder 6">
            <a:extLst>
              <a:ext uri="{FF2B5EF4-FFF2-40B4-BE49-F238E27FC236}">
                <a16:creationId xmlns:a16="http://schemas.microsoft.com/office/drawing/2014/main" id="{AC9757DC-C02B-2E4E-DACF-5B7DF694198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90953" y="1021518"/>
            <a:ext cx="6647588" cy="5435596"/>
          </a:xfrm>
          <a:prstGeom prst="rect">
            <a:avLst/>
          </a:prstGeom>
          <a:noFill/>
          <a:ln>
            <a:noFill/>
          </a:ln>
        </p:spPr>
      </p:pic>
    </p:spTree>
    <p:extLst>
      <p:ext uri="{BB962C8B-B14F-4D97-AF65-F5344CB8AC3E}">
        <p14:creationId xmlns:p14="http://schemas.microsoft.com/office/powerpoint/2010/main" val="1268901361"/>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834361" y="270757"/>
            <a:ext cx="9692640" cy="640913"/>
          </a:xfrm>
        </p:spPr>
        <p:txBody>
          <a:bodyPr>
            <a:normAutofit fontScale="90000"/>
          </a:bodyPr>
          <a:lstStyle/>
          <a:p>
            <a:pPr algn="ctr" rtl="0"/>
            <a:r>
              <a:rPr lang="ar-SA" dirty="0"/>
              <a:t>التوصيات:</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p:txBody>
          <a:bodyPr/>
          <a:lstStyle/>
          <a:p>
            <a:pPr marL="0" indent="0" algn="l" rtl="0">
              <a:buNone/>
            </a:pPr>
            <a:endParaRPr lang="en-US" dirty="0"/>
          </a:p>
          <a:p>
            <a:pPr algn="l" rtl="0"/>
            <a:endParaRPr lang="ar-SA" dirty="0"/>
          </a:p>
        </p:txBody>
      </p:sp>
      <p:sp>
        <p:nvSpPr>
          <p:cNvPr id="3" name="مربع نص 2">
            <a:extLst>
              <a:ext uri="{FF2B5EF4-FFF2-40B4-BE49-F238E27FC236}">
                <a16:creationId xmlns:a16="http://schemas.microsoft.com/office/drawing/2014/main" id="{7B6C3E89-6DE7-83F5-17A3-FAAF5A5FB500}"/>
              </a:ext>
            </a:extLst>
          </p:cNvPr>
          <p:cNvSpPr txBox="1"/>
          <p:nvPr/>
        </p:nvSpPr>
        <p:spPr>
          <a:xfrm>
            <a:off x="-114992" y="1035480"/>
            <a:ext cx="11591345" cy="4708981"/>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1">
            <a:spAutoFit/>
          </a:bodyPr>
          <a:lstStyle/>
          <a:p>
            <a:pPr algn="just" rtl="1"/>
            <a:r>
              <a:rPr lang="fa-IR" sz="2000" dirty="0"/>
              <a:t>في نهاية البحث نصل الى مجموعة من التوصيات:</a:t>
            </a:r>
            <a:endParaRPr lang="ar-SA" sz="2000" dirty="0"/>
          </a:p>
          <a:p>
            <a:pPr algn="just" rtl="1"/>
            <a:endParaRPr lang="fa-IR" sz="2000" dirty="0"/>
          </a:p>
          <a:p>
            <a:pPr marL="342900" indent="-342900" algn="just" rtl="1">
              <a:buFont typeface="Wingdings" panose="05000000000000000000" pitchFamily="2" charset="2"/>
              <a:buChar char="ü"/>
            </a:pPr>
            <a:r>
              <a:rPr lang="fa-IR" sz="2000" dirty="0"/>
              <a:t>بدأ المشروع بمسح المجال المختار لإيجاد المشكلة العلمية ، وهو تطبيق مجالات استخراج البيانات والتعلم الآلي للكشف عن مرض القلب عبر نماذج تعلم الآلة.</a:t>
            </a:r>
          </a:p>
          <a:p>
            <a:pPr marL="342900" indent="-342900" algn="just" rtl="1">
              <a:buFont typeface="Wingdings" panose="05000000000000000000" pitchFamily="2" charset="2"/>
              <a:buChar char="ü"/>
            </a:pPr>
            <a:r>
              <a:rPr lang="fa-IR" sz="2000" dirty="0"/>
              <a:t>تم مراجعة الأدبيات الخاصة بمجالات الكشف عن مرض القلب باستخدام التعلم الآلي ، والتي أصبحت الأساس لوضع وإنشاء مواصفات المتطلبات للمشروع الذي تم تطويره.</a:t>
            </a:r>
          </a:p>
          <a:p>
            <a:pPr marL="342900" indent="-342900" algn="just" rtl="1">
              <a:buFont typeface="Wingdings" panose="05000000000000000000" pitchFamily="2" charset="2"/>
              <a:buChar char="ü"/>
            </a:pPr>
            <a:r>
              <a:rPr lang="fa-IR" sz="2000" dirty="0"/>
              <a:t>تم في هذا المشروع استخدام جميع التقنيات المذكورة أعلاه وكان قادرًا على أخذ وصف صحة المستخدم كمدخلات وإخراج نتيجة التصنيف بعد تمريرها إلى النموذج المُدرب</a:t>
            </a:r>
          </a:p>
          <a:p>
            <a:pPr marL="342900" indent="-342900" algn="just" rtl="1">
              <a:buFont typeface="Wingdings" panose="05000000000000000000" pitchFamily="2" charset="2"/>
              <a:buChar char="ü"/>
            </a:pPr>
            <a:r>
              <a:rPr lang="fa-IR" sz="2000" dirty="0"/>
              <a:t>تم اجراء مقارنة بين النماذج التي تم اعتمادها في هذا المشروع وقد حققت دقة اختبار تصل إلى 92% تقريبًا.</a:t>
            </a:r>
          </a:p>
          <a:p>
            <a:pPr marL="342900" indent="-342900" algn="just" rtl="1">
              <a:buFont typeface="Wingdings" panose="05000000000000000000" pitchFamily="2" charset="2"/>
              <a:buChar char="ü"/>
            </a:pPr>
            <a:r>
              <a:rPr lang="fa-IR" sz="2000" dirty="0"/>
              <a:t>تم عرض النتيجة للمستخدم عبر صفحة ويب تركز على تفاعل المستخدم والتي تهدف إلى مساعدة المريض على اكتشاف مرض القلب وبطريقة أكثر تفاعلية.</a:t>
            </a:r>
          </a:p>
          <a:p>
            <a:pPr marL="342900" indent="-342900" algn="just" rtl="1">
              <a:buFont typeface="Wingdings" panose="05000000000000000000" pitchFamily="2" charset="2"/>
              <a:buChar char="ü"/>
            </a:pPr>
            <a:r>
              <a:rPr lang="fa-IR" sz="2000" dirty="0"/>
              <a:t>بشكل عام، وفقًا لاختبارات الأداء واختبار المستخدم، نجح هذا المشروع في تحقيق الهدف منه - ومع ذلك، كان هناك حاجة إلى مزيد من التطوير حتى يصبح قابلاً للتطبيق على الصعيد العملي.</a:t>
            </a:r>
          </a:p>
          <a:p>
            <a:pPr marL="342900" indent="-342900" algn="just" rtl="1">
              <a:buFont typeface="Wingdings" panose="05000000000000000000" pitchFamily="2" charset="2"/>
              <a:buChar char="ü"/>
            </a:pPr>
            <a:endParaRPr lang="fa-IR" sz="2000" dirty="0"/>
          </a:p>
        </p:txBody>
      </p:sp>
    </p:spTree>
    <p:extLst>
      <p:ext uri="{BB962C8B-B14F-4D97-AF65-F5344CB8AC3E}">
        <p14:creationId xmlns:p14="http://schemas.microsoft.com/office/powerpoint/2010/main" val="8162595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834361" y="270757"/>
            <a:ext cx="9692640" cy="640913"/>
          </a:xfrm>
        </p:spPr>
        <p:txBody>
          <a:bodyPr>
            <a:normAutofit fontScale="90000"/>
          </a:bodyPr>
          <a:lstStyle/>
          <a:p>
            <a:pPr algn="ctr" rtl="0"/>
            <a:r>
              <a:rPr lang="ar-SA" dirty="0"/>
              <a:t>الافاق المستقبلية:</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p:txBody>
          <a:bodyPr/>
          <a:lstStyle/>
          <a:p>
            <a:pPr marL="0" indent="0" algn="l" rtl="0">
              <a:buNone/>
            </a:pPr>
            <a:endParaRPr lang="en-US" dirty="0"/>
          </a:p>
          <a:p>
            <a:pPr algn="l" rtl="0"/>
            <a:endParaRPr lang="ar-SA" dirty="0"/>
          </a:p>
        </p:txBody>
      </p:sp>
      <p:sp>
        <p:nvSpPr>
          <p:cNvPr id="3" name="مربع نص 2">
            <a:extLst>
              <a:ext uri="{FF2B5EF4-FFF2-40B4-BE49-F238E27FC236}">
                <a16:creationId xmlns:a16="http://schemas.microsoft.com/office/drawing/2014/main" id="{7B6C3E89-6DE7-83F5-17A3-FAAF5A5FB500}"/>
              </a:ext>
            </a:extLst>
          </p:cNvPr>
          <p:cNvSpPr txBox="1"/>
          <p:nvPr/>
        </p:nvSpPr>
        <p:spPr>
          <a:xfrm>
            <a:off x="-114992" y="1828800"/>
            <a:ext cx="11907599" cy="2554545"/>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1">
            <a:spAutoFit/>
          </a:bodyPr>
          <a:lstStyle/>
          <a:p>
            <a:pPr marL="342900" indent="-342900" algn="just" rtl="1">
              <a:buFont typeface="Wingdings" panose="05000000000000000000" pitchFamily="2" charset="2"/>
              <a:buChar char="ü"/>
            </a:pPr>
            <a:r>
              <a:rPr lang="fa-IR" sz="2000" dirty="0"/>
              <a:t>هناك العديد من الإضافات التي يمكن إضافتها إلى هذا المشروع والتي قد تسمح له بأن يصبح أكثر احترافية وعملية. انطلاقًا من الحاجة إلى البيانات الإضافية اللازمة لتدريب النماذج بشكل أفضل.</a:t>
            </a:r>
          </a:p>
          <a:p>
            <a:pPr marL="342900" indent="-342900" algn="just" rtl="1">
              <a:buFont typeface="Wingdings" panose="05000000000000000000" pitchFamily="2" charset="2"/>
              <a:buChar char="ü"/>
            </a:pPr>
            <a:r>
              <a:rPr lang="fa-IR" sz="2000" dirty="0"/>
              <a:t>من الممكن إضافة خاصية وضع صفحة الويب على الاستضافة الإلكترونية وربطها بالنظام الصحي الإلكتروني ليتمكن الشخص من استخدام التطبيق بشكل تشاركي وسريع.</a:t>
            </a:r>
          </a:p>
          <a:p>
            <a:pPr marL="342900" indent="-342900" algn="just" rtl="1">
              <a:buFont typeface="Wingdings" panose="05000000000000000000" pitchFamily="2" charset="2"/>
              <a:buChar char="ü"/>
            </a:pPr>
            <a:r>
              <a:rPr lang="fa-IR" sz="2000" dirty="0"/>
              <a:t>وهناك ميزة اخرى ايضا وهي توسيع عمل التطبيق بحيث نقوم ببناء موقع كامل لاحد المستشفيات وامكانية تقديم الطلبات وادارتها من خلال هذا الموقع ومن ثم استخدام النموذج الافضل الذي اخترناه في عملية الكشف عن مرض القلب بشكل آلي ومباشر دون الرجوع للأطباء المسؤولين مما يساهم في توفير الوقت والجهد في عملية دراسة الحالة الصحية المقدمة من المريض.</a:t>
            </a:r>
          </a:p>
        </p:txBody>
      </p:sp>
    </p:spTree>
    <p:extLst>
      <p:ext uri="{BB962C8B-B14F-4D97-AF65-F5344CB8AC3E}">
        <p14:creationId xmlns:p14="http://schemas.microsoft.com/office/powerpoint/2010/main" val="19110234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عنصر نائب للنص 6">
            <a:extLst>
              <a:ext uri="{FF2B5EF4-FFF2-40B4-BE49-F238E27FC236}">
                <a16:creationId xmlns:a16="http://schemas.microsoft.com/office/drawing/2014/main" id="{2FFECE6B-8A2A-7F4D-C711-46459EBCFFAA}"/>
              </a:ext>
            </a:extLst>
          </p:cNvPr>
          <p:cNvSpPr>
            <a:spLocks noGrp="1"/>
          </p:cNvSpPr>
          <p:nvPr>
            <p:ph type="body" sz="half" idx="2"/>
          </p:nvPr>
        </p:nvSpPr>
        <p:spPr>
          <a:xfrm>
            <a:off x="1099065" y="2401173"/>
            <a:ext cx="9613859" cy="2055653"/>
          </a:xfrm>
          <a:solidFill>
            <a:schemeClr val="tx1">
              <a:lumMod val="75000"/>
              <a:lumOff val="25000"/>
            </a:schemeClr>
          </a:solidFill>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SA" sz="5400" b="0" i="0" u="none" strike="noStrike" kern="1200" cap="none" spc="0" normalizeH="0" baseline="0" noProof="0">
                <a:ln>
                  <a:noFill/>
                </a:ln>
                <a:solidFill>
                  <a:prstClr val="white"/>
                </a:solidFill>
                <a:effectLst/>
                <a:uLnTx/>
                <a:uFillTx/>
                <a:latin typeface="Trebuchet MS" panose="020B0603020202020204"/>
                <a:ea typeface="+mn-ea"/>
                <a:cs typeface="+mn-cs"/>
              </a:rPr>
              <a:t>شكرا لحسن </a:t>
            </a:r>
            <a:r>
              <a:rPr kumimoji="0" lang="ar-SA" sz="5400" b="0" i="0" u="none" strike="noStrike" kern="1200" cap="none" spc="0" normalizeH="0" baseline="0" noProof="0" dirty="0">
                <a:ln>
                  <a:noFill/>
                </a:ln>
                <a:solidFill>
                  <a:prstClr val="white"/>
                </a:solidFill>
                <a:effectLst/>
                <a:uLnTx/>
                <a:uFillTx/>
                <a:latin typeface="Trebuchet MS" panose="020B0603020202020204"/>
                <a:ea typeface="+mn-ea"/>
                <a:cs typeface="+mn-cs"/>
              </a:rPr>
              <a:t>الاستماع</a:t>
            </a:r>
            <a:endParaRPr kumimoji="0" lang="en-US" sz="5400" b="0" i="0" u="none" strike="noStrike" kern="1200" cap="none" spc="0" normalizeH="0" baseline="0" noProof="0" dirty="0">
              <a:ln>
                <a:noFill/>
              </a:ln>
              <a:solidFill>
                <a:prstClr val="white"/>
              </a:solidFill>
              <a:effectLst/>
              <a:uLnTx/>
              <a:uFillTx/>
              <a:latin typeface="Trebuchet MS" panose="020B0603020202020204"/>
              <a:ea typeface="+mn-ea"/>
              <a:cs typeface="+mn-cs"/>
            </a:endParaRPr>
          </a:p>
          <a:p>
            <a:endParaRPr lang="ar-SA" dirty="0"/>
          </a:p>
        </p:txBody>
      </p:sp>
    </p:spTree>
    <p:extLst>
      <p:ext uri="{BB962C8B-B14F-4D97-AF65-F5344CB8AC3E}">
        <p14:creationId xmlns:p14="http://schemas.microsoft.com/office/powerpoint/2010/main" val="3701415018"/>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1261872" y="365760"/>
            <a:ext cx="9692640" cy="690099"/>
          </a:xfrm>
        </p:spPr>
        <p:txBody>
          <a:bodyPr>
            <a:normAutofit fontScale="90000"/>
          </a:bodyPr>
          <a:lstStyle/>
          <a:p>
            <a:pPr algn="ctr" rtl="0"/>
            <a:r>
              <a:rPr lang="ar-SA" dirty="0"/>
              <a:t>الهدف من المشروع</a:t>
            </a:r>
          </a:p>
        </p:txBody>
      </p:sp>
      <p:sp>
        <p:nvSpPr>
          <p:cNvPr id="3" name="عنصر نائب للمحتوى 2">
            <a:extLst>
              <a:ext uri="{FF2B5EF4-FFF2-40B4-BE49-F238E27FC236}">
                <a16:creationId xmlns:a16="http://schemas.microsoft.com/office/drawing/2014/main" id="{3345CE9A-D386-8EE5-365A-7A96B2380875}"/>
              </a:ext>
            </a:extLst>
          </p:cNvPr>
          <p:cNvSpPr>
            <a:spLocks noGrp="1"/>
          </p:cNvSpPr>
          <p:nvPr>
            <p:ph idx="1"/>
          </p:nvPr>
        </p:nvSpPr>
        <p:spPr>
          <a:xfrm>
            <a:off x="193110" y="1691322"/>
            <a:ext cx="10761402" cy="4110819"/>
          </a:xfrm>
        </p:spPr>
        <p:txBody>
          <a:bodyPr>
            <a:normAutofit/>
          </a:bodyPr>
          <a:lstStyle/>
          <a:p>
            <a:pPr lvl="0" algn="just" rtl="1"/>
            <a:r>
              <a:rPr lang="fa-IR" dirty="0"/>
              <a:t>يهدف عملنا على جمع عدد كبير من البيانات الأولية المبنية على التحاليل والتقارير الطبية المُوصفة لحالة المرضى ثم العمل على إعدادها وترتيبها لنعمل على دراستها بالاعتماد على خوارزميات التنقيب عن البيانات لاستخراج المعلومات ومقارنة النتائج فيما بينها والهدف تحسين تشخيص أمراض القلب والتنبؤ بحالة المريض بشكل سليم وبالتالي تحسين عملية بناء القرار . </a:t>
            </a:r>
          </a:p>
          <a:p>
            <a:pPr lvl="0" algn="just" rtl="1"/>
            <a:r>
              <a:rPr lang="fa-IR" dirty="0"/>
              <a:t>ويمكن تلخيص أهداف البحث بما يلي:</a:t>
            </a:r>
          </a:p>
          <a:p>
            <a:pPr lvl="0" algn="just" rtl="1"/>
            <a:r>
              <a:rPr lang="fa-IR" dirty="0"/>
              <a:t>تشخيص مرض القلب بالاعتماد على خوارزميات التنقيب عن البيانات</a:t>
            </a:r>
          </a:p>
          <a:p>
            <a:pPr lvl="0" algn="just" rtl="1"/>
            <a:r>
              <a:rPr lang="fa-IR" dirty="0"/>
              <a:t>تطوير خوارزميات التعلم الآلي في مجال أمراض القلب ومعالجتها  </a:t>
            </a:r>
          </a:p>
          <a:p>
            <a:pPr lvl="0" algn="just" rtl="1"/>
            <a:r>
              <a:rPr lang="fa-IR" dirty="0"/>
              <a:t>المساهمة في التشخيص الطبي السليم باستخدام خوارزميات التنقيب عن البيانات </a:t>
            </a:r>
          </a:p>
          <a:p>
            <a:pPr lvl="0" algn="just" rtl="1"/>
            <a:r>
              <a:rPr lang="fa-IR" dirty="0"/>
              <a:t>بناء نظام ذكي بالاعتماد على قادر على تشخيص حالة المريض من خلال المعرفة المكتشفة </a:t>
            </a:r>
          </a:p>
          <a:p>
            <a:pPr lvl="0" algn="just" rtl="1"/>
            <a:r>
              <a:rPr lang="fa-IR" dirty="0"/>
              <a:t>تصميم وبناء تطبيق ويب يعمل وفق خوارزميات التنقيب عن البيانات في التعامل مع مرضى القلب</a:t>
            </a:r>
          </a:p>
        </p:txBody>
      </p:sp>
    </p:spTree>
    <p:extLst>
      <p:ext uri="{BB962C8B-B14F-4D97-AF65-F5344CB8AC3E}">
        <p14:creationId xmlns:p14="http://schemas.microsoft.com/office/powerpoint/2010/main" val="40104720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1261872" y="365760"/>
            <a:ext cx="9692640" cy="845523"/>
          </a:xfrm>
        </p:spPr>
        <p:txBody>
          <a:bodyPr/>
          <a:lstStyle/>
          <a:p>
            <a:pPr algn="ctr" rtl="0"/>
            <a:r>
              <a:rPr lang="ar-SA" dirty="0"/>
              <a:t>المتطلبات البرمجية</a:t>
            </a:r>
          </a:p>
        </p:txBody>
      </p:sp>
      <p:graphicFrame>
        <p:nvGraphicFramePr>
          <p:cNvPr id="4" name="رسم تخطيطي 235">
            <a:extLst>
              <a:ext uri="{FF2B5EF4-FFF2-40B4-BE49-F238E27FC236}">
                <a16:creationId xmlns:a16="http://schemas.microsoft.com/office/drawing/2014/main" id="{2B17D234-EECE-BF98-3094-B68C17667C8C}"/>
              </a:ext>
            </a:extLst>
          </p:cNvPr>
          <p:cNvGraphicFramePr>
            <a:graphicFrameLocks noGrp="1"/>
          </p:cNvGraphicFramePr>
          <p:nvPr>
            <p:ph idx="1"/>
            <p:extLst>
              <p:ext uri="{D42A27DB-BD31-4B8C-83A1-F6EECF244321}">
                <p14:modId xmlns:p14="http://schemas.microsoft.com/office/powerpoint/2010/main" val="4010280630"/>
              </p:ext>
            </p:extLst>
          </p:nvPr>
        </p:nvGraphicFramePr>
        <p:xfrm>
          <a:off x="385763" y="1373188"/>
          <a:ext cx="10761662" cy="4854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2835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832803" y="451846"/>
            <a:ext cx="9692640" cy="771604"/>
          </a:xfrm>
        </p:spPr>
        <p:txBody>
          <a:bodyPr/>
          <a:lstStyle/>
          <a:p>
            <a:pPr algn="ctr" rtl="0"/>
            <a:r>
              <a:rPr lang="ar-SA" dirty="0"/>
              <a:t>المنهجية المقترحة</a:t>
            </a:r>
          </a:p>
        </p:txBody>
      </p:sp>
      <p:pic>
        <p:nvPicPr>
          <p:cNvPr id="3" name="Content Placeholder 2">
            <a:extLst>
              <a:ext uri="{FF2B5EF4-FFF2-40B4-BE49-F238E27FC236}">
                <a16:creationId xmlns:a16="http://schemas.microsoft.com/office/drawing/2014/main" id="{EDBD48F6-CBB7-4AA4-F550-0D3977FC96D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6893" y="1538213"/>
            <a:ext cx="10077509" cy="4689811"/>
          </a:xfrm>
          <a:prstGeom prst="rect">
            <a:avLst/>
          </a:prstGeom>
          <a:noFill/>
          <a:ln>
            <a:noFill/>
          </a:ln>
        </p:spPr>
      </p:pic>
    </p:spTree>
    <p:extLst>
      <p:ext uri="{BB962C8B-B14F-4D97-AF65-F5344CB8AC3E}">
        <p14:creationId xmlns:p14="http://schemas.microsoft.com/office/powerpoint/2010/main" val="282169004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755004" y="410915"/>
            <a:ext cx="9692640" cy="715394"/>
          </a:xfrm>
        </p:spPr>
        <p:txBody>
          <a:bodyPr/>
          <a:lstStyle/>
          <a:p>
            <a:pPr algn="ctr" rtl="0"/>
            <a:r>
              <a:rPr lang="ar-SA" dirty="0"/>
              <a:t>النماذج المعتمدة في المشروع</a:t>
            </a:r>
          </a:p>
        </p:txBody>
      </p:sp>
      <p:sp>
        <p:nvSpPr>
          <p:cNvPr id="4" name="Content Placeholder 3">
            <a:extLst>
              <a:ext uri="{FF2B5EF4-FFF2-40B4-BE49-F238E27FC236}">
                <a16:creationId xmlns:a16="http://schemas.microsoft.com/office/drawing/2014/main" id="{9B2F0CFF-8703-C65C-C51E-7806C63FAC9F}"/>
              </a:ext>
            </a:extLst>
          </p:cNvPr>
          <p:cNvSpPr>
            <a:spLocks noGrp="1"/>
          </p:cNvSpPr>
          <p:nvPr>
            <p:ph idx="1"/>
          </p:nvPr>
        </p:nvSpPr>
        <p:spPr>
          <a:xfrm>
            <a:off x="479685" y="1828800"/>
            <a:ext cx="10462635" cy="4618285"/>
          </a:xfrm>
        </p:spPr>
        <p:txBody>
          <a:bodyPr>
            <a:normAutofit/>
          </a:bodyPr>
          <a:lstStyle/>
          <a:p>
            <a:pPr algn="r" rtl="1"/>
            <a:r>
              <a:rPr lang="fa-IR" sz="2000" dirty="0"/>
              <a:t>نموذج آلة المتجه الداعم  </a:t>
            </a:r>
            <a:r>
              <a:rPr lang="en-US" sz="2000" dirty="0"/>
              <a:t>Support Vector Machine</a:t>
            </a:r>
            <a:endParaRPr lang="ar-SA" sz="2000" dirty="0"/>
          </a:p>
          <a:p>
            <a:pPr algn="r" rtl="1"/>
            <a:r>
              <a:rPr lang="fa-IR" sz="2000" dirty="0"/>
              <a:t>نموذج شجرة القرار </a:t>
            </a:r>
            <a:r>
              <a:rPr lang="en-US" sz="2000" dirty="0"/>
              <a:t>Decision Trees model</a:t>
            </a:r>
            <a:endParaRPr lang="ar-SA" sz="2000" dirty="0"/>
          </a:p>
          <a:p>
            <a:pPr algn="r" rtl="1"/>
            <a:r>
              <a:rPr lang="fa-IR" sz="2000" dirty="0"/>
              <a:t>نموذج الجار الأقرب </a:t>
            </a:r>
            <a:r>
              <a:rPr lang="en-US" sz="2000" dirty="0"/>
              <a:t>KNN model</a:t>
            </a:r>
            <a:endParaRPr lang="ar-SA" sz="2000" dirty="0"/>
          </a:p>
          <a:p>
            <a:pPr algn="r" rtl="1"/>
            <a:r>
              <a:rPr lang="ar-SA" sz="2000" dirty="0"/>
              <a:t>نموذج الانحدار الخطي </a:t>
            </a:r>
            <a:r>
              <a:rPr lang="en-US" sz="2000" dirty="0"/>
              <a:t>Linear Regression model</a:t>
            </a:r>
            <a:endParaRPr lang="ar-SA" sz="2000" dirty="0"/>
          </a:p>
          <a:p>
            <a:pPr algn="r" rtl="1"/>
            <a:endParaRPr lang="en-US" sz="2000" dirty="0"/>
          </a:p>
        </p:txBody>
      </p:sp>
    </p:spTree>
    <p:extLst>
      <p:ext uri="{BB962C8B-B14F-4D97-AF65-F5344CB8AC3E}">
        <p14:creationId xmlns:p14="http://schemas.microsoft.com/office/powerpoint/2010/main" val="50284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circle(in)">
                                      <p:cBhvr>
                                        <p:cTn id="10" dur="2000"/>
                                        <p:tgtEl>
                                          <p:spTgt spid="4">
                                            <p:txEl>
                                              <p:pRg st="0" end="0"/>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circle(in)">
                                      <p:cBhvr>
                                        <p:cTn id="13" dur="2000"/>
                                        <p:tgtEl>
                                          <p:spTgt spid="4">
                                            <p:txEl>
                                              <p:pRg st="1" end="1"/>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circle(in)">
                                      <p:cBhvr>
                                        <p:cTn id="16" dur="2000"/>
                                        <p:tgtEl>
                                          <p:spTgt spid="4">
                                            <p:txEl>
                                              <p:pRg st="2" end="2"/>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circle(in)">
                                      <p:cBhvr>
                                        <p:cTn id="19"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897241" y="365760"/>
            <a:ext cx="9692640" cy="980788"/>
          </a:xfrm>
        </p:spPr>
        <p:txBody>
          <a:bodyPr/>
          <a:lstStyle/>
          <a:p>
            <a:pPr algn="ctr" rtl="0"/>
            <a:r>
              <a:rPr lang="ar-SA" dirty="0"/>
              <a:t>مخطط حالات الاستخدام</a:t>
            </a:r>
          </a:p>
        </p:txBody>
      </p:sp>
      <p:pic>
        <p:nvPicPr>
          <p:cNvPr id="3" name="صورة 30">
            <a:extLst>
              <a:ext uri="{FF2B5EF4-FFF2-40B4-BE49-F238E27FC236}">
                <a16:creationId xmlns:a16="http://schemas.microsoft.com/office/drawing/2014/main" id="{3FA8E7EB-BF69-AA49-E37D-16AE35F655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9690" y="1543210"/>
            <a:ext cx="7327741" cy="4782776"/>
          </a:xfrm>
          <a:prstGeom prst="rect">
            <a:avLst/>
          </a:prstGeom>
          <a:noFill/>
          <a:ln>
            <a:solidFill>
              <a:schemeClr val="tx1"/>
            </a:solidFill>
          </a:ln>
        </p:spPr>
      </p:pic>
    </p:spTree>
    <p:extLst>
      <p:ext uri="{BB962C8B-B14F-4D97-AF65-F5344CB8AC3E}">
        <p14:creationId xmlns:p14="http://schemas.microsoft.com/office/powerpoint/2010/main" val="12259052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heel(1)">
                                      <p:cBhvr>
                                        <p:cTn id="1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936567" y="365760"/>
            <a:ext cx="9692640" cy="959802"/>
          </a:xfrm>
        </p:spPr>
        <p:txBody>
          <a:bodyPr/>
          <a:lstStyle/>
          <a:p>
            <a:pPr algn="ctr" rtl="0"/>
            <a:r>
              <a:rPr lang="ar-SA" dirty="0"/>
              <a:t>هيكلية المشروع</a:t>
            </a:r>
          </a:p>
        </p:txBody>
      </p:sp>
      <p:pic>
        <p:nvPicPr>
          <p:cNvPr id="3" name="Content Placeholder 2">
            <a:extLst>
              <a:ext uri="{FF2B5EF4-FFF2-40B4-BE49-F238E27FC236}">
                <a16:creationId xmlns:a16="http://schemas.microsoft.com/office/drawing/2014/main" id="{11BD57E0-861F-8599-02CC-085AB5B9FB5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7134" y="1573184"/>
            <a:ext cx="9071505" cy="4919056"/>
          </a:xfrm>
          <a:prstGeom prst="rect">
            <a:avLst/>
          </a:prstGeom>
          <a:noFill/>
          <a:ln>
            <a:noFill/>
          </a:ln>
        </p:spPr>
      </p:pic>
    </p:spTree>
    <p:extLst>
      <p:ext uri="{BB962C8B-B14F-4D97-AF65-F5344CB8AC3E}">
        <p14:creationId xmlns:p14="http://schemas.microsoft.com/office/powerpoint/2010/main" val="198122460"/>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1633CE8-9DF4-1C6B-4756-9A8C7200C463}"/>
              </a:ext>
            </a:extLst>
          </p:cNvPr>
          <p:cNvSpPr>
            <a:spLocks noGrp="1"/>
          </p:cNvSpPr>
          <p:nvPr>
            <p:ph type="title"/>
          </p:nvPr>
        </p:nvSpPr>
        <p:spPr>
          <a:xfrm>
            <a:off x="616907" y="365760"/>
            <a:ext cx="9692640" cy="860049"/>
          </a:xfrm>
        </p:spPr>
        <p:txBody>
          <a:bodyPr/>
          <a:lstStyle/>
          <a:p>
            <a:pPr algn="ctr" rtl="0"/>
            <a:r>
              <a:rPr lang="ar-SA" dirty="0"/>
              <a:t>الية التطوير والتنجيز</a:t>
            </a:r>
          </a:p>
        </p:txBody>
      </p:sp>
      <p:sp>
        <p:nvSpPr>
          <p:cNvPr id="4" name="عنصر نائب للمحتوى 3">
            <a:extLst>
              <a:ext uri="{FF2B5EF4-FFF2-40B4-BE49-F238E27FC236}">
                <a16:creationId xmlns:a16="http://schemas.microsoft.com/office/drawing/2014/main" id="{DD7B3BF3-B807-3274-B80F-61C48E4E7959}"/>
              </a:ext>
            </a:extLst>
          </p:cNvPr>
          <p:cNvSpPr>
            <a:spLocks noGrp="1"/>
          </p:cNvSpPr>
          <p:nvPr>
            <p:ph idx="1"/>
          </p:nvPr>
        </p:nvSpPr>
        <p:spPr>
          <a:xfrm>
            <a:off x="494080" y="1451804"/>
            <a:ext cx="10389557" cy="4802929"/>
          </a:xfrm>
        </p:spPr>
        <p:txBody>
          <a:bodyPr>
            <a:normAutofit/>
          </a:bodyPr>
          <a:lstStyle/>
          <a:p>
            <a:pPr marL="0" indent="0" algn="just" rtl="1">
              <a:buNone/>
            </a:pPr>
            <a:r>
              <a:rPr lang="ar-SA" sz="2000" dirty="0"/>
              <a:t>تمت عملية التطوير والتنجيز من خلال مجموعة الخطوات مر بها التطبيق للوصول إلى الحالة النهائية في واجهة المستخدم، حيث قمنا بجمع كمية من البيانات حوالي 1000 سجل حول معلومات أعراض مرض القلب، ثم قمنا بمعالجة وتنظيف تلك البيانات لتكون فيما بعد وضعت في إطار بيانات ليتم استكمالها عن طريق معالجة القيم داخل هذا الإطار وإعادة توزيع العناصر لتدريب النماذج في وقت لاحق على بعض تلك البيانات. </a:t>
            </a:r>
          </a:p>
          <a:p>
            <a:pPr marL="0" indent="0" algn="just" rtl="1">
              <a:buNone/>
            </a:pPr>
            <a:r>
              <a:rPr lang="ar-SA" sz="2000" dirty="0"/>
              <a:t>أما بالنسبة للجزء الآخر، فقد استخدمناه لاختبار وتقييم تلك النماذج وإظهار دقة كل نموذج. وأخيرًا، قمنا ببناء واجهة مستخدم تفاعلية تمكِّن المستخدم من استخدام هذه النماذج وتوقع وجود أو عدم وجود الأعراض.</a:t>
            </a:r>
          </a:p>
        </p:txBody>
      </p:sp>
    </p:spTree>
    <p:extLst>
      <p:ext uri="{BB962C8B-B14F-4D97-AF65-F5344CB8AC3E}">
        <p14:creationId xmlns:p14="http://schemas.microsoft.com/office/powerpoint/2010/main" val="3554014461"/>
      </p:ext>
    </p:extLst>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arn(inVertical)">
                                      <p:cBhvr>
                                        <p:cTn id="10" dur="500"/>
                                        <p:tgtEl>
                                          <p:spTgt spid="4">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arn(inVertical)">
                                      <p:cBhvr>
                                        <p:cTn id="1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253</TotalTime>
  <Words>1190</Words>
  <Application>Microsoft Office PowerPoint</Application>
  <PresentationFormat>Widescreen</PresentationFormat>
  <Paragraphs>141</Paragraphs>
  <Slides>27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5" baseType="lpstr">
      <vt:lpstr>Arial</vt:lpstr>
      <vt:lpstr>Calibri</vt:lpstr>
      <vt:lpstr>Century Schoolbook</vt:lpstr>
      <vt:lpstr>Trebuchet MS</vt:lpstr>
      <vt:lpstr>Wingdings</vt:lpstr>
      <vt:lpstr>Wingdings 2</vt:lpstr>
      <vt:lpstr>View</vt:lpstr>
      <vt:lpstr>MSPhotoEd.3</vt:lpstr>
      <vt:lpstr>عنوان المشروع: التنبؤ بمرض القلب بالاعتماد على خوارزميات التنقيب عن البيانات</vt:lpstr>
      <vt:lpstr>المقدمة</vt:lpstr>
      <vt:lpstr>الهدف من المشروع</vt:lpstr>
      <vt:lpstr>المتطلبات البرمجية</vt:lpstr>
      <vt:lpstr>المنهجية المقترحة</vt:lpstr>
      <vt:lpstr>النماذج المعتمدة في المشروع</vt:lpstr>
      <vt:lpstr>مخطط حالات الاستخدام</vt:lpstr>
      <vt:lpstr>هيكلية المشروع</vt:lpstr>
      <vt:lpstr>الية التطوير والتنجيز</vt:lpstr>
      <vt:lpstr>تقييم النماذج</vt:lpstr>
      <vt:lpstr>تقييم النماذج</vt:lpstr>
      <vt:lpstr>تقييم النماذج</vt:lpstr>
      <vt:lpstr>تقييم النماذج</vt:lpstr>
      <vt:lpstr>تقييم النماذج</vt:lpstr>
      <vt:lpstr>تقييم النماذج</vt:lpstr>
      <vt:lpstr>تقييم النماذج</vt:lpstr>
      <vt:lpstr>تقييم النماذج</vt:lpstr>
      <vt:lpstr>تقييم النماذج</vt:lpstr>
      <vt:lpstr>تقييم النماذج</vt:lpstr>
      <vt:lpstr>تقييم النماذج</vt:lpstr>
      <vt:lpstr>تقييم النماذج</vt:lpstr>
      <vt:lpstr>نتائج البحث:</vt:lpstr>
      <vt:lpstr>بناء واجهة التطبيق</vt:lpstr>
      <vt:lpstr>التنفيذ</vt:lpstr>
      <vt:lpstr>التوصيات:</vt:lpstr>
      <vt:lpstr>الافاق المستقبلية:</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Scraping Weather Data </dc:title>
  <dc:creator>Aysha Hag</dc:creator>
  <cp:lastModifiedBy>ZAIN</cp:lastModifiedBy>
  <cp:revision>10</cp:revision>
  <dcterms:created xsi:type="dcterms:W3CDTF">2023-02-11T22:21:06Z</dcterms:created>
  <dcterms:modified xsi:type="dcterms:W3CDTF">2025-07-25T11:23:36Z</dcterms:modified>
</cp:coreProperties>
</file>