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4" r:id="rId11"/>
    <p:sldId id="264" r:id="rId12"/>
    <p:sldId id="268" r:id="rId13"/>
    <p:sldId id="269" r:id="rId14"/>
    <p:sldId id="273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368CB05-958B-4E09-AC38-0B2A4E749BC6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6"/>
            <p14:sldId id="267"/>
            <p14:sldId id="274"/>
            <p14:sldId id="264"/>
            <p14:sldId id="268"/>
            <p14:sldId id="269"/>
            <p14:sldId id="27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4" d="100"/>
          <a:sy n="104" d="100"/>
        </p:scale>
        <p:origin x="1008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201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0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9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4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87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4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9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1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1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1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7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7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1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1422381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3260436" y="1782533"/>
            <a:ext cx="53572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500" b="1" dirty="0">
                <a:solidFill>
                  <a:schemeClr val="lt1"/>
                </a:solidFill>
                <a:latin typeface="Bowlby One SC"/>
                <a:ea typeface="한컴 윤고딕 250"/>
              </a:rPr>
              <a:t>스토리 보드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2817091" y="4592137"/>
            <a:ext cx="13453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dirty="0">
                <a:solidFill>
                  <a:schemeClr val="lt1"/>
                </a:solidFill>
                <a:latin typeface="한컴 윤고딕 720"/>
                <a:ea typeface="한컴 윤고딕 720"/>
              </a:rPr>
              <a:t>4</a:t>
            </a:r>
            <a:r>
              <a:rPr lang="ko-KR" altLang="en-US" sz="5000" dirty="0">
                <a:solidFill>
                  <a:schemeClr val="lt1"/>
                </a:solidFill>
                <a:latin typeface="한컴 윤고딕 720"/>
                <a:ea typeface="한컴 윤고딕 720"/>
              </a:rPr>
              <a:t>조</a:t>
            </a:r>
            <a:r>
              <a:rPr lang="ko-KR" altLang="en-US" sz="5000" dirty="0">
                <a:latin typeface="한컴 윤고딕 720"/>
                <a:ea typeface="한컴 윤고딕 720"/>
              </a:rPr>
              <a:t> 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4583974" y="4592137"/>
            <a:ext cx="40337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dirty="0" err="1">
                <a:solidFill>
                  <a:schemeClr val="lt1"/>
                </a:solidFill>
                <a:latin typeface="한컴 윤고딕 720"/>
                <a:ea typeface="한컴 윤고딕 720"/>
              </a:rPr>
              <a:t>김민산</a:t>
            </a:r>
            <a:r>
              <a:rPr lang="ko-KR" altLang="en-US" sz="2500" dirty="0">
                <a:solidFill>
                  <a:schemeClr val="lt1"/>
                </a:solidFill>
                <a:latin typeface="한컴 윤고딕 720"/>
                <a:ea typeface="한컴 윤고딕 720"/>
              </a:rPr>
              <a:t>	</a:t>
            </a:r>
            <a:r>
              <a:rPr lang="ko-KR" altLang="en-US" sz="2500" dirty="0" err="1" smtClean="0">
                <a:solidFill>
                  <a:schemeClr val="lt1"/>
                </a:solidFill>
                <a:latin typeface="한컴 윤고딕 720"/>
                <a:ea typeface="한컴 윤고딕 720"/>
              </a:rPr>
              <a:t>나재현</a:t>
            </a:r>
            <a:endParaRPr lang="ko-KR" altLang="en-US" sz="2500" dirty="0">
              <a:solidFill>
                <a:schemeClr val="lt1"/>
              </a:solidFill>
              <a:latin typeface="한컴 윤고딕 720"/>
              <a:ea typeface="한컴 윤고딕 720"/>
            </a:endParaRPr>
          </a:p>
          <a:p>
            <a:pPr lvl="0">
              <a:defRPr/>
            </a:pPr>
            <a:r>
              <a:rPr lang="ko-KR" altLang="en-US" sz="2500" dirty="0">
                <a:solidFill>
                  <a:schemeClr val="lt1"/>
                </a:solidFill>
                <a:latin typeface="한컴 윤고딕 720"/>
                <a:ea typeface="한컴 윤고딕 720"/>
              </a:rPr>
              <a:t>하상훈 	</a:t>
            </a:r>
            <a:r>
              <a:rPr lang="ko-KR" altLang="en-US" sz="2500" dirty="0" err="1">
                <a:solidFill>
                  <a:schemeClr val="lt1"/>
                </a:solidFill>
                <a:latin typeface="한컴 윤고딕 720"/>
                <a:ea typeface="한컴 윤고딕 720"/>
              </a:rPr>
              <a:t>박은호</a:t>
            </a:r>
            <a:endParaRPr lang="ko-KR" altLang="en-US" sz="2500" dirty="0">
              <a:solidFill>
                <a:schemeClr val="lt1"/>
              </a:solidFill>
              <a:latin typeface="한컴 윤고딕 720"/>
              <a:ea typeface="한컴 윤고딕 72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008786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982327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955868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929409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902950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876491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50032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23573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97114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770655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744196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17737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691278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664819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638360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611901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585442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558983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532524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095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플로우 차트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8649" y="0"/>
            <a:ext cx="12140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부채꼴 12"/>
          <p:cNvSpPr/>
          <p:nvPr/>
        </p:nvSpPr>
        <p:spPr>
          <a:xfrm>
            <a:off x="657224" y="6579054"/>
            <a:ext cx="578439" cy="278946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부채꼴 13"/>
          <p:cNvSpPr/>
          <p:nvPr/>
        </p:nvSpPr>
        <p:spPr>
          <a:xfrm flipH="1">
            <a:off x="1235663" y="6579054"/>
            <a:ext cx="607014" cy="278946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부채꼴 24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06485" y="1143000"/>
            <a:ext cx="3638550" cy="53911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79191" y="2311173"/>
            <a:ext cx="3990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2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권 한</a:t>
            </a:r>
          </a:p>
        </p:txBody>
      </p:sp>
      <p:sp>
        <p:nvSpPr>
          <p:cNvPr id="15" name="직사각형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한컴 윤고딕 720"/>
              <a:ea typeface="한컴 윤고딕 720"/>
            </a:endParaRPr>
          </a:p>
        </p:txBody>
      </p:sp>
      <p:graphicFrame>
        <p:nvGraphicFramePr>
          <p:cNvPr id="16" name="표 8"/>
          <p:cNvGraphicFramePr>
            <a:graphicFrameLocks noGrp="1"/>
          </p:cNvGraphicFramePr>
          <p:nvPr/>
        </p:nvGraphicFramePr>
        <p:xfrm>
          <a:off x="2400300" y="1427163"/>
          <a:ext cx="9468537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1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40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8">
                <a:tc rowSpan="1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페이지별 권한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상품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관리자는 모든 자료에 대한 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CRUD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 삭제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 삽입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수정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삭제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 삽입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마이페이지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 조회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수정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고객센터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조회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수정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삭제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조회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02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비회원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부채꼴 18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정 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부채꼴 12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19" name="표 8"/>
          <p:cNvGraphicFramePr>
            <a:graphicFrameLocks noGrp="1"/>
          </p:cNvGraphicFramePr>
          <p:nvPr/>
        </p:nvGraphicFramePr>
        <p:xfrm>
          <a:off x="2390776" y="1431245"/>
          <a:ext cx="9494287" cy="44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대구분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중구분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row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회원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가입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현존하는 메일명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@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도메인명을 기본으로 입력받는다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81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패스워드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대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소문자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,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숫자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,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특수문자를 혼용하여 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8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글자 이상의 패스워드를 사용하도록 한다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.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연속적인 숫자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문자 조합 및 생일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,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전화번호 등 추측하기 쉬운 패스워드 사용을 금지한다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 rowSpan="4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정책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모든 리뷰 조회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9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모든 상품에 대한 리뷰가능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한국어만 지원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해외 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IP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작성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9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나의 리뷰 수정 가능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다른 사람 리뷰 수정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890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리뷰삭제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나의 리뷰 삭제 가능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다른 사람의 리뷰 삭제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4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한컴 윤고딕 240"/>
                <a:ea typeface="한컴 윤고딕 240"/>
              </a:rPr>
              <a:t>UI, </a:t>
            </a:r>
            <a:r>
              <a:rPr lang="ko-KR" altLang="en-US">
                <a:latin typeface="한컴 윤고딕 240"/>
                <a:ea typeface="한컴 윤고딕 240"/>
              </a:rPr>
              <a:t>기능정의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부채꼴 12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한컴 윤고딕 720"/>
              <a:ea typeface="한컴 윤고딕 72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27" name="표 3"/>
          <p:cNvGraphicFramePr>
            <a:graphicFrameLocks noGrp="1"/>
          </p:cNvGraphicFramePr>
          <p:nvPr/>
        </p:nvGraphicFramePr>
        <p:xfrm>
          <a:off x="1957417" y="1000125"/>
          <a:ext cx="7549391" cy="74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Page Title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Screen ID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UI-M-1001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Author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김민산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Date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2024-01-05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Screen Path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4"/>
          <p:cNvGraphicFramePr>
            <a:graphicFrameLocks noGrp="1"/>
          </p:cNvGraphicFramePr>
          <p:nvPr/>
        </p:nvGraphicFramePr>
        <p:xfrm>
          <a:off x="9638784" y="1000125"/>
          <a:ext cx="2326004" cy="577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9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700" b="0">
                        <a:solidFill>
                          <a:schemeClr val="tx1"/>
                        </a:solidFill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장바구니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Men </a:t>
                      </a: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Women</a:t>
                      </a: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 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Kids</a:t>
                      </a: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 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Sale</a:t>
                      </a: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 메인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메인 홈페이지로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700">
                          <a:latin typeface="한컴 윤고딕 720"/>
                          <a:ea typeface="한컴 윤고딕 720"/>
                        </a:rPr>
                        <a:t>Related</a:t>
                      </a:r>
                      <a:r>
                        <a:rPr lang="ko-KR" altLang="en-US" sz="1700">
                          <a:latin typeface="한컴 윤고딕 720"/>
                          <a:ea typeface="한컴 윤고딕 720"/>
                        </a:rPr>
                        <a:t> </a:t>
                      </a:r>
                      <a:r>
                        <a:rPr lang="en-US" altLang="ko-KR" sz="1700">
                          <a:latin typeface="한컴 윤고딕 720"/>
                          <a:ea typeface="한컴 윤고딕 720"/>
                        </a:rPr>
                        <a:t>ID</a:t>
                      </a:r>
                      <a:endParaRPr lang="ko-KR" altLang="en-US" sz="17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UI-M-1005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700">
                          <a:latin typeface="한컴 윤고딕 720"/>
                          <a:ea typeface="한컴 윤고딕 720"/>
                        </a:rPr>
                        <a:t>Check Point</a:t>
                      </a:r>
                      <a:endParaRPr lang="ko-KR" altLang="en-US" sz="17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091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로고 버튼 누를시 같은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957417" y="1650017"/>
            <a:ext cx="7548017" cy="512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한컴 윤고딕 720"/>
              <a:ea typeface="한컴 윤고딕 72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3142" y="1747648"/>
            <a:ext cx="7376525" cy="4962612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336115" y="177641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2</a:t>
            </a:r>
          </a:p>
        </p:txBody>
      </p:sp>
      <p:sp>
        <p:nvSpPr>
          <p:cNvPr id="32" name="타원 31"/>
          <p:cNvSpPr/>
          <p:nvPr/>
        </p:nvSpPr>
        <p:spPr>
          <a:xfrm>
            <a:off x="9105341" y="192881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1</a:t>
            </a:r>
          </a:p>
        </p:txBody>
      </p:sp>
      <p:sp>
        <p:nvSpPr>
          <p:cNvPr id="33" name="타원 32"/>
          <p:cNvSpPr/>
          <p:nvPr/>
        </p:nvSpPr>
        <p:spPr>
          <a:xfrm>
            <a:off x="5781673" y="177641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3</a:t>
            </a:r>
          </a:p>
        </p:txBody>
      </p:sp>
      <p:sp>
        <p:nvSpPr>
          <p:cNvPr id="34" name="타원 33"/>
          <p:cNvSpPr/>
          <p:nvPr/>
        </p:nvSpPr>
        <p:spPr>
          <a:xfrm>
            <a:off x="6222471" y="177641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4</a:t>
            </a:r>
          </a:p>
        </p:txBody>
      </p:sp>
      <p:sp>
        <p:nvSpPr>
          <p:cNvPr id="35" name="타원 34"/>
          <p:cNvSpPr/>
          <p:nvPr/>
        </p:nvSpPr>
        <p:spPr>
          <a:xfrm>
            <a:off x="6615112" y="1766698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5</a:t>
            </a:r>
          </a:p>
        </p:txBody>
      </p:sp>
      <p:sp>
        <p:nvSpPr>
          <p:cNvPr id="36" name="타원 35"/>
          <p:cNvSpPr/>
          <p:nvPr/>
        </p:nvSpPr>
        <p:spPr>
          <a:xfrm>
            <a:off x="2507721" y="1776412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0" y="144122"/>
            <a:ext cx="1659732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1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6684" y="1789490"/>
            <a:ext cx="7302983" cy="50685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한컴 윤고딕 240"/>
                <a:ea typeface="한컴 윤고딕 240"/>
              </a:rPr>
              <a:t>UI, </a:t>
            </a:r>
            <a:r>
              <a:rPr lang="ko-KR" altLang="en-US">
                <a:latin typeface="한컴 윤고딕 240"/>
                <a:ea typeface="한컴 윤고딕 240"/>
              </a:rPr>
              <a:t>기능정의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44122"/>
            <a:ext cx="1659732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27" name="표 3"/>
          <p:cNvGraphicFramePr>
            <a:graphicFrameLocks noGrp="1"/>
          </p:cNvGraphicFramePr>
          <p:nvPr/>
        </p:nvGraphicFramePr>
        <p:xfrm>
          <a:off x="1957417" y="1000125"/>
          <a:ext cx="7549390" cy="74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1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5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Page Title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Screen ID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UI-M-2001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Author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김민산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Date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2024-01-05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한컴 윤고딕 720"/>
                          <a:ea typeface="한컴 윤고딕 720"/>
                        </a:rPr>
                        <a:t>Screen Path</a:t>
                      </a:r>
                      <a:endParaRPr lang="ko-KR" altLang="en-US" sz="12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Home&gt;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4"/>
          <p:cNvGraphicFramePr>
            <a:graphicFrameLocks noGrp="1"/>
          </p:cNvGraphicFramePr>
          <p:nvPr/>
        </p:nvGraphicFramePr>
        <p:xfrm>
          <a:off x="9638784" y="1000125"/>
          <a:ext cx="2326004" cy="577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9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700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700" b="0">
                        <a:solidFill>
                          <a:schemeClr val="tx1"/>
                        </a:solidFill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결제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9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700">
                          <a:latin typeface="한컴 윤고딕 720"/>
                          <a:ea typeface="한컴 윤고딕 720"/>
                        </a:rPr>
                        <a:t>Related</a:t>
                      </a:r>
                      <a:r>
                        <a:rPr lang="ko-KR" altLang="en-US" sz="1700">
                          <a:latin typeface="한컴 윤고딕 720"/>
                          <a:ea typeface="한컴 윤고딕 720"/>
                        </a:rPr>
                        <a:t> </a:t>
                      </a:r>
                      <a:r>
                        <a:rPr lang="en-US" altLang="ko-KR" sz="1700">
                          <a:latin typeface="한컴 윤고딕 720"/>
                          <a:ea typeface="한컴 윤고딕 720"/>
                        </a:rPr>
                        <a:t>ID</a:t>
                      </a:r>
                      <a:endParaRPr lang="ko-KR" altLang="en-US" sz="17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UI-M-3000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en-US" altLang="ko-KR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697">
                <a:tc gridSpan="2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700">
                          <a:latin typeface="한컴 윤고딕 720"/>
                          <a:ea typeface="한컴 윤고딕 720"/>
                        </a:rPr>
                        <a:t>Check Point</a:t>
                      </a:r>
                      <a:endParaRPr lang="ko-KR" altLang="en-US" sz="17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091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957417" y="1650017"/>
            <a:ext cx="7548017" cy="512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한컴 윤고딕 720"/>
              <a:ea typeface="한컴 윤고딕 72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83809" y="4964906"/>
            <a:ext cx="314327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defRPr/>
            </a:pPr>
            <a:r>
              <a:rPr lang="en-US" altLang="ko-KR">
                <a:latin typeface="한컴 윤고딕 720"/>
                <a:ea typeface="한컴 윤고딕 720"/>
              </a:rPr>
              <a:t>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부채꼴 12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4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9619" y="0"/>
            <a:ext cx="11422381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18655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768883" y="2200817"/>
            <a:ext cx="1124496" cy="122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500" b="1">
                <a:solidFill>
                  <a:schemeClr val="lt1"/>
                </a:solidFill>
                <a:latin typeface="Bowlby One SC"/>
                <a:ea typeface="한컴 윤고딕 250"/>
              </a:rPr>
              <a:t>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4917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458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1999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540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081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2622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6163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9704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3245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786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0327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3868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7409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0950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4491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032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1573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5114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655" y="0"/>
            <a:ext cx="26458" cy="6858000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4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6868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1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목 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30940" y="0"/>
            <a:ext cx="3117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3531042" y="1417638"/>
            <a:ext cx="7524771" cy="5032147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  <a:defRPr/>
            </a:pPr>
            <a:r>
              <a:rPr lang="ko-KR" altLang="en-US" sz="14000">
                <a:latin typeface="한컴 윤고딕 760"/>
                <a:ea typeface="한컴 윤고딕 760"/>
              </a:rPr>
              <a:t>■	히스토리</a:t>
            </a:r>
          </a:p>
          <a:p>
            <a:pPr marL="0" lvl="0" indent="0">
              <a:buNone/>
              <a:defRPr/>
            </a:pPr>
            <a:r>
              <a:rPr lang="ko-KR" altLang="en-US" sz="14000">
                <a:latin typeface="한컴 윤고딕 760"/>
                <a:ea typeface="한컴 윤고딕 760"/>
              </a:rPr>
              <a:t>■	메뉴 구조</a:t>
            </a:r>
          </a:p>
          <a:p>
            <a:pPr marL="0" lvl="0" indent="0">
              <a:buNone/>
              <a:defRPr/>
            </a:pPr>
            <a:r>
              <a:rPr lang="ko-KR" altLang="en-US" sz="14000">
                <a:latin typeface="한컴 윤고딕 760"/>
                <a:ea typeface="한컴 윤고딕 760"/>
              </a:rPr>
              <a:t>■	화면목록</a:t>
            </a:r>
          </a:p>
          <a:p>
            <a:pPr marL="0" lvl="0" indent="0">
              <a:buNone/>
              <a:defRPr/>
            </a:pPr>
            <a:r>
              <a:rPr lang="ko-KR" altLang="en-US" sz="14000">
                <a:latin typeface="한컴 윤고딕 760"/>
                <a:ea typeface="한컴 윤고딕 760"/>
              </a:rPr>
              <a:t>■	플로우 차트</a:t>
            </a:r>
            <a:endParaRPr lang="en-US" altLang="ko-KR" sz="14000">
              <a:latin typeface="한컴 윤고딕 760"/>
              <a:ea typeface="한컴 윤고딕 760"/>
            </a:endParaRPr>
          </a:p>
          <a:p>
            <a:pPr marL="0" lvl="0" indent="0">
              <a:buNone/>
              <a:defRPr/>
            </a:pPr>
            <a:r>
              <a:rPr lang="ko-KR" altLang="en-US" sz="14000">
                <a:latin typeface="한컴 윤고딕 760"/>
                <a:ea typeface="한컴 윤고딕 760"/>
              </a:rPr>
              <a:t>■	권한</a:t>
            </a:r>
            <a:r>
              <a:rPr lang="en-US" altLang="ko-KR" sz="14000">
                <a:latin typeface="한컴 윤고딕 760"/>
                <a:ea typeface="한컴 윤고딕 760"/>
              </a:rPr>
              <a:t>,</a:t>
            </a:r>
            <a:r>
              <a:rPr lang="ko-KR" altLang="en-US" sz="14000">
                <a:latin typeface="한컴 윤고딕 760"/>
                <a:ea typeface="한컴 윤고딕 760"/>
              </a:rPr>
              <a:t> 정책</a:t>
            </a:r>
          </a:p>
          <a:p>
            <a:pPr marL="0" lvl="0" indent="0">
              <a:buNone/>
              <a:defRPr/>
            </a:pPr>
            <a:r>
              <a:rPr lang="ko-KR" altLang="en-US" sz="14000">
                <a:latin typeface="한컴 윤고딕 760"/>
                <a:ea typeface="한컴 윤고딕 760"/>
              </a:rPr>
              <a:t>■	</a:t>
            </a:r>
            <a:r>
              <a:rPr lang="en-US" altLang="ko-KR" sz="14000">
                <a:latin typeface="한컴 윤고딕 760"/>
                <a:ea typeface="한컴 윤고딕 760"/>
              </a:rPr>
              <a:t>UI, </a:t>
            </a:r>
            <a:r>
              <a:rPr lang="ko-KR" altLang="en-US" sz="14000">
                <a:latin typeface="한컴 윤고딕 760"/>
                <a:ea typeface="한컴 윤고딕 760"/>
              </a:rPr>
              <a:t>기능정의</a:t>
            </a:r>
          </a:p>
          <a:p>
            <a:pPr marL="0" lvl="0" indent="0">
              <a:buNone/>
              <a:defRPr/>
            </a:pPr>
            <a:endParaRPr lang="en-US" altLang="ko-KR" sz="14000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히스토리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부채꼴 12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17" name="표 3"/>
          <p:cNvGraphicFramePr>
            <a:graphicFrameLocks noGrp="1"/>
          </p:cNvGraphicFramePr>
          <p:nvPr/>
        </p:nvGraphicFramePr>
        <p:xfrm>
          <a:off x="2403475" y="1940718"/>
          <a:ext cx="9524206" cy="338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22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Version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Author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Date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0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김민산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순서도 작성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메인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/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장바구니 화면 기능 설명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2024-01-05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30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나재현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순서도 작성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정책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2024-01-05</a:t>
                      </a: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7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하상훈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화면목록 작성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권한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2024-01-05</a:t>
                      </a: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73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박은호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화면 목록 작성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메뉴 구조도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2024-01-05</a:t>
                      </a: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메뉴 구조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903069" y="1234903"/>
            <a:ext cx="1605064" cy="476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latin typeface="한컴 윤고딕 720"/>
                <a:ea typeface="한컴 윤고딕 720"/>
              </a:rPr>
              <a:t>Web Project</a:t>
            </a:r>
            <a:endParaRPr lang="ko-KR" altLang="en-US">
              <a:latin typeface="한컴 윤고딕 720"/>
              <a:ea typeface="한컴 윤고딕 720"/>
            </a:endParaRPr>
          </a:p>
        </p:txBody>
      </p:sp>
      <p:cxnSp>
        <p:nvCxnSpPr>
          <p:cNvPr id="22" name="직선 연결선 26"/>
          <p:cNvCxnSpPr/>
          <p:nvPr/>
        </p:nvCxnSpPr>
        <p:spPr>
          <a:xfrm flipV="1">
            <a:off x="2826859" y="2061759"/>
            <a:ext cx="7757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8"/>
          <p:cNvCxnSpPr>
            <a:stCxn id="16" idx="2"/>
          </p:cNvCxnSpPr>
          <p:nvPr/>
        </p:nvCxnSpPr>
        <p:spPr>
          <a:xfrm>
            <a:off x="6705601" y="1711560"/>
            <a:ext cx="0" cy="3502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31"/>
          <p:cNvCxnSpPr/>
          <p:nvPr/>
        </p:nvCxnSpPr>
        <p:spPr>
          <a:xfrm rot="16200000" flipH="1">
            <a:off x="2646136" y="2232851"/>
            <a:ext cx="351815" cy="963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33"/>
          <p:cNvCxnSpPr>
            <a:endCxn id="18" idx="0"/>
          </p:cNvCxnSpPr>
          <p:nvPr/>
        </p:nvCxnSpPr>
        <p:spPr>
          <a:xfrm rot="16200000" flipH="1">
            <a:off x="5397101" y="2181225"/>
            <a:ext cx="23893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35"/>
          <p:cNvCxnSpPr>
            <a:endCxn id="19" idx="0"/>
          </p:cNvCxnSpPr>
          <p:nvPr/>
        </p:nvCxnSpPr>
        <p:spPr>
          <a:xfrm rot="16200000" flipH="1">
            <a:off x="7911834" y="2188328"/>
            <a:ext cx="253140" cy="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7"/>
          <p:cNvCxnSpPr>
            <a:endCxn id="20" idx="0"/>
          </p:cNvCxnSpPr>
          <p:nvPr/>
        </p:nvCxnSpPr>
        <p:spPr>
          <a:xfrm rot="16200000" flipH="1">
            <a:off x="10457772" y="2188329"/>
            <a:ext cx="253140" cy="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2344020" y="2300690"/>
            <a:ext cx="1835842" cy="4076331"/>
            <a:chOff x="1050195" y="2321156"/>
            <a:chExt cx="2531843" cy="3139942"/>
          </a:xfrm>
        </p:grpSpPr>
        <p:sp>
          <p:nvSpPr>
            <p:cNvPr id="17" name="직사각형 16"/>
            <p:cNvSpPr/>
            <p:nvPr/>
          </p:nvSpPr>
          <p:spPr>
            <a:xfrm>
              <a:off x="1050195" y="2321156"/>
              <a:ext cx="2524004" cy="2446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latin typeface="한컴 윤고딕 720"/>
                  <a:ea typeface="한컴 윤고딕 720"/>
                </a:rPr>
                <a:t>Men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65262" y="2644440"/>
              <a:ext cx="1224153" cy="343715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57885" y="2646471"/>
              <a:ext cx="1224153" cy="343715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53765" y="3105932"/>
              <a:ext cx="1221092" cy="540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 전체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45594" y="3100375"/>
              <a:ext cx="1224153" cy="551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 전체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62097" y="3751220"/>
              <a:ext cx="1224153" cy="546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라이프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스타일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54719" y="3745665"/>
              <a:ext cx="1224153" cy="5461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라이프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스타일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66058" y="4381058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57885" y="4377439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아우터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59057" y="4790163"/>
              <a:ext cx="1224153" cy="666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축구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50885" y="4794134"/>
              <a:ext cx="1224153" cy="6669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후디</a:t>
              </a: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&amp;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크루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742411" y="2314900"/>
            <a:ext cx="2594070" cy="4062121"/>
            <a:chOff x="6695549" y="2321157"/>
            <a:chExt cx="2526033" cy="4062121"/>
          </a:xfrm>
        </p:grpSpPr>
        <p:sp>
          <p:nvSpPr>
            <p:cNvPr id="19" name="직사각형 18"/>
            <p:cNvSpPr/>
            <p:nvPr/>
          </p:nvSpPr>
          <p:spPr>
            <a:xfrm>
              <a:off x="6695549" y="2321157"/>
              <a:ext cx="2524004" cy="3437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latin typeface="한컴 윤고딕 720"/>
                  <a:ea typeface="한컴 윤고딕 720"/>
                </a:rPr>
                <a:t>Kids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696737" y="2773896"/>
              <a:ext cx="1224153" cy="343715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989359" y="2768340"/>
              <a:ext cx="1224153" cy="343715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00309" y="3142535"/>
              <a:ext cx="1224153" cy="867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덩크</a:t>
              </a: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&amp;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에어포스</a:t>
              </a: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1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92137" y="3136979"/>
              <a:ext cx="1224153" cy="8677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상하의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세트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02029" y="4061359"/>
              <a:ext cx="1224153" cy="542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코트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버러우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994650" y="4058977"/>
              <a:ext cx="1226932" cy="542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아우터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05601" y="4661773"/>
              <a:ext cx="1224153" cy="827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플렉스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97429" y="4656216"/>
              <a:ext cx="1224153" cy="827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후디</a:t>
              </a: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&amp;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크루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05601" y="5555535"/>
              <a:ext cx="1224153" cy="8277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코르테즈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997429" y="5549979"/>
              <a:ext cx="1224153" cy="827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탑</a:t>
              </a: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&amp;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티셔츠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544090" y="2314900"/>
            <a:ext cx="2106080" cy="1941835"/>
            <a:chOff x="9518226" y="2321157"/>
            <a:chExt cx="2555026" cy="1941835"/>
          </a:xfrm>
        </p:grpSpPr>
        <p:sp>
          <p:nvSpPr>
            <p:cNvPr id="20" name="직사각형 19"/>
            <p:cNvSpPr/>
            <p:nvPr/>
          </p:nvSpPr>
          <p:spPr>
            <a:xfrm>
              <a:off x="9518226" y="2321157"/>
              <a:ext cx="2524004" cy="3437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latin typeface="한컴 윤고딕 720"/>
                  <a:ea typeface="한컴 윤고딕 720"/>
                </a:rPr>
                <a:t>Sale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543247" y="2769927"/>
              <a:ext cx="1224153" cy="687747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Mens Sale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35869" y="2764371"/>
              <a:ext cx="1224153" cy="693304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Womens Sale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554757" y="3532266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846585" y="3526710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56477" y="3919277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849099" y="3913721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605389" y="2300691"/>
            <a:ext cx="1812339" cy="4076330"/>
            <a:chOff x="3918652" y="2328432"/>
            <a:chExt cx="2538030" cy="3010570"/>
          </a:xfrm>
        </p:grpSpPr>
        <p:sp>
          <p:nvSpPr>
            <p:cNvPr id="18" name="직사각형 17"/>
            <p:cNvSpPr/>
            <p:nvPr/>
          </p:nvSpPr>
          <p:spPr>
            <a:xfrm>
              <a:off x="3932678" y="2328432"/>
              <a:ext cx="2524004" cy="2605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latin typeface="한컴 윤고딕 720"/>
                  <a:ea typeface="한컴 윤고딕 720"/>
                </a:rPr>
                <a:t>Women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18652" y="2670849"/>
              <a:ext cx="1224153" cy="343715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11275" y="2665294"/>
              <a:ext cx="1224153" cy="343715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22223" y="3039489"/>
              <a:ext cx="1224153" cy="53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신발 전체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14052" y="3033933"/>
              <a:ext cx="1224153" cy="53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의류 전체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26569" y="3609828"/>
              <a:ext cx="1224153" cy="546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라이프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스타일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219190" y="3604272"/>
              <a:ext cx="1224153" cy="5461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라이프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스타일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40700" y="4214969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러닝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32529" y="4218940"/>
              <a:ext cx="1224153" cy="34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아우터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27515" y="4635446"/>
              <a:ext cx="1224153" cy="699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축구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19343" y="4639420"/>
              <a:ext cx="1224153" cy="699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후디</a:t>
              </a: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한컴 윤고딕 720"/>
                  <a:ea typeface="한컴 윤고딕 720"/>
                </a:rPr>
                <a:t>&amp;</a:t>
              </a: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한컴 윤고딕 720"/>
                  <a:ea typeface="한컴 윤고딕 720"/>
                </a:rPr>
                <a:t>크루</a:t>
              </a: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9" name="부채꼴 68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화면 목록</a:t>
            </a:r>
          </a:p>
        </p:txBody>
      </p:sp>
      <p:graphicFrame>
        <p:nvGraphicFramePr>
          <p:cNvPr id="16" name="표 8"/>
          <p:cNvGraphicFramePr>
            <a:graphicFrameLocks noGrp="1"/>
          </p:cNvGraphicFramePr>
          <p:nvPr/>
        </p:nvGraphicFramePr>
        <p:xfrm>
          <a:off x="2205996" y="1474788"/>
          <a:ext cx="9716578" cy="401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9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96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Screen ID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Page Title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6">
                <a:tc rowSpan="10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UI-M-S-1000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UI-M-S-1001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UI-M-S-1002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러닝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UI-M-S-1003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러닝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축구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UI-M-S-1004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축구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UI-M-C-1000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UI-M-C-1001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UI-M-C-1002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아우터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UI-M-C-1003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러닝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후디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크루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UI-M-C-1004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후디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크루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부채꼴 18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화면 목록</a:t>
            </a:r>
          </a:p>
        </p:txBody>
      </p:sp>
      <p:graphicFrame>
        <p:nvGraphicFramePr>
          <p:cNvPr id="16" name="표 8"/>
          <p:cNvGraphicFramePr>
            <a:graphicFrameLocks noGrp="1"/>
          </p:cNvGraphicFramePr>
          <p:nvPr/>
        </p:nvGraphicFramePr>
        <p:xfrm>
          <a:off x="2152925" y="1455738"/>
          <a:ext cx="9783256" cy="401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44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Screen ID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Page Title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6">
                <a:tc rowSpan="10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UI-W-S-1000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UI-W-S-1001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UI-W-S-1002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러닝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UI-W-S-1003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러닝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축구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UI-W-S-1004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축구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UI-W-C-1000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UI-W-C-1001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전체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UI-W-C-1002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라이프스타일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아우터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UI-W-C-1003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아우터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후디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크루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UI-W-C-1004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후디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크루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부채꼴 18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화면 목록</a:t>
            </a:r>
          </a:p>
        </p:txBody>
      </p:sp>
      <p:sp>
        <p:nvSpPr>
          <p:cNvPr id="15" name="직사각형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endParaRPr lang="ko-KR" altLang="en-US">
              <a:latin typeface="한컴 윤고딕 720"/>
              <a:ea typeface="한컴 윤고딕 720"/>
            </a:endParaRPr>
          </a:p>
        </p:txBody>
      </p:sp>
      <p:graphicFrame>
        <p:nvGraphicFramePr>
          <p:cNvPr id="16" name="표 15"/>
          <p:cNvGraphicFramePr/>
          <p:nvPr>
            <p:extLst>
              <p:ext uri="{D42A27DB-BD31-4B8C-83A1-F6EECF244321}">
                <p14:modId xmlns:p14="http://schemas.microsoft.com/office/powerpoint/2010/main" val="1177095983"/>
              </p:ext>
            </p:extLst>
          </p:nvPr>
        </p:nvGraphicFramePr>
        <p:xfrm>
          <a:off x="2222044" y="1428750"/>
          <a:ext cx="9728827" cy="32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Screen ID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Page Title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dirty="0">
                          <a:latin typeface="한컴 윤고딕 720"/>
                          <a:ea typeface="한컴 윤고딕 720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/>
          <p:nvPr>
            <p:extLst>
              <p:ext uri="{D42A27DB-BD31-4B8C-83A1-F6EECF244321}">
                <p14:modId xmlns:p14="http://schemas.microsoft.com/office/powerpoint/2010/main" val="3784957445"/>
              </p:ext>
            </p:extLst>
          </p:nvPr>
        </p:nvGraphicFramePr>
        <p:xfrm>
          <a:off x="2222044" y="1752600"/>
          <a:ext cx="9729537" cy="39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0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 rowSpan="10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Kids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UI-K-S-1000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신발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대분류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덩크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에어포스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UI-K-S-1001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덩크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에어포스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코트버로우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UI-K-S-1002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코트버로우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플렉스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UI-K-S-1003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플렉스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코르테즈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UI-K-S-1004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코르테즈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한컴 윤고딕 720"/>
                          <a:ea typeface="한컴 윤고딕 720"/>
                        </a:rPr>
                        <a:t>UI-K-C-1000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상하의 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UI-K-C-1001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상하의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아우터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UI-K-C-1002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아우터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후디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크루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UI-K-C-1003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후디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크루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탑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티셔츠</a:t>
                      </a: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UI-K-C-1004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탑</a:t>
                      </a: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&amp;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티셔츠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부채꼴 19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화면 목록</a:t>
            </a:r>
          </a:p>
        </p:txBody>
      </p:sp>
      <p:graphicFrame>
        <p:nvGraphicFramePr>
          <p:cNvPr id="1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16369"/>
              </p:ext>
            </p:extLst>
          </p:nvPr>
        </p:nvGraphicFramePr>
        <p:xfrm>
          <a:off x="2196192" y="1143000"/>
          <a:ext cx="971350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대메뉴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중메뉴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Screen ID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 dirty="0">
                          <a:latin typeface="한컴 윤고딕 720"/>
                          <a:ea typeface="한컴 윤고딕 720"/>
                        </a:rPr>
                        <a:t>Page Title</a:t>
                      </a:r>
                      <a:endParaRPr lang="ko-KR" altLang="en-US" sz="1500" dirty="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500">
                          <a:latin typeface="한컴 윤고딕 720"/>
                          <a:ea typeface="한컴 윤고딕 720"/>
                        </a:rPr>
                        <a:t>Description</a:t>
                      </a:r>
                      <a:endParaRPr lang="ko-KR" altLang="en-US" sz="150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>
                          <a:latin typeface="한컴 윤고딕 720"/>
                          <a:ea typeface="한컴 윤고딕 720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6">
                <a:tc rowSpan="6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Sale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Mens Sale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UI-S-M-1000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남성 세일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</a:t>
                      </a: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UI-S-M-1001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남성 세일 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</a:t>
                      </a: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UI-S-M-2001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남성 세일 신발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Women Sale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UI-S-W-1000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여성 세일 대분류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의류</a:t>
                      </a: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UI-S-W-1001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여성 세일 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신발</a:t>
                      </a:r>
                      <a:endParaRPr lang="en-US" altLang="ko-KR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UI-S-W-2001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여성 세일 의류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236">
                <a:tc rowSpan="7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홈페이지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Men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남성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Women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여성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Kids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키드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Sale</a:t>
                      </a: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UI-M-1005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할인 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23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결재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>
                          <a:latin typeface="한컴 윤고딕 720"/>
                          <a:ea typeface="한컴 윤고딕 720"/>
                        </a:rPr>
                        <a:t>UI-M-3000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>
                          <a:latin typeface="한컴 윤고딕 720"/>
                          <a:ea typeface="한컴 윤고딕 720"/>
                        </a:rPr>
                        <a:t>결재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dirty="0">
                        <a:latin typeface="한컴 윤고딕 720"/>
                        <a:ea typeface="한컴 윤고딕 7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부채꼴 20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095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73345" y="0"/>
            <a:ext cx="1186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19202" y="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한컴 윤고딕 240"/>
                <a:ea typeface="한컴 윤고딕 240"/>
              </a:rPr>
              <a:t>플로우 차트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8649" y="0"/>
            <a:ext cx="121402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부채꼴 12"/>
          <p:cNvSpPr/>
          <p:nvPr/>
        </p:nvSpPr>
        <p:spPr>
          <a:xfrm>
            <a:off x="657224" y="6579054"/>
            <a:ext cx="578439" cy="278946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부채꼴 13"/>
          <p:cNvSpPr/>
          <p:nvPr/>
        </p:nvSpPr>
        <p:spPr>
          <a:xfrm flipH="1">
            <a:off x="1235663" y="6579054"/>
            <a:ext cx="607014" cy="278946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005138" y="1143000"/>
            <a:ext cx="8104450" cy="5147227"/>
            <a:chOff x="3005137" y="1143000"/>
            <a:chExt cx="8104450" cy="514722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005137" y="1143000"/>
              <a:ext cx="8104450" cy="5147227"/>
            </a:xfrm>
            <a:prstGeom prst="rect">
              <a:avLst/>
            </a:prstGeom>
          </p:spPr>
        </p:pic>
        <p:sp>
          <p:nvSpPr>
            <p:cNvPr id="17" name="자유형 16"/>
            <p:cNvSpPr>
              <a:spLocks noEditPoints="1"/>
            </p:cNvSpPr>
            <p:nvPr/>
          </p:nvSpPr>
          <p:spPr>
            <a:xfrm>
              <a:off x="3943350" y="3429000"/>
              <a:ext cx="173196" cy="152876"/>
            </a:xfrm>
            <a:custGeom>
              <a:avLst/>
              <a:gdLst>
                <a:gd name="T0" fmla="*/ 2064 w 2273"/>
                <a:gd name="T1" fmla="*/ 2005 h 2005"/>
                <a:gd name="T2" fmla="*/ 209 w 2273"/>
                <a:gd name="T3" fmla="*/ 2005 h 2005"/>
                <a:gd name="T4" fmla="*/ 36 w 2273"/>
                <a:gd name="T5" fmla="*/ 1905 h 2005"/>
                <a:gd name="T6" fmla="*/ 36 w 2273"/>
                <a:gd name="T7" fmla="*/ 1705 h 2005"/>
                <a:gd name="T8" fmla="*/ 963 w 2273"/>
                <a:gd name="T9" fmla="*/ 100 h 2005"/>
                <a:gd name="T10" fmla="*/ 1136 w 2273"/>
                <a:gd name="T11" fmla="*/ 0 h 2005"/>
                <a:gd name="T12" fmla="*/ 1309 w 2273"/>
                <a:gd name="T13" fmla="*/ 100 h 2005"/>
                <a:gd name="T14" fmla="*/ 2237 w 2273"/>
                <a:gd name="T15" fmla="*/ 1707 h 2005"/>
                <a:gd name="T16" fmla="*/ 2237 w 2273"/>
                <a:gd name="T17" fmla="*/ 1907 h 2005"/>
                <a:gd name="T18" fmla="*/ 2064 w 2273"/>
                <a:gd name="T19" fmla="*/ 2005 h 2005"/>
                <a:gd name="T20" fmla="*/ 1136 w 2273"/>
                <a:gd name="T21" fmla="*/ 133 h 2005"/>
                <a:gd name="T22" fmla="*/ 1079 w 2273"/>
                <a:gd name="T23" fmla="*/ 167 h 2005"/>
                <a:gd name="T24" fmla="*/ 151 w 2273"/>
                <a:gd name="T25" fmla="*/ 1773 h 2005"/>
                <a:gd name="T26" fmla="*/ 151 w 2273"/>
                <a:gd name="T27" fmla="*/ 1840 h 2005"/>
                <a:gd name="T28" fmla="*/ 208 w 2273"/>
                <a:gd name="T29" fmla="*/ 1873 h 2005"/>
                <a:gd name="T30" fmla="*/ 2063 w 2273"/>
                <a:gd name="T31" fmla="*/ 1873 h 2005"/>
                <a:gd name="T32" fmla="*/ 2120 w 2273"/>
                <a:gd name="T33" fmla="*/ 1840 h 2005"/>
                <a:gd name="T34" fmla="*/ 2120 w 2273"/>
                <a:gd name="T35" fmla="*/ 1773 h 2005"/>
                <a:gd name="T36" fmla="*/ 1192 w 2273"/>
                <a:gd name="T37" fmla="*/ 167 h 2005"/>
                <a:gd name="T38" fmla="*/ 1136 w 2273"/>
                <a:gd name="T39" fmla="*/ 133 h 2005"/>
                <a:gd name="T40" fmla="*/ 1203 w 2273"/>
                <a:gd name="T41" fmla="*/ 1371 h 2005"/>
                <a:gd name="T42" fmla="*/ 1069 w 2273"/>
                <a:gd name="T43" fmla="*/ 1371 h 2005"/>
                <a:gd name="T44" fmla="*/ 1069 w 2273"/>
                <a:gd name="T45" fmla="*/ 629 h 2005"/>
                <a:gd name="T46" fmla="*/ 1203 w 2273"/>
                <a:gd name="T47" fmla="*/ 629 h 2005"/>
                <a:gd name="T48" fmla="*/ 1203 w 2273"/>
                <a:gd name="T49" fmla="*/ 1371 h 2005"/>
                <a:gd name="T50" fmla="*/ 1203 w 2273"/>
                <a:gd name="T51" fmla="*/ 1664 h 2005"/>
                <a:gd name="T52" fmla="*/ 1069 w 2273"/>
                <a:gd name="T53" fmla="*/ 1664 h 2005"/>
                <a:gd name="T54" fmla="*/ 1069 w 2273"/>
                <a:gd name="T55" fmla="*/ 1532 h 2005"/>
                <a:gd name="T56" fmla="*/ 1203 w 2273"/>
                <a:gd name="T57" fmla="*/ 1532 h 2005"/>
                <a:gd name="T58" fmla="*/ 1203 w 2273"/>
                <a:gd name="T59" fmla="*/ 1664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3" h="2005">
                  <a:moveTo>
                    <a:pt x="2064" y="2005"/>
                  </a:moveTo>
                  <a:lnTo>
                    <a:pt x="209" y="2005"/>
                  </a:lnTo>
                  <a:cubicBezTo>
                    <a:pt x="137" y="2005"/>
                    <a:pt x="72" y="1968"/>
                    <a:pt x="36" y="1905"/>
                  </a:cubicBezTo>
                  <a:cubicBezTo>
                    <a:pt x="0" y="1843"/>
                    <a:pt x="0" y="1768"/>
                    <a:pt x="36" y="1705"/>
                  </a:cubicBezTo>
                  <a:lnTo>
                    <a:pt x="963" y="100"/>
                  </a:lnTo>
                  <a:cubicBezTo>
                    <a:pt x="999" y="37"/>
                    <a:pt x="1064" y="0"/>
                    <a:pt x="1136" y="0"/>
                  </a:cubicBezTo>
                  <a:cubicBezTo>
                    <a:pt x="1208" y="0"/>
                    <a:pt x="1273" y="37"/>
                    <a:pt x="1309" y="100"/>
                  </a:cubicBezTo>
                  <a:lnTo>
                    <a:pt x="2237" y="1707"/>
                  </a:lnTo>
                  <a:cubicBezTo>
                    <a:pt x="2273" y="1769"/>
                    <a:pt x="2273" y="1844"/>
                    <a:pt x="2237" y="1907"/>
                  </a:cubicBezTo>
                  <a:cubicBezTo>
                    <a:pt x="2200" y="1968"/>
                    <a:pt x="2136" y="2005"/>
                    <a:pt x="2064" y="2005"/>
                  </a:cubicBezTo>
                  <a:close/>
                  <a:moveTo>
                    <a:pt x="1136" y="133"/>
                  </a:moveTo>
                  <a:cubicBezTo>
                    <a:pt x="1124" y="133"/>
                    <a:pt x="1096" y="136"/>
                    <a:pt x="1079" y="167"/>
                  </a:cubicBezTo>
                  <a:lnTo>
                    <a:pt x="151" y="1773"/>
                  </a:lnTo>
                  <a:cubicBezTo>
                    <a:pt x="133" y="1804"/>
                    <a:pt x="145" y="1831"/>
                    <a:pt x="151" y="1840"/>
                  </a:cubicBezTo>
                  <a:cubicBezTo>
                    <a:pt x="156" y="1849"/>
                    <a:pt x="173" y="1873"/>
                    <a:pt x="208" y="1873"/>
                  </a:cubicBezTo>
                  <a:lnTo>
                    <a:pt x="2063" y="1873"/>
                  </a:lnTo>
                  <a:cubicBezTo>
                    <a:pt x="2097" y="1873"/>
                    <a:pt x="2115" y="1851"/>
                    <a:pt x="2120" y="1840"/>
                  </a:cubicBezTo>
                  <a:cubicBezTo>
                    <a:pt x="2125" y="1829"/>
                    <a:pt x="2137" y="1804"/>
                    <a:pt x="2120" y="1773"/>
                  </a:cubicBezTo>
                  <a:lnTo>
                    <a:pt x="1192" y="167"/>
                  </a:lnTo>
                  <a:cubicBezTo>
                    <a:pt x="1176" y="136"/>
                    <a:pt x="1148" y="133"/>
                    <a:pt x="1136" y="133"/>
                  </a:cubicBezTo>
                  <a:close/>
                  <a:moveTo>
                    <a:pt x="1203" y="1371"/>
                  </a:moveTo>
                  <a:lnTo>
                    <a:pt x="1069" y="1371"/>
                  </a:lnTo>
                  <a:lnTo>
                    <a:pt x="1069" y="629"/>
                  </a:lnTo>
                  <a:lnTo>
                    <a:pt x="1203" y="629"/>
                  </a:lnTo>
                  <a:lnTo>
                    <a:pt x="1203" y="1371"/>
                  </a:lnTo>
                  <a:close/>
                  <a:moveTo>
                    <a:pt x="1203" y="1664"/>
                  </a:moveTo>
                  <a:lnTo>
                    <a:pt x="1069" y="1664"/>
                  </a:lnTo>
                  <a:lnTo>
                    <a:pt x="1069" y="1532"/>
                  </a:lnTo>
                  <a:lnTo>
                    <a:pt x="1203" y="1532"/>
                  </a:lnTo>
                  <a:lnTo>
                    <a:pt x="1203" y="166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>
              <a:spLocks noEditPoints="1"/>
            </p:cNvSpPr>
            <p:nvPr/>
          </p:nvSpPr>
          <p:spPr>
            <a:xfrm>
              <a:off x="9895601" y="3152299"/>
              <a:ext cx="173196" cy="152876"/>
            </a:xfrm>
            <a:custGeom>
              <a:avLst/>
              <a:gdLst>
                <a:gd name="T0" fmla="*/ 2064 w 2273"/>
                <a:gd name="T1" fmla="*/ 2005 h 2005"/>
                <a:gd name="T2" fmla="*/ 209 w 2273"/>
                <a:gd name="T3" fmla="*/ 2005 h 2005"/>
                <a:gd name="T4" fmla="*/ 36 w 2273"/>
                <a:gd name="T5" fmla="*/ 1905 h 2005"/>
                <a:gd name="T6" fmla="*/ 36 w 2273"/>
                <a:gd name="T7" fmla="*/ 1705 h 2005"/>
                <a:gd name="T8" fmla="*/ 963 w 2273"/>
                <a:gd name="T9" fmla="*/ 100 h 2005"/>
                <a:gd name="T10" fmla="*/ 1136 w 2273"/>
                <a:gd name="T11" fmla="*/ 0 h 2005"/>
                <a:gd name="T12" fmla="*/ 1309 w 2273"/>
                <a:gd name="T13" fmla="*/ 100 h 2005"/>
                <a:gd name="T14" fmla="*/ 2237 w 2273"/>
                <a:gd name="T15" fmla="*/ 1707 h 2005"/>
                <a:gd name="T16" fmla="*/ 2237 w 2273"/>
                <a:gd name="T17" fmla="*/ 1907 h 2005"/>
                <a:gd name="T18" fmla="*/ 2064 w 2273"/>
                <a:gd name="T19" fmla="*/ 2005 h 2005"/>
                <a:gd name="T20" fmla="*/ 1136 w 2273"/>
                <a:gd name="T21" fmla="*/ 133 h 2005"/>
                <a:gd name="T22" fmla="*/ 1079 w 2273"/>
                <a:gd name="T23" fmla="*/ 167 h 2005"/>
                <a:gd name="T24" fmla="*/ 151 w 2273"/>
                <a:gd name="T25" fmla="*/ 1773 h 2005"/>
                <a:gd name="T26" fmla="*/ 151 w 2273"/>
                <a:gd name="T27" fmla="*/ 1840 h 2005"/>
                <a:gd name="T28" fmla="*/ 208 w 2273"/>
                <a:gd name="T29" fmla="*/ 1873 h 2005"/>
                <a:gd name="T30" fmla="*/ 2063 w 2273"/>
                <a:gd name="T31" fmla="*/ 1873 h 2005"/>
                <a:gd name="T32" fmla="*/ 2120 w 2273"/>
                <a:gd name="T33" fmla="*/ 1840 h 2005"/>
                <a:gd name="T34" fmla="*/ 2120 w 2273"/>
                <a:gd name="T35" fmla="*/ 1773 h 2005"/>
                <a:gd name="T36" fmla="*/ 1192 w 2273"/>
                <a:gd name="T37" fmla="*/ 167 h 2005"/>
                <a:gd name="T38" fmla="*/ 1136 w 2273"/>
                <a:gd name="T39" fmla="*/ 133 h 2005"/>
                <a:gd name="T40" fmla="*/ 1203 w 2273"/>
                <a:gd name="T41" fmla="*/ 1371 h 2005"/>
                <a:gd name="T42" fmla="*/ 1069 w 2273"/>
                <a:gd name="T43" fmla="*/ 1371 h 2005"/>
                <a:gd name="T44" fmla="*/ 1069 w 2273"/>
                <a:gd name="T45" fmla="*/ 629 h 2005"/>
                <a:gd name="T46" fmla="*/ 1203 w 2273"/>
                <a:gd name="T47" fmla="*/ 629 h 2005"/>
                <a:gd name="T48" fmla="*/ 1203 w 2273"/>
                <a:gd name="T49" fmla="*/ 1371 h 2005"/>
                <a:gd name="T50" fmla="*/ 1203 w 2273"/>
                <a:gd name="T51" fmla="*/ 1664 h 2005"/>
                <a:gd name="T52" fmla="*/ 1069 w 2273"/>
                <a:gd name="T53" fmla="*/ 1664 h 2005"/>
                <a:gd name="T54" fmla="*/ 1069 w 2273"/>
                <a:gd name="T55" fmla="*/ 1532 h 2005"/>
                <a:gd name="T56" fmla="*/ 1203 w 2273"/>
                <a:gd name="T57" fmla="*/ 1532 h 2005"/>
                <a:gd name="T58" fmla="*/ 1203 w 2273"/>
                <a:gd name="T59" fmla="*/ 1664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3" h="2005">
                  <a:moveTo>
                    <a:pt x="2064" y="2005"/>
                  </a:moveTo>
                  <a:lnTo>
                    <a:pt x="209" y="2005"/>
                  </a:lnTo>
                  <a:cubicBezTo>
                    <a:pt x="137" y="2005"/>
                    <a:pt x="72" y="1968"/>
                    <a:pt x="36" y="1905"/>
                  </a:cubicBezTo>
                  <a:cubicBezTo>
                    <a:pt x="0" y="1843"/>
                    <a:pt x="0" y="1768"/>
                    <a:pt x="36" y="1705"/>
                  </a:cubicBezTo>
                  <a:lnTo>
                    <a:pt x="963" y="100"/>
                  </a:lnTo>
                  <a:cubicBezTo>
                    <a:pt x="999" y="37"/>
                    <a:pt x="1064" y="0"/>
                    <a:pt x="1136" y="0"/>
                  </a:cubicBezTo>
                  <a:cubicBezTo>
                    <a:pt x="1208" y="0"/>
                    <a:pt x="1273" y="37"/>
                    <a:pt x="1309" y="100"/>
                  </a:cubicBezTo>
                  <a:lnTo>
                    <a:pt x="2237" y="1707"/>
                  </a:lnTo>
                  <a:cubicBezTo>
                    <a:pt x="2273" y="1769"/>
                    <a:pt x="2273" y="1844"/>
                    <a:pt x="2237" y="1907"/>
                  </a:cubicBezTo>
                  <a:cubicBezTo>
                    <a:pt x="2200" y="1968"/>
                    <a:pt x="2136" y="2005"/>
                    <a:pt x="2064" y="2005"/>
                  </a:cubicBezTo>
                  <a:close/>
                  <a:moveTo>
                    <a:pt x="1136" y="133"/>
                  </a:moveTo>
                  <a:cubicBezTo>
                    <a:pt x="1124" y="133"/>
                    <a:pt x="1096" y="136"/>
                    <a:pt x="1079" y="167"/>
                  </a:cubicBezTo>
                  <a:lnTo>
                    <a:pt x="151" y="1773"/>
                  </a:lnTo>
                  <a:cubicBezTo>
                    <a:pt x="133" y="1804"/>
                    <a:pt x="145" y="1831"/>
                    <a:pt x="151" y="1840"/>
                  </a:cubicBezTo>
                  <a:cubicBezTo>
                    <a:pt x="156" y="1849"/>
                    <a:pt x="173" y="1873"/>
                    <a:pt x="208" y="1873"/>
                  </a:cubicBezTo>
                  <a:lnTo>
                    <a:pt x="2063" y="1873"/>
                  </a:lnTo>
                  <a:cubicBezTo>
                    <a:pt x="2097" y="1873"/>
                    <a:pt x="2115" y="1851"/>
                    <a:pt x="2120" y="1840"/>
                  </a:cubicBezTo>
                  <a:cubicBezTo>
                    <a:pt x="2125" y="1829"/>
                    <a:pt x="2137" y="1804"/>
                    <a:pt x="2120" y="1773"/>
                  </a:cubicBezTo>
                  <a:lnTo>
                    <a:pt x="1192" y="167"/>
                  </a:lnTo>
                  <a:cubicBezTo>
                    <a:pt x="1176" y="136"/>
                    <a:pt x="1148" y="133"/>
                    <a:pt x="1136" y="133"/>
                  </a:cubicBezTo>
                  <a:close/>
                  <a:moveTo>
                    <a:pt x="1203" y="1371"/>
                  </a:moveTo>
                  <a:lnTo>
                    <a:pt x="1069" y="1371"/>
                  </a:lnTo>
                  <a:lnTo>
                    <a:pt x="1069" y="629"/>
                  </a:lnTo>
                  <a:lnTo>
                    <a:pt x="1203" y="629"/>
                  </a:lnTo>
                  <a:lnTo>
                    <a:pt x="1203" y="1371"/>
                  </a:lnTo>
                  <a:close/>
                  <a:moveTo>
                    <a:pt x="1203" y="1664"/>
                  </a:moveTo>
                  <a:lnTo>
                    <a:pt x="1069" y="1664"/>
                  </a:lnTo>
                  <a:lnTo>
                    <a:pt x="1069" y="1532"/>
                  </a:lnTo>
                  <a:lnTo>
                    <a:pt x="1203" y="1532"/>
                  </a:lnTo>
                  <a:lnTo>
                    <a:pt x="1203" y="166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>
              <a:spLocks noEditPoints="1"/>
            </p:cNvSpPr>
            <p:nvPr/>
          </p:nvSpPr>
          <p:spPr>
            <a:xfrm>
              <a:off x="9419352" y="5181363"/>
              <a:ext cx="173196" cy="152876"/>
            </a:xfrm>
            <a:custGeom>
              <a:avLst/>
              <a:gdLst>
                <a:gd name="T0" fmla="*/ 2064 w 2273"/>
                <a:gd name="T1" fmla="*/ 2005 h 2005"/>
                <a:gd name="T2" fmla="*/ 209 w 2273"/>
                <a:gd name="T3" fmla="*/ 2005 h 2005"/>
                <a:gd name="T4" fmla="*/ 36 w 2273"/>
                <a:gd name="T5" fmla="*/ 1905 h 2005"/>
                <a:gd name="T6" fmla="*/ 36 w 2273"/>
                <a:gd name="T7" fmla="*/ 1705 h 2005"/>
                <a:gd name="T8" fmla="*/ 963 w 2273"/>
                <a:gd name="T9" fmla="*/ 100 h 2005"/>
                <a:gd name="T10" fmla="*/ 1136 w 2273"/>
                <a:gd name="T11" fmla="*/ 0 h 2005"/>
                <a:gd name="T12" fmla="*/ 1309 w 2273"/>
                <a:gd name="T13" fmla="*/ 100 h 2005"/>
                <a:gd name="T14" fmla="*/ 2237 w 2273"/>
                <a:gd name="T15" fmla="*/ 1707 h 2005"/>
                <a:gd name="T16" fmla="*/ 2237 w 2273"/>
                <a:gd name="T17" fmla="*/ 1907 h 2005"/>
                <a:gd name="T18" fmla="*/ 2064 w 2273"/>
                <a:gd name="T19" fmla="*/ 2005 h 2005"/>
                <a:gd name="T20" fmla="*/ 1136 w 2273"/>
                <a:gd name="T21" fmla="*/ 133 h 2005"/>
                <a:gd name="T22" fmla="*/ 1079 w 2273"/>
                <a:gd name="T23" fmla="*/ 167 h 2005"/>
                <a:gd name="T24" fmla="*/ 151 w 2273"/>
                <a:gd name="T25" fmla="*/ 1773 h 2005"/>
                <a:gd name="T26" fmla="*/ 151 w 2273"/>
                <a:gd name="T27" fmla="*/ 1840 h 2005"/>
                <a:gd name="T28" fmla="*/ 208 w 2273"/>
                <a:gd name="T29" fmla="*/ 1873 h 2005"/>
                <a:gd name="T30" fmla="*/ 2063 w 2273"/>
                <a:gd name="T31" fmla="*/ 1873 h 2005"/>
                <a:gd name="T32" fmla="*/ 2120 w 2273"/>
                <a:gd name="T33" fmla="*/ 1840 h 2005"/>
                <a:gd name="T34" fmla="*/ 2120 w 2273"/>
                <a:gd name="T35" fmla="*/ 1773 h 2005"/>
                <a:gd name="T36" fmla="*/ 1192 w 2273"/>
                <a:gd name="T37" fmla="*/ 167 h 2005"/>
                <a:gd name="T38" fmla="*/ 1136 w 2273"/>
                <a:gd name="T39" fmla="*/ 133 h 2005"/>
                <a:gd name="T40" fmla="*/ 1203 w 2273"/>
                <a:gd name="T41" fmla="*/ 1371 h 2005"/>
                <a:gd name="T42" fmla="*/ 1069 w 2273"/>
                <a:gd name="T43" fmla="*/ 1371 h 2005"/>
                <a:gd name="T44" fmla="*/ 1069 w 2273"/>
                <a:gd name="T45" fmla="*/ 629 h 2005"/>
                <a:gd name="T46" fmla="*/ 1203 w 2273"/>
                <a:gd name="T47" fmla="*/ 629 h 2005"/>
                <a:gd name="T48" fmla="*/ 1203 w 2273"/>
                <a:gd name="T49" fmla="*/ 1371 h 2005"/>
                <a:gd name="T50" fmla="*/ 1203 w 2273"/>
                <a:gd name="T51" fmla="*/ 1664 h 2005"/>
                <a:gd name="T52" fmla="*/ 1069 w 2273"/>
                <a:gd name="T53" fmla="*/ 1664 h 2005"/>
                <a:gd name="T54" fmla="*/ 1069 w 2273"/>
                <a:gd name="T55" fmla="*/ 1532 h 2005"/>
                <a:gd name="T56" fmla="*/ 1203 w 2273"/>
                <a:gd name="T57" fmla="*/ 1532 h 2005"/>
                <a:gd name="T58" fmla="*/ 1203 w 2273"/>
                <a:gd name="T59" fmla="*/ 1664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3" h="2005">
                  <a:moveTo>
                    <a:pt x="2064" y="2005"/>
                  </a:moveTo>
                  <a:lnTo>
                    <a:pt x="209" y="2005"/>
                  </a:lnTo>
                  <a:cubicBezTo>
                    <a:pt x="137" y="2005"/>
                    <a:pt x="72" y="1968"/>
                    <a:pt x="36" y="1905"/>
                  </a:cubicBezTo>
                  <a:cubicBezTo>
                    <a:pt x="0" y="1843"/>
                    <a:pt x="0" y="1768"/>
                    <a:pt x="36" y="1705"/>
                  </a:cubicBezTo>
                  <a:lnTo>
                    <a:pt x="963" y="100"/>
                  </a:lnTo>
                  <a:cubicBezTo>
                    <a:pt x="999" y="37"/>
                    <a:pt x="1064" y="0"/>
                    <a:pt x="1136" y="0"/>
                  </a:cubicBezTo>
                  <a:cubicBezTo>
                    <a:pt x="1208" y="0"/>
                    <a:pt x="1273" y="37"/>
                    <a:pt x="1309" y="100"/>
                  </a:cubicBezTo>
                  <a:lnTo>
                    <a:pt x="2237" y="1707"/>
                  </a:lnTo>
                  <a:cubicBezTo>
                    <a:pt x="2273" y="1769"/>
                    <a:pt x="2273" y="1844"/>
                    <a:pt x="2237" y="1907"/>
                  </a:cubicBezTo>
                  <a:cubicBezTo>
                    <a:pt x="2200" y="1968"/>
                    <a:pt x="2136" y="2005"/>
                    <a:pt x="2064" y="2005"/>
                  </a:cubicBezTo>
                  <a:close/>
                  <a:moveTo>
                    <a:pt x="1136" y="133"/>
                  </a:moveTo>
                  <a:cubicBezTo>
                    <a:pt x="1124" y="133"/>
                    <a:pt x="1096" y="136"/>
                    <a:pt x="1079" y="167"/>
                  </a:cubicBezTo>
                  <a:lnTo>
                    <a:pt x="151" y="1773"/>
                  </a:lnTo>
                  <a:cubicBezTo>
                    <a:pt x="133" y="1804"/>
                    <a:pt x="145" y="1831"/>
                    <a:pt x="151" y="1840"/>
                  </a:cubicBezTo>
                  <a:cubicBezTo>
                    <a:pt x="156" y="1849"/>
                    <a:pt x="173" y="1873"/>
                    <a:pt x="208" y="1873"/>
                  </a:cubicBezTo>
                  <a:lnTo>
                    <a:pt x="2063" y="1873"/>
                  </a:lnTo>
                  <a:cubicBezTo>
                    <a:pt x="2097" y="1873"/>
                    <a:pt x="2115" y="1851"/>
                    <a:pt x="2120" y="1840"/>
                  </a:cubicBezTo>
                  <a:cubicBezTo>
                    <a:pt x="2125" y="1829"/>
                    <a:pt x="2137" y="1804"/>
                    <a:pt x="2120" y="1773"/>
                  </a:cubicBezTo>
                  <a:lnTo>
                    <a:pt x="1192" y="167"/>
                  </a:lnTo>
                  <a:cubicBezTo>
                    <a:pt x="1176" y="136"/>
                    <a:pt x="1148" y="133"/>
                    <a:pt x="1136" y="133"/>
                  </a:cubicBezTo>
                  <a:close/>
                  <a:moveTo>
                    <a:pt x="1203" y="1371"/>
                  </a:moveTo>
                  <a:lnTo>
                    <a:pt x="1069" y="1371"/>
                  </a:lnTo>
                  <a:lnTo>
                    <a:pt x="1069" y="629"/>
                  </a:lnTo>
                  <a:lnTo>
                    <a:pt x="1203" y="629"/>
                  </a:lnTo>
                  <a:lnTo>
                    <a:pt x="1203" y="1371"/>
                  </a:lnTo>
                  <a:close/>
                  <a:moveTo>
                    <a:pt x="1203" y="1664"/>
                  </a:moveTo>
                  <a:lnTo>
                    <a:pt x="1069" y="1664"/>
                  </a:lnTo>
                  <a:lnTo>
                    <a:pt x="1069" y="1532"/>
                  </a:lnTo>
                  <a:lnTo>
                    <a:pt x="1203" y="1532"/>
                  </a:lnTo>
                  <a:lnTo>
                    <a:pt x="1203" y="166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697560" y="423807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lvl="0" algn="ctr">
                <a:defRPr lang="ko-KR" altLang="en-US"/>
              </a:pPr>
              <a:r>
                <a:rPr lang="en-US" sz="800">
                  <a:solidFill>
                    <a:schemeClr val="tx1">
                      <a:lumMod val="60000"/>
                      <a:lumOff val="40000"/>
                    </a:schemeClr>
                  </a:solidFill>
                  <a:latin typeface="Segoe UI"/>
                  <a:cs typeface="Segoe UI"/>
                </a:rPr>
                <a:t>OK</a:t>
              </a:r>
              <a:endParaRPr lang="en-US" sz="8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Segoe UI"/>
                <a:cs typeface="Segoe UI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631634" y="381311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lvl="0" algn="ctr">
                <a:defRPr lang="ko-KR" altLang="en-US"/>
              </a:pPr>
              <a:r>
                <a:rPr lang="en-US" sz="800">
                  <a:solidFill>
                    <a:schemeClr val="tx1">
                      <a:lumMod val="60000"/>
                      <a:lumOff val="40000"/>
                    </a:schemeClr>
                  </a:solidFill>
                  <a:latin typeface="Segoe UI"/>
                  <a:cs typeface="Segoe UI"/>
                </a:rPr>
                <a:t>OK</a:t>
              </a:r>
              <a:endParaRPr lang="en-US" sz="8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Segoe UI"/>
                <a:cs typeface="Segoe UI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9174435" y="560967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lvl="0" algn="ctr">
                <a:defRPr lang="ko-KR" altLang="en-US"/>
              </a:pPr>
              <a:r>
                <a:rPr lang="en-US" sz="800">
                  <a:solidFill>
                    <a:schemeClr val="tx1">
                      <a:lumMod val="60000"/>
                      <a:lumOff val="40000"/>
                    </a:schemeClr>
                  </a:solidFill>
                  <a:latin typeface="Segoe UI"/>
                  <a:cs typeface="Segoe UI"/>
                </a:rPr>
                <a:t>OK</a:t>
              </a:r>
              <a:endParaRPr lang="en-US" sz="80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Segoe UI"/>
                <a:cs typeface="Segoe UI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19202" y="0"/>
            <a:ext cx="623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부채꼴 24"/>
          <p:cNvSpPr/>
          <p:nvPr/>
        </p:nvSpPr>
        <p:spPr>
          <a:xfrm>
            <a:off x="1219202" y="6718527"/>
            <a:ext cx="623476" cy="139473"/>
          </a:xfrm>
          <a:prstGeom prst="pieWedg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144122"/>
            <a:ext cx="1219200" cy="65697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" y="0"/>
            <a:ext cx="1219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144122"/>
            <a:ext cx="1502365" cy="6598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144122"/>
            <a:ext cx="1307307" cy="6636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144122"/>
            <a:ext cx="1209677" cy="66757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87848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692</Words>
  <Application>Microsoft Office PowerPoint</Application>
  <PresentationFormat>와이드스크린</PresentationFormat>
  <Paragraphs>446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Bowlby One SC</vt:lpstr>
      <vt:lpstr>맑은 고딕</vt:lpstr>
      <vt:lpstr>한컴 윤고딕 240</vt:lpstr>
      <vt:lpstr>한컴 윤고딕 250</vt:lpstr>
      <vt:lpstr>한컴 윤고딕 720</vt:lpstr>
      <vt:lpstr>한컴 윤고딕 760</vt:lpstr>
      <vt:lpstr>Arial</vt:lpstr>
      <vt:lpstr>Calibri</vt:lpstr>
      <vt:lpstr>Segoe UI</vt:lpstr>
      <vt:lpstr>한컴오피스</vt:lpstr>
      <vt:lpstr>PowerPoint 프레젠테이션</vt:lpstr>
      <vt:lpstr>목 차</vt:lpstr>
      <vt:lpstr>히스토리</vt:lpstr>
      <vt:lpstr>메뉴 구조</vt:lpstr>
      <vt:lpstr>화면 목록</vt:lpstr>
      <vt:lpstr>화면 목록</vt:lpstr>
      <vt:lpstr>화면 목록</vt:lpstr>
      <vt:lpstr>화면 목록</vt:lpstr>
      <vt:lpstr>플로우 차트</vt:lpstr>
      <vt:lpstr>플로우 차트</vt:lpstr>
      <vt:lpstr>권 한</vt:lpstr>
      <vt:lpstr>정 책</vt:lpstr>
      <vt:lpstr>UI, 기능정의</vt:lpstr>
      <vt:lpstr>UI, 기능정의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민산</dc:creator>
  <cp:lastModifiedBy>FullName</cp:lastModifiedBy>
  <cp:revision>33</cp:revision>
  <dcterms:created xsi:type="dcterms:W3CDTF">2024-01-08T11:12:27Z</dcterms:created>
  <dcterms:modified xsi:type="dcterms:W3CDTF">2024-01-08T23:54:56Z</dcterms:modified>
  <cp:version>12.0.0.3146</cp:version>
</cp:coreProperties>
</file>