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6" r:id="rId2"/>
    <p:sldMasterId id="2147483704" r:id="rId3"/>
  </p:sldMasterIdLst>
  <p:notesMasterIdLst>
    <p:notesMasterId r:id="rId32"/>
  </p:notesMasterIdLst>
  <p:sldIdLst>
    <p:sldId id="492" r:id="rId4"/>
    <p:sldId id="495" r:id="rId5"/>
    <p:sldId id="604" r:id="rId6"/>
    <p:sldId id="625" r:id="rId7"/>
    <p:sldId id="608" r:id="rId8"/>
    <p:sldId id="624" r:id="rId9"/>
    <p:sldId id="609" r:id="rId10"/>
    <p:sldId id="610" r:id="rId11"/>
    <p:sldId id="611" r:id="rId12"/>
    <p:sldId id="635" r:id="rId13"/>
    <p:sldId id="647" r:id="rId14"/>
    <p:sldId id="612" r:id="rId15"/>
    <p:sldId id="605" r:id="rId16"/>
    <p:sldId id="636" r:id="rId17"/>
    <p:sldId id="641" r:id="rId18"/>
    <p:sldId id="643" r:id="rId19"/>
    <p:sldId id="646" r:id="rId20"/>
    <p:sldId id="644" r:id="rId21"/>
    <p:sldId id="642" r:id="rId22"/>
    <p:sldId id="645" r:id="rId23"/>
    <p:sldId id="613" r:id="rId24"/>
    <p:sldId id="607" r:id="rId25"/>
    <p:sldId id="637" r:id="rId26"/>
    <p:sldId id="555" r:id="rId27"/>
    <p:sldId id="559" r:id="rId28"/>
    <p:sldId id="616" r:id="rId29"/>
    <p:sldId id="638" r:id="rId30"/>
    <p:sldId id="589" r:id="rId3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017" autoAdjust="0"/>
    <p:restoredTop sz="94660"/>
  </p:normalViewPr>
  <p:slideViewPr>
    <p:cSldViewPr>
      <p:cViewPr>
        <p:scale>
          <a:sx n="100" d="100"/>
          <a:sy n="100" d="100"/>
        </p:scale>
        <p:origin x="-102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0DF5332-2E67-4197-A9D6-96730940DD45}" type="datetimeFigureOut">
              <a:rPr lang="en-US" smtClean="0"/>
              <a:pPr/>
              <a:t>6/1/2017</a:t>
            </a:fld>
            <a:endParaRPr 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ED3CE85-8A39-439B-A638-99B69752E80A}" type="slidenum">
              <a:rPr lang="en-US" smtClean="0"/>
              <a:pPr/>
              <a:t>‹#›</a:t>
            </a:fld>
            <a:endParaRPr lang="en-US"/>
          </a:p>
        </p:txBody>
      </p:sp>
    </p:spTree>
    <p:extLst>
      <p:ext uri="{BB962C8B-B14F-4D97-AF65-F5344CB8AC3E}">
        <p14:creationId xmlns="" xmlns:p14="http://schemas.microsoft.com/office/powerpoint/2010/main" val="166468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914400" y="533400"/>
            <a:ext cx="7721600" cy="1905000"/>
          </a:xfrm>
        </p:spPr>
        <p:txBody>
          <a:bodyPr/>
          <a:lstStyle>
            <a:lvl1pPr>
              <a:defRPr/>
            </a:lvl1pPr>
          </a:lstStyle>
          <a:p>
            <a:r>
              <a:rPr lang="en-US"/>
              <a:t>Click to edit Master title style</a:t>
            </a:r>
          </a:p>
        </p:txBody>
      </p:sp>
      <p:sp>
        <p:nvSpPr>
          <p:cNvPr id="66563" name="Rectangle 3"/>
          <p:cNvSpPr>
            <a:spLocks noGrp="1" noChangeArrowheads="1"/>
          </p:cNvSpPr>
          <p:nvPr>
            <p:ph type="subTitle" idx="1"/>
          </p:nvPr>
        </p:nvSpPr>
        <p:spPr>
          <a:xfrm>
            <a:off x="914400" y="302895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66564"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US"/>
          </a:p>
        </p:txBody>
      </p:sp>
      <p:sp>
        <p:nvSpPr>
          <p:cNvPr id="66565" name="Rectangle 5"/>
          <p:cNvSpPr>
            <a:spLocks noGrp="1" noChangeArrowheads="1"/>
          </p:cNvSpPr>
          <p:nvPr>
            <p:ph type="ftr" sz="quarter" idx="3"/>
          </p:nvPr>
        </p:nvSpPr>
        <p:spPr>
          <a:xfrm>
            <a:off x="3149600" y="6229350"/>
            <a:ext cx="2844800" cy="514350"/>
          </a:xfrm>
        </p:spPr>
        <p:txBody>
          <a:bodyPr/>
          <a:lstStyle>
            <a:lvl1pPr>
              <a:spcBef>
                <a:spcPct val="0"/>
              </a:spcBef>
              <a:defRPr>
                <a:solidFill>
                  <a:srgbClr val="5E574E"/>
                </a:solidFill>
              </a:defRPr>
            </a:lvl1pPr>
          </a:lstStyle>
          <a:p>
            <a:endParaRPr lang="en-US"/>
          </a:p>
        </p:txBody>
      </p:sp>
      <p:sp>
        <p:nvSpPr>
          <p:cNvPr id="66566"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16C66C5-7DFE-4220-9FE1-A3CA8EA01032}" type="slidenum">
              <a:rPr lang="en-US"/>
              <a:pPr/>
              <a:t>‹#›</a:t>
            </a:fld>
            <a:endParaRPr lang="en-US"/>
          </a:p>
        </p:txBody>
      </p:sp>
      <p:sp>
        <p:nvSpPr>
          <p:cNvPr id="66567" name="Line 7"/>
          <p:cNvSpPr>
            <a:spLocks noChangeShapeType="1"/>
          </p:cNvSpPr>
          <p:nvPr/>
        </p:nvSpPr>
        <p:spPr bwMode="auto">
          <a:xfrm>
            <a:off x="457200" y="25146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B1BCC775-3ADC-47AB-BC2E-E60055130C74}"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06400" y="228600"/>
            <a:ext cx="6019800" cy="5829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8FBCE291-D8F3-4C90-A8DB-6733BB373E02}"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204200" cy="1143000"/>
          </a:xfrm>
        </p:spPr>
        <p:txBody>
          <a:bodyPr/>
          <a:lstStyle/>
          <a:p>
            <a:r>
              <a:rPr lang="zh-CN" altLang="en-US" smtClean="0"/>
              <a:t>单击此处编辑母版标题样式</a:t>
            </a:r>
            <a:endParaRPr lang="en-US"/>
          </a:p>
        </p:txBody>
      </p:sp>
      <p:sp>
        <p:nvSpPr>
          <p:cNvPr id="3" name="剪贴画占位符 2"/>
          <p:cNvSpPr>
            <a:spLocks noGrp="1"/>
          </p:cNvSpPr>
          <p:nvPr>
            <p:ph type="clipArt" sz="half" idx="1"/>
          </p:nvPr>
        </p:nvSpPr>
        <p:spPr>
          <a:xfrm>
            <a:off x="457200" y="1885950"/>
            <a:ext cx="4013200" cy="4171950"/>
          </a:xfrm>
        </p:spPr>
        <p:txBody>
          <a:bodyPr/>
          <a:lstStyle/>
          <a:p>
            <a:endParaRPr lang="en-US"/>
          </a:p>
        </p:txBody>
      </p:sp>
      <p:sp>
        <p:nvSpPr>
          <p:cNvPr id="4" name="文本占位符 3"/>
          <p:cNvSpPr>
            <a:spLocks noGrp="1"/>
          </p:cNvSpPr>
          <p:nvPr>
            <p:ph type="body" sz="half" idx="2"/>
          </p:nvPr>
        </p:nvSpPr>
        <p:spPr>
          <a:xfrm>
            <a:off x="4622800" y="1885950"/>
            <a:ext cx="4013200" cy="4171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a:xfrm>
            <a:off x="431800" y="6229350"/>
            <a:ext cx="1905000" cy="457200"/>
          </a:xfrm>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a:xfrm>
            <a:off x="3124200" y="6229350"/>
            <a:ext cx="2895600" cy="457200"/>
          </a:xfrm>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a:xfrm>
            <a:off x="6731000" y="6229350"/>
            <a:ext cx="1905000" cy="457200"/>
          </a:xfrm>
        </p:spPr>
        <p:txBody>
          <a:bodyPr/>
          <a:lstStyle>
            <a:lvl1pPr>
              <a:defRPr/>
            </a:lvl1pPr>
          </a:lstStyle>
          <a:p>
            <a:fld id="{13093B3B-E81E-490B-8F1F-1C571ED82160}"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5" descr="10"/>
          <p:cNvPicPr>
            <a:picLocks noChangeAspect="1" noChangeArrowheads="1"/>
          </p:cNvPicPr>
          <p:nvPr/>
        </p:nvPicPr>
        <p:blipFill>
          <a:blip r:embed="rId3" cstate="print"/>
          <a:srcRect/>
          <a:stretch>
            <a:fillRect/>
          </a:stretch>
        </p:blipFill>
        <p:spPr bwMode="auto">
          <a:xfrm>
            <a:off x="6229350" y="3979863"/>
            <a:ext cx="2914650" cy="2878137"/>
          </a:xfrm>
          <a:prstGeom prst="rect">
            <a:avLst/>
          </a:prstGeom>
          <a:noFill/>
          <a:ln w="9525">
            <a:noFill/>
            <a:miter lim="800000"/>
            <a:headEnd/>
            <a:tailEnd/>
          </a:ln>
        </p:spPr>
      </p:pic>
      <p:pic>
        <p:nvPicPr>
          <p:cNvPr id="6" name="Picture 6" descr="图片5"/>
          <p:cNvPicPr>
            <a:picLocks noChangeAspect="1" noChangeArrowheads="1"/>
          </p:cNvPicPr>
          <p:nvPr/>
        </p:nvPicPr>
        <p:blipFill>
          <a:blip r:embed="rId4" cstate="print"/>
          <a:srcRect/>
          <a:stretch>
            <a:fillRect/>
          </a:stretch>
        </p:blipFill>
        <p:spPr bwMode="auto">
          <a:xfrm>
            <a:off x="8388350" y="179388"/>
            <a:ext cx="755650" cy="506412"/>
          </a:xfrm>
          <a:prstGeom prst="rect">
            <a:avLst/>
          </a:prstGeom>
          <a:noFill/>
          <a:ln w="9525">
            <a:noFill/>
            <a:miter lim="800000"/>
            <a:headEnd/>
            <a:tailEnd/>
          </a:ln>
        </p:spPr>
      </p:pic>
      <p:pic>
        <p:nvPicPr>
          <p:cNvPr id="7" name="Picture 7" descr="图片2"/>
          <p:cNvPicPr>
            <a:picLocks noChangeAspect="1" noChangeArrowheads="1"/>
          </p:cNvPicPr>
          <p:nvPr/>
        </p:nvPicPr>
        <p:blipFill>
          <a:blip r:embed="rId5" cstate="print"/>
          <a:srcRect/>
          <a:stretch>
            <a:fillRect/>
          </a:stretch>
        </p:blipFill>
        <p:spPr bwMode="auto">
          <a:xfrm>
            <a:off x="6134100" y="179388"/>
            <a:ext cx="755650" cy="506412"/>
          </a:xfrm>
          <a:prstGeom prst="rect">
            <a:avLst/>
          </a:prstGeom>
          <a:noFill/>
          <a:ln w="9525">
            <a:noFill/>
            <a:miter lim="800000"/>
            <a:headEnd/>
            <a:tailEnd/>
          </a:ln>
        </p:spPr>
      </p:pic>
      <p:pic>
        <p:nvPicPr>
          <p:cNvPr id="8" name="Picture 8" descr="图片1"/>
          <p:cNvPicPr>
            <a:picLocks noChangeAspect="1" noChangeArrowheads="1"/>
          </p:cNvPicPr>
          <p:nvPr/>
        </p:nvPicPr>
        <p:blipFill>
          <a:blip r:embed="rId6" cstate="print"/>
          <a:srcRect/>
          <a:stretch>
            <a:fillRect/>
          </a:stretch>
        </p:blipFill>
        <p:spPr bwMode="auto">
          <a:xfrm>
            <a:off x="5391150" y="179388"/>
            <a:ext cx="755650" cy="506412"/>
          </a:xfrm>
          <a:prstGeom prst="rect">
            <a:avLst/>
          </a:prstGeom>
          <a:noFill/>
          <a:ln w="9525">
            <a:noFill/>
            <a:miter lim="800000"/>
            <a:headEnd/>
            <a:tailEnd/>
          </a:ln>
        </p:spPr>
      </p:pic>
      <p:pic>
        <p:nvPicPr>
          <p:cNvPr id="9" name="Picture 9" descr="图片3"/>
          <p:cNvPicPr>
            <a:picLocks noChangeAspect="1" noChangeArrowheads="1"/>
          </p:cNvPicPr>
          <p:nvPr/>
        </p:nvPicPr>
        <p:blipFill>
          <a:blip r:embed="rId7" cstate="print"/>
          <a:srcRect/>
          <a:stretch>
            <a:fillRect/>
          </a:stretch>
        </p:blipFill>
        <p:spPr bwMode="auto">
          <a:xfrm>
            <a:off x="6889750" y="179388"/>
            <a:ext cx="755650" cy="506412"/>
          </a:xfrm>
          <a:prstGeom prst="rect">
            <a:avLst/>
          </a:prstGeom>
          <a:noFill/>
          <a:ln w="9525">
            <a:noFill/>
            <a:miter lim="800000"/>
            <a:headEnd/>
            <a:tailEnd/>
          </a:ln>
        </p:spPr>
      </p:pic>
      <p:pic>
        <p:nvPicPr>
          <p:cNvPr id="10" name="Picture 10" descr="图片4"/>
          <p:cNvPicPr>
            <a:picLocks noChangeAspect="1" noChangeArrowheads="1"/>
          </p:cNvPicPr>
          <p:nvPr/>
        </p:nvPicPr>
        <p:blipFill>
          <a:blip r:embed="rId8" cstate="print"/>
          <a:srcRect/>
          <a:stretch>
            <a:fillRect/>
          </a:stretch>
        </p:blipFill>
        <p:spPr bwMode="auto">
          <a:xfrm>
            <a:off x="7645400" y="179388"/>
            <a:ext cx="755650" cy="506412"/>
          </a:xfrm>
          <a:prstGeom prst="rect">
            <a:avLst/>
          </a:prstGeom>
          <a:noFill/>
          <a:ln w="9525">
            <a:noFill/>
            <a:miter lim="800000"/>
            <a:headEnd/>
            <a:tailEnd/>
          </a:ln>
        </p:spPr>
      </p:pic>
      <p:sp>
        <p:nvSpPr>
          <p:cNvPr id="109571"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a:t>单击此处编辑母版标题样式</a:t>
            </a:r>
          </a:p>
        </p:txBody>
      </p:sp>
      <p:sp>
        <p:nvSpPr>
          <p:cNvPr id="109572"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 xmlns:p14="http://schemas.microsoft.com/office/powerpoint/2010/main" val="2614543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160422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419516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551397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904341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1319044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1010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DDDFD222-E453-472C-B553-43E1189E21A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240256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3198965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745273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619311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79388"/>
            <a:ext cx="9144000" cy="6154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2765810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372479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6392186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31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31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6048290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686541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pPr lvl="0"/>
            <a:endParaRPr lang="zh-CN" altLang="en-US" noProof="0" smtClean="0"/>
          </a:p>
        </p:txBody>
      </p:sp>
    </p:spTree>
    <p:extLst>
      <p:ext uri="{BB962C8B-B14F-4D97-AF65-F5344CB8AC3E}">
        <p14:creationId xmlns="" xmlns:p14="http://schemas.microsoft.com/office/powerpoint/2010/main" val="94357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4AD94EAD-3A0D-43D4-AD18-89E091F4326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5" descr="10"/>
          <p:cNvPicPr>
            <a:picLocks noChangeAspect="1" noChangeArrowheads="1"/>
          </p:cNvPicPr>
          <p:nvPr/>
        </p:nvPicPr>
        <p:blipFill>
          <a:blip r:embed="rId3" cstate="print"/>
          <a:srcRect/>
          <a:stretch>
            <a:fillRect/>
          </a:stretch>
        </p:blipFill>
        <p:spPr bwMode="auto">
          <a:xfrm>
            <a:off x="6229350" y="3979863"/>
            <a:ext cx="2914650" cy="2878137"/>
          </a:xfrm>
          <a:prstGeom prst="rect">
            <a:avLst/>
          </a:prstGeom>
          <a:noFill/>
          <a:ln w="9525">
            <a:noFill/>
            <a:miter lim="800000"/>
            <a:headEnd/>
            <a:tailEnd/>
          </a:ln>
        </p:spPr>
      </p:pic>
      <p:pic>
        <p:nvPicPr>
          <p:cNvPr id="6" name="Picture 6" descr="图片5"/>
          <p:cNvPicPr>
            <a:picLocks noChangeAspect="1" noChangeArrowheads="1"/>
          </p:cNvPicPr>
          <p:nvPr/>
        </p:nvPicPr>
        <p:blipFill>
          <a:blip r:embed="rId4" cstate="print"/>
          <a:srcRect/>
          <a:stretch>
            <a:fillRect/>
          </a:stretch>
        </p:blipFill>
        <p:spPr bwMode="auto">
          <a:xfrm>
            <a:off x="8388350" y="179388"/>
            <a:ext cx="755650" cy="506412"/>
          </a:xfrm>
          <a:prstGeom prst="rect">
            <a:avLst/>
          </a:prstGeom>
          <a:noFill/>
          <a:ln w="9525">
            <a:noFill/>
            <a:miter lim="800000"/>
            <a:headEnd/>
            <a:tailEnd/>
          </a:ln>
        </p:spPr>
      </p:pic>
      <p:pic>
        <p:nvPicPr>
          <p:cNvPr id="7" name="Picture 7" descr="图片2"/>
          <p:cNvPicPr>
            <a:picLocks noChangeAspect="1" noChangeArrowheads="1"/>
          </p:cNvPicPr>
          <p:nvPr/>
        </p:nvPicPr>
        <p:blipFill>
          <a:blip r:embed="rId5" cstate="print"/>
          <a:srcRect/>
          <a:stretch>
            <a:fillRect/>
          </a:stretch>
        </p:blipFill>
        <p:spPr bwMode="auto">
          <a:xfrm>
            <a:off x="6134100" y="179388"/>
            <a:ext cx="755650" cy="506412"/>
          </a:xfrm>
          <a:prstGeom prst="rect">
            <a:avLst/>
          </a:prstGeom>
          <a:noFill/>
          <a:ln w="9525">
            <a:noFill/>
            <a:miter lim="800000"/>
            <a:headEnd/>
            <a:tailEnd/>
          </a:ln>
        </p:spPr>
      </p:pic>
      <p:pic>
        <p:nvPicPr>
          <p:cNvPr id="8" name="Picture 8" descr="图片1"/>
          <p:cNvPicPr>
            <a:picLocks noChangeAspect="1" noChangeArrowheads="1"/>
          </p:cNvPicPr>
          <p:nvPr/>
        </p:nvPicPr>
        <p:blipFill>
          <a:blip r:embed="rId6" cstate="print"/>
          <a:srcRect/>
          <a:stretch>
            <a:fillRect/>
          </a:stretch>
        </p:blipFill>
        <p:spPr bwMode="auto">
          <a:xfrm>
            <a:off x="5391150" y="179388"/>
            <a:ext cx="755650" cy="506412"/>
          </a:xfrm>
          <a:prstGeom prst="rect">
            <a:avLst/>
          </a:prstGeom>
          <a:noFill/>
          <a:ln w="9525">
            <a:noFill/>
            <a:miter lim="800000"/>
            <a:headEnd/>
            <a:tailEnd/>
          </a:ln>
        </p:spPr>
      </p:pic>
      <p:pic>
        <p:nvPicPr>
          <p:cNvPr id="9" name="Picture 9" descr="图片3"/>
          <p:cNvPicPr>
            <a:picLocks noChangeAspect="1" noChangeArrowheads="1"/>
          </p:cNvPicPr>
          <p:nvPr/>
        </p:nvPicPr>
        <p:blipFill>
          <a:blip r:embed="rId7" cstate="print"/>
          <a:srcRect/>
          <a:stretch>
            <a:fillRect/>
          </a:stretch>
        </p:blipFill>
        <p:spPr bwMode="auto">
          <a:xfrm>
            <a:off x="6889750" y="179388"/>
            <a:ext cx="755650" cy="506412"/>
          </a:xfrm>
          <a:prstGeom prst="rect">
            <a:avLst/>
          </a:prstGeom>
          <a:noFill/>
          <a:ln w="9525">
            <a:noFill/>
            <a:miter lim="800000"/>
            <a:headEnd/>
            <a:tailEnd/>
          </a:ln>
        </p:spPr>
      </p:pic>
      <p:pic>
        <p:nvPicPr>
          <p:cNvPr id="10" name="Picture 10" descr="图片4"/>
          <p:cNvPicPr>
            <a:picLocks noChangeAspect="1" noChangeArrowheads="1"/>
          </p:cNvPicPr>
          <p:nvPr/>
        </p:nvPicPr>
        <p:blipFill>
          <a:blip r:embed="rId8" cstate="print"/>
          <a:srcRect/>
          <a:stretch>
            <a:fillRect/>
          </a:stretch>
        </p:blipFill>
        <p:spPr bwMode="auto">
          <a:xfrm>
            <a:off x="7645400" y="179388"/>
            <a:ext cx="755650" cy="506412"/>
          </a:xfrm>
          <a:prstGeom prst="rect">
            <a:avLst/>
          </a:prstGeom>
          <a:noFill/>
          <a:ln w="9525">
            <a:noFill/>
            <a:miter lim="800000"/>
            <a:headEnd/>
            <a:tailEnd/>
          </a:ln>
        </p:spPr>
      </p:pic>
      <p:sp>
        <p:nvSpPr>
          <p:cNvPr id="109571"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a:t>单击此处编辑母版标题样式</a:t>
            </a:r>
          </a:p>
        </p:txBody>
      </p:sp>
      <p:sp>
        <p:nvSpPr>
          <p:cNvPr id="109572"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 xmlns:p14="http://schemas.microsoft.com/office/powerpoint/2010/main" val="35484493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03276706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7120784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82830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6585402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690311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233063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1941534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35722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89732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EBD81A84-347F-4DDF-BAE7-4AD7EF67DA1A}"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3790018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79388"/>
            <a:ext cx="9144000" cy="6154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996953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950348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40045082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31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31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557085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9190649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pPr lvl="0"/>
            <a:endParaRPr lang="zh-CN" altLang="en-US" noProof="0" smtClean="0"/>
          </a:p>
        </p:txBody>
      </p:sp>
    </p:spTree>
    <p:extLst>
      <p:ext uri="{BB962C8B-B14F-4D97-AF65-F5344CB8AC3E}">
        <p14:creationId xmlns="" xmlns:p14="http://schemas.microsoft.com/office/powerpoint/2010/main" val="54270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solidFill>
                <a:srgbClr val="5E574E"/>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5E574E"/>
              </a:solidFill>
            </a:endParaRPr>
          </a:p>
        </p:txBody>
      </p:sp>
      <p:sp>
        <p:nvSpPr>
          <p:cNvPr id="9" name="灯片编号占位符 8"/>
          <p:cNvSpPr>
            <a:spLocks noGrp="1"/>
          </p:cNvSpPr>
          <p:nvPr>
            <p:ph type="sldNum" sz="quarter" idx="12"/>
          </p:nvPr>
        </p:nvSpPr>
        <p:spPr/>
        <p:txBody>
          <a:bodyPr/>
          <a:lstStyle>
            <a:lvl1pPr>
              <a:defRPr/>
            </a:lvl1pPr>
          </a:lstStyle>
          <a:p>
            <a:fld id="{AC33EE4D-9D4E-4EF0-AD47-C324AD7553D9}"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solidFill>
                <a:srgbClr val="5E574E"/>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5E574E"/>
              </a:solidFill>
            </a:endParaRPr>
          </a:p>
        </p:txBody>
      </p:sp>
      <p:sp>
        <p:nvSpPr>
          <p:cNvPr id="5" name="灯片编号占位符 4"/>
          <p:cNvSpPr>
            <a:spLocks noGrp="1"/>
          </p:cNvSpPr>
          <p:nvPr>
            <p:ph type="sldNum" sz="quarter" idx="12"/>
          </p:nvPr>
        </p:nvSpPr>
        <p:spPr/>
        <p:txBody>
          <a:bodyPr/>
          <a:lstStyle>
            <a:lvl1pPr>
              <a:defRPr/>
            </a:lvl1pPr>
          </a:lstStyle>
          <a:p>
            <a:fld id="{08AB8B5A-F46E-49EF-8E49-7D4823E30156}"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5E574E"/>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5E574E"/>
              </a:solidFill>
            </a:endParaRPr>
          </a:p>
        </p:txBody>
      </p:sp>
      <p:sp>
        <p:nvSpPr>
          <p:cNvPr id="4" name="灯片编号占位符 3"/>
          <p:cNvSpPr>
            <a:spLocks noGrp="1"/>
          </p:cNvSpPr>
          <p:nvPr>
            <p:ph type="sldNum" sz="quarter" idx="12"/>
          </p:nvPr>
        </p:nvSpPr>
        <p:spPr/>
        <p:txBody>
          <a:bodyPr/>
          <a:lstStyle>
            <a:lvl1pPr>
              <a:defRPr/>
            </a:lvl1pPr>
          </a:lstStyle>
          <a:p>
            <a:fld id="{73B12839-AB46-4EE9-A4EF-3FE952E895F7}"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50"/>
            <a:ext cx="3008313" cy="1162050"/>
          </a:xfrm>
        </p:spPr>
        <p:txBody>
          <a:bodyPr/>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7CF5C15F-19E2-41FF-8AF4-667E84177D41}"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D2418FE5-389E-4DA0-81AC-5EB98838DD89}" type="slidenum">
              <a:rPr lang="en-US">
                <a:solidFill>
                  <a:srgbClr val="5E574E"/>
                </a:solidFill>
              </a:rPr>
              <a:pPr/>
              <a:t>‹#›</a:t>
            </a:fld>
            <a:endParaRPr lang="en-US">
              <a:solidFill>
                <a:srgbClr val="5E574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3.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21" Type="http://schemas.openxmlformats.org/officeDocument/2006/relationships/image" Target="../media/image3.png"/><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image" Target="../media/image2.jpe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1.jpe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406400" y="228600"/>
            <a:ext cx="8204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5539" name="Rectangle 3"/>
          <p:cNvSpPr>
            <a:spLocks noGrp="1" noChangeArrowheads="1"/>
          </p:cNvSpPr>
          <p:nvPr>
            <p:ph type="body" idx="1"/>
          </p:nvPr>
        </p:nvSpPr>
        <p:spPr bwMode="auto">
          <a:xfrm>
            <a:off x="457200" y="1885950"/>
            <a:ext cx="8178800"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eaLnBrk="0" fontAlgn="base" hangingPunct="0">
              <a:spcAft>
                <a:spcPct val="0"/>
              </a:spcAft>
            </a:pPr>
            <a:endParaRPr lang="en-US" smtClean="0">
              <a:solidFill>
                <a:srgbClr val="5E574E"/>
              </a:solidFill>
            </a:endParaRPr>
          </a:p>
        </p:txBody>
      </p:sp>
      <p:sp>
        <p:nvSpPr>
          <p:cNvPr id="655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eaLnBrk="0" fontAlgn="base" hangingPunct="0">
              <a:spcAft>
                <a:spcPct val="0"/>
              </a:spcAft>
            </a:pPr>
            <a:endParaRPr lang="en-US" smtClean="0">
              <a:solidFill>
                <a:srgbClr val="5E574E"/>
              </a:solidFill>
            </a:endParaRPr>
          </a:p>
        </p:txBody>
      </p:sp>
      <p:sp>
        <p:nvSpPr>
          <p:cNvPr id="655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eaLnBrk="0" fontAlgn="base" hangingPunct="0">
              <a:spcAft>
                <a:spcPct val="0"/>
              </a:spcAft>
            </a:pPr>
            <a:fld id="{6B1821FE-FA4C-47C1-B685-876E6334E4D6}" type="slidenum">
              <a:rPr lang="en-US" smtClean="0">
                <a:solidFill>
                  <a:srgbClr val="5E574E"/>
                </a:solidFill>
              </a:rPr>
              <a:pPr eaLnBrk="0" fontAlgn="base" hangingPunct="0">
                <a:spcAft>
                  <a:spcPct val="0"/>
                </a:spcAft>
              </a:pPr>
              <a:t>‹#›</a:t>
            </a:fld>
            <a:endParaRPr lang="en-US" smtClean="0">
              <a:solidFill>
                <a:srgbClr val="5E574E"/>
              </a:solidFill>
            </a:endParaRPr>
          </a:p>
        </p:txBody>
      </p:sp>
      <p:sp>
        <p:nvSpPr>
          <p:cNvPr id="65543" name="Line 7"/>
          <p:cNvSpPr>
            <a:spLocks noChangeShapeType="1"/>
          </p:cNvSpPr>
          <p:nvPr/>
        </p:nvSpPr>
        <p:spPr bwMode="auto">
          <a:xfrm>
            <a:off x="457200" y="16002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Font typeface="Monotype Sorts" pitchFamily="2" charset="2"/>
        <a:buChar char="z"/>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Monotype Sorts" pitchFamily="2" charset="2"/>
        <a:buChar char="y"/>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Font typeface="Monotype Sorts" pitchFamily="2" charset="2"/>
        <a:buChar char="x"/>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5058" name="Picture 2" descr="ppt底板白-英文大写40"/>
          <p:cNvPicPr>
            <a:picLocks noChangeAspect="1" noChangeArrowheads="1"/>
          </p:cNvPicPr>
          <p:nvPr/>
        </p:nvPicPr>
        <p:blipFill>
          <a:blip r:embed="rId19" cstate="print"/>
          <a:srcRect/>
          <a:stretch>
            <a:fillRect/>
          </a:stretch>
        </p:blipFill>
        <p:spPr bwMode="auto">
          <a:xfrm>
            <a:off x="0" y="0"/>
            <a:ext cx="9144000" cy="6858000"/>
          </a:xfrm>
          <a:prstGeom prst="rect">
            <a:avLst/>
          </a:prstGeom>
          <a:noFill/>
          <a:ln w="9525">
            <a:noFill/>
            <a:miter lim="800000"/>
            <a:headEnd/>
            <a:tailEnd/>
          </a:ln>
        </p:spPr>
      </p:pic>
      <p:sp>
        <p:nvSpPr>
          <p:cNvPr id="108547"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108548"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45061" name="Rectangle 5"/>
          <p:cNvSpPr>
            <a:spLocks noGrp="1" noChangeArrowheads="1"/>
          </p:cNvSpPr>
          <p:nvPr>
            <p:ph type="title"/>
          </p:nvPr>
        </p:nvSpPr>
        <p:spPr bwMode="auto">
          <a:xfrm>
            <a:off x="0" y="179388"/>
            <a:ext cx="9144000" cy="688975"/>
          </a:xfrm>
          <a:prstGeom prst="rect">
            <a:avLst/>
          </a:prstGeom>
          <a:noFill/>
          <a:ln w="9525" algn="ctr">
            <a:noFill/>
            <a:miter lim="800000"/>
            <a:headEnd/>
            <a:tailEnd/>
          </a:ln>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pic>
        <p:nvPicPr>
          <p:cNvPr id="45062" name="Picture 7" descr="10"/>
          <p:cNvPicPr>
            <a:picLocks noChangeAspect="1" noChangeArrowheads="1"/>
          </p:cNvPicPr>
          <p:nvPr/>
        </p:nvPicPr>
        <p:blipFill>
          <a:blip r:embed="rId20" cstate="print"/>
          <a:srcRect/>
          <a:stretch>
            <a:fillRect/>
          </a:stretch>
        </p:blipFill>
        <p:spPr bwMode="auto">
          <a:xfrm>
            <a:off x="6229350" y="3979863"/>
            <a:ext cx="2914650" cy="2878137"/>
          </a:xfrm>
          <a:prstGeom prst="rect">
            <a:avLst/>
          </a:prstGeom>
          <a:noFill/>
          <a:ln w="9525">
            <a:noFill/>
            <a:miter lim="800000"/>
            <a:headEnd/>
            <a:tailEnd/>
          </a:ln>
        </p:spPr>
      </p:pic>
      <p:sp>
        <p:nvSpPr>
          <p:cNvPr id="45063" name="Rectangle 6"/>
          <p:cNvSpPr>
            <a:spLocks noGrp="1" noChangeArrowheads="1"/>
          </p:cNvSpPr>
          <p:nvPr>
            <p:ph type="body" idx="1"/>
          </p:nvPr>
        </p:nvSpPr>
        <p:spPr bwMode="auto">
          <a:xfrm>
            <a:off x="431800" y="1268413"/>
            <a:ext cx="8229600" cy="5065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extLst>
      <p:ext uri="{BB962C8B-B14F-4D97-AF65-F5344CB8AC3E}">
        <p14:creationId xmlns="" xmlns:p14="http://schemas.microsoft.com/office/powerpoint/2010/main" val="303096943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1"/>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5058" name="Picture 2" descr="ppt底板白-英文大写40"/>
          <p:cNvPicPr>
            <a:picLocks noChangeAspect="1" noChangeArrowheads="1"/>
          </p:cNvPicPr>
          <p:nvPr/>
        </p:nvPicPr>
        <p:blipFill>
          <a:blip r:embed="rId19" cstate="print"/>
          <a:srcRect/>
          <a:stretch>
            <a:fillRect/>
          </a:stretch>
        </p:blipFill>
        <p:spPr bwMode="auto">
          <a:xfrm>
            <a:off x="0" y="0"/>
            <a:ext cx="9144000" cy="6858000"/>
          </a:xfrm>
          <a:prstGeom prst="rect">
            <a:avLst/>
          </a:prstGeom>
          <a:noFill/>
          <a:ln w="9525">
            <a:noFill/>
            <a:miter lim="800000"/>
            <a:headEnd/>
            <a:tailEnd/>
          </a:ln>
        </p:spPr>
      </p:pic>
      <p:sp>
        <p:nvSpPr>
          <p:cNvPr id="108547"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108548"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45061" name="Rectangle 5"/>
          <p:cNvSpPr>
            <a:spLocks noGrp="1" noChangeArrowheads="1"/>
          </p:cNvSpPr>
          <p:nvPr>
            <p:ph type="title"/>
          </p:nvPr>
        </p:nvSpPr>
        <p:spPr bwMode="auto">
          <a:xfrm>
            <a:off x="0" y="179388"/>
            <a:ext cx="9144000" cy="688975"/>
          </a:xfrm>
          <a:prstGeom prst="rect">
            <a:avLst/>
          </a:prstGeom>
          <a:noFill/>
          <a:ln w="9525" algn="ctr">
            <a:noFill/>
            <a:miter lim="800000"/>
            <a:headEnd/>
            <a:tailEnd/>
          </a:ln>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pic>
        <p:nvPicPr>
          <p:cNvPr id="45062" name="Picture 7" descr="10"/>
          <p:cNvPicPr>
            <a:picLocks noChangeAspect="1" noChangeArrowheads="1"/>
          </p:cNvPicPr>
          <p:nvPr/>
        </p:nvPicPr>
        <p:blipFill>
          <a:blip r:embed="rId20" cstate="print"/>
          <a:srcRect/>
          <a:stretch>
            <a:fillRect/>
          </a:stretch>
        </p:blipFill>
        <p:spPr bwMode="auto">
          <a:xfrm>
            <a:off x="6229350" y="3979863"/>
            <a:ext cx="2914650" cy="2878137"/>
          </a:xfrm>
          <a:prstGeom prst="rect">
            <a:avLst/>
          </a:prstGeom>
          <a:noFill/>
          <a:ln w="9525">
            <a:noFill/>
            <a:miter lim="800000"/>
            <a:headEnd/>
            <a:tailEnd/>
          </a:ln>
        </p:spPr>
      </p:pic>
      <p:sp>
        <p:nvSpPr>
          <p:cNvPr id="45063" name="Rectangle 6"/>
          <p:cNvSpPr>
            <a:spLocks noGrp="1" noChangeArrowheads="1"/>
          </p:cNvSpPr>
          <p:nvPr>
            <p:ph type="body" idx="1"/>
          </p:nvPr>
        </p:nvSpPr>
        <p:spPr bwMode="auto">
          <a:xfrm>
            <a:off x="431800" y="1268413"/>
            <a:ext cx="8229600" cy="5065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3" name="矩形 2"/>
          <p:cNvSpPr/>
          <p:nvPr/>
        </p:nvSpPr>
        <p:spPr bwMode="auto">
          <a:xfrm>
            <a:off x="815392" y="213024"/>
            <a:ext cx="1368152" cy="576064"/>
          </a:xfrm>
          <a:prstGeom prst="rect">
            <a:avLst/>
          </a:prstGeom>
          <a:solidFill>
            <a:schemeClr val="bg1"/>
          </a:solidFill>
          <a:ln w="28575" cap="flat" cmpd="sng" algn="ctr">
            <a:solidFill>
              <a:schemeClr val="bg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algn="ctr" fontAlgn="base">
              <a:spcBef>
                <a:spcPct val="0"/>
              </a:spcBef>
              <a:spcAft>
                <a:spcPct val="0"/>
              </a:spcAft>
            </a:pPr>
            <a:endParaRPr lang="zh-CN" altLang="en-US" smtClean="0">
              <a:solidFill>
                <a:srgbClr val="133984"/>
              </a:solidFill>
            </a:endParaRPr>
          </a:p>
        </p:txBody>
      </p:sp>
    </p:spTree>
    <p:extLst>
      <p:ext uri="{BB962C8B-B14F-4D97-AF65-F5344CB8AC3E}">
        <p14:creationId xmlns="" xmlns:p14="http://schemas.microsoft.com/office/powerpoint/2010/main" val="245720260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1"/>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215008" y="2428868"/>
            <a:ext cx="8928992" cy="1470025"/>
          </a:xfrm>
        </p:spPr>
        <p:txBody>
          <a:bodyPr/>
          <a:lstStyle/>
          <a:p>
            <a:pPr eaLnBrk="1" hangingPunct="1">
              <a:spcBef>
                <a:spcPts val="2400"/>
              </a:spcBef>
            </a:pPr>
            <a:r>
              <a:rPr lang="en-US" altLang="zh-CN" sz="4000" dirty="0" smtClean="0">
                <a:solidFill>
                  <a:srgbClr val="C00000"/>
                </a:solidFill>
                <a:latin typeface="Calibri" pitchFamily="34" charset="0"/>
              </a:rPr>
              <a:t>S800</a:t>
            </a:r>
            <a:r>
              <a:rPr lang="zh-CN" altLang="en-US" sz="4000" dirty="0" smtClean="0">
                <a:solidFill>
                  <a:srgbClr val="C00000"/>
                </a:solidFill>
                <a:latin typeface="Corbel" pitchFamily="34" charset="0"/>
              </a:rPr>
              <a:t>板第三次实验</a:t>
            </a:r>
            <a:r>
              <a:rPr lang="en-US" altLang="zh-CN" sz="4000" dirty="0" smtClean="0">
                <a:solidFill>
                  <a:srgbClr val="C00000"/>
                </a:solidFill>
                <a:latin typeface="Corbel" pitchFamily="34" charset="0"/>
              </a:rPr>
              <a:t>(</a:t>
            </a:r>
            <a:r>
              <a:rPr lang="zh-CN" altLang="en-US" sz="4000" dirty="0" smtClean="0">
                <a:solidFill>
                  <a:srgbClr val="C00000"/>
                </a:solidFill>
                <a:latin typeface="Corbel" pitchFamily="34" charset="0"/>
              </a:rPr>
              <a:t>下</a:t>
            </a:r>
            <a:r>
              <a:rPr lang="en-US" altLang="zh-CN" sz="4000" dirty="0" smtClean="0">
                <a:solidFill>
                  <a:srgbClr val="C00000"/>
                </a:solidFill>
                <a:latin typeface="Corbel" pitchFamily="34" charset="0"/>
              </a:rPr>
              <a:t>)</a:t>
            </a:r>
          </a:p>
        </p:txBody>
      </p:sp>
    </p:spTree>
    <p:extLst>
      <p:ext uri="{BB962C8B-B14F-4D97-AF65-F5344CB8AC3E}">
        <p14:creationId xmlns="" xmlns:p14="http://schemas.microsoft.com/office/powerpoint/2010/main" val="2519520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NVIC</a:t>
            </a:r>
            <a:r>
              <a:rPr lang="zh-CN" altLang="en-US" dirty="0" smtClean="0"/>
              <a:t>的优先级概念</a:t>
            </a:r>
            <a:endParaRPr lang="zh-CN" altLang="en-US" dirty="0"/>
          </a:p>
        </p:txBody>
      </p:sp>
      <p:sp>
        <p:nvSpPr>
          <p:cNvPr id="3" name="内容占位符 2"/>
          <p:cNvSpPr>
            <a:spLocks noGrp="1"/>
          </p:cNvSpPr>
          <p:nvPr>
            <p:ph idx="1"/>
          </p:nvPr>
        </p:nvSpPr>
        <p:spPr/>
        <p:txBody>
          <a:bodyPr/>
          <a:lstStyle/>
          <a:p>
            <a:pPr>
              <a:lnSpc>
                <a:spcPct val="114000"/>
              </a:lnSpc>
              <a:spcBef>
                <a:spcPts val="600"/>
              </a:spcBef>
              <a:spcAft>
                <a:spcPts val="600"/>
              </a:spcAft>
            </a:pPr>
            <a:r>
              <a:rPr lang="en-US" altLang="zh-CN" sz="1800" dirty="0" smtClean="0">
                <a:latin typeface="+mn-ea"/>
              </a:rPr>
              <a:t>ARM</a:t>
            </a:r>
            <a:r>
              <a:rPr lang="zh-CN" altLang="en-US" sz="1800" dirty="0" smtClean="0">
                <a:latin typeface="+mn-ea"/>
              </a:rPr>
              <a:t>设计优先级寄存器最多有</a:t>
            </a:r>
            <a:r>
              <a:rPr lang="en-US" altLang="zh-CN" sz="1800" dirty="0" smtClean="0">
                <a:latin typeface="+mn-ea"/>
              </a:rPr>
              <a:t>8</a:t>
            </a:r>
            <a:r>
              <a:rPr lang="zh-CN" altLang="en-US" sz="1800" dirty="0" smtClean="0">
                <a:latin typeface="+mn-ea"/>
              </a:rPr>
              <a:t>位。</a:t>
            </a:r>
            <a:r>
              <a:rPr lang="en-US" altLang="zh-CN" sz="1800" dirty="0" smtClean="0">
                <a:latin typeface="+mn-ea"/>
              </a:rPr>
              <a:t>IC</a:t>
            </a:r>
            <a:r>
              <a:rPr lang="zh-CN" altLang="en-US" sz="1800" dirty="0" smtClean="0">
                <a:latin typeface="+mn-ea"/>
              </a:rPr>
              <a:t>芯片生产商可以自行选择优先级位数。</a:t>
            </a:r>
            <a:endParaRPr lang="en-US" altLang="zh-CN" sz="1800" dirty="0" smtClean="0">
              <a:latin typeface="+mn-ea"/>
            </a:endParaRPr>
          </a:p>
          <a:p>
            <a:pPr>
              <a:lnSpc>
                <a:spcPct val="114000"/>
              </a:lnSpc>
              <a:spcBef>
                <a:spcPts val="600"/>
              </a:spcBef>
              <a:spcAft>
                <a:spcPts val="600"/>
              </a:spcAft>
            </a:pPr>
            <a:r>
              <a:rPr lang="en-US" altLang="zh-CN" sz="1800" dirty="0" smtClean="0">
                <a:latin typeface="+mn-ea"/>
              </a:rPr>
              <a:t>8</a:t>
            </a:r>
            <a:r>
              <a:rPr lang="zh-CN" altLang="en-US" sz="1800" dirty="0" smtClean="0">
                <a:latin typeface="+mn-ea"/>
              </a:rPr>
              <a:t>位分成抢占式优先级（组优先级）和非抢占优先级（子优先级）。</a:t>
            </a:r>
            <a:endParaRPr lang="en-US" altLang="zh-CN" sz="1800" dirty="0" smtClean="0">
              <a:latin typeface="+mn-ea"/>
            </a:endParaRPr>
          </a:p>
          <a:p>
            <a:pPr>
              <a:lnSpc>
                <a:spcPct val="114000"/>
              </a:lnSpc>
              <a:spcBef>
                <a:spcPts val="600"/>
              </a:spcBef>
              <a:spcAft>
                <a:spcPts val="600"/>
              </a:spcAft>
            </a:pPr>
            <a:r>
              <a:rPr lang="zh-CN" altLang="en-US" sz="1800" dirty="0" smtClean="0">
                <a:latin typeface="+mn-ea"/>
              </a:rPr>
              <a:t>子优先级仅仅在抢占优先级相同时才有影响；</a:t>
            </a:r>
            <a:endParaRPr lang="en-US" altLang="zh-CN" sz="1800" dirty="0" smtClean="0">
              <a:latin typeface="+mn-ea"/>
            </a:endParaRPr>
          </a:p>
          <a:p>
            <a:pPr>
              <a:lnSpc>
                <a:spcPct val="114000"/>
              </a:lnSpc>
              <a:spcBef>
                <a:spcPts val="600"/>
              </a:spcBef>
              <a:spcAft>
                <a:spcPts val="600"/>
              </a:spcAft>
            </a:pPr>
            <a:r>
              <a:rPr lang="zh-CN" altLang="en-US" sz="1800" dirty="0" smtClean="0">
                <a:latin typeface="+mn-ea"/>
              </a:rPr>
              <a:t>可编程设定优先级组寄存器中的抢占优先级的位数和非抢占优先级的位数；数字越低，优先级越高；硬件中断数用于区分低级别的优先级次序。</a:t>
            </a:r>
            <a:endParaRPr lang="en-US" altLang="zh-CN" sz="1800" dirty="0" smtClean="0">
              <a:latin typeface="+mn-ea"/>
            </a:endParaRPr>
          </a:p>
          <a:p>
            <a:pPr>
              <a:lnSpc>
                <a:spcPct val="114000"/>
              </a:lnSpc>
              <a:spcBef>
                <a:spcPts val="600"/>
              </a:spcBef>
              <a:spcAft>
                <a:spcPts val="600"/>
              </a:spcAft>
            </a:pPr>
            <a:endParaRPr lang="en-US" altLang="zh-CN" sz="1800" dirty="0" smtClean="0">
              <a:latin typeface="+mn-ea"/>
            </a:endParaRPr>
          </a:p>
          <a:p>
            <a:pPr lvl="1">
              <a:buNone/>
            </a:pPr>
            <a:r>
              <a:rPr lang="en-US" altLang="zh-CN" sz="1600" i="1" dirty="0" err="1" smtClean="0">
                <a:solidFill>
                  <a:srgbClr val="00B0F0"/>
                </a:solidFill>
              </a:rPr>
              <a:t>IntPriorityGroupingSet</a:t>
            </a:r>
            <a:r>
              <a:rPr lang="zh-CN" altLang="en-US" sz="1600" i="1" dirty="0" smtClean="0">
                <a:solidFill>
                  <a:srgbClr val="00B0F0"/>
                </a:solidFill>
              </a:rPr>
              <a:t>（</a:t>
            </a:r>
            <a:r>
              <a:rPr lang="en-US" altLang="zh-CN" sz="1600" i="1" dirty="0" smtClean="0">
                <a:solidFill>
                  <a:srgbClr val="00B0F0"/>
                </a:solidFill>
              </a:rPr>
              <a:t>7</a:t>
            </a:r>
            <a:r>
              <a:rPr lang="zh-CN" altLang="en-US" sz="1600" i="1" dirty="0" smtClean="0">
                <a:solidFill>
                  <a:srgbClr val="00B0F0"/>
                </a:solidFill>
              </a:rPr>
              <a:t>）</a:t>
            </a:r>
            <a:r>
              <a:rPr lang="en-US" altLang="zh-CN" sz="1600" dirty="0" smtClean="0">
                <a:solidFill>
                  <a:srgbClr val="00B0F0"/>
                </a:solidFill>
              </a:rPr>
              <a:t>	//</a:t>
            </a:r>
            <a:r>
              <a:rPr lang="zh-CN" altLang="en-US" sz="1600" dirty="0" smtClean="0">
                <a:solidFill>
                  <a:srgbClr val="00B0F0"/>
                </a:solidFill>
              </a:rPr>
              <a:t>分配</a:t>
            </a:r>
            <a:r>
              <a:rPr lang="en-US" altLang="zh-CN" sz="1600" dirty="0" smtClean="0">
                <a:solidFill>
                  <a:srgbClr val="00B0F0"/>
                </a:solidFill>
              </a:rPr>
              <a:t>7</a:t>
            </a:r>
            <a:r>
              <a:rPr lang="zh-CN" altLang="en-US" sz="1600" dirty="0" smtClean="0">
                <a:solidFill>
                  <a:srgbClr val="00B0F0"/>
                </a:solidFill>
              </a:rPr>
              <a:t>位给抢占式优先级，</a:t>
            </a:r>
            <a:r>
              <a:rPr lang="en-US" altLang="zh-CN" sz="1600" dirty="0" smtClean="0">
                <a:solidFill>
                  <a:srgbClr val="00B0F0"/>
                </a:solidFill>
              </a:rPr>
              <a:t>1</a:t>
            </a:r>
            <a:r>
              <a:rPr lang="zh-CN" altLang="en-US" sz="1600" dirty="0" smtClean="0">
                <a:solidFill>
                  <a:srgbClr val="00B0F0"/>
                </a:solidFill>
              </a:rPr>
              <a:t>位给子优先级</a:t>
            </a:r>
            <a:endParaRPr lang="en-US" altLang="zh-CN" sz="1600" dirty="0" smtClean="0">
              <a:solidFill>
                <a:srgbClr val="00B0F0"/>
              </a:solidFill>
            </a:endParaRPr>
          </a:p>
          <a:p>
            <a:pPr lvl="1">
              <a:buNone/>
            </a:pPr>
            <a:r>
              <a:rPr lang="en-US" altLang="zh-CN" sz="1600" i="1" dirty="0" err="1" smtClean="0">
                <a:solidFill>
                  <a:srgbClr val="00B0F0"/>
                </a:solidFill>
              </a:rPr>
              <a:t>IntPriorityGroupingSet</a:t>
            </a:r>
            <a:r>
              <a:rPr lang="zh-CN" altLang="en-US" sz="1600" i="1" dirty="0" smtClean="0">
                <a:solidFill>
                  <a:srgbClr val="00B0F0"/>
                </a:solidFill>
              </a:rPr>
              <a:t>（</a:t>
            </a:r>
            <a:r>
              <a:rPr lang="en-US" altLang="zh-CN" sz="1600" i="1" dirty="0" smtClean="0">
                <a:solidFill>
                  <a:srgbClr val="00B0F0"/>
                </a:solidFill>
              </a:rPr>
              <a:t>0</a:t>
            </a:r>
            <a:r>
              <a:rPr lang="zh-CN" altLang="en-US" sz="1600" i="1" dirty="0" smtClean="0">
                <a:solidFill>
                  <a:srgbClr val="00B0F0"/>
                </a:solidFill>
              </a:rPr>
              <a:t>）</a:t>
            </a:r>
            <a:r>
              <a:rPr lang="en-US" altLang="zh-CN" sz="1600" dirty="0" smtClean="0">
                <a:solidFill>
                  <a:srgbClr val="00B0F0"/>
                </a:solidFill>
              </a:rPr>
              <a:t>	//</a:t>
            </a:r>
            <a:r>
              <a:rPr lang="zh-CN" altLang="en-US" sz="1600" dirty="0" smtClean="0">
                <a:solidFill>
                  <a:srgbClr val="00B0F0"/>
                </a:solidFill>
              </a:rPr>
              <a:t>分配</a:t>
            </a:r>
            <a:r>
              <a:rPr lang="en-US" altLang="zh-CN" sz="1600" dirty="0" smtClean="0">
                <a:solidFill>
                  <a:srgbClr val="00B0F0"/>
                </a:solidFill>
              </a:rPr>
              <a:t>0</a:t>
            </a:r>
            <a:r>
              <a:rPr lang="zh-CN" altLang="en-US" sz="1600" dirty="0" smtClean="0">
                <a:solidFill>
                  <a:srgbClr val="00B0F0"/>
                </a:solidFill>
              </a:rPr>
              <a:t>位给抢占式优先级，</a:t>
            </a:r>
            <a:r>
              <a:rPr lang="en-US" altLang="zh-CN" sz="1600" dirty="0" smtClean="0">
                <a:solidFill>
                  <a:srgbClr val="00B0F0"/>
                </a:solidFill>
              </a:rPr>
              <a:t>8</a:t>
            </a:r>
            <a:r>
              <a:rPr lang="zh-CN" altLang="en-US" sz="1600" dirty="0" smtClean="0">
                <a:solidFill>
                  <a:srgbClr val="00B0F0"/>
                </a:solidFill>
              </a:rPr>
              <a:t>位给子优先级</a:t>
            </a:r>
            <a:endParaRPr lang="en-US" altLang="zh-CN" sz="1600" dirty="0" smtClean="0">
              <a:solidFill>
                <a:srgbClr val="00B0F0"/>
              </a:solidFill>
            </a:endParaRPr>
          </a:p>
          <a:p>
            <a:pPr>
              <a:lnSpc>
                <a:spcPct val="114000"/>
              </a:lnSpc>
              <a:spcBef>
                <a:spcPts val="600"/>
              </a:spcBef>
              <a:spcAft>
                <a:spcPts val="600"/>
              </a:spcAft>
              <a:buNone/>
            </a:pPr>
            <a:endParaRPr lang="en-US" altLang="zh-CN" sz="1800" dirty="0" smtClean="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Tiva</a:t>
            </a:r>
            <a:r>
              <a:rPr lang="en-US" altLang="zh-CN" dirty="0" smtClean="0"/>
              <a:t> C</a:t>
            </a:r>
            <a:r>
              <a:rPr lang="zh-CN" altLang="en-US" dirty="0" smtClean="0"/>
              <a:t>系列的优先级</a:t>
            </a:r>
            <a:endParaRPr lang="zh-CN" altLang="en-US" dirty="0"/>
          </a:p>
        </p:txBody>
      </p:sp>
      <p:sp>
        <p:nvSpPr>
          <p:cNvPr id="3" name="内容占位符 2"/>
          <p:cNvSpPr>
            <a:spLocks noGrp="1"/>
          </p:cNvSpPr>
          <p:nvPr>
            <p:ph idx="1"/>
          </p:nvPr>
        </p:nvSpPr>
        <p:spPr>
          <a:xfrm>
            <a:off x="457200" y="1885950"/>
            <a:ext cx="8178800" cy="2114554"/>
          </a:xfrm>
        </p:spPr>
        <p:txBody>
          <a:bodyPr/>
          <a:lstStyle/>
          <a:p>
            <a:pPr>
              <a:spcBef>
                <a:spcPts val="600"/>
              </a:spcBef>
              <a:spcAft>
                <a:spcPts val="600"/>
              </a:spcAft>
            </a:pPr>
            <a:r>
              <a:rPr lang="en-US" altLang="zh-CN" sz="1800" dirty="0" err="1" smtClean="0">
                <a:latin typeface="+mn-ea"/>
              </a:rPr>
              <a:t>Tiva</a:t>
            </a:r>
            <a:r>
              <a:rPr lang="en-US" altLang="zh-CN" sz="1800" dirty="0" smtClean="0">
                <a:latin typeface="+mn-ea"/>
              </a:rPr>
              <a:t> C</a:t>
            </a:r>
            <a:r>
              <a:rPr lang="zh-CN" altLang="en-US" sz="1800" dirty="0" smtClean="0">
                <a:latin typeface="+mn-ea"/>
              </a:rPr>
              <a:t>系列芯片中优先级有</a:t>
            </a:r>
            <a:r>
              <a:rPr lang="en-US" altLang="zh-CN" sz="1800" dirty="0" smtClean="0">
                <a:latin typeface="+mn-ea"/>
              </a:rPr>
              <a:t>3</a:t>
            </a:r>
            <a:r>
              <a:rPr lang="zh-CN" altLang="en-US" sz="1800" dirty="0" smtClean="0">
                <a:latin typeface="+mn-ea"/>
              </a:rPr>
              <a:t>位，有效位为</a:t>
            </a:r>
            <a:r>
              <a:rPr lang="en-US" altLang="zh-CN" sz="1800" dirty="0" smtClean="0">
                <a:latin typeface="+mn-ea"/>
              </a:rPr>
              <a:t>BIT7</a:t>
            </a:r>
            <a:r>
              <a:rPr lang="zh-CN" altLang="en-US" sz="1800" dirty="0" smtClean="0">
                <a:latin typeface="+mn-ea"/>
              </a:rPr>
              <a:t>、</a:t>
            </a:r>
            <a:r>
              <a:rPr lang="en-US" altLang="zh-CN" sz="1800" dirty="0" smtClean="0">
                <a:latin typeface="+mn-ea"/>
              </a:rPr>
              <a:t>6</a:t>
            </a:r>
            <a:r>
              <a:rPr lang="zh-CN" altLang="en-US" sz="1800" dirty="0" smtClean="0">
                <a:latin typeface="+mn-ea"/>
              </a:rPr>
              <a:t>、</a:t>
            </a:r>
            <a:r>
              <a:rPr lang="en-US" altLang="zh-CN" sz="1800" dirty="0" smtClean="0">
                <a:latin typeface="+mn-ea"/>
              </a:rPr>
              <a:t>5</a:t>
            </a:r>
            <a:r>
              <a:rPr lang="zh-CN" altLang="en-US" sz="1800" dirty="0" smtClean="0">
                <a:latin typeface="+mn-ea"/>
              </a:rPr>
              <a:t>，共</a:t>
            </a:r>
            <a:r>
              <a:rPr lang="en-US" altLang="zh-CN" sz="1800" dirty="0" smtClean="0">
                <a:latin typeface="+mn-ea"/>
              </a:rPr>
              <a:t>8</a:t>
            </a:r>
            <a:r>
              <a:rPr lang="zh-CN" altLang="en-US" sz="1800" dirty="0" smtClean="0">
                <a:latin typeface="+mn-ea"/>
              </a:rPr>
              <a:t>个优先级，即每个中断源有</a:t>
            </a:r>
            <a:r>
              <a:rPr lang="en-US" altLang="zh-CN" sz="1800" dirty="0" smtClean="0">
                <a:latin typeface="+mn-ea"/>
              </a:rPr>
              <a:t>8</a:t>
            </a:r>
            <a:r>
              <a:rPr lang="zh-CN" altLang="en-US" sz="1800" dirty="0" smtClean="0">
                <a:latin typeface="+mn-ea"/>
              </a:rPr>
              <a:t>位中断优先级，从</a:t>
            </a:r>
            <a:r>
              <a:rPr lang="en-US" altLang="zh-CN" sz="1800" dirty="0" smtClean="0">
                <a:latin typeface="+mn-ea"/>
              </a:rPr>
              <a:t>0x00~0x0E0</a:t>
            </a:r>
            <a:r>
              <a:rPr lang="zh-CN" altLang="en-US" sz="1800" dirty="0" smtClean="0">
                <a:latin typeface="+mn-ea"/>
              </a:rPr>
              <a:t>。</a:t>
            </a:r>
            <a:endParaRPr lang="en-US" altLang="zh-CN" sz="1800" dirty="0" smtClean="0">
              <a:latin typeface="+mn-ea"/>
            </a:endParaRPr>
          </a:p>
          <a:p>
            <a:pPr>
              <a:spcBef>
                <a:spcPts val="600"/>
              </a:spcBef>
              <a:spcAft>
                <a:spcPts val="600"/>
              </a:spcAft>
            </a:pPr>
            <a:r>
              <a:rPr lang="zh-CN" altLang="en-US" sz="1800" dirty="0" smtClean="0"/>
              <a:t>由于</a:t>
            </a:r>
            <a:r>
              <a:rPr lang="en-US" altLang="zh-CN" sz="1800" dirty="0" err="1" smtClean="0"/>
              <a:t>Tiva</a:t>
            </a:r>
            <a:r>
              <a:rPr lang="en-US" altLang="zh-CN" sz="1800" dirty="0" smtClean="0"/>
              <a:t> C</a:t>
            </a:r>
            <a:r>
              <a:rPr lang="zh-CN" altLang="en-US" sz="1800" dirty="0" smtClean="0"/>
              <a:t>系列</a:t>
            </a:r>
            <a:r>
              <a:rPr lang="en-US" altLang="zh-CN" sz="1800" dirty="0" smtClean="0"/>
              <a:t>ARM</a:t>
            </a:r>
            <a:r>
              <a:rPr lang="zh-CN" altLang="en-US" sz="1800" dirty="0" smtClean="0"/>
              <a:t>只实现了</a:t>
            </a:r>
            <a:r>
              <a:rPr lang="en-US" altLang="zh-CN" sz="1800" dirty="0" smtClean="0"/>
              <a:t>3</a:t>
            </a:r>
            <a:r>
              <a:rPr lang="zh-CN" altLang="en-US" sz="1800" dirty="0" smtClean="0"/>
              <a:t>个优先级位，因此实际有效的抢占式优先级位数只有</a:t>
            </a:r>
            <a:r>
              <a:rPr lang="en-US" altLang="zh-CN" sz="1800" dirty="0" smtClean="0"/>
              <a:t>0</a:t>
            </a:r>
            <a:r>
              <a:rPr lang="zh-CN" altLang="en-US" sz="1800" dirty="0" smtClean="0"/>
              <a:t>～</a:t>
            </a:r>
            <a:r>
              <a:rPr lang="en-US" altLang="zh-CN" sz="1800" dirty="0" smtClean="0"/>
              <a:t>3</a:t>
            </a:r>
            <a:r>
              <a:rPr lang="zh-CN" altLang="en-US" sz="1800" dirty="0" smtClean="0"/>
              <a:t>位。</a:t>
            </a:r>
            <a:endParaRPr lang="en-US" altLang="zh-CN" sz="1800" dirty="0" smtClean="0"/>
          </a:p>
          <a:p>
            <a:pPr>
              <a:spcBef>
                <a:spcPts val="600"/>
              </a:spcBef>
              <a:spcAft>
                <a:spcPts val="600"/>
              </a:spcAft>
            </a:pPr>
            <a:r>
              <a:rPr lang="en-US" altLang="zh-CN" sz="1800" dirty="0" err="1" smtClean="0"/>
              <a:t>Tiva</a:t>
            </a:r>
            <a:r>
              <a:rPr lang="en-US" altLang="zh-CN" sz="1800" dirty="0" smtClean="0"/>
              <a:t> C</a:t>
            </a:r>
            <a:r>
              <a:rPr lang="zh-CN" altLang="en-US" sz="1800" dirty="0" smtClean="0"/>
              <a:t>系列，复位默认情况下，抢占式优先级为</a:t>
            </a:r>
            <a:r>
              <a:rPr lang="en-US" altLang="zh-CN" sz="1800" dirty="0" smtClean="0"/>
              <a:t>4</a:t>
            </a:r>
            <a:r>
              <a:rPr lang="zh-CN" altLang="en-US" sz="1800" dirty="0" smtClean="0"/>
              <a:t>位，子优先级为</a:t>
            </a:r>
            <a:r>
              <a:rPr lang="en-US" altLang="zh-CN" sz="1800" dirty="0" smtClean="0"/>
              <a:t>0</a:t>
            </a:r>
            <a:r>
              <a:rPr lang="zh-CN" altLang="en-US" sz="1800" dirty="0" smtClean="0"/>
              <a:t>位，</a:t>
            </a:r>
            <a:r>
              <a:rPr lang="zh-CN" altLang="en-US" sz="1800" dirty="0" smtClean="0">
                <a:solidFill>
                  <a:srgbClr val="FF0000"/>
                </a:solidFill>
              </a:rPr>
              <a:t>允许</a:t>
            </a:r>
            <a:r>
              <a:rPr lang="zh-CN" altLang="en-US" sz="1800" dirty="0" smtClean="0"/>
              <a:t>中断嵌套。</a:t>
            </a:r>
            <a:endParaRPr lang="en-US" altLang="zh-CN" sz="1800" dirty="0" smtClean="0"/>
          </a:p>
          <a:p>
            <a:pPr>
              <a:lnSpc>
                <a:spcPct val="114000"/>
              </a:lnSpc>
              <a:spcBef>
                <a:spcPts val="600"/>
              </a:spcBef>
              <a:spcAft>
                <a:spcPts val="600"/>
              </a:spcAft>
            </a:pPr>
            <a:endParaRPr lang="en-US" altLang="zh-CN" sz="1800" dirty="0" smtClean="0">
              <a:latin typeface="+mn-ea"/>
            </a:endParaRPr>
          </a:p>
        </p:txBody>
      </p:sp>
      <p:graphicFrame>
        <p:nvGraphicFramePr>
          <p:cNvPr id="4" name="表格 3"/>
          <p:cNvGraphicFramePr>
            <a:graphicFrameLocks noGrp="1"/>
          </p:cNvGraphicFramePr>
          <p:nvPr>
            <p:extLst>
              <p:ext uri="{D42A27DB-BD31-4B8C-83A1-F6EECF244321}">
                <p14:modId xmlns="" xmlns:p14="http://schemas.microsoft.com/office/powerpoint/2010/main" val="4032274842"/>
              </p:ext>
            </p:extLst>
          </p:nvPr>
        </p:nvGraphicFramePr>
        <p:xfrm>
          <a:off x="428596" y="4143380"/>
          <a:ext cx="8128002" cy="1798320"/>
        </p:xfrm>
        <a:graphic>
          <a:graphicData uri="http://schemas.openxmlformats.org/drawingml/2006/table">
            <a:tbl>
              <a:tblPr firstRow="1" bandRow="1">
                <a:tableStyleId>{5940675A-B579-460E-94D1-54222C63F5DA}</a:tableStyleId>
              </a:tblPr>
              <a:tblGrid>
                <a:gridCol w="1354667">
                  <a:extLst>
                    <a:ext uri="{9D8B030D-6E8A-4147-A177-3AD203B41FA5}">
                      <a16:colId xmlns="" xmlns:a16="http://schemas.microsoft.com/office/drawing/2014/main" val="2012348752"/>
                    </a:ext>
                  </a:extLst>
                </a:gridCol>
                <a:gridCol w="1354667">
                  <a:extLst>
                    <a:ext uri="{9D8B030D-6E8A-4147-A177-3AD203B41FA5}">
                      <a16:colId xmlns="" xmlns:a16="http://schemas.microsoft.com/office/drawing/2014/main" val="1112645289"/>
                    </a:ext>
                  </a:extLst>
                </a:gridCol>
                <a:gridCol w="1354667">
                  <a:extLst>
                    <a:ext uri="{9D8B030D-6E8A-4147-A177-3AD203B41FA5}">
                      <a16:colId xmlns="" xmlns:a16="http://schemas.microsoft.com/office/drawing/2014/main" val="3496294068"/>
                    </a:ext>
                  </a:extLst>
                </a:gridCol>
                <a:gridCol w="1354667">
                  <a:extLst>
                    <a:ext uri="{9D8B030D-6E8A-4147-A177-3AD203B41FA5}">
                      <a16:colId xmlns="" xmlns:a16="http://schemas.microsoft.com/office/drawing/2014/main" val="244422104"/>
                    </a:ext>
                  </a:extLst>
                </a:gridCol>
                <a:gridCol w="1354667">
                  <a:extLst>
                    <a:ext uri="{9D8B030D-6E8A-4147-A177-3AD203B41FA5}">
                      <a16:colId xmlns="" xmlns:a16="http://schemas.microsoft.com/office/drawing/2014/main" val="2269022010"/>
                    </a:ext>
                  </a:extLst>
                </a:gridCol>
                <a:gridCol w="1354667">
                  <a:extLst>
                    <a:ext uri="{9D8B030D-6E8A-4147-A177-3AD203B41FA5}">
                      <a16:colId xmlns="" xmlns:a16="http://schemas.microsoft.com/office/drawing/2014/main" val="3328049286"/>
                    </a:ext>
                  </a:extLst>
                </a:gridCol>
              </a:tblGrid>
              <a:tr h="370840">
                <a:tc>
                  <a:txBody>
                    <a:bodyPr/>
                    <a:lstStyle/>
                    <a:p>
                      <a:pPr algn="ctr"/>
                      <a:r>
                        <a:rPr lang="en-US" altLang="zh-CN" sz="1200" b="1" kern="1200" baseline="0" dirty="0"/>
                        <a:t>PRIGROUP</a:t>
                      </a:r>
                      <a:endParaRPr lang="zh-CN" altLang="en-US" sz="1200" b="1" kern="1200" baseline="0" dirty="0">
                        <a:solidFill>
                          <a:schemeClr val="lt1"/>
                        </a:solidFill>
                        <a:latin typeface="+mn-lt"/>
                        <a:ea typeface="+mn-ea"/>
                        <a:cs typeface="+mn-cs"/>
                      </a:endParaRPr>
                    </a:p>
                  </a:txBody>
                  <a:tcPr anchor="ctr"/>
                </a:tc>
                <a:tc>
                  <a:txBody>
                    <a:bodyPr/>
                    <a:lstStyle/>
                    <a:p>
                      <a:pPr algn="ctr"/>
                      <a:r>
                        <a:rPr lang="zh-CN" altLang="en-US" sz="1200" b="1" kern="1200" baseline="0" dirty="0"/>
                        <a:t>二进制格式</a:t>
                      </a:r>
                      <a:endParaRPr lang="zh-CN" altLang="en-US" sz="1200" b="1" kern="1200" baseline="0" dirty="0">
                        <a:solidFill>
                          <a:schemeClr val="lt1"/>
                        </a:solidFill>
                        <a:latin typeface="+mn-lt"/>
                        <a:ea typeface="+mn-ea"/>
                        <a:cs typeface="+mn-cs"/>
                      </a:endParaRPr>
                    </a:p>
                  </a:txBody>
                  <a:tcPr anchor="ctr"/>
                </a:tc>
                <a:tc>
                  <a:txBody>
                    <a:bodyPr/>
                    <a:lstStyle/>
                    <a:p>
                      <a:pPr algn="ctr"/>
                      <a:r>
                        <a:rPr lang="zh-CN" altLang="en-US" sz="1200" b="1" dirty="0"/>
                        <a:t>抢占</a:t>
                      </a:r>
                      <a:r>
                        <a:rPr lang="zh-CN" altLang="en-US" sz="1200" b="1" kern="1200" baseline="0" dirty="0"/>
                        <a:t>式优先级</a:t>
                      </a:r>
                      <a:endParaRPr lang="zh-CN" altLang="en-US" sz="1200" b="1" kern="1200" baseline="0" dirty="0">
                        <a:solidFill>
                          <a:schemeClr val="lt1"/>
                        </a:solidFill>
                        <a:latin typeface="+mn-lt"/>
                        <a:ea typeface="+mn-ea"/>
                        <a:cs typeface="+mn-cs"/>
                      </a:endParaRPr>
                    </a:p>
                  </a:txBody>
                  <a:tcPr anchor="ctr"/>
                </a:tc>
                <a:tc>
                  <a:txBody>
                    <a:bodyPr/>
                    <a:lstStyle/>
                    <a:p>
                      <a:pPr algn="ctr"/>
                      <a:r>
                        <a:rPr lang="zh-CN" altLang="en-US" sz="1200" b="1" kern="1200" baseline="0" dirty="0"/>
                        <a:t>子优先级</a:t>
                      </a:r>
                      <a:endParaRPr lang="zh-CN" altLang="en-US" sz="1200" b="1" kern="1200" baseline="0" dirty="0">
                        <a:solidFill>
                          <a:schemeClr val="lt1"/>
                        </a:solidFill>
                        <a:latin typeface="+mn-lt"/>
                        <a:ea typeface="+mn-ea"/>
                        <a:cs typeface="+mn-cs"/>
                      </a:endParaRPr>
                    </a:p>
                  </a:txBody>
                  <a:tcPr anchor="ctr"/>
                </a:tc>
                <a:tc>
                  <a:txBody>
                    <a:bodyPr/>
                    <a:lstStyle/>
                    <a:p>
                      <a:pPr algn="ctr"/>
                      <a:r>
                        <a:rPr lang="zh-CN" altLang="en-US" sz="1200" b="1" dirty="0"/>
                        <a:t>抢占</a:t>
                      </a:r>
                      <a:r>
                        <a:rPr lang="zh-CN" altLang="en-US" sz="1200" b="1" kern="1200" baseline="0" dirty="0"/>
                        <a:t>式可选配置</a:t>
                      </a:r>
                      <a:endParaRPr lang="zh-CN" altLang="en-US" sz="1200" b="1" kern="1200" baseline="0" dirty="0">
                        <a:solidFill>
                          <a:schemeClr val="lt1"/>
                        </a:solidFill>
                        <a:latin typeface="+mn-lt"/>
                        <a:ea typeface="+mn-ea"/>
                        <a:cs typeface="+mn-cs"/>
                      </a:endParaRPr>
                    </a:p>
                  </a:txBody>
                  <a:tcPr anchor="ctr"/>
                </a:tc>
                <a:tc>
                  <a:txBody>
                    <a:bodyPr/>
                    <a:lstStyle/>
                    <a:p>
                      <a:pPr algn="ctr"/>
                      <a:r>
                        <a:rPr lang="zh-CN" altLang="en-US" sz="1200" b="1" kern="1200" baseline="0" dirty="0"/>
                        <a:t>子优先可选配置</a:t>
                      </a:r>
                      <a:endParaRPr lang="zh-CN" altLang="en-US" sz="1200" b="1" kern="1200" baseline="0" dirty="0">
                        <a:solidFill>
                          <a:schemeClr val="lt1"/>
                        </a:solidFill>
                        <a:latin typeface="+mn-lt"/>
                        <a:ea typeface="+mn-ea"/>
                        <a:cs typeface="+mn-cs"/>
                      </a:endParaRPr>
                    </a:p>
                  </a:txBody>
                  <a:tcPr anchor="ctr"/>
                </a:tc>
                <a:extLst>
                  <a:ext uri="{0D108BD9-81ED-4DB2-BD59-A6C34878D82A}">
                    <a16:rowId xmlns="" xmlns:a16="http://schemas.microsoft.com/office/drawing/2014/main" val="3046946114"/>
                  </a:ext>
                </a:extLst>
              </a:tr>
              <a:tr h="370840">
                <a:tc>
                  <a:txBody>
                    <a:bodyPr/>
                    <a:lstStyle/>
                    <a:p>
                      <a:pPr algn="ctr"/>
                      <a:r>
                        <a:rPr lang="en-US" altLang="zh-CN" sz="1200" b="1" kern="1200" baseline="0" dirty="0"/>
                        <a:t>0x0</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err="1"/>
                        <a:t>B.yyy</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zh-CN" altLang="en-US" sz="1200" kern="1200" baseline="0" dirty="0"/>
                        <a:t>无</a:t>
                      </a:r>
                      <a:endParaRPr lang="zh-CN" altLang="en-US" sz="1200" b="1" kern="1200" baseline="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baseline="0" dirty="0"/>
                        <a:t>3</a:t>
                      </a:r>
                      <a:r>
                        <a:rPr lang="zh-CN" altLang="en-US" sz="1200" kern="1200" baseline="0" dirty="0" smtClean="0"/>
                        <a:t>位</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a:t>0</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a:t>0~7</a:t>
                      </a:r>
                      <a:endParaRPr lang="zh-CN" altLang="en-US" sz="1200" b="1" kern="1200" baseline="0" dirty="0">
                        <a:solidFill>
                          <a:schemeClr val="tx1"/>
                        </a:solidFill>
                        <a:latin typeface="+mn-lt"/>
                        <a:ea typeface="+mn-ea"/>
                        <a:cs typeface="+mn-cs"/>
                      </a:endParaRPr>
                    </a:p>
                  </a:txBody>
                  <a:tcPr anchor="ctr"/>
                </a:tc>
                <a:extLst>
                  <a:ext uri="{0D108BD9-81ED-4DB2-BD59-A6C34878D82A}">
                    <a16:rowId xmlns="" xmlns:a16="http://schemas.microsoft.com/office/drawing/2014/main" val="3429451704"/>
                  </a:ext>
                </a:extLst>
              </a:tr>
              <a:tr h="228600">
                <a:tc>
                  <a:txBody>
                    <a:bodyPr/>
                    <a:lstStyle/>
                    <a:p>
                      <a:pPr marL="0" algn="ctr" defTabSz="914400" rtl="0" eaLnBrk="1" latinLnBrk="0" hangingPunct="1"/>
                      <a:r>
                        <a:rPr lang="en-US" altLang="zh-CN" sz="1200" b="1" kern="1200" baseline="0" dirty="0"/>
                        <a:t>0x1</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err="1"/>
                        <a:t>Bx.yy</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a:t>1</a:t>
                      </a:r>
                      <a:r>
                        <a:rPr lang="zh-CN" altLang="en-US" sz="1200" kern="1200" baseline="0" dirty="0"/>
                        <a:t>位</a:t>
                      </a:r>
                      <a:endParaRPr lang="zh-CN" altLang="en-US" sz="1200" b="1" kern="1200" baseline="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baseline="0" dirty="0"/>
                        <a:t>2</a:t>
                      </a:r>
                      <a:r>
                        <a:rPr lang="zh-CN" altLang="en-US" sz="1200" kern="1200" baseline="0" dirty="0"/>
                        <a:t>位</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a:t>0~1</a:t>
                      </a:r>
                      <a:endParaRPr lang="zh-CN" altLang="en-US" sz="1200" b="1" kern="1200" baseline="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baseline="0" dirty="0"/>
                        <a:t>0~3</a:t>
                      </a:r>
                      <a:endParaRPr lang="zh-CN" altLang="en-US" sz="1200" b="1" kern="1200" baseline="0" dirty="0">
                        <a:solidFill>
                          <a:schemeClr val="tx1"/>
                        </a:solidFill>
                        <a:latin typeface="+mn-lt"/>
                        <a:ea typeface="+mn-ea"/>
                        <a:cs typeface="+mn-cs"/>
                      </a:endParaRPr>
                    </a:p>
                  </a:txBody>
                  <a:tcPr anchor="ctr"/>
                </a:tc>
                <a:extLst>
                  <a:ext uri="{0D108BD9-81ED-4DB2-BD59-A6C34878D82A}">
                    <a16:rowId xmlns="" xmlns:a16="http://schemas.microsoft.com/office/drawing/2014/main" val="3250987146"/>
                  </a:ext>
                </a:extLst>
              </a:tr>
              <a:tr h="411480">
                <a:tc>
                  <a:txBody>
                    <a:bodyPr/>
                    <a:lstStyle/>
                    <a:p>
                      <a:pPr marL="0" algn="ctr" defTabSz="914400" rtl="0" eaLnBrk="1" latinLnBrk="0" hangingPunct="1"/>
                      <a:r>
                        <a:rPr lang="en-US" altLang="zh-CN" sz="1200" b="1" kern="1200" baseline="0" dirty="0"/>
                        <a:t>0x2</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err="1"/>
                        <a:t>Bxx.y</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a:t>2</a:t>
                      </a:r>
                      <a:r>
                        <a:rPr lang="zh-CN" altLang="en-US" sz="1200" kern="1200" baseline="0" dirty="0"/>
                        <a:t>位</a:t>
                      </a:r>
                      <a:endParaRPr lang="zh-CN" altLang="en-US" sz="1200" b="1" kern="1200" baseline="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baseline="0" dirty="0"/>
                        <a:t>1</a:t>
                      </a:r>
                      <a:r>
                        <a:rPr lang="zh-CN" altLang="en-US" sz="1200" kern="1200" baseline="0" dirty="0"/>
                        <a:t>位</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a:t>0~3</a:t>
                      </a:r>
                      <a:endParaRPr lang="zh-CN" altLang="en-US" sz="1200" b="1" kern="1200" baseline="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baseline="0" dirty="0"/>
                        <a:t>0~1</a:t>
                      </a:r>
                      <a:endParaRPr lang="zh-CN" altLang="en-US" sz="1200" b="1" kern="1200" baseline="0" dirty="0">
                        <a:solidFill>
                          <a:schemeClr val="tx1"/>
                        </a:solidFill>
                        <a:latin typeface="+mn-lt"/>
                        <a:ea typeface="+mn-ea"/>
                        <a:cs typeface="+mn-cs"/>
                      </a:endParaRPr>
                    </a:p>
                  </a:txBody>
                  <a:tcPr anchor="ctr"/>
                </a:tc>
                <a:extLst>
                  <a:ext uri="{0D108BD9-81ED-4DB2-BD59-A6C34878D82A}">
                    <a16:rowId xmlns="" xmlns:a16="http://schemas.microsoft.com/office/drawing/2014/main" val="4134091497"/>
                  </a:ext>
                </a:extLst>
              </a:tr>
              <a:tr h="370840">
                <a:tc>
                  <a:txBody>
                    <a:bodyPr/>
                    <a:lstStyle/>
                    <a:p>
                      <a:pPr marL="0" algn="ctr" defTabSz="914400" rtl="0" eaLnBrk="1" latinLnBrk="0" hangingPunct="1"/>
                      <a:r>
                        <a:rPr lang="en-US" altLang="zh-CN" sz="1200" b="1" kern="1200" baseline="0" dirty="0"/>
                        <a:t>0x3-7</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err="1"/>
                        <a:t>Bxxx</a:t>
                      </a:r>
                      <a:r>
                        <a:rPr lang="en-US" altLang="zh-CN" sz="1200" kern="1200" baseline="0" dirty="0"/>
                        <a:t>.</a:t>
                      </a:r>
                      <a:endParaRPr lang="zh-CN" altLang="en-US" sz="1200" b="1" kern="1200" baseline="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baseline="0" dirty="0"/>
                        <a:t>3</a:t>
                      </a:r>
                      <a:r>
                        <a:rPr lang="zh-CN" altLang="en-US" sz="1200" kern="1200" baseline="0" dirty="0" smtClean="0"/>
                        <a:t>位</a:t>
                      </a:r>
                      <a:endParaRPr lang="zh-CN" altLang="en-US" sz="1200" b="1" kern="1200" baseline="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baseline="0" dirty="0"/>
                        <a:t>无</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a:t>0~7</a:t>
                      </a:r>
                      <a:endParaRPr lang="zh-CN" altLang="en-US" sz="1200" b="1"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200" kern="1200" baseline="0" dirty="0"/>
                        <a:t>0</a:t>
                      </a:r>
                      <a:endParaRPr lang="zh-CN" altLang="en-US" sz="1200" b="1" kern="1200" baseline="0" dirty="0">
                        <a:solidFill>
                          <a:schemeClr val="tx1"/>
                        </a:solidFill>
                        <a:latin typeface="+mn-lt"/>
                        <a:ea typeface="+mn-ea"/>
                        <a:cs typeface="+mn-cs"/>
                      </a:endParaRPr>
                    </a:p>
                  </a:txBody>
                  <a:tcPr anchor="ctr"/>
                </a:tc>
                <a:extLst>
                  <a:ext uri="{0D108BD9-81ED-4DB2-BD59-A6C34878D82A}">
                    <a16:rowId xmlns="" xmlns:a16="http://schemas.microsoft.com/office/drawing/2014/main" val="4223226463"/>
                  </a:ext>
                </a:extLst>
              </a:tr>
            </a:tbl>
          </a:graphicData>
        </a:graphic>
      </p:graphicFrame>
      <p:sp>
        <p:nvSpPr>
          <p:cNvPr id="5" name="矩形 4"/>
          <p:cNvSpPr/>
          <p:nvPr/>
        </p:nvSpPr>
        <p:spPr>
          <a:xfrm>
            <a:off x="500034" y="6072206"/>
            <a:ext cx="3776996" cy="338554"/>
          </a:xfrm>
          <a:prstGeom prst="rect">
            <a:avLst/>
          </a:prstGeom>
        </p:spPr>
        <p:txBody>
          <a:bodyPr wrap="none">
            <a:spAutoFit/>
          </a:bodyPr>
          <a:lstStyle/>
          <a:p>
            <a:pPr>
              <a:buNone/>
            </a:pPr>
            <a:r>
              <a:rPr lang="en-US" altLang="zh-CN" sz="1600" b="1" dirty="0" smtClean="0">
                <a:solidFill>
                  <a:srgbClr val="FF0000"/>
                </a:solidFill>
              </a:rPr>
              <a:t>PRIGROUP</a:t>
            </a:r>
            <a:r>
              <a:rPr lang="zh-CN" altLang="en-US" sz="1600" dirty="0" smtClean="0"/>
              <a:t>表示分配给子优先级的位数</a:t>
            </a:r>
            <a:endParaRPr lang="en-US" altLang="zh-CN"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a:t>
            </a:r>
            <a:endParaRPr lang="zh-CN" altLang="en-US" dirty="0"/>
          </a:p>
        </p:txBody>
      </p:sp>
      <p:sp>
        <p:nvSpPr>
          <p:cNvPr id="5" name="内容占位符 4"/>
          <p:cNvSpPr>
            <a:spLocks noGrp="1"/>
          </p:cNvSpPr>
          <p:nvPr>
            <p:ph idx="1"/>
          </p:nvPr>
        </p:nvSpPr>
        <p:spPr/>
        <p:txBody>
          <a:bodyPr/>
          <a:lstStyle/>
          <a:p>
            <a:r>
              <a:rPr lang="zh-CN" altLang="en-US" sz="1800" dirty="0" smtClean="0"/>
              <a:t>规则</a:t>
            </a:r>
            <a:r>
              <a:rPr lang="en-US" altLang="zh-CN" sz="1800" dirty="0" smtClean="0"/>
              <a:t>1</a:t>
            </a:r>
          </a:p>
          <a:p>
            <a:pPr lvl="1"/>
            <a:r>
              <a:rPr lang="zh-CN" altLang="en-US" sz="1600" dirty="0" smtClean="0"/>
              <a:t>多个中断源在它们的抢占式优先级相同的情况下，子优先级不论是否相同，如果某个中断已经在服务当中，则其它中断源都不能打断它（可以末尾连锁）；只有抢占式优先级高的中断才可以打断其它抢占式优先级低的中断。</a:t>
            </a:r>
          </a:p>
          <a:p>
            <a:r>
              <a:rPr lang="zh-CN" altLang="en-US" sz="1800" dirty="0" smtClean="0"/>
              <a:t>规则</a:t>
            </a:r>
            <a:r>
              <a:rPr lang="en-US" altLang="zh-CN" sz="1800" dirty="0" smtClean="0"/>
              <a:t>2</a:t>
            </a:r>
          </a:p>
          <a:p>
            <a:pPr lvl="1"/>
            <a:r>
              <a:rPr lang="zh-CN" altLang="en-US" sz="1600" dirty="0" smtClean="0"/>
              <a:t>多个中断源在它们的抢占式优先级相同的情况下，同时产生中断，则子优先级高的中断被响应。</a:t>
            </a:r>
            <a:endParaRPr lang="en-US" altLang="zh-CN" sz="1600" dirty="0" smtClean="0"/>
          </a:p>
          <a:p>
            <a:r>
              <a:rPr lang="zh-CN" altLang="en-US" sz="1800" dirty="0" smtClean="0"/>
              <a:t>规则</a:t>
            </a:r>
            <a:r>
              <a:rPr lang="en-US" altLang="zh-CN" sz="1800" dirty="0" smtClean="0"/>
              <a:t>3</a:t>
            </a:r>
          </a:p>
          <a:p>
            <a:pPr lvl="1"/>
            <a:r>
              <a:rPr lang="zh-CN" altLang="en-US" sz="1600" dirty="0" smtClean="0"/>
              <a:t>多个中断源在抢占式优先级与子优先级均相同的情况下，按中断矢量号的大小为优先级，即中断矢量号小的中断优先被响应，即</a:t>
            </a:r>
            <a:r>
              <a:rPr lang="en-US" altLang="zh-CN" sz="1600" dirty="0" smtClean="0"/>
              <a:t>SYSTICK</a:t>
            </a:r>
            <a:r>
              <a:rPr lang="zh-CN" altLang="en-US" sz="1600" dirty="0" smtClean="0"/>
              <a:t>优先于</a:t>
            </a:r>
            <a:r>
              <a:rPr lang="en-US" altLang="zh-CN" sz="1600" dirty="0" smtClean="0"/>
              <a:t>UART0</a:t>
            </a:r>
            <a:r>
              <a:rPr lang="zh-CN" altLang="en-US" sz="1600" dirty="0" smtClean="0"/>
              <a:t>中断。</a:t>
            </a:r>
            <a:endParaRPr lang="en-US" altLang="zh-CN" sz="1600" dirty="0" smtClean="0"/>
          </a:p>
          <a:p>
            <a:endParaRPr lang="zh-CN" alt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lstStyle/>
          <a:p>
            <a:r>
              <a:rPr lang="zh-CN" altLang="en-US" sz="1800" dirty="0" smtClean="0"/>
              <a:t>例：</a:t>
            </a:r>
            <a:r>
              <a:rPr lang="zh-CN" altLang="zh-CN" sz="1800" dirty="0" smtClean="0"/>
              <a:t>有两个中断源，</a:t>
            </a:r>
            <a:r>
              <a:rPr lang="en-US" altLang="zh-CN" sz="1800" dirty="0" smtClean="0"/>
              <a:t>A</a:t>
            </a:r>
            <a:r>
              <a:rPr lang="zh-CN" altLang="zh-CN" sz="1800" dirty="0" smtClean="0"/>
              <a:t>中断的中断优先级级置成</a:t>
            </a:r>
            <a:r>
              <a:rPr lang="en-US" altLang="zh-CN" sz="1800" dirty="0" smtClean="0"/>
              <a:t>INTA = b011</a:t>
            </a:r>
            <a:r>
              <a:rPr lang="zh-CN" altLang="zh-CN" sz="1800" dirty="0" smtClean="0"/>
              <a:t>，</a:t>
            </a:r>
            <a:r>
              <a:rPr lang="zh-CN" altLang="en-US" sz="1800" dirty="0" smtClean="0"/>
              <a:t>即</a:t>
            </a:r>
            <a:r>
              <a:rPr lang="en-US" altLang="zh-CN" sz="1800" dirty="0" smtClean="0"/>
              <a:t>0x60, B</a:t>
            </a:r>
            <a:r>
              <a:rPr lang="zh-CN" altLang="zh-CN" sz="1800" dirty="0" smtClean="0"/>
              <a:t>中断的中断优先级设置成</a:t>
            </a:r>
            <a:r>
              <a:rPr lang="en-US" altLang="zh-CN" sz="1800" dirty="0" smtClean="0"/>
              <a:t>INTB = b001,</a:t>
            </a:r>
            <a:r>
              <a:rPr lang="zh-CN" altLang="en-US" sz="1800" dirty="0" smtClean="0"/>
              <a:t>即</a:t>
            </a:r>
            <a:r>
              <a:rPr lang="en-US" altLang="zh-CN" sz="1800" dirty="0" smtClean="0"/>
              <a:t>0x20</a:t>
            </a:r>
            <a:r>
              <a:rPr lang="zh-CN" altLang="zh-CN" sz="1800" dirty="0" smtClean="0"/>
              <a:t>。单单依靠这两个设置我们是无法判断</a:t>
            </a:r>
            <a:r>
              <a:rPr lang="en-US" altLang="zh-CN" sz="1800" dirty="0" smtClean="0"/>
              <a:t>A</a:t>
            </a:r>
            <a:r>
              <a:rPr lang="zh-CN" altLang="zh-CN" sz="1800" dirty="0" smtClean="0"/>
              <a:t>，</a:t>
            </a:r>
            <a:r>
              <a:rPr lang="en-US" altLang="zh-CN" sz="1800" dirty="0" smtClean="0"/>
              <a:t>B</a:t>
            </a:r>
            <a:r>
              <a:rPr lang="zh-CN" altLang="zh-CN" sz="1800" dirty="0" smtClean="0"/>
              <a:t>是如何进行中断调度的，我们首先要看中断的组别管理</a:t>
            </a:r>
            <a:r>
              <a:rPr lang="zh-CN" altLang="en-US" sz="1800" dirty="0" smtClean="0"/>
              <a:t>设置</a:t>
            </a:r>
            <a:r>
              <a:rPr lang="zh-CN" altLang="zh-CN" sz="1800" dirty="0" smtClean="0"/>
              <a:t>。这里我们假设两种不同的组别管理方法，来说明如何分析中断的优先级管理</a:t>
            </a:r>
            <a:endParaRPr lang="en-US" altLang="zh-CN" sz="1800" dirty="0" smtClean="0"/>
          </a:p>
          <a:p>
            <a:pPr lvl="1"/>
            <a:r>
              <a:rPr lang="en-US" altLang="zh-CN" sz="1600" dirty="0" smtClean="0"/>
              <a:t>1) </a:t>
            </a:r>
            <a:r>
              <a:rPr lang="zh-CN" altLang="zh-CN" sz="1600" dirty="0" smtClean="0"/>
              <a:t>假设我们设置</a:t>
            </a:r>
            <a:r>
              <a:rPr lang="en-US" altLang="zh-CN" sz="1600" dirty="0" smtClean="0"/>
              <a:t>PRIGROUP = 0x02, </a:t>
            </a:r>
            <a:r>
              <a:rPr lang="zh-CN" altLang="zh-CN" sz="1600" dirty="0" smtClean="0"/>
              <a:t>我们按下面来分析中断是如何调度的</a:t>
            </a:r>
            <a:r>
              <a:rPr lang="en-US" altLang="zh-CN" sz="1600" dirty="0" smtClean="0"/>
              <a:t>:</a:t>
            </a:r>
            <a:endParaRPr lang="zh-CN" altLang="zh-CN" sz="1600" dirty="0" smtClean="0"/>
          </a:p>
          <a:p>
            <a:pPr lvl="1">
              <a:buNone/>
            </a:pPr>
            <a:r>
              <a:rPr lang="en-US" altLang="zh-CN" sz="1600" dirty="0" smtClean="0"/>
              <a:t>    </a:t>
            </a:r>
            <a:r>
              <a:rPr lang="zh-CN" altLang="zh-CN" sz="1600" dirty="0" smtClean="0"/>
              <a:t>通过查上面的表我们可以看出，</a:t>
            </a:r>
            <a:r>
              <a:rPr lang="en-US" altLang="zh-CN" sz="1600" dirty="0" err="1" smtClean="0"/>
              <a:t>INTn</a:t>
            </a:r>
            <a:r>
              <a:rPr lang="zh-CN" altLang="zh-CN" sz="1600" dirty="0" smtClean="0"/>
              <a:t>的优先级按照</a:t>
            </a:r>
            <a:r>
              <a:rPr lang="en-US" altLang="zh-CN" sz="1600" dirty="0" err="1" smtClean="0"/>
              <a:t>bxx.y</a:t>
            </a:r>
            <a:r>
              <a:rPr lang="zh-CN" altLang="zh-CN" sz="1600" dirty="0" smtClean="0"/>
              <a:t>来划分</a:t>
            </a:r>
          </a:p>
          <a:p>
            <a:pPr lvl="1">
              <a:buNone/>
            </a:pPr>
            <a:r>
              <a:rPr lang="en-US" altLang="zh-CN" sz="1600" dirty="0" smtClean="0"/>
              <a:t>     a. INTA</a:t>
            </a:r>
            <a:r>
              <a:rPr lang="zh-CN" altLang="zh-CN" sz="1600" dirty="0" smtClean="0"/>
              <a:t>的中断优先级就被划分为</a:t>
            </a:r>
            <a:r>
              <a:rPr lang="en-US" altLang="zh-CN" sz="1600" dirty="0" smtClean="0"/>
              <a:t> INTA = b01.1</a:t>
            </a:r>
            <a:endParaRPr lang="zh-CN" altLang="zh-CN" sz="1600" dirty="0" smtClean="0"/>
          </a:p>
          <a:p>
            <a:pPr lvl="1">
              <a:buNone/>
            </a:pPr>
            <a:r>
              <a:rPr lang="en-US" altLang="zh-CN" sz="1600" dirty="0" smtClean="0"/>
              <a:t>        </a:t>
            </a:r>
            <a:r>
              <a:rPr lang="zh-CN" altLang="zh-CN" sz="1600" dirty="0" smtClean="0"/>
              <a:t>组优先级</a:t>
            </a:r>
            <a:r>
              <a:rPr lang="en-US" altLang="zh-CN" sz="1600" dirty="0" smtClean="0"/>
              <a:t> = 01</a:t>
            </a:r>
            <a:r>
              <a:rPr lang="zh-CN" altLang="en-US" sz="1600" dirty="0" smtClean="0"/>
              <a:t>；</a:t>
            </a:r>
            <a:r>
              <a:rPr lang="zh-CN" altLang="zh-CN" sz="1600" dirty="0" smtClean="0"/>
              <a:t>子</a:t>
            </a:r>
            <a:r>
              <a:rPr lang="zh-CN" altLang="en-US" sz="1600" dirty="0" smtClean="0"/>
              <a:t>优先</a:t>
            </a:r>
            <a:r>
              <a:rPr lang="zh-CN" altLang="zh-CN" sz="1600" dirty="0" smtClean="0"/>
              <a:t>级</a:t>
            </a:r>
            <a:r>
              <a:rPr lang="en-US" altLang="zh-CN" sz="1600" dirty="0" smtClean="0"/>
              <a:t> = 1</a:t>
            </a:r>
            <a:endParaRPr lang="zh-CN" altLang="zh-CN" sz="1600" dirty="0" smtClean="0"/>
          </a:p>
          <a:p>
            <a:pPr lvl="1">
              <a:buNone/>
            </a:pPr>
            <a:r>
              <a:rPr lang="en-US" altLang="zh-CN" sz="1600" dirty="0" smtClean="0"/>
              <a:t>     b. INTB</a:t>
            </a:r>
            <a:r>
              <a:rPr lang="zh-CN" altLang="zh-CN" sz="1600" dirty="0" smtClean="0"/>
              <a:t>的中断</a:t>
            </a:r>
            <a:r>
              <a:rPr lang="zh-CN" altLang="en-US" sz="1600" dirty="0" smtClean="0"/>
              <a:t>优先</a:t>
            </a:r>
            <a:r>
              <a:rPr lang="zh-CN" altLang="zh-CN" sz="1600" dirty="0" smtClean="0"/>
              <a:t>级也被分为</a:t>
            </a:r>
            <a:r>
              <a:rPr lang="en-US" altLang="zh-CN" sz="1600" dirty="0" smtClean="0"/>
              <a:t> INTB = b00.1</a:t>
            </a:r>
            <a:endParaRPr lang="zh-CN" altLang="zh-CN" sz="1600" dirty="0" smtClean="0"/>
          </a:p>
          <a:p>
            <a:pPr lvl="1">
              <a:buNone/>
            </a:pPr>
            <a:r>
              <a:rPr lang="en-US" altLang="zh-CN" sz="1600" dirty="0" smtClean="0"/>
              <a:t>         </a:t>
            </a:r>
            <a:r>
              <a:rPr lang="zh-CN" altLang="zh-CN" sz="1600" dirty="0" smtClean="0"/>
              <a:t>组优先级</a:t>
            </a:r>
            <a:r>
              <a:rPr lang="en-US" altLang="zh-CN" sz="1600" dirty="0" smtClean="0"/>
              <a:t> = 00</a:t>
            </a:r>
            <a:r>
              <a:rPr lang="zh-CN" altLang="en-US" sz="1600" dirty="0" smtClean="0"/>
              <a:t>；</a:t>
            </a:r>
            <a:r>
              <a:rPr lang="zh-CN" altLang="zh-CN" sz="1600" dirty="0" smtClean="0"/>
              <a:t>子优先级</a:t>
            </a:r>
            <a:r>
              <a:rPr lang="en-US" altLang="zh-CN" sz="1600" dirty="0" smtClean="0"/>
              <a:t> = 1</a:t>
            </a:r>
            <a:endParaRPr lang="zh-CN" altLang="zh-CN" sz="1600" dirty="0" smtClean="0"/>
          </a:p>
          <a:p>
            <a:pPr lvl="1">
              <a:buNone/>
            </a:pPr>
            <a:r>
              <a:rPr lang="en-US" altLang="zh-CN" sz="1600" dirty="0" smtClean="0"/>
              <a:t>    </a:t>
            </a:r>
            <a:r>
              <a:rPr lang="zh-CN" altLang="zh-CN" sz="1600" dirty="0" smtClean="0"/>
              <a:t>由此可见，</a:t>
            </a:r>
            <a:r>
              <a:rPr lang="en-US" altLang="zh-CN" sz="1600" dirty="0" smtClean="0"/>
              <a:t>B</a:t>
            </a:r>
            <a:r>
              <a:rPr lang="zh-CN" altLang="zh-CN" sz="1600" dirty="0" smtClean="0"/>
              <a:t>的组优先级比</a:t>
            </a:r>
            <a:r>
              <a:rPr lang="en-US" altLang="zh-CN" sz="1600" dirty="0" smtClean="0"/>
              <a:t>A</a:t>
            </a:r>
            <a:r>
              <a:rPr lang="zh-CN" altLang="zh-CN" sz="1600" dirty="0" smtClean="0"/>
              <a:t>的优先级要高</a:t>
            </a:r>
            <a:r>
              <a:rPr lang="zh-CN" altLang="en-US" sz="1600" dirty="0" smtClean="0"/>
              <a:t>（</a:t>
            </a:r>
            <a:r>
              <a:rPr lang="zh-CN" altLang="zh-CN" sz="1600" dirty="0" smtClean="0"/>
              <a:t>注意，数字越小，级别越高</a:t>
            </a:r>
            <a:r>
              <a:rPr lang="zh-CN" altLang="en-US" sz="1600" dirty="0" smtClean="0"/>
              <a:t>）</a:t>
            </a:r>
            <a:r>
              <a:rPr lang="zh-CN" altLang="zh-CN" sz="1600" dirty="0" smtClean="0"/>
              <a:t>，</a:t>
            </a:r>
            <a:r>
              <a:rPr lang="en-US" altLang="zh-CN" sz="1600" dirty="0" smtClean="0"/>
              <a:t>B</a:t>
            </a:r>
            <a:r>
              <a:rPr lang="zh-CN" altLang="zh-CN" sz="1600" dirty="0" smtClean="0"/>
              <a:t>的中断可以打断</a:t>
            </a:r>
            <a:r>
              <a:rPr lang="en-US" altLang="zh-CN" sz="1600" dirty="0" smtClean="0"/>
              <a:t>A</a:t>
            </a:r>
            <a:r>
              <a:rPr lang="zh-CN" altLang="zh-CN" sz="1600" dirty="0" smtClean="0"/>
              <a:t>的中断处理。</a:t>
            </a:r>
          </a:p>
          <a:p>
            <a:endParaRPr lang="zh-CN" altLang="en-US" sz="1800" dirty="0" smtClean="0"/>
          </a:p>
          <a:p>
            <a:endParaRPr lang="en-US" altLang="zh-CN" sz="1800" i="1" dirty="0" smtClean="0">
              <a:solidFill>
                <a:srgbClr val="00B0F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续上页</a:t>
            </a:r>
            <a:endParaRPr lang="zh-CN" altLang="en-US" dirty="0"/>
          </a:p>
        </p:txBody>
      </p:sp>
      <p:sp>
        <p:nvSpPr>
          <p:cNvPr id="3" name="内容占位符 2"/>
          <p:cNvSpPr>
            <a:spLocks noGrp="1"/>
          </p:cNvSpPr>
          <p:nvPr>
            <p:ph idx="1"/>
          </p:nvPr>
        </p:nvSpPr>
        <p:spPr/>
        <p:txBody>
          <a:bodyPr/>
          <a:lstStyle/>
          <a:p>
            <a:pPr lvl="1"/>
            <a:r>
              <a:rPr lang="en-US" altLang="zh-CN" sz="1600" dirty="0" smtClean="0"/>
              <a:t>2) </a:t>
            </a:r>
            <a:r>
              <a:rPr lang="zh-CN" altLang="zh-CN" sz="1600" dirty="0" smtClean="0"/>
              <a:t>假设我们设置</a:t>
            </a:r>
            <a:r>
              <a:rPr lang="en-US" altLang="zh-CN" sz="1600" dirty="0" smtClean="0"/>
              <a:t>PRIGROUP = 0x01, </a:t>
            </a:r>
            <a:r>
              <a:rPr lang="zh-CN" altLang="zh-CN" sz="1600" dirty="0" smtClean="0"/>
              <a:t>我们按下面来分析中断是如何调度的</a:t>
            </a:r>
            <a:r>
              <a:rPr lang="en-US" altLang="zh-CN" sz="1600" dirty="0" smtClean="0"/>
              <a:t>:</a:t>
            </a:r>
            <a:endParaRPr lang="zh-CN" altLang="zh-CN" sz="1600" dirty="0" smtClean="0"/>
          </a:p>
          <a:p>
            <a:pPr lvl="1">
              <a:buNone/>
            </a:pPr>
            <a:r>
              <a:rPr lang="en-US" altLang="zh-CN" sz="1600" dirty="0" smtClean="0"/>
              <a:t>     </a:t>
            </a:r>
            <a:r>
              <a:rPr lang="zh-CN" altLang="zh-CN" sz="1600" dirty="0" smtClean="0"/>
              <a:t>通过查上面的表我们可以看出，</a:t>
            </a:r>
            <a:r>
              <a:rPr lang="en-US" altLang="zh-CN" sz="1600" dirty="0" err="1" smtClean="0"/>
              <a:t>INTn</a:t>
            </a:r>
            <a:r>
              <a:rPr lang="zh-CN" altLang="zh-CN" sz="1600" dirty="0" smtClean="0"/>
              <a:t>的优先级按照</a:t>
            </a:r>
            <a:r>
              <a:rPr lang="en-US" altLang="zh-CN" sz="1600" dirty="0" err="1" smtClean="0"/>
              <a:t>bx.yy</a:t>
            </a:r>
            <a:r>
              <a:rPr lang="zh-CN" altLang="zh-CN" sz="1600" dirty="0" smtClean="0"/>
              <a:t>来划分</a:t>
            </a:r>
          </a:p>
          <a:p>
            <a:pPr lvl="1">
              <a:buNone/>
            </a:pPr>
            <a:r>
              <a:rPr lang="en-US" altLang="zh-CN" sz="1600" dirty="0" smtClean="0"/>
              <a:t>     a. INTA</a:t>
            </a:r>
            <a:r>
              <a:rPr lang="zh-CN" altLang="zh-CN" sz="1600" dirty="0" smtClean="0"/>
              <a:t>的中断优先级被划分成</a:t>
            </a:r>
            <a:r>
              <a:rPr lang="en-US" altLang="zh-CN" sz="1600" dirty="0" smtClean="0"/>
              <a:t>INTA = b0.11.</a:t>
            </a:r>
            <a:endParaRPr lang="zh-CN" altLang="zh-CN" sz="1600" dirty="0" smtClean="0"/>
          </a:p>
          <a:p>
            <a:pPr lvl="1">
              <a:buNone/>
            </a:pPr>
            <a:r>
              <a:rPr lang="en-US" altLang="zh-CN" sz="1600" dirty="0" smtClean="0"/>
              <a:t>     </a:t>
            </a:r>
            <a:r>
              <a:rPr lang="zh-CN" altLang="zh-CN" sz="1600" dirty="0" smtClean="0"/>
              <a:t>组优先级　</a:t>
            </a:r>
            <a:r>
              <a:rPr lang="en-US" altLang="zh-CN" sz="1600" dirty="0" smtClean="0"/>
              <a:t>=</a:t>
            </a:r>
            <a:r>
              <a:rPr lang="zh-CN" altLang="zh-CN" sz="1600" dirty="0" smtClean="0"/>
              <a:t>　</a:t>
            </a:r>
            <a:r>
              <a:rPr lang="en-US" altLang="zh-CN" sz="1600" dirty="0" smtClean="0"/>
              <a:t>0</a:t>
            </a:r>
            <a:r>
              <a:rPr lang="zh-CN" altLang="en-US" sz="1600" dirty="0" smtClean="0"/>
              <a:t>；</a:t>
            </a:r>
            <a:r>
              <a:rPr lang="zh-CN" altLang="zh-CN" sz="1600" dirty="0" smtClean="0"/>
              <a:t>　　子优先级　</a:t>
            </a:r>
            <a:r>
              <a:rPr lang="en-US" altLang="zh-CN" sz="1600" dirty="0" smtClean="0"/>
              <a:t>=</a:t>
            </a:r>
            <a:r>
              <a:rPr lang="zh-CN" altLang="zh-CN" sz="1600" dirty="0" smtClean="0"/>
              <a:t>　</a:t>
            </a:r>
            <a:r>
              <a:rPr lang="en-US" altLang="zh-CN" sz="1600" dirty="0" smtClean="0"/>
              <a:t>11</a:t>
            </a:r>
            <a:endParaRPr lang="zh-CN" altLang="zh-CN" sz="1600" dirty="0" smtClean="0"/>
          </a:p>
          <a:p>
            <a:pPr lvl="1">
              <a:buNone/>
            </a:pPr>
            <a:r>
              <a:rPr lang="en-US" altLang="zh-CN" sz="1600" dirty="0" smtClean="0"/>
              <a:t>     b. INTB</a:t>
            </a:r>
            <a:r>
              <a:rPr lang="zh-CN" altLang="zh-CN" sz="1600" dirty="0" smtClean="0"/>
              <a:t>的优先级被划分为</a:t>
            </a:r>
            <a:r>
              <a:rPr lang="en-US" altLang="zh-CN" sz="1600" dirty="0" smtClean="0"/>
              <a:t>INTB = b0. 01</a:t>
            </a:r>
            <a:endParaRPr lang="zh-CN" altLang="zh-CN" sz="1600" dirty="0" smtClean="0"/>
          </a:p>
          <a:p>
            <a:pPr lvl="1">
              <a:buNone/>
            </a:pPr>
            <a:r>
              <a:rPr lang="en-US" altLang="zh-CN" sz="1600" dirty="0" smtClean="0"/>
              <a:t>     </a:t>
            </a:r>
            <a:r>
              <a:rPr lang="zh-CN" altLang="zh-CN" sz="1600" dirty="0" smtClean="0"/>
              <a:t>组优先级　</a:t>
            </a:r>
            <a:r>
              <a:rPr lang="en-US" altLang="zh-CN" sz="1600" dirty="0" smtClean="0"/>
              <a:t>=</a:t>
            </a:r>
            <a:r>
              <a:rPr lang="zh-CN" altLang="zh-CN" sz="1600" dirty="0" smtClean="0"/>
              <a:t>　</a:t>
            </a:r>
            <a:r>
              <a:rPr lang="en-US" altLang="zh-CN" sz="1600" dirty="0" smtClean="0"/>
              <a:t>0</a:t>
            </a:r>
            <a:r>
              <a:rPr lang="zh-CN" altLang="en-US" sz="1600" dirty="0" smtClean="0"/>
              <a:t>；</a:t>
            </a:r>
            <a:r>
              <a:rPr lang="zh-CN" altLang="zh-CN" sz="1600" dirty="0" smtClean="0"/>
              <a:t>　　子优先级　</a:t>
            </a:r>
            <a:r>
              <a:rPr lang="en-US" altLang="zh-CN" sz="1600" dirty="0" smtClean="0"/>
              <a:t>=</a:t>
            </a:r>
            <a:r>
              <a:rPr lang="zh-CN" altLang="zh-CN" sz="1600" dirty="0" smtClean="0"/>
              <a:t>　</a:t>
            </a:r>
            <a:r>
              <a:rPr lang="en-US" altLang="zh-CN" sz="1600" dirty="0" smtClean="0"/>
              <a:t>01</a:t>
            </a:r>
            <a:endParaRPr lang="zh-CN" altLang="zh-CN" sz="1600" dirty="0" smtClean="0"/>
          </a:p>
          <a:p>
            <a:pPr lvl="1">
              <a:buNone/>
            </a:pPr>
            <a:r>
              <a:rPr lang="en-US" altLang="zh-CN" sz="1600" dirty="0" smtClean="0"/>
              <a:t>     </a:t>
            </a:r>
            <a:r>
              <a:rPr lang="zh-CN" altLang="zh-CN" sz="1600" dirty="0" smtClean="0"/>
              <a:t>由此可见，</a:t>
            </a:r>
            <a:r>
              <a:rPr lang="en-US" altLang="zh-CN" sz="1600" dirty="0" smtClean="0"/>
              <a:t>A</a:t>
            </a:r>
            <a:r>
              <a:rPr lang="zh-CN" altLang="zh-CN" sz="1600" dirty="0" smtClean="0"/>
              <a:t>和</a:t>
            </a:r>
            <a:r>
              <a:rPr lang="en-US" altLang="zh-CN" sz="1600" dirty="0" smtClean="0"/>
              <a:t>B</a:t>
            </a:r>
            <a:r>
              <a:rPr lang="zh-CN" altLang="zh-CN" sz="1600" dirty="0" smtClean="0"/>
              <a:t>处于同一个组优先级，他们两个互相不能打断对方的中断处理。</a:t>
            </a:r>
            <a:r>
              <a:rPr lang="en-US" altLang="zh-CN" sz="1600" dirty="0" smtClean="0"/>
              <a:t>B</a:t>
            </a:r>
            <a:r>
              <a:rPr lang="zh-CN" altLang="zh-CN" sz="1600" dirty="0" smtClean="0"/>
              <a:t>中断的子优先级高，当两个中断同时发生时，会先进</a:t>
            </a:r>
            <a:r>
              <a:rPr lang="en-US" altLang="zh-CN" sz="1600" dirty="0" smtClean="0"/>
              <a:t>B</a:t>
            </a:r>
            <a:r>
              <a:rPr lang="zh-CN" altLang="zh-CN" sz="1600" dirty="0" smtClean="0"/>
              <a:t>中断处理，但如果</a:t>
            </a:r>
            <a:r>
              <a:rPr lang="en-US" altLang="zh-CN" sz="1600" dirty="0" smtClean="0"/>
              <a:t>A</a:t>
            </a:r>
            <a:r>
              <a:rPr lang="zh-CN" altLang="zh-CN" sz="1600" dirty="0" smtClean="0"/>
              <a:t>先发生，在未处理结束前，</a:t>
            </a:r>
            <a:r>
              <a:rPr lang="en-US" altLang="zh-CN" sz="1600" dirty="0" smtClean="0"/>
              <a:t>B</a:t>
            </a:r>
            <a:r>
              <a:rPr lang="zh-CN" altLang="zh-CN" sz="1600" dirty="0" smtClean="0"/>
              <a:t>是不能打算</a:t>
            </a:r>
            <a:r>
              <a:rPr lang="en-US" altLang="zh-CN" sz="1600" dirty="0" smtClean="0"/>
              <a:t>A</a:t>
            </a:r>
            <a:r>
              <a:rPr lang="zh-CN" altLang="zh-CN" sz="1600" dirty="0" smtClean="0"/>
              <a:t>进行处理的。</a:t>
            </a:r>
            <a:endParaRPr lang="en-US" altLang="zh-CN" sz="1600" dirty="0" smtClean="0"/>
          </a:p>
          <a:p>
            <a:pPr lvl="1">
              <a:buNone/>
            </a:pPr>
            <a:endParaRPr lang="en-US" altLang="zh-CN" sz="1600" dirty="0" smtClean="0"/>
          </a:p>
          <a:p>
            <a:pPr lvl="1">
              <a:buNone/>
            </a:pPr>
            <a:r>
              <a:rPr lang="en-US" altLang="zh-CN" sz="1600" dirty="0" smtClean="0"/>
              <a:t>	</a:t>
            </a:r>
            <a:endParaRPr lang="zh-CN" altLang="en-US" sz="1800" dirty="0" smtClean="0"/>
          </a:p>
          <a:p>
            <a:endParaRPr lang="en-US" altLang="zh-CN" sz="1800" i="1" dirty="0" smtClean="0">
              <a:solidFill>
                <a:srgbClr val="00B0F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实验例程</a:t>
            </a:r>
            <a:endParaRPr lang="zh-CN" altLang="en-US" dirty="0"/>
          </a:p>
        </p:txBody>
      </p:sp>
      <p:sp>
        <p:nvSpPr>
          <p:cNvPr id="3" name="内容占位符 2"/>
          <p:cNvSpPr>
            <a:spLocks noGrp="1"/>
          </p:cNvSpPr>
          <p:nvPr>
            <p:ph idx="1"/>
          </p:nvPr>
        </p:nvSpPr>
        <p:spPr/>
        <p:txBody>
          <a:bodyPr/>
          <a:lstStyle/>
          <a:p>
            <a:pPr>
              <a:buNone/>
            </a:pPr>
            <a:r>
              <a:rPr lang="en-US" altLang="zh-CN" sz="1600" i="1" dirty="0" smtClean="0">
                <a:solidFill>
                  <a:srgbClr val="00B0F0"/>
                </a:solidFill>
              </a:rPr>
              <a:t>ui32IntPriorityMask	= </a:t>
            </a:r>
            <a:r>
              <a:rPr lang="en-US" altLang="zh-CN" sz="1600" i="1" dirty="0" err="1" smtClean="0">
                <a:solidFill>
                  <a:srgbClr val="00B0F0"/>
                </a:solidFill>
              </a:rPr>
              <a:t>IntPriorityMaskGet</a:t>
            </a:r>
            <a:r>
              <a:rPr lang="en-US" altLang="zh-CN" sz="1600" i="1" dirty="0" smtClean="0">
                <a:solidFill>
                  <a:srgbClr val="00B0F0"/>
                </a:solidFill>
              </a:rPr>
              <a:t>();</a:t>
            </a:r>
          </a:p>
          <a:p>
            <a:pPr>
              <a:buNone/>
            </a:pPr>
            <a:r>
              <a:rPr lang="en-US" altLang="zh-CN" sz="1600" i="1" dirty="0" err="1" smtClean="0">
                <a:solidFill>
                  <a:srgbClr val="00B0F0"/>
                </a:solidFill>
              </a:rPr>
              <a:t>IntPriorityGroupingSet</a:t>
            </a:r>
            <a:r>
              <a:rPr lang="en-US" altLang="zh-CN" sz="1600" i="1" dirty="0" smtClean="0">
                <a:solidFill>
                  <a:srgbClr val="00B0F0"/>
                </a:solidFill>
              </a:rPr>
              <a:t>(3);		//Set all priority to pre-</a:t>
            </a:r>
            <a:r>
              <a:rPr lang="en-US" altLang="zh-CN" sz="1600" i="1" dirty="0" err="1" smtClean="0">
                <a:solidFill>
                  <a:srgbClr val="00B0F0"/>
                </a:solidFill>
              </a:rPr>
              <a:t>emtption</a:t>
            </a:r>
            <a:r>
              <a:rPr lang="en-US" altLang="zh-CN" sz="1600" i="1" dirty="0" smtClean="0">
                <a:solidFill>
                  <a:srgbClr val="00B0F0"/>
                </a:solidFill>
              </a:rPr>
              <a:t> priority</a:t>
            </a:r>
          </a:p>
          <a:p>
            <a:pPr>
              <a:buNone/>
            </a:pPr>
            <a:endParaRPr lang="en-US" altLang="zh-CN" sz="1600" i="1" dirty="0" smtClean="0">
              <a:solidFill>
                <a:srgbClr val="00B0F0"/>
              </a:solidFill>
            </a:endParaRPr>
          </a:p>
          <a:p>
            <a:pPr>
              <a:buNone/>
            </a:pPr>
            <a:r>
              <a:rPr lang="en-US" altLang="zh-CN" sz="1600" i="1" dirty="0" err="1" smtClean="0">
                <a:solidFill>
                  <a:srgbClr val="00B0F0"/>
                </a:solidFill>
              </a:rPr>
              <a:t>IntPrioritySet</a:t>
            </a:r>
            <a:r>
              <a:rPr lang="en-US" altLang="zh-CN" sz="1600" i="1" dirty="0" smtClean="0">
                <a:solidFill>
                  <a:srgbClr val="00B0F0"/>
                </a:solidFill>
              </a:rPr>
              <a:t>(INT_UART0,0);			//Set INT_UART0 to highest priority</a:t>
            </a:r>
          </a:p>
          <a:p>
            <a:pPr>
              <a:buNone/>
            </a:pPr>
            <a:r>
              <a:rPr lang="en-US" altLang="zh-CN" sz="1600" i="1" dirty="0" err="1" smtClean="0">
                <a:solidFill>
                  <a:srgbClr val="00B0F0"/>
                </a:solidFill>
              </a:rPr>
              <a:t>IntPrioritySet</a:t>
            </a:r>
            <a:r>
              <a:rPr lang="en-US" altLang="zh-CN" sz="1600" i="1" dirty="0" smtClean="0">
                <a:solidFill>
                  <a:srgbClr val="00B0F0"/>
                </a:solidFill>
              </a:rPr>
              <a:t>(FAULT_SYSTICK,0x0e0);		//Set INT_SYSTICK to lowest priority</a:t>
            </a:r>
          </a:p>
          <a:p>
            <a:pPr>
              <a:buNone/>
            </a:pPr>
            <a:r>
              <a:rPr lang="en-US" altLang="zh-CN" sz="1600" i="1" dirty="0" smtClean="0">
                <a:solidFill>
                  <a:srgbClr val="00B0F0"/>
                </a:solidFill>
              </a:rPr>
              <a:t>	</a:t>
            </a:r>
          </a:p>
          <a:p>
            <a:pPr>
              <a:buNone/>
            </a:pPr>
            <a:r>
              <a:rPr lang="en-US" altLang="zh-CN" sz="1600" i="1" dirty="0" smtClean="0">
                <a:solidFill>
                  <a:srgbClr val="00B0F0"/>
                </a:solidFill>
              </a:rPr>
              <a:t>ui32IntPriorityGroup	= </a:t>
            </a:r>
            <a:r>
              <a:rPr lang="en-US" altLang="zh-CN" sz="1600" i="1" dirty="0" err="1" smtClean="0">
                <a:solidFill>
                  <a:srgbClr val="00B0F0"/>
                </a:solidFill>
              </a:rPr>
              <a:t>IntPriorityGroupingGet</a:t>
            </a:r>
            <a:r>
              <a:rPr lang="en-US" altLang="zh-CN" sz="1600" i="1" dirty="0" smtClean="0">
                <a:solidFill>
                  <a:srgbClr val="00B0F0"/>
                </a:solidFill>
              </a:rPr>
              <a:t>();</a:t>
            </a:r>
          </a:p>
          <a:p>
            <a:pPr>
              <a:buNone/>
            </a:pPr>
            <a:endParaRPr lang="en-US" altLang="zh-CN" sz="1600" i="1" dirty="0" smtClean="0">
              <a:solidFill>
                <a:srgbClr val="00B0F0"/>
              </a:solidFill>
            </a:endParaRPr>
          </a:p>
          <a:p>
            <a:pPr>
              <a:buNone/>
            </a:pPr>
            <a:r>
              <a:rPr lang="en-US" altLang="zh-CN" sz="1600" i="1" dirty="0" smtClean="0">
                <a:solidFill>
                  <a:srgbClr val="00B0F0"/>
                </a:solidFill>
              </a:rPr>
              <a:t>ui32IntPriorityUart0	= </a:t>
            </a:r>
            <a:r>
              <a:rPr lang="en-US" altLang="zh-CN" sz="1600" i="1" dirty="0" err="1" smtClean="0">
                <a:solidFill>
                  <a:srgbClr val="00B0F0"/>
                </a:solidFill>
              </a:rPr>
              <a:t>IntPriorityGet</a:t>
            </a:r>
            <a:r>
              <a:rPr lang="en-US" altLang="zh-CN" sz="1600" i="1" dirty="0" smtClean="0">
                <a:solidFill>
                  <a:srgbClr val="00B0F0"/>
                </a:solidFill>
              </a:rPr>
              <a:t>(INT_UART0);</a:t>
            </a:r>
          </a:p>
          <a:p>
            <a:pPr>
              <a:buNone/>
            </a:pPr>
            <a:r>
              <a:rPr lang="en-US" altLang="zh-CN" sz="1600" i="1" dirty="0" smtClean="0">
                <a:solidFill>
                  <a:srgbClr val="00B0F0"/>
                </a:solidFill>
              </a:rPr>
              <a:t>ui32IntPrioritySystick= </a:t>
            </a:r>
            <a:r>
              <a:rPr lang="en-US" altLang="zh-CN" sz="1600" i="1" dirty="0" err="1" smtClean="0">
                <a:solidFill>
                  <a:srgbClr val="00B0F0"/>
                </a:solidFill>
              </a:rPr>
              <a:t>IntPriorityGet</a:t>
            </a:r>
            <a:r>
              <a:rPr lang="en-US" altLang="zh-CN" sz="1600" i="1" dirty="0" smtClean="0">
                <a:solidFill>
                  <a:srgbClr val="00B0F0"/>
                </a:solidFill>
              </a:rPr>
              <a:t>(FAULT_SYSTICK);</a:t>
            </a:r>
            <a:endParaRPr lang="zh-CN" altLang="en-US" sz="1600" i="1" dirty="0">
              <a:solidFill>
                <a:srgbClr val="00B0F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r>
              <a:rPr lang="en-US" altLang="zh-CN" dirty="0" err="1" smtClean="0"/>
              <a:t>IntPriorityMaskGet</a:t>
            </a:r>
            <a:endParaRPr lang="zh-CN" altLang="en-US" dirty="0"/>
          </a:p>
        </p:txBody>
      </p:sp>
      <p:sp>
        <p:nvSpPr>
          <p:cNvPr id="3" name="内容占位符 2"/>
          <p:cNvSpPr>
            <a:spLocks noGrp="1"/>
          </p:cNvSpPr>
          <p:nvPr>
            <p:ph idx="1"/>
          </p:nvPr>
        </p:nvSpPr>
        <p:spPr/>
        <p:txBody>
          <a:bodyPr/>
          <a:lstStyle/>
          <a:p>
            <a:r>
              <a:rPr lang="zh-CN" altLang="en-US" sz="2000" dirty="0" smtClean="0"/>
              <a:t>驱动库手册：</a:t>
            </a:r>
            <a:r>
              <a:rPr lang="en-US" altLang="zh-CN" sz="2000" dirty="0" smtClean="0"/>
              <a:t>P356</a:t>
            </a:r>
          </a:p>
        </p:txBody>
      </p:sp>
      <p:graphicFrame>
        <p:nvGraphicFramePr>
          <p:cNvPr id="4" name="表格 3"/>
          <p:cNvGraphicFramePr>
            <a:graphicFrameLocks noGrp="1"/>
          </p:cNvGraphicFramePr>
          <p:nvPr>
            <p:extLst>
              <p:ext uri="{D42A27DB-BD31-4B8C-83A1-F6EECF244321}">
                <p14:modId xmlns="" xmlns:p14="http://schemas.microsoft.com/office/powerpoint/2010/main" val="1089981119"/>
              </p:ext>
            </p:extLst>
          </p:nvPr>
        </p:nvGraphicFramePr>
        <p:xfrm>
          <a:off x="683568" y="2428868"/>
          <a:ext cx="7746084" cy="2786082"/>
        </p:xfrm>
        <a:graphic>
          <a:graphicData uri="http://schemas.openxmlformats.org/drawingml/2006/table">
            <a:tbl>
              <a:tblPr firstRow="1" bandRow="1">
                <a:tableStyleId>{5940675A-B579-460E-94D1-54222C63F5DA}</a:tableStyleId>
              </a:tblPr>
              <a:tblGrid>
                <a:gridCol w="949991">
                  <a:extLst>
                    <a:ext uri="{9D8B030D-6E8A-4147-A177-3AD203B41FA5}">
                      <a16:colId xmlns="" xmlns:a16="http://schemas.microsoft.com/office/drawing/2014/main" val="20000"/>
                    </a:ext>
                  </a:extLst>
                </a:gridCol>
                <a:gridCol w="6796093">
                  <a:extLst>
                    <a:ext uri="{9D8B030D-6E8A-4147-A177-3AD203B41FA5}">
                      <a16:colId xmlns="" xmlns:a16="http://schemas.microsoft.com/office/drawing/2014/main" val="20001"/>
                    </a:ext>
                  </a:extLst>
                </a:gridCol>
              </a:tblGrid>
              <a:tr h="571504">
                <a:tc>
                  <a:txBody>
                    <a:bodyPr/>
                    <a:lstStyle/>
                    <a:p>
                      <a:pPr algn="ctr"/>
                      <a:r>
                        <a:rPr lang="zh-CN" altLang="en-US" sz="1800" dirty="0" smtClean="0"/>
                        <a:t>功能</a:t>
                      </a:r>
                      <a:endParaRPr lang="zh-CN" altLang="en-US" sz="1800" dirty="0"/>
                    </a:p>
                  </a:txBody>
                  <a:tcPr anchor="ctr"/>
                </a:tc>
                <a:tc>
                  <a:txBody>
                    <a:bodyPr/>
                    <a:lstStyle/>
                    <a:p>
                      <a:pPr marL="0" marR="0" lvl="1" indent="0" algn="l" defTabSz="914400" rtl="0" eaLnBrk="1" fontAlgn="auto" latinLnBrk="0" hangingPunct="1">
                        <a:lnSpc>
                          <a:spcPct val="100000"/>
                        </a:lnSpc>
                        <a:spcBef>
                          <a:spcPts val="600"/>
                        </a:spcBef>
                        <a:spcAft>
                          <a:spcPts val="600"/>
                        </a:spcAft>
                        <a:buClrTx/>
                        <a:buSzTx/>
                        <a:buFontTx/>
                        <a:buNone/>
                        <a:tabLst/>
                        <a:defRPr/>
                      </a:pPr>
                      <a:r>
                        <a:rPr lang="zh-CN" altLang="en-US" sz="1800" dirty="0" smtClean="0"/>
                        <a:t>获得屏蔽优先级</a:t>
                      </a:r>
                      <a:endParaRPr lang="zh-CN" altLang="en-US" sz="1800" dirty="0"/>
                    </a:p>
                  </a:txBody>
                  <a:tcPr anchor="ctr"/>
                </a:tc>
                <a:extLst>
                  <a:ext uri="{0D108BD9-81ED-4DB2-BD59-A6C34878D82A}">
                    <a16:rowId xmlns="" xmlns:a16="http://schemas.microsoft.com/office/drawing/2014/main" val="10000"/>
                  </a:ext>
                </a:extLst>
              </a:tr>
              <a:tr h="500066">
                <a:tc>
                  <a:txBody>
                    <a:bodyPr/>
                    <a:lstStyle/>
                    <a:p>
                      <a:pPr algn="ctr"/>
                      <a:r>
                        <a:rPr lang="zh-CN" altLang="en-US" sz="1800" dirty="0" smtClean="0"/>
                        <a:t>原型</a:t>
                      </a:r>
                      <a:endParaRPr lang="zh-CN" altLang="en-US" sz="1800" dirty="0"/>
                    </a:p>
                  </a:txBody>
                  <a:tcPr anchor="ctr"/>
                </a:tc>
                <a:tc>
                  <a:txBody>
                    <a:bodyPr/>
                    <a:lstStyle/>
                    <a:p>
                      <a:r>
                        <a:rPr lang="en-US" altLang="zh-CN" sz="1800" kern="1200" baseline="0" dirty="0" smtClean="0">
                          <a:solidFill>
                            <a:schemeClr val="tx1"/>
                          </a:solidFill>
                          <a:latin typeface="+mn-lt"/>
                          <a:ea typeface="+mn-ea"/>
                          <a:cs typeface="+mn-cs"/>
                        </a:rPr>
                        <a:t>uint32_t </a:t>
                      </a:r>
                      <a:r>
                        <a:rPr lang="en-US" altLang="zh-CN" sz="1800" b="1" kern="1200" baseline="0" dirty="0" err="1" smtClean="0">
                          <a:solidFill>
                            <a:srgbClr val="00B0F0"/>
                          </a:solidFill>
                          <a:latin typeface="+mn-lt"/>
                          <a:ea typeface="+mn-ea"/>
                          <a:cs typeface="+mn-cs"/>
                        </a:rPr>
                        <a:t>IntPriorityMaskGet</a:t>
                      </a:r>
                      <a:r>
                        <a:rPr lang="en-US" altLang="zh-CN" sz="1800" kern="1200" baseline="0" dirty="0" smtClean="0">
                          <a:solidFill>
                            <a:schemeClr val="tx1"/>
                          </a:solidFill>
                          <a:latin typeface="+mn-lt"/>
                          <a:ea typeface="+mn-ea"/>
                          <a:cs typeface="+mn-cs"/>
                        </a:rPr>
                        <a:t>(void)</a:t>
                      </a:r>
                      <a:endParaRPr lang="zh-CN" altLang="en-US" sz="1800" b="0" dirty="0"/>
                    </a:p>
                  </a:txBody>
                  <a:tcPr anchor="ctr"/>
                </a:tc>
                <a:extLst>
                  <a:ext uri="{0D108BD9-81ED-4DB2-BD59-A6C34878D82A}">
                    <a16:rowId xmlns="" xmlns:a16="http://schemas.microsoft.com/office/drawing/2014/main" val="10001"/>
                  </a:ext>
                </a:extLst>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说明</a:t>
                      </a:r>
                      <a:endParaRPr lang="zh-CN" altLang="en-US" sz="1800" dirty="0"/>
                    </a:p>
                  </a:txBody>
                  <a:tcPr anchor="ctr"/>
                </a:tc>
                <a:tc>
                  <a:txBody>
                    <a:bodyPr/>
                    <a:lstStyle/>
                    <a:p>
                      <a:r>
                        <a:rPr lang="zh-CN" altLang="en-US" sz="1800" b="0" dirty="0" smtClean="0">
                          <a:solidFill>
                            <a:schemeClr val="tx1"/>
                          </a:solidFill>
                        </a:rPr>
                        <a:t>该函数获得当前的屏蔽优先级别。返回值是优先级（阈值），因此所有该级别及低优先级将被屏蔽。值</a:t>
                      </a:r>
                      <a:r>
                        <a:rPr lang="en-US" altLang="zh-CN" sz="1800" b="0" dirty="0" smtClean="0">
                          <a:solidFill>
                            <a:schemeClr val="tx1"/>
                          </a:solidFill>
                        </a:rPr>
                        <a:t>0</a:t>
                      </a:r>
                      <a:r>
                        <a:rPr lang="zh-CN" altLang="en-US" sz="1800" b="0" dirty="0" smtClean="0">
                          <a:solidFill>
                            <a:schemeClr val="tx1"/>
                          </a:solidFill>
                        </a:rPr>
                        <a:t>意味不屏蔽。</a:t>
                      </a:r>
                      <a:endParaRPr lang="en-US" altLang="zh-CN" sz="1800" b="0" dirty="0" smtClean="0">
                        <a:solidFill>
                          <a:schemeClr val="tx1"/>
                        </a:solidFill>
                      </a:endParaRPr>
                    </a:p>
                  </a:txBody>
                  <a:tcPr anchor="ctr"/>
                </a:tc>
                <a:extLst>
                  <a:ext uri="{0D108BD9-81ED-4DB2-BD59-A6C34878D82A}">
                    <a16:rowId xmlns="" xmlns:a16="http://schemas.microsoft.com/office/drawing/2014/main" val="10002"/>
                  </a:ext>
                </a:extLst>
              </a:tr>
              <a:tr h="857256">
                <a:tc>
                  <a:txBody>
                    <a:bodyPr/>
                    <a:lstStyle/>
                    <a:p>
                      <a:pPr algn="ctr"/>
                      <a:r>
                        <a:rPr lang="zh-CN" altLang="en-US" sz="1800" b="0" kern="1200" baseline="0" dirty="0" smtClean="0">
                          <a:solidFill>
                            <a:schemeClr val="tx1"/>
                          </a:solidFill>
                          <a:latin typeface="+mn-lt"/>
                          <a:ea typeface="+mn-ea"/>
                          <a:cs typeface="+mn-cs"/>
                        </a:rPr>
                        <a:t>返回值</a:t>
                      </a:r>
                      <a:endParaRPr lang="en-US" altLang="zh-CN" sz="1800" b="0" kern="1200" baseline="0" dirty="0" smtClean="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smtClean="0">
                          <a:solidFill>
                            <a:schemeClr val="tx1"/>
                          </a:solidFill>
                          <a:latin typeface="+mn-lt"/>
                          <a:ea typeface="+mn-ea"/>
                          <a:cs typeface="+mn-cs"/>
                        </a:rPr>
                        <a:t>返回中断屏蔽优先级的值。</a:t>
                      </a:r>
                      <a:endParaRPr lang="en-US" altLang="zh-CN" sz="1800" b="0"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153491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r>
              <a:rPr lang="en-US" altLang="zh-CN" dirty="0" err="1" smtClean="0"/>
              <a:t>IntPriorityGroupingSet</a:t>
            </a:r>
            <a:endParaRPr lang="zh-CN" altLang="en-US" dirty="0" err="1" smtClean="0"/>
          </a:p>
        </p:txBody>
      </p:sp>
      <p:sp>
        <p:nvSpPr>
          <p:cNvPr id="3" name="内容占位符 2"/>
          <p:cNvSpPr>
            <a:spLocks noGrp="1"/>
          </p:cNvSpPr>
          <p:nvPr>
            <p:ph idx="1"/>
          </p:nvPr>
        </p:nvSpPr>
        <p:spPr/>
        <p:txBody>
          <a:bodyPr/>
          <a:lstStyle/>
          <a:p>
            <a:r>
              <a:rPr lang="zh-CN" altLang="en-US" sz="2000" dirty="0" smtClean="0"/>
              <a:t>驱动库手册：</a:t>
            </a:r>
            <a:r>
              <a:rPr lang="en-US" altLang="zh-CN" sz="2000" dirty="0" smtClean="0"/>
              <a:t>P356</a:t>
            </a:r>
          </a:p>
        </p:txBody>
      </p:sp>
      <p:graphicFrame>
        <p:nvGraphicFramePr>
          <p:cNvPr id="4" name="表格 3"/>
          <p:cNvGraphicFramePr>
            <a:graphicFrameLocks noGrp="1"/>
          </p:cNvGraphicFramePr>
          <p:nvPr>
            <p:extLst>
              <p:ext uri="{D42A27DB-BD31-4B8C-83A1-F6EECF244321}">
                <p14:modId xmlns="" xmlns:p14="http://schemas.microsoft.com/office/powerpoint/2010/main" val="1089981119"/>
              </p:ext>
            </p:extLst>
          </p:nvPr>
        </p:nvGraphicFramePr>
        <p:xfrm>
          <a:off x="683568" y="2428868"/>
          <a:ext cx="7746084" cy="2486036"/>
        </p:xfrm>
        <a:graphic>
          <a:graphicData uri="http://schemas.openxmlformats.org/drawingml/2006/table">
            <a:tbl>
              <a:tblPr firstRow="1" bandRow="1">
                <a:tableStyleId>{5940675A-B579-460E-94D1-54222C63F5DA}</a:tableStyleId>
              </a:tblPr>
              <a:tblGrid>
                <a:gridCol w="949991">
                  <a:extLst>
                    <a:ext uri="{9D8B030D-6E8A-4147-A177-3AD203B41FA5}">
                      <a16:colId xmlns="" xmlns:a16="http://schemas.microsoft.com/office/drawing/2014/main" val="20000"/>
                    </a:ext>
                  </a:extLst>
                </a:gridCol>
                <a:gridCol w="6796093">
                  <a:extLst>
                    <a:ext uri="{9D8B030D-6E8A-4147-A177-3AD203B41FA5}">
                      <a16:colId xmlns="" xmlns:a16="http://schemas.microsoft.com/office/drawing/2014/main" val="20001"/>
                    </a:ext>
                  </a:extLst>
                </a:gridCol>
              </a:tblGrid>
              <a:tr h="571504">
                <a:tc>
                  <a:txBody>
                    <a:bodyPr/>
                    <a:lstStyle/>
                    <a:p>
                      <a:pPr algn="ctr"/>
                      <a:r>
                        <a:rPr lang="zh-CN" altLang="en-US" sz="1800" dirty="0" smtClean="0"/>
                        <a:t>功能</a:t>
                      </a:r>
                      <a:endParaRPr lang="zh-CN" altLang="en-US" sz="1800" dirty="0"/>
                    </a:p>
                  </a:txBody>
                  <a:tcPr anchor="ctr"/>
                </a:tc>
                <a:tc>
                  <a:txBody>
                    <a:bodyPr/>
                    <a:lstStyle/>
                    <a:p>
                      <a:pPr marL="0" marR="0" lvl="1" indent="0" algn="l" defTabSz="914400" rtl="0" eaLnBrk="1" fontAlgn="auto" latinLnBrk="0" hangingPunct="1">
                        <a:lnSpc>
                          <a:spcPct val="100000"/>
                        </a:lnSpc>
                        <a:spcBef>
                          <a:spcPts val="600"/>
                        </a:spcBef>
                        <a:spcAft>
                          <a:spcPts val="600"/>
                        </a:spcAft>
                        <a:buClrTx/>
                        <a:buSzTx/>
                        <a:buFontTx/>
                        <a:buNone/>
                        <a:tabLst/>
                        <a:defRPr/>
                      </a:pPr>
                      <a:r>
                        <a:rPr lang="zh-CN" altLang="en-US" sz="1800" dirty="0" smtClean="0"/>
                        <a:t>设置中断控制器中的优先级分组。</a:t>
                      </a:r>
                      <a:endParaRPr lang="zh-CN" altLang="en-US" sz="1800" dirty="0"/>
                    </a:p>
                  </a:txBody>
                  <a:tcPr anchor="ctr"/>
                </a:tc>
                <a:extLst>
                  <a:ext uri="{0D108BD9-81ED-4DB2-BD59-A6C34878D82A}">
                    <a16:rowId xmlns="" xmlns:a16="http://schemas.microsoft.com/office/drawing/2014/main" val="10000"/>
                  </a:ext>
                </a:extLst>
              </a:tr>
              <a:tr h="500066">
                <a:tc>
                  <a:txBody>
                    <a:bodyPr/>
                    <a:lstStyle/>
                    <a:p>
                      <a:pPr algn="ctr"/>
                      <a:r>
                        <a:rPr lang="zh-CN" altLang="en-US" sz="1800" dirty="0" smtClean="0"/>
                        <a:t>原型</a:t>
                      </a:r>
                      <a:endParaRPr lang="zh-CN" altLang="en-US" sz="1800" dirty="0"/>
                    </a:p>
                  </a:txBody>
                  <a:tcPr anchor="ctr"/>
                </a:tc>
                <a:tc>
                  <a:txBody>
                    <a:bodyPr/>
                    <a:lstStyle/>
                    <a:p>
                      <a:r>
                        <a:rPr lang="en-US" altLang="zh-CN" sz="1800" kern="1200" baseline="0" dirty="0" smtClean="0">
                          <a:solidFill>
                            <a:schemeClr val="tx1"/>
                          </a:solidFill>
                          <a:latin typeface="+mn-lt"/>
                          <a:ea typeface="+mn-ea"/>
                          <a:cs typeface="+mn-cs"/>
                        </a:rPr>
                        <a:t>Void </a:t>
                      </a:r>
                      <a:r>
                        <a:rPr lang="en-US" altLang="zh-CN" sz="1800" b="1" kern="1200" baseline="0" dirty="0" err="1" smtClean="0">
                          <a:solidFill>
                            <a:srgbClr val="00B0F0"/>
                          </a:solidFill>
                          <a:latin typeface="+mn-lt"/>
                          <a:ea typeface="+mn-ea"/>
                          <a:cs typeface="+mn-cs"/>
                        </a:rPr>
                        <a:t>IntPriorityGroupingSet</a:t>
                      </a:r>
                      <a:r>
                        <a:rPr lang="en-US" altLang="zh-CN" sz="1800" kern="1200" baseline="0" dirty="0" smtClean="0">
                          <a:solidFill>
                            <a:schemeClr val="tx1"/>
                          </a:solidFill>
                          <a:latin typeface="+mn-lt"/>
                          <a:ea typeface="+mn-ea"/>
                          <a:cs typeface="+mn-cs"/>
                        </a:rPr>
                        <a:t>(uint32_t </a:t>
                      </a:r>
                      <a:r>
                        <a:rPr lang="en-US" altLang="zh-CN" sz="1800" b="1" kern="1200" baseline="0" dirty="0" smtClean="0">
                          <a:solidFill>
                            <a:srgbClr val="FF0000"/>
                          </a:solidFill>
                          <a:latin typeface="+mn-lt"/>
                          <a:ea typeface="+mn-ea"/>
                          <a:cs typeface="+mn-cs"/>
                        </a:rPr>
                        <a:t>ui32Bits</a:t>
                      </a:r>
                      <a:r>
                        <a:rPr lang="en-US" altLang="zh-CN" sz="1800" kern="1200" baseline="0" dirty="0" smtClean="0">
                          <a:solidFill>
                            <a:schemeClr val="tx1"/>
                          </a:solidFill>
                          <a:latin typeface="+mn-lt"/>
                          <a:ea typeface="+mn-ea"/>
                          <a:cs typeface="+mn-cs"/>
                        </a:rPr>
                        <a:t>)</a:t>
                      </a:r>
                      <a:endParaRPr lang="zh-CN" altLang="en-US" sz="1800" b="0" dirty="0"/>
                    </a:p>
                  </a:txBody>
                  <a:tcPr anchor="ctr"/>
                </a:tc>
                <a:extLst>
                  <a:ext uri="{0D108BD9-81ED-4DB2-BD59-A6C34878D82A}">
                    <a16:rowId xmlns="" xmlns:a16="http://schemas.microsoft.com/office/drawing/2014/main" val="10001"/>
                  </a:ext>
                </a:extLst>
              </a:tr>
              <a:tr h="500066">
                <a:tc>
                  <a:txBody>
                    <a:bodyPr/>
                    <a:lstStyle/>
                    <a:p>
                      <a:pPr algn="ctr"/>
                      <a:r>
                        <a:rPr lang="zh-CN" altLang="en-US" sz="1800" dirty="0" smtClean="0"/>
                        <a:t>参数</a:t>
                      </a:r>
                      <a:endParaRPr lang="zh-CN" altLang="en-US" sz="1800" dirty="0"/>
                    </a:p>
                  </a:txBody>
                  <a:tcPr anchor="ctr"/>
                </a:tc>
                <a:tc>
                  <a:txBody>
                    <a:bodyPr/>
                    <a:lstStyle/>
                    <a:p>
                      <a:r>
                        <a:rPr lang="en-US" altLang="zh-CN" sz="1800" b="1" kern="1200" baseline="0" dirty="0" smtClean="0">
                          <a:solidFill>
                            <a:srgbClr val="FF0000"/>
                          </a:solidFill>
                          <a:latin typeface="+mn-lt"/>
                          <a:ea typeface="+mn-ea"/>
                          <a:cs typeface="+mn-cs"/>
                        </a:rPr>
                        <a:t>ui32Bits</a:t>
                      </a:r>
                      <a:r>
                        <a:rPr lang="zh-CN" altLang="en-US" sz="1800" b="0" kern="1200" baseline="0" dirty="0" smtClean="0">
                          <a:solidFill>
                            <a:schemeClr val="tx1"/>
                          </a:solidFill>
                          <a:latin typeface="+mn-lt"/>
                          <a:ea typeface="+mn-ea"/>
                          <a:cs typeface="+mn-cs"/>
                        </a:rPr>
                        <a:t>指出抢占优先级的位数。</a:t>
                      </a:r>
                      <a:endParaRPr lang="zh-CN" altLang="en-US" sz="1800" b="0" dirty="0">
                        <a:solidFill>
                          <a:schemeClr val="tx1"/>
                        </a:solidFill>
                      </a:endParaRPr>
                    </a:p>
                  </a:txBody>
                  <a:tcPr anchor="ctr"/>
                </a:tc>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说明</a:t>
                      </a:r>
                      <a:endParaRPr lang="zh-CN" altLang="en-US" sz="1800" dirty="0"/>
                    </a:p>
                  </a:txBody>
                  <a:tcPr anchor="ctr"/>
                </a:tc>
                <a:tc>
                  <a:txBody>
                    <a:bodyPr/>
                    <a:lstStyle/>
                    <a:p>
                      <a:r>
                        <a:rPr lang="zh-CN" altLang="en-US" sz="1800" b="0" dirty="0" smtClean="0">
                          <a:solidFill>
                            <a:schemeClr val="tx1"/>
                          </a:solidFill>
                        </a:rPr>
                        <a:t>该函数给出在中断优先级寄存器中抢占优先级和子优先级之间的分割。组值的范围取决于硬件；</a:t>
                      </a:r>
                      <a:r>
                        <a:rPr lang="en-US" altLang="zh-CN" sz="1800" b="0" dirty="0" err="1" smtClean="0">
                          <a:solidFill>
                            <a:schemeClr val="tx1"/>
                          </a:solidFill>
                        </a:rPr>
                        <a:t>Tiva</a:t>
                      </a:r>
                      <a:r>
                        <a:rPr lang="en-US" altLang="zh-CN" sz="1800" b="0" dirty="0" smtClean="0">
                          <a:solidFill>
                            <a:schemeClr val="tx1"/>
                          </a:solidFill>
                        </a:rPr>
                        <a:t> C</a:t>
                      </a:r>
                      <a:r>
                        <a:rPr lang="zh-CN" altLang="en-US" sz="1800" b="0" dirty="0" smtClean="0">
                          <a:solidFill>
                            <a:schemeClr val="tx1"/>
                          </a:solidFill>
                        </a:rPr>
                        <a:t>系列，硬件中断优先级有</a:t>
                      </a:r>
                      <a:r>
                        <a:rPr lang="en-US" altLang="zh-CN" sz="1800" b="0" dirty="0" smtClean="0">
                          <a:solidFill>
                            <a:schemeClr val="tx1"/>
                          </a:solidFill>
                        </a:rPr>
                        <a:t>3</a:t>
                      </a:r>
                      <a:r>
                        <a:rPr lang="zh-CN" altLang="en-US" sz="1800" b="0" dirty="0" smtClean="0">
                          <a:solidFill>
                            <a:schemeClr val="tx1"/>
                          </a:solidFill>
                        </a:rPr>
                        <a:t>位，因此优先级分组值从</a:t>
                      </a:r>
                      <a:r>
                        <a:rPr lang="en-US" altLang="zh-CN" sz="1800" b="0" dirty="0" smtClean="0">
                          <a:solidFill>
                            <a:schemeClr val="tx1"/>
                          </a:solidFill>
                        </a:rPr>
                        <a:t>3</a:t>
                      </a:r>
                      <a:r>
                        <a:rPr lang="zh-CN" altLang="en-US" sz="1800" b="0" dirty="0" smtClean="0">
                          <a:solidFill>
                            <a:schemeClr val="tx1"/>
                          </a:solidFill>
                        </a:rPr>
                        <a:t>到</a:t>
                      </a:r>
                      <a:r>
                        <a:rPr lang="en-US" altLang="zh-CN" sz="1800" b="0" dirty="0" smtClean="0">
                          <a:solidFill>
                            <a:schemeClr val="tx1"/>
                          </a:solidFill>
                        </a:rPr>
                        <a:t>7</a:t>
                      </a:r>
                      <a:r>
                        <a:rPr lang="zh-CN" altLang="en-US" sz="1800" b="0" dirty="0" smtClean="0">
                          <a:solidFill>
                            <a:schemeClr val="tx1"/>
                          </a:solidFill>
                        </a:rPr>
                        <a:t>的效果是一样的。</a:t>
                      </a:r>
                      <a:endParaRPr lang="zh-CN" altLang="en-US" sz="1800" b="0" dirty="0">
                        <a:solidFill>
                          <a:schemeClr val="tx1"/>
                        </a:solidFill>
                      </a:endParaRPr>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4153491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r>
              <a:rPr lang="en-US" altLang="zh-CN" dirty="0" err="1" smtClean="0"/>
              <a:t>IntPriorityGroupingGet</a:t>
            </a:r>
            <a:endParaRPr lang="zh-CN" altLang="en-US" dirty="0" err="1" smtClean="0"/>
          </a:p>
        </p:txBody>
      </p:sp>
      <p:sp>
        <p:nvSpPr>
          <p:cNvPr id="3" name="内容占位符 2"/>
          <p:cNvSpPr>
            <a:spLocks noGrp="1"/>
          </p:cNvSpPr>
          <p:nvPr>
            <p:ph idx="1"/>
          </p:nvPr>
        </p:nvSpPr>
        <p:spPr/>
        <p:txBody>
          <a:bodyPr/>
          <a:lstStyle/>
          <a:p>
            <a:r>
              <a:rPr lang="zh-CN" altLang="en-US" sz="2000" dirty="0" smtClean="0"/>
              <a:t>驱动库手册：</a:t>
            </a:r>
            <a:r>
              <a:rPr lang="en-US" altLang="zh-CN" sz="2000" dirty="0" smtClean="0"/>
              <a:t>P356</a:t>
            </a:r>
          </a:p>
        </p:txBody>
      </p:sp>
      <p:graphicFrame>
        <p:nvGraphicFramePr>
          <p:cNvPr id="4" name="表格 3"/>
          <p:cNvGraphicFramePr>
            <a:graphicFrameLocks noGrp="1"/>
          </p:cNvGraphicFramePr>
          <p:nvPr>
            <p:extLst>
              <p:ext uri="{D42A27DB-BD31-4B8C-83A1-F6EECF244321}">
                <p14:modId xmlns="" xmlns:p14="http://schemas.microsoft.com/office/powerpoint/2010/main" val="1089981119"/>
              </p:ext>
            </p:extLst>
          </p:nvPr>
        </p:nvGraphicFramePr>
        <p:xfrm>
          <a:off x="683568" y="2428868"/>
          <a:ext cx="7746084" cy="2786082"/>
        </p:xfrm>
        <a:graphic>
          <a:graphicData uri="http://schemas.openxmlformats.org/drawingml/2006/table">
            <a:tbl>
              <a:tblPr firstRow="1" bandRow="1">
                <a:tableStyleId>{5940675A-B579-460E-94D1-54222C63F5DA}</a:tableStyleId>
              </a:tblPr>
              <a:tblGrid>
                <a:gridCol w="949991">
                  <a:extLst>
                    <a:ext uri="{9D8B030D-6E8A-4147-A177-3AD203B41FA5}">
                      <a16:colId xmlns="" xmlns:a16="http://schemas.microsoft.com/office/drawing/2014/main" val="20000"/>
                    </a:ext>
                  </a:extLst>
                </a:gridCol>
                <a:gridCol w="6796093">
                  <a:extLst>
                    <a:ext uri="{9D8B030D-6E8A-4147-A177-3AD203B41FA5}">
                      <a16:colId xmlns="" xmlns:a16="http://schemas.microsoft.com/office/drawing/2014/main" val="20001"/>
                    </a:ext>
                  </a:extLst>
                </a:gridCol>
              </a:tblGrid>
              <a:tr h="571504">
                <a:tc>
                  <a:txBody>
                    <a:bodyPr/>
                    <a:lstStyle/>
                    <a:p>
                      <a:pPr algn="ctr"/>
                      <a:r>
                        <a:rPr lang="zh-CN" altLang="en-US" sz="1800" dirty="0" smtClean="0"/>
                        <a:t>功能</a:t>
                      </a:r>
                      <a:endParaRPr lang="zh-CN" altLang="en-US" sz="1800" dirty="0"/>
                    </a:p>
                  </a:txBody>
                  <a:tcPr anchor="ctr"/>
                </a:tc>
                <a:tc>
                  <a:txBody>
                    <a:bodyPr/>
                    <a:lstStyle/>
                    <a:p>
                      <a:pPr marL="0" marR="0" lvl="1" indent="0" algn="l" defTabSz="914400" rtl="0" eaLnBrk="1" fontAlgn="auto" latinLnBrk="0" hangingPunct="1">
                        <a:lnSpc>
                          <a:spcPct val="100000"/>
                        </a:lnSpc>
                        <a:spcBef>
                          <a:spcPts val="600"/>
                        </a:spcBef>
                        <a:spcAft>
                          <a:spcPts val="600"/>
                        </a:spcAft>
                        <a:buClrTx/>
                        <a:buSzTx/>
                        <a:buFontTx/>
                        <a:buNone/>
                        <a:tabLst/>
                        <a:defRPr/>
                      </a:pPr>
                      <a:r>
                        <a:rPr lang="zh-CN" altLang="en-US" sz="1800" dirty="0" smtClean="0"/>
                        <a:t>获得中断控制器的优先组。</a:t>
                      </a:r>
                      <a:endParaRPr lang="zh-CN" altLang="en-US" sz="1800" dirty="0"/>
                    </a:p>
                  </a:txBody>
                  <a:tcPr anchor="ctr"/>
                </a:tc>
                <a:extLst>
                  <a:ext uri="{0D108BD9-81ED-4DB2-BD59-A6C34878D82A}">
                    <a16:rowId xmlns="" xmlns:a16="http://schemas.microsoft.com/office/drawing/2014/main" val="10000"/>
                  </a:ext>
                </a:extLst>
              </a:tr>
              <a:tr h="500066">
                <a:tc>
                  <a:txBody>
                    <a:bodyPr/>
                    <a:lstStyle/>
                    <a:p>
                      <a:pPr algn="ctr"/>
                      <a:r>
                        <a:rPr lang="zh-CN" altLang="en-US" sz="1800" dirty="0" smtClean="0"/>
                        <a:t>原型</a:t>
                      </a:r>
                      <a:endParaRPr lang="zh-CN" altLang="en-US" sz="1800" dirty="0"/>
                    </a:p>
                  </a:txBody>
                  <a:tcPr anchor="ctr"/>
                </a:tc>
                <a:tc>
                  <a:txBody>
                    <a:bodyPr/>
                    <a:lstStyle/>
                    <a:p>
                      <a:r>
                        <a:rPr lang="en-US" altLang="zh-CN" sz="1800" kern="1200" baseline="0" dirty="0" smtClean="0">
                          <a:solidFill>
                            <a:schemeClr val="tx1"/>
                          </a:solidFill>
                          <a:latin typeface="+mn-lt"/>
                          <a:ea typeface="+mn-ea"/>
                          <a:cs typeface="+mn-cs"/>
                        </a:rPr>
                        <a:t>uint32_t </a:t>
                      </a:r>
                      <a:r>
                        <a:rPr lang="en-US" altLang="zh-CN" sz="1800" b="1" kern="1200" baseline="0" dirty="0" err="1" smtClean="0">
                          <a:solidFill>
                            <a:srgbClr val="00B0F0"/>
                          </a:solidFill>
                          <a:latin typeface="+mn-lt"/>
                          <a:ea typeface="+mn-ea"/>
                          <a:cs typeface="+mn-cs"/>
                        </a:rPr>
                        <a:t>IntPriorityGroupingGet</a:t>
                      </a:r>
                      <a:r>
                        <a:rPr lang="en-US" altLang="zh-CN" sz="1800" kern="1200" baseline="0" dirty="0" smtClean="0">
                          <a:solidFill>
                            <a:schemeClr val="tx1"/>
                          </a:solidFill>
                          <a:latin typeface="+mn-lt"/>
                          <a:ea typeface="+mn-ea"/>
                          <a:cs typeface="+mn-cs"/>
                        </a:rPr>
                        <a:t>(void)</a:t>
                      </a:r>
                      <a:endParaRPr lang="zh-CN" altLang="en-US" sz="1800" b="0" dirty="0"/>
                    </a:p>
                  </a:txBody>
                  <a:tcPr anchor="ctr"/>
                </a:tc>
                <a:extLst>
                  <a:ext uri="{0D108BD9-81ED-4DB2-BD59-A6C34878D82A}">
                    <a16:rowId xmlns="" xmlns:a16="http://schemas.microsoft.com/office/drawing/2014/main" val="10001"/>
                  </a:ext>
                </a:extLst>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说明</a:t>
                      </a:r>
                      <a:endParaRPr lang="zh-CN" altLang="en-US" sz="1800" dirty="0"/>
                    </a:p>
                  </a:txBody>
                  <a:tcPr anchor="ctr"/>
                </a:tc>
                <a:tc>
                  <a:txBody>
                    <a:bodyPr/>
                    <a:lstStyle/>
                    <a:p>
                      <a:r>
                        <a:rPr lang="zh-CN" altLang="en-US" sz="1800" b="0" dirty="0" smtClean="0">
                          <a:solidFill>
                            <a:schemeClr val="tx1"/>
                          </a:solidFill>
                        </a:rPr>
                        <a:t>该函数返回抢占优先级和子优先级在中断优先级寄存器中的分割。</a:t>
                      </a:r>
                      <a:endParaRPr lang="zh-CN" altLang="en-US" sz="1800" b="0" dirty="0">
                        <a:solidFill>
                          <a:schemeClr val="tx1"/>
                        </a:solidFill>
                      </a:endParaRPr>
                    </a:p>
                  </a:txBody>
                  <a:tcPr anchor="ctr"/>
                </a:tc>
                <a:extLst>
                  <a:ext uri="{0D108BD9-81ED-4DB2-BD59-A6C34878D82A}">
                    <a16:rowId xmlns="" xmlns:a16="http://schemas.microsoft.com/office/drawing/2014/main" val="10002"/>
                  </a:ext>
                </a:extLst>
              </a:tr>
              <a:tr h="857256">
                <a:tc>
                  <a:txBody>
                    <a:bodyPr/>
                    <a:lstStyle/>
                    <a:p>
                      <a:pPr algn="ctr"/>
                      <a:r>
                        <a:rPr lang="zh-CN" altLang="en-US" sz="1800" b="0" kern="1200" baseline="0" dirty="0" smtClean="0">
                          <a:solidFill>
                            <a:schemeClr val="tx1"/>
                          </a:solidFill>
                          <a:latin typeface="+mn-lt"/>
                          <a:ea typeface="+mn-ea"/>
                          <a:cs typeface="+mn-cs"/>
                        </a:rPr>
                        <a:t>返回值</a:t>
                      </a:r>
                      <a:endParaRPr lang="en-US" altLang="zh-CN" sz="1800" b="0" kern="1200" baseline="0" dirty="0" smtClean="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smtClean="0">
                          <a:solidFill>
                            <a:schemeClr val="tx1"/>
                          </a:solidFill>
                          <a:latin typeface="+mn-lt"/>
                          <a:ea typeface="+mn-ea"/>
                          <a:cs typeface="+mn-cs"/>
                        </a:rPr>
                        <a:t>返回抢占优先级的位数。</a:t>
                      </a:r>
                      <a:endParaRPr lang="en-US" altLang="zh-CN" sz="1800" b="0"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153491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r>
              <a:rPr lang="en-US" altLang="zh-CN" dirty="0" err="1" smtClean="0"/>
              <a:t>IntPrioritySet</a:t>
            </a:r>
            <a:endParaRPr lang="zh-CN" altLang="en-US" dirty="0"/>
          </a:p>
        </p:txBody>
      </p:sp>
      <p:sp>
        <p:nvSpPr>
          <p:cNvPr id="3" name="内容占位符 2"/>
          <p:cNvSpPr>
            <a:spLocks noGrp="1"/>
          </p:cNvSpPr>
          <p:nvPr>
            <p:ph idx="1"/>
          </p:nvPr>
        </p:nvSpPr>
        <p:spPr/>
        <p:txBody>
          <a:bodyPr/>
          <a:lstStyle/>
          <a:p>
            <a:r>
              <a:rPr lang="zh-CN" altLang="en-US" sz="2000" dirty="0" smtClean="0"/>
              <a:t>驱动库手册：</a:t>
            </a:r>
            <a:r>
              <a:rPr lang="en-US" altLang="zh-CN" sz="2000" dirty="0" smtClean="0"/>
              <a:t>P358</a:t>
            </a:r>
          </a:p>
        </p:txBody>
      </p:sp>
      <p:graphicFrame>
        <p:nvGraphicFramePr>
          <p:cNvPr id="4" name="表格 3"/>
          <p:cNvGraphicFramePr>
            <a:graphicFrameLocks noGrp="1"/>
          </p:cNvGraphicFramePr>
          <p:nvPr>
            <p:extLst>
              <p:ext uri="{D42A27DB-BD31-4B8C-83A1-F6EECF244321}">
                <p14:modId xmlns="" xmlns:p14="http://schemas.microsoft.com/office/powerpoint/2010/main" val="1089981119"/>
              </p:ext>
            </p:extLst>
          </p:nvPr>
        </p:nvGraphicFramePr>
        <p:xfrm>
          <a:off x="683568" y="2428868"/>
          <a:ext cx="7746084" cy="3531880"/>
        </p:xfrm>
        <a:graphic>
          <a:graphicData uri="http://schemas.openxmlformats.org/drawingml/2006/table">
            <a:tbl>
              <a:tblPr firstRow="1" bandRow="1">
                <a:tableStyleId>{5940675A-B579-460E-94D1-54222C63F5DA}</a:tableStyleId>
              </a:tblPr>
              <a:tblGrid>
                <a:gridCol w="949991">
                  <a:extLst>
                    <a:ext uri="{9D8B030D-6E8A-4147-A177-3AD203B41FA5}">
                      <a16:colId xmlns="" xmlns:a16="http://schemas.microsoft.com/office/drawing/2014/main" val="20000"/>
                    </a:ext>
                  </a:extLst>
                </a:gridCol>
                <a:gridCol w="6796093">
                  <a:extLst>
                    <a:ext uri="{9D8B030D-6E8A-4147-A177-3AD203B41FA5}">
                      <a16:colId xmlns="" xmlns:a16="http://schemas.microsoft.com/office/drawing/2014/main" val="20001"/>
                    </a:ext>
                  </a:extLst>
                </a:gridCol>
              </a:tblGrid>
              <a:tr h="571504">
                <a:tc>
                  <a:txBody>
                    <a:bodyPr/>
                    <a:lstStyle/>
                    <a:p>
                      <a:pPr algn="ctr"/>
                      <a:r>
                        <a:rPr lang="zh-CN" altLang="en-US" sz="1800" dirty="0" smtClean="0"/>
                        <a:t>功能</a:t>
                      </a:r>
                      <a:endParaRPr lang="zh-CN" altLang="en-US" sz="1800" dirty="0"/>
                    </a:p>
                  </a:txBody>
                  <a:tcPr anchor="ctr"/>
                </a:tc>
                <a:tc>
                  <a:txBody>
                    <a:bodyPr/>
                    <a:lstStyle/>
                    <a:p>
                      <a:pPr marL="0" marR="0" lvl="1" indent="0" algn="l" defTabSz="914400" rtl="0" eaLnBrk="1" fontAlgn="auto" latinLnBrk="0" hangingPunct="1">
                        <a:lnSpc>
                          <a:spcPct val="100000"/>
                        </a:lnSpc>
                        <a:spcBef>
                          <a:spcPts val="600"/>
                        </a:spcBef>
                        <a:spcAft>
                          <a:spcPts val="600"/>
                        </a:spcAft>
                        <a:buClrTx/>
                        <a:buSzTx/>
                        <a:buFontTx/>
                        <a:buNone/>
                        <a:tabLst/>
                        <a:defRPr/>
                      </a:pPr>
                      <a:r>
                        <a:rPr lang="zh-CN" altLang="en-US" sz="1800" dirty="0" smtClean="0"/>
                        <a:t>设置一个中断的优先级。</a:t>
                      </a:r>
                      <a:endParaRPr lang="zh-CN" altLang="en-US" sz="1800" dirty="0"/>
                    </a:p>
                  </a:txBody>
                  <a:tcPr anchor="ctr"/>
                </a:tc>
                <a:extLst>
                  <a:ext uri="{0D108BD9-81ED-4DB2-BD59-A6C34878D82A}">
                    <a16:rowId xmlns="" xmlns:a16="http://schemas.microsoft.com/office/drawing/2014/main" val="10000"/>
                  </a:ext>
                </a:extLst>
              </a:tr>
              <a:tr h="500066">
                <a:tc>
                  <a:txBody>
                    <a:bodyPr/>
                    <a:lstStyle/>
                    <a:p>
                      <a:pPr algn="ctr"/>
                      <a:r>
                        <a:rPr lang="zh-CN" altLang="en-US" sz="1800" dirty="0" smtClean="0"/>
                        <a:t>原型</a:t>
                      </a:r>
                      <a:endParaRPr lang="zh-CN" altLang="en-US" sz="1800" dirty="0"/>
                    </a:p>
                  </a:txBody>
                  <a:tcPr anchor="ctr"/>
                </a:tc>
                <a:tc>
                  <a:txBody>
                    <a:bodyPr/>
                    <a:lstStyle/>
                    <a:p>
                      <a:r>
                        <a:rPr lang="en-US" altLang="zh-CN" sz="1800" kern="1200" baseline="0" dirty="0" smtClean="0">
                          <a:solidFill>
                            <a:schemeClr val="tx1"/>
                          </a:solidFill>
                          <a:latin typeface="+mn-lt"/>
                          <a:ea typeface="+mn-ea"/>
                          <a:cs typeface="+mn-cs"/>
                        </a:rPr>
                        <a:t>Void </a:t>
                      </a:r>
                      <a:r>
                        <a:rPr lang="en-US" altLang="zh-CN" sz="1800" b="1" kern="1200" baseline="0" dirty="0" err="1" smtClean="0">
                          <a:solidFill>
                            <a:srgbClr val="00B0F0"/>
                          </a:solidFill>
                          <a:latin typeface="+mn-lt"/>
                          <a:ea typeface="+mn-ea"/>
                          <a:cs typeface="+mn-cs"/>
                        </a:rPr>
                        <a:t>IntPrioritySet</a:t>
                      </a:r>
                      <a:r>
                        <a:rPr lang="en-US" altLang="zh-CN" sz="1800" kern="1200" baseline="0" dirty="0" smtClean="0">
                          <a:solidFill>
                            <a:schemeClr val="tx1"/>
                          </a:solidFill>
                          <a:latin typeface="+mn-lt"/>
                          <a:ea typeface="+mn-ea"/>
                          <a:cs typeface="+mn-cs"/>
                        </a:rPr>
                        <a:t>(uint32_t </a:t>
                      </a:r>
                      <a:r>
                        <a:rPr lang="en-US" altLang="zh-CN" sz="1800" b="1" kern="1200" baseline="0" dirty="0" smtClean="0">
                          <a:solidFill>
                            <a:srgbClr val="FF0000"/>
                          </a:solidFill>
                          <a:latin typeface="+mn-lt"/>
                          <a:ea typeface="+mn-ea"/>
                          <a:cs typeface="+mn-cs"/>
                        </a:rPr>
                        <a:t>ui32Interrupt</a:t>
                      </a:r>
                      <a:r>
                        <a:rPr lang="en-US" altLang="zh-CN" sz="1800" kern="1200" baseline="0" dirty="0" smtClean="0">
                          <a:solidFill>
                            <a:schemeClr val="tx1"/>
                          </a:solidFill>
                          <a:latin typeface="+mn-lt"/>
                          <a:ea typeface="+mn-ea"/>
                          <a:cs typeface="+mn-cs"/>
                        </a:rPr>
                        <a:t>, uint8_t </a:t>
                      </a:r>
                      <a:r>
                        <a:rPr lang="en-US" altLang="zh-CN" sz="1800" b="1" kern="1200" baseline="0" dirty="0" smtClean="0">
                          <a:solidFill>
                            <a:srgbClr val="FF0000"/>
                          </a:solidFill>
                          <a:latin typeface="+mn-lt"/>
                          <a:ea typeface="+mn-ea"/>
                          <a:cs typeface="+mn-cs"/>
                        </a:rPr>
                        <a:t>ui8Priority</a:t>
                      </a:r>
                      <a:r>
                        <a:rPr lang="en-US" altLang="zh-CN" sz="1800" kern="1200" baseline="0" dirty="0" smtClean="0">
                          <a:solidFill>
                            <a:schemeClr val="tx1"/>
                          </a:solidFill>
                          <a:latin typeface="+mn-lt"/>
                          <a:ea typeface="+mn-ea"/>
                          <a:cs typeface="+mn-cs"/>
                        </a:rPr>
                        <a:t>)</a:t>
                      </a:r>
                      <a:endParaRPr lang="zh-CN" altLang="en-US" sz="1800" b="0" dirty="0"/>
                    </a:p>
                  </a:txBody>
                  <a:tcPr anchor="ctr"/>
                </a:tc>
                <a:extLst>
                  <a:ext uri="{0D108BD9-81ED-4DB2-BD59-A6C34878D82A}">
                    <a16:rowId xmlns="" xmlns:a16="http://schemas.microsoft.com/office/drawing/2014/main" val="10001"/>
                  </a:ext>
                </a:extLst>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参数</a:t>
                      </a:r>
                      <a:endParaRPr lang="zh-CN" altLang="en-US" sz="1800" dirty="0"/>
                    </a:p>
                  </a:txBody>
                  <a:tcPr anchor="ctr"/>
                </a:tc>
                <a:tc>
                  <a:txBody>
                    <a:bodyPr/>
                    <a:lstStyle/>
                    <a:p>
                      <a:r>
                        <a:rPr lang="en-US" altLang="zh-CN" sz="1800" b="1" kern="1200" baseline="0" dirty="0" smtClean="0">
                          <a:solidFill>
                            <a:srgbClr val="FF0000"/>
                          </a:solidFill>
                          <a:latin typeface="+mn-lt"/>
                          <a:ea typeface="+mn-ea"/>
                          <a:cs typeface="+mn-cs"/>
                        </a:rPr>
                        <a:t>ui32Interrupt </a:t>
                      </a:r>
                      <a:r>
                        <a:rPr lang="zh-CN" altLang="en-US" sz="1800" b="0" kern="1200" baseline="0" dirty="0" smtClean="0">
                          <a:solidFill>
                            <a:schemeClr val="tx1"/>
                          </a:solidFill>
                          <a:latin typeface="+mn-lt"/>
                          <a:ea typeface="+mn-ea"/>
                          <a:cs typeface="+mn-cs"/>
                        </a:rPr>
                        <a:t>给出中断的名称。</a:t>
                      </a:r>
                      <a:endParaRPr lang="en-US" altLang="zh-CN" sz="1800" b="0" kern="1200" baseline="0" dirty="0" smtClean="0">
                        <a:solidFill>
                          <a:schemeClr val="tx1"/>
                        </a:solidFill>
                        <a:latin typeface="+mn-lt"/>
                        <a:ea typeface="+mn-ea"/>
                        <a:cs typeface="+mn-cs"/>
                      </a:endParaRPr>
                    </a:p>
                    <a:p>
                      <a:r>
                        <a:rPr lang="en-US" altLang="zh-CN" sz="1800" b="1" kern="1200" baseline="0" dirty="0" smtClean="0">
                          <a:solidFill>
                            <a:srgbClr val="FF0000"/>
                          </a:solidFill>
                          <a:latin typeface="+mn-lt"/>
                          <a:ea typeface="+mn-ea"/>
                          <a:cs typeface="+mn-cs"/>
                        </a:rPr>
                        <a:t>ui8Priority</a:t>
                      </a:r>
                      <a:r>
                        <a:rPr lang="zh-CN" altLang="en-US" sz="1800" b="0" kern="1200" baseline="0" dirty="0" smtClean="0">
                          <a:solidFill>
                            <a:schemeClr val="tx1"/>
                          </a:solidFill>
                          <a:latin typeface="+mn-lt"/>
                          <a:ea typeface="+mn-ea"/>
                          <a:cs typeface="+mn-cs"/>
                        </a:rPr>
                        <a:t>给出中断的优先级。</a:t>
                      </a:r>
                      <a:endParaRPr lang="zh-CN" altLang="en-US" sz="1800" b="0" dirty="0">
                        <a:solidFill>
                          <a:schemeClr val="tx1"/>
                        </a:solidFill>
                      </a:endParaRPr>
                    </a:p>
                  </a:txBody>
                  <a:tcPr anchor="ctr"/>
                </a:tc>
                <a:extLst>
                  <a:ext uri="{0D108BD9-81ED-4DB2-BD59-A6C34878D82A}">
                    <a16:rowId xmlns="" xmlns:a16="http://schemas.microsoft.com/office/drawing/2014/main" val="10002"/>
                  </a:ext>
                </a:extLst>
              </a:tr>
              <a:tr h="857256">
                <a:tc>
                  <a:txBody>
                    <a:bodyPr/>
                    <a:lstStyle/>
                    <a:p>
                      <a:pPr algn="ctr"/>
                      <a:r>
                        <a:rPr lang="zh-CN" altLang="en-US" sz="1800" b="0" kern="1200" baseline="0" dirty="0" smtClean="0">
                          <a:solidFill>
                            <a:schemeClr val="tx1"/>
                          </a:solidFill>
                          <a:latin typeface="+mn-lt"/>
                          <a:ea typeface="+mn-ea"/>
                          <a:cs typeface="+mn-cs"/>
                        </a:rPr>
                        <a:t>说明</a:t>
                      </a:r>
                      <a:endParaRPr lang="en-US" altLang="zh-CN" sz="1800" b="0" kern="1200" baseline="0" dirty="0" smtClean="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smtClean="0">
                          <a:solidFill>
                            <a:schemeClr val="tx1"/>
                          </a:solidFill>
                          <a:latin typeface="+mn-lt"/>
                          <a:ea typeface="+mn-ea"/>
                          <a:cs typeface="+mn-cs"/>
                        </a:rPr>
                        <a:t>该函数用于设置一个中断的优先级。参数</a:t>
                      </a:r>
                      <a:r>
                        <a:rPr lang="en-US" altLang="zh-CN" sz="1800" b="1" kern="1200" baseline="0" dirty="0" smtClean="0">
                          <a:solidFill>
                            <a:srgbClr val="FF0000"/>
                          </a:solidFill>
                          <a:latin typeface="+mn-lt"/>
                          <a:ea typeface="+mn-ea"/>
                          <a:cs typeface="+mn-cs"/>
                        </a:rPr>
                        <a:t>ui32Interrupt</a:t>
                      </a:r>
                      <a:r>
                        <a:rPr lang="zh-CN" altLang="en-US" sz="1800" b="0" kern="1200" baseline="0" dirty="0" smtClean="0">
                          <a:solidFill>
                            <a:schemeClr val="tx1"/>
                          </a:solidFill>
                          <a:latin typeface="+mn-lt"/>
                          <a:ea typeface="+mn-ea"/>
                          <a:cs typeface="+mn-cs"/>
                        </a:rPr>
                        <a:t>必须为</a:t>
                      </a:r>
                      <a:r>
                        <a:rPr lang="en-US" altLang="zh-CN" sz="1800" kern="1200" baseline="0" dirty="0" smtClean="0">
                          <a:solidFill>
                            <a:schemeClr val="tx1"/>
                          </a:solidFill>
                          <a:latin typeface="+mn-lt"/>
                          <a:ea typeface="+mn-ea"/>
                          <a:cs typeface="+mn-cs"/>
                        </a:rPr>
                        <a:t>Peripheral Driver Library User’s Guide</a:t>
                      </a:r>
                      <a:r>
                        <a:rPr lang="zh-CN" altLang="en-US" sz="1800" kern="1200" baseline="0" dirty="0" smtClean="0">
                          <a:solidFill>
                            <a:schemeClr val="tx1"/>
                          </a:solidFill>
                          <a:latin typeface="+mn-lt"/>
                          <a:ea typeface="+mn-ea"/>
                          <a:cs typeface="+mn-cs"/>
                        </a:rPr>
                        <a:t>中列出的有效的</a:t>
                      </a:r>
                      <a:r>
                        <a:rPr lang="en-US" altLang="zh-CN" sz="1800" kern="1200" baseline="0" dirty="0" smtClean="0">
                          <a:solidFill>
                            <a:schemeClr val="tx1"/>
                          </a:solidFill>
                          <a:latin typeface="+mn-lt"/>
                          <a:ea typeface="+mn-ea"/>
                          <a:cs typeface="+mn-cs"/>
                        </a:rPr>
                        <a:t>INT_*</a:t>
                      </a:r>
                      <a:r>
                        <a:rPr lang="zh-CN" altLang="en-US" sz="1800" kern="1200" baseline="0" dirty="0" smtClean="0">
                          <a:solidFill>
                            <a:schemeClr val="tx1"/>
                          </a:solidFill>
                          <a:latin typeface="+mn-lt"/>
                          <a:ea typeface="+mn-ea"/>
                          <a:cs typeface="+mn-cs"/>
                        </a:rPr>
                        <a:t>值之一，并且在</a:t>
                      </a:r>
                      <a:r>
                        <a:rPr lang="en-US" altLang="zh-CN" sz="1800" kern="1200" baseline="0" dirty="0" smtClean="0">
                          <a:solidFill>
                            <a:schemeClr val="tx1"/>
                          </a:solidFill>
                          <a:latin typeface="+mn-lt"/>
                          <a:ea typeface="+mn-ea"/>
                          <a:cs typeface="+mn-cs"/>
                        </a:rPr>
                        <a:t>inc/</a:t>
                      </a:r>
                      <a:r>
                        <a:rPr lang="en-US" altLang="zh-CN" sz="1800" kern="1200" baseline="0" dirty="0" err="1" smtClean="0">
                          <a:solidFill>
                            <a:schemeClr val="tx1"/>
                          </a:solidFill>
                          <a:latin typeface="+mn-lt"/>
                          <a:ea typeface="+mn-ea"/>
                          <a:cs typeface="+mn-cs"/>
                        </a:rPr>
                        <a:t>hw_ints.h</a:t>
                      </a:r>
                      <a:r>
                        <a:rPr lang="zh-CN" altLang="en-US" sz="1800" kern="1200" baseline="0" dirty="0" smtClean="0">
                          <a:solidFill>
                            <a:schemeClr val="tx1"/>
                          </a:solidFill>
                          <a:latin typeface="+mn-lt"/>
                          <a:ea typeface="+mn-ea"/>
                          <a:cs typeface="+mn-cs"/>
                        </a:rPr>
                        <a:t>头文件中定义过的，</a:t>
                      </a:r>
                      <a:r>
                        <a:rPr lang="zh-CN" altLang="en-US" sz="1800" dirty="0" smtClean="0">
                          <a:latin typeface="+mn-ea"/>
                        </a:rPr>
                        <a:t>如</a:t>
                      </a:r>
                      <a:r>
                        <a:rPr lang="en-US" altLang="zh-CN" sz="1800" dirty="0" smtClean="0">
                          <a:latin typeface="+mn-ea"/>
                        </a:rPr>
                        <a:t>INT_UART0</a:t>
                      </a:r>
                      <a:r>
                        <a:rPr lang="zh-CN" altLang="en-US" sz="1800" b="0" kern="1200" baseline="0" dirty="0" smtClean="0">
                          <a:solidFill>
                            <a:schemeClr val="tx1"/>
                          </a:solidFill>
                          <a:latin typeface="+mn-lt"/>
                          <a:ea typeface="+mn-ea"/>
                          <a:cs typeface="+mn-cs"/>
                        </a:rPr>
                        <a:t>。</a:t>
                      </a:r>
                      <a:r>
                        <a:rPr lang="zh-CN" altLang="en-US" sz="1800" kern="1200" baseline="0" dirty="0" smtClean="0">
                          <a:solidFill>
                            <a:schemeClr val="tx1"/>
                          </a:solidFill>
                          <a:latin typeface="+mn-lt"/>
                          <a:ea typeface="+mn-ea"/>
                          <a:cs typeface="+mn-cs"/>
                        </a:rPr>
                        <a:t>参数</a:t>
                      </a:r>
                      <a:r>
                        <a:rPr lang="en-US" altLang="zh-CN" sz="1800" b="1" kern="1200" baseline="0" dirty="0" smtClean="0">
                          <a:solidFill>
                            <a:srgbClr val="FF0000"/>
                          </a:solidFill>
                          <a:latin typeface="+mn-lt"/>
                          <a:ea typeface="+mn-ea"/>
                          <a:cs typeface="+mn-cs"/>
                        </a:rPr>
                        <a:t>ui8Priority</a:t>
                      </a:r>
                      <a:r>
                        <a:rPr lang="zh-CN" altLang="en-US" sz="1800" b="0" kern="1200" baseline="0" dirty="0" smtClean="0">
                          <a:solidFill>
                            <a:schemeClr val="tx1"/>
                          </a:solidFill>
                          <a:latin typeface="+mn-lt"/>
                          <a:ea typeface="+mn-ea"/>
                          <a:cs typeface="+mn-cs"/>
                        </a:rPr>
                        <a:t>给</a:t>
                      </a:r>
                      <a:r>
                        <a:rPr lang="zh-CN" altLang="en-US" sz="1800" kern="1200" baseline="0" dirty="0" smtClean="0">
                          <a:solidFill>
                            <a:schemeClr val="tx1"/>
                          </a:solidFill>
                          <a:latin typeface="+mn-lt"/>
                          <a:ea typeface="+mn-ea"/>
                          <a:cs typeface="+mn-cs"/>
                        </a:rPr>
                        <a:t>出在中断控制器中的中断的硬件优先级，实验中是</a:t>
                      </a:r>
                      <a:r>
                        <a:rPr lang="zh-CN" altLang="en-US" sz="1800" dirty="0" smtClean="0">
                          <a:latin typeface="+mn-ea"/>
                        </a:rPr>
                        <a:t>从</a:t>
                      </a:r>
                      <a:r>
                        <a:rPr lang="en-US" altLang="zh-CN" sz="1800" dirty="0" smtClean="0">
                          <a:latin typeface="+mn-ea"/>
                        </a:rPr>
                        <a:t>0x00~0x0E0</a:t>
                      </a:r>
                      <a:r>
                        <a:rPr lang="zh-CN" altLang="en-US" sz="1800" dirty="0" smtClean="0">
                          <a:latin typeface="+mn-ea"/>
                        </a:rPr>
                        <a:t>，有效位为</a:t>
                      </a:r>
                      <a:r>
                        <a:rPr lang="en-US" altLang="zh-CN" sz="1800" dirty="0" smtClean="0">
                          <a:latin typeface="+mn-ea"/>
                        </a:rPr>
                        <a:t>BIT7</a:t>
                      </a:r>
                      <a:r>
                        <a:rPr lang="zh-CN" altLang="en-US" sz="1800" dirty="0" smtClean="0">
                          <a:latin typeface="+mn-ea"/>
                        </a:rPr>
                        <a:t>、</a:t>
                      </a:r>
                      <a:r>
                        <a:rPr lang="en-US" altLang="zh-CN" sz="1800" dirty="0" smtClean="0">
                          <a:latin typeface="+mn-ea"/>
                        </a:rPr>
                        <a:t>6</a:t>
                      </a:r>
                      <a:r>
                        <a:rPr lang="zh-CN" altLang="en-US" sz="1800" dirty="0" smtClean="0">
                          <a:latin typeface="+mn-ea"/>
                        </a:rPr>
                        <a:t>、</a:t>
                      </a:r>
                      <a:r>
                        <a:rPr lang="en-US" altLang="zh-CN" sz="1800" dirty="0" smtClean="0">
                          <a:latin typeface="+mn-ea"/>
                        </a:rPr>
                        <a:t>5</a:t>
                      </a:r>
                      <a:r>
                        <a:rPr lang="zh-CN" altLang="en-US" sz="1800" dirty="0" smtClean="0">
                          <a:latin typeface="+mn-ea"/>
                        </a:rPr>
                        <a:t>。</a:t>
                      </a:r>
                      <a:r>
                        <a:rPr lang="en-US" altLang="zh-CN" sz="1800" dirty="0" smtClean="0">
                          <a:latin typeface="+mn-ea"/>
                        </a:rPr>
                        <a:t>0x0</a:t>
                      </a:r>
                      <a:r>
                        <a:rPr lang="zh-CN" altLang="en-US" sz="1800" dirty="0" smtClean="0">
                          <a:latin typeface="+mn-ea"/>
                        </a:rPr>
                        <a:t>优先级最高。</a:t>
                      </a:r>
                      <a:endParaRPr lang="en-US" altLang="zh-CN" sz="1800" b="1" kern="1200" baseline="0" dirty="0" smtClean="0">
                        <a:solidFill>
                          <a:srgbClr val="00B050"/>
                        </a:solidFill>
                        <a:latin typeface="+mn-lt"/>
                        <a:ea typeface="+mn-ea"/>
                        <a:cs typeface="+mn-cs"/>
                      </a:endParaRP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153491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准备知识的学习</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solidFill>
                  <a:schemeClr val="bg1">
                    <a:lumMod val="85000"/>
                  </a:schemeClr>
                </a:solidFill>
              </a:rPr>
              <a:t>UART</a:t>
            </a:r>
            <a:endParaRPr kumimoji="0" lang="en-US" altLang="zh-CN" dirty="0" smtClean="0">
              <a:solidFill>
                <a:schemeClr val="bg1">
                  <a:lumMod val="85000"/>
                </a:schemeClr>
              </a:solidFill>
              <a:latin typeface="华文中宋" pitchFamily="2" charset="-122"/>
            </a:endParaRPr>
          </a:p>
          <a:p>
            <a:pPr>
              <a:lnSpc>
                <a:spcPct val="150000"/>
              </a:lnSpc>
            </a:pPr>
            <a:r>
              <a:rPr lang="en-US" altLang="zh-CN" dirty="0" smtClean="0"/>
              <a:t>NVIC</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r>
              <a:rPr lang="en-US" altLang="zh-CN" dirty="0" err="1" smtClean="0"/>
              <a:t>IntPriorityGet</a:t>
            </a:r>
            <a:endParaRPr lang="zh-CN" altLang="en-US" dirty="0" err="1" smtClean="0"/>
          </a:p>
        </p:txBody>
      </p:sp>
      <p:sp>
        <p:nvSpPr>
          <p:cNvPr id="3" name="内容占位符 2"/>
          <p:cNvSpPr>
            <a:spLocks noGrp="1"/>
          </p:cNvSpPr>
          <p:nvPr>
            <p:ph idx="1"/>
          </p:nvPr>
        </p:nvSpPr>
        <p:spPr/>
        <p:txBody>
          <a:bodyPr/>
          <a:lstStyle/>
          <a:p>
            <a:r>
              <a:rPr lang="zh-CN" altLang="en-US" sz="2000" dirty="0" smtClean="0"/>
              <a:t>驱动库手册：</a:t>
            </a:r>
            <a:r>
              <a:rPr lang="en-US" altLang="zh-CN" sz="2000" dirty="0" smtClean="0"/>
              <a:t>P355</a:t>
            </a:r>
          </a:p>
        </p:txBody>
      </p:sp>
      <p:graphicFrame>
        <p:nvGraphicFramePr>
          <p:cNvPr id="4" name="表格 3"/>
          <p:cNvGraphicFramePr>
            <a:graphicFrameLocks noGrp="1"/>
          </p:cNvGraphicFramePr>
          <p:nvPr>
            <p:extLst>
              <p:ext uri="{D42A27DB-BD31-4B8C-83A1-F6EECF244321}">
                <p14:modId xmlns="" xmlns:p14="http://schemas.microsoft.com/office/powerpoint/2010/main" val="1089981119"/>
              </p:ext>
            </p:extLst>
          </p:nvPr>
        </p:nvGraphicFramePr>
        <p:xfrm>
          <a:off x="683568" y="2428868"/>
          <a:ext cx="7746084" cy="3486168"/>
        </p:xfrm>
        <a:graphic>
          <a:graphicData uri="http://schemas.openxmlformats.org/drawingml/2006/table">
            <a:tbl>
              <a:tblPr firstRow="1" bandRow="1">
                <a:tableStyleId>{5940675A-B579-460E-94D1-54222C63F5DA}</a:tableStyleId>
              </a:tblPr>
              <a:tblGrid>
                <a:gridCol w="949991">
                  <a:extLst>
                    <a:ext uri="{9D8B030D-6E8A-4147-A177-3AD203B41FA5}">
                      <a16:colId xmlns="" xmlns:a16="http://schemas.microsoft.com/office/drawing/2014/main" val="20000"/>
                    </a:ext>
                  </a:extLst>
                </a:gridCol>
                <a:gridCol w="6796093">
                  <a:extLst>
                    <a:ext uri="{9D8B030D-6E8A-4147-A177-3AD203B41FA5}">
                      <a16:colId xmlns="" xmlns:a16="http://schemas.microsoft.com/office/drawing/2014/main" val="20001"/>
                    </a:ext>
                  </a:extLst>
                </a:gridCol>
              </a:tblGrid>
              <a:tr h="571504">
                <a:tc>
                  <a:txBody>
                    <a:bodyPr/>
                    <a:lstStyle/>
                    <a:p>
                      <a:pPr algn="ctr"/>
                      <a:r>
                        <a:rPr lang="zh-CN" altLang="en-US" sz="1800" dirty="0" smtClean="0"/>
                        <a:t>功能</a:t>
                      </a:r>
                      <a:endParaRPr lang="zh-CN" altLang="en-US" sz="1800" dirty="0"/>
                    </a:p>
                  </a:txBody>
                  <a:tcPr anchor="ctr"/>
                </a:tc>
                <a:tc>
                  <a:txBody>
                    <a:bodyPr/>
                    <a:lstStyle/>
                    <a:p>
                      <a:pPr marL="0" marR="0" lvl="1" indent="0" algn="l" defTabSz="914400" rtl="0" eaLnBrk="1" fontAlgn="auto" latinLnBrk="0" hangingPunct="1">
                        <a:lnSpc>
                          <a:spcPct val="100000"/>
                        </a:lnSpc>
                        <a:spcBef>
                          <a:spcPts val="600"/>
                        </a:spcBef>
                        <a:spcAft>
                          <a:spcPts val="600"/>
                        </a:spcAft>
                        <a:buClrTx/>
                        <a:buSzTx/>
                        <a:buFontTx/>
                        <a:buNone/>
                        <a:tabLst/>
                        <a:defRPr/>
                      </a:pPr>
                      <a:r>
                        <a:rPr lang="zh-CN" altLang="en-US" sz="1800" dirty="0" smtClean="0"/>
                        <a:t>获得一个中断的优先级。</a:t>
                      </a:r>
                      <a:endParaRPr lang="zh-CN" altLang="en-US" sz="1800" dirty="0"/>
                    </a:p>
                  </a:txBody>
                  <a:tcPr anchor="ctr"/>
                </a:tc>
                <a:extLst>
                  <a:ext uri="{0D108BD9-81ED-4DB2-BD59-A6C34878D82A}">
                    <a16:rowId xmlns="" xmlns:a16="http://schemas.microsoft.com/office/drawing/2014/main" val="10000"/>
                  </a:ext>
                </a:extLst>
              </a:tr>
              <a:tr h="500066">
                <a:tc>
                  <a:txBody>
                    <a:bodyPr/>
                    <a:lstStyle/>
                    <a:p>
                      <a:pPr algn="ctr"/>
                      <a:r>
                        <a:rPr lang="zh-CN" altLang="en-US" sz="1800" dirty="0" smtClean="0"/>
                        <a:t>原型</a:t>
                      </a:r>
                      <a:endParaRPr lang="zh-CN" altLang="en-US" sz="1800" dirty="0"/>
                    </a:p>
                  </a:txBody>
                  <a:tcPr anchor="ctr"/>
                </a:tc>
                <a:tc>
                  <a:txBody>
                    <a:bodyPr/>
                    <a:lstStyle/>
                    <a:p>
                      <a:r>
                        <a:rPr lang="en-US" altLang="zh-CN" sz="1800" kern="1200" baseline="0" dirty="0" smtClean="0">
                          <a:solidFill>
                            <a:schemeClr val="tx1"/>
                          </a:solidFill>
                          <a:latin typeface="+mn-lt"/>
                          <a:ea typeface="+mn-ea"/>
                          <a:cs typeface="+mn-cs"/>
                        </a:rPr>
                        <a:t>int32_t </a:t>
                      </a:r>
                      <a:r>
                        <a:rPr lang="en-US" altLang="zh-CN" sz="1800" b="1" kern="1200" baseline="0" dirty="0" err="1" smtClean="0">
                          <a:solidFill>
                            <a:srgbClr val="00B0F0"/>
                          </a:solidFill>
                          <a:latin typeface="+mn-lt"/>
                          <a:ea typeface="+mn-ea"/>
                          <a:cs typeface="+mn-cs"/>
                        </a:rPr>
                        <a:t>IntPriorityGet</a:t>
                      </a:r>
                      <a:r>
                        <a:rPr lang="en-US" altLang="zh-CN" sz="1800" kern="1200" baseline="0" dirty="0" smtClean="0">
                          <a:solidFill>
                            <a:schemeClr val="tx1"/>
                          </a:solidFill>
                          <a:latin typeface="+mn-lt"/>
                          <a:ea typeface="+mn-ea"/>
                          <a:cs typeface="+mn-cs"/>
                        </a:rPr>
                        <a:t>(uint32_t </a:t>
                      </a:r>
                      <a:r>
                        <a:rPr lang="en-US" altLang="zh-CN" sz="1800" b="1" kern="1200" baseline="0" dirty="0" smtClean="0">
                          <a:solidFill>
                            <a:srgbClr val="FF0000"/>
                          </a:solidFill>
                          <a:latin typeface="+mn-lt"/>
                          <a:ea typeface="+mn-ea"/>
                          <a:cs typeface="+mn-cs"/>
                        </a:rPr>
                        <a:t>ui32Interrupt</a:t>
                      </a:r>
                      <a:r>
                        <a:rPr lang="en-US" altLang="zh-CN" sz="1800" kern="1200" baseline="0" dirty="0" smtClean="0">
                          <a:solidFill>
                            <a:schemeClr val="tx1"/>
                          </a:solidFill>
                          <a:latin typeface="+mn-lt"/>
                          <a:ea typeface="+mn-ea"/>
                          <a:cs typeface="+mn-cs"/>
                        </a:rPr>
                        <a:t>)</a:t>
                      </a:r>
                      <a:endParaRPr lang="zh-CN" altLang="en-US" sz="1800" b="0" dirty="0"/>
                    </a:p>
                  </a:txBody>
                  <a:tcPr anchor="ctr"/>
                </a:tc>
                <a:extLst>
                  <a:ext uri="{0D108BD9-81ED-4DB2-BD59-A6C34878D82A}">
                    <a16:rowId xmlns="" xmlns:a16="http://schemas.microsoft.com/office/drawing/2014/main" val="10001"/>
                  </a:ext>
                </a:extLst>
              </a:tr>
              <a:tr h="6429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参数</a:t>
                      </a:r>
                      <a:endParaRPr lang="zh-CN" altLang="en-US" sz="1800" dirty="0"/>
                    </a:p>
                  </a:txBody>
                  <a:tcPr anchor="ctr"/>
                </a:tc>
                <a:tc>
                  <a:txBody>
                    <a:bodyPr/>
                    <a:lstStyle/>
                    <a:p>
                      <a:r>
                        <a:rPr lang="en-US" altLang="zh-CN" sz="1800" b="1" kern="1200" baseline="0" dirty="0" smtClean="0">
                          <a:solidFill>
                            <a:srgbClr val="FF0000"/>
                          </a:solidFill>
                          <a:latin typeface="+mn-lt"/>
                          <a:ea typeface="+mn-ea"/>
                          <a:cs typeface="+mn-cs"/>
                        </a:rPr>
                        <a:t>ui32Interrupt</a:t>
                      </a:r>
                      <a:r>
                        <a:rPr lang="zh-CN" altLang="en-US" sz="1800" b="0" kern="1200" baseline="0" dirty="0" smtClean="0">
                          <a:solidFill>
                            <a:schemeClr val="tx1"/>
                          </a:solidFill>
                          <a:latin typeface="+mn-lt"/>
                          <a:ea typeface="+mn-ea"/>
                          <a:cs typeface="+mn-cs"/>
                        </a:rPr>
                        <a:t>给出询问的中断名称。</a:t>
                      </a:r>
                      <a:endParaRPr lang="zh-CN" altLang="en-US" sz="1800" b="0" dirty="0">
                        <a:solidFill>
                          <a:schemeClr val="tx1"/>
                        </a:solidFill>
                      </a:endParaRPr>
                    </a:p>
                  </a:txBody>
                  <a:tcPr anchor="ctr"/>
                </a:tc>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说明</a:t>
                      </a:r>
                      <a:endParaRPr lang="zh-CN" altLang="en-US" sz="1800" dirty="0"/>
                    </a:p>
                  </a:txBody>
                  <a:tcPr anchor="ctr"/>
                </a:tc>
                <a:tc>
                  <a:txBody>
                    <a:bodyPr/>
                    <a:lstStyle/>
                    <a:p>
                      <a:r>
                        <a:rPr lang="zh-CN" altLang="en-US" sz="1800" b="0" dirty="0" smtClean="0">
                          <a:solidFill>
                            <a:schemeClr val="tx1"/>
                          </a:solidFill>
                        </a:rPr>
                        <a:t>该函数获得一个中断的优先级。参数</a:t>
                      </a:r>
                      <a:r>
                        <a:rPr lang="en-US" altLang="zh-CN" sz="1800" b="1" kern="1200" baseline="0" dirty="0" smtClean="0">
                          <a:solidFill>
                            <a:srgbClr val="FF0000"/>
                          </a:solidFill>
                          <a:latin typeface="+mn-lt"/>
                          <a:ea typeface="+mn-ea"/>
                          <a:cs typeface="+mn-cs"/>
                        </a:rPr>
                        <a:t>ui32Interrupt</a:t>
                      </a:r>
                      <a:r>
                        <a:rPr lang="zh-CN" altLang="en-US" sz="1800" b="0" kern="1200" baseline="0" dirty="0" smtClean="0">
                          <a:solidFill>
                            <a:schemeClr val="tx1"/>
                          </a:solidFill>
                          <a:latin typeface="+mn-lt"/>
                          <a:ea typeface="+mn-ea"/>
                          <a:cs typeface="+mn-cs"/>
                        </a:rPr>
                        <a:t>必须是</a:t>
                      </a:r>
                      <a:r>
                        <a:rPr lang="en-US" altLang="zh-CN" sz="1800" kern="1200" baseline="0" dirty="0" smtClean="0">
                          <a:solidFill>
                            <a:schemeClr val="tx1"/>
                          </a:solidFill>
                          <a:latin typeface="+mn-lt"/>
                          <a:ea typeface="+mn-ea"/>
                          <a:cs typeface="+mn-cs"/>
                        </a:rPr>
                        <a:t>Peripheral Driver Library User’s Guide</a:t>
                      </a:r>
                      <a:r>
                        <a:rPr lang="zh-CN" altLang="en-US" sz="1800" kern="1200" baseline="0" dirty="0" smtClean="0">
                          <a:solidFill>
                            <a:schemeClr val="tx1"/>
                          </a:solidFill>
                          <a:latin typeface="+mn-lt"/>
                          <a:ea typeface="+mn-ea"/>
                          <a:cs typeface="+mn-cs"/>
                        </a:rPr>
                        <a:t>中列出的有效的</a:t>
                      </a:r>
                      <a:r>
                        <a:rPr lang="en-US" altLang="zh-CN" sz="1800" kern="1200" baseline="0" dirty="0" smtClean="0">
                          <a:solidFill>
                            <a:schemeClr val="tx1"/>
                          </a:solidFill>
                          <a:latin typeface="+mn-lt"/>
                          <a:ea typeface="+mn-ea"/>
                          <a:cs typeface="+mn-cs"/>
                        </a:rPr>
                        <a:t>INT_*</a:t>
                      </a:r>
                      <a:r>
                        <a:rPr lang="zh-CN" altLang="en-US" sz="1800" kern="1200" baseline="0" dirty="0" smtClean="0">
                          <a:solidFill>
                            <a:schemeClr val="tx1"/>
                          </a:solidFill>
                          <a:latin typeface="+mn-lt"/>
                          <a:ea typeface="+mn-ea"/>
                          <a:cs typeface="+mn-cs"/>
                        </a:rPr>
                        <a:t>值之一，并且在</a:t>
                      </a:r>
                      <a:r>
                        <a:rPr lang="en-US" altLang="zh-CN" sz="1800" kern="1200" baseline="0" dirty="0" smtClean="0">
                          <a:solidFill>
                            <a:schemeClr val="tx1"/>
                          </a:solidFill>
                          <a:latin typeface="+mn-lt"/>
                          <a:ea typeface="+mn-ea"/>
                          <a:cs typeface="+mn-cs"/>
                        </a:rPr>
                        <a:t>inc/</a:t>
                      </a:r>
                      <a:r>
                        <a:rPr lang="en-US" altLang="zh-CN" sz="1800" kern="1200" baseline="0" dirty="0" err="1" smtClean="0">
                          <a:solidFill>
                            <a:schemeClr val="tx1"/>
                          </a:solidFill>
                          <a:latin typeface="+mn-lt"/>
                          <a:ea typeface="+mn-ea"/>
                          <a:cs typeface="+mn-cs"/>
                        </a:rPr>
                        <a:t>hw_ints.h</a:t>
                      </a:r>
                      <a:r>
                        <a:rPr lang="zh-CN" altLang="en-US" sz="1800" kern="1200" baseline="0" dirty="0" smtClean="0">
                          <a:solidFill>
                            <a:schemeClr val="tx1"/>
                          </a:solidFill>
                          <a:latin typeface="+mn-lt"/>
                          <a:ea typeface="+mn-ea"/>
                          <a:cs typeface="+mn-cs"/>
                        </a:rPr>
                        <a:t>头文件中定义过的。</a:t>
                      </a:r>
                      <a:endParaRPr lang="zh-CN" altLang="en-US" sz="1800" b="0" dirty="0">
                        <a:solidFill>
                          <a:schemeClr val="tx1"/>
                        </a:solidFill>
                      </a:endParaRPr>
                    </a:p>
                  </a:txBody>
                  <a:tcPr anchor="ctr"/>
                </a:tc>
                <a:extLst>
                  <a:ext uri="{0D108BD9-81ED-4DB2-BD59-A6C34878D82A}">
                    <a16:rowId xmlns="" xmlns:a16="http://schemas.microsoft.com/office/drawing/2014/main" val="10002"/>
                  </a:ext>
                </a:extLst>
              </a:tr>
              <a:tr h="857256">
                <a:tc>
                  <a:txBody>
                    <a:bodyPr/>
                    <a:lstStyle/>
                    <a:p>
                      <a:pPr algn="ctr"/>
                      <a:r>
                        <a:rPr lang="zh-CN" altLang="en-US" sz="1800" b="0" kern="1200" baseline="0" dirty="0" smtClean="0">
                          <a:solidFill>
                            <a:schemeClr val="tx1"/>
                          </a:solidFill>
                          <a:latin typeface="+mn-lt"/>
                          <a:ea typeface="+mn-ea"/>
                          <a:cs typeface="+mn-cs"/>
                        </a:rPr>
                        <a:t>返回值</a:t>
                      </a:r>
                      <a:endParaRPr lang="en-US" altLang="zh-CN" sz="1800" b="0" kern="1200" baseline="0" dirty="0" smtClean="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baseline="0" dirty="0" smtClean="0">
                          <a:solidFill>
                            <a:schemeClr val="tx1"/>
                          </a:solidFill>
                          <a:latin typeface="+mn-lt"/>
                          <a:ea typeface="+mn-ea"/>
                          <a:cs typeface="+mn-cs"/>
                        </a:rPr>
                        <a:t>返回给定中断的中断优先级。</a:t>
                      </a:r>
                      <a:endParaRPr lang="en-US" altLang="zh-CN" sz="1800" b="0"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153491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中断程序的入口</a:t>
            </a:r>
            <a:endParaRPr lang="zh-CN" altLang="en-US" dirty="0"/>
          </a:p>
        </p:txBody>
      </p:sp>
      <p:pic>
        <p:nvPicPr>
          <p:cNvPr id="4" name="图片 3"/>
          <p:cNvPicPr>
            <a:picLocks noChangeAspect="1"/>
          </p:cNvPicPr>
          <p:nvPr/>
        </p:nvPicPr>
        <p:blipFill>
          <a:blip r:embed="rId2"/>
          <a:stretch>
            <a:fillRect/>
          </a:stretch>
        </p:blipFill>
        <p:spPr>
          <a:xfrm>
            <a:off x="2902927" y="1549345"/>
            <a:ext cx="6241073" cy="5308655"/>
          </a:xfrm>
          <a:prstGeom prst="rect">
            <a:avLst/>
          </a:prstGeom>
        </p:spPr>
      </p:pic>
      <p:sp>
        <p:nvSpPr>
          <p:cNvPr id="3" name="内容占位符 2"/>
          <p:cNvSpPr>
            <a:spLocks noGrp="1"/>
          </p:cNvSpPr>
          <p:nvPr>
            <p:ph idx="1"/>
          </p:nvPr>
        </p:nvSpPr>
        <p:spPr>
          <a:xfrm>
            <a:off x="142844" y="1785926"/>
            <a:ext cx="2786050" cy="4000528"/>
          </a:xfrm>
        </p:spPr>
        <p:txBody>
          <a:bodyPr/>
          <a:lstStyle/>
          <a:p>
            <a:r>
              <a:rPr lang="zh-CN" altLang="en-US" sz="2000" dirty="0" smtClean="0"/>
              <a:t>在生成项目时，即自动生成了所有的中断函数的入口函数，在</a:t>
            </a:r>
            <a:r>
              <a:rPr lang="en-US" altLang="zh-CN" sz="2000" dirty="0" smtClean="0"/>
              <a:t>startup_tm4c129.s</a:t>
            </a:r>
            <a:r>
              <a:rPr lang="zh-CN" altLang="en-US" sz="2000" dirty="0" smtClean="0"/>
              <a:t>中。</a:t>
            </a:r>
            <a:endParaRPr lang="en-US" altLang="zh-CN" sz="2000" dirty="0" smtClean="0"/>
          </a:p>
          <a:p>
            <a:pPr marL="342900" lvl="1" indent="-342900">
              <a:buFont typeface="Monotype Sorts" pitchFamily="2" charset="2"/>
              <a:buChar char="z"/>
            </a:pPr>
            <a:r>
              <a:rPr lang="zh-CN" altLang="en-US" sz="1800" dirty="0" smtClean="0"/>
              <a:t>根据所使用的中断类型，按</a:t>
            </a:r>
            <a:r>
              <a:rPr lang="en-US" altLang="zh-CN" sz="1800" dirty="0" smtClean="0"/>
              <a:t>startup_tm4c129.s </a:t>
            </a:r>
            <a:r>
              <a:rPr lang="zh-CN" altLang="en-US" sz="1800" dirty="0" smtClean="0"/>
              <a:t>中的中断函数名称在主程序中引用此函数，即可实现中断函数。</a:t>
            </a:r>
            <a:endParaRPr lang="en-US" altLang="zh-CN" sz="1800" dirty="0" smtClean="0"/>
          </a:p>
          <a:p>
            <a:endParaRPr lang="en-US" altLang="zh-CN" sz="2000" dirty="0" smtClean="0"/>
          </a:p>
          <a:p>
            <a:pPr>
              <a:buNone/>
            </a:pPr>
            <a:endParaRPr lang="en-US" altLang="zh-CN" sz="1600" i="1" dirty="0" smtClean="0">
              <a:solidFill>
                <a:srgbClr val="00B0F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中断的使能</a:t>
            </a:r>
            <a:endParaRPr lang="zh-CN" altLang="en-US" dirty="0"/>
          </a:p>
        </p:txBody>
      </p:sp>
      <p:sp>
        <p:nvSpPr>
          <p:cNvPr id="3" name="内容占位符 2"/>
          <p:cNvSpPr>
            <a:spLocks noGrp="1"/>
          </p:cNvSpPr>
          <p:nvPr>
            <p:ph idx="1"/>
          </p:nvPr>
        </p:nvSpPr>
        <p:spPr/>
        <p:txBody>
          <a:bodyPr/>
          <a:lstStyle/>
          <a:p>
            <a:pPr>
              <a:lnSpc>
                <a:spcPct val="150000"/>
              </a:lnSpc>
              <a:spcBef>
                <a:spcPts val="600"/>
              </a:spcBef>
              <a:spcAft>
                <a:spcPts val="600"/>
              </a:spcAft>
            </a:pPr>
            <a:r>
              <a:rPr lang="en-US" altLang="zh-CN" sz="2000" dirty="0" smtClean="0"/>
              <a:t>0-15</a:t>
            </a:r>
            <a:r>
              <a:rPr lang="zh-CN" altLang="en-US" sz="2000" dirty="0" smtClean="0"/>
              <a:t>号系统中断是单独设定，</a:t>
            </a:r>
            <a:r>
              <a:rPr lang="en-US" altLang="zh-CN" sz="2000" dirty="0" smtClean="0"/>
              <a:t>16</a:t>
            </a:r>
            <a:r>
              <a:rPr lang="zh-CN" altLang="en-US" sz="2000" dirty="0" smtClean="0"/>
              <a:t>号及以后采用统一的中断使能</a:t>
            </a:r>
            <a:r>
              <a:rPr lang="en-US" altLang="zh-CN" sz="2000" b="1" i="1" dirty="0" err="1" smtClean="0">
                <a:solidFill>
                  <a:srgbClr val="00B0F0"/>
                </a:solidFill>
              </a:rPr>
              <a:t>IntEnable</a:t>
            </a:r>
            <a:r>
              <a:rPr lang="en-US" altLang="zh-CN" sz="2000" i="1" dirty="0" smtClean="0">
                <a:solidFill>
                  <a:schemeClr val="accent1"/>
                </a:solidFill>
              </a:rPr>
              <a:t> </a:t>
            </a:r>
            <a:r>
              <a:rPr lang="zh-CN" altLang="en-US" sz="2000" dirty="0" smtClean="0"/>
              <a:t>。</a:t>
            </a:r>
            <a:endParaRPr lang="en-US" altLang="zh-CN" sz="2000" dirty="0" smtClean="0"/>
          </a:p>
          <a:p>
            <a:r>
              <a:rPr lang="en-US" altLang="zh-CN" sz="2000" dirty="0" smtClean="0"/>
              <a:t>SYSTICK</a:t>
            </a:r>
            <a:r>
              <a:rPr lang="zh-CN" altLang="en-US" sz="2000" dirty="0" smtClean="0"/>
              <a:t>的中断</a:t>
            </a:r>
            <a:endParaRPr lang="en-US" altLang="zh-CN" sz="2000" dirty="0" smtClean="0"/>
          </a:p>
          <a:p>
            <a:pPr lvl="1"/>
            <a:r>
              <a:rPr lang="zh-CN" altLang="en-US" sz="1800" dirty="0" smtClean="0"/>
              <a:t>中断使能</a:t>
            </a:r>
            <a:endParaRPr lang="en-US" altLang="zh-CN" sz="1800" dirty="0" smtClean="0"/>
          </a:p>
          <a:p>
            <a:pPr lvl="2">
              <a:buNone/>
            </a:pPr>
            <a:r>
              <a:rPr lang="en-US" altLang="zh-CN" sz="1600" i="1" dirty="0" err="1" smtClean="0">
                <a:solidFill>
                  <a:srgbClr val="00B0F0"/>
                </a:solidFill>
              </a:rPr>
              <a:t>SysTickIntEnable</a:t>
            </a:r>
            <a:r>
              <a:rPr lang="en-US" altLang="zh-CN" sz="1600" i="1" dirty="0" smtClean="0">
                <a:solidFill>
                  <a:srgbClr val="00B0F0"/>
                </a:solidFill>
              </a:rPr>
              <a:t>();		//</a:t>
            </a:r>
            <a:r>
              <a:rPr lang="en-US" altLang="zh-CN" sz="1600" i="1" dirty="0" err="1" smtClean="0">
                <a:solidFill>
                  <a:srgbClr val="00B0F0"/>
                </a:solidFill>
              </a:rPr>
              <a:t>systick</a:t>
            </a:r>
            <a:r>
              <a:rPr lang="zh-CN" altLang="en-US" sz="1600" i="1" dirty="0" smtClean="0">
                <a:solidFill>
                  <a:srgbClr val="00B0F0"/>
                </a:solidFill>
              </a:rPr>
              <a:t>中断使能</a:t>
            </a:r>
            <a:endParaRPr lang="en-US" altLang="zh-CN" sz="1600" i="1" dirty="0" smtClean="0">
              <a:solidFill>
                <a:srgbClr val="00B0F0"/>
              </a:solidFill>
            </a:endParaRPr>
          </a:p>
          <a:p>
            <a:pPr lvl="2">
              <a:buNone/>
            </a:pPr>
            <a:r>
              <a:rPr lang="en-US" altLang="zh-CN" sz="1600" i="1" dirty="0" smtClean="0">
                <a:solidFill>
                  <a:srgbClr val="00B0F0"/>
                </a:solidFill>
              </a:rPr>
              <a:t> </a:t>
            </a:r>
            <a:r>
              <a:rPr lang="en-US" altLang="zh-CN" sz="1600" i="1" dirty="0" err="1" smtClean="0">
                <a:solidFill>
                  <a:srgbClr val="00B0F0"/>
                </a:solidFill>
              </a:rPr>
              <a:t>IntMasterEnable</a:t>
            </a:r>
            <a:r>
              <a:rPr lang="en-US" altLang="zh-CN" sz="1600" i="1" dirty="0" smtClean="0">
                <a:solidFill>
                  <a:srgbClr val="00B0F0"/>
                </a:solidFill>
              </a:rPr>
              <a:t>();		//</a:t>
            </a:r>
            <a:r>
              <a:rPr lang="zh-CN" altLang="en-US" sz="1600" i="1" dirty="0" smtClean="0">
                <a:solidFill>
                  <a:srgbClr val="00B0F0"/>
                </a:solidFill>
              </a:rPr>
              <a:t>总中断允许</a:t>
            </a:r>
            <a:endParaRPr lang="en-US" altLang="zh-CN" sz="1600" dirty="0" smtClean="0">
              <a:solidFill>
                <a:srgbClr val="00B0F0"/>
              </a:solidFill>
            </a:endParaRPr>
          </a:p>
          <a:p>
            <a:pPr lvl="2"/>
            <a:endParaRPr lang="en-US" altLang="zh-CN" sz="1800" dirty="0" smtClean="0"/>
          </a:p>
          <a:p>
            <a:pPr lvl="1"/>
            <a:r>
              <a:rPr lang="zh-CN" altLang="en-US" sz="1800" dirty="0" smtClean="0"/>
              <a:t>中断函数，函数名称</a:t>
            </a:r>
            <a:r>
              <a:rPr lang="en-US" altLang="zh-CN" sz="1800" b="1" i="1" dirty="0" err="1" smtClean="0">
                <a:solidFill>
                  <a:srgbClr val="FF0000"/>
                </a:solidFill>
              </a:rPr>
              <a:t>SysTick_Handler</a:t>
            </a:r>
            <a:endParaRPr lang="en-US" altLang="zh-CN" sz="1800" b="1" i="1" dirty="0" smtClean="0">
              <a:solidFill>
                <a:srgbClr val="FF0000"/>
              </a:solidFill>
            </a:endParaRPr>
          </a:p>
          <a:p>
            <a:pPr lvl="2">
              <a:buNone/>
            </a:pPr>
            <a:r>
              <a:rPr lang="en-US" altLang="zh-CN" sz="1600" i="1" dirty="0" smtClean="0">
                <a:solidFill>
                  <a:srgbClr val="00B0F0"/>
                </a:solidFill>
              </a:rPr>
              <a:t>void </a:t>
            </a:r>
            <a:r>
              <a:rPr lang="en-US" altLang="zh-CN" sz="1600" i="1" dirty="0" err="1" smtClean="0">
                <a:solidFill>
                  <a:srgbClr val="00B0F0"/>
                </a:solidFill>
              </a:rPr>
              <a:t>SysTick_Handler</a:t>
            </a:r>
            <a:r>
              <a:rPr lang="en-US" altLang="zh-CN" sz="1600" i="1" dirty="0" smtClean="0">
                <a:solidFill>
                  <a:srgbClr val="00B0F0"/>
                </a:solidFill>
              </a:rPr>
              <a:t>(void)</a:t>
            </a:r>
            <a:r>
              <a:rPr lang="zh-CN" altLang="en-US" sz="1600" i="1" dirty="0" smtClean="0">
                <a:solidFill>
                  <a:srgbClr val="00B0F0"/>
                </a:solidFill>
              </a:rPr>
              <a:t>｛</a:t>
            </a:r>
            <a:endParaRPr lang="en-US" altLang="zh-CN" sz="1600" i="1" dirty="0" smtClean="0">
              <a:solidFill>
                <a:srgbClr val="00B0F0"/>
              </a:solidFill>
            </a:endParaRPr>
          </a:p>
          <a:p>
            <a:pPr lvl="2">
              <a:buNone/>
            </a:pPr>
            <a:r>
              <a:rPr lang="en-US" altLang="zh-CN" sz="1600" i="1" dirty="0" smtClean="0"/>
              <a:t>//</a:t>
            </a:r>
            <a:r>
              <a:rPr lang="zh-CN" altLang="en-US" sz="1600" i="1" dirty="0" smtClean="0"/>
              <a:t>在此实现</a:t>
            </a:r>
            <a:r>
              <a:rPr lang="en-US" altLang="zh-CN" sz="1600" i="1" dirty="0" smtClean="0"/>
              <a:t>SYSTICK</a:t>
            </a:r>
            <a:r>
              <a:rPr lang="zh-CN" altLang="en-US" sz="1600" i="1" dirty="0" smtClean="0"/>
              <a:t>中断函数功能</a:t>
            </a:r>
            <a:endParaRPr lang="en-US" altLang="zh-CN" sz="1600" i="1" dirty="0" smtClean="0"/>
          </a:p>
          <a:p>
            <a:pPr lvl="2">
              <a:buNone/>
            </a:pPr>
            <a:r>
              <a:rPr lang="zh-CN" altLang="en-US" sz="1600" i="1" dirty="0" smtClean="0">
                <a:solidFill>
                  <a:srgbClr val="00B0F0"/>
                </a:solidFill>
              </a:rPr>
              <a:t>｝</a:t>
            </a:r>
            <a:endParaRPr lang="en-US" altLang="zh-CN" sz="1600" i="1" dirty="0" smtClean="0">
              <a:solidFill>
                <a:srgbClr val="00B0F0"/>
              </a:solidFill>
            </a:endParaRPr>
          </a:p>
          <a:p>
            <a:pPr>
              <a:lnSpc>
                <a:spcPct val="150000"/>
              </a:lnSpc>
              <a:spcBef>
                <a:spcPts val="600"/>
              </a:spcBef>
              <a:spcAft>
                <a:spcPts val="600"/>
              </a:spcAft>
            </a:pPr>
            <a:endParaRPr lang="en-US" altLang="zh-CN" dirty="0" smtClean="0"/>
          </a:p>
        </p:txBody>
      </p:sp>
    </p:spTree>
    <p:extLst>
      <p:ext uri="{BB962C8B-B14F-4D97-AF65-F5344CB8AC3E}">
        <p14:creationId xmlns="" xmlns:p14="http://schemas.microsoft.com/office/powerpoint/2010/main" val="4153491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中断的使能</a:t>
            </a:r>
            <a:endParaRPr lang="zh-CN" altLang="en-US" dirty="0"/>
          </a:p>
        </p:txBody>
      </p:sp>
      <p:sp>
        <p:nvSpPr>
          <p:cNvPr id="3" name="内容占位符 2"/>
          <p:cNvSpPr>
            <a:spLocks noGrp="1"/>
          </p:cNvSpPr>
          <p:nvPr>
            <p:ph idx="1"/>
          </p:nvPr>
        </p:nvSpPr>
        <p:spPr/>
        <p:txBody>
          <a:bodyPr/>
          <a:lstStyle/>
          <a:p>
            <a:pPr>
              <a:spcBef>
                <a:spcPts val="600"/>
              </a:spcBef>
              <a:spcAft>
                <a:spcPts val="600"/>
              </a:spcAft>
            </a:pPr>
            <a:r>
              <a:rPr lang="en-US" altLang="zh-CN" sz="2000" dirty="0" smtClean="0"/>
              <a:t>UART</a:t>
            </a:r>
            <a:r>
              <a:rPr lang="zh-CN" altLang="en-US" sz="2000" dirty="0" smtClean="0"/>
              <a:t>的中断</a:t>
            </a:r>
            <a:endParaRPr lang="en-US" altLang="zh-CN" sz="2000" dirty="0" smtClean="0"/>
          </a:p>
          <a:p>
            <a:pPr lvl="1">
              <a:spcBef>
                <a:spcPts val="600"/>
              </a:spcBef>
              <a:spcAft>
                <a:spcPts val="600"/>
              </a:spcAft>
            </a:pPr>
            <a:r>
              <a:rPr lang="en-US" altLang="zh-CN" sz="1800" dirty="0" smtClean="0"/>
              <a:t>UART0</a:t>
            </a:r>
            <a:r>
              <a:rPr lang="zh-CN" altLang="en-US" sz="1800" dirty="0" smtClean="0"/>
              <a:t>中断使能</a:t>
            </a:r>
            <a:endParaRPr lang="en-US" altLang="zh-CN" sz="1800" dirty="0" smtClean="0"/>
          </a:p>
          <a:p>
            <a:pPr lvl="2">
              <a:spcBef>
                <a:spcPts val="600"/>
              </a:spcBef>
              <a:spcAft>
                <a:spcPts val="600"/>
              </a:spcAft>
              <a:buNone/>
            </a:pPr>
            <a:r>
              <a:rPr lang="en-US" altLang="zh-CN" sz="1600" i="1" dirty="0" err="1" smtClean="0">
                <a:solidFill>
                  <a:srgbClr val="00B0F0"/>
                </a:solidFill>
              </a:rPr>
              <a:t>IntEnable</a:t>
            </a:r>
            <a:r>
              <a:rPr lang="en-US" altLang="zh-CN" sz="1600" i="1" dirty="0" smtClean="0">
                <a:solidFill>
                  <a:srgbClr val="00B0F0"/>
                </a:solidFill>
              </a:rPr>
              <a:t>(INT_UART0);</a:t>
            </a:r>
          </a:p>
          <a:p>
            <a:pPr lvl="2">
              <a:spcBef>
                <a:spcPts val="600"/>
              </a:spcBef>
              <a:spcAft>
                <a:spcPts val="600"/>
              </a:spcAft>
              <a:buNone/>
            </a:pPr>
            <a:r>
              <a:rPr lang="en-US" altLang="zh-CN" sz="1600" i="1" dirty="0" err="1" smtClean="0">
                <a:solidFill>
                  <a:srgbClr val="00B0F0"/>
                </a:solidFill>
              </a:rPr>
              <a:t>UARTIntEnable</a:t>
            </a:r>
            <a:r>
              <a:rPr lang="en-US" altLang="zh-CN" sz="1600" i="1" dirty="0" smtClean="0">
                <a:solidFill>
                  <a:srgbClr val="00B0F0"/>
                </a:solidFill>
              </a:rPr>
              <a:t>(UART0_BASE, UART_INT_RX | UART_INT_RT);				//Enable UART0 RX,TX interrupt</a:t>
            </a:r>
          </a:p>
          <a:p>
            <a:pPr lvl="2">
              <a:spcBef>
                <a:spcPts val="600"/>
              </a:spcBef>
              <a:spcAft>
                <a:spcPts val="600"/>
              </a:spcAft>
              <a:buNone/>
            </a:pPr>
            <a:r>
              <a:rPr lang="en-US" altLang="zh-CN" sz="1600" i="1" dirty="0" err="1" smtClean="0">
                <a:solidFill>
                  <a:srgbClr val="00B0F0"/>
                </a:solidFill>
              </a:rPr>
              <a:t>IntMasterEnable</a:t>
            </a:r>
            <a:r>
              <a:rPr lang="en-US" altLang="zh-CN" sz="1600" i="1" dirty="0" smtClean="0">
                <a:solidFill>
                  <a:srgbClr val="00B0F0"/>
                </a:solidFill>
              </a:rPr>
              <a:t>();		//</a:t>
            </a:r>
            <a:r>
              <a:rPr lang="zh-CN" altLang="en-US" sz="1600" i="1" dirty="0" smtClean="0">
                <a:solidFill>
                  <a:srgbClr val="00B0F0"/>
                </a:solidFill>
              </a:rPr>
              <a:t>总中断允许</a:t>
            </a:r>
            <a:endParaRPr lang="en-US" altLang="zh-CN" sz="1600" i="1" dirty="0" smtClean="0">
              <a:solidFill>
                <a:srgbClr val="00B0F0"/>
              </a:solidFill>
            </a:endParaRPr>
          </a:p>
          <a:p>
            <a:pPr lvl="1">
              <a:spcBef>
                <a:spcPts val="600"/>
              </a:spcBef>
              <a:spcAft>
                <a:spcPts val="600"/>
              </a:spcAft>
            </a:pPr>
            <a:r>
              <a:rPr lang="zh-CN" altLang="en-US" sz="1800" dirty="0" smtClean="0"/>
              <a:t>中断函数，函数名称</a:t>
            </a:r>
            <a:r>
              <a:rPr lang="en-US" altLang="zh-CN" sz="1800" b="1" i="1" dirty="0" smtClean="0">
                <a:solidFill>
                  <a:srgbClr val="FF0000"/>
                </a:solidFill>
              </a:rPr>
              <a:t>UART0_Handler</a:t>
            </a:r>
          </a:p>
          <a:p>
            <a:pPr lvl="2">
              <a:spcBef>
                <a:spcPts val="600"/>
              </a:spcBef>
              <a:spcAft>
                <a:spcPts val="600"/>
              </a:spcAft>
              <a:buNone/>
            </a:pPr>
            <a:r>
              <a:rPr lang="en-US" altLang="zh-CN" sz="1600" i="1" dirty="0" smtClean="0">
                <a:solidFill>
                  <a:srgbClr val="00B0F0"/>
                </a:solidFill>
              </a:rPr>
              <a:t>void UART0_Handler(void) </a:t>
            </a:r>
            <a:r>
              <a:rPr lang="zh-CN" altLang="en-US" sz="1600" i="1" dirty="0" smtClean="0">
                <a:solidFill>
                  <a:srgbClr val="00B0F0"/>
                </a:solidFill>
              </a:rPr>
              <a:t>｛</a:t>
            </a:r>
            <a:endParaRPr lang="en-US" altLang="zh-CN" sz="1600" i="1" dirty="0" smtClean="0">
              <a:solidFill>
                <a:srgbClr val="00B0F0"/>
              </a:solidFill>
            </a:endParaRPr>
          </a:p>
          <a:p>
            <a:pPr lvl="2">
              <a:spcBef>
                <a:spcPts val="600"/>
              </a:spcBef>
              <a:spcAft>
                <a:spcPts val="600"/>
              </a:spcAft>
              <a:buNone/>
            </a:pPr>
            <a:r>
              <a:rPr lang="en-US" altLang="zh-CN" sz="1600" i="1" dirty="0" smtClean="0"/>
              <a:t>//</a:t>
            </a:r>
            <a:r>
              <a:rPr lang="zh-CN" altLang="en-US" sz="1600" i="1" dirty="0" smtClean="0"/>
              <a:t>在此实现</a:t>
            </a:r>
            <a:r>
              <a:rPr lang="en-US" altLang="zh-CN" sz="1600" i="1" dirty="0" smtClean="0"/>
              <a:t>UART0</a:t>
            </a:r>
            <a:r>
              <a:rPr lang="zh-CN" altLang="en-US" sz="1600" i="1" dirty="0" smtClean="0"/>
              <a:t>中断函数功能</a:t>
            </a:r>
            <a:endParaRPr lang="en-US" altLang="zh-CN" sz="1600" i="1" dirty="0" smtClean="0"/>
          </a:p>
          <a:p>
            <a:pPr lvl="2">
              <a:spcBef>
                <a:spcPts val="600"/>
              </a:spcBef>
              <a:spcAft>
                <a:spcPts val="600"/>
              </a:spcAft>
              <a:buNone/>
            </a:pPr>
            <a:r>
              <a:rPr lang="zh-CN" altLang="en-US" sz="1600" i="1" dirty="0" smtClean="0">
                <a:solidFill>
                  <a:srgbClr val="00B0F0"/>
                </a:solidFill>
              </a:rPr>
              <a:t>｝</a:t>
            </a:r>
            <a:endParaRPr lang="en-US" altLang="zh-CN" sz="1600" dirty="0" smtClean="0">
              <a:solidFill>
                <a:srgbClr val="00B0F0"/>
              </a:solidFill>
            </a:endParaRPr>
          </a:p>
        </p:txBody>
      </p:sp>
    </p:spTree>
    <p:extLst>
      <p:ext uri="{BB962C8B-B14F-4D97-AF65-F5344CB8AC3E}">
        <p14:creationId xmlns="" xmlns:p14="http://schemas.microsoft.com/office/powerpoint/2010/main" val="4153491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第三次实验（下）</a:t>
            </a:r>
            <a:endParaRPr lang="zh-CN" altLang="en-US" dirty="0"/>
          </a:p>
        </p:txBody>
      </p:sp>
      <p:sp>
        <p:nvSpPr>
          <p:cNvPr id="7" name="副标题 6"/>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p:txBody>
          <a:bodyPr/>
          <a:lstStyle/>
          <a:p>
            <a:pPr>
              <a:lnSpc>
                <a:spcPct val="125000"/>
              </a:lnSpc>
            </a:pPr>
            <a:r>
              <a:rPr lang="zh-CN" altLang="en-US" sz="2400" b="1" dirty="0" smtClean="0">
                <a:solidFill>
                  <a:srgbClr val="FF0000"/>
                </a:solidFill>
              </a:rPr>
              <a:t>实验</a:t>
            </a:r>
            <a:r>
              <a:rPr lang="en-US" altLang="zh-CN" sz="2400" b="1" dirty="0" smtClean="0">
                <a:solidFill>
                  <a:srgbClr val="FF0000"/>
                </a:solidFill>
              </a:rPr>
              <a:t>3-4</a:t>
            </a:r>
          </a:p>
          <a:p>
            <a:pPr lvl="1"/>
            <a:r>
              <a:rPr lang="zh-CN" altLang="en-US" sz="1800" dirty="0" smtClean="0"/>
              <a:t>请编程实现一个虚拟</a:t>
            </a:r>
            <a:r>
              <a:rPr lang="en-US" altLang="zh-CN" sz="1800" dirty="0" smtClean="0"/>
              <a:t>AT </a:t>
            </a:r>
            <a:r>
              <a:rPr lang="zh-CN" altLang="en-US" sz="1800" dirty="0" smtClean="0"/>
              <a:t>指令集：</a:t>
            </a:r>
          </a:p>
          <a:p>
            <a:pPr lvl="1">
              <a:buNone/>
            </a:pPr>
            <a:r>
              <a:rPr lang="zh-CN" altLang="en-US" sz="1800" dirty="0" smtClean="0"/>
              <a:t>当</a:t>
            </a:r>
            <a:r>
              <a:rPr lang="en-US" altLang="zh-CN" sz="1800" dirty="0" smtClean="0"/>
              <a:t>PC </a:t>
            </a:r>
            <a:r>
              <a:rPr lang="zh-CN" altLang="en-US" sz="1800" dirty="0" smtClean="0"/>
              <a:t>端发来</a:t>
            </a:r>
            <a:r>
              <a:rPr lang="en-US" altLang="zh-CN" sz="1800" dirty="0" smtClean="0"/>
              <a:t>AT+CLASS </a:t>
            </a:r>
            <a:r>
              <a:rPr lang="zh-CN" altLang="en-US" sz="1800" dirty="0" smtClean="0"/>
              <a:t>后，实验板回以</a:t>
            </a:r>
            <a:r>
              <a:rPr lang="en-US" altLang="zh-CN" sz="1800" dirty="0" smtClean="0"/>
              <a:t>CLASS######</a:t>
            </a:r>
            <a:r>
              <a:rPr lang="zh-CN" altLang="en-US" sz="1800" dirty="0" smtClean="0"/>
              <a:t>，其中</a:t>
            </a:r>
            <a:r>
              <a:rPr lang="en-US" altLang="zh-CN" sz="1800" dirty="0" smtClean="0"/>
              <a:t>#####</a:t>
            </a:r>
            <a:r>
              <a:rPr lang="zh-CN" altLang="en-US" sz="1800" dirty="0" smtClean="0"/>
              <a:t>为你的班级号</a:t>
            </a:r>
          </a:p>
          <a:p>
            <a:pPr lvl="1">
              <a:buNone/>
            </a:pPr>
            <a:r>
              <a:rPr lang="zh-CN" altLang="en-US" sz="1800" dirty="0" smtClean="0"/>
              <a:t>当</a:t>
            </a:r>
            <a:r>
              <a:rPr lang="en-US" altLang="zh-CN" sz="1800" dirty="0" smtClean="0"/>
              <a:t>PC </a:t>
            </a:r>
            <a:r>
              <a:rPr lang="zh-CN" altLang="en-US" sz="1800" dirty="0" smtClean="0"/>
              <a:t>端发来</a:t>
            </a:r>
            <a:r>
              <a:rPr lang="en-US" altLang="zh-CN" sz="1800" dirty="0" smtClean="0"/>
              <a:t>AT+STUDENTCODE </a:t>
            </a:r>
            <a:r>
              <a:rPr lang="zh-CN" altLang="en-US" sz="1800" dirty="0" smtClean="0"/>
              <a:t>后，实验板回以</a:t>
            </a:r>
            <a:r>
              <a:rPr lang="en-US" altLang="zh-CN" sz="1800" dirty="0" smtClean="0"/>
              <a:t>CODE######</a:t>
            </a:r>
            <a:r>
              <a:rPr lang="zh-CN" altLang="en-US" sz="1800" dirty="0" smtClean="0"/>
              <a:t>，其中</a:t>
            </a:r>
            <a:r>
              <a:rPr lang="en-US" altLang="zh-CN" sz="1800" dirty="0" smtClean="0"/>
              <a:t>#####</a:t>
            </a:r>
            <a:r>
              <a:rPr lang="zh-CN" altLang="en-US" sz="1800" dirty="0" smtClean="0"/>
              <a:t>为你的学号</a:t>
            </a:r>
            <a:endParaRPr lang="en-US" altLang="zh-CN" sz="1800" dirty="0" smtClean="0"/>
          </a:p>
          <a:p>
            <a:pPr lvl="1">
              <a:lnSpc>
                <a:spcPct val="125000"/>
              </a:lnSpc>
            </a:pPr>
            <a:r>
              <a:rPr lang="zh-CN" altLang="en-US" sz="1800" dirty="0" smtClean="0"/>
              <a:t>要求：阅读</a:t>
            </a:r>
            <a:r>
              <a:rPr lang="en-US" altLang="zh-CN" sz="1800" dirty="0" smtClean="0"/>
              <a:t>3-4.c </a:t>
            </a:r>
            <a:r>
              <a:rPr lang="zh-CN" altLang="en-US" sz="1800" dirty="0" smtClean="0"/>
              <a:t>并理解。</a:t>
            </a:r>
            <a:endParaRPr lang="en-US" altLang="zh-CN" sz="1800" dirty="0" smtClean="0"/>
          </a:p>
          <a:p>
            <a:pPr>
              <a:lnSpc>
                <a:spcPct val="125000"/>
              </a:lnSpc>
            </a:pPr>
            <a:r>
              <a:rPr lang="zh-CN" altLang="en-US" sz="2400" b="1" dirty="0" smtClean="0">
                <a:solidFill>
                  <a:srgbClr val="FF0000"/>
                </a:solidFill>
              </a:rPr>
              <a:t>实验</a:t>
            </a:r>
            <a:r>
              <a:rPr lang="en-US" altLang="zh-CN" sz="2400" b="1" dirty="0" smtClean="0">
                <a:solidFill>
                  <a:srgbClr val="FF0000"/>
                </a:solidFill>
              </a:rPr>
              <a:t>3-5</a:t>
            </a:r>
          </a:p>
          <a:p>
            <a:pPr lvl="1">
              <a:lnSpc>
                <a:spcPct val="125000"/>
              </a:lnSpc>
            </a:pPr>
            <a:r>
              <a:rPr lang="zh-CN" altLang="en-US" sz="1800" dirty="0" smtClean="0"/>
              <a:t>选做</a:t>
            </a:r>
            <a:endParaRPr lang="en-US" altLang="zh-CN" sz="1800" dirty="0" smtClean="0"/>
          </a:p>
          <a:p>
            <a:pPr lvl="1">
              <a:lnSpc>
                <a:spcPct val="125000"/>
              </a:lnSpc>
            </a:pPr>
            <a:r>
              <a:rPr lang="zh-CN" altLang="en-US" sz="1800" dirty="0" smtClean="0"/>
              <a:t>将</a:t>
            </a:r>
            <a:r>
              <a:rPr lang="en-US" altLang="zh-CN" sz="1800" dirty="0" smtClean="0"/>
              <a:t>4 </a:t>
            </a:r>
            <a:r>
              <a:rPr lang="zh-CN" altLang="en-US" sz="1800" dirty="0" smtClean="0"/>
              <a:t>改为大小写均能适应。</a:t>
            </a:r>
            <a:endParaRPr lang="en-US" altLang="zh-CN" sz="1800" dirty="0" smtClean="0"/>
          </a:p>
        </p:txBody>
      </p:sp>
    </p:spTree>
    <p:extLst>
      <p:ext uri="{BB962C8B-B14F-4D97-AF65-F5344CB8AC3E}">
        <p14:creationId xmlns="" xmlns:p14="http://schemas.microsoft.com/office/powerpoint/2010/main" val="970399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p:txBody>
          <a:bodyPr/>
          <a:lstStyle/>
          <a:p>
            <a:pPr>
              <a:lnSpc>
                <a:spcPct val="125000"/>
              </a:lnSpc>
            </a:pPr>
            <a:r>
              <a:rPr lang="zh-CN" altLang="en-US" sz="2400" b="1" dirty="0" smtClean="0">
                <a:solidFill>
                  <a:srgbClr val="FF0000"/>
                </a:solidFill>
              </a:rPr>
              <a:t>实验</a:t>
            </a:r>
            <a:r>
              <a:rPr lang="en-US" altLang="zh-CN" sz="2400" b="1" dirty="0" smtClean="0">
                <a:solidFill>
                  <a:srgbClr val="FF0000"/>
                </a:solidFill>
              </a:rPr>
              <a:t>3-6</a:t>
            </a:r>
          </a:p>
          <a:p>
            <a:pPr lvl="1">
              <a:lnSpc>
                <a:spcPct val="125000"/>
              </a:lnSpc>
            </a:pPr>
            <a:r>
              <a:rPr lang="zh-CN" altLang="en-US" sz="2000" dirty="0" smtClean="0"/>
              <a:t>选做</a:t>
            </a:r>
            <a:endParaRPr lang="en-US" altLang="zh-CN" sz="2000" dirty="0" smtClean="0"/>
          </a:p>
          <a:p>
            <a:pPr lvl="1">
              <a:spcBef>
                <a:spcPts val="600"/>
              </a:spcBef>
              <a:spcAft>
                <a:spcPts val="600"/>
              </a:spcAft>
            </a:pPr>
            <a:r>
              <a:rPr lang="zh-CN" altLang="en-US" sz="1600" dirty="0" smtClean="0"/>
              <a:t>请编程实现以下三个命令：</a:t>
            </a:r>
          </a:p>
          <a:p>
            <a:pPr lvl="1">
              <a:spcBef>
                <a:spcPts val="600"/>
              </a:spcBef>
              <a:spcAft>
                <a:spcPts val="600"/>
              </a:spcAft>
              <a:buNone/>
            </a:pPr>
            <a:r>
              <a:rPr lang="zh-CN" altLang="en-US" sz="1600" dirty="0" smtClean="0"/>
              <a:t>底板运行后自动实现</a:t>
            </a:r>
            <a:r>
              <a:rPr lang="en-US" altLang="zh-CN" sz="1600" dirty="0" smtClean="0"/>
              <a:t>1S </a:t>
            </a:r>
            <a:r>
              <a:rPr lang="zh-CN" altLang="en-US" sz="1600" dirty="0" smtClean="0"/>
              <a:t>计时。</a:t>
            </a:r>
          </a:p>
          <a:p>
            <a:pPr lvl="1">
              <a:spcBef>
                <a:spcPts val="600"/>
              </a:spcBef>
              <a:spcAft>
                <a:spcPts val="600"/>
              </a:spcAft>
              <a:buNone/>
            </a:pPr>
            <a:r>
              <a:rPr lang="en-US" altLang="zh-CN" sz="1600" dirty="0" smtClean="0"/>
              <a:t>a) PC </a:t>
            </a:r>
            <a:r>
              <a:rPr lang="zh-CN" altLang="en-US" sz="1600" dirty="0" smtClean="0"/>
              <a:t>端发来绝对对时命令，如</a:t>
            </a:r>
            <a:r>
              <a:rPr lang="en-US" altLang="zh-CN" sz="1600" dirty="0" smtClean="0"/>
              <a:t>SET12:56:03 </a:t>
            </a:r>
            <a:r>
              <a:rPr lang="zh-CN" altLang="en-US" sz="1600" dirty="0" smtClean="0"/>
              <a:t>或</a:t>
            </a:r>
            <a:r>
              <a:rPr lang="en-US" altLang="zh-CN" sz="1600" dirty="0" smtClean="0"/>
              <a:t>12-56-03</a:t>
            </a:r>
            <a:r>
              <a:rPr lang="zh-CN" altLang="en-US" sz="1600" dirty="0" smtClean="0"/>
              <a:t>，自动将当前时间同步到</a:t>
            </a:r>
          </a:p>
          <a:p>
            <a:pPr lvl="1">
              <a:spcBef>
                <a:spcPts val="600"/>
              </a:spcBef>
              <a:spcAft>
                <a:spcPts val="600"/>
              </a:spcAft>
              <a:buNone/>
            </a:pPr>
            <a:r>
              <a:rPr lang="en-US" altLang="zh-CN" sz="1600" dirty="0" smtClean="0"/>
              <a:t>12:56:03</a:t>
            </a:r>
            <a:r>
              <a:rPr lang="zh-CN" altLang="en-US" sz="1600" dirty="0" smtClean="0"/>
              <a:t>，并回之以当前时间</a:t>
            </a:r>
          </a:p>
          <a:p>
            <a:pPr lvl="1">
              <a:spcBef>
                <a:spcPts val="600"/>
              </a:spcBef>
              <a:spcAft>
                <a:spcPts val="600"/>
              </a:spcAft>
              <a:buNone/>
            </a:pPr>
            <a:r>
              <a:rPr lang="en-US" altLang="zh-CN" sz="1600" i="1" dirty="0" smtClean="0"/>
              <a:t>b) PC </a:t>
            </a:r>
            <a:r>
              <a:rPr lang="zh-CN" altLang="en-US" sz="1600" i="1" dirty="0" smtClean="0"/>
              <a:t>端发来相对对时命令，如</a:t>
            </a:r>
            <a:r>
              <a:rPr lang="en-US" altLang="zh-CN" sz="1600" i="1" dirty="0" smtClean="0"/>
              <a:t>INC00:00:12</a:t>
            </a:r>
            <a:r>
              <a:rPr lang="zh-CN" altLang="en-US" sz="1600" i="1" dirty="0" smtClean="0"/>
              <a:t>，自动将当前时间加</a:t>
            </a:r>
            <a:r>
              <a:rPr lang="en-US" altLang="zh-CN" sz="1600" i="1" dirty="0" smtClean="0"/>
              <a:t>12 </a:t>
            </a:r>
            <a:r>
              <a:rPr lang="zh-CN" altLang="en-US" sz="1600" i="1" dirty="0" smtClean="0"/>
              <a:t>秒，并回之以当</a:t>
            </a:r>
          </a:p>
          <a:p>
            <a:pPr lvl="1">
              <a:spcBef>
                <a:spcPts val="600"/>
              </a:spcBef>
              <a:spcAft>
                <a:spcPts val="600"/>
              </a:spcAft>
              <a:buNone/>
            </a:pPr>
            <a:r>
              <a:rPr lang="zh-CN" altLang="en-US" sz="1600" dirty="0" smtClean="0"/>
              <a:t>前时间</a:t>
            </a:r>
          </a:p>
          <a:p>
            <a:pPr lvl="1">
              <a:spcBef>
                <a:spcPts val="600"/>
              </a:spcBef>
              <a:spcAft>
                <a:spcPts val="600"/>
              </a:spcAft>
              <a:buNone/>
            </a:pPr>
            <a:r>
              <a:rPr lang="en-US" altLang="zh-CN" sz="1600" i="1" dirty="0" smtClean="0"/>
              <a:t>c) PC </a:t>
            </a:r>
            <a:r>
              <a:rPr lang="zh-CN" altLang="en-US" sz="1600" i="1" dirty="0" smtClean="0"/>
              <a:t>端发来查询命令，</a:t>
            </a:r>
            <a:r>
              <a:rPr lang="en-US" altLang="zh-CN" sz="1600" i="1" dirty="0" smtClean="0"/>
              <a:t>GETTIME</a:t>
            </a:r>
            <a:r>
              <a:rPr lang="zh-CN" altLang="en-US" sz="1600" i="1" dirty="0" smtClean="0"/>
              <a:t>，自动回之以当前时间</a:t>
            </a:r>
          </a:p>
          <a:p>
            <a:pPr lvl="1">
              <a:spcBef>
                <a:spcPts val="600"/>
              </a:spcBef>
              <a:spcAft>
                <a:spcPts val="600"/>
              </a:spcAft>
              <a:buNone/>
            </a:pPr>
            <a:r>
              <a:rPr lang="en-US" altLang="zh-CN" sz="1600" i="1" dirty="0" smtClean="0"/>
              <a:t>d) </a:t>
            </a:r>
            <a:r>
              <a:rPr lang="zh-CN" altLang="en-US" sz="1600" i="1" dirty="0" smtClean="0"/>
              <a:t>当前时间格式统一为</a:t>
            </a:r>
            <a:r>
              <a:rPr lang="en-US" altLang="zh-CN" sz="1600" i="1" dirty="0" smtClean="0"/>
              <a:t>TIME12:56:03</a:t>
            </a:r>
            <a:r>
              <a:rPr lang="zh-CN" altLang="en-US" sz="1600" i="1" dirty="0" smtClean="0"/>
              <a:t>，其中</a:t>
            </a:r>
            <a:r>
              <a:rPr lang="en-US" altLang="zh-CN" sz="1600" i="1" dirty="0" smtClean="0"/>
              <a:t>TIME </a:t>
            </a:r>
            <a:r>
              <a:rPr lang="zh-CN" altLang="en-US" sz="1600" i="1" dirty="0" smtClean="0"/>
              <a:t>为字符，后续为时间值</a:t>
            </a:r>
            <a:endParaRPr lang="en-US" altLang="zh-CN" sz="1600" dirty="0" smtClean="0"/>
          </a:p>
        </p:txBody>
      </p:sp>
    </p:spTree>
    <p:extLst>
      <p:ext uri="{BB962C8B-B14F-4D97-AF65-F5344CB8AC3E}">
        <p14:creationId xmlns="" xmlns:p14="http://schemas.microsoft.com/office/powerpoint/2010/main" val="970399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p:txBody>
          <a:bodyPr/>
          <a:lstStyle/>
          <a:p>
            <a:pPr>
              <a:lnSpc>
                <a:spcPct val="125000"/>
              </a:lnSpc>
            </a:pPr>
            <a:r>
              <a:rPr lang="zh-CN" altLang="en-US" sz="2400" b="1" dirty="0" smtClean="0">
                <a:solidFill>
                  <a:srgbClr val="FF0000"/>
                </a:solidFill>
              </a:rPr>
              <a:t>实验</a:t>
            </a:r>
            <a:r>
              <a:rPr lang="en-US" altLang="zh-CN" sz="2400" b="1" dirty="0" smtClean="0">
                <a:solidFill>
                  <a:srgbClr val="FF0000"/>
                </a:solidFill>
              </a:rPr>
              <a:t>3-7</a:t>
            </a:r>
          </a:p>
          <a:p>
            <a:pPr lvl="1">
              <a:spcBef>
                <a:spcPts val="600"/>
              </a:spcBef>
              <a:spcAft>
                <a:spcPts val="600"/>
              </a:spcAft>
            </a:pPr>
            <a:r>
              <a:rPr lang="zh-CN" altLang="en-US" sz="1800" dirty="0" smtClean="0"/>
              <a:t>优先级调整实验。</a:t>
            </a:r>
            <a:endParaRPr lang="en-US" altLang="zh-CN" sz="1800" dirty="0" smtClean="0"/>
          </a:p>
          <a:p>
            <a:pPr lvl="1">
              <a:spcBef>
                <a:spcPts val="600"/>
              </a:spcBef>
              <a:spcAft>
                <a:spcPts val="600"/>
              </a:spcAft>
            </a:pPr>
            <a:r>
              <a:rPr lang="zh-CN" altLang="en-US" sz="1800" dirty="0" smtClean="0"/>
              <a:t>基于实验</a:t>
            </a:r>
            <a:r>
              <a:rPr lang="en-US" altLang="zh-CN" sz="1800" dirty="0" smtClean="0"/>
              <a:t>3</a:t>
            </a:r>
            <a:r>
              <a:rPr lang="zh-CN" altLang="en-US" sz="1800" dirty="0" smtClean="0"/>
              <a:t>，调整</a:t>
            </a:r>
            <a:r>
              <a:rPr lang="en-US" altLang="zh-CN" sz="1800" dirty="0" smtClean="0"/>
              <a:t>UART0 </a:t>
            </a:r>
            <a:r>
              <a:rPr lang="zh-CN" altLang="en-US" sz="1800" dirty="0" smtClean="0"/>
              <a:t>的优先级，使之高于</a:t>
            </a:r>
            <a:r>
              <a:rPr lang="en-US" altLang="zh-CN" sz="1800" dirty="0" smtClean="0"/>
              <a:t>SYSTICK</a:t>
            </a:r>
            <a:r>
              <a:rPr lang="zh-CN" altLang="en-US" sz="1800" dirty="0" smtClean="0"/>
              <a:t>的优先级，并处于抢占式优先，这样当按下</a:t>
            </a:r>
            <a:r>
              <a:rPr lang="en-US" altLang="zh-CN" sz="1800" dirty="0" smtClean="0"/>
              <a:t>USR_SW2 </a:t>
            </a:r>
            <a:r>
              <a:rPr lang="zh-CN" altLang="en-US" sz="1800" dirty="0" smtClean="0"/>
              <a:t>时，</a:t>
            </a:r>
            <a:r>
              <a:rPr lang="en-US" altLang="zh-CN" sz="1800" dirty="0" smtClean="0"/>
              <a:t>UART0 </a:t>
            </a:r>
            <a:r>
              <a:rPr lang="zh-CN" altLang="en-US" sz="1800" dirty="0" smtClean="0"/>
              <a:t>不退出，导致</a:t>
            </a:r>
            <a:r>
              <a:rPr lang="en-US" altLang="zh-CN" sz="1800" dirty="0" smtClean="0"/>
              <a:t>SYSTICK </a:t>
            </a:r>
            <a:r>
              <a:rPr lang="zh-CN" altLang="en-US" sz="1800" dirty="0" smtClean="0"/>
              <a:t>中断不能进入，整个系统停滞。显示不再跳变。请阅读</a:t>
            </a:r>
            <a:r>
              <a:rPr lang="en-US" altLang="zh-CN" sz="1800" dirty="0" smtClean="0"/>
              <a:t>3-4.c </a:t>
            </a:r>
            <a:r>
              <a:rPr lang="zh-CN" altLang="en-US" sz="1800" dirty="0" smtClean="0"/>
              <a:t>并理解。</a:t>
            </a:r>
          </a:p>
          <a:p>
            <a:pPr lvl="1">
              <a:spcBef>
                <a:spcPts val="600"/>
              </a:spcBef>
              <a:spcAft>
                <a:spcPts val="600"/>
              </a:spcAft>
              <a:buNone/>
            </a:pPr>
            <a:r>
              <a:rPr lang="zh-CN" altLang="en-US" sz="1800" dirty="0" smtClean="0"/>
              <a:t>    改写程序，将</a:t>
            </a:r>
            <a:r>
              <a:rPr lang="en-US" altLang="zh-CN" sz="1800" dirty="0" smtClean="0"/>
              <a:t>SYSTICK </a:t>
            </a:r>
            <a:r>
              <a:rPr lang="zh-CN" altLang="en-US" sz="1800" dirty="0" smtClean="0"/>
              <a:t>的抢占式优先级高于</a:t>
            </a:r>
            <a:r>
              <a:rPr lang="en-US" altLang="zh-CN" sz="1800" dirty="0" smtClean="0"/>
              <a:t>UART0</a:t>
            </a:r>
            <a:r>
              <a:rPr lang="zh-CN" altLang="en-US" sz="1800" dirty="0" smtClean="0"/>
              <a:t>，从而达到即使</a:t>
            </a:r>
            <a:r>
              <a:rPr lang="en-US" altLang="zh-CN" sz="1800" dirty="0" smtClean="0"/>
              <a:t>USR_SW2 </a:t>
            </a:r>
            <a:r>
              <a:rPr lang="zh-CN" altLang="en-US" sz="1800" dirty="0" smtClean="0"/>
              <a:t>按下时，</a:t>
            </a:r>
            <a:r>
              <a:rPr lang="en-US" altLang="zh-CN" sz="1800" dirty="0" smtClean="0"/>
              <a:t>SYSTICK </a:t>
            </a:r>
            <a:r>
              <a:rPr lang="zh-CN" altLang="en-US" sz="1800" dirty="0" smtClean="0"/>
              <a:t>中断仍然能进入。</a:t>
            </a:r>
            <a:endParaRPr lang="en-US" altLang="zh-CN" sz="1800" dirty="0" smtClean="0"/>
          </a:p>
        </p:txBody>
      </p:sp>
    </p:spTree>
    <p:extLst>
      <p:ext uri="{BB962C8B-B14F-4D97-AF65-F5344CB8AC3E}">
        <p14:creationId xmlns="" xmlns:p14="http://schemas.microsoft.com/office/powerpoint/2010/main" val="970399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第三次实验讨论题</a:t>
            </a:r>
            <a:endParaRPr lang="zh-CN" altLang="en-US" dirty="0"/>
          </a:p>
        </p:txBody>
      </p:sp>
      <p:sp>
        <p:nvSpPr>
          <p:cNvPr id="3" name="内容占位符 2"/>
          <p:cNvSpPr>
            <a:spLocks noGrp="1"/>
          </p:cNvSpPr>
          <p:nvPr>
            <p:ph idx="1"/>
          </p:nvPr>
        </p:nvSpPr>
        <p:spPr/>
        <p:txBody>
          <a:bodyPr/>
          <a:lstStyle/>
          <a:p>
            <a:pPr>
              <a:buNone/>
            </a:pPr>
            <a:r>
              <a:rPr lang="en-US" altLang="zh-CN" sz="1600" b="1" dirty="0" smtClean="0">
                <a:solidFill>
                  <a:srgbClr val="FF0000"/>
                </a:solidFill>
              </a:rPr>
              <a:t>4. </a:t>
            </a:r>
            <a:r>
              <a:rPr lang="zh-CN" altLang="en-US" sz="1600" dirty="0" smtClean="0"/>
              <a:t>请根据上位机的命令，如“</a:t>
            </a:r>
            <a:r>
              <a:rPr lang="en-US" altLang="zh-CN" sz="1600" dirty="0" smtClean="0"/>
              <a:t>MAY+01”</a:t>
            </a:r>
            <a:r>
              <a:rPr lang="zh-CN" altLang="en-US" sz="1600" dirty="0" smtClean="0"/>
              <a:t>，格式为：</a:t>
            </a:r>
          </a:p>
          <a:p>
            <a:pPr>
              <a:buNone/>
            </a:pPr>
            <a:r>
              <a:rPr lang="zh-CN" altLang="en-US" sz="1600" dirty="0" smtClean="0"/>
              <a:t>其中</a:t>
            </a:r>
            <a:r>
              <a:rPr lang="en-US" altLang="zh-CN" sz="1600" dirty="0" smtClean="0"/>
              <a:t>MAY </a:t>
            </a:r>
            <a:r>
              <a:rPr lang="zh-CN" altLang="en-US" sz="1600" dirty="0" smtClean="0"/>
              <a:t>为月份，（</a:t>
            </a:r>
            <a:r>
              <a:rPr lang="en-US" altLang="zh-CN" sz="1600" dirty="0" smtClean="0"/>
              <a:t>JAN,FEB,…DEC</a:t>
            </a:r>
            <a:r>
              <a:rPr lang="zh-CN" altLang="en-US" sz="1600" dirty="0" smtClean="0"/>
              <a:t>）均为三位。</a:t>
            </a:r>
          </a:p>
          <a:p>
            <a:pPr>
              <a:buNone/>
            </a:pPr>
            <a:r>
              <a:rPr lang="en-US" altLang="zh-CN" sz="1600" dirty="0" smtClean="0"/>
              <a:t>+</a:t>
            </a:r>
            <a:r>
              <a:rPr lang="zh-CN" altLang="en-US" sz="1600" dirty="0" smtClean="0"/>
              <a:t>表示加运算符</a:t>
            </a:r>
            <a:r>
              <a:rPr lang="en-US" altLang="zh-CN" sz="1600" dirty="0" smtClean="0"/>
              <a:t>,-</a:t>
            </a:r>
            <a:r>
              <a:rPr lang="zh-CN" altLang="en-US" sz="1600" dirty="0" smtClean="0"/>
              <a:t>表示减运算符，均为</a:t>
            </a:r>
            <a:r>
              <a:rPr lang="en-US" altLang="zh-CN" sz="1600" dirty="0" smtClean="0"/>
              <a:t>1 </a:t>
            </a:r>
            <a:r>
              <a:rPr lang="zh-CN" altLang="en-US" sz="1600" dirty="0" smtClean="0"/>
              <a:t>位。</a:t>
            </a:r>
          </a:p>
          <a:p>
            <a:pPr>
              <a:buNone/>
            </a:pPr>
            <a:r>
              <a:rPr lang="en-US" altLang="zh-CN" sz="1600" dirty="0" smtClean="0"/>
              <a:t>01 </a:t>
            </a:r>
            <a:r>
              <a:rPr lang="zh-CN" altLang="en-US" sz="1600" dirty="0" smtClean="0"/>
              <a:t>表示增加或减少量，均为</a:t>
            </a:r>
            <a:r>
              <a:rPr lang="en-US" altLang="zh-CN" sz="1600" dirty="0" smtClean="0"/>
              <a:t>2 </a:t>
            </a:r>
            <a:r>
              <a:rPr lang="zh-CN" altLang="en-US" sz="1600" dirty="0" smtClean="0"/>
              <a:t>位。范围</a:t>
            </a:r>
            <a:r>
              <a:rPr lang="en-US" altLang="zh-CN" sz="1600" dirty="0" smtClean="0"/>
              <a:t>00-11</a:t>
            </a:r>
          </a:p>
          <a:p>
            <a:pPr>
              <a:buNone/>
            </a:pPr>
            <a:r>
              <a:rPr lang="zh-CN" altLang="en-US" sz="1600" dirty="0" smtClean="0"/>
              <a:t>以上均为</a:t>
            </a:r>
            <a:r>
              <a:rPr lang="en-US" altLang="zh-CN" sz="1600" dirty="0" smtClean="0"/>
              <a:t>ASCII </a:t>
            </a:r>
            <a:r>
              <a:rPr lang="zh-CN" altLang="en-US" sz="1600" dirty="0" smtClean="0"/>
              <a:t>码，</a:t>
            </a:r>
          </a:p>
          <a:p>
            <a:pPr>
              <a:buNone/>
            </a:pPr>
            <a:r>
              <a:rPr lang="en-US" altLang="zh-CN" sz="1600" dirty="0" smtClean="0"/>
              <a:t>MAY+01 </a:t>
            </a:r>
            <a:r>
              <a:rPr lang="zh-CN" altLang="en-US" sz="1600" dirty="0" smtClean="0"/>
              <a:t>应该回之以</a:t>
            </a:r>
            <a:r>
              <a:rPr lang="en-US" altLang="zh-CN" sz="1600" dirty="0" smtClean="0"/>
              <a:t>JUNE</a:t>
            </a:r>
          </a:p>
          <a:p>
            <a:pPr>
              <a:buNone/>
            </a:pPr>
            <a:r>
              <a:rPr lang="en-US" altLang="zh-CN" sz="1600" dirty="0" smtClean="0"/>
              <a:t>MAY-06 </a:t>
            </a:r>
            <a:r>
              <a:rPr lang="zh-CN" altLang="en-US" sz="1600" dirty="0" smtClean="0"/>
              <a:t>应该回之以</a:t>
            </a:r>
            <a:r>
              <a:rPr lang="en-US" altLang="zh-CN" sz="1600" dirty="0" smtClean="0"/>
              <a:t>NOV</a:t>
            </a:r>
          </a:p>
          <a:p>
            <a:pPr>
              <a:buNone/>
            </a:pPr>
            <a:endParaRPr lang="en-US" altLang="zh-CN" sz="1600" dirty="0" smtClean="0"/>
          </a:p>
          <a:p>
            <a:pPr>
              <a:buNone/>
            </a:pPr>
            <a:r>
              <a:rPr lang="en-US" altLang="zh-CN" sz="1600" b="1" dirty="0" smtClean="0">
                <a:solidFill>
                  <a:srgbClr val="FF0000"/>
                </a:solidFill>
              </a:rPr>
              <a:t>5. </a:t>
            </a:r>
            <a:r>
              <a:rPr lang="zh-CN" altLang="en-US" sz="1600" dirty="0" smtClean="0"/>
              <a:t>请根据上位机的命令，如“</a:t>
            </a:r>
            <a:r>
              <a:rPr lang="en-US" altLang="zh-CN" sz="1600" dirty="0" smtClean="0"/>
              <a:t>14:12+05:06</a:t>
            </a:r>
            <a:r>
              <a:rPr lang="zh-CN" altLang="en-US" sz="1600" dirty="0" smtClean="0"/>
              <a:t>”，格式为：</a:t>
            </a:r>
          </a:p>
          <a:p>
            <a:pPr>
              <a:buNone/>
            </a:pPr>
            <a:r>
              <a:rPr lang="zh-CN" altLang="en-US" sz="1600" dirty="0" smtClean="0"/>
              <a:t>其中</a:t>
            </a:r>
            <a:r>
              <a:rPr lang="en-US" altLang="zh-CN" sz="1600" dirty="0" smtClean="0"/>
              <a:t>14:12 </a:t>
            </a:r>
            <a:r>
              <a:rPr lang="zh-CN" altLang="en-US" sz="1600" dirty="0" smtClean="0"/>
              <a:t>为分钟与秒，共</a:t>
            </a:r>
            <a:r>
              <a:rPr lang="en-US" altLang="zh-CN" sz="1600" dirty="0" smtClean="0"/>
              <a:t>5 </a:t>
            </a:r>
            <a:r>
              <a:rPr lang="zh-CN" altLang="en-US" sz="1600" dirty="0" smtClean="0"/>
              <a:t>位，包括一个“</a:t>
            </a:r>
            <a:r>
              <a:rPr lang="en-US" altLang="zh-CN" sz="1600" dirty="0" smtClean="0"/>
              <a:t>:”</a:t>
            </a:r>
            <a:r>
              <a:rPr lang="zh-CN" altLang="en-US" sz="1600" dirty="0" smtClean="0"/>
              <a:t>。</a:t>
            </a:r>
          </a:p>
          <a:p>
            <a:pPr>
              <a:buNone/>
            </a:pPr>
            <a:r>
              <a:rPr lang="en-US" altLang="zh-CN" sz="1600" dirty="0" smtClean="0"/>
              <a:t>+</a:t>
            </a:r>
            <a:r>
              <a:rPr lang="zh-CN" altLang="en-US" sz="1600" dirty="0" smtClean="0"/>
              <a:t>表示加运算符</a:t>
            </a:r>
            <a:r>
              <a:rPr lang="en-US" altLang="zh-CN" sz="1600" dirty="0" smtClean="0"/>
              <a:t>,-</a:t>
            </a:r>
            <a:r>
              <a:rPr lang="zh-CN" altLang="en-US" sz="1600" dirty="0" smtClean="0"/>
              <a:t>表示减运算符，均为</a:t>
            </a:r>
            <a:r>
              <a:rPr lang="en-US" altLang="zh-CN" sz="1600" dirty="0" smtClean="0"/>
              <a:t>1 </a:t>
            </a:r>
            <a:r>
              <a:rPr lang="zh-CN" altLang="en-US" sz="1600" dirty="0" smtClean="0"/>
              <a:t>位。</a:t>
            </a:r>
          </a:p>
          <a:p>
            <a:pPr>
              <a:buNone/>
            </a:pPr>
            <a:r>
              <a:rPr lang="en-US" altLang="zh-CN" sz="1600" dirty="0" smtClean="0"/>
              <a:t>05:06 </a:t>
            </a:r>
            <a:r>
              <a:rPr lang="zh-CN" altLang="en-US" sz="1600" dirty="0" smtClean="0"/>
              <a:t>为分钟与秒的变化量，共</a:t>
            </a:r>
            <a:r>
              <a:rPr lang="en-US" altLang="zh-CN" sz="1600" dirty="0" smtClean="0"/>
              <a:t>5 </a:t>
            </a:r>
            <a:r>
              <a:rPr lang="zh-CN" altLang="en-US" sz="1600" dirty="0" smtClean="0"/>
              <a:t>位。包括一个“：”，范围</a:t>
            </a:r>
            <a:r>
              <a:rPr lang="en-US" altLang="zh-CN" sz="1600" dirty="0" smtClean="0"/>
              <a:t>00:00~23:59</a:t>
            </a:r>
          </a:p>
          <a:p>
            <a:pPr>
              <a:buNone/>
            </a:pPr>
            <a:r>
              <a:rPr lang="zh-CN" altLang="en-US" sz="1600" dirty="0" smtClean="0"/>
              <a:t>以上均为</a:t>
            </a:r>
            <a:r>
              <a:rPr lang="en-US" altLang="zh-CN" sz="1600" dirty="0" smtClean="0"/>
              <a:t>ASCII </a:t>
            </a:r>
            <a:r>
              <a:rPr lang="zh-CN" altLang="en-US" sz="1600" dirty="0" smtClean="0"/>
              <a:t>码，</a:t>
            </a:r>
          </a:p>
          <a:p>
            <a:pPr>
              <a:buNone/>
            </a:pPr>
            <a:r>
              <a:rPr lang="en-US" altLang="zh-CN" sz="1600" dirty="0" smtClean="0"/>
              <a:t>14:12+05:06 </a:t>
            </a:r>
            <a:r>
              <a:rPr lang="zh-CN" altLang="en-US" sz="1600" dirty="0" smtClean="0"/>
              <a:t>回之以</a:t>
            </a:r>
            <a:r>
              <a:rPr lang="en-US" altLang="zh-CN" sz="1600" dirty="0" smtClean="0"/>
              <a:t>19:18</a:t>
            </a:r>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NVIC</a:t>
            </a:r>
            <a:endParaRPr lang="zh-CN" altLang="en-US" dirty="0"/>
          </a:p>
        </p:txBody>
      </p:sp>
      <p:sp>
        <p:nvSpPr>
          <p:cNvPr id="3" name="内容占位符 2"/>
          <p:cNvSpPr>
            <a:spLocks noGrp="1"/>
          </p:cNvSpPr>
          <p:nvPr>
            <p:ph type="subTitle" idx="1"/>
          </p:nvPr>
        </p:nvSpPr>
        <p:spPr>
          <a:xfrm>
            <a:off x="914400" y="3028950"/>
            <a:ext cx="7515252" cy="1771650"/>
          </a:xfrm>
        </p:spPr>
        <p:txBody>
          <a:bodyPr/>
          <a:lstStyle/>
          <a:p>
            <a:pPr>
              <a:lnSpc>
                <a:spcPct val="150000"/>
              </a:lnSpc>
            </a:pPr>
            <a:r>
              <a:rPr lang="en-US" altLang="zh-CN" sz="2000" dirty="0" smtClean="0"/>
              <a:t>Nested Vector Interrupt Controller</a:t>
            </a:r>
            <a:endParaRPr lang="en-US" altLang="zh-CN" sz="2000" b="1" dirty="0" smtClean="0"/>
          </a:p>
          <a:p>
            <a:pPr>
              <a:lnSpc>
                <a:spcPct val="150000"/>
              </a:lnSpc>
            </a:pPr>
            <a:r>
              <a:rPr kumimoji="0" lang="zh-CN" altLang="en-US" sz="2400" b="1" dirty="0" smtClean="0">
                <a:latin typeface="华文中宋" pitchFamily="2" charset="-122"/>
              </a:rPr>
              <a:t>可嵌套的向量中断控制器</a:t>
            </a:r>
            <a:endParaRPr lang="zh-CN" alt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Cortex M4</a:t>
            </a:r>
            <a:r>
              <a:rPr lang="zh-CN" altLang="en-US" dirty="0" smtClean="0"/>
              <a:t>中断类型表</a:t>
            </a:r>
            <a:endParaRPr lang="zh-CN" altLang="en-US" dirty="0"/>
          </a:p>
        </p:txBody>
      </p:sp>
      <p:sp>
        <p:nvSpPr>
          <p:cNvPr id="4" name="内容占位符 3"/>
          <p:cNvSpPr>
            <a:spLocks noGrp="1"/>
          </p:cNvSpPr>
          <p:nvPr>
            <p:ph idx="1"/>
          </p:nvPr>
        </p:nvSpPr>
        <p:spPr>
          <a:xfrm>
            <a:off x="457200" y="1885950"/>
            <a:ext cx="8178800" cy="4543446"/>
          </a:xfrm>
        </p:spPr>
        <p:txBody>
          <a:bodyPr/>
          <a:lstStyle/>
          <a:p>
            <a:pPr lvl="1"/>
            <a:r>
              <a:rPr lang="en-US" altLang="zh-CN" dirty="0" smtClean="0"/>
              <a:t>TIVA</a:t>
            </a:r>
            <a:r>
              <a:rPr lang="zh-CN" altLang="en-US" dirty="0" smtClean="0"/>
              <a:t>系列最多支持</a:t>
            </a:r>
            <a:r>
              <a:rPr lang="en-US" altLang="zh-CN" dirty="0" smtClean="0"/>
              <a:t>129</a:t>
            </a:r>
          </a:p>
          <a:p>
            <a:pPr lvl="1"/>
            <a:r>
              <a:rPr lang="zh-CN" altLang="en-US" dirty="0" smtClean="0"/>
              <a:t>个中断类型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sz="2000" dirty="0" err="1" smtClean="0"/>
              <a:t>Tiva</a:t>
            </a:r>
            <a:r>
              <a:rPr lang="en-US" altLang="zh-CN" sz="2000" smtClean="0"/>
              <a:t> C</a:t>
            </a:r>
            <a:r>
              <a:rPr lang="zh-CN" altLang="en-US" sz="2000" smtClean="0"/>
              <a:t>系列</a:t>
            </a:r>
            <a:r>
              <a:rPr lang="zh-CN" altLang="en-US" sz="2000" dirty="0" smtClean="0"/>
              <a:t>最多支持</a:t>
            </a:r>
            <a:r>
              <a:rPr lang="en-US" altLang="zh-CN" sz="2000" dirty="0" smtClean="0"/>
              <a:t>129</a:t>
            </a:r>
            <a:r>
              <a:rPr lang="zh-CN" altLang="en-US" sz="2000" dirty="0" smtClean="0"/>
              <a:t>个中断类型</a:t>
            </a:r>
            <a:endParaRPr lang="zh-CN" altLang="en-US" sz="2000" dirty="0"/>
          </a:p>
        </p:txBody>
      </p:sp>
      <p:pic>
        <p:nvPicPr>
          <p:cNvPr id="5" name="图片 4"/>
          <p:cNvPicPr>
            <a:picLocks noChangeAspect="1"/>
          </p:cNvPicPr>
          <p:nvPr/>
        </p:nvPicPr>
        <p:blipFill>
          <a:blip r:embed="rId2"/>
          <a:stretch>
            <a:fillRect/>
          </a:stretch>
        </p:blipFill>
        <p:spPr>
          <a:xfrm>
            <a:off x="1000100" y="1785926"/>
            <a:ext cx="7085934" cy="397318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54013" indent="-354013">
              <a:spcBef>
                <a:spcPct val="20000"/>
              </a:spcBef>
              <a:defRPr/>
            </a:pPr>
            <a:r>
              <a:rPr lang="zh-CN" altLang="en-US" sz="2800" dirty="0" smtClean="0"/>
              <a:t>异常的优先级</a:t>
            </a:r>
            <a:endParaRPr lang="en-US" altLang="zh-CN" sz="2800" dirty="0"/>
          </a:p>
        </p:txBody>
      </p:sp>
      <p:sp>
        <p:nvSpPr>
          <p:cNvPr id="3" name="内容占位符 2"/>
          <p:cNvSpPr>
            <a:spLocks noGrp="1"/>
          </p:cNvSpPr>
          <p:nvPr>
            <p:ph idx="1"/>
          </p:nvPr>
        </p:nvSpPr>
        <p:spPr/>
        <p:txBody>
          <a:bodyPr/>
          <a:lstStyle/>
          <a:p>
            <a:pPr>
              <a:lnSpc>
                <a:spcPct val="125000"/>
              </a:lnSpc>
              <a:spcBef>
                <a:spcPts val="600"/>
              </a:spcBef>
              <a:spcAft>
                <a:spcPts val="600"/>
              </a:spcAft>
              <a:defRPr/>
            </a:pPr>
            <a:endParaRPr lang="zh-CN" altLang="en-US" dirty="0"/>
          </a:p>
        </p:txBody>
      </p:sp>
      <p:pic>
        <p:nvPicPr>
          <p:cNvPr id="4" name="内容占位符 3"/>
          <p:cNvPicPr>
            <a:picLocks noChangeAspect="1"/>
          </p:cNvPicPr>
          <p:nvPr/>
        </p:nvPicPr>
        <p:blipFill>
          <a:blip r:embed="rId2"/>
          <a:stretch>
            <a:fillRect/>
          </a:stretch>
        </p:blipFill>
        <p:spPr bwMode="auto">
          <a:xfrm>
            <a:off x="500034" y="2571744"/>
            <a:ext cx="8238095" cy="28857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表格 37"/>
          <p:cNvGraphicFramePr>
            <a:graphicFrameLocks noGrp="1"/>
          </p:cNvGraphicFramePr>
          <p:nvPr>
            <p:extLst>
              <p:ext uri="{D42A27DB-BD31-4B8C-83A1-F6EECF244321}">
                <p14:modId xmlns="" xmlns:p14="http://schemas.microsoft.com/office/powerpoint/2010/main" val="2311566635"/>
              </p:ext>
            </p:extLst>
          </p:nvPr>
        </p:nvGraphicFramePr>
        <p:xfrm>
          <a:off x="642910" y="2285992"/>
          <a:ext cx="8128000" cy="4394200"/>
        </p:xfrm>
        <a:graphic>
          <a:graphicData uri="http://schemas.openxmlformats.org/drawingml/2006/table">
            <a:tbl>
              <a:tblPr firstRow="1" bandRow="1">
                <a:tableStyleId>{5940675A-B579-460E-94D1-54222C63F5DA}</a:tableStyleId>
              </a:tblPr>
              <a:tblGrid>
                <a:gridCol w="1524000">
                  <a:extLst>
                    <a:ext uri="{9D8B030D-6E8A-4147-A177-3AD203B41FA5}">
                      <a16:colId xmlns="" xmlns:a16="http://schemas.microsoft.com/office/drawing/2014/main" val="4025686134"/>
                    </a:ext>
                  </a:extLst>
                </a:gridCol>
                <a:gridCol w="6604000">
                  <a:extLst>
                    <a:ext uri="{9D8B030D-6E8A-4147-A177-3AD203B41FA5}">
                      <a16:colId xmlns="" xmlns:a16="http://schemas.microsoft.com/office/drawing/2014/main" val="1382528423"/>
                    </a:ext>
                  </a:extLst>
                </a:gridCol>
              </a:tblGrid>
              <a:tr h="370840">
                <a:tc>
                  <a:txBody>
                    <a:bodyPr/>
                    <a:lstStyle/>
                    <a:p>
                      <a:pPr algn="ctr"/>
                      <a:r>
                        <a:rPr lang="zh-CN" altLang="en-US" sz="1600" b="1" dirty="0"/>
                        <a:t>动作</a:t>
                      </a:r>
                    </a:p>
                  </a:txBody>
                  <a:tcPr/>
                </a:tc>
                <a:tc>
                  <a:txBody>
                    <a:bodyPr/>
                    <a:lstStyle/>
                    <a:p>
                      <a:pPr algn="ctr"/>
                      <a:r>
                        <a:rPr lang="zh-CN" altLang="en-US" sz="1600" b="1" dirty="0"/>
                        <a:t>描述</a:t>
                      </a:r>
                    </a:p>
                  </a:txBody>
                  <a:tcPr/>
                </a:tc>
                <a:extLst>
                  <a:ext uri="{0D108BD9-81ED-4DB2-BD59-A6C34878D82A}">
                    <a16:rowId xmlns="" xmlns:a16="http://schemas.microsoft.com/office/drawing/2014/main" val="3977990073"/>
                  </a:ext>
                </a:extLst>
              </a:tr>
              <a:tr h="370840">
                <a:tc>
                  <a:txBody>
                    <a:bodyPr/>
                    <a:lstStyle/>
                    <a:p>
                      <a:pPr algn="ctr"/>
                      <a:r>
                        <a:rPr lang="zh-CN" altLang="en-US" sz="1600" b="1" dirty="0"/>
                        <a:t>占先</a:t>
                      </a:r>
                    </a:p>
                  </a:txBody>
                  <a:tcPr anchor="ctr"/>
                </a:tc>
                <a:tc>
                  <a:txBody>
                    <a:bodyPr/>
                    <a:lstStyle/>
                    <a:p>
                      <a:pPr marL="0" algn="l" defTabSz="914400" rtl="0" eaLnBrk="1" latinLnBrk="0" hangingPunct="1"/>
                      <a:r>
                        <a:rPr lang="zh-CN" altLang="en-US" sz="1600" kern="1200" dirty="0"/>
                        <a:t>产生条件：新的异常比当前的 </a:t>
                      </a:r>
                      <a:r>
                        <a:rPr lang="en-US" altLang="zh-CN" sz="1600" kern="1200" dirty="0"/>
                        <a:t>ISR </a:t>
                      </a:r>
                      <a:r>
                        <a:rPr lang="zh-CN" altLang="en-US" sz="1600" kern="1200" dirty="0"/>
                        <a:t>或线程的优先级更高</a:t>
                      </a:r>
                      <a:br>
                        <a:rPr lang="zh-CN" altLang="en-US" sz="1600" kern="1200" dirty="0"/>
                      </a:br>
                      <a:r>
                        <a:rPr lang="zh-CN" altLang="en-US" sz="1600" kern="1200" dirty="0"/>
                        <a:t>发生时刻： </a:t>
                      </a:r>
                      <a:r>
                        <a:rPr lang="en-US" altLang="zh-CN" sz="1600" kern="1200" dirty="0"/>
                        <a:t>ISR </a:t>
                      </a:r>
                      <a:r>
                        <a:rPr lang="zh-CN" altLang="en-US" sz="1600" kern="1200" dirty="0"/>
                        <a:t>或线程正在执行</a:t>
                      </a:r>
                      <a:br>
                        <a:rPr lang="zh-CN" altLang="en-US" sz="1600" kern="1200" dirty="0"/>
                      </a:br>
                      <a:r>
                        <a:rPr lang="zh-CN" altLang="en-US" sz="1600" kern="1200" dirty="0"/>
                        <a:t>中断结果：当前处于线程状态，则进入挂起中断；当前处于 </a:t>
                      </a:r>
                      <a:r>
                        <a:rPr lang="en-US" altLang="zh-CN" sz="1600" kern="1200" dirty="0"/>
                        <a:t>ISR </a:t>
                      </a:r>
                      <a:r>
                        <a:rPr lang="zh-CN" altLang="en-US" sz="1600" kern="1200" dirty="0"/>
                        <a:t>状态，则产生中断嵌套</a:t>
                      </a:r>
                      <a:br>
                        <a:rPr lang="zh-CN" altLang="en-US" sz="1600" kern="1200" dirty="0"/>
                      </a:br>
                      <a:r>
                        <a:rPr lang="zh-CN" altLang="en-US" sz="1600" kern="1200" dirty="0"/>
                        <a:t>附加动作：处理器自动保存状态并压栈</a:t>
                      </a:r>
                      <a:endParaRPr lang="zh-CN" altLang="en-US" sz="1600" kern="1200" dirty="0">
                        <a:solidFill>
                          <a:schemeClr val="dk1"/>
                        </a:solidFill>
                        <a:latin typeface="+mn-lt"/>
                        <a:ea typeface="+mn-ea"/>
                        <a:cs typeface="+mn-cs"/>
                      </a:endParaRPr>
                    </a:p>
                  </a:txBody>
                  <a:tcPr anchor="ctr"/>
                </a:tc>
                <a:extLst>
                  <a:ext uri="{0D108BD9-81ED-4DB2-BD59-A6C34878D82A}">
                    <a16:rowId xmlns="" xmlns:a16="http://schemas.microsoft.com/office/drawing/2014/main" val="1642756092"/>
                  </a:ext>
                </a:extLst>
              </a:tr>
              <a:tr h="370840">
                <a:tc>
                  <a:txBody>
                    <a:bodyPr/>
                    <a:lstStyle/>
                    <a:p>
                      <a:pPr marL="0" algn="ctr" defTabSz="914400" rtl="0" eaLnBrk="1" latinLnBrk="0" hangingPunct="1"/>
                      <a:r>
                        <a:rPr lang="zh-CN" altLang="en-US" sz="1600" b="1" kern="1200" dirty="0"/>
                        <a:t>末尾连锁</a:t>
                      </a:r>
                      <a:endParaRPr lang="zh-CN" altLang="en-US" sz="1600" b="1"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600" kern="1200" dirty="0"/>
                        <a:t>产生条件：新的异常优先级比当前正在返回的 </a:t>
                      </a:r>
                      <a:r>
                        <a:rPr lang="en-US" altLang="zh-CN" sz="1600" kern="1200" dirty="0"/>
                        <a:t>ISR </a:t>
                      </a:r>
                      <a:r>
                        <a:rPr lang="zh-CN" altLang="en-US" sz="1600" kern="1200" dirty="0"/>
                        <a:t>的优先级更高</a:t>
                      </a:r>
                      <a:br>
                        <a:rPr lang="zh-CN" altLang="en-US" sz="1600" kern="1200" dirty="0"/>
                      </a:br>
                      <a:r>
                        <a:rPr lang="zh-CN" altLang="en-US" sz="1600" kern="1200" dirty="0"/>
                        <a:t>发生时刻：当前 </a:t>
                      </a:r>
                      <a:r>
                        <a:rPr lang="en-US" altLang="zh-CN" sz="1600" kern="1200" dirty="0"/>
                        <a:t>ISR </a:t>
                      </a:r>
                      <a:r>
                        <a:rPr lang="zh-CN" altLang="en-US" sz="1600" kern="1200" dirty="0"/>
                        <a:t>结束时</a:t>
                      </a:r>
                      <a:br>
                        <a:rPr lang="zh-CN" altLang="en-US" sz="1600" kern="1200" dirty="0"/>
                      </a:br>
                      <a:r>
                        <a:rPr lang="zh-CN" altLang="en-US" sz="1600" kern="1200" dirty="0"/>
                        <a:t>中断结果：跳过出栈操作，将控制权转向新的 </a:t>
                      </a:r>
                      <a:r>
                        <a:rPr lang="en-US" altLang="zh-CN" sz="1600" kern="1200" dirty="0"/>
                        <a:t>ISR</a:t>
                      </a:r>
                      <a:endParaRPr lang="zh-CN" altLang="en-US" sz="1600" kern="1200" dirty="0">
                        <a:solidFill>
                          <a:schemeClr val="dk1"/>
                        </a:solidFill>
                        <a:latin typeface="+mn-lt"/>
                        <a:ea typeface="+mn-ea"/>
                        <a:cs typeface="+mn-cs"/>
                      </a:endParaRPr>
                    </a:p>
                  </a:txBody>
                  <a:tcPr anchor="ctr"/>
                </a:tc>
                <a:extLst>
                  <a:ext uri="{0D108BD9-81ED-4DB2-BD59-A6C34878D82A}">
                    <a16:rowId xmlns="" xmlns:a16="http://schemas.microsoft.com/office/drawing/2014/main" val="3833770391"/>
                  </a:ext>
                </a:extLst>
              </a:tr>
              <a:tr h="370840">
                <a:tc>
                  <a:txBody>
                    <a:bodyPr/>
                    <a:lstStyle/>
                    <a:p>
                      <a:pPr marL="0" algn="ctr" defTabSz="914400" rtl="0" eaLnBrk="1" latinLnBrk="0" hangingPunct="1"/>
                      <a:r>
                        <a:rPr lang="zh-CN" altLang="en-US" sz="1600" b="1" kern="1200" dirty="0"/>
                        <a:t>返回</a:t>
                      </a:r>
                      <a:endParaRPr lang="zh-CN" altLang="en-US" sz="1600" b="1"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600" kern="1200" dirty="0"/>
                        <a:t>产生条件：没有新的异常或没有比被压栈的 </a:t>
                      </a:r>
                      <a:r>
                        <a:rPr lang="en-US" altLang="zh-CN" sz="1600" kern="1200" dirty="0"/>
                        <a:t>ISR </a:t>
                      </a:r>
                      <a:r>
                        <a:rPr lang="zh-CN" altLang="en-US" sz="1600" kern="1200" dirty="0"/>
                        <a:t>优先级更高的异常</a:t>
                      </a:r>
                      <a:br>
                        <a:rPr lang="zh-CN" altLang="en-US" sz="1600" kern="1200" dirty="0"/>
                      </a:br>
                      <a:r>
                        <a:rPr lang="zh-CN" altLang="en-US" sz="1600" kern="1200" dirty="0"/>
                        <a:t>发生时刻：当前 </a:t>
                      </a:r>
                      <a:r>
                        <a:rPr lang="en-US" altLang="zh-CN" sz="1600" kern="1200" dirty="0"/>
                        <a:t>ISR </a:t>
                      </a:r>
                      <a:r>
                        <a:rPr lang="zh-CN" altLang="en-US" sz="1600" kern="1200" dirty="0"/>
                        <a:t>结束时</a:t>
                      </a:r>
                      <a:br>
                        <a:rPr lang="zh-CN" altLang="en-US" sz="1600" kern="1200" dirty="0"/>
                      </a:br>
                      <a:r>
                        <a:rPr lang="zh-CN" altLang="en-US" sz="1600" kern="1200" dirty="0"/>
                        <a:t>中断结果：执行出栈操作，并返回到被压栈的 </a:t>
                      </a:r>
                      <a:r>
                        <a:rPr lang="en-US" altLang="zh-CN" sz="1600" kern="1200" dirty="0"/>
                        <a:t>ISR </a:t>
                      </a:r>
                      <a:r>
                        <a:rPr lang="zh-CN" altLang="en-US" sz="1600" kern="1200" dirty="0"/>
                        <a:t>或线程模式</a:t>
                      </a:r>
                      <a:br>
                        <a:rPr lang="zh-CN" altLang="en-US" sz="1600" kern="1200" dirty="0"/>
                      </a:br>
                      <a:r>
                        <a:rPr lang="zh-CN" altLang="en-US" sz="1600" kern="1200" dirty="0"/>
                        <a:t>附加动作：自动将处理器状态恢复为进入 </a:t>
                      </a:r>
                      <a:r>
                        <a:rPr lang="en-US" altLang="zh-CN" sz="1600" kern="1200" dirty="0"/>
                        <a:t>ISR </a:t>
                      </a:r>
                      <a:r>
                        <a:rPr lang="zh-CN" altLang="en-US" sz="1600" kern="1200" dirty="0"/>
                        <a:t>之前的状态</a:t>
                      </a:r>
                      <a:endParaRPr lang="zh-CN" altLang="en-US" sz="1600" kern="1200" dirty="0">
                        <a:solidFill>
                          <a:schemeClr val="dk1"/>
                        </a:solidFill>
                        <a:latin typeface="+mn-lt"/>
                        <a:ea typeface="+mn-ea"/>
                        <a:cs typeface="+mn-cs"/>
                      </a:endParaRPr>
                    </a:p>
                  </a:txBody>
                  <a:tcPr anchor="ctr"/>
                </a:tc>
                <a:extLst>
                  <a:ext uri="{0D108BD9-81ED-4DB2-BD59-A6C34878D82A}">
                    <a16:rowId xmlns="" xmlns:a16="http://schemas.microsoft.com/office/drawing/2014/main" val="3328178240"/>
                  </a:ext>
                </a:extLst>
              </a:tr>
              <a:tr h="370840">
                <a:tc>
                  <a:txBody>
                    <a:bodyPr/>
                    <a:lstStyle/>
                    <a:p>
                      <a:pPr marL="0" algn="ctr" defTabSz="914400" rtl="0" eaLnBrk="1" latinLnBrk="0" hangingPunct="1"/>
                      <a:r>
                        <a:rPr lang="zh-CN" altLang="en-US" sz="1600" b="1" kern="1200" dirty="0"/>
                        <a:t>迟来</a:t>
                      </a:r>
                      <a:endParaRPr lang="zh-CN" altLang="en-US" sz="1600" b="1" kern="1200" dirty="0">
                        <a:solidFill>
                          <a:schemeClr val="dk1"/>
                        </a:solidFill>
                        <a:latin typeface="+mn-lt"/>
                        <a:ea typeface="+mn-ea"/>
                        <a:cs typeface="+mn-cs"/>
                      </a:endParaRPr>
                    </a:p>
                  </a:txBody>
                  <a:tcPr anchor="ctr"/>
                </a:tc>
                <a:tc>
                  <a:txBody>
                    <a:bodyPr/>
                    <a:lstStyle/>
                    <a:p>
                      <a:pPr marL="0" algn="l" defTabSz="914400" rtl="0" eaLnBrk="1" latinLnBrk="0" hangingPunct="1"/>
                      <a:r>
                        <a:rPr lang="zh-CN" altLang="en-US" sz="1600" kern="1200" dirty="0"/>
                        <a:t>产生条件：新的异常比正在保存状态的占先优先级更高</a:t>
                      </a:r>
                      <a:br>
                        <a:rPr lang="zh-CN" altLang="en-US" sz="1600" kern="1200" dirty="0"/>
                      </a:br>
                      <a:r>
                        <a:rPr lang="zh-CN" altLang="en-US" sz="1600" kern="1200" dirty="0"/>
                        <a:t>发生时刻：当前 </a:t>
                      </a:r>
                      <a:r>
                        <a:rPr lang="en-US" altLang="zh-CN" sz="1600" kern="1200" dirty="0"/>
                        <a:t>ISR </a:t>
                      </a:r>
                      <a:r>
                        <a:rPr lang="zh-CN" altLang="en-US" sz="1600" kern="1200" dirty="0"/>
                        <a:t>开始时</a:t>
                      </a:r>
                      <a:br>
                        <a:rPr lang="zh-CN" altLang="en-US" sz="1600" kern="1200" dirty="0"/>
                      </a:br>
                      <a:r>
                        <a:rPr lang="zh-CN" altLang="en-US" sz="1600" kern="1200" dirty="0"/>
                        <a:t>中断结果：处理器转去处理优先级更高的中断</a:t>
                      </a:r>
                      <a:endParaRPr lang="zh-CN" altLang="en-US" sz="1600" kern="1200" dirty="0">
                        <a:solidFill>
                          <a:schemeClr val="dk1"/>
                        </a:solidFill>
                        <a:latin typeface="+mn-lt"/>
                        <a:ea typeface="+mn-ea"/>
                        <a:cs typeface="+mn-cs"/>
                      </a:endParaRPr>
                    </a:p>
                  </a:txBody>
                  <a:tcPr anchor="ctr"/>
                </a:tc>
                <a:extLst>
                  <a:ext uri="{0D108BD9-81ED-4DB2-BD59-A6C34878D82A}">
                    <a16:rowId xmlns="" xmlns:a16="http://schemas.microsoft.com/office/drawing/2014/main" val="1423608524"/>
                  </a:ext>
                </a:extLst>
              </a:tr>
            </a:tbl>
          </a:graphicData>
        </a:graphic>
      </p:graphicFrame>
      <p:sp>
        <p:nvSpPr>
          <p:cNvPr id="2" name="标题 1"/>
          <p:cNvSpPr>
            <a:spLocks noGrp="1"/>
          </p:cNvSpPr>
          <p:nvPr>
            <p:ph type="title"/>
          </p:nvPr>
        </p:nvSpPr>
        <p:spPr/>
        <p:txBody>
          <a:bodyPr/>
          <a:lstStyle/>
          <a:p>
            <a:r>
              <a:rPr lang="zh-CN" altLang="en-US" sz="2800" dirty="0" smtClean="0"/>
              <a:t>异常基于优先级而采取的动作</a:t>
            </a:r>
            <a:endParaRPr lang="zh-CN" altLang="en-US" sz="2800" dirty="0"/>
          </a:p>
        </p:txBody>
      </p:sp>
      <p:sp>
        <p:nvSpPr>
          <p:cNvPr id="39" name="内容占位符 38"/>
          <p:cNvSpPr>
            <a:spLocks noGrp="1"/>
          </p:cNvSpPr>
          <p:nvPr>
            <p:ph idx="1"/>
          </p:nvPr>
        </p:nvSpPr>
        <p:spPr>
          <a:xfrm>
            <a:off x="457200" y="1885950"/>
            <a:ext cx="8178800" cy="328604"/>
          </a:xfrm>
        </p:spPr>
        <p:txBody>
          <a:bodyPr/>
          <a:lstStyle/>
          <a:p>
            <a:r>
              <a:rPr lang="zh-CN" altLang="en-US" sz="1800" dirty="0" smtClean="0"/>
              <a:t>异常基于优先级而采取的动作主要有四种：占先、末尾连锁、返回和迟来。</a:t>
            </a:r>
            <a:endParaRPr lang="zh-CN" alt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优先级的编程设置</a:t>
            </a:r>
            <a:endParaRPr lang="zh-CN" altLang="en-US" dirty="0"/>
          </a:p>
        </p:txBody>
      </p:sp>
      <p:sp>
        <p:nvSpPr>
          <p:cNvPr id="3" name="内容占位符 2"/>
          <p:cNvSpPr>
            <a:spLocks noGrp="1"/>
          </p:cNvSpPr>
          <p:nvPr>
            <p:ph idx="1"/>
          </p:nvPr>
        </p:nvSpPr>
        <p:spPr/>
        <p:txBody>
          <a:bodyPr/>
          <a:lstStyle/>
          <a:p>
            <a:r>
              <a:rPr lang="zh-CN" altLang="en-US" sz="1600" dirty="0" smtClean="0">
                <a:latin typeface="+mn-ea"/>
              </a:rPr>
              <a:t>异常可分为系统异常和外部中断， 那么异常优先级也可分为系统异常优先级和外部中断优先级。</a:t>
            </a:r>
            <a:endParaRPr lang="en-US" altLang="zh-CN" sz="1600" dirty="0" smtClean="0">
              <a:latin typeface="+mn-ea"/>
            </a:endParaRPr>
          </a:p>
          <a:p>
            <a:r>
              <a:rPr lang="zh-CN" altLang="en-US" sz="1600" dirty="0" smtClean="0">
                <a:latin typeface="+mn-ea"/>
              </a:rPr>
              <a:t>所有的异常本身具有硬件优先级，其硬件优先级顺序决定于位置号（中断号），中断号越低，硬件优先级越高。</a:t>
            </a:r>
            <a:endParaRPr lang="en-US" altLang="zh-CN" sz="1600" dirty="0" smtClean="0">
              <a:latin typeface="+mn-ea"/>
            </a:endParaRPr>
          </a:p>
          <a:p>
            <a:r>
              <a:rPr lang="zh-CN" altLang="en-US" sz="1600" dirty="0" smtClean="0">
                <a:latin typeface="+mn-ea"/>
              </a:rPr>
              <a:t>也可以通过软件来设置异常的优先级，称为软件优先级。它只可以改变可调整优先级的异常，即除了复位、 </a:t>
            </a:r>
            <a:r>
              <a:rPr lang="en-US" altLang="zh-CN" sz="1600" dirty="0" smtClean="0">
                <a:latin typeface="+mn-ea"/>
              </a:rPr>
              <a:t>NMI </a:t>
            </a:r>
            <a:r>
              <a:rPr lang="zh-CN" altLang="en-US" sz="1600" dirty="0" smtClean="0">
                <a:latin typeface="+mn-ea"/>
              </a:rPr>
              <a:t>和硬件故障异常外，其它中断的优先级都可以通过寄存器配置。</a:t>
            </a:r>
            <a:endParaRPr lang="en-US" altLang="zh-CN" sz="1600" dirty="0" smtClean="0">
              <a:latin typeface="+mn-ea"/>
            </a:endParaRPr>
          </a:p>
          <a:p>
            <a:r>
              <a:rPr lang="zh-CN" altLang="en-US" sz="1600" dirty="0" smtClean="0">
                <a:latin typeface="+mn-ea"/>
              </a:rPr>
              <a:t>异常一旦指定软件优先级后，硬件优先级则无效。</a:t>
            </a:r>
            <a:endParaRPr lang="en-US" altLang="zh-CN" sz="1600" dirty="0" smtClean="0">
              <a:latin typeface="+mn-ea"/>
            </a:endParaRPr>
          </a:p>
          <a:p>
            <a:pPr lvl="1"/>
            <a:r>
              <a:rPr lang="zh-CN" altLang="en-US" sz="1600" dirty="0" smtClean="0">
                <a:latin typeface="+mn-ea"/>
                <a:ea typeface="+mn-ea"/>
              </a:rPr>
              <a:t>注：软件优先级的设置对复位、</a:t>
            </a:r>
            <a:r>
              <a:rPr lang="en-US" altLang="zh-CN" sz="1600" dirty="0" smtClean="0">
                <a:latin typeface="+mn-ea"/>
                <a:ea typeface="+mn-ea"/>
              </a:rPr>
              <a:t>NMI</a:t>
            </a:r>
            <a:r>
              <a:rPr lang="zh-CN" altLang="en-US" sz="1600" dirty="0" smtClean="0">
                <a:latin typeface="+mn-ea"/>
                <a:ea typeface="+mn-ea"/>
              </a:rPr>
              <a:t>和硬故障无效。它们的优先级始终比其他中断要高。复位（优先级 </a:t>
            </a:r>
            <a:r>
              <a:rPr lang="en-US" altLang="zh-CN" sz="1600" dirty="0" smtClean="0">
                <a:latin typeface="+mn-ea"/>
                <a:ea typeface="+mn-ea"/>
              </a:rPr>
              <a:t>-3</a:t>
            </a:r>
            <a:r>
              <a:rPr lang="zh-CN" altLang="en-US" sz="1600" dirty="0" smtClean="0">
                <a:latin typeface="+mn-ea"/>
                <a:ea typeface="+mn-ea"/>
              </a:rPr>
              <a:t>），</a:t>
            </a:r>
            <a:r>
              <a:rPr lang="en-US" altLang="zh-CN" sz="1600" dirty="0" smtClean="0">
                <a:latin typeface="+mn-ea"/>
                <a:ea typeface="+mn-ea"/>
              </a:rPr>
              <a:t>NMI</a:t>
            </a:r>
            <a:r>
              <a:rPr lang="zh-CN" altLang="en-US" sz="1600" dirty="0" smtClean="0">
                <a:latin typeface="+mn-ea"/>
                <a:ea typeface="+mn-ea"/>
              </a:rPr>
              <a:t>（优先级 </a:t>
            </a:r>
            <a:r>
              <a:rPr lang="en-US" altLang="zh-CN" sz="1600" dirty="0" smtClean="0">
                <a:latin typeface="+mn-ea"/>
                <a:ea typeface="+mn-ea"/>
              </a:rPr>
              <a:t>-2</a:t>
            </a:r>
            <a:r>
              <a:rPr lang="zh-CN" altLang="en-US" sz="1600" dirty="0" smtClean="0">
                <a:latin typeface="+mn-ea"/>
                <a:ea typeface="+mn-ea"/>
              </a:rPr>
              <a:t>），和硬故障（优先级 </a:t>
            </a:r>
            <a:r>
              <a:rPr lang="en-US" altLang="zh-CN" sz="1600" dirty="0" smtClean="0">
                <a:latin typeface="+mn-ea"/>
                <a:ea typeface="+mn-ea"/>
              </a:rPr>
              <a:t>-1</a:t>
            </a:r>
            <a:r>
              <a:rPr lang="zh-CN" altLang="en-US" sz="1600" dirty="0" smtClean="0">
                <a:latin typeface="+mn-ea"/>
                <a:ea typeface="+mn-ea"/>
              </a:rPr>
              <a:t>）。</a:t>
            </a:r>
            <a:endParaRPr lang="en-US" altLang="zh-CN" sz="1600" dirty="0" smtClean="0">
              <a:latin typeface="+mn-ea"/>
              <a:ea typeface="+mn-ea"/>
            </a:endParaRPr>
          </a:p>
          <a:p>
            <a:r>
              <a:rPr lang="zh-CN" altLang="en-US" sz="1600" dirty="0" smtClean="0">
                <a:latin typeface="+mn-ea"/>
              </a:rPr>
              <a:t>用户可设置的最高优先级为 </a:t>
            </a:r>
            <a:r>
              <a:rPr lang="en-US" altLang="zh-CN" sz="1600" dirty="0" smtClean="0">
                <a:latin typeface="+mn-ea"/>
              </a:rPr>
              <a:t>0 </a:t>
            </a:r>
            <a:r>
              <a:rPr lang="zh-CN" altLang="en-US" sz="1600" dirty="0" smtClean="0">
                <a:latin typeface="+mn-ea"/>
              </a:rPr>
              <a:t>号优先级，其仅次于复位、 </a:t>
            </a:r>
            <a:r>
              <a:rPr lang="en-US" altLang="zh-CN" sz="1600" dirty="0" smtClean="0">
                <a:latin typeface="+mn-ea"/>
              </a:rPr>
              <a:t>NMI </a:t>
            </a:r>
            <a:r>
              <a:rPr lang="zh-CN" altLang="en-US" sz="1600" dirty="0" smtClean="0">
                <a:latin typeface="+mn-ea"/>
              </a:rPr>
              <a:t>以及硬件故障的优先级。 </a:t>
            </a:r>
            <a:r>
              <a:rPr lang="en-US" altLang="zh-CN" sz="1600" dirty="0" smtClean="0">
                <a:latin typeface="+mn-ea"/>
              </a:rPr>
              <a:t>0 </a:t>
            </a:r>
            <a:r>
              <a:rPr lang="zh-CN" altLang="en-US" sz="1600" dirty="0" smtClean="0">
                <a:latin typeface="+mn-ea"/>
              </a:rPr>
              <a:t>号优先级也是所有可调整优先级的默认优先级。如果有两个或更多的中断指定为相同的优先级（例如优先级全为 </a:t>
            </a:r>
            <a:r>
              <a:rPr lang="en-US" altLang="zh-CN" sz="1600" dirty="0" smtClean="0">
                <a:latin typeface="+mn-ea"/>
              </a:rPr>
              <a:t>0</a:t>
            </a:r>
            <a:r>
              <a:rPr lang="zh-CN" altLang="en-US" sz="1600" dirty="0" smtClean="0">
                <a:latin typeface="+mn-ea"/>
              </a:rPr>
              <a:t>），那么它们的硬件优先级（位置编号越低优先级越高）就决定了处理器激活这些中断的顺序。</a:t>
            </a:r>
            <a:endParaRPr lang="en-US" altLang="zh-CN" sz="1600" dirty="0" smtClean="0">
              <a:latin typeface="+mn-ea"/>
            </a:endParaRPr>
          </a:p>
          <a:p>
            <a:pPr lvl="1"/>
            <a:r>
              <a:rPr lang="zh-CN" altLang="en-US" sz="1600" dirty="0" smtClean="0">
                <a:latin typeface="+mn-ea"/>
                <a:ea typeface="+mn-ea"/>
              </a:rPr>
              <a:t>例如，如果 </a:t>
            </a:r>
            <a:r>
              <a:rPr lang="en-US" altLang="zh-CN" sz="1600" dirty="0" err="1" smtClean="0">
                <a:latin typeface="+mn-ea"/>
                <a:ea typeface="+mn-ea"/>
              </a:rPr>
              <a:t>PendSV</a:t>
            </a:r>
            <a:r>
              <a:rPr lang="en-US" altLang="zh-CN" sz="1600" dirty="0" smtClean="0">
                <a:latin typeface="+mn-ea"/>
                <a:ea typeface="+mn-ea"/>
              </a:rPr>
              <a:t> </a:t>
            </a:r>
            <a:r>
              <a:rPr lang="zh-CN" altLang="en-US" sz="1600" dirty="0" smtClean="0">
                <a:latin typeface="+mn-ea"/>
                <a:ea typeface="+mn-ea"/>
              </a:rPr>
              <a:t>和 </a:t>
            </a:r>
            <a:r>
              <a:rPr lang="en-US" altLang="zh-CN" sz="1600" dirty="0" err="1" smtClean="0">
                <a:latin typeface="+mn-ea"/>
                <a:ea typeface="+mn-ea"/>
              </a:rPr>
              <a:t>SysTick</a:t>
            </a:r>
            <a:r>
              <a:rPr lang="en-US" altLang="zh-CN" sz="1600" dirty="0" smtClean="0">
                <a:latin typeface="+mn-ea"/>
                <a:ea typeface="+mn-ea"/>
              </a:rPr>
              <a:t> </a:t>
            </a:r>
            <a:r>
              <a:rPr lang="zh-CN" altLang="en-US" sz="1600" dirty="0" smtClean="0">
                <a:latin typeface="+mn-ea"/>
                <a:ea typeface="+mn-ea"/>
              </a:rPr>
              <a:t>的优先级都为 </a:t>
            </a:r>
            <a:r>
              <a:rPr lang="en-US" altLang="zh-CN" sz="1600" dirty="0" smtClean="0">
                <a:latin typeface="+mn-ea"/>
                <a:ea typeface="+mn-ea"/>
              </a:rPr>
              <a:t>0</a:t>
            </a:r>
            <a:r>
              <a:rPr lang="zh-CN" altLang="en-US" sz="1600" dirty="0" smtClean="0">
                <a:latin typeface="+mn-ea"/>
                <a:ea typeface="+mn-ea"/>
              </a:rPr>
              <a:t>，那么</a:t>
            </a:r>
            <a:r>
              <a:rPr lang="en-US" altLang="zh-CN" sz="1600" dirty="0" err="1" smtClean="0">
                <a:latin typeface="+mn-ea"/>
                <a:ea typeface="+mn-ea"/>
              </a:rPr>
              <a:t>PendSV</a:t>
            </a:r>
            <a:r>
              <a:rPr lang="en-US" altLang="zh-CN" sz="1600" dirty="0" smtClean="0">
                <a:latin typeface="+mn-ea"/>
                <a:ea typeface="+mn-ea"/>
              </a:rPr>
              <a:t> </a:t>
            </a:r>
            <a:r>
              <a:rPr lang="zh-CN" altLang="en-US" sz="1600" dirty="0" smtClean="0">
                <a:latin typeface="+mn-ea"/>
                <a:ea typeface="+mn-ea"/>
              </a:rPr>
              <a:t>的优先级更高。</a:t>
            </a:r>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latin typeface="+mj-lt"/>
              </a:rPr>
              <a:t>抢占优先级和子优先级</a:t>
            </a:r>
            <a:endParaRPr lang="zh-CN" altLang="en-US" dirty="0">
              <a:latin typeface="+mj-lt"/>
            </a:endParaRPr>
          </a:p>
        </p:txBody>
      </p:sp>
      <p:sp>
        <p:nvSpPr>
          <p:cNvPr id="3" name="内容占位符 2"/>
          <p:cNvSpPr>
            <a:spLocks noGrp="1"/>
          </p:cNvSpPr>
          <p:nvPr>
            <p:ph idx="1"/>
          </p:nvPr>
        </p:nvSpPr>
        <p:spPr/>
        <p:txBody>
          <a:bodyPr/>
          <a:lstStyle/>
          <a:p>
            <a:pPr>
              <a:lnSpc>
                <a:spcPct val="150000"/>
              </a:lnSpc>
              <a:spcBef>
                <a:spcPts val="600"/>
              </a:spcBef>
              <a:spcAft>
                <a:spcPts val="600"/>
              </a:spcAft>
            </a:pPr>
            <a:r>
              <a:rPr lang="zh-CN" altLang="en-US" sz="1800" dirty="0" smtClean="0">
                <a:latin typeface="+mn-ea"/>
              </a:rPr>
              <a:t>抢占式优先级（</a:t>
            </a:r>
            <a:r>
              <a:rPr lang="en-US" altLang="zh-CN" sz="1800" dirty="0" smtClean="0">
                <a:latin typeface="+mn-ea"/>
              </a:rPr>
              <a:t>pre-emption priority)</a:t>
            </a:r>
          </a:p>
          <a:p>
            <a:pPr lvl="1">
              <a:lnSpc>
                <a:spcPct val="150000"/>
              </a:lnSpc>
              <a:spcBef>
                <a:spcPts val="600"/>
              </a:spcBef>
              <a:spcAft>
                <a:spcPts val="600"/>
              </a:spcAft>
            </a:pPr>
            <a:r>
              <a:rPr lang="zh-CN" altLang="en-US" sz="1800" dirty="0" smtClean="0">
                <a:latin typeface="+mn-ea"/>
                <a:ea typeface="+mn-ea"/>
              </a:rPr>
              <a:t>高抢占式优先级的中断事件可以打断当前的主程序</a:t>
            </a:r>
            <a:r>
              <a:rPr lang="en-US" altLang="zh-CN" sz="1800" dirty="0" smtClean="0">
                <a:latin typeface="+mn-ea"/>
                <a:ea typeface="+mn-ea"/>
              </a:rPr>
              <a:t>/</a:t>
            </a:r>
            <a:r>
              <a:rPr lang="zh-CN" altLang="en-US" sz="1800" dirty="0" smtClean="0">
                <a:latin typeface="+mn-ea"/>
                <a:ea typeface="+mn-ea"/>
              </a:rPr>
              <a:t>中断程序的运行</a:t>
            </a:r>
            <a:br>
              <a:rPr lang="zh-CN" altLang="en-US" sz="1800" dirty="0" smtClean="0">
                <a:latin typeface="+mn-ea"/>
                <a:ea typeface="+mn-ea"/>
              </a:rPr>
            </a:br>
            <a:r>
              <a:rPr lang="en-US" altLang="zh-CN" sz="1800" dirty="0" smtClean="0">
                <a:latin typeface="+mn-ea"/>
                <a:ea typeface="+mn-ea"/>
              </a:rPr>
              <a:t>——</a:t>
            </a:r>
            <a:r>
              <a:rPr lang="zh-CN" altLang="en-US" sz="1800" dirty="0" smtClean="0">
                <a:latin typeface="+mn-ea"/>
                <a:ea typeface="+mn-ea"/>
              </a:rPr>
              <a:t>抢断式优先响应，俗称中断嵌套。 </a:t>
            </a:r>
            <a:endParaRPr lang="en-US" altLang="zh-CN" sz="1800" dirty="0" smtClean="0">
              <a:latin typeface="+mn-ea"/>
              <a:ea typeface="+mn-ea"/>
            </a:endParaRPr>
          </a:p>
          <a:p>
            <a:pPr>
              <a:lnSpc>
                <a:spcPct val="150000"/>
              </a:lnSpc>
              <a:spcBef>
                <a:spcPts val="600"/>
              </a:spcBef>
              <a:spcAft>
                <a:spcPts val="600"/>
              </a:spcAft>
            </a:pPr>
            <a:r>
              <a:rPr lang="zh-CN" altLang="en-US" sz="1800" dirty="0" smtClean="0">
                <a:latin typeface="+mn-ea"/>
              </a:rPr>
              <a:t>非抢占式优先级，子优先级（</a:t>
            </a:r>
            <a:r>
              <a:rPr lang="en-US" altLang="zh-CN" sz="1800" dirty="0" smtClean="0">
                <a:latin typeface="+mn-ea"/>
              </a:rPr>
              <a:t>sub priority)</a:t>
            </a:r>
          </a:p>
          <a:p>
            <a:pPr lvl="1">
              <a:lnSpc>
                <a:spcPct val="150000"/>
              </a:lnSpc>
              <a:spcBef>
                <a:spcPts val="600"/>
              </a:spcBef>
              <a:spcAft>
                <a:spcPts val="600"/>
              </a:spcAft>
            </a:pPr>
            <a:r>
              <a:rPr lang="zh-CN" altLang="en-US" sz="1800" dirty="0" smtClean="0">
                <a:latin typeface="+mn-ea"/>
                <a:ea typeface="+mn-ea"/>
              </a:rPr>
              <a:t>在抢占式优先级相同的情况下，高子优先级的中断优先被响应；</a:t>
            </a:r>
            <a:endParaRPr lang="en-US" altLang="zh-CN" sz="1800" dirty="0" smtClean="0">
              <a:latin typeface="+mn-ea"/>
              <a:ea typeface="+mn-ea"/>
            </a:endParaRPr>
          </a:p>
          <a:p>
            <a:pPr lvl="1">
              <a:lnSpc>
                <a:spcPct val="150000"/>
              </a:lnSpc>
              <a:spcBef>
                <a:spcPts val="600"/>
              </a:spcBef>
              <a:spcAft>
                <a:spcPts val="600"/>
              </a:spcAft>
            </a:pPr>
            <a:r>
              <a:rPr lang="zh-CN" altLang="en-US" sz="1800" dirty="0" smtClean="0">
                <a:latin typeface="+mn-ea"/>
                <a:ea typeface="+mn-ea"/>
              </a:rPr>
              <a:t>在抢占式优先级相同的情况下，如果有低子优先级中断正在执行，高子优先级的中断要等待已被响应的低子优先级中断执行结束后才能得到响应</a:t>
            </a:r>
            <a:r>
              <a:rPr lang="en-US" altLang="zh-CN" sz="1800" dirty="0" smtClean="0">
                <a:latin typeface="+mn-ea"/>
                <a:ea typeface="+mn-ea"/>
              </a:rPr>
              <a:t>——</a:t>
            </a:r>
            <a:r>
              <a:rPr lang="zh-CN" altLang="en-US" sz="1800" dirty="0" smtClean="0">
                <a:latin typeface="+mn-ea"/>
                <a:ea typeface="+mn-ea"/>
              </a:rPr>
              <a:t>非抢断式响应（不能嵌套）。</a:t>
            </a:r>
            <a:r>
              <a:rPr lang="zh-CN" altLang="en-US" sz="1600" dirty="0" smtClean="0">
                <a:latin typeface="+mn-ea"/>
                <a:ea typeface="+mn-ea"/>
              </a:rPr>
              <a:t/>
            </a:r>
            <a:br>
              <a:rPr lang="zh-CN" altLang="en-US" sz="1600" dirty="0" smtClean="0">
                <a:latin typeface="+mn-ea"/>
                <a:ea typeface="+mn-ea"/>
              </a:rPr>
            </a:br>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中断响应的依据</a:t>
            </a:r>
            <a:endParaRPr lang="zh-CN" altLang="en-US" dirty="0"/>
          </a:p>
        </p:txBody>
      </p:sp>
      <p:sp>
        <p:nvSpPr>
          <p:cNvPr id="3" name="内容占位符 2"/>
          <p:cNvSpPr>
            <a:spLocks noGrp="1"/>
          </p:cNvSpPr>
          <p:nvPr>
            <p:ph idx="1"/>
          </p:nvPr>
        </p:nvSpPr>
        <p:spPr/>
        <p:txBody>
          <a:bodyPr/>
          <a:lstStyle/>
          <a:p>
            <a:pPr>
              <a:lnSpc>
                <a:spcPct val="150000"/>
              </a:lnSpc>
              <a:spcBef>
                <a:spcPts val="600"/>
              </a:spcBef>
              <a:spcAft>
                <a:spcPts val="600"/>
              </a:spcAft>
            </a:pPr>
            <a:r>
              <a:rPr lang="zh-CN" altLang="en-US" sz="1800" dirty="0" smtClean="0">
                <a:latin typeface="+mn-ea"/>
              </a:rPr>
              <a:t>判断中断是否会被响应的依据：</a:t>
            </a:r>
            <a:endParaRPr lang="en-US" altLang="zh-CN" sz="1800" dirty="0" smtClean="0">
              <a:latin typeface="+mn-ea"/>
            </a:endParaRPr>
          </a:p>
          <a:p>
            <a:pPr lvl="1">
              <a:lnSpc>
                <a:spcPct val="150000"/>
              </a:lnSpc>
              <a:spcBef>
                <a:spcPts val="600"/>
              </a:spcBef>
              <a:spcAft>
                <a:spcPts val="600"/>
              </a:spcAft>
            </a:pPr>
            <a:r>
              <a:rPr lang="zh-CN" altLang="en-US" sz="1800" dirty="0" smtClean="0">
                <a:latin typeface="+mn-ea"/>
                <a:ea typeface="+mn-ea"/>
              </a:rPr>
              <a:t>首先是抢占式优先级，其次是子优先级；</a:t>
            </a:r>
            <a:endParaRPr lang="en-US" altLang="zh-CN" sz="1800" dirty="0" smtClean="0">
              <a:latin typeface="+mn-ea"/>
              <a:ea typeface="+mn-ea"/>
            </a:endParaRPr>
          </a:p>
          <a:p>
            <a:pPr lvl="1">
              <a:lnSpc>
                <a:spcPct val="150000"/>
              </a:lnSpc>
              <a:spcBef>
                <a:spcPts val="600"/>
              </a:spcBef>
              <a:spcAft>
                <a:spcPts val="600"/>
              </a:spcAft>
            </a:pPr>
            <a:r>
              <a:rPr lang="zh-CN" altLang="en-US" sz="1800" dirty="0" smtClean="0">
                <a:latin typeface="+mn-ea"/>
                <a:ea typeface="+mn-ea"/>
              </a:rPr>
              <a:t>抢占式优先级决定是否会有中断嵌套；</a:t>
            </a:r>
            <a:endParaRPr lang="en-US" altLang="zh-CN" sz="1800" dirty="0" smtClean="0">
              <a:latin typeface="+mn-ea"/>
              <a:ea typeface="+mn-ea"/>
            </a:endParaRPr>
          </a:p>
          <a:p>
            <a:pPr lvl="1">
              <a:lnSpc>
                <a:spcPct val="150000"/>
              </a:lnSpc>
              <a:spcBef>
                <a:spcPts val="600"/>
              </a:spcBef>
              <a:spcAft>
                <a:spcPts val="600"/>
              </a:spcAft>
            </a:pPr>
            <a:r>
              <a:rPr lang="en-US" altLang="zh-CN" sz="1800" dirty="0" smtClean="0">
                <a:latin typeface="+mn-ea"/>
                <a:ea typeface="+mn-ea"/>
              </a:rPr>
              <a:t>Reset</a:t>
            </a:r>
            <a:r>
              <a:rPr lang="zh-CN" altLang="en-US" sz="1800" dirty="0" smtClean="0">
                <a:latin typeface="+mn-ea"/>
                <a:ea typeface="+mn-ea"/>
              </a:rPr>
              <a:t>、 </a:t>
            </a:r>
            <a:r>
              <a:rPr lang="en-US" altLang="zh-CN" sz="1800" dirty="0" smtClean="0">
                <a:latin typeface="+mn-ea"/>
                <a:ea typeface="+mn-ea"/>
              </a:rPr>
              <a:t>NMI</a:t>
            </a:r>
            <a:r>
              <a:rPr lang="zh-CN" altLang="en-US" sz="1800" dirty="0" smtClean="0">
                <a:latin typeface="+mn-ea"/>
                <a:ea typeface="+mn-ea"/>
              </a:rPr>
              <a:t>、 </a:t>
            </a:r>
            <a:r>
              <a:rPr lang="en-US" altLang="zh-CN" sz="1800" dirty="0" smtClean="0">
                <a:latin typeface="+mn-ea"/>
                <a:ea typeface="+mn-ea"/>
              </a:rPr>
              <a:t>Hard Fault</a:t>
            </a:r>
            <a:r>
              <a:rPr lang="zh-CN" altLang="en-US" sz="1800" dirty="0" smtClean="0">
                <a:latin typeface="+mn-ea"/>
                <a:ea typeface="+mn-ea"/>
              </a:rPr>
              <a:t>的优先级为负（高于普通中断优先级）且不可修改。</a:t>
            </a:r>
            <a:endParaRPr lang="en-US" altLang="zh-CN" sz="1800" dirty="0" smtClean="0">
              <a:latin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tallings">
  <a:themeElements>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po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7516</TotalTime>
  <Words>2040</Words>
  <Application>Microsoft Office PowerPoint</Application>
  <PresentationFormat>全屏显示(4:3)</PresentationFormat>
  <Paragraphs>247</Paragraphs>
  <Slides>28</Slides>
  <Notes>0</Notes>
  <HiddenSlides>0</HiddenSlides>
  <MMClips>0</MMClips>
  <ScaleCrop>false</ScaleCrop>
  <HeadingPairs>
    <vt:vector size="4" baseType="variant">
      <vt:variant>
        <vt:lpstr>主题</vt:lpstr>
      </vt:variant>
      <vt:variant>
        <vt:i4>3</vt:i4>
      </vt:variant>
      <vt:variant>
        <vt:lpstr>幻灯片标题</vt:lpstr>
      </vt:variant>
      <vt:variant>
        <vt:i4>28</vt:i4>
      </vt:variant>
    </vt:vector>
  </HeadingPairs>
  <TitlesOfParts>
    <vt:vector size="31" baseType="lpstr">
      <vt:lpstr>1_stallings</vt:lpstr>
      <vt:lpstr>2_自定义设计方案</vt:lpstr>
      <vt:lpstr>1_自定义设计方案</vt:lpstr>
      <vt:lpstr>S800板第三次实验(下)</vt:lpstr>
      <vt:lpstr>准备知识的学习</vt:lpstr>
      <vt:lpstr>NVIC</vt:lpstr>
      <vt:lpstr>Cortex M4中断类型表</vt:lpstr>
      <vt:lpstr>异常的优先级</vt:lpstr>
      <vt:lpstr>异常基于优先级而采取的动作</vt:lpstr>
      <vt:lpstr>优先级的编程设置</vt:lpstr>
      <vt:lpstr>抢占优先级和子优先级</vt:lpstr>
      <vt:lpstr>中断响应的依据</vt:lpstr>
      <vt:lpstr>NVIC的优先级概念</vt:lpstr>
      <vt:lpstr>Tiva C系列的优先级</vt:lpstr>
      <vt:lpstr>规则</vt:lpstr>
      <vt:lpstr>举例</vt:lpstr>
      <vt:lpstr>续上页</vt:lpstr>
      <vt:lpstr>实验例程</vt:lpstr>
      <vt:lpstr>函数IntPriorityMaskGet</vt:lpstr>
      <vt:lpstr>函数IntPriorityGroupingSet</vt:lpstr>
      <vt:lpstr>函数IntPriorityGroupingGet</vt:lpstr>
      <vt:lpstr>函数IntPrioritySet</vt:lpstr>
      <vt:lpstr>函数IntPriorityGet</vt:lpstr>
      <vt:lpstr>中断程序的入口</vt:lpstr>
      <vt:lpstr>中断的使能</vt:lpstr>
      <vt:lpstr>中断的使能</vt:lpstr>
      <vt:lpstr>第三次实验（下）</vt:lpstr>
      <vt:lpstr>实验内容</vt:lpstr>
      <vt:lpstr>实验内容</vt:lpstr>
      <vt:lpstr>实验内容</vt:lpstr>
      <vt:lpstr>第三次实验讨论题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More on I/O and Memory</dc:title>
  <dc:creator>archee</dc:creator>
  <cp:lastModifiedBy>pc001.sjtu.edu.cn</cp:lastModifiedBy>
  <cp:revision>943</cp:revision>
  <dcterms:created xsi:type="dcterms:W3CDTF">2012-02-15T06:15:34Z</dcterms:created>
  <dcterms:modified xsi:type="dcterms:W3CDTF">2017-06-01T07:03:45Z</dcterms:modified>
</cp:coreProperties>
</file>