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86" r:id="rId2"/>
    <p:sldMasterId id="2147483704" r:id="rId3"/>
  </p:sldMasterIdLst>
  <p:notesMasterIdLst>
    <p:notesMasterId r:id="rId41"/>
  </p:notesMasterIdLst>
  <p:sldIdLst>
    <p:sldId id="492" r:id="rId4"/>
    <p:sldId id="495" r:id="rId5"/>
    <p:sldId id="604" r:id="rId6"/>
    <p:sldId id="625" r:id="rId7"/>
    <p:sldId id="608" r:id="rId8"/>
    <p:sldId id="624" r:id="rId9"/>
    <p:sldId id="609" r:id="rId10"/>
    <p:sldId id="610" r:id="rId11"/>
    <p:sldId id="611" r:id="rId12"/>
    <p:sldId id="591" r:id="rId13"/>
    <p:sldId id="606" r:id="rId14"/>
    <p:sldId id="626" r:id="rId15"/>
    <p:sldId id="612" r:id="rId16"/>
    <p:sldId id="605" r:id="rId17"/>
    <p:sldId id="613" r:id="rId18"/>
    <p:sldId id="607" r:id="rId19"/>
    <p:sldId id="627" r:id="rId20"/>
    <p:sldId id="614" r:id="rId21"/>
    <p:sldId id="615" r:id="rId22"/>
    <p:sldId id="618" r:id="rId23"/>
    <p:sldId id="619" r:id="rId24"/>
    <p:sldId id="620" r:id="rId25"/>
    <p:sldId id="621" r:id="rId26"/>
    <p:sldId id="623" r:id="rId27"/>
    <p:sldId id="622" r:id="rId28"/>
    <p:sldId id="632" r:id="rId29"/>
    <p:sldId id="633" r:id="rId30"/>
    <p:sldId id="634" r:id="rId31"/>
    <p:sldId id="628" r:id="rId32"/>
    <p:sldId id="630" r:id="rId33"/>
    <p:sldId id="631" r:id="rId34"/>
    <p:sldId id="555" r:id="rId35"/>
    <p:sldId id="557" r:id="rId36"/>
    <p:sldId id="559" r:id="rId37"/>
    <p:sldId id="617" r:id="rId38"/>
    <p:sldId id="616" r:id="rId39"/>
    <p:sldId id="589" r:id="rId40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8017" autoAdjust="0"/>
    <p:restoredTop sz="94660"/>
  </p:normalViewPr>
  <p:slideViewPr>
    <p:cSldViewPr>
      <p:cViewPr varScale="1">
        <p:scale>
          <a:sx n="94" d="100"/>
          <a:sy n="94" d="100"/>
        </p:scale>
        <p:origin x="-12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0DF5332-2E67-4197-A9D6-96730940DD45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ED3CE85-8A39-439B-A638-99B69752E8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4681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87E5E6-C63B-40EA-BA86-4CAB31B02106}" type="slidenum">
              <a:rPr lang="en-US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1832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33400"/>
            <a:ext cx="772160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02895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spcBef>
                <a:spcPct val="0"/>
              </a:spcBef>
              <a:defRPr>
                <a:solidFill>
                  <a:srgbClr val="5E574E"/>
                </a:solidFill>
              </a:defRPr>
            </a:lvl1pPr>
          </a:lstStyle>
          <a:p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fld id="{916C66C5-7DFE-4220-9FE1-A3CA8EA0103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6567" name="Line 7"/>
          <p:cNvSpPr>
            <a:spLocks noChangeShapeType="1"/>
          </p:cNvSpPr>
          <p:nvPr/>
        </p:nvSpPr>
        <p:spPr bwMode="auto">
          <a:xfrm>
            <a:off x="457200" y="25146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BCC775-3ADC-47AB-BC2E-E60055130C74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BCE291-D8F3-4C90-A8DB-6733BB373E02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8204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3093B3B-E81E-490B-8F1F-1C571ED82160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95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2614543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60422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4195163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51397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043418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190444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01010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DFD222-E453-472C-B553-43E1189E21AE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12402569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31989651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452736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193112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179388"/>
            <a:ext cx="9144000" cy="61547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765810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31800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724791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31800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2800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2800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392186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31800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2800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31800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2800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048290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2800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2800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865419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31800" y="1268413"/>
            <a:ext cx="8229600" cy="5065712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="" xmlns:p14="http://schemas.microsoft.com/office/powerpoint/2010/main" val="94357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D94EAD-3A0D-43D4-AD18-89E091F4326E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95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35484493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32767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7120784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2830312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585402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903119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3233063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1194153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357224947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7329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D81A84-347F-4DDF-BAE7-4AD7EF67DA1A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7900182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179388"/>
            <a:ext cx="9144000" cy="61547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9695398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31800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503488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31800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2800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2800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0450829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31800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2800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31800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2800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570859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2800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2800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1906490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31800" y="1268413"/>
            <a:ext cx="8229600" cy="5065712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="" xmlns:p14="http://schemas.microsoft.com/office/powerpoint/2010/main" val="54270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33EE4D-9D4E-4EF0-AD47-C324AD7553D9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AB8B5A-F46E-49EF-8E49-7D4823E30156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B12839-AB46-4EE9-A4EF-3FE952E895F7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3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F5C15F-19E2-41FF-8AF4-667E84177D41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418FE5-389E-4DA0-81AC-5EB98838DD89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2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39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8204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endParaRPr lang="en-US" smtClean="0">
              <a:solidFill>
                <a:srgbClr val="5E574E"/>
              </a:solidFill>
            </a:endParaRP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endParaRPr lang="en-US" smtClean="0">
              <a:solidFill>
                <a:srgbClr val="5E574E"/>
              </a:solidFill>
            </a:endParaRP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fld id="{6B1821FE-FA4C-47C1-B685-876E6334E4D6}" type="slidenum">
              <a:rPr lang="en-US" smtClean="0">
                <a:solidFill>
                  <a:srgbClr val="5E574E"/>
                </a:solidFill>
              </a:rPr>
              <a:pPr eaLnBrk="0" fontAlgn="base" hangingPunct="0">
                <a:spcAft>
                  <a:spcPct val="0"/>
                </a:spcAft>
              </a:pPr>
              <a:t>‹#›</a:t>
            </a:fld>
            <a:endParaRPr lang="en-US" smtClean="0">
              <a:solidFill>
                <a:srgbClr val="5E574E"/>
              </a:solidFill>
            </a:endParaRPr>
          </a:p>
        </p:txBody>
      </p:sp>
      <p:sp>
        <p:nvSpPr>
          <p:cNvPr id="65543" name="Line 7"/>
          <p:cNvSpPr>
            <a:spLocks noChangeShapeType="1"/>
          </p:cNvSpPr>
          <p:nvPr/>
        </p:nvSpPr>
        <p:spPr bwMode="auto">
          <a:xfrm>
            <a:off x="457200" y="16002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onotype Sorts" pitchFamily="2" charset="2"/>
        <a:buChar char="z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onotype Sorts" pitchFamily="2" charset="2"/>
        <a:buChar char="y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onotype Sorts" pitchFamily="2" charset="2"/>
        <a:buChar char="x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ppt底板白-英文大写4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33984"/>
              </a:solidFill>
            </a:endParaRPr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33984"/>
              </a:solidFill>
            </a:endParaRP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45062" name="Picture 7" descr="10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3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268413"/>
            <a:ext cx="8229600" cy="506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  <p:extLst>
      <p:ext uri="{BB962C8B-B14F-4D97-AF65-F5344CB8AC3E}">
        <p14:creationId xmlns="" xmlns:p14="http://schemas.microsoft.com/office/powerpoint/2010/main" val="3030969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21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955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ppt底板白-英文大写4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33984"/>
              </a:solidFill>
            </a:endParaRPr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33984"/>
              </a:solidFill>
            </a:endParaRP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45062" name="Picture 7" descr="10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3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268413"/>
            <a:ext cx="8229600" cy="506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" name="矩形 2"/>
          <p:cNvSpPr/>
          <p:nvPr/>
        </p:nvSpPr>
        <p:spPr bwMode="auto">
          <a:xfrm>
            <a:off x="815392" y="213024"/>
            <a:ext cx="1368152" cy="576064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133984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57202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21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955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5008" y="2428868"/>
            <a:ext cx="8928992" cy="1470025"/>
          </a:xfrm>
        </p:spPr>
        <p:txBody>
          <a:bodyPr/>
          <a:lstStyle/>
          <a:p>
            <a:pPr eaLnBrk="1" hangingPunct="1">
              <a:spcBef>
                <a:spcPts val="2400"/>
              </a:spcBef>
            </a:pPr>
            <a:r>
              <a:rPr lang="en-US" altLang="zh-CN" sz="4000" dirty="0" smtClean="0">
                <a:solidFill>
                  <a:srgbClr val="C00000"/>
                </a:solidFill>
                <a:latin typeface="Calibri" pitchFamily="34" charset="0"/>
              </a:rPr>
              <a:t>S800</a:t>
            </a:r>
            <a:r>
              <a:rPr lang="zh-CN" altLang="en-US" sz="4000" dirty="0" smtClean="0">
                <a:solidFill>
                  <a:srgbClr val="C00000"/>
                </a:solidFill>
                <a:latin typeface="Corbel" pitchFamily="34" charset="0"/>
              </a:rPr>
              <a:t>板第三次实验</a:t>
            </a:r>
            <a:endParaRPr lang="en-US" altLang="zh-CN" sz="4000" dirty="0" smtClean="0">
              <a:solidFill>
                <a:srgbClr val="C00000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1952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TM4C1294NCPDT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UART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kumimoji="0" lang="en-US" altLang="zh-CN" sz="2000" dirty="0" smtClean="0">
                <a:latin typeface="Arial" charset="0"/>
                <a:ea typeface="黑体" pitchFamily="2" charset="-122"/>
              </a:rPr>
              <a:t>TM4C1294NCPDT</a:t>
            </a:r>
            <a:r>
              <a:rPr kumimoji="0" lang="zh-CN" altLang="en-US" sz="2000" dirty="0" smtClean="0">
                <a:latin typeface="Arial" charset="0"/>
                <a:ea typeface="黑体" pitchFamily="2" charset="-122"/>
              </a:rPr>
              <a:t>微控制器集成了</a:t>
            </a:r>
            <a:r>
              <a:rPr kumimoji="0" lang="en-US" altLang="zh-CN" sz="2000" dirty="0" smtClean="0">
                <a:latin typeface="Arial" charset="0"/>
                <a:ea typeface="黑体" pitchFamily="2" charset="-122"/>
              </a:rPr>
              <a:t>8</a:t>
            </a:r>
            <a:r>
              <a:rPr kumimoji="0" lang="zh-CN" altLang="en-US" sz="2000" dirty="0" smtClean="0">
                <a:latin typeface="Arial" charset="0"/>
                <a:ea typeface="黑体" pitchFamily="2" charset="-122"/>
              </a:rPr>
              <a:t>个标准的</a:t>
            </a:r>
            <a:r>
              <a:rPr kumimoji="0" lang="en-US" altLang="zh-CN" sz="2000" dirty="0" smtClean="0">
                <a:latin typeface="Arial" charset="0"/>
                <a:ea typeface="黑体" pitchFamily="2" charset="-122"/>
              </a:rPr>
              <a:t>UART</a:t>
            </a:r>
            <a:r>
              <a:rPr kumimoji="0" lang="zh-CN" altLang="en-US" sz="2000" dirty="0" smtClean="0">
                <a:latin typeface="Arial" charset="0"/>
                <a:ea typeface="黑体" pitchFamily="2" charset="-122"/>
              </a:rPr>
              <a:t>模块，具有以下特征：</a:t>
            </a:r>
            <a:endParaRPr kumimoji="0" lang="en-US" altLang="zh-CN" sz="2000" dirty="0" smtClean="0">
              <a:latin typeface="Arial" charset="0"/>
              <a:ea typeface="黑体" pitchFamily="2" charset="-122"/>
            </a:endParaRPr>
          </a:p>
          <a:p>
            <a:r>
              <a:rPr kumimoji="0" lang="zh-CN" altLang="en-US" sz="1800" dirty="0" smtClean="0">
                <a:latin typeface="Arial" charset="0"/>
                <a:ea typeface="黑体" pitchFamily="2" charset="-122"/>
              </a:rPr>
              <a:t>可编程的波特率发生器，在常规模式（</a:t>
            </a:r>
            <a:r>
              <a:rPr kumimoji="0" lang="en-US" altLang="zh-CN" sz="1800" dirty="0" smtClean="0">
                <a:latin typeface="Arial" charset="0"/>
                <a:ea typeface="黑体" pitchFamily="2" charset="-122"/>
              </a:rPr>
              <a:t>16 </a:t>
            </a:r>
            <a:r>
              <a:rPr kumimoji="0" lang="zh-CN" altLang="en-US" sz="1800" dirty="0" smtClean="0">
                <a:latin typeface="Arial" charset="0"/>
                <a:ea typeface="黑体" pitchFamily="2" charset="-122"/>
              </a:rPr>
              <a:t>分频）下最高可达到  </a:t>
            </a:r>
            <a:r>
              <a:rPr kumimoji="0" lang="en-US" altLang="zh-CN" sz="1800" dirty="0" smtClean="0">
                <a:latin typeface="Arial" charset="0"/>
                <a:ea typeface="黑体" pitchFamily="2" charset="-122"/>
              </a:rPr>
              <a:t>5Mbps</a:t>
            </a:r>
            <a:r>
              <a:rPr kumimoji="0" lang="zh-CN" altLang="en-US" sz="1800" dirty="0" smtClean="0">
                <a:latin typeface="Arial" charset="0"/>
                <a:ea typeface="黑体" pitchFamily="2" charset="-122"/>
              </a:rPr>
              <a:t>，在高速模式（</a:t>
            </a:r>
            <a:r>
              <a:rPr kumimoji="0" lang="en-US" altLang="zh-CN" sz="1800" dirty="0" smtClean="0">
                <a:latin typeface="Arial" charset="0"/>
                <a:ea typeface="黑体" pitchFamily="2" charset="-122"/>
              </a:rPr>
              <a:t>8</a:t>
            </a:r>
            <a:r>
              <a:rPr kumimoji="0" lang="zh-CN" altLang="en-US" sz="1800" dirty="0" smtClean="0">
                <a:latin typeface="Arial" charset="0"/>
                <a:ea typeface="黑体" pitchFamily="2" charset="-122"/>
              </a:rPr>
              <a:t>分频）下最高可达</a:t>
            </a:r>
            <a:r>
              <a:rPr kumimoji="0" lang="en-US" altLang="zh-CN" sz="1800" dirty="0" smtClean="0">
                <a:latin typeface="Arial" charset="0"/>
                <a:ea typeface="黑体" pitchFamily="2" charset="-122"/>
              </a:rPr>
              <a:t>10Mbps</a:t>
            </a:r>
            <a:r>
              <a:rPr kumimoji="0" lang="zh-CN" altLang="en-US" sz="1800" dirty="0" smtClean="0">
                <a:latin typeface="Arial" charset="0"/>
                <a:ea typeface="黑体" pitchFamily="2" charset="-122"/>
              </a:rPr>
              <a:t>；</a:t>
            </a:r>
          </a:p>
          <a:p>
            <a:r>
              <a:rPr kumimoji="0" lang="zh-CN" altLang="en-US" sz="1800" dirty="0" smtClean="0">
                <a:latin typeface="Arial" charset="0"/>
                <a:ea typeface="黑体" pitchFamily="2" charset="-122"/>
              </a:rPr>
              <a:t>每路</a:t>
            </a:r>
            <a:r>
              <a:rPr kumimoji="0" lang="en-US" altLang="zh-CN" sz="1800" dirty="0" smtClean="0">
                <a:latin typeface="Arial" charset="0"/>
                <a:ea typeface="黑体" pitchFamily="2" charset="-122"/>
              </a:rPr>
              <a:t>UART</a:t>
            </a:r>
            <a:r>
              <a:rPr kumimoji="0" lang="zh-CN" altLang="en-US" sz="1800" dirty="0" smtClean="0">
                <a:latin typeface="Arial" charset="0"/>
                <a:ea typeface="黑体" pitchFamily="2" charset="-122"/>
              </a:rPr>
              <a:t>就具有相互独立的</a:t>
            </a:r>
            <a:r>
              <a:rPr kumimoji="0" lang="en-US" altLang="zh-CN" sz="1800" dirty="0" smtClean="0">
                <a:latin typeface="Arial" charset="0"/>
                <a:ea typeface="黑体" pitchFamily="2" charset="-122"/>
              </a:rPr>
              <a:t>16×8 </a:t>
            </a:r>
            <a:r>
              <a:rPr kumimoji="0" lang="zh-CN" altLang="en-US" sz="1800" dirty="0" smtClean="0">
                <a:latin typeface="Arial" charset="0"/>
                <a:ea typeface="黑体" pitchFamily="2" charset="-122"/>
              </a:rPr>
              <a:t>发送（</a:t>
            </a:r>
            <a:r>
              <a:rPr kumimoji="0" lang="en-US" altLang="zh-CN" sz="1800" dirty="0" smtClean="0">
                <a:latin typeface="Arial" charset="0"/>
                <a:ea typeface="黑体" pitchFamily="2" charset="-122"/>
              </a:rPr>
              <a:t>TX</a:t>
            </a:r>
            <a:r>
              <a:rPr kumimoji="0" lang="zh-CN" altLang="en-US" sz="1800" dirty="0" smtClean="0">
                <a:latin typeface="Arial" charset="0"/>
                <a:ea typeface="黑体" pitchFamily="2" charset="-122"/>
              </a:rPr>
              <a:t>）</a:t>
            </a:r>
            <a:r>
              <a:rPr kumimoji="0" lang="en-US" altLang="zh-CN" sz="1800" dirty="0" smtClean="0">
                <a:latin typeface="Arial" charset="0"/>
                <a:ea typeface="黑体" pitchFamily="2" charset="-122"/>
              </a:rPr>
              <a:t>FIFO </a:t>
            </a:r>
            <a:r>
              <a:rPr kumimoji="0" lang="zh-CN" altLang="en-US" sz="1800" dirty="0" smtClean="0">
                <a:latin typeface="Arial" charset="0"/>
                <a:ea typeface="黑体" pitchFamily="2" charset="-122"/>
              </a:rPr>
              <a:t>和接收（</a:t>
            </a:r>
            <a:r>
              <a:rPr kumimoji="0" lang="en-US" altLang="zh-CN" sz="1800" dirty="0" smtClean="0">
                <a:latin typeface="Arial" charset="0"/>
                <a:ea typeface="黑体" pitchFamily="2" charset="-122"/>
              </a:rPr>
              <a:t>RX</a:t>
            </a:r>
            <a:r>
              <a:rPr kumimoji="0" lang="zh-CN" altLang="en-US" sz="1800" dirty="0" smtClean="0">
                <a:latin typeface="Arial" charset="0"/>
                <a:ea typeface="黑体" pitchFamily="2" charset="-122"/>
              </a:rPr>
              <a:t>）</a:t>
            </a:r>
            <a:r>
              <a:rPr kumimoji="0" lang="en-US" altLang="zh-CN" sz="1800" dirty="0" smtClean="0">
                <a:latin typeface="Arial" charset="0"/>
                <a:ea typeface="黑体" pitchFamily="2" charset="-122"/>
              </a:rPr>
              <a:t>FIFO</a:t>
            </a:r>
            <a:r>
              <a:rPr kumimoji="0" lang="zh-CN" altLang="en-US" sz="1800" dirty="0" smtClean="0">
                <a:latin typeface="Arial" charset="0"/>
                <a:ea typeface="黑体" pitchFamily="2" charset="-122"/>
              </a:rPr>
              <a:t>，可降低中断服务对</a:t>
            </a:r>
            <a:r>
              <a:rPr kumimoji="0" lang="en-US" altLang="zh-CN" sz="1800" dirty="0" smtClean="0">
                <a:latin typeface="Arial" charset="0"/>
                <a:ea typeface="黑体" pitchFamily="2" charset="-122"/>
              </a:rPr>
              <a:t>CPU </a:t>
            </a:r>
            <a:r>
              <a:rPr kumimoji="0" lang="zh-CN" altLang="en-US" sz="1800" dirty="0" smtClean="0">
                <a:latin typeface="Arial" charset="0"/>
                <a:ea typeface="黑体" pitchFamily="2" charset="-122"/>
              </a:rPr>
              <a:t>的占用；</a:t>
            </a:r>
          </a:p>
          <a:p>
            <a:r>
              <a:rPr kumimoji="0" lang="en-US" altLang="zh-CN" sz="1800" dirty="0" smtClean="0">
                <a:latin typeface="Arial" charset="0"/>
                <a:ea typeface="黑体" pitchFamily="2" charset="-122"/>
              </a:rPr>
              <a:t>FIFO </a:t>
            </a:r>
            <a:r>
              <a:rPr kumimoji="0" lang="zh-CN" altLang="en-US" sz="1800" dirty="0" smtClean="0">
                <a:latin typeface="Arial" charset="0"/>
                <a:ea typeface="黑体" pitchFamily="2" charset="-122"/>
              </a:rPr>
              <a:t>触发深度有如下级别可选：</a:t>
            </a:r>
            <a:r>
              <a:rPr kumimoji="0" lang="en-US" altLang="zh-CN" sz="1800" dirty="0" smtClean="0">
                <a:latin typeface="Arial" charset="0"/>
                <a:ea typeface="黑体" pitchFamily="2" charset="-122"/>
              </a:rPr>
              <a:t>1/8</a:t>
            </a:r>
            <a:r>
              <a:rPr kumimoji="0" lang="zh-CN" altLang="en-US" sz="1800" dirty="0" smtClean="0">
                <a:latin typeface="Arial" charset="0"/>
                <a:ea typeface="黑体" pitchFamily="2" charset="-122"/>
              </a:rPr>
              <a:t>、</a:t>
            </a:r>
            <a:r>
              <a:rPr kumimoji="0" lang="en-US" altLang="zh-CN" sz="1800" dirty="0" smtClean="0">
                <a:latin typeface="Arial" charset="0"/>
                <a:ea typeface="黑体" pitchFamily="2" charset="-122"/>
              </a:rPr>
              <a:t>1/4</a:t>
            </a:r>
            <a:r>
              <a:rPr kumimoji="0" lang="zh-CN" altLang="en-US" sz="1800" dirty="0" smtClean="0">
                <a:latin typeface="Arial" charset="0"/>
                <a:ea typeface="黑体" pitchFamily="2" charset="-122"/>
              </a:rPr>
              <a:t>、</a:t>
            </a:r>
            <a:r>
              <a:rPr kumimoji="0" lang="en-US" altLang="zh-CN" sz="1800" dirty="0" smtClean="0">
                <a:latin typeface="Arial" charset="0"/>
                <a:ea typeface="黑体" pitchFamily="2" charset="-122"/>
              </a:rPr>
              <a:t>1/2</a:t>
            </a:r>
            <a:r>
              <a:rPr kumimoji="0" lang="zh-CN" altLang="en-US" sz="1800" dirty="0" smtClean="0">
                <a:latin typeface="Arial" charset="0"/>
                <a:ea typeface="黑体" pitchFamily="2" charset="-122"/>
              </a:rPr>
              <a:t>、</a:t>
            </a:r>
            <a:r>
              <a:rPr kumimoji="0" lang="en-US" altLang="zh-CN" sz="1800" dirty="0" smtClean="0">
                <a:latin typeface="Arial" charset="0"/>
                <a:ea typeface="黑体" pitchFamily="2" charset="-122"/>
              </a:rPr>
              <a:t>3/4 </a:t>
            </a:r>
            <a:r>
              <a:rPr kumimoji="0" lang="zh-CN" altLang="en-US" sz="1800" dirty="0" smtClean="0">
                <a:latin typeface="Arial" charset="0"/>
                <a:ea typeface="黑体" pitchFamily="2" charset="-122"/>
              </a:rPr>
              <a:t>，和</a:t>
            </a:r>
            <a:r>
              <a:rPr kumimoji="0" lang="en-US" altLang="zh-CN" sz="1800" dirty="0" smtClean="0">
                <a:latin typeface="Arial" charset="0"/>
                <a:ea typeface="黑体" pitchFamily="2" charset="-122"/>
              </a:rPr>
              <a:t>7/8</a:t>
            </a:r>
            <a:r>
              <a:rPr kumimoji="0" lang="zh-CN" altLang="en-US" sz="1800" dirty="0" smtClean="0">
                <a:latin typeface="Arial" charset="0"/>
                <a:ea typeface="黑体" pitchFamily="2" charset="-122"/>
              </a:rPr>
              <a:t>；</a:t>
            </a:r>
          </a:p>
          <a:p>
            <a:r>
              <a:rPr kumimoji="0" lang="zh-CN" altLang="en-US" sz="1800" dirty="0" smtClean="0">
                <a:latin typeface="Arial" charset="0"/>
                <a:ea typeface="黑体" pitchFamily="2" charset="-122"/>
              </a:rPr>
              <a:t>含标准的异步通讯位：起始位、停止位、奇偶校验位；</a:t>
            </a:r>
          </a:p>
          <a:p>
            <a:r>
              <a:rPr kumimoji="0" lang="zh-CN" altLang="en-US" sz="1800" dirty="0" smtClean="0">
                <a:latin typeface="Arial" charset="0"/>
                <a:ea typeface="黑体" pitchFamily="2" charset="-122"/>
              </a:rPr>
              <a:t>线中止</a:t>
            </a:r>
            <a:r>
              <a:rPr kumimoji="0" lang="en-US" altLang="zh-CN" sz="1800" dirty="0" smtClean="0">
                <a:latin typeface="Arial" charset="0"/>
                <a:ea typeface="黑体" pitchFamily="2" charset="-122"/>
              </a:rPr>
              <a:t>(Line-break)</a:t>
            </a:r>
            <a:r>
              <a:rPr kumimoji="0" lang="zh-CN" altLang="en-US" sz="1800" dirty="0" smtClean="0">
                <a:latin typeface="Arial" charset="0"/>
                <a:ea typeface="黑体" pitchFamily="2" charset="-122"/>
              </a:rPr>
              <a:t>的产生与检测；</a:t>
            </a:r>
          </a:p>
          <a:p>
            <a:r>
              <a:rPr kumimoji="0" lang="zh-CN" altLang="en-US" sz="1800" dirty="0" smtClean="0">
                <a:latin typeface="Arial" charset="0"/>
                <a:ea typeface="黑体" pitchFamily="2" charset="-122"/>
              </a:rPr>
              <a:t>完全可编程的串行接口特性：</a:t>
            </a:r>
          </a:p>
          <a:p>
            <a:pPr lvl="1"/>
            <a:r>
              <a:rPr kumimoji="0" lang="zh-CN" altLang="en-US" sz="1600" dirty="0" smtClean="0">
                <a:latin typeface="Arial" charset="0"/>
                <a:ea typeface="黑体" pitchFamily="2" charset="-122"/>
              </a:rPr>
              <a:t>可包含</a:t>
            </a:r>
            <a:r>
              <a:rPr kumimoji="0" lang="en-US" altLang="zh-CN" sz="1600" dirty="0" smtClean="0">
                <a:latin typeface="Arial" charset="0"/>
                <a:ea typeface="黑体" pitchFamily="2" charset="-122"/>
              </a:rPr>
              <a:t>5</a:t>
            </a:r>
            <a:r>
              <a:rPr kumimoji="0" lang="zh-CN" altLang="en-US" sz="1600" dirty="0" smtClean="0">
                <a:latin typeface="Arial" charset="0"/>
                <a:ea typeface="黑体" pitchFamily="2" charset="-122"/>
              </a:rPr>
              <a:t>、</a:t>
            </a:r>
            <a:r>
              <a:rPr kumimoji="0" lang="en-US" altLang="zh-CN" sz="1600" dirty="0" smtClean="0">
                <a:latin typeface="Arial" charset="0"/>
                <a:ea typeface="黑体" pitchFamily="2" charset="-122"/>
              </a:rPr>
              <a:t>6</a:t>
            </a:r>
            <a:r>
              <a:rPr kumimoji="0" lang="zh-CN" altLang="en-US" sz="1600" dirty="0" smtClean="0">
                <a:latin typeface="Arial" charset="0"/>
                <a:ea typeface="黑体" pitchFamily="2" charset="-122"/>
              </a:rPr>
              <a:t>、</a:t>
            </a:r>
            <a:r>
              <a:rPr kumimoji="0" lang="en-US" altLang="zh-CN" sz="1600" dirty="0" smtClean="0">
                <a:latin typeface="Arial" charset="0"/>
                <a:ea typeface="黑体" pitchFamily="2" charset="-122"/>
              </a:rPr>
              <a:t>7</a:t>
            </a:r>
            <a:r>
              <a:rPr kumimoji="0" lang="zh-CN" altLang="en-US" sz="1600" dirty="0" smtClean="0">
                <a:latin typeface="Arial" charset="0"/>
                <a:ea typeface="黑体" pitchFamily="2" charset="-122"/>
              </a:rPr>
              <a:t>，或</a:t>
            </a:r>
            <a:r>
              <a:rPr kumimoji="0" lang="en-US" altLang="zh-CN" sz="1600" dirty="0" smtClean="0">
                <a:latin typeface="Arial" charset="0"/>
                <a:ea typeface="黑体" pitchFamily="2" charset="-122"/>
              </a:rPr>
              <a:t>8 </a:t>
            </a:r>
            <a:r>
              <a:rPr kumimoji="0" lang="zh-CN" altLang="en-US" sz="1600" dirty="0" smtClean="0">
                <a:latin typeface="Arial" charset="0"/>
                <a:ea typeface="黑体" pitchFamily="2" charset="-122"/>
              </a:rPr>
              <a:t>个数据位</a:t>
            </a:r>
          </a:p>
          <a:p>
            <a:pPr lvl="1"/>
            <a:r>
              <a:rPr kumimoji="0" lang="zh-CN" altLang="en-US" sz="1600" dirty="0" smtClean="0">
                <a:latin typeface="Arial" charset="0"/>
                <a:ea typeface="黑体" pitchFamily="2" charset="-122"/>
              </a:rPr>
              <a:t>可产生</a:t>
            </a:r>
            <a:r>
              <a:rPr kumimoji="0" lang="en-US" altLang="zh-CN" sz="1600" dirty="0" smtClean="0">
                <a:latin typeface="Arial" charset="0"/>
                <a:ea typeface="黑体" pitchFamily="2" charset="-122"/>
              </a:rPr>
              <a:t>/</a:t>
            </a:r>
            <a:r>
              <a:rPr kumimoji="0" lang="zh-CN" altLang="en-US" sz="1600" dirty="0" smtClean="0">
                <a:latin typeface="Arial" charset="0"/>
                <a:ea typeface="黑体" pitchFamily="2" charset="-122"/>
              </a:rPr>
              <a:t>检测奇偶校验位，支持偶校验位、奇校验位、粘着校验位，或无校验位</a:t>
            </a:r>
          </a:p>
          <a:p>
            <a:pPr lvl="1"/>
            <a:r>
              <a:rPr kumimoji="0" lang="zh-CN" altLang="en-US" sz="1600" dirty="0" smtClean="0">
                <a:latin typeface="Arial" charset="0"/>
                <a:ea typeface="黑体" pitchFamily="2" charset="-122"/>
              </a:rPr>
              <a:t>可产生</a:t>
            </a:r>
            <a:r>
              <a:rPr kumimoji="0" lang="en-US" altLang="zh-CN" sz="1600" dirty="0" smtClean="0">
                <a:latin typeface="Arial" charset="0"/>
                <a:ea typeface="黑体" pitchFamily="2" charset="-122"/>
              </a:rPr>
              <a:t>1 </a:t>
            </a:r>
            <a:r>
              <a:rPr kumimoji="0" lang="zh-CN" altLang="en-US" sz="1600" dirty="0" smtClean="0">
                <a:latin typeface="Arial" charset="0"/>
                <a:ea typeface="黑体" pitchFamily="2" charset="-122"/>
              </a:rPr>
              <a:t>或</a:t>
            </a:r>
            <a:r>
              <a:rPr kumimoji="0" lang="en-US" altLang="zh-CN" sz="1600" dirty="0" smtClean="0">
                <a:latin typeface="Arial" charset="0"/>
                <a:ea typeface="黑体" pitchFamily="2" charset="-122"/>
              </a:rPr>
              <a:t>2 </a:t>
            </a:r>
            <a:r>
              <a:rPr kumimoji="0" lang="zh-CN" altLang="en-US" sz="1600" dirty="0" smtClean="0">
                <a:latin typeface="Arial" charset="0"/>
                <a:ea typeface="黑体" pitchFamily="2" charset="-122"/>
              </a:rPr>
              <a:t>个停止位</a:t>
            </a:r>
            <a:endParaRPr kumimoji="0" lang="zh-CN" altLang="en-US" sz="1600" dirty="0"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4348" y="214290"/>
            <a:ext cx="4094163" cy="1268413"/>
          </a:xfrm>
          <a:solidFill>
            <a:schemeClr val="bg1"/>
          </a:solidFill>
        </p:spPr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High-Level Block Diagram</a:t>
            </a:r>
            <a:endParaRPr lang="en-GB" sz="3200" b="1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988840"/>
            <a:ext cx="4143375" cy="4267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525" y="188640"/>
            <a:ext cx="4114800" cy="65817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auto">
          <a:xfrm>
            <a:off x="7215206" y="4000504"/>
            <a:ext cx="1000132" cy="36004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9816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643050"/>
            <a:ext cx="6862760" cy="4925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UART</a:t>
            </a:r>
            <a:r>
              <a:rPr lang="zh-CN" altLang="en-US" dirty="0" smtClean="0"/>
              <a:t>控制器结构图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</a:rPr>
              <a:t>EK-TM4C1294XL</a:t>
            </a:r>
            <a:r>
              <a:rPr lang="zh-CN" altLang="en-US" dirty="0" smtClean="0">
                <a:latin typeface="Times New Roman" panose="02020603050405020304" pitchFamily="18" charset="0"/>
              </a:rPr>
              <a:t>的虚拟</a:t>
            </a:r>
            <a:r>
              <a:rPr lang="en-US" altLang="zh-CN" dirty="0" smtClean="0">
                <a:latin typeface="Times New Roman" panose="02020603050405020304" pitchFamily="18" charset="0"/>
              </a:rPr>
              <a:t>UART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42844" y="1857364"/>
            <a:ext cx="4757742" cy="4714908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 smtClean="0">
                <a:latin typeface="Times New Roman" panose="02020603050405020304" pitchFamily="18" charset="0"/>
              </a:rPr>
              <a:t>将</a:t>
            </a:r>
            <a:r>
              <a:rPr lang="en-US" altLang="zh-CN" sz="1600" dirty="0" smtClean="0">
                <a:latin typeface="Times New Roman" panose="02020603050405020304" pitchFamily="18" charset="0"/>
              </a:rPr>
              <a:t>EK-TM4C1294XL</a:t>
            </a:r>
            <a:r>
              <a:rPr lang="zh-CN" altLang="en-US" sz="1600" dirty="0" smtClean="0">
                <a:latin typeface="Times New Roman" panose="02020603050405020304" pitchFamily="18" charset="0"/>
              </a:rPr>
              <a:t>通过</a:t>
            </a:r>
            <a:r>
              <a:rPr lang="en-US" altLang="zh-CN" sz="1600" dirty="0" smtClean="0">
                <a:latin typeface="Times New Roman" panose="02020603050405020304" pitchFamily="18" charset="0"/>
              </a:rPr>
              <a:t>MICRO-USB</a:t>
            </a:r>
            <a:r>
              <a:rPr lang="zh-CN" altLang="en-US" sz="1600" dirty="0" smtClean="0">
                <a:latin typeface="Times New Roman" panose="02020603050405020304" pitchFamily="18" charset="0"/>
              </a:rPr>
              <a:t>线与</a:t>
            </a:r>
            <a:r>
              <a:rPr lang="zh-CN" altLang="en-US" sz="1600" dirty="0" smtClean="0"/>
              <a:t>电脑连接后，正常情况（驱动已安装好） </a:t>
            </a:r>
            <a:r>
              <a:rPr lang="en-US" altLang="zh-CN" sz="1600" dirty="0" smtClean="0"/>
              <a:t>PC</a:t>
            </a:r>
            <a:r>
              <a:rPr lang="zh-CN" altLang="en-US" sz="1600" dirty="0" smtClean="0"/>
              <a:t>端会至少看到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个设备：</a:t>
            </a:r>
            <a:endParaRPr lang="en-US" altLang="zh-CN" sz="1600" dirty="0" smtClean="0"/>
          </a:p>
          <a:p>
            <a:pPr lvl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 smtClean="0"/>
              <a:t>1</a:t>
            </a:r>
            <a:r>
              <a:rPr lang="zh-CN" altLang="en-US" sz="1600" dirty="0" smtClean="0"/>
              <a:t>个是</a:t>
            </a:r>
            <a:r>
              <a:rPr lang="en-US" altLang="zh-CN" sz="1600" dirty="0" smtClean="0"/>
              <a:t>ICDI</a:t>
            </a:r>
            <a:r>
              <a:rPr lang="zh-CN" altLang="en-US" sz="1600" dirty="0" smtClean="0"/>
              <a:t>在线调试工具</a:t>
            </a:r>
            <a:endParaRPr lang="en-US" altLang="zh-CN" sz="1600" dirty="0" smtClean="0"/>
          </a:p>
          <a:p>
            <a:pPr lvl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 smtClean="0"/>
              <a:t>第二个是虚拟串口</a:t>
            </a:r>
            <a:endParaRPr lang="en-US" altLang="zh-CN" sz="1600" dirty="0" smtClean="0"/>
          </a:p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 smtClean="0"/>
              <a:t>这个虚拟串口可以用来作为</a:t>
            </a:r>
            <a:r>
              <a:rPr lang="en-US" altLang="zh-CN" sz="1600" dirty="0" smtClean="0"/>
              <a:t>MCU UART </a:t>
            </a:r>
            <a:r>
              <a:rPr lang="zh-CN" altLang="en-US" sz="1600" dirty="0" smtClean="0"/>
              <a:t>正常通讯或是作为</a:t>
            </a:r>
            <a:r>
              <a:rPr lang="en-US" altLang="zh-CN" sz="1600" dirty="0" smtClean="0"/>
              <a:t>BOOTLOAD</a:t>
            </a:r>
            <a:r>
              <a:rPr lang="zh-CN" altLang="en-US" sz="1600" dirty="0" smtClean="0"/>
              <a:t>使用。</a:t>
            </a:r>
            <a:endParaRPr lang="en-US" altLang="zh-CN" sz="1600" dirty="0" smtClean="0"/>
          </a:p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 smtClean="0"/>
              <a:t>在默认跳线时，此虚拟串口与</a:t>
            </a:r>
            <a:r>
              <a:rPr lang="en-US" altLang="zh-CN" sz="1600" dirty="0" smtClean="0"/>
              <a:t>TM4C1294NCPDT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PA0(U0RX)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PA1(U0TX</a:t>
            </a:r>
            <a:r>
              <a:rPr lang="zh-CN" altLang="en-US" sz="1600" dirty="0" smtClean="0"/>
              <a:t>）相连接，即占用了</a:t>
            </a:r>
            <a:r>
              <a:rPr lang="en-US" altLang="zh-CN" sz="1600" dirty="0" smtClean="0"/>
              <a:t>U0</a:t>
            </a:r>
            <a:r>
              <a:rPr lang="zh-CN" altLang="en-US" sz="1600" dirty="0" smtClean="0"/>
              <a:t>的串口</a:t>
            </a:r>
            <a:endParaRPr lang="en-US" altLang="zh-CN" sz="1600" dirty="0" smtClean="0"/>
          </a:p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 smtClean="0"/>
              <a:t>任意选择一款</a:t>
            </a:r>
            <a:r>
              <a:rPr lang="en-US" altLang="zh-CN" sz="1600" dirty="0" smtClean="0"/>
              <a:t>PC</a:t>
            </a:r>
            <a:r>
              <a:rPr lang="zh-CN" altLang="en-US" sz="1600" dirty="0" smtClean="0"/>
              <a:t>端串行口通讯软件，在正确配置了控制板的</a:t>
            </a:r>
            <a:r>
              <a:rPr lang="en-US" altLang="zh-CN" sz="1600" dirty="0" smtClean="0"/>
              <a:t>UART</a:t>
            </a:r>
            <a:r>
              <a:rPr lang="zh-CN" altLang="en-US" sz="1600" dirty="0" smtClean="0"/>
              <a:t>口后即可实现</a:t>
            </a:r>
            <a:r>
              <a:rPr lang="en-US" altLang="zh-CN" sz="1600" dirty="0" smtClean="0"/>
              <a:t>PC</a:t>
            </a:r>
            <a:r>
              <a:rPr lang="zh-CN" altLang="en-US" sz="1600" dirty="0" smtClean="0"/>
              <a:t>与控制板的通讯</a:t>
            </a:r>
            <a:endParaRPr lang="en-US" altLang="zh-CN" sz="1600" dirty="0" smtClean="0"/>
          </a:p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 smtClean="0"/>
              <a:t>设备管理器截图如右所示</a:t>
            </a:r>
            <a:endParaRPr lang="en-US" altLang="zh-CN" sz="1600" dirty="0" smtClean="0"/>
          </a:p>
          <a:p>
            <a:endParaRPr lang="zh-CN" alt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67762" y="1714488"/>
            <a:ext cx="3212759" cy="4857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UART</a:t>
            </a:r>
            <a:r>
              <a:rPr lang="zh-CN" altLang="en-US" dirty="0" smtClean="0"/>
              <a:t>初始化配置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引脚配置</a:t>
            </a:r>
            <a:endParaRPr lang="en-US" altLang="zh-CN" sz="2000" dirty="0" smtClean="0"/>
          </a:p>
          <a:p>
            <a:pPr lvl="1"/>
            <a:r>
              <a:rPr lang="en-US" altLang="zh-CN" sz="1800" dirty="0" smtClean="0"/>
              <a:t>GPIO</a:t>
            </a:r>
            <a:r>
              <a:rPr lang="zh-CN" altLang="en-US" sz="1800" dirty="0" smtClean="0"/>
              <a:t>引脚复用</a:t>
            </a:r>
            <a:endParaRPr lang="en-US" altLang="zh-CN" sz="1800" dirty="0" smtClean="0"/>
          </a:p>
          <a:p>
            <a:pPr lvl="2">
              <a:buNone/>
            </a:pPr>
            <a:r>
              <a:rPr lang="en-US" altLang="zh-CN" sz="1800" dirty="0" smtClean="0"/>
              <a:t>U0RX-PA0</a:t>
            </a:r>
          </a:p>
          <a:p>
            <a:pPr lvl="2">
              <a:buNone/>
            </a:pPr>
            <a:r>
              <a:rPr lang="en-US" altLang="zh-CN" sz="1800" dirty="0" smtClean="0"/>
              <a:t>U0TX-PA1</a:t>
            </a:r>
          </a:p>
          <a:p>
            <a:pPr lvl="1">
              <a:buNone/>
            </a:pPr>
            <a:r>
              <a:rPr lang="en-US" altLang="zh-CN" sz="1800" i="1" dirty="0" err="1" smtClean="0">
                <a:solidFill>
                  <a:srgbClr val="00B0F0"/>
                </a:solidFill>
              </a:rPr>
              <a:t>SysCtlPeripheralEnable</a:t>
            </a:r>
            <a:r>
              <a:rPr lang="en-US" altLang="zh-CN" sz="1800" i="1" dirty="0" smtClean="0">
                <a:solidFill>
                  <a:srgbClr val="00B0F0"/>
                </a:solidFill>
              </a:rPr>
              <a:t>(SYSCTL_PERIPH_UART0);</a:t>
            </a:r>
          </a:p>
          <a:p>
            <a:pPr lvl="1">
              <a:buNone/>
            </a:pPr>
            <a:r>
              <a:rPr lang="en-US" altLang="zh-CN" sz="1800" i="1" dirty="0" err="1" smtClean="0">
                <a:solidFill>
                  <a:srgbClr val="00B0F0"/>
                </a:solidFill>
              </a:rPr>
              <a:t>SysCtlPeripheralEnable</a:t>
            </a:r>
            <a:r>
              <a:rPr lang="en-US" altLang="zh-CN" sz="1800" i="1" dirty="0" smtClean="0">
                <a:solidFill>
                  <a:srgbClr val="00B0F0"/>
                </a:solidFill>
              </a:rPr>
              <a:t>(SYSCTL_PERIPH_GPIOA);		//Enable </a:t>
            </a:r>
            <a:r>
              <a:rPr lang="en-US" altLang="zh-CN" sz="1800" i="1" dirty="0" err="1" smtClean="0">
                <a:solidFill>
                  <a:srgbClr val="00B0F0"/>
                </a:solidFill>
              </a:rPr>
              <a:t>PortA</a:t>
            </a:r>
            <a:endParaRPr lang="en-US" altLang="zh-CN" sz="1800" i="1" dirty="0" smtClean="0">
              <a:solidFill>
                <a:srgbClr val="00B0F0"/>
              </a:solidFill>
            </a:endParaRPr>
          </a:p>
          <a:p>
            <a:pPr lvl="1">
              <a:buNone/>
            </a:pPr>
            <a:r>
              <a:rPr lang="en-US" altLang="zh-CN" sz="1800" i="1" dirty="0" smtClean="0">
                <a:solidFill>
                  <a:srgbClr val="00B0F0"/>
                </a:solidFill>
              </a:rPr>
              <a:t>while(!</a:t>
            </a:r>
            <a:r>
              <a:rPr lang="en-US" altLang="zh-CN" sz="1800" i="1" dirty="0" err="1" smtClean="0">
                <a:solidFill>
                  <a:srgbClr val="00B0F0"/>
                </a:solidFill>
              </a:rPr>
              <a:t>SysCtlPeripheralReady</a:t>
            </a:r>
            <a:r>
              <a:rPr lang="en-US" altLang="zh-CN" sz="1800" i="1" dirty="0" smtClean="0">
                <a:solidFill>
                  <a:srgbClr val="00B0F0"/>
                </a:solidFill>
              </a:rPr>
              <a:t>(SYSCTL_PERIPH_GPIOA));	</a:t>
            </a:r>
          </a:p>
          <a:p>
            <a:pPr lvl="1">
              <a:buNone/>
            </a:pPr>
            <a:r>
              <a:rPr lang="en-US" altLang="zh-CN" sz="1800" i="1" dirty="0" smtClean="0">
                <a:solidFill>
                  <a:srgbClr val="00B0F0"/>
                </a:solidFill>
              </a:rPr>
              <a:t>//Wait for the GPIO </a:t>
            </a:r>
            <a:r>
              <a:rPr lang="en-US" altLang="zh-CN" sz="1800" i="1" dirty="0" err="1" smtClean="0">
                <a:solidFill>
                  <a:srgbClr val="00B0F0"/>
                </a:solidFill>
              </a:rPr>
              <a:t>moduleA</a:t>
            </a:r>
            <a:r>
              <a:rPr lang="en-US" altLang="zh-CN" sz="1800" i="1" dirty="0" smtClean="0">
                <a:solidFill>
                  <a:srgbClr val="00B0F0"/>
                </a:solidFill>
              </a:rPr>
              <a:t> ready</a:t>
            </a:r>
          </a:p>
          <a:p>
            <a:pPr lvl="1">
              <a:buNone/>
            </a:pPr>
            <a:r>
              <a:rPr lang="en-US" altLang="zh-CN" sz="1800" i="1" dirty="0" err="1" smtClean="0">
                <a:solidFill>
                  <a:srgbClr val="00B0F0"/>
                </a:solidFill>
              </a:rPr>
              <a:t>GPIOPinConfigure</a:t>
            </a:r>
            <a:r>
              <a:rPr lang="en-US" altLang="zh-CN" sz="1800" i="1" dirty="0" smtClean="0">
                <a:solidFill>
                  <a:srgbClr val="00B0F0"/>
                </a:solidFill>
              </a:rPr>
              <a:t>(GPIO_PA0_U0RX);			</a:t>
            </a:r>
          </a:p>
          <a:p>
            <a:pPr lvl="1">
              <a:buNone/>
            </a:pPr>
            <a:r>
              <a:rPr lang="en-US" altLang="zh-CN" sz="1800" i="1" dirty="0" smtClean="0">
                <a:solidFill>
                  <a:srgbClr val="00B0F0"/>
                </a:solidFill>
              </a:rPr>
              <a:t>// Set GPIO A0 and A1 as UART pins.</a:t>
            </a:r>
          </a:p>
          <a:p>
            <a:pPr lvl="1">
              <a:buNone/>
            </a:pPr>
            <a:r>
              <a:rPr lang="en-US" altLang="zh-CN" sz="1800" i="1" dirty="0" err="1" smtClean="0">
                <a:solidFill>
                  <a:srgbClr val="00B0F0"/>
                </a:solidFill>
              </a:rPr>
              <a:t>GPIOPinConfigure</a:t>
            </a:r>
            <a:r>
              <a:rPr lang="en-US" altLang="zh-CN" sz="1800" i="1" dirty="0" smtClean="0">
                <a:solidFill>
                  <a:srgbClr val="00B0F0"/>
                </a:solidFill>
              </a:rPr>
              <a:t>(GPIO_PA1_U0TX); </a:t>
            </a:r>
          </a:p>
          <a:p>
            <a:pPr lvl="1">
              <a:buNone/>
            </a:pPr>
            <a:r>
              <a:rPr lang="en-US" altLang="zh-CN" sz="1800" i="1" dirty="0" err="1" smtClean="0">
                <a:solidFill>
                  <a:srgbClr val="00B0F0"/>
                </a:solidFill>
              </a:rPr>
              <a:t>GPIOPinTypeUART</a:t>
            </a:r>
            <a:r>
              <a:rPr lang="en-US" altLang="zh-CN" sz="1800" i="1" dirty="0" smtClean="0">
                <a:solidFill>
                  <a:srgbClr val="00B0F0"/>
                </a:solidFill>
              </a:rPr>
              <a:t>(GPIO_PORTA_BASE, GPIO_PIN_0 | GPIO_PIN_1);</a:t>
            </a:r>
          </a:p>
          <a:p>
            <a:pPr>
              <a:buNone/>
            </a:pPr>
            <a:r>
              <a:rPr lang="en-US" altLang="zh-CN" sz="2000" dirty="0" smtClean="0"/>
              <a:t>    </a:t>
            </a:r>
            <a:endParaRPr lang="en-US" altLang="zh-CN" sz="1800" i="1" dirty="0" smtClean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UART</a:t>
            </a:r>
            <a:r>
              <a:rPr lang="zh-CN" altLang="en-US" dirty="0" smtClean="0"/>
              <a:t>初始化配置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波特率及帧格式设置</a:t>
            </a:r>
            <a:endParaRPr lang="en-US" altLang="zh-CN" sz="2000" dirty="0" smtClean="0"/>
          </a:p>
          <a:p>
            <a:pPr lvl="1">
              <a:buNone/>
            </a:pPr>
            <a:r>
              <a:rPr lang="en-US" altLang="zh-CN" sz="1800" i="1" dirty="0" smtClean="0">
                <a:solidFill>
                  <a:srgbClr val="00B0F0"/>
                </a:solidFill>
              </a:rPr>
              <a:t>// Configure the UART for 115,200, 8-N-1 operation.</a:t>
            </a:r>
          </a:p>
          <a:p>
            <a:pPr lvl="1">
              <a:buNone/>
            </a:pPr>
            <a:r>
              <a:rPr lang="en-US" altLang="zh-CN" sz="1800" i="1" dirty="0" err="1" smtClean="0">
                <a:solidFill>
                  <a:srgbClr val="00B0F0"/>
                </a:solidFill>
              </a:rPr>
              <a:t>UARTConfigSetExpClk</a:t>
            </a:r>
            <a:r>
              <a:rPr lang="en-US" altLang="zh-CN" sz="1800" i="1" dirty="0" smtClean="0">
                <a:solidFill>
                  <a:srgbClr val="00B0F0"/>
                </a:solidFill>
              </a:rPr>
              <a:t>(UART0_BASE, ui32SysClock, 115200, (UART_CONFIG_WLEN_8 | UART_CONFIG_STOP_ONE |UART_CONFIG_PAR_NONE));</a:t>
            </a:r>
          </a:p>
          <a:p>
            <a:pPr lvl="1">
              <a:buNone/>
            </a:pPr>
            <a:endParaRPr lang="en-US" altLang="zh-CN" sz="1800" dirty="0" smtClean="0">
              <a:solidFill>
                <a:srgbClr val="00B0F0"/>
              </a:solidFill>
            </a:endParaRPr>
          </a:p>
          <a:p>
            <a:r>
              <a:rPr lang="en-US" altLang="zh-CN" sz="2000" dirty="0" smtClean="0"/>
              <a:t>FIFO</a:t>
            </a:r>
            <a:r>
              <a:rPr lang="zh-CN" altLang="en-US" sz="2000" dirty="0" smtClean="0"/>
              <a:t>配置（可选）</a:t>
            </a:r>
            <a:endParaRPr lang="en-US" altLang="zh-CN" sz="2000" dirty="0" smtClean="0"/>
          </a:p>
          <a:p>
            <a:pPr>
              <a:buNone/>
            </a:pPr>
            <a:endParaRPr lang="en-US" altLang="zh-CN" sz="1600" i="1" dirty="0" smtClean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</a:t>
            </a:r>
            <a:r>
              <a:rPr lang="en-US" altLang="zh-CN" dirty="0" err="1" smtClean="0"/>
              <a:t>UARTConfigSetExpClk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驱动库手册：</a:t>
            </a:r>
            <a:r>
              <a:rPr lang="en-US" altLang="zh-CN" sz="2000" dirty="0" smtClean="0"/>
              <a:t>P568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89981119"/>
              </p:ext>
            </p:extLst>
          </p:nvPr>
        </p:nvGraphicFramePr>
        <p:xfrm>
          <a:off x="683568" y="2428868"/>
          <a:ext cx="7746084" cy="3985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99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9609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功能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设置一个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UART</a:t>
                      </a:r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的参数。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原型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zh-CN" sz="1800" b="1" kern="1200" baseline="0" dirty="0" err="1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UARTConfigSetExpClk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(uint32_t </a:t>
                      </a:r>
                      <a:r>
                        <a:rPr lang="en-US" altLang="zh-CN" sz="18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ui32Base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uint32_t </a:t>
                      </a:r>
                      <a:r>
                        <a:rPr lang="en-US" altLang="zh-CN" sz="18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ui32UARTClk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uint32_t </a:t>
                      </a:r>
                      <a:r>
                        <a:rPr lang="en-US" altLang="zh-CN" sz="18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ui32Baud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uint32_t </a:t>
                      </a:r>
                      <a:r>
                        <a:rPr lang="en-US" altLang="zh-CN" sz="18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ui32Config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8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572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参数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ui32Base</a:t>
                      </a:r>
                      <a:r>
                        <a:rPr lang="en-US" altLang="zh-CN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为</a:t>
                      </a:r>
                      <a:r>
                        <a:rPr lang="en-US" altLang="zh-CN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UART</a:t>
                      </a:r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端口的基地址。</a:t>
                      </a:r>
                      <a:endParaRPr lang="en-US" altLang="zh-CN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ui32UARTClk </a:t>
                      </a:r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为提供给</a:t>
                      </a:r>
                      <a:r>
                        <a:rPr lang="en-US" altLang="zh-CN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UART</a:t>
                      </a:r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模块的时钟频率。</a:t>
                      </a:r>
                      <a:endParaRPr lang="en-US" altLang="zh-CN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ui32Baud </a:t>
                      </a:r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为波特率。</a:t>
                      </a:r>
                      <a:endParaRPr lang="en-US" altLang="zh-CN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ui32Config</a:t>
                      </a:r>
                      <a:r>
                        <a:rPr lang="en-US" altLang="zh-CN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为端口数据格式（数据位个数、停止位个数，以及校验位）</a:t>
                      </a:r>
                      <a:endParaRPr lang="zh-CN" altLang="en-US" sz="18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572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  <a:endParaRPr lang="en-US" altLang="zh-CN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该函数配置</a:t>
                      </a:r>
                      <a:r>
                        <a:rPr lang="en-US" altLang="zh-CN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UART</a:t>
                      </a:r>
                      <a:r>
                        <a:rPr lang="zh-CN" alt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以特定的数据格式运行。</a:t>
                      </a:r>
                      <a:endParaRPr lang="en-US" altLang="zh-CN" sz="16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参数</a:t>
                      </a:r>
                      <a:r>
                        <a:rPr lang="en-US" altLang="zh-CN" sz="16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ui32Config</a:t>
                      </a:r>
                      <a:r>
                        <a:rPr lang="zh-CN" alt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是三个值的逻辑或：数据位的个数、停止位的个数、校验位。</a:t>
                      </a:r>
                      <a:r>
                        <a:rPr lang="en-US" altLang="zh-CN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UART_CONFIG_WLEN_8, UART_CONFIG_WLEN_7, UART_CONFIG_WLEN_6, and UART_CONFIG_WLEN_5</a:t>
                      </a:r>
                      <a:r>
                        <a:rPr lang="zh-CN" alt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分别确定每字节中</a:t>
                      </a:r>
                      <a:r>
                        <a:rPr lang="en-US" altLang="zh-CN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8-5</a:t>
                      </a:r>
                      <a:r>
                        <a:rPr lang="zh-CN" alt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位的数据长度。</a:t>
                      </a:r>
                      <a:endParaRPr lang="en-US" altLang="zh-CN" sz="16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15349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</a:t>
            </a:r>
            <a:r>
              <a:rPr lang="en-US" altLang="zh-CN" dirty="0" err="1" smtClean="0"/>
              <a:t>UARTConfigSetExpClk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续上页</a:t>
            </a:r>
            <a:endParaRPr lang="en-US" altLang="zh-CN" sz="2000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89981119"/>
              </p:ext>
            </p:extLst>
          </p:nvPr>
        </p:nvGraphicFramePr>
        <p:xfrm>
          <a:off x="683568" y="2428868"/>
          <a:ext cx="7746084" cy="131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99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9609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572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  <a:endParaRPr lang="en-US" altLang="zh-CN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UART_CONFIG_STOP_ONE</a:t>
                      </a:r>
                      <a:r>
                        <a:rPr lang="zh-CN" alt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UART_CONFIG_STOP_TWO</a:t>
                      </a:r>
                      <a:r>
                        <a:rPr lang="zh-CN" alt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分别确定停止位是是一位还是两位。</a:t>
                      </a:r>
                      <a:r>
                        <a:rPr lang="en-US" altLang="zh-CN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UART_CONFIG_PAR_NONE, UART_CONFIG_PAR_EVEN,  UART_CONFIG_PAR_ODD,</a:t>
                      </a:r>
                    </a:p>
                    <a:p>
                      <a:r>
                        <a:rPr lang="en-US" altLang="zh-CN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UART_CONFIG_PAR_ONE, and UART_CONFIG_PAR_ZERO </a:t>
                      </a:r>
                      <a:r>
                        <a:rPr lang="zh-CN" alt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确定校验方式。</a:t>
                      </a:r>
                      <a:endParaRPr lang="en-US" altLang="zh-CN" sz="16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外设时钟与处理器时钟相同。</a:t>
                      </a:r>
                      <a:endParaRPr lang="en-US" altLang="zh-CN" sz="16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15349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 dirty="0" smtClean="0">
                <a:latin typeface="+mj-lt"/>
              </a:rPr>
              <a:t>UART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数据收发原理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 smtClean="0"/>
              <a:t>UART</a:t>
            </a:r>
            <a:r>
              <a:rPr lang="zh-CN" altLang="en-US" sz="2000" dirty="0" smtClean="0"/>
              <a:t>通过</a:t>
            </a:r>
            <a:r>
              <a:rPr lang="en-US" altLang="zh-CN" sz="2000" dirty="0" smtClean="0"/>
              <a:t>TX</a:t>
            </a:r>
            <a:r>
              <a:rPr lang="zh-CN" altLang="en-US" sz="2000" dirty="0" smtClean="0"/>
              <a:t>脚发送数据，通过</a:t>
            </a:r>
            <a:r>
              <a:rPr lang="en-US" altLang="zh-CN" sz="2000" dirty="0" smtClean="0"/>
              <a:t>RX</a:t>
            </a:r>
            <a:r>
              <a:rPr lang="zh-CN" altLang="en-US" sz="2000" dirty="0" smtClean="0"/>
              <a:t>脚接收数据，因此可以实现全双工收发。</a:t>
            </a:r>
            <a:endParaRPr lang="en-US" altLang="zh-CN" sz="20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 smtClean="0"/>
              <a:t>在数据收发的过程中，通常采用阻塞式和非阻塞式两种方式来进行。</a:t>
            </a:r>
            <a:endParaRPr lang="en-US" altLang="zh-CN" sz="20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阻塞式即在发送或接收数据过程中，始终查询状态，占用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CPU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时间，只有发送或接收结束后才退出。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非阻塞式即在执行到发送或接收函数时，发送函数仅仅将数据推送给寄存器，并不保证传送成功，如果能传送则返回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TRUE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，否则返回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FALSE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；接收函数仅仅检查接收状态并返回，如果没有收到数据则返回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FALSE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，如果收到则返回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TRUE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阻塞式编程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400" dirty="0" smtClean="0">
                <a:latin typeface="+mn-ea"/>
              </a:rPr>
              <a:t>数据发送</a:t>
            </a:r>
            <a:endParaRPr lang="en-US" altLang="zh-CN" sz="2400" dirty="0" smtClean="0">
              <a:latin typeface="+mn-ea"/>
            </a:endParaRPr>
          </a:p>
          <a:p>
            <a:pPr lvl="1">
              <a:defRPr/>
            </a:pPr>
            <a:r>
              <a:rPr lang="zh-CN" altLang="en-US" sz="2000" dirty="0" smtClean="0">
                <a:latin typeface="+mn-ea"/>
                <a:ea typeface="+mn-ea"/>
              </a:rPr>
              <a:t>将数据发送到</a:t>
            </a:r>
            <a:r>
              <a:rPr lang="en-US" altLang="zh-CN" sz="2000" dirty="0" smtClean="0">
                <a:latin typeface="+mn-ea"/>
                <a:ea typeface="+mn-ea"/>
              </a:rPr>
              <a:t>TX FIFO</a:t>
            </a:r>
            <a:r>
              <a:rPr lang="zh-CN" altLang="en-US" sz="2000" dirty="0" smtClean="0">
                <a:latin typeface="+mn-ea"/>
                <a:ea typeface="+mn-ea"/>
              </a:rPr>
              <a:t>，如果</a:t>
            </a:r>
            <a:r>
              <a:rPr lang="en-US" altLang="zh-CN" sz="2000" dirty="0" smtClean="0">
                <a:latin typeface="+mn-ea"/>
                <a:ea typeface="+mn-ea"/>
              </a:rPr>
              <a:t>FIFO</a:t>
            </a:r>
            <a:r>
              <a:rPr lang="zh-CN" altLang="en-US" sz="2000" dirty="0" smtClean="0">
                <a:latin typeface="+mn-ea"/>
                <a:ea typeface="+mn-ea"/>
              </a:rPr>
              <a:t>没有空，一直等待到</a:t>
            </a:r>
            <a:r>
              <a:rPr lang="en-US" altLang="zh-CN" sz="2000" dirty="0" smtClean="0">
                <a:latin typeface="+mn-ea"/>
                <a:ea typeface="+mn-ea"/>
              </a:rPr>
              <a:t>FIFO</a:t>
            </a:r>
            <a:r>
              <a:rPr lang="zh-CN" altLang="en-US" sz="2000" dirty="0" smtClean="0">
                <a:latin typeface="+mn-ea"/>
                <a:ea typeface="+mn-ea"/>
              </a:rPr>
              <a:t>有空</a:t>
            </a:r>
            <a:endParaRPr lang="en-US" altLang="zh-CN" sz="2000" dirty="0" smtClean="0">
              <a:latin typeface="+mn-ea"/>
              <a:ea typeface="+mn-ea"/>
            </a:endParaRPr>
          </a:p>
          <a:p>
            <a:pPr lvl="2">
              <a:buNone/>
              <a:defRPr/>
            </a:pPr>
            <a:r>
              <a:rPr lang="en-US" altLang="zh-CN" sz="1800" i="1" dirty="0" err="1" smtClean="0">
                <a:solidFill>
                  <a:srgbClr val="00B0F0"/>
                </a:solidFill>
                <a:latin typeface="+mn-ea"/>
                <a:ea typeface="+mn-ea"/>
              </a:rPr>
              <a:t>UARTCharPut</a:t>
            </a:r>
            <a:r>
              <a:rPr lang="en-US" altLang="zh-CN" sz="1800" i="1" dirty="0" smtClean="0">
                <a:solidFill>
                  <a:srgbClr val="00B0F0"/>
                </a:solidFill>
                <a:latin typeface="+mn-ea"/>
                <a:ea typeface="+mn-ea"/>
              </a:rPr>
              <a:t>(UART0_BASE</a:t>
            </a:r>
            <a:r>
              <a:rPr lang="zh-CN" altLang="en-US" sz="1800" i="1" dirty="0" smtClean="0">
                <a:solidFill>
                  <a:srgbClr val="00B0F0"/>
                </a:solidFill>
                <a:latin typeface="+mn-ea"/>
                <a:ea typeface="+mn-ea"/>
              </a:rPr>
              <a:t>，</a:t>
            </a:r>
            <a:r>
              <a:rPr lang="en-US" altLang="zh-CN" sz="1800" i="1" dirty="0" smtClean="0">
                <a:solidFill>
                  <a:srgbClr val="00B0F0"/>
                </a:solidFill>
                <a:latin typeface="+mn-ea"/>
                <a:ea typeface="+mn-ea"/>
              </a:rPr>
              <a:t>0x41)</a:t>
            </a:r>
            <a:r>
              <a:rPr lang="zh-CN" altLang="en-US" sz="1800" i="1" dirty="0" smtClean="0">
                <a:solidFill>
                  <a:srgbClr val="00B0F0"/>
                </a:solidFill>
                <a:latin typeface="+mn-ea"/>
                <a:ea typeface="+mn-ea"/>
              </a:rPr>
              <a:t>；</a:t>
            </a:r>
            <a:endParaRPr lang="en-US" altLang="zh-CN" sz="1800" i="1" dirty="0" smtClean="0">
              <a:solidFill>
                <a:srgbClr val="00B0F0"/>
              </a:solidFill>
              <a:latin typeface="+mn-ea"/>
              <a:ea typeface="+mn-ea"/>
            </a:endParaRPr>
          </a:p>
          <a:p>
            <a:pPr lvl="2">
              <a:buNone/>
              <a:defRPr/>
            </a:pPr>
            <a:r>
              <a:rPr lang="en-US" altLang="zh-CN" sz="1800" i="1" dirty="0" err="1" smtClean="0">
                <a:solidFill>
                  <a:srgbClr val="00B0F0"/>
                </a:solidFill>
                <a:latin typeface="+mn-ea"/>
                <a:ea typeface="+mn-ea"/>
              </a:rPr>
              <a:t>UARTCharPut</a:t>
            </a:r>
            <a:r>
              <a:rPr lang="en-US" altLang="zh-CN" sz="1800" i="1" dirty="0" smtClean="0">
                <a:solidFill>
                  <a:srgbClr val="00B0F0"/>
                </a:solidFill>
                <a:latin typeface="+mn-ea"/>
                <a:ea typeface="+mn-ea"/>
              </a:rPr>
              <a:t>(UART0_BASE</a:t>
            </a:r>
            <a:r>
              <a:rPr lang="zh-CN" altLang="en-US" sz="1800" i="1" dirty="0" smtClean="0">
                <a:solidFill>
                  <a:srgbClr val="00B0F0"/>
                </a:solidFill>
                <a:latin typeface="+mn-ea"/>
                <a:ea typeface="+mn-ea"/>
              </a:rPr>
              <a:t>，‘</a:t>
            </a:r>
            <a:r>
              <a:rPr lang="en-US" altLang="zh-CN" sz="1800" i="1" dirty="0" smtClean="0">
                <a:solidFill>
                  <a:srgbClr val="00B0F0"/>
                </a:solidFill>
                <a:latin typeface="+mn-ea"/>
                <a:ea typeface="+mn-ea"/>
              </a:rPr>
              <a:t>A</a:t>
            </a:r>
            <a:r>
              <a:rPr lang="zh-CN" altLang="en-US" sz="1800" i="1" dirty="0" smtClean="0">
                <a:solidFill>
                  <a:srgbClr val="00B0F0"/>
                </a:solidFill>
                <a:latin typeface="+mn-ea"/>
                <a:ea typeface="+mn-ea"/>
              </a:rPr>
              <a:t>’</a:t>
            </a:r>
            <a:r>
              <a:rPr lang="en-US" altLang="zh-CN" sz="1800" i="1" dirty="0" smtClean="0">
                <a:solidFill>
                  <a:srgbClr val="00B0F0"/>
                </a:solidFill>
                <a:latin typeface="+mn-ea"/>
                <a:ea typeface="+mn-ea"/>
              </a:rPr>
              <a:t>)</a:t>
            </a:r>
            <a:r>
              <a:rPr lang="zh-CN" altLang="en-US" sz="1800" i="1" dirty="0" smtClean="0">
                <a:solidFill>
                  <a:srgbClr val="00B0F0"/>
                </a:solidFill>
                <a:latin typeface="+mn-ea"/>
                <a:ea typeface="+mn-ea"/>
              </a:rPr>
              <a:t>；</a:t>
            </a:r>
            <a:endParaRPr lang="en-US" altLang="zh-CN" sz="1800" dirty="0" smtClean="0">
              <a:solidFill>
                <a:srgbClr val="00B0F0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400" dirty="0" smtClean="0">
                <a:latin typeface="+mn-ea"/>
              </a:rPr>
              <a:t>数据接收</a:t>
            </a:r>
            <a:endParaRPr lang="en-US" altLang="zh-CN" sz="2400" dirty="0" smtClean="0">
              <a:latin typeface="+mn-ea"/>
            </a:endParaRPr>
          </a:p>
          <a:p>
            <a:pPr lvl="1">
              <a:defRPr/>
            </a:pPr>
            <a:r>
              <a:rPr lang="zh-CN" altLang="en-US" sz="2000" dirty="0" smtClean="0">
                <a:latin typeface="+mn-ea"/>
                <a:ea typeface="+mn-ea"/>
              </a:rPr>
              <a:t>检查接收</a:t>
            </a:r>
            <a:r>
              <a:rPr lang="en-US" altLang="zh-CN" sz="2000" dirty="0" smtClean="0">
                <a:latin typeface="+mn-ea"/>
                <a:ea typeface="+mn-ea"/>
              </a:rPr>
              <a:t>FIFO</a:t>
            </a:r>
            <a:r>
              <a:rPr lang="zh-CN" altLang="en-US" sz="2000" dirty="0" smtClean="0">
                <a:latin typeface="+mn-ea"/>
                <a:ea typeface="+mn-ea"/>
              </a:rPr>
              <a:t>，直到接收到一个数据才返回</a:t>
            </a:r>
            <a:endParaRPr lang="en-US" altLang="zh-CN" sz="2000" dirty="0" smtClean="0">
              <a:latin typeface="+mn-ea"/>
              <a:ea typeface="+mn-ea"/>
            </a:endParaRPr>
          </a:p>
          <a:p>
            <a:pPr lvl="2">
              <a:buNone/>
              <a:defRPr/>
            </a:pPr>
            <a:r>
              <a:rPr lang="en-US" altLang="zh-CN" sz="1800" i="1" dirty="0" err="1" smtClean="0">
                <a:solidFill>
                  <a:srgbClr val="00B0F0"/>
                </a:solidFill>
                <a:latin typeface="+mn-ea"/>
                <a:ea typeface="+mn-ea"/>
              </a:rPr>
              <a:t>receive_data</a:t>
            </a:r>
            <a:r>
              <a:rPr lang="en-US" altLang="zh-CN" sz="1800" i="1" dirty="0" smtClean="0">
                <a:solidFill>
                  <a:srgbClr val="00B0F0"/>
                </a:solidFill>
                <a:latin typeface="+mn-ea"/>
                <a:ea typeface="+mn-ea"/>
              </a:rPr>
              <a:t> = </a:t>
            </a:r>
            <a:r>
              <a:rPr lang="en-US" altLang="zh-CN" sz="1800" i="1" dirty="0" err="1" smtClean="0">
                <a:solidFill>
                  <a:srgbClr val="00B0F0"/>
                </a:solidFill>
                <a:latin typeface="+mn-ea"/>
                <a:ea typeface="+mn-ea"/>
              </a:rPr>
              <a:t>UARTCharGet</a:t>
            </a:r>
            <a:r>
              <a:rPr lang="en-US" altLang="zh-CN" sz="1800" i="1" dirty="0" smtClean="0">
                <a:solidFill>
                  <a:srgbClr val="00B0F0"/>
                </a:solidFill>
                <a:latin typeface="+mn-ea"/>
                <a:ea typeface="+mn-ea"/>
              </a:rPr>
              <a:t>(UART0_BASE)</a:t>
            </a:r>
            <a:r>
              <a:rPr lang="zh-CN" altLang="en-US" sz="1800" i="1" dirty="0" smtClean="0">
                <a:solidFill>
                  <a:srgbClr val="00B0F0"/>
                </a:solidFill>
                <a:latin typeface="+mn-ea"/>
                <a:ea typeface="+mn-ea"/>
              </a:rPr>
              <a:t>；</a:t>
            </a:r>
            <a:endParaRPr lang="en-US" altLang="zh-CN" sz="1800" dirty="0" smtClean="0">
              <a:solidFill>
                <a:srgbClr val="00B0F0"/>
              </a:solidFill>
              <a:latin typeface="+mn-ea"/>
              <a:ea typeface="+mn-ea"/>
            </a:endParaRPr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准备知识的学习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UART</a:t>
            </a:r>
            <a:endParaRPr kumimoji="0" lang="en-US" altLang="zh-CN" dirty="0" smtClean="0">
              <a:solidFill>
                <a:srgbClr val="FF33CC"/>
              </a:solidFill>
              <a:latin typeface="华文中宋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NVIC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</a:t>
            </a:r>
            <a:r>
              <a:rPr lang="en-US" altLang="zh-CN" dirty="0" err="1" smtClean="0"/>
              <a:t>UARTCharPut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驱动库手册：</a:t>
            </a:r>
            <a:r>
              <a:rPr lang="en-US" altLang="zh-CN" sz="2000" dirty="0" smtClean="0"/>
              <a:t>P565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89981119"/>
              </p:ext>
            </p:extLst>
          </p:nvPr>
        </p:nvGraphicFramePr>
        <p:xfrm>
          <a:off x="683568" y="2428868"/>
          <a:ext cx="7746084" cy="32147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99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9609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功能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等待将一个字符发送到指定端口。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原型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zh-CN" sz="1800" b="1" kern="1200" baseline="0" dirty="0" err="1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UARTCharPut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(uint32_t </a:t>
                      </a:r>
                      <a:r>
                        <a:rPr lang="en-US" altLang="zh-CN" sz="18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ui32Base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unsigned char </a:t>
                      </a:r>
                      <a:r>
                        <a:rPr lang="en-US" altLang="zh-CN" sz="18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ucData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8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572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参数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ui32Base </a:t>
                      </a:r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为</a:t>
                      </a:r>
                      <a:r>
                        <a:rPr lang="en-US" altLang="zh-CN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UART</a:t>
                      </a:r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端口的基地址。</a:t>
                      </a:r>
                      <a:endParaRPr lang="en-US" altLang="zh-CN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ucData</a:t>
                      </a:r>
                      <a:r>
                        <a:rPr lang="en-US" altLang="zh-CN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为待发送的字符。</a:t>
                      </a:r>
                      <a:endParaRPr lang="zh-CN" altLang="en-US" sz="18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572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  <a:endParaRPr lang="en-US" altLang="zh-CN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该函数将字符</a:t>
                      </a:r>
                      <a:r>
                        <a:rPr lang="en-US" altLang="zh-CN" sz="18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ucData</a:t>
                      </a:r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发送到指定端口的发送</a:t>
                      </a:r>
                      <a:r>
                        <a:rPr lang="en-US" altLang="zh-CN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FIFO</a:t>
                      </a:r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。如果发送</a:t>
                      </a:r>
                      <a:r>
                        <a:rPr lang="en-US" altLang="zh-CN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FIFO</a:t>
                      </a:r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没有空间，则该函数一直等待，直到操作成功。</a:t>
                      </a:r>
                      <a:endParaRPr lang="en-US" altLang="zh-CN" sz="1800" b="1" kern="1200" baseline="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返回值</a:t>
                      </a:r>
                      <a:endParaRPr lang="en-US" altLang="zh-CN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无</a:t>
                      </a:r>
                      <a:endParaRPr lang="en-US" altLang="zh-CN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15349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</a:t>
            </a:r>
            <a:r>
              <a:rPr lang="en-US" altLang="zh-CN" dirty="0" err="1" smtClean="0"/>
              <a:t>UARTCharGet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驱动库手册：</a:t>
            </a:r>
            <a:r>
              <a:rPr lang="en-US" altLang="zh-CN" sz="2000" dirty="0" smtClean="0"/>
              <a:t>P564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89981119"/>
              </p:ext>
            </p:extLst>
          </p:nvPr>
        </p:nvGraphicFramePr>
        <p:xfrm>
          <a:off x="683568" y="2428868"/>
          <a:ext cx="7746084" cy="25003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99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9609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功能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等待指定端口的一个字符。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原型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int32_t </a:t>
                      </a:r>
                      <a:r>
                        <a:rPr lang="en-US" altLang="zh-CN" sz="1800" b="1" kern="1200" baseline="0" dirty="0" err="1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UARTCharGet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(uint32_t </a:t>
                      </a:r>
                      <a:r>
                        <a:rPr lang="en-US" altLang="zh-CN" sz="18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ui32Base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8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7150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参数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ui32Base</a:t>
                      </a:r>
                      <a:r>
                        <a:rPr lang="en-US" altLang="zh-CN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为</a:t>
                      </a:r>
                      <a:r>
                        <a:rPr lang="en-US" altLang="zh-CN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UART</a:t>
                      </a:r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端口的基地址。</a:t>
                      </a:r>
                      <a:endParaRPr lang="zh-CN" altLang="en-US" sz="18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572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  <a:endParaRPr lang="en-US" altLang="zh-CN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该函数从指定端口的接收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FIFO</a:t>
                      </a:r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获取一个字符。如果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FIFO</a:t>
                      </a:r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暂时没有字符，则该函数一直等待，直到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FIFO</a:t>
                      </a:r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不为空。</a:t>
                      </a:r>
                      <a:endParaRPr lang="en-US" altLang="zh-CN" sz="1800" b="1" kern="1200" baseline="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15349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非阻塞式编程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数据发送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lvl="1">
              <a:defRPr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将数据发送到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TX FIFO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，如果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FIFO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没有空，返回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FALSE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，否则返回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TRUE</a:t>
            </a:r>
          </a:p>
          <a:p>
            <a:pPr lvl="1">
              <a:buNone/>
              <a:defRPr/>
            </a:pPr>
            <a:r>
              <a:rPr lang="en-US" altLang="zh-CN" sz="2000" i="1" dirty="0" err="1" smtClean="0">
                <a:solidFill>
                  <a:srgbClr val="00B0F0"/>
                </a:solidFill>
                <a:latin typeface="Times New Roman" panose="02020603050405020304" pitchFamily="18" charset="0"/>
              </a:rPr>
              <a:t>tran_status</a:t>
            </a:r>
            <a:r>
              <a:rPr lang="en-US" altLang="zh-CN" sz="2000" i="1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sz="2000" i="1" dirty="0" err="1" smtClean="0">
                <a:solidFill>
                  <a:srgbClr val="00B0F0"/>
                </a:solidFill>
                <a:latin typeface="Times New Roman" panose="02020603050405020304" pitchFamily="18" charset="0"/>
              </a:rPr>
              <a:t>UARTCharPutNonBlocking</a:t>
            </a:r>
            <a:r>
              <a:rPr lang="en-US" altLang="zh-CN" sz="2000" i="1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(UART0_BASE</a:t>
            </a:r>
            <a:r>
              <a:rPr lang="zh-CN" altLang="en-US" sz="2000" i="1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i="1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0x41)</a:t>
            </a:r>
            <a:r>
              <a:rPr lang="zh-CN" altLang="en-US" sz="2000" i="1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；</a:t>
            </a:r>
            <a:endParaRPr lang="en-US" altLang="zh-CN" sz="2000" i="1" dirty="0" smtClean="0">
              <a:solidFill>
                <a:srgbClr val="00B0F0"/>
              </a:solidFill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数据接收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int32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格式，如果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FIFO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有数据，则返回数据，如果无则返回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-1</a:t>
            </a:r>
          </a:p>
          <a:p>
            <a:pPr lvl="1">
              <a:buNone/>
              <a:defRPr/>
            </a:pPr>
            <a:r>
              <a:rPr lang="en-US" altLang="zh-CN" sz="2000" i="1" dirty="0" err="1" smtClean="0">
                <a:solidFill>
                  <a:srgbClr val="00B0F0"/>
                </a:solidFill>
                <a:latin typeface="Times New Roman" panose="02020603050405020304" pitchFamily="18" charset="0"/>
              </a:rPr>
              <a:t>receive_data</a:t>
            </a:r>
            <a:r>
              <a:rPr lang="en-US" altLang="zh-CN" sz="2000" i="1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sz="2000" i="1" dirty="0" err="1" smtClean="0">
                <a:solidFill>
                  <a:srgbClr val="00B0F0"/>
                </a:solidFill>
                <a:latin typeface="Times New Roman" panose="02020603050405020304" pitchFamily="18" charset="0"/>
              </a:rPr>
              <a:t>UARTCharGetNonBlocking</a:t>
            </a:r>
            <a:r>
              <a:rPr lang="en-US" altLang="zh-CN" sz="2000" i="1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 (UART0_BASE)</a:t>
            </a:r>
            <a:r>
              <a:rPr lang="zh-CN" altLang="en-US" sz="2000" i="1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；</a:t>
            </a:r>
            <a:endParaRPr lang="en-US" altLang="zh-CN" sz="2000" i="1" dirty="0" smtClean="0">
              <a:solidFill>
                <a:srgbClr val="00B0F0"/>
              </a:solidFill>
              <a:latin typeface="Times New Roman" panose="02020603050405020304" pitchFamily="18" charset="0"/>
            </a:endParaRPr>
          </a:p>
          <a:p>
            <a:pPr lvl="1">
              <a:defRPr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通常采用如下形式配合使用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1">
              <a:buNone/>
              <a:defRPr/>
            </a:pPr>
            <a:r>
              <a:rPr lang="en-US" altLang="zh-CN" sz="2000" i="1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if  (</a:t>
            </a:r>
            <a:r>
              <a:rPr lang="en-US" altLang="zh-CN" sz="2000" i="1" dirty="0" err="1" smtClean="0">
                <a:solidFill>
                  <a:srgbClr val="00B0F0"/>
                </a:solidFill>
                <a:latin typeface="Times New Roman" panose="02020603050405020304" pitchFamily="18" charset="0"/>
              </a:rPr>
              <a:t>UartCharsAvail</a:t>
            </a:r>
            <a:r>
              <a:rPr lang="en-US" altLang="zh-CN" sz="2000" i="1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(UART0_BASE)</a:t>
            </a:r>
          </a:p>
          <a:p>
            <a:pPr lvl="1">
              <a:buNone/>
              <a:defRPr/>
            </a:pPr>
            <a:r>
              <a:rPr lang="en-US" altLang="zh-CN" sz="2000" i="1" dirty="0" err="1" smtClean="0">
                <a:solidFill>
                  <a:srgbClr val="00B0F0"/>
                </a:solidFill>
                <a:latin typeface="Times New Roman" panose="02020603050405020304" pitchFamily="18" charset="0"/>
              </a:rPr>
              <a:t>receive_data</a:t>
            </a:r>
            <a:r>
              <a:rPr lang="en-US" altLang="zh-CN" sz="2000" i="1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sz="2000" i="1" dirty="0" err="1" smtClean="0">
                <a:solidFill>
                  <a:srgbClr val="00B0F0"/>
                </a:solidFill>
                <a:latin typeface="Times New Roman" panose="02020603050405020304" pitchFamily="18" charset="0"/>
              </a:rPr>
              <a:t>UARTCharGetNonBlocking</a:t>
            </a:r>
            <a:r>
              <a:rPr lang="en-US" altLang="zh-CN" sz="2000" i="1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 (UART0_BASE)</a:t>
            </a:r>
            <a:r>
              <a:rPr lang="zh-CN" altLang="en-US" sz="2000" i="1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；</a:t>
            </a:r>
            <a:endParaRPr lang="en-US" altLang="zh-CN" sz="2000" i="1" dirty="0" smtClean="0">
              <a:solidFill>
                <a:srgbClr val="00B0F0"/>
              </a:solidFill>
              <a:latin typeface="Times New Roman" panose="02020603050405020304" pitchFamily="18" charset="0"/>
            </a:endParaRPr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</a:t>
            </a:r>
            <a:r>
              <a:rPr lang="en-US" altLang="zh-CN" dirty="0" err="1" smtClean="0"/>
              <a:t>UARTCharPutNonBlocking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驱动库手册：</a:t>
            </a:r>
            <a:r>
              <a:rPr lang="en-US" altLang="zh-CN" sz="2000" dirty="0" smtClean="0"/>
              <a:t>P565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89981119"/>
              </p:ext>
            </p:extLst>
          </p:nvPr>
        </p:nvGraphicFramePr>
        <p:xfrm>
          <a:off x="683568" y="2428868"/>
          <a:ext cx="7746084" cy="33092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99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9609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9224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功能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发送一个字符到指定端口。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1697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原型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baseline="0" dirty="0" err="1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UARTCharPutNonBlocking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(uint32_t </a:t>
                      </a:r>
                      <a:r>
                        <a:rPr lang="en-US" altLang="zh-CN" sz="18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ui32Base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unsigned char </a:t>
                      </a:r>
                      <a:r>
                        <a:rPr lang="en-US" altLang="zh-CN" sz="18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ucData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8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383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参数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ui32Base </a:t>
                      </a:r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为</a:t>
                      </a:r>
                      <a:r>
                        <a:rPr lang="en-US" altLang="zh-CN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UART</a:t>
                      </a:r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端口的基地址。</a:t>
                      </a:r>
                      <a:endParaRPr lang="en-US" altLang="zh-CN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ucData</a:t>
                      </a:r>
                      <a:r>
                        <a:rPr lang="en-US" altLang="zh-CN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为待发送的字符。</a:t>
                      </a:r>
                      <a:endParaRPr lang="zh-CN" altLang="en-US" sz="18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0018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  <a:endParaRPr lang="en-US" altLang="zh-CN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该函数将字符</a:t>
                      </a:r>
                      <a:r>
                        <a:rPr lang="en-US" altLang="zh-CN" sz="18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ucData</a:t>
                      </a:r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写到指定端口的发送</a:t>
                      </a:r>
                      <a:r>
                        <a:rPr lang="en-US" altLang="zh-CN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FIFO</a:t>
                      </a:r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。该函数不阻塞，因此如果没有空间，则返回</a:t>
                      </a:r>
                      <a:r>
                        <a:rPr lang="en-US" altLang="zh-CN" sz="1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flase</a:t>
                      </a:r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，并且应用必须再试一遍。</a:t>
                      </a:r>
                      <a:endParaRPr lang="en-US" altLang="zh-CN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3837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返回值</a:t>
                      </a:r>
                      <a:endParaRPr lang="en-US" altLang="zh-CN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如果字符被成功地放到发送</a:t>
                      </a:r>
                      <a:r>
                        <a:rPr lang="en-US" altLang="zh-CN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FIFO</a:t>
                      </a:r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，返回</a:t>
                      </a:r>
                      <a:r>
                        <a:rPr lang="en-US" altLang="zh-CN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；如果发送</a:t>
                      </a:r>
                      <a:r>
                        <a:rPr lang="en-US" altLang="zh-CN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FIFO</a:t>
                      </a:r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没有空间返回</a:t>
                      </a:r>
                      <a:r>
                        <a:rPr lang="en-US" altLang="zh-CN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en-US" altLang="zh-CN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15349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</a:t>
            </a:r>
            <a:r>
              <a:rPr lang="en-US" altLang="zh-CN" dirty="0" err="1" smtClean="0"/>
              <a:t>UARTCharGetNonBlocking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驱动库手册：</a:t>
            </a:r>
            <a:r>
              <a:rPr lang="en-US" altLang="zh-CN" sz="2000" dirty="0" smtClean="0"/>
              <a:t>P564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89981119"/>
              </p:ext>
            </p:extLst>
          </p:nvPr>
        </p:nvGraphicFramePr>
        <p:xfrm>
          <a:off x="683568" y="2428868"/>
          <a:ext cx="7746084" cy="34959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99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9609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功能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从指定端口接收一个字符。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294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原型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int32_t </a:t>
                      </a:r>
                      <a:r>
                        <a:rPr lang="en-US" altLang="zh-CN" sz="1800" b="1" kern="1200" baseline="0" dirty="0" err="1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UARTCharGetNonBlocking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(uint32_t </a:t>
                      </a:r>
                      <a:r>
                        <a:rPr lang="en-US" altLang="zh-CN" sz="18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ui32Base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8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429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参数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ui32Base</a:t>
                      </a:r>
                      <a:r>
                        <a:rPr lang="en-US" altLang="zh-CN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为</a:t>
                      </a:r>
                      <a:r>
                        <a:rPr lang="en-US" altLang="zh-CN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UART</a:t>
                      </a:r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端口的基地址。</a:t>
                      </a:r>
                      <a:endParaRPr lang="zh-CN" altLang="en-US" sz="18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412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  <a:endParaRPr lang="en-US" altLang="zh-CN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该函数从指定端口的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FIFO</a:t>
                      </a:r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接收一个字符。</a:t>
                      </a:r>
                      <a:endParaRPr lang="en-US" altLang="zh-CN" sz="1800" b="1" kern="1200" baseline="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4035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返回值</a:t>
                      </a:r>
                      <a:endParaRPr lang="en-US" altLang="zh-CN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从指定端口返回所读的字符，返回值类型为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int32_t</a:t>
                      </a:r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。如果当前接收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FIFO</a:t>
                      </a:r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中没有字符则返回的值为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。在试图调用该函数前应先调用函数</a:t>
                      </a:r>
                      <a:r>
                        <a:rPr lang="en-US" altLang="zh-CN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UARTCharsAvail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函数。</a:t>
                      </a:r>
                      <a:endParaRPr lang="en-US" altLang="zh-CN" sz="1800" b="1" kern="1200" baseline="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15349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</a:t>
            </a:r>
            <a:r>
              <a:rPr lang="en-US" altLang="zh-CN" dirty="0" err="1" smtClean="0"/>
              <a:t>UARTCharsAvail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驱动库手册：</a:t>
            </a:r>
            <a:r>
              <a:rPr lang="en-US" altLang="zh-CN" sz="2000" dirty="0" smtClean="0"/>
              <a:t>P566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89981119"/>
              </p:ext>
            </p:extLst>
          </p:nvPr>
        </p:nvGraphicFramePr>
        <p:xfrm>
          <a:off x="642910" y="2357430"/>
          <a:ext cx="7746084" cy="27146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99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9609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8400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功能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确定接收</a:t>
                      </a:r>
                      <a:r>
                        <a:rPr lang="en-US" altLang="zh-CN" sz="1800" dirty="0" smtClean="0"/>
                        <a:t>FIFO</a:t>
                      </a:r>
                      <a:r>
                        <a:rPr lang="zh-CN" altLang="en-US" sz="1800" dirty="0" smtClean="0"/>
                        <a:t>是否有字符。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350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原型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baseline="0" dirty="0" err="1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UARTCharsAvail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(uint32_t </a:t>
                      </a:r>
                      <a:r>
                        <a:rPr lang="en-US" altLang="zh-CN" sz="18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ui32Base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8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110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参数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ui32Base</a:t>
                      </a:r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为</a:t>
                      </a:r>
                      <a:r>
                        <a:rPr lang="en-US" altLang="zh-CN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UART</a:t>
                      </a:r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端口的基地址。</a:t>
                      </a:r>
                      <a:endParaRPr lang="zh-CN" altLang="en-US" sz="18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8001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  <a:endParaRPr lang="en-US" altLang="zh-CN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该函数返回一个标志，反映接收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FIFO</a:t>
                      </a:r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中有没有数据。</a:t>
                      </a:r>
                      <a:endParaRPr lang="en-US" altLang="zh-CN" sz="1800" b="1" kern="1200" baseline="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2600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返回值</a:t>
                      </a:r>
                      <a:endParaRPr lang="en-US" altLang="zh-CN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如果接收</a:t>
                      </a:r>
                      <a:r>
                        <a:rPr lang="en-US" altLang="zh-CN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FIFO</a:t>
                      </a:r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中有数据返回</a:t>
                      </a:r>
                      <a:r>
                        <a:rPr lang="en-US" altLang="zh-CN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；如果接收</a:t>
                      </a:r>
                      <a:r>
                        <a:rPr lang="en-US" altLang="zh-CN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FIFO</a:t>
                      </a:r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中没有数据返回</a:t>
                      </a:r>
                      <a:r>
                        <a:rPr lang="en-US" altLang="zh-CN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en-US" altLang="zh-CN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15349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UART</a:t>
            </a:r>
            <a:r>
              <a:rPr lang="zh-CN" altLang="en-US" dirty="0" smtClean="0"/>
              <a:t>中断控制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开中断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sz="1800" i="1" dirty="0" err="1" smtClean="0">
                <a:solidFill>
                  <a:srgbClr val="00B0F0"/>
                </a:solidFill>
              </a:rPr>
              <a:t>IntEnable</a:t>
            </a:r>
            <a:r>
              <a:rPr lang="en-US" altLang="zh-CN" sz="1800" i="1" dirty="0" smtClean="0">
                <a:solidFill>
                  <a:srgbClr val="00B0F0"/>
                </a:solidFill>
              </a:rPr>
              <a:t>(INT_UART0);</a:t>
            </a:r>
          </a:p>
          <a:p>
            <a:pPr lvl="1">
              <a:buNone/>
            </a:pPr>
            <a:r>
              <a:rPr lang="en-US" altLang="zh-CN" sz="1800" i="1" dirty="0" err="1" smtClean="0">
                <a:solidFill>
                  <a:srgbClr val="00B0F0"/>
                </a:solidFill>
              </a:rPr>
              <a:t>UARTIntEnable</a:t>
            </a:r>
            <a:r>
              <a:rPr lang="en-US" altLang="zh-CN" sz="1800" i="1" dirty="0" smtClean="0">
                <a:solidFill>
                  <a:srgbClr val="00B0F0"/>
                </a:solidFill>
              </a:rPr>
              <a:t>(UART0_BASE</a:t>
            </a:r>
            <a:r>
              <a:rPr lang="en-US" altLang="zh-CN" sz="1800" i="1" dirty="0" smtClean="0">
                <a:solidFill>
                  <a:srgbClr val="00B0F0"/>
                </a:solidFill>
              </a:rPr>
              <a:t>, UART_INT_RX | UART_INT_RT);	//Enable UART0 </a:t>
            </a:r>
            <a:r>
              <a:rPr lang="en-US" altLang="zh-CN" sz="1800" i="1" dirty="0" smtClean="0">
                <a:solidFill>
                  <a:srgbClr val="00B0F0"/>
                </a:solidFill>
              </a:rPr>
              <a:t>RX,RT </a:t>
            </a:r>
            <a:r>
              <a:rPr lang="en-US" altLang="zh-CN" sz="1800" i="1" dirty="0" smtClean="0">
                <a:solidFill>
                  <a:srgbClr val="00B0F0"/>
                </a:solidFill>
              </a:rPr>
              <a:t>interrupt</a:t>
            </a:r>
          </a:p>
          <a:p>
            <a:pPr lvl="1">
              <a:buNone/>
            </a:pPr>
            <a:r>
              <a:rPr lang="en-US" altLang="zh-CN" sz="1800" i="1" dirty="0" err="1" smtClean="0">
                <a:solidFill>
                  <a:srgbClr val="00B0F0"/>
                </a:solidFill>
              </a:rPr>
              <a:t>IntMasterEnable</a:t>
            </a:r>
            <a:r>
              <a:rPr lang="en-US" altLang="zh-CN" sz="1800" i="1" dirty="0" smtClean="0">
                <a:solidFill>
                  <a:srgbClr val="00B0F0"/>
                </a:solidFill>
              </a:rPr>
              <a:t>();</a:t>
            </a:r>
            <a:endParaRPr lang="zh-CN" altLang="en-US" sz="1800" i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</a:t>
            </a:r>
            <a:r>
              <a:rPr lang="en-US" altLang="zh-CN" dirty="0" err="1" smtClean="0"/>
              <a:t>IntEnable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驱动库手册：</a:t>
            </a:r>
            <a:r>
              <a:rPr lang="en-US" altLang="zh-CN" sz="2000" dirty="0" smtClean="0"/>
              <a:t>P352</a:t>
            </a:r>
            <a:endParaRPr lang="en-US" altLang="zh-CN" sz="2000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89981119"/>
              </p:ext>
            </p:extLst>
          </p:nvPr>
        </p:nvGraphicFramePr>
        <p:xfrm>
          <a:off x="642910" y="2357430"/>
          <a:ext cx="7746084" cy="23230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99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9609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8400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功能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使能中断。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350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原型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zh-CN" sz="1800" b="1" kern="1200" baseline="0" dirty="0" err="1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IntEnable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(uint32_t </a:t>
                      </a:r>
                      <a:r>
                        <a:rPr lang="en-US" altLang="zh-CN" sz="18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ui32Interrupt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8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110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参数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ui32Interrupt </a:t>
                      </a:r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使能一个指定中断。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8001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  <a:endParaRPr lang="en-US" altLang="zh-CN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指定中断在中断控制器中被使能。</a:t>
                      </a:r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参数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ui32Interrupt</a:t>
                      </a:r>
                      <a:r>
                        <a:rPr lang="zh-CN" alt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必须是</a:t>
                      </a:r>
                      <a:endParaRPr lang="en-US" altLang="zh-CN" sz="1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Peripheral Driver Library User’s Guide </a:t>
                      </a:r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中列出的有效的</a:t>
                      </a:r>
                      <a:r>
                        <a:rPr lang="en-US" altLang="zh-CN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INT_ </a:t>
                      </a:r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值并且在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inc/</a:t>
                      </a:r>
                      <a:r>
                        <a:rPr lang="en-US" altLang="zh-CN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hw_ints.h</a:t>
                      </a:r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头文件中定义过的值。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zh-CN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15349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</a:t>
            </a:r>
            <a:r>
              <a:rPr lang="en-US" altLang="zh-CN" dirty="0" err="1" smtClean="0"/>
              <a:t>UART</a:t>
            </a:r>
            <a:r>
              <a:rPr lang="en-US" altLang="zh-CN" dirty="0" err="1" smtClean="0"/>
              <a:t>IntEnable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驱动库手册：</a:t>
            </a:r>
            <a:r>
              <a:rPr lang="en-US" altLang="zh-CN" sz="2000" dirty="0" smtClean="0"/>
              <a:t>P575</a:t>
            </a:r>
            <a:endParaRPr lang="en-US" altLang="zh-CN" sz="2000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89981119"/>
              </p:ext>
            </p:extLst>
          </p:nvPr>
        </p:nvGraphicFramePr>
        <p:xfrm>
          <a:off x="642910" y="2357430"/>
          <a:ext cx="7746084" cy="40501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99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9609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8400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功能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使能单个的</a:t>
                      </a:r>
                      <a:r>
                        <a:rPr lang="en-US" altLang="zh-CN" sz="1800" dirty="0" smtClean="0"/>
                        <a:t>UART</a:t>
                      </a:r>
                      <a:r>
                        <a:rPr lang="zh-CN" altLang="en-US" sz="1800" dirty="0" smtClean="0"/>
                        <a:t>中断源。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350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原型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zh-CN" sz="1800" b="1" kern="1200" baseline="0" dirty="0" err="1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UARTIntEnable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(uint32_t </a:t>
                      </a:r>
                      <a:r>
                        <a:rPr lang="en-US" altLang="zh-CN" sz="18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ui32Base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uint32_t </a:t>
                      </a:r>
                      <a:r>
                        <a:rPr lang="en-US" altLang="zh-CN" sz="18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ui32IntFlags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8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110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参数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ui32Base</a:t>
                      </a:r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为</a:t>
                      </a:r>
                      <a:r>
                        <a:rPr lang="en-US" altLang="zh-CN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UART</a:t>
                      </a:r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端口的基地址</a:t>
                      </a:r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en-US" altLang="zh-CN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ui32IntFlags</a:t>
                      </a:r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为要使能的中断源的位。</a:t>
                      </a:r>
                      <a:endParaRPr lang="zh-CN" altLang="en-US" sz="18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8001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  <a:endParaRPr lang="en-US" altLang="zh-CN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该</a:t>
                      </a:r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函数使能指定的中断源。只有使能的中断源才被反射到到处理器中断；未使能的中断源对处理器没影响。</a:t>
                      </a:r>
                      <a:endParaRPr lang="en-US" altLang="zh-CN" sz="1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参数</a:t>
                      </a:r>
                      <a:r>
                        <a:rPr lang="en-US" altLang="zh-CN" sz="18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ui32IntFlags</a:t>
                      </a:r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为任何下列值的逻辑或：</a:t>
                      </a:r>
                      <a:endParaRPr lang="en-US" altLang="zh-CN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UART_INT_RT</a:t>
                      </a:r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en-US" altLang="zh-CN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接收超时中断（接收</a:t>
                      </a:r>
                      <a:r>
                        <a:rPr lang="en-US" altLang="zh-CN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FIFO</a:t>
                      </a:r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已有数据但未满，而后续数据长时间不来）</a:t>
                      </a:r>
                      <a:endParaRPr lang="en-US" altLang="zh-CN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UART_INT_TX</a:t>
                      </a:r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：发送中断</a:t>
                      </a:r>
                      <a:endParaRPr lang="en-US" altLang="zh-CN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UART_INT_RX </a:t>
                      </a:r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：接收中断</a:t>
                      </a:r>
                      <a:r>
                        <a:rPr lang="en-US" altLang="zh-CN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</a:p>
                    <a:p>
                      <a:endParaRPr lang="en-US" altLang="zh-CN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15349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UART</a:t>
            </a:r>
            <a:r>
              <a:rPr lang="zh-CN" altLang="en-US" dirty="0" smtClean="0"/>
              <a:t>中断控制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UART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的中断清除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1">
              <a:defRPr/>
            </a:pPr>
            <a:r>
              <a:rPr lang="zh-CN" altLang="en-US" sz="1800" dirty="0" smtClean="0">
                <a:latin typeface="Times New Roman" panose="02020603050405020304" pitchFamily="18" charset="0"/>
              </a:rPr>
              <a:t>当</a:t>
            </a:r>
            <a:r>
              <a:rPr lang="en-US" altLang="zh-CN" sz="1800" dirty="0" smtClean="0">
                <a:latin typeface="Times New Roman" panose="02020603050405020304" pitchFamily="18" charset="0"/>
              </a:rPr>
              <a:t>UART</a:t>
            </a:r>
            <a:r>
              <a:rPr lang="zh-CN" altLang="en-US" sz="1800" dirty="0" smtClean="0">
                <a:latin typeface="Times New Roman" panose="02020603050405020304" pitchFamily="18" charset="0"/>
              </a:rPr>
              <a:t>发送或接收到一个数据后，会置位相应的中断标志位，如果允许中断，则会进入中断（发送中断或接收中断），使用中断能够减少主程序中消耗的时间，提高效率。</a:t>
            </a:r>
            <a:endParaRPr lang="en-US" altLang="zh-CN" sz="1800" dirty="0" smtClean="0">
              <a:latin typeface="Times New Roman" panose="02020603050405020304" pitchFamily="18" charset="0"/>
            </a:endParaRPr>
          </a:p>
          <a:p>
            <a:pPr lvl="1">
              <a:defRPr/>
            </a:pPr>
            <a:r>
              <a:rPr lang="zh-CN" altLang="en-US" sz="1800" dirty="0" smtClean="0">
                <a:latin typeface="Times New Roman" panose="02020603050405020304" pitchFamily="18" charset="0"/>
              </a:rPr>
              <a:t>因为</a:t>
            </a:r>
            <a:r>
              <a:rPr lang="en-US" altLang="zh-CN" sz="1800" dirty="0" smtClean="0">
                <a:latin typeface="Times New Roman" panose="02020603050405020304" pitchFamily="18" charset="0"/>
              </a:rPr>
              <a:t>UART</a:t>
            </a:r>
            <a:r>
              <a:rPr lang="zh-CN" altLang="en-US" sz="1800" dirty="0" smtClean="0">
                <a:latin typeface="Times New Roman" panose="02020603050405020304" pitchFamily="18" charset="0"/>
              </a:rPr>
              <a:t>的中断关联了发送或接收，因此不能象单一中断如</a:t>
            </a:r>
            <a:r>
              <a:rPr lang="en-US" altLang="zh-CN" sz="1800" dirty="0" smtClean="0">
                <a:latin typeface="Times New Roman" panose="02020603050405020304" pitchFamily="18" charset="0"/>
              </a:rPr>
              <a:t>SYSTICK</a:t>
            </a:r>
            <a:r>
              <a:rPr lang="zh-CN" altLang="en-US" sz="1800" dirty="0" smtClean="0">
                <a:latin typeface="Times New Roman" panose="02020603050405020304" pitchFamily="18" charset="0"/>
              </a:rPr>
              <a:t>等，由</a:t>
            </a:r>
            <a:r>
              <a:rPr lang="en-US" altLang="zh-CN" sz="1800" dirty="0" smtClean="0">
                <a:latin typeface="Times New Roman" panose="02020603050405020304" pitchFamily="18" charset="0"/>
              </a:rPr>
              <a:t>CPU</a:t>
            </a:r>
            <a:r>
              <a:rPr lang="zh-CN" altLang="en-US" sz="1800" dirty="0" smtClean="0">
                <a:latin typeface="Times New Roman" panose="02020603050405020304" pitchFamily="18" charset="0"/>
              </a:rPr>
              <a:t>在进入中断后自动清除中断标志位，只能由编程人员根据情况清除中断标志位。如果中断标志位不清除，会导致反复的进出中断</a:t>
            </a:r>
            <a:r>
              <a:rPr lang="zh-CN" altLang="en-US" sz="1800" dirty="0" smtClean="0">
                <a:latin typeface="Times New Roman" panose="02020603050405020304" pitchFamily="18" charset="0"/>
              </a:rPr>
              <a:t>。</a:t>
            </a:r>
            <a:endParaRPr lang="en-US" altLang="zh-CN" sz="1800" dirty="0" smtClean="0">
              <a:latin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1800" i="1" dirty="0" smtClean="0">
                <a:solidFill>
                  <a:srgbClr val="00B0F0"/>
                </a:solidFill>
              </a:rPr>
              <a:t>     int32_t </a:t>
            </a:r>
            <a:r>
              <a:rPr lang="en-US" altLang="zh-CN" sz="1800" i="1" dirty="0" smtClean="0">
                <a:solidFill>
                  <a:srgbClr val="00B0F0"/>
                </a:solidFill>
              </a:rPr>
              <a:t>uart0_int_status;</a:t>
            </a:r>
          </a:p>
          <a:p>
            <a:pPr>
              <a:buNone/>
            </a:pPr>
            <a:r>
              <a:rPr lang="en-US" altLang="zh-CN" sz="1800" i="1" dirty="0" smtClean="0">
                <a:solidFill>
                  <a:srgbClr val="00B0F0"/>
                </a:solidFill>
              </a:rPr>
              <a:t>     uart0_int_status = </a:t>
            </a:r>
            <a:r>
              <a:rPr lang="en-US" altLang="zh-CN" sz="1800" i="1" dirty="0" err="1" smtClean="0">
                <a:solidFill>
                  <a:srgbClr val="00B0F0"/>
                </a:solidFill>
              </a:rPr>
              <a:t>UARTIntStatus</a:t>
            </a:r>
            <a:r>
              <a:rPr lang="en-US" altLang="zh-CN" sz="1800" i="1" dirty="0" smtClean="0">
                <a:solidFill>
                  <a:srgbClr val="00B0F0"/>
                </a:solidFill>
              </a:rPr>
              <a:t>(UART0_BASE, true</a:t>
            </a:r>
            <a:r>
              <a:rPr lang="en-US" altLang="zh-CN" sz="1800" i="1" dirty="0" smtClean="0">
                <a:solidFill>
                  <a:srgbClr val="00B0F0"/>
                </a:solidFill>
              </a:rPr>
              <a:t>);</a:t>
            </a:r>
          </a:p>
          <a:p>
            <a:pPr>
              <a:buNone/>
            </a:pPr>
            <a:r>
              <a:rPr lang="en-US" altLang="zh-CN" sz="1800" i="1" dirty="0" smtClean="0">
                <a:solidFill>
                  <a:srgbClr val="00B0F0"/>
                </a:solidFill>
              </a:rPr>
              <a:t>		// Get the </a:t>
            </a:r>
            <a:r>
              <a:rPr lang="en-US" altLang="zh-CN" sz="1800" i="1" dirty="0" err="1" smtClean="0">
                <a:solidFill>
                  <a:srgbClr val="00B0F0"/>
                </a:solidFill>
              </a:rPr>
              <a:t>interrrupt</a:t>
            </a:r>
            <a:r>
              <a:rPr lang="en-US" altLang="zh-CN" sz="1800" i="1" dirty="0" smtClean="0">
                <a:solidFill>
                  <a:srgbClr val="00B0F0"/>
                </a:solidFill>
              </a:rPr>
              <a:t> status</a:t>
            </a:r>
            <a:r>
              <a:rPr lang="en-US" altLang="zh-CN" sz="1800" i="1" dirty="0" smtClean="0">
                <a:solidFill>
                  <a:srgbClr val="00B0F0"/>
                </a:solidFill>
              </a:rPr>
              <a:t>.</a:t>
            </a:r>
            <a:endParaRPr lang="en-US" altLang="zh-CN" sz="1800" i="1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altLang="zh-CN" sz="1800" i="1" dirty="0" smtClean="0">
                <a:solidFill>
                  <a:srgbClr val="00B0F0"/>
                </a:solidFill>
              </a:rPr>
              <a:t>    </a:t>
            </a:r>
            <a:r>
              <a:rPr lang="en-US" altLang="zh-CN" sz="1800" i="1" dirty="0" err="1" smtClean="0">
                <a:solidFill>
                  <a:srgbClr val="00B0F0"/>
                </a:solidFill>
              </a:rPr>
              <a:t>UARTIntClear</a:t>
            </a:r>
            <a:r>
              <a:rPr lang="en-US" altLang="zh-CN" sz="1800" i="1" dirty="0" smtClean="0">
                <a:solidFill>
                  <a:srgbClr val="00B0F0"/>
                </a:solidFill>
              </a:rPr>
              <a:t>(UART0_BASE, uart0_int_status);				</a:t>
            </a:r>
            <a:r>
              <a:rPr lang="en-US" altLang="zh-CN" sz="1800" i="1" dirty="0" smtClean="0">
                <a:solidFill>
                  <a:srgbClr val="00B0F0"/>
                </a:solidFill>
              </a:rPr>
              <a:t>//</a:t>
            </a:r>
            <a:r>
              <a:rPr lang="en-US" altLang="zh-CN" sz="1800" i="1" dirty="0" smtClean="0">
                <a:solidFill>
                  <a:srgbClr val="00B0F0"/>
                </a:solidFill>
              </a:rPr>
              <a:t>Clear the asserted interrupts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UART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subTitle" idx="1"/>
          </p:nvPr>
        </p:nvSpPr>
        <p:spPr>
          <a:xfrm>
            <a:off x="914400" y="3028950"/>
            <a:ext cx="7515252" cy="17716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b="1" dirty="0" smtClean="0"/>
              <a:t>Universal Asynchronous Receiver / Transmitter</a:t>
            </a:r>
          </a:p>
          <a:p>
            <a:pPr>
              <a:lnSpc>
                <a:spcPct val="150000"/>
              </a:lnSpc>
            </a:pPr>
            <a:r>
              <a:rPr kumimoji="0" lang="zh-CN" altLang="en-US" sz="2400" b="1" dirty="0" smtClean="0">
                <a:latin typeface="华文中宋" pitchFamily="2" charset="-122"/>
              </a:rPr>
              <a:t>通用异步收发器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</a:t>
            </a:r>
            <a:r>
              <a:rPr lang="en-US" altLang="zh-CN" dirty="0" err="1" smtClean="0"/>
              <a:t>UARTIntStatus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驱动库手册：</a:t>
            </a:r>
            <a:r>
              <a:rPr lang="en-US" altLang="zh-CN" sz="2000" dirty="0" smtClean="0"/>
              <a:t>P576</a:t>
            </a:r>
            <a:endParaRPr lang="en-US" altLang="zh-CN" sz="2000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89981119"/>
              </p:ext>
            </p:extLst>
          </p:nvPr>
        </p:nvGraphicFramePr>
        <p:xfrm>
          <a:off x="642910" y="2357430"/>
          <a:ext cx="7746084" cy="3188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99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9609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8400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功能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获取当前中断状态。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350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原型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uint32_t </a:t>
                      </a:r>
                      <a:r>
                        <a:rPr lang="en-US" altLang="zh-CN" sz="1800" b="1" kern="1200" baseline="0" dirty="0" err="1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UARTIntStatus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(uint32_t </a:t>
                      </a:r>
                      <a:r>
                        <a:rPr lang="en-US" altLang="zh-CN" sz="18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ui32Base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bMasked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8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110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参数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ui32Base</a:t>
                      </a:r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为</a:t>
                      </a:r>
                      <a:r>
                        <a:rPr lang="en-US" altLang="zh-CN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UART</a:t>
                      </a:r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端口的基地址</a:t>
                      </a:r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en-US" altLang="zh-CN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bMasked</a:t>
                      </a:r>
                      <a:r>
                        <a:rPr lang="zh-CN" altLang="en-US" sz="18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en-US" altLang="zh-CN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表示需要获取原始的中断状态，</a:t>
                      </a:r>
                      <a:r>
                        <a:rPr lang="en-US" altLang="zh-CN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表示需要获取屏蔽的中断状态。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8001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  <a:endParaRPr lang="en-US" altLang="zh-CN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该函数</a:t>
                      </a:r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返回指定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UART</a:t>
                      </a:r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的中断状态。或者返回原始的中断状态，或者返回允许反射到处理器的中断的状态。</a:t>
                      </a:r>
                      <a:endParaRPr lang="en-US" altLang="zh-CN" sz="1800" b="1" kern="1200" baseline="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2600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返回值</a:t>
                      </a:r>
                      <a:endParaRPr lang="en-US" altLang="zh-CN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返回当前中断状态。</a:t>
                      </a:r>
                      <a:endParaRPr lang="en-US" altLang="zh-CN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15349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</a:t>
            </a:r>
            <a:r>
              <a:rPr lang="en-US" altLang="zh-CN" dirty="0" err="1" smtClean="0">
                <a:solidFill>
                  <a:schemeClr val="tx1"/>
                </a:solidFill>
              </a:rPr>
              <a:t>UARTIntClear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驱动库手册：</a:t>
            </a:r>
            <a:r>
              <a:rPr lang="en-US" altLang="zh-CN" sz="2000" dirty="0" smtClean="0"/>
              <a:t>P574</a:t>
            </a:r>
            <a:endParaRPr lang="en-US" altLang="zh-CN" sz="2000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89981119"/>
              </p:ext>
            </p:extLst>
          </p:nvPr>
        </p:nvGraphicFramePr>
        <p:xfrm>
          <a:off x="642910" y="2357430"/>
          <a:ext cx="7746084" cy="26432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99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9609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8478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功能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清除</a:t>
                      </a:r>
                      <a:r>
                        <a:rPr lang="en-US" altLang="zh-CN" sz="1800" dirty="0" smtClean="0"/>
                        <a:t>UART</a:t>
                      </a:r>
                      <a:r>
                        <a:rPr lang="zh-CN" altLang="en-US" sz="1800" dirty="0" smtClean="0"/>
                        <a:t>的中断状态。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16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原型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zh-CN" sz="1600" b="1" kern="1200" baseline="0" dirty="0" err="1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UARTIntClear</a:t>
                      </a:r>
                      <a:r>
                        <a:rPr lang="en-US" altLang="zh-CN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(uint32_t </a:t>
                      </a:r>
                      <a:r>
                        <a:rPr lang="en-US" altLang="zh-CN" sz="16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ui32Base</a:t>
                      </a:r>
                      <a:r>
                        <a:rPr lang="en-US" altLang="zh-CN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uint32_t </a:t>
                      </a:r>
                      <a:r>
                        <a:rPr lang="en-US" altLang="zh-CN" sz="16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ui32IntFlags</a:t>
                      </a:r>
                      <a:r>
                        <a:rPr lang="en-US" altLang="zh-CN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733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参数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ui32Base</a:t>
                      </a:r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为</a:t>
                      </a:r>
                      <a:r>
                        <a:rPr lang="en-US" altLang="zh-CN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UART</a:t>
                      </a:r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端口的基地址</a:t>
                      </a:r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en-US" altLang="zh-CN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ui32IntFlags</a:t>
                      </a:r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为要清除的中断源的位。</a:t>
                      </a:r>
                      <a:endParaRPr lang="zh-CN" altLang="en-US" sz="18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733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  <a:endParaRPr lang="en-US" altLang="zh-CN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指定的</a:t>
                      </a:r>
                      <a:r>
                        <a:rPr lang="en-US" altLang="zh-CN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UART</a:t>
                      </a:r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中断源被清除，以便不再生效。该函数在中断函数中必须被调用，以避免从中断退出后马上该中断又被触发。</a:t>
                      </a:r>
                      <a:endParaRPr lang="en-US" altLang="zh-CN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15349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第三次实验（上）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sz="2400" dirty="0" smtClean="0"/>
              <a:t>了解</a:t>
            </a:r>
            <a:r>
              <a:rPr lang="en-US" altLang="zh-CN" sz="2400" dirty="0" smtClean="0"/>
              <a:t>UART </a:t>
            </a:r>
            <a:r>
              <a:rPr lang="zh-CN" altLang="en-US" sz="2400" dirty="0" smtClean="0"/>
              <a:t>串行通讯的工作原理</a:t>
            </a:r>
          </a:p>
          <a:p>
            <a:pPr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sz="2400" dirty="0" smtClean="0"/>
              <a:t>掌握在</a:t>
            </a:r>
            <a:r>
              <a:rPr lang="en-US" altLang="zh-CN" sz="2400" dirty="0" smtClean="0"/>
              <a:t>PC </a:t>
            </a:r>
            <a:r>
              <a:rPr lang="zh-CN" altLang="en-US" sz="2400" dirty="0" smtClean="0"/>
              <a:t>端通过串口调试工具与实验板通过</a:t>
            </a:r>
            <a:r>
              <a:rPr lang="en-US" altLang="zh-CN" sz="2400" dirty="0" smtClean="0"/>
              <a:t>UART </a:t>
            </a:r>
            <a:r>
              <a:rPr lang="zh-CN" altLang="en-US" sz="2400" dirty="0" smtClean="0"/>
              <a:t>通讯的方法</a:t>
            </a:r>
          </a:p>
          <a:p>
            <a:pPr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sz="2400" dirty="0" smtClean="0"/>
              <a:t>掌握</a:t>
            </a:r>
            <a:r>
              <a:rPr lang="en-US" altLang="zh-CN" sz="2400" dirty="0" smtClean="0"/>
              <a:t>UART </a:t>
            </a:r>
            <a:r>
              <a:rPr lang="zh-CN" altLang="en-US" sz="2400" dirty="0" smtClean="0"/>
              <a:t>的堵塞式与非堵塞式通讯方法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1254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2400" dirty="0" smtClean="0"/>
              <a:t>实验</a:t>
            </a:r>
            <a:r>
              <a:rPr lang="en-US" altLang="zh-CN" sz="2400" dirty="0" smtClean="0"/>
              <a:t>3-1</a:t>
            </a:r>
          </a:p>
          <a:p>
            <a:pPr lvl="1">
              <a:lnSpc>
                <a:spcPct val="125000"/>
              </a:lnSpc>
              <a:buNone/>
            </a:pPr>
            <a:r>
              <a:rPr lang="zh-CN" altLang="en-US" sz="2000" dirty="0" smtClean="0"/>
              <a:t>   例程为</a:t>
            </a:r>
            <a:r>
              <a:rPr lang="en-US" altLang="zh-CN" sz="2000" dirty="0" smtClean="0"/>
              <a:t>UART0 </a:t>
            </a:r>
            <a:r>
              <a:rPr lang="zh-CN" altLang="en-US" sz="2000" dirty="0" smtClean="0"/>
              <a:t>的初始化，实验板在初始化完成后向主机发送“</a:t>
            </a:r>
            <a:r>
              <a:rPr lang="en-US" altLang="zh-CN" sz="2000" dirty="0" smtClean="0"/>
              <a:t>HELLO,WORLD</a:t>
            </a:r>
            <a:r>
              <a:rPr lang="zh-CN" altLang="en-US" sz="2000" dirty="0" smtClean="0"/>
              <a:t>！”字符串。</a:t>
            </a:r>
            <a:endParaRPr lang="en-US" altLang="zh-CN" sz="2000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要求：</a:t>
            </a:r>
            <a:endParaRPr lang="en-US" altLang="zh-CN" dirty="0" smtClean="0"/>
          </a:p>
          <a:p>
            <a:pPr lvl="1">
              <a:lnSpc>
                <a:spcPct val="125000"/>
              </a:lnSpc>
            </a:pPr>
            <a:r>
              <a:rPr lang="zh-CN" altLang="en-US" sz="2000" dirty="0" smtClean="0"/>
              <a:t>阅读</a:t>
            </a:r>
            <a:r>
              <a:rPr lang="en-US" altLang="zh-CN" sz="2000" dirty="0" smtClean="0"/>
              <a:t>3-1.c </a:t>
            </a:r>
            <a:r>
              <a:rPr lang="zh-CN" altLang="en-US" sz="2000" dirty="0" smtClean="0"/>
              <a:t>并理解。</a:t>
            </a:r>
            <a:endParaRPr lang="en-US" altLang="zh-CN" sz="2000" dirty="0" smtClean="0"/>
          </a:p>
          <a:p>
            <a:pPr lvl="1">
              <a:lnSpc>
                <a:spcPct val="125000"/>
              </a:lnSpc>
            </a:pPr>
            <a:r>
              <a:rPr lang="zh-CN" altLang="en-US" sz="2000" dirty="0" smtClean="0"/>
              <a:t>需要使用上位机软件，从</a:t>
            </a:r>
            <a:r>
              <a:rPr lang="en-US" altLang="zh-CN" sz="2000" dirty="0" smtClean="0"/>
              <a:t>ftp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”</a:t>
            </a:r>
            <a:r>
              <a:rPr lang="zh-CN" altLang="en-US" sz="2000" dirty="0" smtClean="0"/>
              <a:t>软件</a:t>
            </a:r>
            <a:r>
              <a:rPr lang="en-US" altLang="zh-CN" sz="2000" dirty="0" smtClean="0"/>
              <a:t>”</a:t>
            </a:r>
            <a:r>
              <a:rPr lang="zh-CN" altLang="en-US" sz="2000" dirty="0" smtClean="0"/>
              <a:t>文件夹下载。</a:t>
            </a:r>
            <a:endParaRPr lang="en-US" altLang="zh-CN" sz="2000" dirty="0" smtClean="0"/>
          </a:p>
          <a:p>
            <a:pPr lvl="1">
              <a:lnSpc>
                <a:spcPct val="125000"/>
              </a:lnSpc>
            </a:pPr>
            <a:r>
              <a:rPr lang="en-US" altLang="zh-CN" sz="2000" dirty="0" smtClean="0"/>
              <a:t>Serial Port</a:t>
            </a:r>
            <a:r>
              <a:rPr lang="zh-CN" altLang="en-US" sz="2000" dirty="0" smtClean="0"/>
              <a:t>无需安装，直接打开</a:t>
            </a:r>
            <a:r>
              <a:rPr lang="en-US" altLang="zh-CN" sz="2000" dirty="0" smtClean="0"/>
              <a:t>.exe</a:t>
            </a:r>
            <a:r>
              <a:rPr lang="zh-CN" altLang="en-US" sz="2000" dirty="0" smtClean="0"/>
              <a:t>文件。</a:t>
            </a:r>
            <a:endParaRPr lang="en-US" altLang="zh-CN" sz="2000" dirty="0" smtClean="0"/>
          </a:p>
          <a:p>
            <a:pPr lvl="1">
              <a:lnSpc>
                <a:spcPct val="125000"/>
              </a:lnSpc>
            </a:pPr>
            <a:r>
              <a:rPr lang="zh-CN" altLang="en-US" sz="2000" dirty="0" smtClean="0"/>
              <a:t>需要按照</a:t>
            </a:r>
            <a:r>
              <a:rPr lang="en-US" altLang="zh-CN" sz="2000" dirty="0" smtClean="0"/>
              <a:t>3-1</a:t>
            </a:r>
            <a:r>
              <a:rPr lang="zh-CN" altLang="en-US" sz="2000" dirty="0" smtClean="0"/>
              <a:t>例程中</a:t>
            </a:r>
            <a:r>
              <a:rPr lang="en-US" altLang="zh-CN" sz="2000" dirty="0" smtClean="0"/>
              <a:t>UART</a:t>
            </a:r>
            <a:r>
              <a:rPr lang="zh-CN" altLang="en-US" sz="2000" dirty="0" smtClean="0"/>
              <a:t>的初始化设置正确地配置上位机参数。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97039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Serial Port</a:t>
            </a:r>
            <a:r>
              <a:rPr lang="zh-CN" altLang="en-US" dirty="0" smtClean="0"/>
              <a:t>参数设置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714488"/>
            <a:ext cx="8178800" cy="4900636"/>
          </a:xfrm>
        </p:spPr>
        <p:txBody>
          <a:bodyPr/>
          <a:lstStyle/>
          <a:p>
            <a:r>
              <a:rPr lang="zh-CN" altLang="en-US" sz="2200" dirty="0" smtClean="0"/>
              <a:t>串口号应与“设备管理器”中的虚拟串口号</a:t>
            </a:r>
            <a:endParaRPr lang="en-US" altLang="zh-CN" sz="2200" dirty="0" smtClean="0"/>
          </a:p>
          <a:p>
            <a:pPr>
              <a:buNone/>
            </a:pPr>
            <a:r>
              <a:rPr lang="en-US" altLang="zh-CN" sz="2200" dirty="0" smtClean="0"/>
              <a:t>    </a:t>
            </a:r>
            <a:r>
              <a:rPr lang="zh-CN" altLang="en-US" sz="2200" dirty="0" smtClean="0"/>
              <a:t>一致</a:t>
            </a:r>
            <a:endParaRPr lang="en-US" altLang="zh-CN" sz="2200" dirty="0" smtClean="0"/>
          </a:p>
          <a:p>
            <a:r>
              <a:rPr lang="zh-CN" altLang="en-US" sz="2200" dirty="0" smtClean="0"/>
              <a:t>参数与例程中设置一致：</a:t>
            </a:r>
            <a:endParaRPr lang="en-US" altLang="zh-CN" sz="2200" i="1" dirty="0" smtClean="0">
              <a:solidFill>
                <a:srgbClr val="00B0F0"/>
              </a:solidFill>
            </a:endParaRPr>
          </a:p>
          <a:p>
            <a:pPr lvl="1">
              <a:buNone/>
            </a:pPr>
            <a:r>
              <a:rPr lang="zh-CN" altLang="en-US" sz="1800" dirty="0" smtClean="0"/>
              <a:t>     设置波特率为</a:t>
            </a:r>
            <a:r>
              <a:rPr lang="en-US" altLang="zh-CN" sz="1800" dirty="0" smtClean="0"/>
              <a:t>115,200 bps</a:t>
            </a:r>
            <a:r>
              <a:rPr lang="zh-CN" altLang="en-US" sz="1800" dirty="0" smtClean="0"/>
              <a:t>，</a:t>
            </a:r>
            <a:endParaRPr lang="en-US" altLang="zh-CN" sz="1800" dirty="0" smtClean="0"/>
          </a:p>
          <a:p>
            <a:pPr lvl="1">
              <a:buNone/>
            </a:pPr>
            <a:r>
              <a:rPr lang="en-US" altLang="zh-CN" sz="1800" dirty="0" smtClean="0"/>
              <a:t>     </a:t>
            </a:r>
            <a:r>
              <a:rPr lang="zh-CN" altLang="en-US" sz="1800" dirty="0" smtClean="0"/>
              <a:t>校验位为</a:t>
            </a:r>
            <a:r>
              <a:rPr lang="en-US" altLang="zh-CN" sz="1800" dirty="0" smtClean="0"/>
              <a:t>NONE</a:t>
            </a:r>
            <a:r>
              <a:rPr lang="zh-CN" altLang="en-US" sz="1800" dirty="0" smtClean="0"/>
              <a:t>，数据位为</a:t>
            </a:r>
            <a:r>
              <a:rPr lang="en-US" altLang="zh-CN" sz="1800" dirty="0" smtClean="0"/>
              <a:t>8</a:t>
            </a:r>
            <a:r>
              <a:rPr lang="zh-CN" altLang="en-US" sz="1800" dirty="0" smtClean="0"/>
              <a:t>，</a:t>
            </a:r>
            <a:endParaRPr lang="en-US" altLang="zh-CN" sz="1800" dirty="0" smtClean="0"/>
          </a:p>
          <a:p>
            <a:pPr lvl="1">
              <a:buNone/>
            </a:pPr>
            <a:r>
              <a:rPr lang="en-US" altLang="zh-CN" sz="1800" dirty="0" smtClean="0"/>
              <a:t>     </a:t>
            </a:r>
            <a:r>
              <a:rPr lang="zh-CN" altLang="en-US" sz="1800" dirty="0" smtClean="0"/>
              <a:t>停止位为</a:t>
            </a:r>
            <a:r>
              <a:rPr lang="en-US" altLang="zh-CN" sz="1800" dirty="0" smtClean="0"/>
              <a:t>1</a:t>
            </a:r>
          </a:p>
          <a:p>
            <a:r>
              <a:rPr lang="zh-CN" altLang="en-US" sz="2200" dirty="0" smtClean="0"/>
              <a:t>然后“打开串口”</a:t>
            </a:r>
            <a:endParaRPr lang="en-US" altLang="zh-CN" sz="2200" dirty="0" smtClean="0"/>
          </a:p>
          <a:p>
            <a:endParaRPr lang="en-US" altLang="zh-CN" sz="2200" i="1" dirty="0" smtClean="0">
              <a:solidFill>
                <a:srgbClr val="00B0F0"/>
              </a:solidFill>
            </a:endParaRPr>
          </a:p>
          <a:p>
            <a:endParaRPr lang="en-US" altLang="zh-CN" sz="2200" i="1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altLang="zh-CN" sz="2200" i="1" dirty="0" smtClean="0">
                <a:solidFill>
                  <a:srgbClr val="00B0F0"/>
                </a:solidFill>
              </a:rPr>
              <a:t>         </a:t>
            </a:r>
            <a:r>
              <a:rPr lang="en-US" altLang="zh-CN" sz="1800" i="1" dirty="0" smtClean="0">
                <a:solidFill>
                  <a:srgbClr val="00B0F0"/>
                </a:solidFill>
              </a:rPr>
              <a:t>// Configure the UART for 115,200, 8-N-1 operation.</a:t>
            </a:r>
          </a:p>
          <a:p>
            <a:pPr lvl="1">
              <a:buNone/>
            </a:pPr>
            <a:r>
              <a:rPr lang="en-US" altLang="zh-CN" sz="1800" i="1" dirty="0" smtClean="0">
                <a:solidFill>
                  <a:srgbClr val="00B0F0"/>
                </a:solidFill>
              </a:rPr>
              <a:t>    </a:t>
            </a:r>
            <a:r>
              <a:rPr lang="en-US" altLang="zh-CN" sz="1800" i="1" dirty="0" err="1" smtClean="0">
                <a:solidFill>
                  <a:srgbClr val="00B0F0"/>
                </a:solidFill>
              </a:rPr>
              <a:t>UARTConfigSetExpClk</a:t>
            </a:r>
            <a:r>
              <a:rPr lang="en-US" altLang="zh-CN" sz="1800" i="1" dirty="0" smtClean="0">
                <a:solidFill>
                  <a:srgbClr val="00B0F0"/>
                </a:solidFill>
              </a:rPr>
              <a:t>(UART0_BASE, ui32SysClock, 115200, (UART_CONFIG_WLEN_8 | UART_CONFIG_STOP_ONE |UART_CONFIG_PAR_NONE));</a:t>
            </a:r>
            <a:endParaRPr lang="zh-CN" altLang="en-U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0"/>
            <a:ext cx="3040063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2400" dirty="0" smtClean="0"/>
              <a:t>实验</a:t>
            </a:r>
            <a:r>
              <a:rPr lang="en-US" altLang="zh-CN" sz="2400" dirty="0" smtClean="0"/>
              <a:t>3-2</a:t>
            </a:r>
          </a:p>
          <a:p>
            <a:pPr lvl="1">
              <a:lnSpc>
                <a:spcPct val="125000"/>
              </a:lnSpc>
            </a:pPr>
            <a:r>
              <a:rPr lang="zh-CN" altLang="en-US" sz="2000" dirty="0" smtClean="0"/>
              <a:t>在实验</a:t>
            </a:r>
            <a:r>
              <a:rPr lang="en-US" altLang="zh-CN" sz="2000" dirty="0" smtClean="0"/>
              <a:t>1 </a:t>
            </a:r>
            <a:r>
              <a:rPr lang="zh-CN" altLang="en-US" sz="2000" dirty="0" smtClean="0"/>
              <a:t>的基础上，通过</a:t>
            </a:r>
            <a:r>
              <a:rPr lang="en-US" altLang="zh-CN" sz="2000" dirty="0" smtClean="0"/>
              <a:t>PC </a:t>
            </a:r>
            <a:r>
              <a:rPr lang="zh-CN" altLang="en-US" sz="2000" dirty="0" smtClean="0"/>
              <a:t>端发送字符串，实验板收到后并原样返回。称为</a:t>
            </a:r>
            <a:r>
              <a:rPr lang="en-US" altLang="zh-CN" sz="2000" dirty="0" smtClean="0"/>
              <a:t>UART ECHO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>
              <a:lnSpc>
                <a:spcPct val="125000"/>
              </a:lnSpc>
            </a:pPr>
            <a:r>
              <a:rPr lang="zh-CN" altLang="en-US" sz="2000" dirty="0" smtClean="0"/>
              <a:t>阅读</a:t>
            </a:r>
            <a:r>
              <a:rPr lang="en-US" altLang="zh-CN" sz="2000" dirty="0" smtClean="0"/>
              <a:t>3-2.c </a:t>
            </a:r>
            <a:r>
              <a:rPr lang="zh-CN" altLang="en-US" sz="2000" dirty="0" smtClean="0"/>
              <a:t>并理解。</a:t>
            </a:r>
            <a:endParaRPr lang="en-US" altLang="zh-CN" sz="2400" dirty="0" smtClean="0"/>
          </a:p>
          <a:p>
            <a:pPr>
              <a:lnSpc>
                <a:spcPct val="125000"/>
              </a:lnSpc>
            </a:pPr>
            <a:r>
              <a:rPr lang="zh-CN" altLang="en-US" sz="2400" dirty="0" smtClean="0"/>
              <a:t>实验</a:t>
            </a:r>
            <a:r>
              <a:rPr lang="en-US" altLang="zh-CN" sz="2400" dirty="0" smtClean="0"/>
              <a:t>3-3</a:t>
            </a:r>
          </a:p>
          <a:p>
            <a:pPr lvl="1">
              <a:lnSpc>
                <a:spcPct val="125000"/>
              </a:lnSpc>
            </a:pPr>
            <a:r>
              <a:rPr lang="zh-CN" altLang="en-US" sz="2000" dirty="0" smtClean="0"/>
              <a:t>将实验</a:t>
            </a:r>
            <a:r>
              <a:rPr lang="en-US" altLang="zh-CN" sz="2000" dirty="0" smtClean="0"/>
              <a:t>2 </a:t>
            </a:r>
            <a:r>
              <a:rPr lang="zh-CN" altLang="en-US" sz="2000" dirty="0" smtClean="0"/>
              <a:t>改写为非堵塞式方式，即中断方式进行发送与接收。当进行数据接收时，点亮</a:t>
            </a:r>
            <a:r>
              <a:rPr lang="en-US" altLang="zh-CN" sz="2000" dirty="0" smtClean="0"/>
              <a:t>PN1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>
              <a:lnSpc>
                <a:spcPct val="125000"/>
              </a:lnSpc>
            </a:pPr>
            <a:r>
              <a:rPr lang="zh-CN" altLang="en-US" sz="2000" dirty="0" smtClean="0"/>
              <a:t>阅读</a:t>
            </a:r>
            <a:r>
              <a:rPr lang="en-US" altLang="zh-CN" sz="2000" dirty="0" smtClean="0"/>
              <a:t>3-3.c </a:t>
            </a:r>
            <a:r>
              <a:rPr lang="zh-CN" altLang="en-US" sz="2000" dirty="0" smtClean="0"/>
              <a:t>并理解。</a:t>
            </a:r>
            <a:endParaRPr lang="zh-CN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97039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第三次实验讨论题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zh-CN" sz="1600" dirty="0" smtClean="0"/>
              <a:t>1. </a:t>
            </a:r>
            <a:r>
              <a:rPr lang="zh-CN" altLang="en-US" sz="2000" dirty="0" smtClean="0"/>
              <a:t>实验</a:t>
            </a:r>
            <a:r>
              <a:rPr lang="en-US" altLang="zh-CN" sz="2000" dirty="0" smtClean="0"/>
              <a:t>3-2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if (</a:t>
            </a:r>
            <a:r>
              <a:rPr lang="en-US" altLang="zh-CN" sz="2000" dirty="0" err="1" smtClean="0"/>
              <a:t>UARTCharsAvail</a:t>
            </a:r>
            <a:r>
              <a:rPr lang="en-US" altLang="zh-CN" sz="2000" dirty="0" smtClean="0"/>
              <a:t>(UART0_BASE))</a:t>
            </a:r>
            <a:r>
              <a:rPr lang="zh-CN" altLang="en-US" sz="2000" dirty="0" smtClean="0"/>
              <a:t>此行程序的作用。如果没有此行，会</a:t>
            </a:r>
            <a:r>
              <a:rPr lang="zh-CN" altLang="en-US" sz="2000" dirty="0" smtClean="0"/>
              <a:t>导致什么</a:t>
            </a:r>
            <a:r>
              <a:rPr lang="zh-CN" altLang="en-US" sz="2000" dirty="0" smtClean="0"/>
              <a:t>问题？</a:t>
            </a:r>
            <a:endParaRPr lang="en-US" altLang="zh-CN" sz="2000" dirty="0" smtClean="0"/>
          </a:p>
          <a:p>
            <a:pPr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zh-CN" sz="2000" dirty="0" smtClean="0"/>
              <a:t>2. </a:t>
            </a:r>
            <a:r>
              <a:rPr lang="zh-CN" altLang="en-US" sz="2000" dirty="0" smtClean="0"/>
              <a:t>实验</a:t>
            </a:r>
            <a:r>
              <a:rPr lang="en-US" altLang="zh-CN" sz="2000" dirty="0" smtClean="0"/>
              <a:t>3-3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void UART0_Handler(void)</a:t>
            </a:r>
            <a:r>
              <a:rPr lang="zh-CN" altLang="en-US" sz="2000" dirty="0" smtClean="0"/>
              <a:t>为什么没有在主函数声明？</a:t>
            </a:r>
          </a:p>
          <a:p>
            <a:pPr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zh-CN" sz="2000" dirty="0" smtClean="0"/>
              <a:t>3. </a:t>
            </a:r>
            <a:r>
              <a:rPr lang="zh-CN" altLang="en-US" sz="2000" dirty="0" smtClean="0"/>
              <a:t>为什么</a:t>
            </a:r>
            <a:r>
              <a:rPr lang="en-US" altLang="zh-CN" sz="2000" dirty="0" smtClean="0"/>
              <a:t>3-3 </a:t>
            </a:r>
            <a:r>
              <a:rPr lang="zh-CN" altLang="en-US" sz="2000" dirty="0" smtClean="0"/>
              <a:t>的中断中需要读取中断标志并清除，而</a:t>
            </a:r>
            <a:r>
              <a:rPr lang="en-US" altLang="zh-CN" sz="2000" dirty="0" smtClean="0"/>
              <a:t>SYSTICK</a:t>
            </a:r>
            <a:r>
              <a:rPr lang="zh-CN" altLang="en-US" sz="2000" dirty="0" smtClean="0"/>
              <a:t>不</a:t>
            </a:r>
            <a:r>
              <a:rPr lang="zh-CN" altLang="en-US" sz="2000" dirty="0" smtClean="0"/>
              <a:t>需要？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UART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000" b="1" dirty="0" smtClean="0">
                <a:latin typeface="+mn-ea"/>
              </a:rPr>
              <a:t>UART</a:t>
            </a:r>
            <a:r>
              <a:rPr lang="zh-CN" altLang="en-US" sz="2000" b="1" dirty="0" smtClean="0">
                <a:latin typeface="+mn-ea"/>
              </a:rPr>
              <a:t>是一种典型的异步串行通信接口，支持双向通信，可以实现全双工数据传输。</a:t>
            </a:r>
            <a:endParaRPr lang="en-US" altLang="zh-CN" sz="2000" b="1" dirty="0" smtClean="0">
              <a:latin typeface="+mn-ea"/>
            </a:endParaRPr>
          </a:p>
          <a:p>
            <a:pPr lvl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1800" dirty="0" smtClean="0">
                <a:latin typeface="+mn-ea"/>
              </a:rPr>
              <a:t>在早期的通用计算机和</a:t>
            </a:r>
            <a:r>
              <a:rPr lang="en-US" altLang="zh-CN" sz="1800" dirty="0" smtClean="0">
                <a:latin typeface="+mn-ea"/>
              </a:rPr>
              <a:t>PC</a:t>
            </a:r>
            <a:r>
              <a:rPr lang="zh-CN" altLang="en-US" sz="1800" dirty="0" smtClean="0">
                <a:latin typeface="+mn-ea"/>
              </a:rPr>
              <a:t>上，串口几乎是标准配置。而现代</a:t>
            </a:r>
            <a:r>
              <a:rPr lang="en-US" altLang="zh-CN" sz="1800" dirty="0" smtClean="0">
                <a:latin typeface="+mn-ea"/>
              </a:rPr>
              <a:t>PC</a:t>
            </a:r>
            <a:r>
              <a:rPr lang="zh-CN" altLang="en-US" sz="1800" dirty="0" smtClean="0">
                <a:latin typeface="+mn-ea"/>
              </a:rPr>
              <a:t>因为串口的通信速率等硬件特性已经不适合</a:t>
            </a:r>
            <a:r>
              <a:rPr lang="en-US" altLang="zh-CN" sz="1800" dirty="0" smtClean="0">
                <a:latin typeface="+mn-ea"/>
              </a:rPr>
              <a:t>PC</a:t>
            </a:r>
            <a:r>
              <a:rPr lang="zh-CN" altLang="en-US" sz="1800" dirty="0" smtClean="0">
                <a:latin typeface="+mn-ea"/>
              </a:rPr>
              <a:t>的要求，取而代之的是“通用串行通信口”，也就是常说的</a:t>
            </a:r>
            <a:r>
              <a:rPr lang="en-US" altLang="zh-CN" sz="1800" dirty="0" smtClean="0">
                <a:latin typeface="+mn-ea"/>
              </a:rPr>
              <a:t>USB</a:t>
            </a:r>
            <a:r>
              <a:rPr lang="zh-CN" altLang="en-US" sz="1800" dirty="0" smtClean="0">
                <a:latin typeface="+mn-ea"/>
              </a:rPr>
              <a:t>接口。如果要在现代</a:t>
            </a:r>
            <a:r>
              <a:rPr lang="en-US" altLang="zh-CN" sz="1800" dirty="0" smtClean="0">
                <a:latin typeface="+mn-ea"/>
              </a:rPr>
              <a:t>PC</a:t>
            </a:r>
            <a:r>
              <a:rPr lang="zh-CN" altLang="en-US" sz="1800" dirty="0" smtClean="0">
                <a:latin typeface="+mn-ea"/>
              </a:rPr>
              <a:t>上使用串口，必须使用一个</a:t>
            </a:r>
            <a:r>
              <a:rPr lang="en-US" altLang="zh-CN" sz="1800" dirty="0" smtClean="0">
                <a:latin typeface="+mn-ea"/>
              </a:rPr>
              <a:t>USB——</a:t>
            </a:r>
            <a:r>
              <a:rPr lang="zh-CN" altLang="en-US" sz="1800" dirty="0" smtClean="0">
                <a:latin typeface="+mn-ea"/>
              </a:rPr>
              <a:t>串口的硬件转换器，安装相应的驱动后，在</a:t>
            </a:r>
            <a:r>
              <a:rPr lang="en-US" altLang="zh-CN" sz="1800" dirty="0" smtClean="0">
                <a:latin typeface="+mn-ea"/>
              </a:rPr>
              <a:t>PC</a:t>
            </a:r>
            <a:r>
              <a:rPr lang="zh-CN" altLang="en-US" sz="1800" dirty="0" smtClean="0">
                <a:latin typeface="+mn-ea"/>
              </a:rPr>
              <a:t>上会显示一个</a:t>
            </a:r>
            <a:r>
              <a:rPr lang="en-US" altLang="zh-CN" sz="1800" dirty="0" smtClean="0">
                <a:latin typeface="+mn-ea"/>
              </a:rPr>
              <a:t>USB</a:t>
            </a:r>
            <a:r>
              <a:rPr lang="zh-CN" altLang="en-US" sz="1800" dirty="0" smtClean="0">
                <a:latin typeface="+mn-ea"/>
              </a:rPr>
              <a:t>虚拟串口设备。</a:t>
            </a:r>
            <a:endParaRPr lang="en-US" altLang="zh-CN" sz="1800" dirty="0" smtClean="0">
              <a:latin typeface="+mn-ea"/>
            </a:endParaRPr>
          </a:p>
          <a:p>
            <a:pPr lvl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1800" dirty="0" smtClean="0">
                <a:latin typeface="+mn-ea"/>
              </a:rPr>
              <a:t>在嵌入式设计中，因为串口极低的资源消耗、较好的可靠性、简洁的协议以及高度的灵活性，使其非常符合嵌入式设备的应用需求。几乎所有的</a:t>
            </a:r>
            <a:r>
              <a:rPr lang="en-US" altLang="zh-CN" sz="1800" dirty="0" smtClean="0">
                <a:latin typeface="+mn-ea"/>
              </a:rPr>
              <a:t>MCU</a:t>
            </a:r>
            <a:r>
              <a:rPr lang="zh-CN" altLang="en-US" sz="1800" dirty="0" smtClean="0">
                <a:latin typeface="+mn-ea"/>
              </a:rPr>
              <a:t>都把</a:t>
            </a:r>
            <a:r>
              <a:rPr lang="en-US" altLang="zh-CN" sz="1800" dirty="0" smtClean="0">
                <a:latin typeface="+mn-ea"/>
              </a:rPr>
              <a:t>UART</a:t>
            </a:r>
            <a:r>
              <a:rPr lang="zh-CN" altLang="en-US" sz="1800" dirty="0" smtClean="0">
                <a:latin typeface="+mn-ea"/>
              </a:rPr>
              <a:t>作为一个最基本的通信接口，用来实现与其它嵌入式设备或</a:t>
            </a:r>
            <a:r>
              <a:rPr lang="en-US" altLang="zh-CN" sz="1800" dirty="0" smtClean="0">
                <a:latin typeface="+mn-ea"/>
              </a:rPr>
              <a:t>PC</a:t>
            </a:r>
            <a:r>
              <a:rPr lang="zh-CN" altLang="en-US" sz="1800" dirty="0" smtClean="0">
                <a:latin typeface="+mn-ea"/>
              </a:rPr>
              <a:t>的数据通信。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UART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UART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是实现设备间异步串行通信的关键模块。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UART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处理数据总线和串口之间的串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并、并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串转换；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dirty="0" smtClean="0">
                <a:latin typeface="+mn-ea"/>
              </a:rPr>
              <a:t>其过程是：</a:t>
            </a:r>
            <a:r>
              <a:rPr lang="en-US" altLang="zh-CN" sz="2000" dirty="0" smtClean="0">
                <a:latin typeface="+mn-ea"/>
              </a:rPr>
              <a:t>CPU</a:t>
            </a:r>
            <a:r>
              <a:rPr lang="zh-CN" altLang="en-US" sz="2000" dirty="0" smtClean="0">
                <a:latin typeface="+mn-ea"/>
              </a:rPr>
              <a:t>先把准备发送出去的数据写入到</a:t>
            </a:r>
            <a:r>
              <a:rPr lang="en-US" altLang="zh-CN" sz="2000" dirty="0" smtClean="0">
                <a:latin typeface="+mn-ea"/>
              </a:rPr>
              <a:t>UART</a:t>
            </a:r>
            <a:r>
              <a:rPr lang="zh-CN" altLang="en-US" sz="2000" dirty="0" smtClean="0">
                <a:latin typeface="+mn-ea"/>
              </a:rPr>
              <a:t>的数据寄存器端口，再通过</a:t>
            </a:r>
            <a:r>
              <a:rPr lang="en-US" altLang="zh-CN" sz="2000" dirty="0" smtClean="0">
                <a:latin typeface="+mn-ea"/>
              </a:rPr>
              <a:t>FIFO</a:t>
            </a:r>
            <a:r>
              <a:rPr lang="zh-CN" altLang="en-US" sz="2000" dirty="0" smtClean="0">
                <a:latin typeface="+mn-ea"/>
              </a:rPr>
              <a:t>（</a:t>
            </a:r>
            <a:r>
              <a:rPr lang="en-US" altLang="zh-CN" sz="2000" dirty="0" smtClean="0">
                <a:latin typeface="+mn-ea"/>
              </a:rPr>
              <a:t>First Input First Output</a:t>
            </a:r>
            <a:r>
              <a:rPr lang="zh-CN" altLang="en-US" sz="2000" dirty="0" smtClean="0">
                <a:latin typeface="+mn-ea"/>
              </a:rPr>
              <a:t>，先入先出队列）传送到串行发送器，若是没有</a:t>
            </a:r>
            <a:r>
              <a:rPr lang="en-US" altLang="zh-CN" sz="2000" dirty="0" smtClean="0">
                <a:latin typeface="+mn-ea"/>
              </a:rPr>
              <a:t>FIFO</a:t>
            </a:r>
            <a:r>
              <a:rPr lang="zh-CN" altLang="en-US" sz="2000" dirty="0" smtClean="0">
                <a:latin typeface="+mn-ea"/>
              </a:rPr>
              <a:t>，则</a:t>
            </a:r>
            <a:r>
              <a:rPr lang="en-US" altLang="zh-CN" sz="2000" dirty="0" smtClean="0">
                <a:latin typeface="+mn-ea"/>
              </a:rPr>
              <a:t>CPU</a:t>
            </a:r>
            <a:r>
              <a:rPr lang="zh-CN" altLang="en-US" sz="2000" dirty="0" smtClean="0">
                <a:latin typeface="+mn-ea"/>
              </a:rPr>
              <a:t>每次只能写一个数据到</a:t>
            </a:r>
            <a:r>
              <a:rPr lang="en-US" altLang="zh-CN" sz="2000" dirty="0" smtClean="0">
                <a:latin typeface="+mn-ea"/>
              </a:rPr>
              <a:t>UART</a:t>
            </a:r>
            <a:r>
              <a:rPr lang="zh-CN" altLang="en-US" sz="2000" dirty="0" smtClean="0">
                <a:latin typeface="+mn-ea"/>
              </a:rPr>
              <a:t>的数据寄存器端口。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UART</a:t>
            </a:r>
            <a:r>
              <a:rPr lang="zh-CN" altLang="en-US" dirty="0" smtClean="0"/>
              <a:t>通信字符帧格式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400" dirty="0" smtClean="0">
                <a:latin typeface="+mn-ea"/>
              </a:rPr>
              <a:t>UART</a:t>
            </a:r>
            <a:r>
              <a:rPr lang="zh-CN" altLang="en-US" sz="2400" dirty="0" smtClean="0">
                <a:latin typeface="+mn-ea"/>
              </a:rPr>
              <a:t>通信时需保证收发两端的帧格式一致，否则会出现通信错误。</a:t>
            </a:r>
            <a:endParaRPr lang="en-US" altLang="zh-CN" sz="2400" dirty="0" smtClean="0">
              <a:latin typeface="+mn-ea"/>
            </a:endParaRPr>
          </a:p>
          <a:p>
            <a:endParaRPr lang="zh-CN" altLang="en-US" dirty="0"/>
          </a:p>
        </p:txBody>
      </p:sp>
      <p:grpSp>
        <p:nvGrpSpPr>
          <p:cNvPr id="4" name="组合 240"/>
          <p:cNvGrpSpPr/>
          <p:nvPr/>
        </p:nvGrpSpPr>
        <p:grpSpPr>
          <a:xfrm>
            <a:off x="1214414" y="4143380"/>
            <a:ext cx="6715174" cy="1131058"/>
            <a:chOff x="1285852" y="3786190"/>
            <a:chExt cx="6715174" cy="1131058"/>
          </a:xfrm>
          <a:effectLst>
            <a:glow rad="1397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5" name="Line 134"/>
            <p:cNvSpPr>
              <a:spLocks noChangeShapeType="1"/>
            </p:cNvSpPr>
            <p:nvPr/>
          </p:nvSpPr>
          <p:spPr bwMode="auto">
            <a:xfrm>
              <a:off x="1300140" y="3883031"/>
              <a:ext cx="0" cy="3603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Line 135"/>
            <p:cNvSpPr>
              <a:spLocks noChangeShapeType="1"/>
            </p:cNvSpPr>
            <p:nvPr/>
          </p:nvSpPr>
          <p:spPr bwMode="auto">
            <a:xfrm>
              <a:off x="2171682" y="3854455"/>
              <a:ext cx="0" cy="3603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Line 136"/>
            <p:cNvSpPr>
              <a:spLocks noChangeShapeType="1"/>
            </p:cNvSpPr>
            <p:nvPr/>
          </p:nvSpPr>
          <p:spPr bwMode="auto">
            <a:xfrm>
              <a:off x="1285852" y="4100518"/>
              <a:ext cx="871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Line 137"/>
            <p:cNvSpPr>
              <a:spLocks noChangeShapeType="1"/>
            </p:cNvSpPr>
            <p:nvPr/>
          </p:nvSpPr>
          <p:spPr bwMode="auto">
            <a:xfrm>
              <a:off x="5329242" y="3854455"/>
              <a:ext cx="0" cy="3603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Line 138"/>
            <p:cNvSpPr>
              <a:spLocks noChangeShapeType="1"/>
            </p:cNvSpPr>
            <p:nvPr/>
          </p:nvSpPr>
          <p:spPr bwMode="auto">
            <a:xfrm>
              <a:off x="2192066" y="4100518"/>
              <a:ext cx="3142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Line 139"/>
            <p:cNvSpPr>
              <a:spLocks noChangeShapeType="1"/>
            </p:cNvSpPr>
            <p:nvPr/>
          </p:nvSpPr>
          <p:spPr bwMode="auto">
            <a:xfrm>
              <a:off x="6700852" y="3854455"/>
              <a:ext cx="0" cy="3603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Line 140"/>
            <p:cNvSpPr>
              <a:spLocks noChangeShapeType="1"/>
            </p:cNvSpPr>
            <p:nvPr/>
          </p:nvSpPr>
          <p:spPr bwMode="auto">
            <a:xfrm>
              <a:off x="6700852" y="4100518"/>
              <a:ext cx="1285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Line 141"/>
            <p:cNvSpPr>
              <a:spLocks noChangeShapeType="1"/>
            </p:cNvSpPr>
            <p:nvPr/>
          </p:nvSpPr>
          <p:spPr bwMode="auto">
            <a:xfrm>
              <a:off x="5343505" y="4095755"/>
              <a:ext cx="135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Text Box 142"/>
            <p:cNvSpPr txBox="1">
              <a:spLocks noChangeArrowheads="1"/>
            </p:cNvSpPr>
            <p:nvPr/>
          </p:nvSpPr>
          <p:spPr bwMode="auto">
            <a:xfrm>
              <a:off x="1357290" y="3786190"/>
              <a:ext cx="722312" cy="3603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zh-CN" altLang="en-US" sz="1600" dirty="0"/>
                <a:t>起始位</a:t>
              </a:r>
              <a:endParaRPr lang="zh-CN" dirty="0"/>
            </a:p>
          </p:txBody>
        </p:sp>
        <p:sp>
          <p:nvSpPr>
            <p:cNvPr id="14" name="Text Box 143"/>
            <p:cNvSpPr txBox="1">
              <a:spLocks noChangeArrowheads="1"/>
            </p:cNvSpPr>
            <p:nvPr/>
          </p:nvSpPr>
          <p:spPr bwMode="auto">
            <a:xfrm>
              <a:off x="2897170" y="3792543"/>
              <a:ext cx="1831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600" dirty="0"/>
                <a:t>数据位（</a:t>
              </a:r>
              <a:r>
                <a:rPr lang="en-US" altLang="zh-CN" sz="1600" dirty="0"/>
                <a:t>5</a:t>
              </a:r>
              <a:r>
                <a:rPr lang="zh-CN" altLang="en-US" sz="1600" dirty="0"/>
                <a:t>～</a:t>
              </a:r>
              <a:r>
                <a:rPr lang="en-US" altLang="zh-CN" sz="1600" dirty="0"/>
                <a:t>8</a:t>
              </a:r>
              <a:r>
                <a:rPr lang="zh-CN" altLang="en-US" sz="1600" dirty="0"/>
                <a:t>位）</a:t>
              </a:r>
              <a:endParaRPr lang="zh-CN" dirty="0"/>
            </a:p>
          </p:txBody>
        </p:sp>
        <p:sp>
          <p:nvSpPr>
            <p:cNvPr id="15" name="Text Box 144"/>
            <p:cNvSpPr txBox="1">
              <a:spLocks noChangeArrowheads="1"/>
            </p:cNvSpPr>
            <p:nvPr/>
          </p:nvSpPr>
          <p:spPr bwMode="auto">
            <a:xfrm>
              <a:off x="5429256" y="3806830"/>
              <a:ext cx="12954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600" dirty="0"/>
                <a:t>奇偶校验位</a:t>
              </a:r>
              <a:endParaRPr lang="zh-CN" dirty="0"/>
            </a:p>
          </p:txBody>
        </p:sp>
        <p:sp>
          <p:nvSpPr>
            <p:cNvPr id="16" name="Text Box 145"/>
            <p:cNvSpPr txBox="1">
              <a:spLocks noChangeArrowheads="1"/>
            </p:cNvSpPr>
            <p:nvPr/>
          </p:nvSpPr>
          <p:spPr bwMode="auto">
            <a:xfrm>
              <a:off x="6921522" y="3792543"/>
              <a:ext cx="79375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600" dirty="0"/>
                <a:t>停止位</a:t>
              </a:r>
              <a:endParaRPr lang="zh-CN" dirty="0"/>
            </a:p>
          </p:txBody>
        </p:sp>
        <p:grpSp>
          <p:nvGrpSpPr>
            <p:cNvPr id="17" name="组合 238"/>
            <p:cNvGrpSpPr/>
            <p:nvPr/>
          </p:nvGrpSpPr>
          <p:grpSpPr>
            <a:xfrm>
              <a:off x="1300149" y="4200579"/>
              <a:ext cx="6700877" cy="716669"/>
              <a:chOff x="1000100" y="3993562"/>
              <a:chExt cx="6700877" cy="716669"/>
            </a:xfrm>
          </p:grpSpPr>
          <p:grpSp>
            <p:nvGrpSpPr>
              <p:cNvPr id="19" name="Group 107"/>
              <p:cNvGrpSpPr>
                <a:grpSpLocks/>
              </p:cNvGrpSpPr>
              <p:nvPr/>
            </p:nvGrpSpPr>
            <p:grpSpPr bwMode="auto">
              <a:xfrm rot="5400000">
                <a:off x="3131902" y="2740272"/>
                <a:ext cx="622800" cy="3143271"/>
                <a:chOff x="2063" y="2040"/>
                <a:chExt cx="257" cy="998"/>
              </a:xfrm>
            </p:grpSpPr>
            <p:sp>
              <p:nvSpPr>
                <p:cNvPr id="29" name="AutoShape 108"/>
                <p:cNvSpPr>
                  <a:spLocks noChangeArrowheads="1"/>
                </p:cNvSpPr>
                <p:nvPr/>
              </p:nvSpPr>
              <p:spPr bwMode="blackWhite">
                <a:xfrm rot="5400000" flipV="1">
                  <a:off x="1693" y="2410"/>
                  <a:ext cx="998" cy="257"/>
                </a:xfrm>
                <a:prstGeom prst="roundRect">
                  <a:avLst>
                    <a:gd name="adj" fmla="val 9106"/>
                  </a:avLst>
                </a:pr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45791" dir="2021404" algn="ctr" rotWithShape="0">
                    <a:schemeClr val="bg2"/>
                  </a:outerShdw>
                </a:effectLst>
              </p:spPr>
              <p:txBody>
                <a:bodyPr vert="eaVert" wrap="none" anchor="ctr"/>
                <a:lstStyle/>
                <a:p>
                  <a:pPr algn="ctr">
                    <a:defRPr/>
                  </a:pPr>
                  <a:endParaRPr lang="zh-CN" altLang="zh-CN"/>
                </a:p>
              </p:txBody>
            </p:sp>
            <p:sp>
              <p:nvSpPr>
                <p:cNvPr id="30" name="Text Box 109"/>
                <p:cNvSpPr txBox="1">
                  <a:spLocks noChangeArrowheads="1"/>
                </p:cNvSpPr>
                <p:nvPr/>
              </p:nvSpPr>
              <p:spPr bwMode="auto">
                <a:xfrm rot="10800000">
                  <a:off x="2078" y="2185"/>
                  <a:ext cx="229" cy="68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vert="eaVert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dirty="0"/>
                    <a:t>Data </a:t>
                  </a:r>
                  <a:r>
                    <a:rPr lang="zh-CN" altLang="en-US" sz="2400" dirty="0"/>
                    <a:t>从低到高</a:t>
                  </a:r>
                  <a:endParaRPr lang="zh-CN" altLang="zh-CN" dirty="0"/>
                </a:p>
              </p:txBody>
            </p:sp>
          </p:grpSp>
          <p:grpSp>
            <p:nvGrpSpPr>
              <p:cNvPr id="20" name="Group 125"/>
              <p:cNvGrpSpPr>
                <a:grpSpLocks/>
              </p:cNvGrpSpPr>
              <p:nvPr/>
            </p:nvGrpSpPr>
            <p:grpSpPr bwMode="auto">
              <a:xfrm rot="5400000">
                <a:off x="5337289" y="3660995"/>
                <a:ext cx="716669" cy="1381803"/>
                <a:chOff x="3604" y="2040"/>
                <a:chExt cx="287" cy="1016"/>
              </a:xfrm>
            </p:grpSpPr>
            <p:sp>
              <p:nvSpPr>
                <p:cNvPr id="27" name="AutoShape 126"/>
                <p:cNvSpPr>
                  <a:spLocks noChangeArrowheads="1"/>
                </p:cNvSpPr>
                <p:nvPr/>
              </p:nvSpPr>
              <p:spPr bwMode="blackWhite">
                <a:xfrm rot="5400000" flipV="1">
                  <a:off x="3234" y="2410"/>
                  <a:ext cx="998" cy="257"/>
                </a:xfrm>
                <a:prstGeom prst="roundRect">
                  <a:avLst>
                    <a:gd name="adj" fmla="val 9106"/>
                  </a:avLst>
                </a:prstGeom>
                <a:gradFill rotWithShape="1">
                  <a:gsLst>
                    <a:gs pos="0">
                      <a:srgbClr val="77BD92"/>
                    </a:gs>
                    <a:gs pos="50000">
                      <a:srgbClr val="77BD92">
                        <a:gamma/>
                        <a:tint val="63529"/>
                        <a:invGamma/>
                      </a:srgbClr>
                    </a:gs>
                    <a:gs pos="100000">
                      <a:srgbClr val="77BD92"/>
                    </a:gs>
                  </a:gsLst>
                  <a:lin ang="5400000" scaled="1"/>
                </a:gra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45791" dir="2021404" algn="ctr" rotWithShape="0">
                    <a:schemeClr val="bg2"/>
                  </a:outerShdw>
                </a:effectLst>
              </p:spPr>
              <p:txBody>
                <a:bodyPr vert="eaVert" wrap="none" anchor="ctr"/>
                <a:lstStyle/>
                <a:p>
                  <a:pPr algn="ctr">
                    <a:defRPr/>
                  </a:pPr>
                  <a:endParaRPr lang="zh-CN" altLang="zh-CN"/>
                </a:p>
              </p:txBody>
            </p:sp>
            <p:sp>
              <p:nvSpPr>
                <p:cNvPr id="28" name="Text Box 127"/>
                <p:cNvSpPr txBox="1">
                  <a:spLocks noChangeArrowheads="1"/>
                </p:cNvSpPr>
                <p:nvPr/>
              </p:nvSpPr>
              <p:spPr bwMode="auto">
                <a:xfrm rot="10800000">
                  <a:off x="3669" y="2108"/>
                  <a:ext cx="222" cy="94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vert="eaVert"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dirty="0"/>
                    <a:t>Parity bit</a:t>
                  </a:r>
                  <a:endParaRPr lang="zh-CN" altLang="zh-CN" dirty="0"/>
                </a:p>
              </p:txBody>
            </p:sp>
          </p:grpSp>
          <p:grpSp>
            <p:nvGrpSpPr>
              <p:cNvPr id="21" name="Group 131"/>
              <p:cNvGrpSpPr>
                <a:grpSpLocks/>
              </p:cNvGrpSpPr>
              <p:nvPr/>
            </p:nvGrpSpPr>
            <p:grpSpPr bwMode="auto">
              <a:xfrm rot="5400000">
                <a:off x="6681541" y="3683321"/>
                <a:ext cx="709179" cy="1329692"/>
                <a:chOff x="4118" y="2040"/>
                <a:chExt cx="284" cy="1032"/>
              </a:xfrm>
            </p:grpSpPr>
            <p:sp>
              <p:nvSpPr>
                <p:cNvPr id="25" name="AutoShape 132"/>
                <p:cNvSpPr>
                  <a:spLocks noChangeArrowheads="1"/>
                </p:cNvSpPr>
                <p:nvPr/>
              </p:nvSpPr>
              <p:spPr bwMode="blackWhite">
                <a:xfrm rot="5400000" flipV="1">
                  <a:off x="3748" y="2410"/>
                  <a:ext cx="998" cy="257"/>
                </a:xfrm>
                <a:prstGeom prst="roundRect">
                  <a:avLst>
                    <a:gd name="adj" fmla="val 9106"/>
                  </a:avLst>
                </a:prstGeom>
                <a:gradFill rotWithShape="1">
                  <a:gsLst>
                    <a:gs pos="0">
                      <a:srgbClr val="7388C1"/>
                    </a:gs>
                    <a:gs pos="50000">
                      <a:schemeClr val="hlink"/>
                    </a:gs>
                    <a:gs pos="100000">
                      <a:srgbClr val="7388C1"/>
                    </a:gs>
                  </a:gsLst>
                  <a:lin ang="5400000" scaled="1"/>
                </a:gra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45791" dir="2021404" algn="ctr" rotWithShape="0">
                    <a:schemeClr val="bg2"/>
                  </a:outerShdw>
                </a:effectLst>
              </p:spPr>
              <p:txBody>
                <a:bodyPr vert="eaVert" wrap="none" anchor="ctr"/>
                <a:lstStyle/>
                <a:p>
                  <a:pPr algn="ctr">
                    <a:defRPr/>
                  </a:pPr>
                  <a:endParaRPr lang="zh-CN" altLang="zh-CN"/>
                </a:p>
              </p:txBody>
            </p:sp>
            <p:sp>
              <p:nvSpPr>
                <p:cNvPr id="26" name="Text Box 133"/>
                <p:cNvSpPr txBox="1">
                  <a:spLocks noChangeArrowheads="1"/>
                </p:cNvSpPr>
                <p:nvPr/>
              </p:nvSpPr>
              <p:spPr bwMode="auto">
                <a:xfrm rot="10800000">
                  <a:off x="4180" y="2190"/>
                  <a:ext cx="222" cy="882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vert="eaVert"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dirty="0"/>
                    <a:t>Stop bit</a:t>
                  </a:r>
                  <a:endParaRPr lang="zh-CN" altLang="zh-CN" dirty="0"/>
                </a:p>
              </p:txBody>
            </p:sp>
          </p:grpSp>
          <p:grpSp>
            <p:nvGrpSpPr>
              <p:cNvPr id="22" name="Group 98"/>
              <p:cNvGrpSpPr>
                <a:grpSpLocks/>
              </p:cNvGrpSpPr>
              <p:nvPr/>
            </p:nvGrpSpPr>
            <p:grpSpPr bwMode="auto">
              <a:xfrm rot="5400000">
                <a:off x="1124732" y="3876376"/>
                <a:ext cx="622300" cy="871564"/>
                <a:chOff x="1157" y="2254"/>
                <a:chExt cx="392" cy="784"/>
              </a:xfrm>
            </p:grpSpPr>
            <p:sp>
              <p:nvSpPr>
                <p:cNvPr id="23" name="AutoShape 99"/>
                <p:cNvSpPr>
                  <a:spLocks noChangeArrowheads="1"/>
                </p:cNvSpPr>
                <p:nvPr/>
              </p:nvSpPr>
              <p:spPr bwMode="blackWhite">
                <a:xfrm rot="5400000" flipV="1">
                  <a:off x="961" y="2450"/>
                  <a:ext cx="784" cy="392"/>
                </a:xfrm>
                <a:prstGeom prst="roundRect">
                  <a:avLst>
                    <a:gd name="adj" fmla="val 9106"/>
                  </a:avLst>
                </a:prstGeom>
                <a:gradFill rotWithShape="1">
                  <a:gsLst>
                    <a:gs pos="0">
                      <a:srgbClr val="C57CAC"/>
                    </a:gs>
                    <a:gs pos="50000">
                      <a:srgbClr val="C57CAC">
                        <a:gamma/>
                        <a:tint val="53725"/>
                        <a:invGamma/>
                      </a:srgbClr>
                    </a:gs>
                    <a:gs pos="100000">
                      <a:srgbClr val="C57CAC"/>
                    </a:gs>
                  </a:gsLst>
                  <a:lin ang="5400000" scaled="1"/>
                </a:gra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45791" dir="2021404" algn="ctr" rotWithShape="0">
                    <a:schemeClr val="bg2"/>
                  </a:outerShdw>
                </a:effectLst>
              </p:spPr>
              <p:txBody>
                <a:bodyPr vert="eaVert" wrap="none" anchor="ctr"/>
                <a:lstStyle/>
                <a:p>
                  <a:pPr algn="ctr">
                    <a:defRPr/>
                  </a:pPr>
                  <a:endParaRPr lang="zh-CN" altLang="zh-CN"/>
                </a:p>
              </p:txBody>
            </p:sp>
            <p:sp>
              <p:nvSpPr>
                <p:cNvPr id="24" name="Text Box 100"/>
                <p:cNvSpPr txBox="1">
                  <a:spLocks noChangeArrowheads="1"/>
                </p:cNvSpPr>
                <p:nvPr/>
              </p:nvSpPr>
              <p:spPr bwMode="auto">
                <a:xfrm rot="10800000">
                  <a:off x="1187" y="2254"/>
                  <a:ext cx="349" cy="74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vert="eaVert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dirty="0"/>
                    <a:t>Start</a:t>
                  </a:r>
                  <a:endParaRPr lang="zh-CN" altLang="zh-CN" dirty="0"/>
                </a:p>
              </p:txBody>
            </p:sp>
          </p:grpSp>
        </p:grpSp>
        <p:sp>
          <p:nvSpPr>
            <p:cNvPr id="18" name="Line 134"/>
            <p:cNvSpPr>
              <a:spLocks noChangeShapeType="1"/>
            </p:cNvSpPr>
            <p:nvPr/>
          </p:nvSpPr>
          <p:spPr bwMode="auto">
            <a:xfrm>
              <a:off x="8001024" y="3943354"/>
              <a:ext cx="0" cy="3603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31" name="Group 169"/>
          <p:cNvGrpSpPr>
            <a:grpSpLocks/>
          </p:cNvGrpSpPr>
          <p:nvPr/>
        </p:nvGrpSpPr>
        <p:grpSpPr bwMode="auto">
          <a:xfrm>
            <a:off x="5572132" y="3214686"/>
            <a:ext cx="1225550" cy="611188"/>
            <a:chOff x="3742" y="1389"/>
            <a:chExt cx="772" cy="475"/>
          </a:xfrm>
        </p:grpSpPr>
        <p:sp>
          <p:nvSpPr>
            <p:cNvPr id="46" name="AutoShape 170"/>
            <p:cNvSpPr>
              <a:spLocks noChangeArrowheads="1"/>
            </p:cNvSpPr>
            <p:nvPr/>
          </p:nvSpPr>
          <p:spPr bwMode="auto">
            <a:xfrm>
              <a:off x="3742" y="1389"/>
              <a:ext cx="772" cy="475"/>
            </a:xfrm>
            <a:prstGeom prst="cloudCallout">
              <a:avLst>
                <a:gd name="adj1" fmla="val -45338"/>
                <a:gd name="adj2" fmla="val 66208"/>
              </a:avLst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47" name="Text Box 171"/>
            <p:cNvSpPr txBox="1">
              <a:spLocks noChangeArrowheads="1"/>
            </p:cNvSpPr>
            <p:nvPr/>
          </p:nvSpPr>
          <p:spPr bwMode="auto">
            <a:xfrm>
              <a:off x="3787" y="1525"/>
              <a:ext cx="628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/>
                <a:t>可有可无</a:t>
              </a:r>
              <a:endParaRPr lang="zh-CN" altLang="en-US" dirty="0"/>
            </a:p>
          </p:txBody>
        </p:sp>
      </p:grpSp>
      <p:grpSp>
        <p:nvGrpSpPr>
          <p:cNvPr id="32" name="Group 169"/>
          <p:cNvGrpSpPr>
            <a:grpSpLocks/>
          </p:cNvGrpSpPr>
          <p:nvPr/>
        </p:nvGrpSpPr>
        <p:grpSpPr bwMode="auto">
          <a:xfrm>
            <a:off x="6958880" y="3127724"/>
            <a:ext cx="1225550" cy="611188"/>
            <a:chOff x="3742" y="1389"/>
            <a:chExt cx="772" cy="475"/>
          </a:xfrm>
        </p:grpSpPr>
        <p:sp>
          <p:nvSpPr>
            <p:cNvPr id="49" name="AutoShape 170"/>
            <p:cNvSpPr>
              <a:spLocks noChangeArrowheads="1"/>
            </p:cNvSpPr>
            <p:nvPr/>
          </p:nvSpPr>
          <p:spPr bwMode="auto">
            <a:xfrm>
              <a:off x="3742" y="1389"/>
              <a:ext cx="772" cy="475"/>
            </a:xfrm>
            <a:prstGeom prst="cloudCallout">
              <a:avLst>
                <a:gd name="adj1" fmla="val -45338"/>
                <a:gd name="adj2" fmla="val 66208"/>
              </a:avLst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50" name="Text Box 171"/>
            <p:cNvSpPr txBox="1">
              <a:spLocks noChangeArrowheads="1"/>
            </p:cNvSpPr>
            <p:nvPr/>
          </p:nvSpPr>
          <p:spPr bwMode="auto">
            <a:xfrm>
              <a:off x="3787" y="1525"/>
              <a:ext cx="574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dirty="0"/>
                <a:t>   1~2</a:t>
              </a:r>
              <a:r>
                <a:rPr lang="zh-CN" altLang="en-US" sz="1600"/>
                <a:t>位</a:t>
              </a: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UART</a:t>
            </a:r>
            <a:r>
              <a:rPr lang="zh-CN" altLang="en-US" dirty="0" smtClean="0">
                <a:latin typeface="Times New Roman" panose="02020603050405020304" pitchFamily="18" charset="0"/>
              </a:rPr>
              <a:t>常用电路接口说明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>
                <a:latin typeface="+mn-ea"/>
              </a:rPr>
              <a:t>UART</a:t>
            </a:r>
            <a:r>
              <a:rPr lang="zh-CN" altLang="en-US" sz="2400" dirty="0" smtClean="0">
                <a:latin typeface="+mn-ea"/>
              </a:rPr>
              <a:t>只定义了串行通信的逻辑层，即字符传送的格式与速率，但对于利用于</a:t>
            </a:r>
            <a:r>
              <a:rPr lang="en-US" altLang="zh-CN" sz="2400" dirty="0" smtClean="0">
                <a:latin typeface="+mn-ea"/>
              </a:rPr>
              <a:t>UART</a:t>
            </a:r>
            <a:r>
              <a:rPr lang="zh-CN" altLang="en-US" sz="2400" dirty="0" smtClean="0">
                <a:latin typeface="+mn-ea"/>
              </a:rPr>
              <a:t>进行传输的物理电平接口需要另外定义，因此根据接口电平的不同与控制方式的不同，产生了</a:t>
            </a:r>
            <a:r>
              <a:rPr lang="en-US" altLang="zh-CN" sz="2400" dirty="0" smtClean="0">
                <a:latin typeface="+mn-ea"/>
              </a:rPr>
              <a:t>RS-232</a:t>
            </a:r>
            <a:r>
              <a:rPr lang="zh-CN" altLang="en-US" sz="2400" dirty="0" smtClean="0">
                <a:latin typeface="+mn-ea"/>
              </a:rPr>
              <a:t>与</a:t>
            </a:r>
            <a:r>
              <a:rPr lang="en-US" altLang="zh-CN" sz="2400" dirty="0" smtClean="0">
                <a:latin typeface="+mn-ea"/>
              </a:rPr>
              <a:t>RS-485</a:t>
            </a:r>
            <a:r>
              <a:rPr lang="zh-CN" altLang="en-US" sz="2400" dirty="0" smtClean="0">
                <a:latin typeface="+mn-ea"/>
              </a:rPr>
              <a:t>标准。</a:t>
            </a:r>
            <a:endParaRPr lang="en-US" altLang="zh-CN" sz="2400" dirty="0" smtClean="0">
              <a:latin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 dirty="0" smtClean="0">
                <a:latin typeface="+mj-lt"/>
              </a:rPr>
              <a:t>RS-232</a:t>
            </a:r>
            <a:endParaRPr lang="zh-CN" altLang="en-US" dirty="0">
              <a:latin typeface="+mj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000" dirty="0" smtClean="0">
                <a:latin typeface="+mn-ea"/>
                <a:cs typeface="Times New Roman" pitchFamily="18" charset="0"/>
              </a:rPr>
              <a:t>RS-232</a:t>
            </a:r>
            <a:r>
              <a:rPr lang="zh-CN" altLang="en-US" sz="2000" dirty="0" smtClean="0">
                <a:latin typeface="+mn-ea"/>
                <a:cs typeface="Times New Roman" pitchFamily="18" charset="0"/>
              </a:rPr>
              <a:t>是</a:t>
            </a:r>
            <a:r>
              <a:rPr lang="en-US" altLang="zh-CN" sz="2000" dirty="0" smtClean="0">
                <a:latin typeface="+mn-ea"/>
                <a:cs typeface="Times New Roman" pitchFamily="18" charset="0"/>
              </a:rPr>
              <a:t>PC</a:t>
            </a:r>
            <a:r>
              <a:rPr lang="zh-CN" altLang="en-US" sz="2000" dirty="0" smtClean="0">
                <a:latin typeface="+mn-ea"/>
                <a:cs typeface="Times New Roman" pitchFamily="18" charset="0"/>
              </a:rPr>
              <a:t>机与设备通信里应用最广泛的一种串行接口。它被定义为一种在低速率串行通讯中增加通讯距离的单端标准，由于其最大通信距离的限制，因此它常用于本地设备之间的通信。</a:t>
            </a:r>
            <a:endParaRPr lang="en-US" altLang="zh-CN" sz="2000" dirty="0" smtClean="0">
              <a:latin typeface="+mn-ea"/>
              <a:cs typeface="Times New Roman" pitchFamily="18" charset="0"/>
            </a:endParaRPr>
          </a:p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000" dirty="0" smtClean="0">
                <a:latin typeface="+mn-ea"/>
                <a:cs typeface="Times New Roman" pitchFamily="18" charset="0"/>
              </a:rPr>
              <a:t>RS232</a:t>
            </a:r>
            <a:r>
              <a:rPr lang="zh-CN" altLang="en-US" sz="2000" dirty="0" smtClean="0">
                <a:latin typeface="+mn-ea"/>
                <a:cs typeface="Times New Roman" pitchFamily="18" charset="0"/>
              </a:rPr>
              <a:t>标准定义逻辑“</a:t>
            </a:r>
            <a:r>
              <a:rPr lang="en-US" altLang="zh-CN" sz="2000" dirty="0" smtClean="0">
                <a:latin typeface="+mn-ea"/>
                <a:cs typeface="Times New Roman" pitchFamily="18" charset="0"/>
              </a:rPr>
              <a:t>1”</a:t>
            </a:r>
            <a:r>
              <a:rPr lang="zh-CN" altLang="en-US" sz="2000" dirty="0" smtClean="0">
                <a:latin typeface="+mn-ea"/>
                <a:cs typeface="Times New Roman" pitchFamily="18" charset="0"/>
              </a:rPr>
              <a:t>信号相对于地为</a:t>
            </a:r>
            <a:r>
              <a:rPr lang="en-US" altLang="zh-CN" sz="2000" dirty="0" smtClean="0">
                <a:latin typeface="+mn-ea"/>
                <a:cs typeface="Times New Roman" pitchFamily="18" charset="0"/>
              </a:rPr>
              <a:t>-3</a:t>
            </a:r>
            <a:r>
              <a:rPr lang="zh-CN" altLang="en-US" sz="2000" dirty="0" smtClean="0">
                <a:latin typeface="+mn-ea"/>
                <a:cs typeface="Times New Roman" pitchFamily="18" charset="0"/>
              </a:rPr>
              <a:t>到</a:t>
            </a:r>
            <a:r>
              <a:rPr lang="en-US" altLang="zh-CN" sz="2000" dirty="0" smtClean="0">
                <a:latin typeface="+mn-ea"/>
                <a:cs typeface="Times New Roman" pitchFamily="18" charset="0"/>
              </a:rPr>
              <a:t>-15</a:t>
            </a:r>
            <a:r>
              <a:rPr lang="zh-CN" altLang="en-US" sz="2000" dirty="0" smtClean="0">
                <a:latin typeface="+mn-ea"/>
                <a:cs typeface="Times New Roman" pitchFamily="18" charset="0"/>
              </a:rPr>
              <a:t>伏，而逻辑“</a:t>
            </a:r>
            <a:r>
              <a:rPr lang="en-US" altLang="zh-CN" sz="2000" dirty="0" smtClean="0">
                <a:latin typeface="+mn-ea"/>
                <a:cs typeface="Times New Roman" pitchFamily="18" charset="0"/>
              </a:rPr>
              <a:t>0”</a:t>
            </a:r>
            <a:r>
              <a:rPr lang="zh-CN" altLang="en-US" sz="2000" dirty="0" smtClean="0">
                <a:latin typeface="+mn-ea"/>
                <a:cs typeface="Times New Roman" pitchFamily="18" charset="0"/>
              </a:rPr>
              <a:t>相对于地为</a:t>
            </a:r>
            <a:r>
              <a:rPr lang="en-US" altLang="zh-CN" sz="2000" dirty="0" smtClean="0">
                <a:latin typeface="+mn-ea"/>
                <a:cs typeface="Times New Roman" pitchFamily="18" charset="0"/>
              </a:rPr>
              <a:t>+3</a:t>
            </a:r>
            <a:r>
              <a:rPr lang="zh-CN" altLang="en-US" sz="2000" dirty="0" smtClean="0">
                <a:latin typeface="+mn-ea"/>
                <a:cs typeface="Times New Roman" pitchFamily="18" charset="0"/>
              </a:rPr>
              <a:t>到</a:t>
            </a:r>
            <a:r>
              <a:rPr lang="en-US" altLang="zh-CN" sz="2000" dirty="0" smtClean="0">
                <a:latin typeface="+mn-ea"/>
                <a:cs typeface="Times New Roman" pitchFamily="18" charset="0"/>
              </a:rPr>
              <a:t>+15</a:t>
            </a:r>
            <a:r>
              <a:rPr lang="zh-CN" altLang="en-US" sz="2000" dirty="0" smtClean="0">
                <a:latin typeface="+mn-ea"/>
                <a:cs typeface="Times New Roman" pitchFamily="18" charset="0"/>
              </a:rPr>
              <a:t>伏。所以，当一个微控制器中的</a:t>
            </a:r>
            <a:r>
              <a:rPr lang="en-US" altLang="zh-CN" sz="2000" dirty="0" smtClean="0">
                <a:latin typeface="+mn-ea"/>
                <a:cs typeface="Times New Roman" pitchFamily="18" charset="0"/>
              </a:rPr>
              <a:t>UART</a:t>
            </a:r>
            <a:r>
              <a:rPr lang="zh-CN" altLang="en-US" sz="2000" dirty="0" smtClean="0">
                <a:latin typeface="+mn-ea"/>
                <a:cs typeface="Times New Roman" pitchFamily="18" charset="0"/>
              </a:rPr>
              <a:t>相连于</a:t>
            </a:r>
            <a:r>
              <a:rPr lang="en-US" altLang="zh-CN" sz="2000" dirty="0" smtClean="0">
                <a:latin typeface="+mn-ea"/>
                <a:cs typeface="Times New Roman" pitchFamily="18" charset="0"/>
              </a:rPr>
              <a:t>PC</a:t>
            </a:r>
            <a:r>
              <a:rPr lang="zh-CN" altLang="en-US" sz="2000" dirty="0" smtClean="0">
                <a:latin typeface="+mn-ea"/>
                <a:cs typeface="Times New Roman" pitchFamily="18" charset="0"/>
              </a:rPr>
              <a:t>时，它需要一个</a:t>
            </a:r>
            <a:r>
              <a:rPr lang="en-US" altLang="zh-CN" sz="2000" dirty="0" smtClean="0">
                <a:latin typeface="+mn-ea"/>
                <a:cs typeface="Times New Roman" pitchFamily="18" charset="0"/>
              </a:rPr>
              <a:t>RS232</a:t>
            </a:r>
            <a:r>
              <a:rPr lang="zh-CN" altLang="en-US" sz="2000" dirty="0" smtClean="0">
                <a:latin typeface="+mn-ea"/>
                <a:cs typeface="Times New Roman" pitchFamily="18" charset="0"/>
              </a:rPr>
              <a:t>驱动器来转换电平。</a:t>
            </a:r>
            <a:endParaRPr lang="en-US" altLang="zh-CN" sz="2000" dirty="0" smtClean="0">
              <a:latin typeface="+mn-ea"/>
              <a:cs typeface="Times New Roman" pitchFamily="18" charset="0"/>
            </a:endParaRPr>
          </a:p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dirty="0" smtClean="0">
                <a:latin typeface="+mn-ea"/>
                <a:cs typeface="Times New Roman" pitchFamily="18" charset="0"/>
              </a:rPr>
              <a:t>最高传输率</a:t>
            </a:r>
            <a:r>
              <a:rPr lang="en-US" altLang="zh-CN" sz="2000" dirty="0" smtClean="0">
                <a:latin typeface="+mn-ea"/>
                <a:cs typeface="Times New Roman" pitchFamily="18" charset="0"/>
              </a:rPr>
              <a:t>20Kb/s</a:t>
            </a:r>
          </a:p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dirty="0" smtClean="0">
                <a:latin typeface="+mn-ea"/>
              </a:rPr>
              <a:t>最大传输距离约为</a:t>
            </a:r>
            <a:r>
              <a:rPr lang="en-US" altLang="zh-CN" sz="2000" dirty="0" smtClean="0">
                <a:latin typeface="+mn-ea"/>
              </a:rPr>
              <a:t>15m</a:t>
            </a:r>
          </a:p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dirty="0" smtClean="0">
                <a:latin typeface="+mn-ea"/>
              </a:rPr>
              <a:t>单端传输，共模抑制比低</a:t>
            </a:r>
            <a:endParaRPr lang="en-US" altLang="zh-CN" sz="2000" dirty="0" smtClean="0">
              <a:latin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RS-485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RS-485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是一种常用远距离和多机通信的串行接口。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RS-485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只是定义电压和阻抗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与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TTL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电平兼容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传输距离可达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1200m</a:t>
            </a:r>
          </a:p>
          <a:p>
            <a:pPr>
              <a:defRPr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双端传输，共模抑制比高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需要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RS485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驱动器来将单端信号转换为双端信号</a:t>
            </a:r>
            <a:endParaRPr lang="zh-CN" altLang="en-US" sz="2000" dirty="0"/>
          </a:p>
        </p:txBody>
      </p:sp>
      <p:pic>
        <p:nvPicPr>
          <p:cNvPr id="4" name="Picture 24" descr="C:\Documents and Settings\chensuqiang\桌面\45cfe0b9.bmp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938" y="4000504"/>
            <a:ext cx="5072062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tallings">
  <a:themeElements>
    <a:clrScheme name="stallings.po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stallings.po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tallings.po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llings.po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llings.po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133984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133984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133984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133984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7067</TotalTime>
  <Words>2486</Words>
  <Application>Microsoft Office PowerPoint</Application>
  <PresentationFormat>全屏显示(4:3)</PresentationFormat>
  <Paragraphs>287</Paragraphs>
  <Slides>37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37</vt:i4>
      </vt:variant>
    </vt:vector>
  </HeadingPairs>
  <TitlesOfParts>
    <vt:vector size="40" baseType="lpstr">
      <vt:lpstr>1_stallings</vt:lpstr>
      <vt:lpstr>2_自定义设计方案</vt:lpstr>
      <vt:lpstr>1_自定义设计方案</vt:lpstr>
      <vt:lpstr>S800板第三次实验</vt:lpstr>
      <vt:lpstr>准备知识的学习</vt:lpstr>
      <vt:lpstr>UART</vt:lpstr>
      <vt:lpstr>UART简介</vt:lpstr>
      <vt:lpstr>UART简介</vt:lpstr>
      <vt:lpstr>UART通信字符帧格式</vt:lpstr>
      <vt:lpstr>UART常用电路接口说明</vt:lpstr>
      <vt:lpstr>RS-232</vt:lpstr>
      <vt:lpstr>RS-485</vt:lpstr>
      <vt:lpstr>TM4C1294NCPDT的UART</vt:lpstr>
      <vt:lpstr>High-Level Block Diagram</vt:lpstr>
      <vt:lpstr>UART控制器结构图</vt:lpstr>
      <vt:lpstr>EK-TM4C1294XL的虚拟UART</vt:lpstr>
      <vt:lpstr>UART初始化配置</vt:lpstr>
      <vt:lpstr>UART初始化配置</vt:lpstr>
      <vt:lpstr>函数UARTConfigSetExpClk</vt:lpstr>
      <vt:lpstr>函数UARTConfigSetExpClk</vt:lpstr>
      <vt:lpstr>UART数据收发原理</vt:lpstr>
      <vt:lpstr>阻塞式编程</vt:lpstr>
      <vt:lpstr>函数UARTCharPut</vt:lpstr>
      <vt:lpstr>函数UARTCharGet</vt:lpstr>
      <vt:lpstr>非阻塞式编程</vt:lpstr>
      <vt:lpstr>函数UARTCharPutNonBlocking</vt:lpstr>
      <vt:lpstr>函数UARTCharGetNonBlocking</vt:lpstr>
      <vt:lpstr>函数UARTCharsAvail</vt:lpstr>
      <vt:lpstr>UART中断控制</vt:lpstr>
      <vt:lpstr>函数IntEnable</vt:lpstr>
      <vt:lpstr>函数UARTIntEnable</vt:lpstr>
      <vt:lpstr>UART中断控制</vt:lpstr>
      <vt:lpstr>函数UARTIntStatus</vt:lpstr>
      <vt:lpstr>函数UARTIntClear</vt:lpstr>
      <vt:lpstr>第三次实验（上）</vt:lpstr>
      <vt:lpstr>实验目的</vt:lpstr>
      <vt:lpstr>实验内容</vt:lpstr>
      <vt:lpstr>Serial Port参数设置</vt:lpstr>
      <vt:lpstr>实验内容</vt:lpstr>
      <vt:lpstr>第三次实验讨论题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2: More on I/O and Memory</dc:title>
  <dc:creator>archee</dc:creator>
  <cp:lastModifiedBy>pc001.sjtu.edu.cn</cp:lastModifiedBy>
  <cp:revision>781</cp:revision>
  <dcterms:created xsi:type="dcterms:W3CDTF">2012-02-15T06:15:34Z</dcterms:created>
  <dcterms:modified xsi:type="dcterms:W3CDTF">2017-05-25T07:19:43Z</dcterms:modified>
</cp:coreProperties>
</file>