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704" r:id="rId3"/>
  </p:sldMasterIdLst>
  <p:notesMasterIdLst>
    <p:notesMasterId r:id="rId61"/>
  </p:notesMasterIdLst>
  <p:sldIdLst>
    <p:sldId id="492" r:id="rId4"/>
    <p:sldId id="495" r:id="rId5"/>
    <p:sldId id="505" r:id="rId6"/>
    <p:sldId id="484" r:id="rId7"/>
    <p:sldId id="453" r:id="rId8"/>
    <p:sldId id="499" r:id="rId9"/>
    <p:sldId id="500" r:id="rId10"/>
    <p:sldId id="501" r:id="rId11"/>
    <p:sldId id="502" r:id="rId12"/>
    <p:sldId id="503" r:id="rId13"/>
    <p:sldId id="563" r:id="rId14"/>
    <p:sldId id="564" r:id="rId15"/>
    <p:sldId id="461" r:id="rId16"/>
    <p:sldId id="528" r:id="rId17"/>
    <p:sldId id="504" r:id="rId18"/>
    <p:sldId id="532" r:id="rId19"/>
    <p:sldId id="533" r:id="rId20"/>
    <p:sldId id="535" r:id="rId21"/>
    <p:sldId id="537" r:id="rId22"/>
    <p:sldId id="534" r:id="rId23"/>
    <p:sldId id="536" r:id="rId24"/>
    <p:sldId id="538" r:id="rId25"/>
    <p:sldId id="591" r:id="rId26"/>
    <p:sldId id="593" r:id="rId27"/>
    <p:sldId id="594" r:id="rId28"/>
    <p:sldId id="592" r:id="rId29"/>
    <p:sldId id="548" r:id="rId30"/>
    <p:sldId id="539" r:id="rId31"/>
    <p:sldId id="540" r:id="rId32"/>
    <p:sldId id="541" r:id="rId33"/>
    <p:sldId id="542" r:id="rId34"/>
    <p:sldId id="543" r:id="rId35"/>
    <p:sldId id="549" r:id="rId36"/>
    <p:sldId id="550" r:id="rId37"/>
    <p:sldId id="551" r:id="rId38"/>
    <p:sldId id="552" r:id="rId39"/>
    <p:sldId id="554" r:id="rId40"/>
    <p:sldId id="589" r:id="rId41"/>
    <p:sldId id="585" r:id="rId42"/>
    <p:sldId id="586" r:id="rId43"/>
    <p:sldId id="587" r:id="rId44"/>
    <p:sldId id="588" r:id="rId45"/>
    <p:sldId id="576" r:id="rId46"/>
    <p:sldId id="577" r:id="rId47"/>
    <p:sldId id="590" r:id="rId48"/>
    <p:sldId id="579" r:id="rId49"/>
    <p:sldId id="580" r:id="rId50"/>
    <p:sldId id="581" r:id="rId51"/>
    <p:sldId id="584" r:id="rId52"/>
    <p:sldId id="582" r:id="rId53"/>
    <p:sldId id="583" r:id="rId54"/>
    <p:sldId id="555" r:id="rId55"/>
    <p:sldId id="556" r:id="rId56"/>
    <p:sldId id="557" r:id="rId57"/>
    <p:sldId id="559" r:id="rId58"/>
    <p:sldId id="558" r:id="rId59"/>
    <p:sldId id="565" r:id="rId6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17" autoAdjust="0"/>
    <p:restoredTop sz="99716" autoAdjust="0"/>
  </p:normalViewPr>
  <p:slideViewPr>
    <p:cSldViewPr>
      <p:cViewPr varScale="1">
        <p:scale>
          <a:sx n="93" d="100"/>
          <a:sy n="9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F5332-2E67-4197-A9D6-96730940DD45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6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087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28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74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74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74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74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58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1454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042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9516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139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41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9044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101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240256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19896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5273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9311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6581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2479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9218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482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6541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9435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48449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276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12078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8303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8540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0311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3306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194153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72249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3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001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953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0348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4508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7085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9064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54270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30309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815392" y="213024"/>
            <a:ext cx="1368152" cy="57606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008" y="2428868"/>
            <a:ext cx="8928992" cy="1470025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CN" sz="4000" dirty="0" smtClean="0">
                <a:solidFill>
                  <a:srgbClr val="C00000"/>
                </a:solidFill>
                <a:latin typeface="Calibri" pitchFamily="34" charset="0"/>
              </a:rPr>
              <a:t>S800</a:t>
            </a:r>
            <a:r>
              <a:rPr lang="zh-CN" altLang="en-US" sz="4000" dirty="0" smtClean="0">
                <a:solidFill>
                  <a:srgbClr val="C00000"/>
                </a:solidFill>
                <a:latin typeface="Corbel" pitchFamily="34" charset="0"/>
              </a:rPr>
              <a:t>板第二次实验</a:t>
            </a:r>
            <a:endParaRPr lang="en-US" altLang="zh-CN" sz="4000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时钟配置</a:t>
            </a:r>
            <a:endParaRPr lang="en-GB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1700808"/>
            <a:ext cx="8280920" cy="47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dirty="0" smtClean="0"/>
              <a:t>系统时钟在不同工作模式下</a:t>
            </a:r>
            <a:r>
              <a:rPr lang="en-US" altLang="zh-CN" dirty="0" smtClean="0"/>
              <a:t>(RUN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DEEP SLEEP)</a:t>
            </a:r>
            <a:r>
              <a:rPr lang="zh-CN" altLang="en-US" dirty="0" smtClean="0"/>
              <a:t>使用不同的时钟源；</a:t>
            </a:r>
            <a:endParaRPr lang="en-US" altLang="zh-CN" dirty="0" smtClean="0"/>
          </a:p>
          <a:p>
            <a:pPr marL="342900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dirty="0" smtClean="0"/>
              <a:t>一般可以选择</a:t>
            </a:r>
            <a:r>
              <a:rPr lang="en-US" altLang="zh-CN" dirty="0" smtClean="0"/>
              <a:t>PIOSC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MOSC</a:t>
            </a:r>
            <a:r>
              <a:rPr lang="zh-CN" altLang="en-US" dirty="0" smtClean="0"/>
              <a:t>作为系统时钟来源，在本系统中因为硬件固定，只能为</a:t>
            </a:r>
            <a:r>
              <a:rPr lang="en-US" altLang="zh-CN" dirty="0" smtClean="0"/>
              <a:t>16M PIOSC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25M MOSC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dirty="0" smtClean="0"/>
              <a:t>可以通过</a:t>
            </a:r>
            <a:r>
              <a:rPr lang="en-US" altLang="zh-CN" dirty="0" smtClean="0"/>
              <a:t>PLL</a:t>
            </a:r>
            <a:r>
              <a:rPr lang="zh-CN" altLang="en-US" dirty="0" smtClean="0"/>
              <a:t>倍频模式将系统时钟调整到不同系统时钟，系统频率最大</a:t>
            </a:r>
            <a:r>
              <a:rPr lang="en-US" altLang="zh-CN" dirty="0" smtClean="0"/>
              <a:t>120M</a:t>
            </a:r>
          </a:p>
          <a:p>
            <a:pPr marL="800100" lvl="1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dirty="0" smtClean="0"/>
              <a:t>在</a:t>
            </a:r>
            <a:r>
              <a:rPr lang="en-US" altLang="zh-CN" dirty="0" smtClean="0"/>
              <a:t>16M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25M</a:t>
            </a:r>
            <a:r>
              <a:rPr lang="zh-CN" altLang="en-US" dirty="0" smtClean="0"/>
              <a:t>模式下，可以将</a:t>
            </a:r>
            <a:r>
              <a:rPr lang="en-US" altLang="zh-CN" dirty="0" smtClean="0"/>
              <a:t>PLL</a:t>
            </a:r>
            <a:r>
              <a:rPr lang="zh-CN" altLang="en-US" dirty="0" smtClean="0"/>
              <a:t>频率配置为</a:t>
            </a:r>
            <a:r>
              <a:rPr lang="en-US" altLang="zh-CN" dirty="0" smtClean="0"/>
              <a:t>320M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480M</a:t>
            </a:r>
            <a:r>
              <a:rPr lang="zh-CN" altLang="en-US" dirty="0" smtClean="0"/>
              <a:t>均可</a:t>
            </a:r>
            <a:endParaRPr lang="en-US" altLang="zh-CN" dirty="0" smtClean="0"/>
          </a:p>
          <a:p>
            <a:pPr marL="800100" lvl="1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dirty="0" smtClean="0"/>
              <a:t>然后从此</a:t>
            </a:r>
            <a:r>
              <a:rPr lang="en-US" altLang="zh-CN" dirty="0" smtClean="0"/>
              <a:t>PLL</a:t>
            </a:r>
            <a:r>
              <a:rPr lang="zh-CN" altLang="en-US" dirty="0" smtClean="0"/>
              <a:t>频率经过（</a:t>
            </a:r>
            <a:r>
              <a:rPr lang="en-US" altLang="zh-CN" dirty="0" smtClean="0"/>
              <a:t>1-1024</a:t>
            </a:r>
            <a:r>
              <a:rPr lang="zh-CN" altLang="en-US" dirty="0" smtClean="0"/>
              <a:t>）分频再到想要的系统频率</a:t>
            </a:r>
            <a:r>
              <a:rPr lang="en-US" altLang="zh-CN" dirty="0" smtClean="0"/>
              <a:t>SYSCLK</a:t>
            </a:r>
          </a:p>
          <a:p>
            <a:pPr marL="342900" lvl="1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dirty="0" smtClean="0"/>
              <a:t>示例程序（对</a:t>
            </a:r>
            <a:r>
              <a:rPr lang="en-US" altLang="zh-CN" dirty="0" smtClean="0"/>
              <a:t>TM4C1290</a:t>
            </a:r>
            <a:r>
              <a:rPr lang="zh-CN" altLang="en-US" dirty="0" smtClean="0"/>
              <a:t>系列只能使用</a:t>
            </a:r>
            <a:r>
              <a:rPr lang="en-US" altLang="zh-CN" dirty="0" smtClean="0"/>
              <a:t>SysCtlClockFreqSet</a:t>
            </a:r>
            <a:r>
              <a:rPr lang="zh-CN" altLang="en-US" dirty="0" smtClean="0"/>
              <a:t>函数）</a:t>
            </a:r>
            <a:endParaRPr lang="en-US" altLang="zh-CN" dirty="0" smtClean="0"/>
          </a:p>
          <a:p>
            <a:pPr marL="800100" lvl="2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altLang="zh-CN" i="1" dirty="0" smtClean="0">
                <a:solidFill>
                  <a:srgbClr val="0070C0"/>
                </a:solidFill>
              </a:rPr>
              <a:t>SysCtlClockFreqSet((SYSCTL_XTAL_25MHZ |SYSCTL_OSC_MAIN |SYSCTL_USE_PLL |SYSCTL_CFG_VCO_480), 20000000);	</a:t>
            </a:r>
          </a:p>
          <a:p>
            <a:pPr marL="800100" lvl="2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</a:pPr>
            <a:r>
              <a:rPr lang="en-US" altLang="zh-CN" i="1" dirty="0" smtClean="0">
                <a:solidFill>
                  <a:srgbClr val="0070C0"/>
                </a:solidFill>
              </a:rPr>
              <a:t>    //</a:t>
            </a:r>
            <a:r>
              <a:rPr lang="zh-CN" altLang="en-US" i="1" dirty="0" smtClean="0">
                <a:solidFill>
                  <a:srgbClr val="0070C0"/>
                </a:solidFill>
              </a:rPr>
              <a:t>倍频到</a:t>
            </a:r>
            <a:r>
              <a:rPr lang="en-US" altLang="zh-CN" i="1" dirty="0" smtClean="0">
                <a:solidFill>
                  <a:srgbClr val="0070C0"/>
                </a:solidFill>
              </a:rPr>
              <a:t>480M</a:t>
            </a:r>
            <a:r>
              <a:rPr lang="zh-CN" altLang="en-US" i="1" dirty="0" smtClean="0">
                <a:solidFill>
                  <a:srgbClr val="0070C0"/>
                </a:solidFill>
              </a:rPr>
              <a:t>，再分频到</a:t>
            </a:r>
            <a:r>
              <a:rPr lang="en-US" altLang="zh-CN" i="1" dirty="0" smtClean="0">
                <a:solidFill>
                  <a:srgbClr val="0070C0"/>
                </a:solidFill>
              </a:rPr>
              <a:t>20M</a:t>
            </a:r>
            <a:r>
              <a:rPr lang="zh-CN" altLang="en-US" i="1" dirty="0" smtClean="0">
                <a:solidFill>
                  <a:srgbClr val="0070C0"/>
                </a:solidFill>
              </a:rPr>
              <a:t>，分频必须为整数倍</a:t>
            </a:r>
            <a:endParaRPr lang="en-US" altLang="zh-CN" i="1" dirty="0" smtClean="0">
              <a:solidFill>
                <a:srgbClr val="0070C0"/>
              </a:solidFill>
            </a:endParaRPr>
          </a:p>
          <a:p>
            <a:pPr marL="800100" lvl="2" indent="-342900" eaLnBrk="0" fontAlgn="base" hangingPunct="0">
              <a:lnSpc>
                <a:spcPct val="125000"/>
              </a:lnSpc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altLang="zh-CN" i="1" dirty="0" smtClean="0">
                <a:solidFill>
                  <a:srgbClr val="0070C0"/>
                </a:solidFill>
              </a:rPr>
              <a:t>SysCtlClockFreqSet((SYSCTL_XTAL_25MHZ |SYSCTL_OSC_MAIN |SYSCTL_USE_OSC), 25000000);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系统</a:t>
            </a:r>
            <a:r>
              <a:rPr lang="zh-CN" altLang="en-US" sz="3200" dirty="0"/>
              <a:t>时钟设置函数</a:t>
            </a:r>
            <a:r>
              <a:rPr lang="en-US" altLang="zh-CN" sz="3200" dirty="0" smtClean="0"/>
              <a:t>SysCtlClockFreqSet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P487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9981119"/>
              </p:ext>
            </p:extLst>
          </p:nvPr>
        </p:nvGraphicFramePr>
        <p:xfrm>
          <a:off x="683568" y="2428868"/>
          <a:ext cx="7746084" cy="3929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配置系统时钟。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uint32_t 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SysCtlClockFreqSet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ui32SysClock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为设备时钟所需要的配置。</a:t>
                      </a:r>
                      <a:endParaRPr lang="en-US" altLang="zh-CN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ui32SysClock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为所需要的处理器频率。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9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该函数配置设备的主系统时钟，如：输入频率，振荡器源，是否使能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PLL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以及系统分频。参数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ui32Config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是几个不同值的逻辑“或”，它们分别都被分成多个组，其中在每个组中只能选择一个值。</a:t>
                      </a:r>
                      <a:endParaRPr lang="en-US" altLang="zh-CN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外部晶振频率的选择为如下参数之一：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SYSCTL_XTAL_25MHz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  <a:p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振荡器源的选择为如下参数之一：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SYSCTL_OSC_MAIN 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使用外部晶振或振荡器，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SYSCTL_OSC_INT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使用内部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16MHz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振荡器，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…….</a:t>
                      </a:r>
                    </a:p>
                    <a:p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系统时钟源选择：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SYSCTL_USE_PLL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是使用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PLL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输出作为系统时钟，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SYSCTL_USE_OSC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是选择一个振荡器作为系统时钟。</a:t>
                      </a:r>
                      <a:endParaRPr lang="en-US" altLang="zh-CN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PLL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倍频选择：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SYSCTL_CFG_VCO_480</a:t>
                      </a:r>
                      <a:r>
                        <a:rPr lang="zh-CN" altLang="en-US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SYSCTL_CFG_VCO_320</a:t>
                      </a:r>
                      <a:endParaRPr lang="en-US" altLang="zh-CN" sz="16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函数在实验二中的应用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//use internal 16M oscillator, HSI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B0F0"/>
                </a:solidFill>
              </a:rPr>
              <a:t>ui32SysClock </a:t>
            </a:r>
            <a:r>
              <a:rPr lang="en-US" altLang="zh-CN" sz="2000" dirty="0">
                <a:solidFill>
                  <a:srgbClr val="00B0F0"/>
                </a:solidFill>
              </a:rPr>
              <a:t>= SysCtlClockFreqSet((SYSCTL_XTAL_16MHZ |SYSCTL_OSC_INT |SYSCTL_USE_OSC), 16000000);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00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PLL</a:t>
            </a:r>
            <a:r>
              <a:rPr lang="zh-CN" altLang="en-US" sz="3200" dirty="0" smtClean="0"/>
              <a:t>时钟设置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714488"/>
            <a:ext cx="6629400" cy="4933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缩写解释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HSI</a:t>
            </a:r>
            <a:r>
              <a:rPr lang="zh-CN" altLang="en-US" dirty="0" smtClean="0"/>
              <a:t>：高速内部时钟</a:t>
            </a:r>
            <a:endParaRPr lang="en-US" altLang="zh-CN" dirty="0" smtClean="0"/>
          </a:p>
          <a:p>
            <a:r>
              <a:rPr lang="en-US" altLang="zh-CN" dirty="0" smtClean="0"/>
              <a:t>HSE</a:t>
            </a:r>
            <a:r>
              <a:rPr lang="zh-CN" altLang="en-US" dirty="0" smtClean="0"/>
              <a:t>：高速外部时钟</a:t>
            </a:r>
            <a:endParaRPr lang="en-US" altLang="zh-CN" dirty="0" smtClean="0"/>
          </a:p>
          <a:p>
            <a:r>
              <a:rPr lang="en-US" altLang="zh-CN" dirty="0" smtClean="0"/>
              <a:t>LSE</a:t>
            </a:r>
            <a:r>
              <a:rPr lang="zh-CN" altLang="en-US" dirty="0" smtClean="0"/>
              <a:t>：低速外部时钟</a:t>
            </a:r>
            <a:endParaRPr lang="en-US" altLang="zh-CN" dirty="0" smtClean="0"/>
          </a:p>
          <a:p>
            <a:r>
              <a:rPr lang="en-US" altLang="zh-CN" dirty="0" smtClean="0"/>
              <a:t>PLL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Phase Locked Loop</a:t>
            </a:r>
            <a:r>
              <a:rPr lang="zh-CN" altLang="en-US" dirty="0" smtClean="0"/>
              <a:t>，锁相环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1233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858048" cy="1079500"/>
          </a:xfrm>
        </p:spPr>
        <p:txBody>
          <a:bodyPr/>
          <a:lstStyle/>
          <a:p>
            <a:r>
              <a:rPr lang="en-US" altLang="zh-CN" b="1" dirty="0" smtClean="0"/>
              <a:t>Inter-Integrated Circuit Interface</a:t>
            </a:r>
          </a:p>
          <a:p>
            <a:r>
              <a:rPr lang="zh-CN" altLang="en-US" b="1" dirty="0" smtClean="0"/>
              <a:t>内部集成电路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I2C</a:t>
            </a:r>
            <a:r>
              <a:rPr lang="zh-CN" altLang="en-US" sz="2000" dirty="0" smtClean="0"/>
              <a:t>是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Philips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公司开发的一种串行总线，用于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IC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器件之间的通信。</a:t>
            </a:r>
            <a:endParaRPr lang="en-US" altLang="zh-CN" sz="2000" dirty="0" smtClean="0"/>
          </a:p>
          <a:p>
            <a:r>
              <a:rPr lang="en-US" altLang="zh-CN" sz="2000" dirty="0" smtClean="0"/>
              <a:t>I2C</a:t>
            </a:r>
            <a:r>
              <a:rPr lang="zh-CN" altLang="en-US" sz="2000" dirty="0" smtClean="0"/>
              <a:t>是一种简单的、低速的、两线式同步串行总线。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I2C</a:t>
            </a:r>
            <a:r>
              <a:rPr lang="zh-CN" altLang="en-US" sz="2000" dirty="0" smtClean="0"/>
              <a:t>总线采用两根线的设计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一根串行数据线</a:t>
            </a:r>
            <a:r>
              <a:rPr lang="en-US" altLang="zh-CN" sz="2000" dirty="0" smtClean="0"/>
              <a:t>SDA </a:t>
            </a:r>
            <a:r>
              <a:rPr lang="zh-CN" altLang="en-US" sz="2000" dirty="0" smtClean="0"/>
              <a:t>和一根串行时钟线</a:t>
            </a:r>
            <a:r>
              <a:rPr lang="en-US" altLang="zh-CN" sz="2000" dirty="0" smtClean="0"/>
              <a:t>SCL)</a:t>
            </a:r>
            <a:r>
              <a:rPr lang="zh-CN" altLang="en-US" sz="2000" dirty="0" smtClean="0"/>
              <a:t>来提供双向的数据传输。</a:t>
            </a:r>
            <a:endParaRPr lang="en-US" altLang="zh-CN" sz="2000" dirty="0" smtClean="0"/>
          </a:p>
          <a:p>
            <a:pPr lvl="1"/>
            <a:r>
              <a:rPr kumimoji="0" lang="zh-CN" altLang="zh-CN" sz="2000" dirty="0" smtClean="0">
                <a:latin typeface="Arial" charset="0"/>
                <a:ea typeface="宋体" charset="-122"/>
              </a:rPr>
              <a:t>数据线上的信号与时钟同步，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并通过软件寻址识别每个器件，而不需要片选线。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多个符合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总线标准的器件都可以通过同一条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总线进行通信，而不需要额外的地址译码器。</a:t>
            </a:r>
            <a:endParaRPr lang="en-US" altLang="zh-CN" sz="2000" dirty="0" smtClean="0"/>
          </a:p>
          <a:p>
            <a:pPr lvl="1"/>
            <a:r>
              <a:rPr kumimoji="0" lang="en-US" altLang="zh-CN" sz="2000" dirty="0" smtClean="0">
                <a:latin typeface="Arial" charset="0"/>
                <a:ea typeface="宋体" charset="-122"/>
              </a:rPr>
              <a:t>I</a:t>
            </a:r>
            <a:r>
              <a:rPr kumimoji="0" lang="en-US" altLang="zh-CN" sz="2000" baseline="30000" dirty="0" smtClean="0">
                <a:latin typeface="Arial" charset="0"/>
                <a:ea typeface="宋体" charset="-122"/>
              </a:rPr>
              <a:t>2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C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接口的标准传输速率为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100Kbit/s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，最高传输速率可达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400Kbit/s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电气连接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2000" dirty="0" smtClean="0">
                <a:latin typeface="Arial" charset="0"/>
                <a:ea typeface="宋体" charset="-122"/>
              </a:rPr>
              <a:t>I</a:t>
            </a:r>
            <a:r>
              <a:rPr kumimoji="0" lang="en-US" altLang="zh-CN" sz="2000" baseline="30000" dirty="0" smtClean="0">
                <a:latin typeface="Arial" charset="0"/>
                <a:ea typeface="宋体" charset="-122"/>
              </a:rPr>
              <a:t>2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C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总线接口均为开漏或开集电极输出，因此需要为总线增加上拉电阻</a:t>
            </a:r>
            <a:r>
              <a:rPr kumimoji="0" lang="en-US" altLang="zh-CN" sz="2000" dirty="0" err="1" smtClean="0">
                <a:latin typeface="Arial" charset="0"/>
                <a:ea typeface="宋体" charset="-122"/>
              </a:rPr>
              <a:t>Rp</a:t>
            </a:r>
            <a:r>
              <a:rPr kumimoji="0" lang="zh-CN" altLang="en-US" sz="2000" dirty="0" smtClean="0">
                <a:latin typeface="Arial" charset="0"/>
                <a:ea typeface="宋体" charset="-122"/>
              </a:rPr>
              <a:t>。</a:t>
            </a:r>
            <a:endParaRPr lang="zh-CN" alt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t="6783" b="7233"/>
          <a:stretch>
            <a:fillRect/>
          </a:stretch>
        </p:blipFill>
        <p:spPr bwMode="auto">
          <a:xfrm>
            <a:off x="1835150" y="2906713"/>
            <a:ext cx="6119813" cy="3186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000628" y="2786058"/>
            <a:ext cx="3457575" cy="936625"/>
          </a:xfrm>
          <a:prstGeom prst="wedgeRoundRectCallout">
            <a:avLst>
              <a:gd name="adj1" fmla="val -98301"/>
              <a:gd name="adj2" fmla="val 22204"/>
              <a:gd name="adj3" fmla="val 16667"/>
            </a:avLst>
          </a:prstGeom>
          <a:solidFill>
            <a:srgbClr val="CCFFCC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800" b="0" dirty="0">
                <a:ea typeface="黑体" pitchFamily="49" charset="-122"/>
              </a:rPr>
              <a:t>总线速率越高，总线上拉电阻就越小，</a:t>
            </a:r>
            <a:r>
              <a:rPr lang="en-US" altLang="zh-CN" sz="1800" b="0" dirty="0">
                <a:ea typeface="黑体" pitchFamily="49" charset="-122"/>
              </a:rPr>
              <a:t>100Kbit/s</a:t>
            </a:r>
            <a:r>
              <a:rPr lang="zh-CN" altLang="en-US" sz="1800" b="0" dirty="0">
                <a:ea typeface="黑体" pitchFamily="49" charset="-122"/>
              </a:rPr>
              <a:t>总线速率，通常使用</a:t>
            </a:r>
            <a:r>
              <a:rPr lang="en-US" altLang="zh-CN" sz="1800" b="0" dirty="0">
                <a:ea typeface="黑体" pitchFamily="49" charset="-122"/>
              </a:rPr>
              <a:t>5.1K</a:t>
            </a:r>
            <a:r>
              <a:rPr lang="zh-CN" altLang="en-US" sz="1800" b="0" dirty="0">
                <a:ea typeface="黑体" pitchFamily="49" charset="-122"/>
              </a:rPr>
              <a:t>欧姆的上拉电阻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连接方式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I2C</a:t>
            </a:r>
            <a:r>
              <a:rPr lang="zh-CN" altLang="en-US" sz="2000" dirty="0" smtClean="0"/>
              <a:t>总线仅使用两个信号：</a:t>
            </a:r>
            <a:r>
              <a:rPr lang="en-US" sz="2000" dirty="0" smtClean="0"/>
              <a:t>SDA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SCL</a:t>
            </a:r>
            <a:r>
              <a:rPr lang="zh-CN" altLang="en-US" sz="2000" dirty="0" smtClean="0"/>
              <a:t>。</a:t>
            </a:r>
            <a:r>
              <a:rPr lang="en-US" sz="2000" dirty="0" smtClean="0"/>
              <a:t>SDA</a:t>
            </a:r>
            <a:r>
              <a:rPr lang="zh-CN" altLang="en-US" sz="2000" dirty="0" smtClean="0"/>
              <a:t>是双向串行数据线，</a:t>
            </a:r>
            <a:r>
              <a:rPr lang="en-US" sz="2000" dirty="0" smtClean="0"/>
              <a:t>SCL</a:t>
            </a:r>
            <a:r>
              <a:rPr lang="zh-CN" altLang="en-US" sz="2000" dirty="0" smtClean="0"/>
              <a:t>是双向串行时钟线。</a:t>
            </a:r>
            <a:endParaRPr lang="en-US" altLang="zh-CN" sz="2000" dirty="0" smtClean="0"/>
          </a:p>
          <a:p>
            <a:r>
              <a:rPr kumimoji="0" lang="zh-CN" altLang="zh-CN" sz="2000" dirty="0" smtClean="0">
                <a:latin typeface="Arial" charset="0"/>
                <a:ea typeface="宋体" charset="-122"/>
              </a:rPr>
              <a:t>系统中所有的微控制器和外围器件都将数据线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SDA</a:t>
            </a:r>
            <a:r>
              <a:rPr kumimoji="0" lang="zh-CN" altLang="zh-CN" sz="2000" dirty="0" smtClean="0">
                <a:latin typeface="Arial" charset="0"/>
                <a:ea typeface="宋体" charset="-122"/>
              </a:rPr>
              <a:t>与时钟线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SCL</a:t>
            </a:r>
            <a:r>
              <a:rPr kumimoji="0" lang="zh-CN" altLang="zh-CN" sz="2000" dirty="0" smtClean="0">
                <a:latin typeface="Arial" charset="0"/>
                <a:ea typeface="宋体" charset="-122"/>
              </a:rPr>
              <a:t>的同名引脚连在一起，总线上的所有节点都由器件引脚给定地址。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3500438"/>
            <a:ext cx="6858048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起止和停止条件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2328868"/>
          </a:xfrm>
        </p:spPr>
        <p:txBody>
          <a:bodyPr/>
          <a:lstStyle/>
          <a:p>
            <a:r>
              <a:rPr lang="en-US" sz="2000" dirty="0" smtClean="0"/>
              <a:t>I2C</a:t>
            </a:r>
            <a:r>
              <a:rPr lang="zh-CN" altLang="en-US" sz="2000" dirty="0" smtClean="0"/>
              <a:t>总线的协议定义了两种状态：起始和停止。</a:t>
            </a:r>
            <a:endParaRPr lang="en-US" altLang="zh-CN" sz="2000" dirty="0" smtClean="0"/>
          </a:p>
          <a:p>
            <a:r>
              <a:rPr lang="zh-CN" altLang="en-US" sz="2000" dirty="0" smtClean="0"/>
              <a:t>当</a:t>
            </a:r>
            <a:r>
              <a:rPr lang="en-US" sz="2000" dirty="0" smtClean="0"/>
              <a:t>SCL</a:t>
            </a:r>
            <a:r>
              <a:rPr lang="zh-CN" altLang="en-US" sz="2000" dirty="0" smtClean="0"/>
              <a:t>为高电平时，在</a:t>
            </a:r>
            <a:r>
              <a:rPr lang="en-US" sz="2000" dirty="0" smtClean="0"/>
              <a:t>SDA</a:t>
            </a:r>
            <a:r>
              <a:rPr lang="zh-CN" altLang="en-US" sz="2000" dirty="0" smtClean="0"/>
              <a:t>线上从高到低的跳变被定义为起始条件。</a:t>
            </a:r>
            <a:endParaRPr lang="en-US" altLang="zh-CN" sz="2000" dirty="0" smtClean="0"/>
          </a:p>
          <a:p>
            <a:r>
              <a:rPr lang="zh-CN" altLang="en-US" sz="2000" dirty="0" smtClean="0"/>
              <a:t>当</a:t>
            </a:r>
            <a:r>
              <a:rPr lang="en-US" sz="2000" dirty="0" smtClean="0"/>
              <a:t>SCL</a:t>
            </a:r>
            <a:r>
              <a:rPr lang="zh-CN" altLang="en-US" sz="2000" dirty="0" smtClean="0"/>
              <a:t>为高电平时，在</a:t>
            </a:r>
            <a:r>
              <a:rPr lang="en-US" sz="2000" dirty="0" smtClean="0"/>
              <a:t>SDA</a:t>
            </a:r>
            <a:r>
              <a:rPr lang="zh-CN" altLang="en-US" sz="2000" dirty="0" smtClean="0"/>
              <a:t>线上从低到高的跳变则被定义为停止条件。</a:t>
            </a:r>
            <a:endParaRPr lang="en-US" altLang="zh-CN" sz="2000" dirty="0" smtClean="0"/>
          </a:p>
          <a:p>
            <a:r>
              <a:rPr lang="zh-CN" altLang="en-US" sz="2000" dirty="0" smtClean="0"/>
              <a:t>总线在起始条件之后被看作为忙状态。</a:t>
            </a:r>
            <a:endParaRPr lang="en-US" altLang="zh-CN" sz="2000" dirty="0" smtClean="0"/>
          </a:p>
          <a:p>
            <a:r>
              <a:rPr lang="zh-CN" altLang="en-US" sz="2000" dirty="0" smtClean="0"/>
              <a:t>总线在停止条件之后被看作为空闲。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7422" y="4143380"/>
            <a:ext cx="4685714" cy="24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准备知识的学习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系统控制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I2C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数据有效性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472518" cy="4171950"/>
          </a:xfrm>
        </p:spPr>
        <p:txBody>
          <a:bodyPr/>
          <a:lstStyle/>
          <a:p>
            <a:r>
              <a:rPr lang="zh-CN" altLang="en-US" sz="2400" dirty="0" smtClean="0"/>
              <a:t>当</a:t>
            </a:r>
            <a:r>
              <a:rPr lang="en-US" sz="2400" dirty="0" smtClean="0"/>
              <a:t>SDA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SCL</a:t>
            </a:r>
            <a:r>
              <a:rPr lang="zh-CN" altLang="en-US" sz="2400" dirty="0" smtClean="0"/>
              <a:t>线为高电平时，总线为空闲状态。</a:t>
            </a:r>
            <a:endParaRPr lang="en-US" altLang="zh-CN" sz="2400" dirty="0" smtClean="0"/>
          </a:p>
          <a:p>
            <a:r>
              <a:rPr lang="zh-CN" altLang="en-US" sz="2400" dirty="0" smtClean="0"/>
              <a:t>在时钟</a:t>
            </a:r>
            <a:r>
              <a:rPr lang="en-US" sz="2400" dirty="0" smtClean="0"/>
              <a:t>SCL</a:t>
            </a:r>
            <a:r>
              <a:rPr lang="zh-CN" altLang="en-US" sz="2400" dirty="0" smtClean="0"/>
              <a:t>的高电平期间，</a:t>
            </a:r>
            <a:r>
              <a:rPr lang="en-US" sz="2400" dirty="0" smtClean="0"/>
              <a:t>SDA</a:t>
            </a:r>
            <a:r>
              <a:rPr lang="zh-CN" altLang="en-US" sz="2400" dirty="0" smtClean="0"/>
              <a:t>线上的数据必须保持稳定。</a:t>
            </a:r>
            <a:endParaRPr lang="en-US" altLang="zh-CN" sz="2400" dirty="0" smtClean="0"/>
          </a:p>
          <a:p>
            <a:r>
              <a:rPr lang="en-US" sz="2400" dirty="0" smtClean="0"/>
              <a:t>SDA</a:t>
            </a:r>
            <a:r>
              <a:rPr lang="zh-CN" altLang="en-US" sz="2400" dirty="0" smtClean="0"/>
              <a:t>仅可在时钟</a:t>
            </a:r>
            <a:r>
              <a:rPr lang="en-US" sz="2400" dirty="0" smtClean="0"/>
              <a:t>SCL</a:t>
            </a:r>
            <a:r>
              <a:rPr lang="zh-CN" altLang="en-US" sz="2400" dirty="0" smtClean="0"/>
              <a:t>为低电平时改变。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28794" y="3571876"/>
            <a:ext cx="5429288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I2C</a:t>
            </a:r>
            <a:r>
              <a:rPr lang="zh-CN" altLang="en-US" sz="2000" dirty="0" smtClean="0"/>
              <a:t>总线每次传输的数据长度为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位，包括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位数据位和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位应答位。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每次</a:t>
            </a:r>
            <a:r>
              <a:rPr lang="en-US" sz="1800" dirty="0" smtClean="0"/>
              <a:t>SDA</a:t>
            </a:r>
            <a:r>
              <a:rPr lang="zh-CN" altLang="en-US" sz="1800" dirty="0" smtClean="0"/>
              <a:t>线上的每个字节必须为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位长，每个字节后面必须带有一个应答位。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不限制每次传输的字节数。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数据传输是</a:t>
            </a:r>
            <a:r>
              <a:rPr lang="en-US" sz="1800" dirty="0" smtClean="0"/>
              <a:t>MSB</a:t>
            </a:r>
            <a:r>
              <a:rPr lang="zh-CN" altLang="en-US" sz="1800" dirty="0" smtClean="0"/>
              <a:t>在前。</a:t>
            </a:r>
            <a:endParaRPr lang="en-US" altLang="zh-CN" sz="1800" dirty="0" smtClean="0"/>
          </a:p>
          <a:p>
            <a:r>
              <a:rPr lang="zh-CN" altLang="en-US" sz="2000" dirty="0" smtClean="0"/>
              <a:t>当接收器不能接受另一个完整的字节时，它可以将时钟线</a:t>
            </a:r>
            <a:r>
              <a:rPr lang="en-US" sz="2000" dirty="0" smtClean="0"/>
              <a:t>SCL</a:t>
            </a:r>
            <a:r>
              <a:rPr lang="zh-CN" altLang="en-US" sz="2000" dirty="0" smtClean="0"/>
              <a:t>拉到低电平，以迫使发送器进入等待状态。当接收器释放时钟</a:t>
            </a:r>
            <a:r>
              <a:rPr lang="en-US" sz="2000" dirty="0" smtClean="0"/>
              <a:t>SCL</a:t>
            </a:r>
            <a:r>
              <a:rPr lang="zh-CN" altLang="en-US" sz="2000" dirty="0" smtClean="0"/>
              <a:t>时继续进行数据传输。</a:t>
            </a:r>
          </a:p>
          <a:p>
            <a:r>
              <a:rPr lang="en-US" altLang="zh-CN" sz="2000" dirty="0" smtClean="0"/>
              <a:t>I2C</a:t>
            </a:r>
            <a:r>
              <a:rPr lang="zh-CN" altLang="en-US" sz="2000" dirty="0" smtClean="0"/>
              <a:t>总线可以构成多主数据传送系统，但只有带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的器件可以成为主器件。主器件发送时钟、启动位、数据工作方式，从器件则接收时钟及数据工作方式。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TM4C</a:t>
            </a:r>
            <a:r>
              <a:rPr lang="zh-CN" altLang="en-US" sz="1600" dirty="0" smtClean="0"/>
              <a:t>的每个</a:t>
            </a:r>
            <a:r>
              <a:rPr lang="en-US" altLang="zh-CN" sz="1600" dirty="0" smtClean="0"/>
              <a:t>I2C</a:t>
            </a:r>
            <a:r>
              <a:rPr lang="zh-CN" altLang="en-US" sz="1600" dirty="0" smtClean="0"/>
              <a:t>模块由主机和从机两个功能组成，并由唯一地址进行标识。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位地址的数据格式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14686"/>
            <a:ext cx="8178800" cy="3143272"/>
          </a:xfrm>
        </p:spPr>
        <p:txBody>
          <a:bodyPr/>
          <a:lstStyle/>
          <a:p>
            <a:r>
              <a:rPr lang="zh-CN" altLang="en-US" sz="1800" dirty="0" smtClean="0"/>
              <a:t>在达到开始条件之后，从机地址将被发送。</a:t>
            </a:r>
            <a:endParaRPr lang="en-US" altLang="zh-CN" sz="1800" dirty="0" smtClean="0"/>
          </a:p>
          <a:p>
            <a:r>
              <a:rPr lang="zh-CN" altLang="en-US" sz="1800" dirty="0" smtClean="0"/>
              <a:t>从机地址共</a:t>
            </a:r>
            <a:r>
              <a:rPr lang="en-US" sz="1800" dirty="0" smtClean="0"/>
              <a:t>7</a:t>
            </a:r>
            <a:r>
              <a:rPr lang="zh-CN" altLang="en-US" sz="1800" dirty="0" smtClean="0"/>
              <a:t>位，紧跟着的第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位是数据传输方向位（</a:t>
            </a:r>
            <a:r>
              <a:rPr lang="en-US" altLang="zh-CN" sz="1800" dirty="0" smtClean="0"/>
              <a:t>R/S</a:t>
            </a:r>
            <a:r>
              <a:rPr lang="zh-CN" altLang="en-US" sz="1800" dirty="0" smtClean="0"/>
              <a:t>位）。这个数据方向位决定了下一个操作是接收（高电平）还是发送（低电平），</a:t>
            </a:r>
            <a:r>
              <a:rPr lang="en-US" sz="1800" dirty="0" smtClean="0"/>
              <a:t>0</a:t>
            </a:r>
            <a:r>
              <a:rPr lang="zh-CN" altLang="en-US" sz="1800" dirty="0" smtClean="0"/>
              <a:t>表示传输（发送），</a:t>
            </a:r>
            <a:r>
              <a:rPr lang="en-US" sz="1800" dirty="0" smtClean="0"/>
              <a:t>1</a:t>
            </a:r>
            <a:r>
              <a:rPr lang="zh-CN" altLang="en-US" sz="1800" dirty="0" smtClean="0"/>
              <a:t>表示请求数据（接收）。</a:t>
            </a:r>
            <a:endParaRPr lang="en-US" altLang="zh-CN" sz="1800" dirty="0" smtClean="0"/>
          </a:p>
          <a:p>
            <a:r>
              <a:rPr lang="zh-CN" altLang="en-US" sz="1800" dirty="0" smtClean="0"/>
              <a:t>数据传输始终由主机产生的停止条件来终止。然而，通过产生重复的起始条件和寻址另一个从机（而无需先产生停止条件），主机</a:t>
            </a:r>
            <a:r>
              <a:rPr lang="zh-CN" altLang="en-US" sz="1800" smtClean="0"/>
              <a:t>仍然可以在总线</a:t>
            </a:r>
            <a:r>
              <a:rPr lang="zh-CN" altLang="en-US" sz="1800" dirty="0" smtClean="0"/>
              <a:t>上通信。因此，在这种传输过程中可能会有接收</a:t>
            </a:r>
            <a:r>
              <a:rPr lang="en-US" sz="1800" dirty="0" smtClean="0"/>
              <a:t>/</a:t>
            </a:r>
            <a:r>
              <a:rPr lang="zh-CN" altLang="en-US" sz="1800" dirty="0" smtClean="0"/>
              <a:t>发送格式的不同组合。</a:t>
            </a:r>
            <a:endParaRPr lang="en-US" altLang="zh-CN" sz="1800" dirty="0" smtClean="0"/>
          </a:p>
          <a:p>
            <a:r>
              <a:rPr lang="zh-CN" altLang="en-US" sz="1800" dirty="0" smtClean="0"/>
              <a:t>带有</a:t>
            </a:r>
            <a:r>
              <a:rPr lang="en-US" sz="1800" dirty="0" smtClean="0"/>
              <a:t>I2C</a:t>
            </a:r>
            <a:r>
              <a:rPr lang="zh-CN" altLang="en-US" sz="1800" dirty="0" smtClean="0"/>
              <a:t>总线的器件除了有从机地址（</a:t>
            </a:r>
            <a:r>
              <a:rPr lang="en-US" sz="1800" dirty="0" smtClean="0"/>
              <a:t>Slave Address</a:t>
            </a:r>
            <a:r>
              <a:rPr lang="zh-CN" altLang="en-US" sz="1800" dirty="0" smtClean="0"/>
              <a:t>）外，还有数据地址（也称子地址）。从机地址是指该器件在</a:t>
            </a:r>
            <a:r>
              <a:rPr lang="en-US" sz="1800" dirty="0" smtClean="0"/>
              <a:t>I2C</a:t>
            </a:r>
            <a:r>
              <a:rPr lang="zh-CN" altLang="en-US" sz="1800" dirty="0" smtClean="0"/>
              <a:t>总线上被主机寻址的地址，而数据地址是指该器件内部不同部件和存储单元的编址。</a:t>
            </a:r>
          </a:p>
          <a:p>
            <a:endParaRPr lang="en-US" altLang="zh-CN" sz="2000" dirty="0" smtClean="0"/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643051"/>
            <a:ext cx="8529667" cy="132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4093592" cy="1268759"/>
          </a:xfrm>
          <a:solidFill>
            <a:schemeClr val="bg1"/>
          </a:solidFill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High-Level Block Diagram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4143375" cy="426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25" y="188640"/>
            <a:ext cx="4114800" cy="6581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380312" y="4365104"/>
            <a:ext cx="720080" cy="3600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1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TM4C1294NCPDT</a:t>
            </a:r>
            <a:r>
              <a:rPr lang="zh-CN" altLang="en-US" sz="3200" dirty="0" smtClean="0"/>
              <a:t>微控制器上的</a:t>
            </a:r>
            <a:r>
              <a:rPr lang="en-US" altLang="zh-CN" sz="3200" dirty="0" smtClean="0"/>
              <a:t>I2C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微控制器上共配备了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I2C</a:t>
            </a:r>
            <a:r>
              <a:rPr lang="zh-CN" altLang="en-US" sz="2000" dirty="0" smtClean="0"/>
              <a:t>模块，且</a:t>
            </a:r>
            <a:r>
              <a:rPr lang="zh-CN" altLang="en-US" sz="2000" dirty="0"/>
              <a:t>微</a:t>
            </a:r>
            <a:r>
              <a:rPr lang="zh-CN" altLang="en-US" sz="2000" dirty="0" smtClean="0"/>
              <a:t>控制器具有与其他</a:t>
            </a:r>
            <a:r>
              <a:rPr lang="en-US" altLang="zh-CN" sz="2000" dirty="0" smtClean="0"/>
              <a:t>I2C</a:t>
            </a:r>
            <a:r>
              <a:rPr lang="zh-CN" altLang="en-US" sz="2000" dirty="0" smtClean="0"/>
              <a:t>总线上的设备交互（发送和接收）的能力。</a:t>
            </a:r>
            <a:endParaRPr lang="en-US" altLang="zh-CN" sz="2000" dirty="0" smtClean="0"/>
          </a:p>
          <a:p>
            <a:r>
              <a:rPr lang="zh-CN" altLang="en-US" sz="2000" dirty="0" smtClean="0"/>
              <a:t>每个</a:t>
            </a:r>
            <a:r>
              <a:rPr lang="en-US" altLang="zh-CN" sz="2000" dirty="0" smtClean="0"/>
              <a:t>I2C</a:t>
            </a:r>
            <a:r>
              <a:rPr lang="zh-CN" altLang="en-US" sz="2000" dirty="0" smtClean="0"/>
              <a:t>模块具有以下特点：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I2C</a:t>
            </a:r>
            <a:r>
              <a:rPr lang="zh-CN" altLang="en-US" sz="2000" dirty="0" smtClean="0"/>
              <a:t>总线上的设备可被配置为主机或从机；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支持一个主机或从机发送和接收数据；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同时支持主机和从机操作。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4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I2C</a:t>
            </a:r>
            <a:r>
              <a:rPr lang="zh-CN" altLang="en-US" sz="2000" dirty="0" smtClean="0"/>
              <a:t>模式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主机发送模式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主机接收模式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从机发送模式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从机接收模式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630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TM4C1294NCPDT</a:t>
            </a:r>
            <a:r>
              <a:rPr lang="zh-CN" altLang="en-US" sz="3200" dirty="0" smtClean="0"/>
              <a:t>微控制器上的</a:t>
            </a:r>
            <a:r>
              <a:rPr lang="en-US" altLang="zh-CN" sz="3200" dirty="0" smtClean="0"/>
              <a:t>I2C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000" dirty="0" smtClean="0"/>
              <a:t>4</a:t>
            </a:r>
            <a:r>
              <a:rPr lang="zh-CN" altLang="en-US" sz="2000" dirty="0" smtClean="0"/>
              <a:t>种传输速度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标准模式（</a:t>
            </a:r>
            <a:r>
              <a:rPr lang="en-US" altLang="zh-CN" sz="1800" dirty="0" smtClean="0"/>
              <a:t>100  Kbps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快速模式（</a:t>
            </a:r>
            <a:r>
              <a:rPr lang="en-US" altLang="zh-CN" sz="1800" dirty="0" smtClean="0"/>
              <a:t>400  Kbps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超快速模式（</a:t>
            </a:r>
            <a:r>
              <a:rPr lang="en-US" altLang="zh-CN" sz="1800" dirty="0" smtClean="0"/>
              <a:t>1  Mbps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高速模式（</a:t>
            </a:r>
            <a:r>
              <a:rPr lang="en-US" altLang="zh-CN" sz="1800" dirty="0" smtClean="0"/>
              <a:t>3.33 Mbps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主机和从机中断的产生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当</a:t>
            </a:r>
            <a:r>
              <a:rPr lang="zh-CN" altLang="en-US" sz="1800" b="1" dirty="0" smtClean="0"/>
              <a:t>主机</a:t>
            </a:r>
            <a:r>
              <a:rPr lang="zh-CN" altLang="en-US" sz="1800" dirty="0" smtClean="0"/>
              <a:t>发送或接收操作完成时（或因错误终止时），产生中断</a:t>
            </a:r>
            <a:r>
              <a:rPr lang="en-US" altLang="zh-CN" sz="1800" dirty="0" smtClean="0"/>
              <a:t>;</a:t>
            </a:r>
          </a:p>
          <a:p>
            <a:pPr lvl="2"/>
            <a:r>
              <a:rPr lang="zh-CN" altLang="en-US" sz="1800" dirty="0" smtClean="0"/>
              <a:t>当</a:t>
            </a:r>
            <a:r>
              <a:rPr lang="zh-CN" altLang="en-US" sz="1800" b="1" dirty="0" smtClean="0"/>
              <a:t>从机</a:t>
            </a:r>
            <a:r>
              <a:rPr lang="zh-CN" altLang="en-US" sz="1800" dirty="0" smtClean="0"/>
              <a:t>发送数据，或主机需要数据，或检测到起始或停止条件时，产生中断。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主机有仲裁和时钟同步，支持多主机，以及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位寻址模式。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630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36" y="934476"/>
            <a:ext cx="6577664" cy="5923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98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芯片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PCA9557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r>
              <a:rPr lang="zh-CN" altLang="en-US" dirty="0" smtClean="0"/>
              <a:t>芯片</a:t>
            </a:r>
            <a:r>
              <a:rPr lang="en-US" dirty="0" smtClean="0"/>
              <a:t>PCA9557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地址定义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44" y="2643182"/>
            <a:ext cx="3429024" cy="1214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892" y="628652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详见</a:t>
            </a:r>
            <a:r>
              <a:rPr lang="en-US" altLang="zh-CN" b="1" dirty="0" smtClean="0">
                <a:solidFill>
                  <a:srgbClr val="FF0000"/>
                </a:solidFill>
              </a:rPr>
              <a:t>PCA9557.pdf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86116" y="1857364"/>
            <a:ext cx="5572164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S800</a:t>
            </a:r>
            <a:r>
              <a:rPr lang="zh-CN" altLang="en-US" dirty="0" smtClean="0"/>
              <a:t>蓝板上的</a:t>
            </a:r>
            <a:r>
              <a:rPr lang="en-US" dirty="0" smtClean="0"/>
              <a:t>PCA9557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7686" y="1857364"/>
            <a:ext cx="4357718" cy="3071834"/>
          </a:xfrm>
        </p:spPr>
        <p:txBody>
          <a:bodyPr/>
          <a:lstStyle/>
          <a:p>
            <a:r>
              <a:rPr lang="en-US" sz="2000" dirty="0" smtClean="0"/>
              <a:t>PCA9557</a:t>
            </a:r>
            <a:r>
              <a:rPr lang="zh-CN" altLang="en-US" sz="2000" dirty="0" smtClean="0"/>
              <a:t>为</a:t>
            </a:r>
            <a:r>
              <a:rPr lang="en-US" sz="2000" dirty="0" smtClean="0"/>
              <a:t>I2C</a:t>
            </a:r>
            <a:r>
              <a:rPr lang="zh-CN" altLang="en-US" sz="2000" dirty="0" smtClean="0"/>
              <a:t>转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位</a:t>
            </a:r>
            <a:r>
              <a:rPr lang="en-US" sz="2000" dirty="0" smtClean="0"/>
              <a:t>GPIO</a:t>
            </a:r>
            <a:r>
              <a:rPr lang="zh-CN" altLang="en-US" sz="2000" dirty="0" smtClean="0"/>
              <a:t>扩展芯片，在板上为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驱动，低有效。即当管脚为低电平时，对应的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亮。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PCA9557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地址：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0x18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0826" y="628652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详见</a:t>
            </a:r>
            <a:r>
              <a:rPr lang="en-US" altLang="zh-CN" b="1" dirty="0" smtClean="0">
                <a:solidFill>
                  <a:srgbClr val="FF0000"/>
                </a:solidFill>
              </a:rPr>
              <a:t>S800</a:t>
            </a:r>
            <a:r>
              <a:rPr lang="zh-CN" altLang="en-US" b="1" dirty="0" smtClean="0">
                <a:solidFill>
                  <a:srgbClr val="FF0000"/>
                </a:solidFill>
              </a:rPr>
              <a:t>蓝板原理图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1500150"/>
            <a:ext cx="385765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系统控制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 smtClean="0"/>
              <a:t>System Control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往</a:t>
            </a:r>
            <a:r>
              <a:rPr lang="en-US" altLang="zh-CN" sz="3200" dirty="0" smtClean="0"/>
              <a:t>PCA9557</a:t>
            </a:r>
            <a:r>
              <a:rPr lang="zh-CN" altLang="en-US" sz="3200" dirty="0" smtClean="0"/>
              <a:t>输出口寄存器写数据的时序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72074"/>
            <a:ext cx="8178800" cy="985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1714488"/>
            <a:ext cx="821537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PCA9557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PCA9557</a:t>
            </a:r>
            <a:r>
              <a:rPr lang="zh-CN" altLang="en-US" sz="2000" dirty="0" smtClean="0"/>
              <a:t>的使用分为两步：</a:t>
            </a:r>
          </a:p>
          <a:p>
            <a:pPr lvl="1"/>
            <a:r>
              <a:rPr lang="en-US" sz="1800" dirty="0" smtClean="0"/>
              <a:t>PCA9557</a:t>
            </a:r>
            <a:r>
              <a:rPr lang="zh-CN" altLang="en-US" sz="1800" dirty="0" smtClean="0"/>
              <a:t>初始化，即将端口配置为输出。</a:t>
            </a:r>
          </a:p>
          <a:p>
            <a:pPr lvl="1"/>
            <a:r>
              <a:rPr lang="zh-CN" altLang="en-US" sz="1800" dirty="0" smtClean="0"/>
              <a:t>对</a:t>
            </a:r>
            <a:r>
              <a:rPr lang="en-US" sz="1800" dirty="0" smtClean="0"/>
              <a:t>PCA9557</a:t>
            </a:r>
            <a:r>
              <a:rPr lang="zh-CN" altLang="en-US" sz="1800" dirty="0" smtClean="0"/>
              <a:t>的输出端口赋值，例：赋</a:t>
            </a:r>
            <a:r>
              <a:rPr lang="en-US" sz="1800" dirty="0" smtClean="0"/>
              <a:t>0x0</a:t>
            </a:r>
            <a:r>
              <a:rPr lang="zh-CN" altLang="en-US" sz="1800" dirty="0" smtClean="0"/>
              <a:t>时，则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个</a:t>
            </a:r>
            <a:r>
              <a:rPr lang="en-US" sz="1800" dirty="0" smtClean="0"/>
              <a:t>LED</a:t>
            </a:r>
            <a:r>
              <a:rPr lang="zh-CN" altLang="en-US" sz="1800" dirty="0" smtClean="0"/>
              <a:t>全亮；当为</a:t>
            </a:r>
            <a:r>
              <a:rPr lang="en-US" sz="1800" dirty="0" smtClean="0"/>
              <a:t>0x0FF</a:t>
            </a:r>
            <a:r>
              <a:rPr lang="zh-CN" altLang="en-US" sz="1800" dirty="0" smtClean="0"/>
              <a:t>时，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个</a:t>
            </a:r>
            <a:r>
              <a:rPr lang="en-US" sz="1800" dirty="0" smtClean="0"/>
              <a:t>LED</a:t>
            </a:r>
            <a:r>
              <a:rPr lang="zh-CN" altLang="en-US" sz="1800" dirty="0" smtClean="0"/>
              <a:t>全灭。</a:t>
            </a:r>
          </a:p>
          <a:p>
            <a:r>
              <a:rPr lang="zh-CN" altLang="en-US" sz="2000" dirty="0" smtClean="0"/>
              <a:t>固件库文件驱动方式从上图的对输出端口写数据可见，首先给</a:t>
            </a:r>
            <a:r>
              <a:rPr lang="en-US" sz="2000" dirty="0" smtClean="0"/>
              <a:t>I2C</a:t>
            </a:r>
            <a:r>
              <a:rPr lang="zh-CN" altLang="en-US" sz="2000" dirty="0" smtClean="0"/>
              <a:t>总线输出从设备即</a:t>
            </a:r>
            <a:r>
              <a:rPr lang="en-US" sz="2000" dirty="0" smtClean="0"/>
              <a:t>PCA9557</a:t>
            </a:r>
            <a:r>
              <a:rPr lang="zh-CN" altLang="en-US" sz="2000" dirty="0" smtClean="0"/>
              <a:t>地址，然后给出两字节数据，第一个字节为命令，第二个字节为数据。命令即输出端口</a:t>
            </a:r>
            <a:r>
              <a:rPr lang="en-US" sz="2000" dirty="0" smtClean="0"/>
              <a:t>01H</a:t>
            </a:r>
            <a:r>
              <a:rPr lang="zh-CN" altLang="en-US" sz="2000" dirty="0" smtClean="0"/>
              <a:t>，数据则为从</a:t>
            </a:r>
            <a:r>
              <a:rPr lang="en-US" sz="2000" dirty="0" smtClean="0"/>
              <a:t>0x00-0x0FF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因此固件库使用如下：其中</a:t>
            </a:r>
            <a:r>
              <a:rPr lang="en-US" sz="2000" dirty="0" err="1" smtClean="0"/>
              <a:t>DevAddr</a:t>
            </a:r>
            <a:r>
              <a:rPr lang="zh-CN" altLang="en-US" sz="2000" dirty="0" smtClean="0"/>
              <a:t>为设备地址即</a:t>
            </a:r>
            <a:r>
              <a:rPr lang="en-US" sz="2000" dirty="0" smtClean="0"/>
              <a:t>0x18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RegAddr</a:t>
            </a:r>
            <a:r>
              <a:rPr lang="zh-CN" altLang="en-US" sz="2000" dirty="0" smtClean="0"/>
              <a:t>为输出端口地址即</a:t>
            </a:r>
            <a:r>
              <a:rPr lang="en-US" sz="2000" dirty="0" smtClean="0"/>
              <a:t>0x01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WriteData</a:t>
            </a:r>
            <a:r>
              <a:rPr lang="zh-CN" altLang="en-US" sz="2000" dirty="0" smtClean="0"/>
              <a:t>为写给输出端口的数据。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85720" y="500042"/>
            <a:ext cx="8643934" cy="49414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uint8_t I2C0_WriteByte(uint8_t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DevAddr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, uint8_t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RegAddr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, uint8_t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WriteData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)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{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uint8_t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rop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while(I2CMasterBusy(I2C0_BASE)){};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I2CMasterSlaveAddrSet(I2C0_BASE,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DevAddr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, false);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I2CMasterDataPut(I2C0_BASE,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RegAddr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I2CMasterControl(I2C0_BASE, I2C_MASTER_CMD_BURST_SEND_START);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while(I2CMasterBusy(I2C0_BASE)){};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rop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 = (uint8_t)I2CMasterErr(I2C0_BASE);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I2CMasterDataPut(I2C0_BASE,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WriteData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I2CMasterControl(I2C0_BASE, I2C_MASTER_CMD_BURST_SEND_FINISH);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while(I2CMasterBusy(I2C0_BASE)){};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rop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 = (uint8_t)I2CMasterErr(I2C0_BASE);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	return 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rop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等线" charset="-122"/>
                <a:ea typeface="等线" charset="-122"/>
                <a:cs typeface="Times New Roman" pitchFamily="18" charset="0"/>
              </a:rPr>
              <a:t>}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芯片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TCA6424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r>
              <a:rPr lang="zh-CN" altLang="en-US" dirty="0" smtClean="0"/>
              <a:t>芯片</a:t>
            </a:r>
            <a:r>
              <a:rPr lang="en-US" altLang="zh-CN" dirty="0" smtClean="0"/>
              <a:t>T</a:t>
            </a:r>
            <a:r>
              <a:rPr lang="en-US" dirty="0" smtClean="0"/>
              <a:t>CA6424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地址定义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686" y="1857364"/>
            <a:ext cx="3643338" cy="157163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836" y="3643314"/>
            <a:ext cx="5572164" cy="15716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15140" y="6286520"/>
            <a:ext cx="214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详见</a:t>
            </a:r>
            <a:r>
              <a:rPr lang="en-US" altLang="zh-CN" b="1" smtClean="0">
                <a:solidFill>
                  <a:srgbClr val="FF0000"/>
                </a:solidFill>
              </a:rPr>
              <a:t>TCA6424.pdf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r>
              <a:rPr lang="zh-CN" altLang="en-US" dirty="0" smtClean="0"/>
              <a:t>芯片</a:t>
            </a:r>
            <a:r>
              <a:rPr lang="en-US" altLang="zh-CN" dirty="0" smtClean="0"/>
              <a:t>T</a:t>
            </a:r>
            <a:r>
              <a:rPr lang="en-US" dirty="0" smtClean="0"/>
              <a:t>CA6424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4900618" cy="417195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TCA6424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地址：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0x22</a:t>
            </a:r>
          </a:p>
          <a:p>
            <a:r>
              <a:rPr lang="en-US" sz="2400" dirty="0" smtClean="0"/>
              <a:t>TCA6424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I2C</a:t>
            </a:r>
            <a:r>
              <a:rPr lang="zh-CN" altLang="en-US" sz="2400" dirty="0" smtClean="0"/>
              <a:t>转</a:t>
            </a:r>
            <a:r>
              <a:rPr lang="en-US" sz="2400" dirty="0" smtClean="0"/>
              <a:t>24</a:t>
            </a:r>
            <a:r>
              <a:rPr lang="zh-CN" altLang="en-US" sz="2400" dirty="0" smtClean="0"/>
              <a:t>位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扩展芯片，分为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组，每组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位，在蓝板上：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P0</a:t>
            </a:r>
            <a:r>
              <a:rPr lang="zh-CN" altLang="en-US" sz="2000" dirty="0" smtClean="0"/>
              <a:t>为按键</a:t>
            </a:r>
            <a:r>
              <a:rPr lang="en-US" sz="2000" dirty="0" smtClean="0"/>
              <a:t>SW1-SW8</a:t>
            </a:r>
            <a:r>
              <a:rPr lang="zh-CN" altLang="en-US" sz="2000" dirty="0" smtClean="0"/>
              <a:t>；</a:t>
            </a:r>
          </a:p>
          <a:p>
            <a:pPr lvl="1"/>
            <a:r>
              <a:rPr lang="en-US" sz="2000" dirty="0" smtClean="0"/>
              <a:t>P1</a:t>
            </a:r>
            <a:r>
              <a:rPr lang="zh-CN" altLang="en-US" sz="2000" dirty="0" smtClean="0"/>
              <a:t>为动态共阴数码管的脚位信号，高电平时点亮相应的笔划；</a:t>
            </a:r>
          </a:p>
          <a:p>
            <a:pPr lvl="1"/>
            <a:r>
              <a:rPr lang="en-US" sz="2000" dirty="0" smtClean="0"/>
              <a:t>P2</a:t>
            </a:r>
            <a:r>
              <a:rPr lang="zh-CN" altLang="en-US" sz="2000" dirty="0" smtClean="0"/>
              <a:t>为动态共阴数码管的片选信号，当为高电平时，驱动对应的</a:t>
            </a:r>
            <a:r>
              <a:rPr lang="en-US" sz="2000" dirty="0" smtClean="0"/>
              <a:t>8050</a:t>
            </a:r>
            <a:r>
              <a:rPr lang="zh-CN" altLang="en-US" sz="2000" dirty="0" smtClean="0"/>
              <a:t>三极管导通，从而选通对应的位。</a:t>
            </a: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3810000" cy="6143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TCA6424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TCA6424</a:t>
            </a:r>
            <a:r>
              <a:rPr lang="zh-CN" altLang="en-US" dirty="0" smtClean="0"/>
              <a:t>的使用分为两步：</a:t>
            </a:r>
          </a:p>
          <a:p>
            <a:pPr lvl="1"/>
            <a:r>
              <a:rPr lang="en-US" dirty="0" smtClean="0"/>
              <a:t>TCA6424</a:t>
            </a:r>
            <a:r>
              <a:rPr lang="zh-CN" altLang="en-US" dirty="0" smtClean="0"/>
              <a:t>初始化，即将端口</a:t>
            </a:r>
            <a:r>
              <a:rPr lang="en-US" dirty="0" smtClean="0"/>
              <a:t>P0</a:t>
            </a:r>
            <a:r>
              <a:rPr lang="zh-CN" altLang="en-US" dirty="0" smtClean="0"/>
              <a:t>配置为输入，</a:t>
            </a:r>
            <a:r>
              <a:rPr lang="en-US" dirty="0" smtClean="0"/>
              <a:t>P1</a:t>
            </a:r>
            <a:r>
              <a:rPr lang="zh-CN" altLang="en-US" dirty="0" smtClean="0"/>
              <a:t>，</a:t>
            </a:r>
            <a:r>
              <a:rPr lang="en-US" dirty="0" smtClean="0"/>
              <a:t>P2</a:t>
            </a:r>
            <a:r>
              <a:rPr lang="zh-CN" altLang="en-US" dirty="0" smtClean="0"/>
              <a:t>配置为输出。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dirty="0" smtClean="0"/>
              <a:t>TCA6424</a:t>
            </a:r>
            <a:r>
              <a:rPr lang="zh-CN" altLang="en-US" dirty="0" smtClean="0"/>
              <a:t>的输出端口赋值，从而点亮动态数码管。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蓝板上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位数码管</a:t>
            </a:r>
            <a:endParaRPr lang="zh-CN" altLang="en-US" sz="32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306" y="428604"/>
            <a:ext cx="5643601" cy="642939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714752"/>
            <a:ext cx="39814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928802"/>
            <a:ext cx="1733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GPIO</a:t>
            </a:r>
            <a:r>
              <a:rPr lang="zh-CN" altLang="en-US" dirty="0" smtClean="0"/>
              <a:t>管脚复用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smtClean="0"/>
              <a:t>I2C0 SCL-GPIO  PB2</a:t>
            </a:r>
          </a:p>
          <a:p>
            <a:pPr marL="0" indent="0">
              <a:buNone/>
            </a:pPr>
            <a:r>
              <a:rPr lang="en-US" altLang="zh-CN" sz="2200" dirty="0" smtClean="0"/>
              <a:t>    I2C0 SDA-GPIO PB3</a:t>
            </a:r>
          </a:p>
          <a:p>
            <a:pPr marL="400050" lvl="1" indent="0">
              <a:buNone/>
            </a:pPr>
            <a:endParaRPr lang="en-US" altLang="zh-CN" sz="1800" dirty="0" smtClean="0"/>
          </a:p>
          <a:p>
            <a:r>
              <a:rPr lang="en-US" altLang="zh-CN" sz="1800" i="1" dirty="0" err="1" smtClean="0">
                <a:solidFill>
                  <a:srgbClr val="00B0F0"/>
                </a:solidFill>
              </a:rPr>
              <a:t>GPIOPinConfigure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(GPIO_PB2_I2C0SCL);//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配置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PB2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为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I2C0SCL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 </a:t>
            </a:r>
            <a:r>
              <a:rPr lang="en-US" altLang="zh-CN" sz="1800" i="1" dirty="0" err="1" smtClean="0">
                <a:solidFill>
                  <a:srgbClr val="00B0F0"/>
                </a:solidFill>
              </a:rPr>
              <a:t>GPIOPinConfigure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(GPIO_PB3_I2C0SDA);//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配置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PB3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为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I2C0SDA GPIOPinTypeI2CSCL(GPIO_PORTB_BASE, GPIO_PIN_2);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 //I2C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将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GPIO_PIN_2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用作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SCL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GPIOPinTypeI2C(GPIO_PORTB_BASE, GPIO_PIN_3);</a:t>
            </a:r>
          </a:p>
          <a:p>
            <a:pPr>
              <a:buNone/>
            </a:pPr>
            <a:r>
              <a:rPr lang="en-US" altLang="zh-CN" sz="1800" i="1" dirty="0" smtClean="0">
                <a:solidFill>
                  <a:srgbClr val="00B0F0"/>
                </a:solidFill>
              </a:rPr>
              <a:t>     //I2C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将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GPIO_PIN_3</a:t>
            </a:r>
            <a:r>
              <a:rPr lang="zh-CN" altLang="en-US" sz="1800" i="1" dirty="0" smtClean="0">
                <a:solidFill>
                  <a:srgbClr val="00B0F0"/>
                </a:solidFill>
              </a:rPr>
              <a:t>用作</a:t>
            </a:r>
            <a:r>
              <a:rPr lang="en-US" altLang="zh-CN" sz="1800" i="1" dirty="0" smtClean="0">
                <a:solidFill>
                  <a:srgbClr val="00B0F0"/>
                </a:solidFill>
              </a:rPr>
              <a:t>SDA</a:t>
            </a:r>
            <a:endParaRPr lang="zh-CN" altLang="en-US" sz="18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4093592" cy="1268759"/>
          </a:xfrm>
          <a:solidFill>
            <a:schemeClr val="bg1"/>
          </a:solidFill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High-Level Block Diagram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4143375" cy="426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25" y="188640"/>
            <a:ext cx="4114800" cy="6581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695550" y="692696"/>
            <a:ext cx="792088" cy="7200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err="1" smtClean="0"/>
              <a:t>GPIOPinConfigure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P266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4476883"/>
              </p:ext>
            </p:extLst>
          </p:nvPr>
        </p:nvGraphicFramePr>
        <p:xfrm>
          <a:off x="683568" y="2428868"/>
          <a:ext cx="7746084" cy="298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Configures the alternate function of a GPIO pin.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altLang="zh-CN" sz="18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GPIOPinConfigure</a:t>
                      </a:r>
                      <a:r>
                        <a:rPr lang="en-US" altLang="zh-CN" sz="18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ui32PinConfig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ui32PinConfig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the pin configuration value, specified as only one of the GPIO_P??_??? values.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9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function configures the pin 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mux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that selects the peripheral function associated with a particular GPIO pin. Only one peripheral function at a time can be associated with a GPIO pin, and each peripheral function should only be associated with a single GPIO pin at a time (despite the fact that many of them can be associated with more than one GPIO pin). To fully configure a pin, a </a:t>
                      </a:r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GPIOPinType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function should also be called.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函数</a:t>
            </a:r>
            <a:r>
              <a:rPr lang="en-US" altLang="zh-CN" dirty="0" smtClean="0"/>
              <a:t>GPIOPinTypeI2CSCL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715404" cy="785818"/>
          </a:xfrm>
        </p:spPr>
        <p:txBody>
          <a:bodyPr/>
          <a:lstStyle/>
          <a:p>
            <a:r>
              <a:rPr lang="zh-CN" altLang="en-US" sz="1800" dirty="0" smtClean="0"/>
              <a:t>驱动库手册：</a:t>
            </a:r>
            <a:r>
              <a:rPr lang="en-US" altLang="zh-CN" sz="1800" dirty="0" smtClean="0"/>
              <a:t>P275</a:t>
            </a:r>
          </a:p>
          <a:p>
            <a:r>
              <a:rPr lang="zh-CN" altLang="en-US" sz="1800" dirty="0" smtClean="0">
                <a:solidFill>
                  <a:srgbClr val="C00000"/>
                </a:solidFill>
              </a:rPr>
              <a:t>引脚复用：所有的</a:t>
            </a:r>
            <a:r>
              <a:rPr lang="en-US" altLang="zh-CN" sz="1800" dirty="0" smtClean="0">
                <a:solidFill>
                  <a:srgbClr val="C00000"/>
                </a:solidFill>
              </a:rPr>
              <a:t>GPIO</a:t>
            </a:r>
            <a:r>
              <a:rPr lang="zh-CN" altLang="en-US" sz="1800" dirty="0" smtClean="0">
                <a:solidFill>
                  <a:srgbClr val="C00000"/>
                </a:solidFill>
              </a:rPr>
              <a:t>引脚都可以用作</a:t>
            </a:r>
            <a:r>
              <a:rPr lang="en-US" altLang="zh-CN" sz="1800" dirty="0" smtClean="0">
                <a:solidFill>
                  <a:srgbClr val="C00000"/>
                </a:solidFill>
              </a:rPr>
              <a:t>GPIO</a:t>
            </a:r>
            <a:r>
              <a:rPr lang="zh-CN" altLang="en-US" sz="1800" dirty="0" smtClean="0">
                <a:solidFill>
                  <a:srgbClr val="C00000"/>
                </a:solidFill>
              </a:rPr>
              <a:t>或是一种或多种的外设功能。</a:t>
            </a:r>
          </a:p>
          <a:p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406568"/>
              </p:ext>
            </p:extLst>
          </p:nvPr>
        </p:nvGraphicFramePr>
        <p:xfrm>
          <a:off x="357158" y="2643182"/>
          <a:ext cx="8143932" cy="396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1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420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功能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配置管脚用作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20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原型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GPIOPinTypeI2CSCL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ui32Port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uint8_t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ui8Pins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9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参数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ui32Port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端口的基址。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ui8Pins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是管脚的位组合（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bit-packed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）表示。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37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I2C pins must be properly configured for the I2C peripheral to function correctly. This function provides the proper configuration for the SCL pin.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pin is specified using a bit-packed byte, where each bit that is set identifies the pin to be accessed, and where bit 0 of the byte represents GPIO port pin 0, bit 1 represents GPIO port pin 1, and so on.</a:t>
                      </a:r>
                      <a:endParaRPr lang="en-US" altLang="zh-CN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 dirty="0" smtClean="0">
                <a:solidFill>
                  <a:srgbClr val="00B0F0"/>
                </a:solidFill>
              </a:rPr>
              <a:t>I2CMasterInitExpClk(I2C0_BASE,ui32SysClock, true);		</a:t>
            </a:r>
          </a:p>
          <a:p>
            <a:pPr>
              <a:buNone/>
            </a:pPr>
            <a:r>
              <a:rPr lang="en-US" altLang="zh-CN" sz="2000" i="1" dirty="0" smtClean="0">
                <a:solidFill>
                  <a:srgbClr val="00B0F0"/>
                </a:solidFill>
              </a:rPr>
              <a:t>    //</a:t>
            </a:r>
            <a:r>
              <a:rPr lang="en-US" altLang="zh-CN" sz="2000" i="1" dirty="0" err="1" smtClean="0">
                <a:solidFill>
                  <a:srgbClr val="00B0F0"/>
                </a:solidFill>
              </a:rPr>
              <a:t>config</a:t>
            </a:r>
            <a:r>
              <a:rPr lang="en-US" altLang="zh-CN" sz="2000" i="1" dirty="0" smtClean="0">
                <a:solidFill>
                  <a:srgbClr val="00B0F0"/>
                </a:solidFill>
              </a:rPr>
              <a:t> </a:t>
            </a:r>
            <a:r>
              <a:rPr lang="en-US" altLang="zh-CN" sz="2000" i="1" smtClean="0">
                <a:solidFill>
                  <a:srgbClr val="00B0F0"/>
                </a:solidFill>
              </a:rPr>
              <a:t>I2C0 400k</a:t>
            </a:r>
          </a:p>
          <a:p>
            <a:pPr>
              <a:buNone/>
            </a:pPr>
            <a:endParaRPr lang="en-US" altLang="zh-CN" sz="2000" i="1" dirty="0" smtClean="0">
              <a:solidFill>
                <a:srgbClr val="00B0F0"/>
              </a:solidFill>
            </a:endParaRPr>
          </a:p>
          <a:p>
            <a:r>
              <a:rPr lang="en-US" altLang="zh-CN" sz="2000" i="1" dirty="0" smtClean="0">
                <a:solidFill>
                  <a:srgbClr val="00B0F0"/>
                </a:solidFill>
              </a:rPr>
              <a:t>I2CMasterEnable(I2C0_BASE);</a:t>
            </a:r>
            <a:endParaRPr lang="zh-CN" altLang="en-US" sz="20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I2CMasterInitExpClk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P331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999670"/>
              </p:ext>
            </p:extLst>
          </p:nvPr>
        </p:nvGraphicFramePr>
        <p:xfrm>
          <a:off x="683568" y="2428868"/>
          <a:ext cx="7746084" cy="313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初始化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的主机模块。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6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I2CMasterInitExpClk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ui32I2CClk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zh-CN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bFast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模块的基地址。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ui32I2CClk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是为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模块提供的时钟频率。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bFast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为建立快速数据传输。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9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该函数通过为主机配置总线速度并使能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 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主机模块，来初始化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主机模块的操作。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如果参数</a:t>
                      </a:r>
                      <a:r>
                        <a:rPr lang="en-US" altLang="zh-CN" sz="16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bFast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则主机模块的传输速率为</a:t>
                      </a:r>
                      <a:r>
                        <a:rPr lang="en-US" altLang="zh-CN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 Kbps; </a:t>
                      </a:r>
                      <a:r>
                        <a:rPr lang="zh-CN" alt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否则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主机模块的传输速率为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Kbps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外设时钟与系统时钟相同。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I2CMasterEnable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P329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9981119"/>
              </p:ext>
            </p:extLst>
          </p:nvPr>
        </p:nvGraphicFramePr>
        <p:xfrm>
          <a:off x="683568" y="2428868"/>
          <a:ext cx="7746084" cy="2038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使能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主机主机模块。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I2CMasterEnable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模块的基地址。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7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该函数使能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主机模块的操作。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写操作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uint8_t I2C0_WriteByte(uint8_t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DevAddr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, uint8_t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RegAddr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, uint8_t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WriteData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)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{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uint8_t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rop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while(I2CMasterBusy(I2C0_BASE)){};//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如果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I2C0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模块忙，等待</a:t>
            </a:r>
            <a:endParaRPr lang="en-US" altLang="zh-CN" sz="1600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I2CMasterSlaveAddrSet(I2C0_BASE,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DevAddr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, false);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设置主机要放到总线上的从机地址。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false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表示主机写从机，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true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表示主机读从机</a:t>
            </a:r>
          </a:p>
          <a:p>
            <a:pPr>
              <a:buNone/>
            </a:pPr>
            <a:r>
              <a:rPr lang="zh-CN" altLang="en-US" sz="1600" i="1" dirty="0" smtClean="0">
                <a:solidFill>
                  <a:srgbClr val="00B0F0"/>
                </a:solidFill>
              </a:rPr>
              <a:t>		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I2CMasterDataPut(I2C0_BASE, </a:t>
            </a:r>
            <a:r>
              <a:rPr lang="en-US" altLang="zh-CN" sz="1600" i="1" dirty="0" err="1" smtClean="0">
                <a:solidFill>
                  <a:srgbClr val="00B0F0"/>
                </a:solidFill>
              </a:rPr>
              <a:t>RegAddr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);//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主机写设备寄存器地址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I2CMasterControl(I2C0_BASE, I2C_MASTER_CMD_BURST_SEND_START);/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执行重复写入操作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while(I2CMasterBusy(I2C0_BASE)){};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rgbClr val="00B0F0"/>
                </a:solidFill>
              </a:rPr>
              <a:t>		</a:t>
            </a:r>
          </a:p>
          <a:p>
            <a:pPr>
              <a:buNone/>
            </a:pPr>
            <a:r>
              <a:rPr lang="en-US" altLang="zh-CN" sz="1600" i="1" dirty="0" err="1" smtClean="0">
                <a:solidFill>
                  <a:srgbClr val="00B0F0"/>
                </a:solidFill>
              </a:rPr>
              <a:t>rop</a:t>
            </a:r>
            <a:r>
              <a:rPr lang="en-US" altLang="zh-CN" sz="1600" i="1" dirty="0" smtClean="0">
                <a:solidFill>
                  <a:srgbClr val="00B0F0"/>
                </a:solidFill>
              </a:rPr>
              <a:t> = (uint8_t)I2CMasterErr(I2C0_BASE);//</a:t>
            </a:r>
            <a:r>
              <a:rPr lang="zh-CN" altLang="en-US" sz="1600" i="1" dirty="0" smtClean="0">
                <a:solidFill>
                  <a:srgbClr val="00B0F0"/>
                </a:solidFill>
              </a:rPr>
              <a:t>调试用</a:t>
            </a:r>
            <a:endParaRPr lang="zh-CN" altLang="en-US" sz="16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I2CMasterBusy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P327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7086206"/>
              </p:ext>
            </p:extLst>
          </p:nvPr>
        </p:nvGraphicFramePr>
        <p:xfrm>
          <a:off x="683568" y="2428868"/>
          <a:ext cx="7746084" cy="28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主机是否忙。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I2CMasterBusy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模块的基地址。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该函数返回主机是否忙于传输或接收数据的标识。</a:t>
                      </a:r>
                      <a:endParaRPr lang="en-US" altLang="zh-C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如果主机忙，则返回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；否则返回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I2CMasterSlaveAddrSet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P336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9981119"/>
              </p:ext>
            </p:extLst>
          </p:nvPr>
        </p:nvGraphicFramePr>
        <p:xfrm>
          <a:off x="683568" y="2428868"/>
          <a:ext cx="7746084" cy="3217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放到总线上的地址。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I2CMasterSlaveAddrSet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uint8_t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ui8SlaveAddr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bReceive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模块的基地址。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ui8SlaveAddr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位从机地址。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bReceive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表示与从机通信的类型。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9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在开始通信时，该函数配置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放到总线上的地址。当</a:t>
                      </a:r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bReceive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参数被设置为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时，表示主机启动对从机的读操作；否则，表示主机启动对从机的写操作。</a:t>
                      </a:r>
                      <a:endParaRPr lang="en-US" altLang="zh-CN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I2CMasterDataPut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P329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4632645"/>
              </p:ext>
            </p:extLst>
          </p:nvPr>
        </p:nvGraphicFramePr>
        <p:xfrm>
          <a:off x="683568" y="2428869"/>
          <a:ext cx="7746084" cy="2820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0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主机传输一个字节。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I2CMasterDataPut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uint8_t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ui8Data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模块基地址。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ui8Data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为主机传输的数据。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8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该函数将提供的数据放入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主机数据寄存器。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I2CMasterDataGet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P328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7999267"/>
              </p:ext>
            </p:extLst>
          </p:nvPr>
        </p:nvGraphicFramePr>
        <p:xfrm>
          <a:off x="683568" y="2428869"/>
          <a:ext cx="7746084" cy="2872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0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接收已经发给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主机的一个字节。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I2CMasterDataGet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模块的基地址。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该函数从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主机寄存器读取数据的一个字节。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主机接收到的字节，并强制转换为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uint32_t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类型。</a:t>
                      </a:r>
                      <a:endParaRPr lang="en-US" altLang="zh-C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System Control</a:t>
            </a:r>
            <a:endParaRPr lang="en-GB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1700808"/>
            <a:ext cx="8424936" cy="47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400" dirty="0" smtClean="0"/>
              <a:t>System control configures the overall operation of the device and provides information about the device.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400" b="1" dirty="0" smtClean="0"/>
              <a:t>reset control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400" dirty="0" smtClean="0"/>
              <a:t>NMI operation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400" dirty="0" smtClean="0"/>
              <a:t>power control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400" b="1" dirty="0" smtClean="0"/>
              <a:t>clock control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400" dirty="0" smtClean="0"/>
              <a:t>low-power modes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I2CMasterControl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P327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4997998"/>
              </p:ext>
            </p:extLst>
          </p:nvPr>
        </p:nvGraphicFramePr>
        <p:xfrm>
          <a:off x="683568" y="2428868"/>
          <a:ext cx="7746084" cy="3513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控制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主机模块的状态。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I2CMasterControl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ui32Cmd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模块的基地址。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ui32Cmd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为向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主机下达的指令。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39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该函数用于控制主机发送和接收操作的状态。参数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ui8Cmd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为以下值之一：</a:t>
                      </a:r>
                      <a:r>
                        <a:rPr lang="en-US" altLang="zh-CN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I2C_MASTER_CMD_SINGLE_SEND</a:t>
                      </a:r>
                      <a:r>
                        <a:rPr lang="zh-CN" alt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I2C_MASTER_CMD_SINGLE_RECEIVE</a:t>
                      </a:r>
                      <a:r>
                        <a:rPr lang="zh-CN" alt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I2C_MASTER_CMD_BURST_SEND_START</a:t>
                      </a:r>
                      <a:r>
                        <a:rPr lang="zh-CN" alt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I2C_MASTER_CMD_BURST_SEND_CONT</a:t>
                      </a:r>
                      <a:r>
                        <a:rPr lang="zh-CN" alt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I2C_MASTER_CMD_BURST_SEND_FINISH 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函数</a:t>
            </a:r>
            <a:r>
              <a:rPr lang="en-US" altLang="zh-CN" sz="3200" dirty="0" smtClean="0"/>
              <a:t>I2CMasterErr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驱动库手册：</a:t>
            </a:r>
            <a:r>
              <a:rPr lang="en-US" altLang="zh-CN" sz="2000" dirty="0" smtClean="0"/>
              <a:t>P330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2194090"/>
              </p:ext>
            </p:extLst>
          </p:nvPr>
        </p:nvGraphicFramePr>
        <p:xfrm>
          <a:off x="683568" y="2428869"/>
          <a:ext cx="7746084" cy="3208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6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0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功能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主机的错误状态。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原型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I2CMasterErr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(uint32_t </a:t>
                      </a:r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7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ui32Base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模块的基地址。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2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该函数用于获得主机发送和接收操作的错误状态。</a:t>
                      </a:r>
                      <a:endParaRPr lang="en-US" altLang="zh-CN" sz="18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3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返回值</a:t>
                      </a:r>
                      <a:endParaRPr lang="en-US" altLang="zh-C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返回的错误状态为以下之一：</a:t>
                      </a:r>
                      <a:r>
                        <a:rPr lang="en-US" altLang="zh-CN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I2C_MASTER_ERR_NONE</a:t>
                      </a:r>
                      <a:r>
                        <a:rPr lang="zh-CN" altLang="en-US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en-US" altLang="zh-CN" sz="16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I2C_MASTER_ERR_ADDR_ACK</a:t>
                      </a:r>
                      <a:r>
                        <a:rPr lang="zh-CN" altLang="en-US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I2C_MASTER_ERR_DATA_ACK, </a:t>
                      </a:r>
                      <a:r>
                        <a:rPr lang="zh-CN" altLang="en-US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I2C_MASTER_ERR_ARB_LOST</a:t>
                      </a:r>
                      <a:r>
                        <a:rPr lang="zh-CN" altLang="en-US" sz="16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600" b="1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34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第二次实验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for Target “Target 1”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新增：</a:t>
            </a:r>
            <a:endParaRPr lang="en-US" altLang="zh-CN" dirty="0" smtClean="0"/>
          </a:p>
          <a:p>
            <a:pPr lvl="1"/>
            <a:r>
              <a:rPr lang="en-US" dirty="0" smtClean="0"/>
              <a:t>C/C++</a:t>
            </a:r>
          </a:p>
          <a:p>
            <a:pPr marL="857250" lvl="2" indent="0">
              <a:buNone/>
            </a:pPr>
            <a:r>
              <a:rPr lang="en-US" dirty="0" smtClean="0"/>
              <a:t>Preprocessor Symbols</a:t>
            </a:r>
            <a:r>
              <a:rPr lang="en-US" altLang="zh-CN" dirty="0" smtClean="0"/>
              <a:t>-</a:t>
            </a:r>
            <a:r>
              <a:rPr lang="en-US" dirty="0" smtClean="0"/>
              <a:t>Define</a:t>
            </a:r>
            <a:r>
              <a:rPr lang="zh-CN" altLang="en-US" dirty="0" smtClean="0"/>
              <a:t>： </a:t>
            </a:r>
            <a:r>
              <a:rPr lang="en-US" dirty="0" smtClean="0"/>
              <a:t>PART_TM4C1294NCPDT</a:t>
            </a:r>
          </a:p>
          <a:p>
            <a:pPr lvl="1"/>
            <a:r>
              <a:rPr lang="zh-CN" altLang="en-US" dirty="0" smtClean="0"/>
              <a:t>原因：</a:t>
            </a:r>
            <a:r>
              <a:rPr lang="en-US" dirty="0" smtClean="0"/>
              <a:t>CPU</a:t>
            </a:r>
            <a:r>
              <a:rPr lang="zh-CN" altLang="en-US" dirty="0" smtClean="0"/>
              <a:t>型号预定义，因为</a:t>
            </a:r>
            <a:r>
              <a:rPr lang="en-US" dirty="0" err="1" smtClean="0"/>
              <a:t>driverlib</a:t>
            </a:r>
            <a:r>
              <a:rPr lang="zh-CN" altLang="en-US" dirty="0" smtClean="0"/>
              <a:t>中某些头文件需要根据</a:t>
            </a:r>
            <a:r>
              <a:rPr lang="en-US" dirty="0" smtClean="0"/>
              <a:t>CPU</a:t>
            </a:r>
            <a:r>
              <a:rPr lang="zh-CN" altLang="en-US" dirty="0" smtClean="0"/>
              <a:t>类型进行不同预定义</a:t>
            </a:r>
            <a:endParaRPr lang="en-US" altLang="zh-CN" dirty="0" smtClean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次实验必需的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99" y="5085184"/>
            <a:ext cx="6572001" cy="1681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了解</a:t>
            </a:r>
            <a:r>
              <a:rPr lang="en-US" altLang="zh-CN" sz="2400" dirty="0"/>
              <a:t>I2C</a:t>
            </a:r>
            <a:r>
              <a:rPr lang="zh-CN" altLang="zh-CN" sz="2400" dirty="0"/>
              <a:t>总线标准及在</a:t>
            </a:r>
            <a:r>
              <a:rPr lang="en-US" altLang="zh-CN" sz="2400" dirty="0"/>
              <a:t>TM4C1294</a:t>
            </a:r>
            <a:r>
              <a:rPr lang="zh-CN" altLang="zh-CN" sz="2400" dirty="0"/>
              <a:t>芯片的调用方法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掌握用</a:t>
            </a:r>
            <a:r>
              <a:rPr lang="en-US" altLang="zh-CN" sz="2400" dirty="0"/>
              <a:t>I2C</a:t>
            </a:r>
            <a:r>
              <a:rPr lang="zh-CN" altLang="zh-CN" sz="2400" dirty="0"/>
              <a:t>总线扩展</a:t>
            </a:r>
            <a:r>
              <a:rPr lang="en-US" altLang="zh-CN" sz="2400" dirty="0"/>
              <a:t>GPIO</a:t>
            </a:r>
            <a:r>
              <a:rPr lang="zh-CN" altLang="zh-CN" sz="2400" dirty="0"/>
              <a:t>芯片</a:t>
            </a:r>
            <a:r>
              <a:rPr lang="en-US" altLang="zh-CN" sz="2400" dirty="0" smtClean="0"/>
              <a:t>PCA9557</a:t>
            </a:r>
            <a:r>
              <a:rPr lang="zh-CN" altLang="zh-CN" sz="2400" dirty="0" smtClean="0"/>
              <a:t>及</a:t>
            </a:r>
            <a:r>
              <a:rPr lang="en-US" altLang="zh-CN" sz="2400" dirty="0"/>
              <a:t>TCA6424</a:t>
            </a:r>
            <a:r>
              <a:rPr lang="zh-CN" altLang="zh-CN" sz="2400" dirty="0"/>
              <a:t>的方法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能够</a:t>
            </a:r>
            <a:r>
              <a:rPr lang="zh-CN" altLang="zh-CN" sz="2400" dirty="0"/>
              <a:t>通过扩展</a:t>
            </a:r>
            <a:r>
              <a:rPr lang="en-US" altLang="zh-CN" sz="2400" dirty="0"/>
              <a:t>GPIO</a:t>
            </a:r>
            <a:r>
              <a:rPr lang="zh-CN" altLang="zh-CN" sz="2400" dirty="0"/>
              <a:t>来输出点亮</a:t>
            </a:r>
            <a:r>
              <a:rPr lang="en-US" altLang="zh-CN" sz="2400" dirty="0"/>
              <a:t>LED</a:t>
            </a:r>
            <a:r>
              <a:rPr lang="zh-CN" altLang="zh-CN" sz="2400" dirty="0"/>
              <a:t>及动态数码</a:t>
            </a:r>
            <a:r>
              <a:rPr lang="zh-CN" altLang="zh-CN" sz="2400" dirty="0" smtClean="0"/>
              <a:t>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25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PCA9557</a:t>
            </a:r>
            <a:r>
              <a:rPr lang="zh-CN" altLang="zh-CN" sz="2400" dirty="0"/>
              <a:t>点亮所有</a:t>
            </a:r>
            <a:r>
              <a:rPr lang="en-US" altLang="zh-CN" sz="2400" dirty="0"/>
              <a:t>LED</a:t>
            </a:r>
            <a:r>
              <a:rPr lang="zh-CN" altLang="zh-CN" sz="2400" dirty="0"/>
              <a:t>；</a:t>
            </a:r>
            <a:r>
              <a:rPr lang="en-US" altLang="zh-CN" sz="2400" dirty="0"/>
              <a:t>TCA6424</a:t>
            </a:r>
            <a:r>
              <a:rPr lang="zh-CN" altLang="zh-CN" sz="2400" dirty="0"/>
              <a:t>控制数码管显示</a:t>
            </a:r>
            <a:r>
              <a:rPr lang="en-US" altLang="zh-CN" sz="2400" dirty="0"/>
              <a:t>0</a:t>
            </a:r>
            <a:r>
              <a:rPr lang="zh-CN" altLang="zh-CN" sz="2400" dirty="0"/>
              <a:t>在</a:t>
            </a:r>
            <a:r>
              <a:rPr lang="zh-CN" altLang="zh-CN" sz="2400" dirty="0" smtClean="0"/>
              <a:t>第一位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要求：阅读、理解程序。</a:t>
            </a:r>
            <a:endParaRPr lang="en-US" altLang="zh-CN" sz="2400" dirty="0" smtClean="0"/>
          </a:p>
          <a:p>
            <a:r>
              <a:rPr lang="zh-CN" altLang="en-US" sz="2400" dirty="0" smtClean="0"/>
              <a:t>思考题：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人为</a:t>
            </a:r>
            <a:r>
              <a:rPr lang="zh-CN" altLang="zh-CN" sz="2000" dirty="0"/>
              <a:t>修改内部时钟或外部时钟，如将内部时钟改为</a:t>
            </a:r>
            <a:r>
              <a:rPr lang="en-US" altLang="zh-CN" sz="2000" dirty="0"/>
              <a:t>8M</a:t>
            </a:r>
            <a:r>
              <a:rPr lang="zh-CN" altLang="zh-CN" sz="2000" dirty="0"/>
              <a:t>，或将外部时钟改为</a:t>
            </a:r>
            <a:r>
              <a:rPr lang="en-US" altLang="zh-CN" sz="2000" dirty="0"/>
              <a:t>30M</a:t>
            </a:r>
            <a:r>
              <a:rPr lang="zh-CN" altLang="zh-CN" sz="2000" dirty="0"/>
              <a:t>，会有什么结果？</a:t>
            </a:r>
          </a:p>
          <a:p>
            <a:pPr lvl="1"/>
            <a:r>
              <a:rPr lang="zh-CN" altLang="zh-CN" sz="2000" dirty="0"/>
              <a:t>能否将</a:t>
            </a:r>
            <a:r>
              <a:rPr lang="en-US" altLang="zh-CN" sz="2000" dirty="0"/>
              <a:t>PLL</a:t>
            </a:r>
            <a:r>
              <a:rPr lang="zh-CN" altLang="zh-CN" sz="2000" dirty="0"/>
              <a:t>时钟调整到外部时钟的频率以下？如将</a:t>
            </a:r>
            <a:r>
              <a:rPr lang="en-US" altLang="zh-CN" sz="2000" dirty="0"/>
              <a:t>25M</a:t>
            </a:r>
            <a:r>
              <a:rPr lang="zh-CN" altLang="zh-CN" sz="2000" dirty="0"/>
              <a:t>外部时钟用</a:t>
            </a:r>
            <a:r>
              <a:rPr lang="en-US" altLang="zh-CN" sz="2000" dirty="0"/>
              <a:t>PLL</a:t>
            </a:r>
            <a:r>
              <a:rPr lang="zh-CN" altLang="zh-CN" sz="2000" dirty="0"/>
              <a:t>后调整为</a:t>
            </a:r>
            <a:r>
              <a:rPr lang="en-US" altLang="zh-CN" sz="2000" dirty="0"/>
              <a:t>20M</a:t>
            </a:r>
            <a:r>
              <a:rPr lang="zh-CN" altLang="zh-CN" sz="2000" dirty="0"/>
              <a:t>？</a:t>
            </a:r>
          </a:p>
          <a:p>
            <a:pPr lvl="1"/>
            <a:r>
              <a:rPr lang="zh-CN" altLang="zh-CN" sz="2000" dirty="0"/>
              <a:t>将</a:t>
            </a:r>
            <a:r>
              <a:rPr lang="en-US" altLang="zh-CN" sz="2000" dirty="0"/>
              <a:t>PLL</a:t>
            </a:r>
            <a:r>
              <a:rPr lang="zh-CN" altLang="zh-CN" sz="2000" dirty="0"/>
              <a:t>后的时钟调整为最大值</a:t>
            </a:r>
            <a:r>
              <a:rPr lang="en-US" altLang="zh-CN" sz="2000" dirty="0"/>
              <a:t>120M</a:t>
            </a:r>
            <a:r>
              <a:rPr lang="zh-CN" altLang="zh-CN" sz="2000" dirty="0"/>
              <a:t>，</a:t>
            </a:r>
            <a:r>
              <a:rPr lang="en-US" altLang="zh-CN" sz="2000" dirty="0"/>
              <a:t>LED</a:t>
            </a:r>
            <a:r>
              <a:rPr lang="zh-CN" altLang="zh-CN" sz="2000" dirty="0"/>
              <a:t>闪烁会有什么变化？为什么？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03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dirty="0"/>
              <a:t>进行</a:t>
            </a:r>
            <a:r>
              <a:rPr lang="en-US" altLang="zh-CN" sz="2400" dirty="0"/>
              <a:t>LED</a:t>
            </a:r>
            <a:r>
              <a:rPr lang="zh-CN" altLang="zh-CN" sz="2400" dirty="0"/>
              <a:t>的跑马灯实验，当</a:t>
            </a:r>
            <a:r>
              <a:rPr lang="en-US" altLang="zh-CN" sz="2400" dirty="0"/>
              <a:t>LED</a:t>
            </a:r>
            <a:r>
              <a:rPr lang="zh-CN" altLang="zh-CN" sz="2400" dirty="0"/>
              <a:t>在某位点亮时，同时在数码管的某位显示对应的</a:t>
            </a:r>
            <a:r>
              <a:rPr lang="en-US" altLang="zh-CN" sz="2400" dirty="0"/>
              <a:t>LED</a:t>
            </a:r>
            <a:r>
              <a:rPr lang="zh-CN" altLang="zh-CN" sz="2400" dirty="0"/>
              <a:t>管号。如</a:t>
            </a:r>
            <a:r>
              <a:rPr lang="en-US" altLang="zh-CN" sz="2400" dirty="0"/>
              <a:t>LED</a:t>
            </a:r>
            <a:r>
              <a:rPr lang="zh-CN" altLang="zh-CN" sz="2400" dirty="0"/>
              <a:t>跑马灯时，从左到右依次点亮</a:t>
            </a:r>
            <a:r>
              <a:rPr lang="en-US" altLang="zh-CN" sz="2400" dirty="0"/>
              <a:t>LED1~LED8</a:t>
            </a:r>
            <a:r>
              <a:rPr lang="zh-CN" altLang="zh-CN" sz="2400" dirty="0"/>
              <a:t>，此时在数码管上依次显示</a:t>
            </a:r>
            <a:r>
              <a:rPr lang="en-US" altLang="zh-CN" sz="2400" dirty="0"/>
              <a:t>1~8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要求：阅读、理解程序。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6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接程序</a:t>
            </a:r>
            <a:r>
              <a:rPr lang="en-US" altLang="zh-CN" sz="2400" dirty="0" smtClean="0"/>
              <a:t>2-2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当按键</a:t>
            </a:r>
            <a:r>
              <a:rPr lang="en-US" altLang="zh-CN" sz="2400" dirty="0"/>
              <a:t>USR_SW1</a:t>
            </a:r>
            <a:r>
              <a:rPr lang="zh-CN" altLang="zh-CN" sz="2400" dirty="0"/>
              <a:t>按下时，停止跑马灯，但</a:t>
            </a:r>
            <a:r>
              <a:rPr lang="en-US" altLang="zh-CN" sz="2400" dirty="0"/>
              <a:t>LED</a:t>
            </a:r>
            <a:r>
              <a:rPr lang="zh-CN" altLang="zh-CN" sz="2400" dirty="0"/>
              <a:t>及数码管显示维持不变；当按键松开后，继续跑马灯。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0068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Reset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复位源 </a:t>
            </a:r>
            <a:r>
              <a:rPr lang="en-US" altLang="zh-CN" dirty="0" smtClean="0"/>
              <a:t>Reset Sources</a:t>
            </a:r>
          </a:p>
          <a:p>
            <a:pPr lvl="1"/>
            <a:r>
              <a:rPr lang="zh-CN" altLang="en-US" dirty="0" smtClean="0"/>
              <a:t>上电复位</a:t>
            </a:r>
            <a:r>
              <a:rPr lang="en-US" altLang="zh-CN" dirty="0" smtClean="0"/>
              <a:t>Power On Reset (POR)</a:t>
            </a:r>
          </a:p>
          <a:p>
            <a:pPr lvl="1"/>
            <a:r>
              <a:rPr lang="zh-CN" altLang="en-US" dirty="0" smtClean="0"/>
              <a:t>外部管脚复位 </a:t>
            </a:r>
            <a:r>
              <a:rPr lang="en-US" altLang="zh-CN" dirty="0" smtClean="0"/>
              <a:t>(RST Pin)</a:t>
            </a:r>
          </a:p>
          <a:p>
            <a:pPr lvl="1"/>
            <a:r>
              <a:rPr lang="en-US" altLang="zh-CN" dirty="0" err="1" smtClean="0"/>
              <a:t>Vdda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VDD</a:t>
            </a:r>
            <a:r>
              <a:rPr lang="zh-CN" altLang="en-US" dirty="0" smtClean="0"/>
              <a:t>掉电复位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软件复位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看门狗 </a:t>
            </a:r>
            <a:r>
              <a:rPr lang="en-US" altLang="zh-CN" dirty="0" smtClean="0"/>
              <a:t>(Watchdog)</a:t>
            </a:r>
            <a:r>
              <a:rPr lang="zh-CN" altLang="en-US" dirty="0" smtClean="0"/>
              <a:t>复位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冬眠模组事件 </a:t>
            </a:r>
            <a:r>
              <a:rPr lang="en-US" altLang="zh-CN" dirty="0" smtClean="0"/>
              <a:t>(Hibernation Module)</a:t>
            </a:r>
          </a:p>
          <a:p>
            <a:pPr lvl="1"/>
            <a:r>
              <a:rPr lang="zh-CN" altLang="en-US" dirty="0" smtClean="0"/>
              <a:t>主振荡失败复位 </a:t>
            </a:r>
            <a:r>
              <a:rPr lang="en-US" altLang="zh-CN" dirty="0" smtClean="0"/>
              <a:t>(MOSC Failure)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S800</a:t>
            </a:r>
            <a:r>
              <a:rPr lang="zh-CN" altLang="en-US" dirty="0" smtClean="0"/>
              <a:t>板上的复位电路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7715304" cy="4718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Clock Control</a:t>
            </a:r>
            <a:endParaRPr lang="en-GB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1700808"/>
            <a:ext cx="8280920" cy="47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b="1" dirty="0" smtClean="0"/>
              <a:t>系统时钟源</a:t>
            </a:r>
            <a:r>
              <a:rPr lang="en-US" altLang="zh-CN" sz="2000" b="1" dirty="0" smtClean="0"/>
              <a:t>(SYSCLK)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000" b="1" dirty="0" smtClean="0"/>
              <a:t>Precision Internal Oscillator (PIOSC)</a:t>
            </a:r>
            <a:endParaRPr lang="en-US" sz="2000" dirty="0" smtClean="0"/>
          </a:p>
          <a:p>
            <a:pPr marL="12573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内部提供的</a:t>
            </a:r>
            <a:r>
              <a:rPr lang="en-US" altLang="zh-CN" sz="2000" dirty="0" smtClean="0"/>
              <a:t>16M</a:t>
            </a:r>
            <a:r>
              <a:rPr lang="zh-CN" altLang="en-US" sz="2000" dirty="0" smtClean="0"/>
              <a:t>振荡源在</a:t>
            </a:r>
            <a:r>
              <a:rPr lang="en-US" altLang="zh-CN" sz="2000" dirty="0" smtClean="0"/>
              <a:t>POR</a:t>
            </a:r>
            <a:r>
              <a:rPr lang="zh-CN" altLang="en-US" sz="2000" dirty="0" smtClean="0"/>
              <a:t>时使用，未校正时精度有限</a:t>
            </a:r>
            <a:endParaRPr lang="en-US" altLang="zh-CN" sz="2000" dirty="0" smtClean="0"/>
          </a:p>
          <a:p>
            <a:pPr marL="12573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000" u="sng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000" b="1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000" b="1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000" b="1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000" b="1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en-US" sz="2000" b="1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000" b="1" dirty="0" smtClean="0"/>
              <a:t>Main Oscillator (MOSC)</a:t>
            </a:r>
          </a:p>
          <a:p>
            <a:pPr marL="12573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外部主振荡源，外部</a:t>
            </a:r>
            <a:r>
              <a:rPr lang="en-US" altLang="zh-CN" sz="2000" dirty="0" smtClean="0"/>
              <a:t>4-25M</a:t>
            </a:r>
            <a:r>
              <a:rPr lang="zh-CN" altLang="en-US" sz="2000" dirty="0" smtClean="0"/>
              <a:t>的振荡信号输入，可采用石英晶体振荡器作为高精度时钟源使用</a:t>
            </a:r>
            <a:endParaRPr lang="en-US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928934"/>
            <a:ext cx="7400000" cy="20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S800</a:t>
            </a:r>
            <a:r>
              <a:rPr lang="zh-CN" altLang="en-US" sz="3200" dirty="0" smtClean="0"/>
              <a:t>板上的时钟源</a:t>
            </a:r>
            <a:endParaRPr lang="en-GB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3528" y="1700808"/>
            <a:ext cx="8280920" cy="494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en-US" sz="2000" dirty="0" smtClean="0"/>
              <a:t>CPU</a:t>
            </a:r>
            <a:r>
              <a:rPr lang="zh-CN" altLang="en-US" sz="2000" dirty="0" smtClean="0"/>
              <a:t>内部</a:t>
            </a:r>
            <a:endParaRPr lang="en-US" altLang="zh-CN" sz="200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低精度的</a:t>
            </a:r>
            <a:r>
              <a:rPr lang="en-US" sz="2000" dirty="0" smtClean="0"/>
              <a:t>16M</a:t>
            </a:r>
            <a:r>
              <a:rPr lang="zh-CN" altLang="en-US" sz="2000" dirty="0" smtClean="0"/>
              <a:t>振荡器</a:t>
            </a:r>
            <a:r>
              <a:rPr lang="en-US" sz="2000" dirty="0" smtClean="0"/>
              <a:t>HSI</a:t>
            </a:r>
            <a:r>
              <a:rPr lang="zh-CN" altLang="en-US" sz="2000" dirty="0" smtClean="0"/>
              <a:t>（正负</a:t>
            </a:r>
            <a:r>
              <a:rPr lang="en-US" sz="2000" dirty="0" smtClean="0"/>
              <a:t>50%</a:t>
            </a:r>
            <a:r>
              <a:rPr lang="zh-CN" altLang="en-US" sz="2000" dirty="0" smtClean="0"/>
              <a:t>误差），可以用于不需要精确定时的场合，不能用于同步通讯如</a:t>
            </a:r>
            <a:r>
              <a:rPr lang="en-US" sz="2000" dirty="0" smtClean="0"/>
              <a:t>USART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CAN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ETHERNET</a:t>
            </a:r>
            <a:r>
              <a:rPr lang="zh-CN" altLang="en-US" sz="2000" dirty="0" smtClean="0"/>
              <a:t>等。</a:t>
            </a:r>
            <a:endParaRPr lang="en-US" altLang="zh-CN" sz="2000" dirty="0" smtClean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红板上共有两个外部晶体振荡器供选择：</a:t>
            </a:r>
            <a:endParaRPr lang="en-US" altLang="zh-CN" sz="200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一个为外部</a:t>
            </a:r>
            <a:r>
              <a:rPr lang="en-US" sz="2000" dirty="0" smtClean="0"/>
              <a:t>25M</a:t>
            </a:r>
            <a:r>
              <a:rPr lang="zh-CN" altLang="en-US" sz="2000" dirty="0" smtClean="0"/>
              <a:t>高精度无源晶振</a:t>
            </a:r>
            <a:r>
              <a:rPr lang="en-US" sz="2000" dirty="0" smtClean="0"/>
              <a:t>HSE</a:t>
            </a:r>
            <a:r>
              <a:rPr lang="zh-CN" altLang="en-US" sz="2000" dirty="0" smtClean="0"/>
              <a:t>，为正常使用时提供外部时钟信号；</a:t>
            </a:r>
            <a:endParaRPr lang="en-US" altLang="zh-CN" sz="200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一个为</a:t>
            </a:r>
            <a:r>
              <a:rPr lang="en-US" sz="2000" dirty="0" smtClean="0"/>
              <a:t>32.768K</a:t>
            </a:r>
            <a:r>
              <a:rPr lang="zh-CN" altLang="en-US" sz="2000" dirty="0" smtClean="0"/>
              <a:t>无源晶振</a:t>
            </a:r>
            <a:r>
              <a:rPr lang="en-US" sz="2000" dirty="0" smtClean="0"/>
              <a:t>LSE</a:t>
            </a:r>
            <a:r>
              <a:rPr lang="zh-CN" altLang="en-US" sz="2000" dirty="0" smtClean="0"/>
              <a:t>，主要用于低功耗或电池供电时提供外部时钟信号。</a:t>
            </a:r>
            <a:endParaRPr lang="en-US" altLang="zh-CN" sz="2000" dirty="0" smtClean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使用说明：</a:t>
            </a:r>
            <a:endParaRPr lang="en-US" altLang="zh-CN" sz="200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如果不使用</a:t>
            </a:r>
            <a:r>
              <a:rPr lang="en-US" sz="2000" dirty="0" smtClean="0"/>
              <a:t>PLL</a:t>
            </a:r>
            <a:r>
              <a:rPr lang="zh-CN" altLang="en-US" sz="2000" dirty="0" smtClean="0"/>
              <a:t>倍频电路，则只能使用</a:t>
            </a:r>
            <a:r>
              <a:rPr lang="en-US" sz="2000" dirty="0" smtClean="0"/>
              <a:t>25M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HSE</a:t>
            </a:r>
            <a:r>
              <a:rPr lang="zh-CN" altLang="en-US" sz="2000" dirty="0" smtClean="0"/>
              <a:t>或</a:t>
            </a:r>
            <a:r>
              <a:rPr lang="en-US" sz="2000" dirty="0" smtClean="0"/>
              <a:t>16M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HSI</a:t>
            </a:r>
            <a:r>
              <a:rPr lang="zh-CN" altLang="en-US" sz="2000" dirty="0" smtClean="0"/>
              <a:t>作为时钟。</a:t>
            </a:r>
            <a:endParaRPr lang="en-US" altLang="zh-CN" sz="200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如果使用</a:t>
            </a:r>
            <a:r>
              <a:rPr lang="en-US" sz="2000" dirty="0" smtClean="0"/>
              <a:t>PLL</a:t>
            </a:r>
            <a:r>
              <a:rPr lang="zh-CN" altLang="en-US" sz="2000" dirty="0" smtClean="0"/>
              <a:t>倍频电路，则可以升频到</a:t>
            </a:r>
            <a:r>
              <a:rPr lang="en-US" sz="2000" dirty="0" smtClean="0"/>
              <a:t>480M</a:t>
            </a:r>
            <a:r>
              <a:rPr lang="zh-CN" altLang="en-US" sz="2000" dirty="0" smtClean="0"/>
              <a:t>后再分频作为</a:t>
            </a:r>
            <a:r>
              <a:rPr lang="en-US" sz="2000" dirty="0" smtClean="0"/>
              <a:t>CPU</a:t>
            </a:r>
            <a:r>
              <a:rPr lang="zh-CN" altLang="en-US" sz="2000" dirty="0" smtClean="0"/>
              <a:t>时钟使用，最大可接受频率为</a:t>
            </a:r>
            <a:r>
              <a:rPr lang="en-US" sz="2000" dirty="0" smtClean="0"/>
              <a:t>120M</a:t>
            </a:r>
            <a:r>
              <a:rPr lang="zh-CN" altLang="en-US" sz="2000" dirty="0" smtClean="0"/>
              <a:t>时钟。</a:t>
            </a:r>
            <a:endParaRPr lang="en-US" altLang="zh-CN" sz="200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lang="zh-CN" altLang="en-US" sz="2000" dirty="0" smtClean="0"/>
              <a:t>频率越高，则速度越快，功耗越大。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zh-CN" altLang="en-US" sz="2000" dirty="0" smtClean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3172</Words>
  <Application>Microsoft Office PowerPoint</Application>
  <PresentationFormat>全屏显示(4:3)</PresentationFormat>
  <Paragraphs>372</Paragraphs>
  <Slides>57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0" baseType="lpstr">
      <vt:lpstr>1_stallings</vt:lpstr>
      <vt:lpstr>2_自定义设计方案</vt:lpstr>
      <vt:lpstr>1_自定义设计方案</vt:lpstr>
      <vt:lpstr>S800板第二次实验</vt:lpstr>
      <vt:lpstr>准备知识的学习</vt:lpstr>
      <vt:lpstr>系统控制</vt:lpstr>
      <vt:lpstr>High-Level Block Diagram</vt:lpstr>
      <vt:lpstr>System Control</vt:lpstr>
      <vt:lpstr>Reset Control</vt:lpstr>
      <vt:lpstr>S800板上的复位电路</vt:lpstr>
      <vt:lpstr>Clock Control</vt:lpstr>
      <vt:lpstr>S800板上的时钟源</vt:lpstr>
      <vt:lpstr>时钟配置</vt:lpstr>
      <vt:lpstr>系统时钟设置函数SysCtlClockFreqSet</vt:lpstr>
      <vt:lpstr>函数在实验二中的应用</vt:lpstr>
      <vt:lpstr>PLL时钟设置</vt:lpstr>
      <vt:lpstr>缩写解释</vt:lpstr>
      <vt:lpstr>I2C接口</vt:lpstr>
      <vt:lpstr>I2C简介</vt:lpstr>
      <vt:lpstr>I2C电气连接</vt:lpstr>
      <vt:lpstr>I2C连接方式</vt:lpstr>
      <vt:lpstr>起止和停止条件</vt:lpstr>
      <vt:lpstr>数据有效性</vt:lpstr>
      <vt:lpstr>数据传输</vt:lpstr>
      <vt:lpstr>带有7位地址的数据格式</vt:lpstr>
      <vt:lpstr>High-Level Block Diagram</vt:lpstr>
      <vt:lpstr>TM4C1294NCPDT微控制器上的I2C</vt:lpstr>
      <vt:lpstr>TM4C1294NCPDT微控制器上的I2C</vt:lpstr>
      <vt:lpstr>I2C结构图</vt:lpstr>
      <vt:lpstr>I2C芯片</vt:lpstr>
      <vt:lpstr>I2C芯片PCA9557</vt:lpstr>
      <vt:lpstr>S800蓝板上的PCA9557</vt:lpstr>
      <vt:lpstr>往PCA9557输出口寄存器写数据的时序</vt:lpstr>
      <vt:lpstr>PCA9557编程</vt:lpstr>
      <vt:lpstr>幻灯片 32</vt:lpstr>
      <vt:lpstr>I2C芯片</vt:lpstr>
      <vt:lpstr>I2C芯片TCA6424</vt:lpstr>
      <vt:lpstr>I2C芯片TCA6424</vt:lpstr>
      <vt:lpstr>TCA6424编程</vt:lpstr>
      <vt:lpstr>蓝板上8位数码管</vt:lpstr>
      <vt:lpstr>I2C编程</vt:lpstr>
      <vt:lpstr>GPIO管脚复用</vt:lpstr>
      <vt:lpstr>函数GPIOPinConfigure</vt:lpstr>
      <vt:lpstr> 函数GPIOPinTypeI2CSCL</vt:lpstr>
      <vt:lpstr>I2C初始化</vt:lpstr>
      <vt:lpstr>函数I2CMasterInitExpClk</vt:lpstr>
      <vt:lpstr>函数I2CMasterEnable</vt:lpstr>
      <vt:lpstr>I2C写操作</vt:lpstr>
      <vt:lpstr>函数I2CMasterBusy</vt:lpstr>
      <vt:lpstr>函数I2CMasterSlaveAddrSet</vt:lpstr>
      <vt:lpstr>函数I2CMasterDataPut</vt:lpstr>
      <vt:lpstr>函数I2CMasterDataGet</vt:lpstr>
      <vt:lpstr>函数I2CMasterControl</vt:lpstr>
      <vt:lpstr>函数I2CMasterErr</vt:lpstr>
      <vt:lpstr>第二次实验</vt:lpstr>
      <vt:lpstr>Option for Target “Target 1”</vt:lpstr>
      <vt:lpstr>实验目的</vt:lpstr>
      <vt:lpstr>实验2-1</vt:lpstr>
      <vt:lpstr>实验2-2</vt:lpstr>
      <vt:lpstr>实验2-3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pc001.sjtu.edu.cn</cp:lastModifiedBy>
  <cp:revision>615</cp:revision>
  <dcterms:created xsi:type="dcterms:W3CDTF">2012-02-15T06:15:34Z</dcterms:created>
  <dcterms:modified xsi:type="dcterms:W3CDTF">2017-05-18T05:29:29Z</dcterms:modified>
</cp:coreProperties>
</file>