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704" r:id="rId3"/>
  </p:sldMasterIdLst>
  <p:notesMasterIdLst>
    <p:notesMasterId r:id="rId24"/>
  </p:notesMasterIdLst>
  <p:sldIdLst>
    <p:sldId id="492" r:id="rId4"/>
    <p:sldId id="495" r:id="rId5"/>
    <p:sldId id="591" r:id="rId6"/>
    <p:sldId id="594" r:id="rId7"/>
    <p:sldId id="593" r:id="rId8"/>
    <p:sldId id="596" r:id="rId9"/>
    <p:sldId id="597" r:id="rId10"/>
    <p:sldId id="598" r:id="rId11"/>
    <p:sldId id="586" r:id="rId12"/>
    <p:sldId id="599" r:id="rId13"/>
    <p:sldId id="587" r:id="rId14"/>
    <p:sldId id="600" r:id="rId15"/>
    <p:sldId id="583" r:id="rId16"/>
    <p:sldId id="601" r:id="rId17"/>
    <p:sldId id="602" r:id="rId18"/>
    <p:sldId id="555" r:id="rId19"/>
    <p:sldId id="557" r:id="rId20"/>
    <p:sldId id="559" r:id="rId21"/>
    <p:sldId id="589" r:id="rId22"/>
    <p:sldId id="588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17" autoAdjust="0"/>
    <p:restoredTop sz="94660"/>
  </p:normalViewPr>
  <p:slideViewPr>
    <p:cSldViewPr>
      <p:cViewPr varScale="1">
        <p:scale>
          <a:sx n="94" d="100"/>
          <a:sy n="94" d="100"/>
        </p:scale>
        <p:origin x="-12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F5332-2E67-4197-A9D6-96730940DD45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6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1454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042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9516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139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41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9044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101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240256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896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5273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9311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6581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2479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9218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4829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6541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9435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48449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276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712078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8303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58540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0311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23306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194153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72249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732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9001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953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0348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4508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7085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9064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54270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0309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815392" y="213024"/>
            <a:ext cx="1368152" cy="57606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2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008" y="2428868"/>
            <a:ext cx="8928992" cy="1470025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CN" sz="4000" dirty="0" smtClean="0">
                <a:solidFill>
                  <a:srgbClr val="C00000"/>
                </a:solidFill>
                <a:latin typeface="Calibri" pitchFamily="34" charset="0"/>
              </a:rPr>
              <a:t>S800</a:t>
            </a:r>
            <a:r>
              <a:rPr lang="zh-CN" altLang="en-US" sz="4000" dirty="0" smtClean="0">
                <a:solidFill>
                  <a:srgbClr val="C00000"/>
                </a:solidFill>
                <a:latin typeface="Corbel" pitchFamily="34" charset="0"/>
              </a:rPr>
              <a:t>板第二次实验</a:t>
            </a:r>
            <a:r>
              <a:rPr lang="en-US" altLang="zh-CN" sz="4000" dirty="0" smtClean="0">
                <a:solidFill>
                  <a:srgbClr val="C00000"/>
                </a:solidFill>
                <a:latin typeface="Corbel" pitchFamily="34" charset="0"/>
              </a:rPr>
              <a:t>(</a:t>
            </a:r>
            <a:r>
              <a:rPr lang="zh-CN" altLang="en-US" sz="4000" dirty="0" smtClean="0">
                <a:solidFill>
                  <a:srgbClr val="C00000"/>
                </a:solidFill>
                <a:latin typeface="Corbel" pitchFamily="34" charset="0"/>
              </a:rPr>
              <a:t>下</a:t>
            </a:r>
            <a:r>
              <a:rPr lang="en-US" altLang="zh-CN" sz="4000" dirty="0" smtClean="0">
                <a:solidFill>
                  <a:srgbClr val="C00000"/>
                </a:solidFill>
                <a:latin typeface="Corbel" pitchFamily="34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519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SysTick</a:t>
            </a:r>
            <a:r>
              <a:rPr lang="zh-CN" altLang="en-US" dirty="0" smtClean="0"/>
              <a:t>中断编程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ui32SysClock = 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SysCtlClockFreqSet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((SYSCTL_XTAL_16MHZ |SYSCTL_OSC_INT |SYSCTL_USE_OSC), 16000000);		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SysTickPeriodSet(ui32SysClock/1000);	           //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心跳节拍为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1mS</a:t>
            </a:r>
          </a:p>
          <a:p>
            <a:pPr>
              <a:buNone/>
            </a:pPr>
            <a:r>
              <a:rPr lang="en-US" altLang="zh-CN" sz="1600" i="1" dirty="0" err="1" smtClean="0">
                <a:solidFill>
                  <a:srgbClr val="00B0F0"/>
                </a:solidFill>
              </a:rPr>
              <a:t>SysTickEnable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();			          //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使能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SysTick</a:t>
            </a:r>
            <a:endParaRPr lang="en-US" altLang="zh-CN" sz="1600" i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zh-CN" sz="16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1600" i="1" dirty="0" err="1" smtClean="0">
                <a:solidFill>
                  <a:srgbClr val="00B0F0"/>
                </a:solidFill>
              </a:rPr>
              <a:t>SysTickIntEnable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();			         //SysTick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中断允许，每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1mS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进入一次中断</a:t>
            </a:r>
            <a:endParaRPr lang="en-US" altLang="zh-CN" sz="16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1600" i="1" dirty="0" err="1" smtClean="0">
                <a:solidFill>
                  <a:srgbClr val="00B0F0"/>
                </a:solidFill>
              </a:rPr>
              <a:t>IntMasterEnable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();			        //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总中断允许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	</a:t>
            </a:r>
          </a:p>
          <a:p>
            <a:pPr>
              <a:buNone/>
            </a:pPr>
            <a:endParaRPr lang="en-US" altLang="zh-CN" sz="16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……</a:t>
            </a:r>
          </a:p>
          <a:p>
            <a:pPr>
              <a:buNone/>
            </a:pPr>
            <a:endParaRPr lang="en-US" altLang="zh-CN" sz="16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void 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SysTick_Handler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(void)</a:t>
            </a:r>
          </a:p>
          <a:p>
            <a:pPr>
              <a:buNone/>
            </a:pPr>
            <a:r>
              <a:rPr lang="zh-CN" altLang="en-US" sz="1600" i="1" dirty="0" smtClean="0">
                <a:solidFill>
                  <a:srgbClr val="00B0F0"/>
                </a:solidFill>
              </a:rPr>
              <a:t>｛</a:t>
            </a:r>
            <a:endParaRPr lang="en-US" altLang="zh-CN" sz="16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//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在此实现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SYSTICK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中断函数功能</a:t>
            </a:r>
            <a:endParaRPr lang="en-US" altLang="zh-CN" sz="16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CN" altLang="en-US" sz="1600" i="1" dirty="0" smtClean="0">
                <a:solidFill>
                  <a:srgbClr val="00B0F0"/>
                </a:solidFill>
              </a:rPr>
              <a:t>｝</a:t>
            </a:r>
            <a:endParaRPr lang="en-US" altLang="zh-CN" sz="1600" i="1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中断基本编程方法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设置具体中断的类型或触发方式 </a:t>
            </a:r>
          </a:p>
          <a:p>
            <a:r>
              <a:rPr lang="zh-CN" altLang="en-US" dirty="0" smtClean="0"/>
              <a:t>使能中断 </a:t>
            </a:r>
          </a:p>
          <a:p>
            <a:r>
              <a:rPr lang="zh-CN" altLang="en-US" dirty="0" smtClean="0"/>
              <a:t>编写中断服务函数 </a:t>
            </a:r>
          </a:p>
          <a:p>
            <a:r>
              <a:rPr lang="zh-CN" altLang="en-US" dirty="0" smtClean="0"/>
              <a:t>注册中断服务函数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使能中断 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使能一个片内外设的具体中断，通常要采取分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步走的方法：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 smtClean="0">
                <a:ea typeface="宋体" charset="-122"/>
              </a:rPr>
              <a:t>调用片内外设具体中断的使能函数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 smtClean="0">
                <a:ea typeface="宋体" charset="-122"/>
              </a:rPr>
              <a:t>调用函数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charset="-122"/>
              </a:rPr>
              <a:t>XXXIntEnable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( )</a:t>
            </a:r>
            <a:r>
              <a:rPr lang="zh-CN" altLang="en-US" sz="2000" dirty="0" smtClean="0">
                <a:ea typeface="宋体" charset="-122"/>
              </a:rPr>
              <a:t>，使能片内外设的总中断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 smtClean="0">
                <a:ea typeface="宋体" charset="-122"/>
              </a:rPr>
              <a:t>调用函数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charset="-122"/>
              </a:rPr>
              <a:t>IntMasterEnable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( )</a:t>
            </a:r>
            <a:r>
              <a:rPr lang="zh-CN" altLang="en-US" sz="2000" dirty="0" smtClean="0">
                <a:ea typeface="宋体" charset="-122"/>
              </a:rPr>
              <a:t>，使能处理器总中断</a:t>
            </a:r>
          </a:p>
          <a:p>
            <a:r>
              <a:rPr lang="en-US" altLang="zh-CN" sz="2400" dirty="0" err="1" smtClean="0"/>
              <a:t>SysTick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SysTickIntEnable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P531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1775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使能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中断。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SysTickIntEnable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2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该函数使能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中断，允许它被反射到处理器。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IntMasterEnable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P354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2071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使能处理器中断。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IntMasterEnable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(void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该函数允许处理器响应中断。该函数不会影响在中断控制器中已使能的中断集；它只是控制从控制器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到处理器的个别中断。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注册中断服务函数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ea typeface="宋体" charset="-122"/>
              </a:rPr>
              <a:t>中断服务函数写完后，还需要对其进行注册，否则当中断事件产生时程序还是无法找到它。</a:t>
            </a:r>
            <a:endParaRPr lang="en-US" altLang="zh-CN" sz="2000" dirty="0" smtClean="0">
              <a:ea typeface="宋体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err="1" smtClean="0">
                <a:ea typeface="宋体" charset="-122"/>
              </a:rPr>
              <a:t>Keil</a:t>
            </a:r>
            <a:r>
              <a:rPr lang="zh-CN" altLang="en-US" sz="2000" dirty="0" smtClean="0">
                <a:ea typeface="宋体" charset="-122"/>
              </a:rPr>
              <a:t>开发环境下，启动文件</a:t>
            </a:r>
            <a:r>
              <a:rPr lang="en-US" sz="2000" dirty="0" smtClean="0">
                <a:ea typeface="宋体" charset="-122"/>
              </a:rPr>
              <a:t>“</a:t>
            </a:r>
            <a:r>
              <a:rPr lang="en-US" altLang="zh-CN" sz="2000" dirty="0" err="1" smtClean="0">
                <a:ea typeface="宋体" charset="-122"/>
              </a:rPr>
              <a:t>Startup.s</a:t>
            </a:r>
            <a:r>
              <a:rPr lang="en-US" altLang="zh-CN" sz="2000" dirty="0" smtClean="0">
                <a:ea typeface="宋体" charset="-122"/>
              </a:rPr>
              <a:t>”</a:t>
            </a:r>
            <a:r>
              <a:rPr lang="zh-CN" altLang="en-US" sz="2000" dirty="0" smtClean="0">
                <a:ea typeface="宋体" charset="-122"/>
              </a:rPr>
              <a:t>是用汇编写的，找到</a:t>
            </a:r>
            <a:r>
              <a:rPr lang="en-US" sz="2000" dirty="0" smtClean="0">
                <a:ea typeface="宋体" charset="-122"/>
              </a:rPr>
              <a:t>“</a:t>
            </a:r>
            <a:r>
              <a:rPr lang="en-US" altLang="zh-CN" sz="2000" dirty="0" smtClean="0">
                <a:ea typeface="宋体" charset="-122"/>
              </a:rPr>
              <a:t>Vectors”</a:t>
            </a:r>
            <a:r>
              <a:rPr lang="zh-CN" altLang="en-US" sz="2000" dirty="0" smtClean="0">
                <a:ea typeface="宋体" charset="-122"/>
              </a:rPr>
              <a:t>表格查看。</a:t>
            </a:r>
            <a:endParaRPr lang="en-US" altLang="zh-CN" sz="2000" dirty="0" smtClean="0">
              <a:ea typeface="宋体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FF0000"/>
                </a:solidFill>
                <a:ea typeface="宋体" charset="-122"/>
              </a:rPr>
              <a:t>注意：所给的例程中已经给所有的中断注册了中断服务函数，因此，编程时尽量采用所给的中断服务函数名称。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第二次实验（下）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I2C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总线标准及在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TM4C1294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芯片的调用方法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掌握用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I2C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总线扩展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GPIO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芯片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PCA9557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</a:rPr>
              <a:t>及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TCA6424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的方法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</a:rPr>
              <a:t>能够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通过扩展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GPIO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来输出点亮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LED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及动态数码</a:t>
            </a:r>
            <a:r>
              <a:rPr lang="zh-CN" altLang="zh-CN" sz="2400" dirty="0" smtClean="0">
                <a:solidFill>
                  <a:schemeClr val="bg1">
                    <a:lumMod val="50000"/>
                  </a:schemeClr>
                </a:solidFill>
              </a:rPr>
              <a:t>管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熟悉</a:t>
            </a:r>
            <a:r>
              <a:rPr lang="en-US" altLang="zh-CN" sz="2400" dirty="0"/>
              <a:t>SYSTICK</a:t>
            </a:r>
            <a:r>
              <a:rPr lang="zh-CN" altLang="zh-CN" sz="2400" dirty="0"/>
              <a:t>中断调用方式，掌握利用软定时器模拟多任务切换的方法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25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实验</a:t>
            </a:r>
            <a:r>
              <a:rPr lang="en-US" altLang="zh-CN" sz="2400" dirty="0" smtClean="0"/>
              <a:t>2-4 </a:t>
            </a:r>
            <a:r>
              <a:rPr lang="zh-CN" altLang="en-US" sz="2400" dirty="0" smtClean="0"/>
              <a:t>根据中断例程，在中断程序中实现实验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</a:p>
          <a:p>
            <a:r>
              <a:rPr lang="zh-CN" altLang="en-US" sz="2400" dirty="0" smtClean="0"/>
              <a:t>实验</a:t>
            </a:r>
            <a:r>
              <a:rPr lang="en-US" altLang="zh-CN" sz="2400" dirty="0" smtClean="0"/>
              <a:t>2-5</a:t>
            </a:r>
            <a:r>
              <a:rPr lang="zh-CN" altLang="en-US" sz="2400" dirty="0" smtClean="0"/>
              <a:t>（选做）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PF0 </a:t>
            </a:r>
            <a:r>
              <a:rPr lang="zh-CN" altLang="en-US" sz="2000" dirty="0" smtClean="0"/>
              <a:t>闪烁作为任务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LED </a:t>
            </a:r>
            <a:r>
              <a:rPr lang="zh-CN" altLang="en-US" sz="2000" dirty="0" smtClean="0"/>
              <a:t>跑马灯及数码管循环显示作为任务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SYSTICK</a:t>
            </a:r>
            <a:r>
              <a:rPr lang="zh-CN" altLang="en-US" sz="2000" dirty="0" smtClean="0"/>
              <a:t>的时间调度下，两个任务优先级相同，按时间片在运行。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现在增加任务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，按下</a:t>
            </a:r>
            <a:r>
              <a:rPr lang="en-US" altLang="zh-CN" sz="2000" dirty="0" smtClean="0"/>
              <a:t>USR_SW1</a:t>
            </a:r>
            <a:r>
              <a:rPr lang="zh-CN" altLang="en-US" sz="2000" dirty="0" smtClean="0"/>
              <a:t>按键时，</a:t>
            </a:r>
            <a:r>
              <a:rPr lang="en-US" altLang="zh-CN" sz="2000" dirty="0" smtClean="0"/>
              <a:t>PN0 </a:t>
            </a:r>
            <a:r>
              <a:rPr lang="zh-CN" altLang="en-US" sz="2000" dirty="0" smtClean="0"/>
              <a:t>常亮，松开按键熄灭。任务</a:t>
            </a:r>
            <a:r>
              <a:rPr lang="en-US" altLang="zh-CN" sz="2000" dirty="0" smtClean="0"/>
              <a:t>3 </a:t>
            </a:r>
            <a:r>
              <a:rPr lang="zh-CN" altLang="en-US" sz="2000" dirty="0" smtClean="0"/>
              <a:t>的优先级高于任务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，即任务</a:t>
            </a:r>
            <a:r>
              <a:rPr lang="en-US" altLang="zh-CN" sz="2000" dirty="0" smtClean="0"/>
              <a:t>3 </a:t>
            </a:r>
            <a:r>
              <a:rPr lang="zh-CN" altLang="en-US" sz="2000" dirty="0" smtClean="0"/>
              <a:t>在执行时（按下</a:t>
            </a:r>
            <a:r>
              <a:rPr lang="en-US" altLang="zh-CN" sz="2000" dirty="0" smtClean="0"/>
              <a:t>USR_SW1</a:t>
            </a:r>
            <a:r>
              <a:rPr lang="zh-CN" altLang="en-US" sz="2000" dirty="0" smtClean="0"/>
              <a:t>），任务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均不执行。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注：当有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I2C 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器件时，系统时钟不宜超过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20M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03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第二次实验讨论题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1. </a:t>
            </a:r>
            <a:r>
              <a:rPr lang="zh-CN" altLang="en-US" sz="1600" dirty="0" smtClean="0"/>
              <a:t>在使用</a:t>
            </a:r>
            <a:r>
              <a:rPr lang="en-US" altLang="zh-CN" sz="1600" dirty="0" smtClean="0"/>
              <a:t>PIOSC 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MOSC </a:t>
            </a:r>
            <a:r>
              <a:rPr lang="zh-CN" altLang="en-US" sz="1600" dirty="0" smtClean="0"/>
              <a:t>时，能否生成非晶振频率的系统频率？如内部晶振为</a:t>
            </a:r>
            <a:r>
              <a:rPr lang="en-US" altLang="zh-CN" sz="1600" dirty="0" smtClean="0"/>
              <a:t>16M</a:t>
            </a:r>
            <a:r>
              <a:rPr lang="zh-CN" altLang="en-US" sz="1600" dirty="0" smtClean="0"/>
              <a:t>，</a:t>
            </a:r>
          </a:p>
          <a:p>
            <a:pPr>
              <a:buNone/>
            </a:pPr>
            <a:r>
              <a:rPr lang="zh-CN" altLang="en-US" sz="1600" dirty="0" smtClean="0"/>
              <a:t>或外部晶振为</a:t>
            </a:r>
            <a:r>
              <a:rPr lang="en-US" altLang="zh-CN" sz="1600" dirty="0" smtClean="0"/>
              <a:t>25M</a:t>
            </a:r>
            <a:r>
              <a:rPr lang="zh-CN" altLang="en-US" sz="1600" dirty="0" smtClean="0"/>
              <a:t>，能否生成系统频率为</a:t>
            </a:r>
            <a:r>
              <a:rPr lang="en-US" altLang="zh-CN" sz="1600" dirty="0" smtClean="0"/>
              <a:t>1M 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10M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 </a:t>
            </a:r>
            <a:r>
              <a:rPr lang="zh-CN" altLang="en-US" sz="1600" dirty="0" smtClean="0"/>
              <a:t>在使用</a:t>
            </a:r>
            <a:r>
              <a:rPr lang="en-US" altLang="zh-CN" sz="1600" dirty="0" smtClean="0"/>
              <a:t>PLL </a:t>
            </a:r>
            <a:r>
              <a:rPr lang="zh-CN" altLang="en-US" sz="1600" dirty="0" smtClean="0"/>
              <a:t>时，系统频率最小值及最大值分别为多少？</a:t>
            </a:r>
          </a:p>
          <a:p>
            <a:pPr>
              <a:buNone/>
            </a:pPr>
            <a:r>
              <a:rPr lang="en-US" altLang="zh-CN" sz="1600" dirty="0" smtClean="0"/>
              <a:t>3. </a:t>
            </a:r>
            <a:r>
              <a:rPr lang="zh-CN" altLang="en-US" sz="1600" dirty="0" smtClean="0"/>
              <a:t>如果跑马灯要求为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位跑马，例：</a:t>
            </a:r>
            <a:endParaRPr lang="en-US" altLang="zh-CN" sz="1600" dirty="0" smtClean="0"/>
          </a:p>
          <a:p>
            <a:pPr lvl="1">
              <a:buNone/>
            </a:pPr>
            <a:r>
              <a:rPr lang="zh-CN" altLang="en-US" sz="1400" dirty="0" smtClean="0"/>
              <a:t>当显示为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时，跑马灯点亮</a:t>
            </a:r>
            <a:r>
              <a:rPr lang="en-US" altLang="zh-CN" sz="1400" dirty="0" smtClean="0"/>
              <a:t>LED8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LED1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当显示为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时，跑马灯点亮</a:t>
            </a:r>
            <a:r>
              <a:rPr lang="en-US" altLang="zh-CN" sz="1400" dirty="0" smtClean="0"/>
              <a:t>LED1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LED2</a:t>
            </a:r>
            <a:r>
              <a:rPr lang="zh-CN" altLang="en-US" sz="1400" dirty="0" smtClean="0"/>
              <a:t>；如此循环，如何实现？</a:t>
            </a:r>
          </a:p>
          <a:p>
            <a:pPr>
              <a:buNone/>
            </a:pPr>
            <a:r>
              <a:rPr lang="en-US" altLang="zh-CN" sz="1600" dirty="0" smtClean="0"/>
              <a:t>4.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3 </a:t>
            </a:r>
            <a:r>
              <a:rPr lang="zh-CN" altLang="en-US" sz="1600" dirty="0" smtClean="0"/>
              <a:t>基础上，数码管显示也改为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位显示。例</a:t>
            </a:r>
          </a:p>
          <a:p>
            <a:pPr lvl="1">
              <a:buNone/>
            </a:pPr>
            <a:r>
              <a:rPr lang="zh-CN" altLang="en-US" sz="1400" dirty="0" smtClean="0"/>
              <a:t>第一步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显示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2</a:t>
            </a:r>
          </a:p>
          <a:p>
            <a:pPr lvl="1">
              <a:buNone/>
            </a:pPr>
            <a:r>
              <a:rPr lang="zh-CN" altLang="en-US" sz="1400" dirty="0" smtClean="0"/>
              <a:t>跑马灯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显示</a:t>
            </a:r>
            <a:r>
              <a:rPr lang="en-US" altLang="zh-CN" sz="1400" dirty="0" smtClean="0"/>
              <a:t>LED1,2</a:t>
            </a:r>
          </a:p>
          <a:p>
            <a:pPr lvl="1">
              <a:buNone/>
            </a:pPr>
            <a:r>
              <a:rPr lang="zh-CN" altLang="en-US" sz="1400" dirty="0" smtClean="0"/>
              <a:t>第二步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显示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3</a:t>
            </a:r>
          </a:p>
          <a:p>
            <a:pPr lvl="1">
              <a:buNone/>
            </a:pPr>
            <a:r>
              <a:rPr lang="zh-CN" altLang="en-US" sz="1400" dirty="0" smtClean="0"/>
              <a:t>跑马灯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显示</a:t>
            </a:r>
            <a:r>
              <a:rPr lang="en-US" altLang="zh-CN" sz="1400" dirty="0" smtClean="0"/>
              <a:t>LED2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3</a:t>
            </a:r>
          </a:p>
          <a:p>
            <a:pPr lvl="1">
              <a:buNone/>
            </a:pPr>
            <a:r>
              <a:rPr lang="en-US" altLang="zh-CN" sz="1400" dirty="0" smtClean="0"/>
              <a:t>……</a:t>
            </a:r>
            <a:endParaRPr lang="zh-CN" altLang="en-US" sz="1400" dirty="0" smtClean="0"/>
          </a:p>
          <a:p>
            <a:pPr lvl="1">
              <a:buNone/>
            </a:pPr>
            <a:r>
              <a:rPr lang="zh-CN" altLang="en-US" sz="1400" dirty="0" smtClean="0"/>
              <a:t>第</a:t>
            </a:r>
            <a:r>
              <a:rPr lang="en-US" altLang="zh-CN" sz="1400" dirty="0" smtClean="0"/>
              <a:t>8 </a:t>
            </a:r>
            <a:r>
              <a:rPr lang="zh-CN" altLang="en-US" sz="1400" dirty="0" smtClean="0"/>
              <a:t>步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显示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</a:t>
            </a:r>
          </a:p>
          <a:p>
            <a:pPr lvl="1">
              <a:buNone/>
            </a:pPr>
            <a:r>
              <a:rPr lang="zh-CN" altLang="en-US" sz="1400" dirty="0" smtClean="0"/>
              <a:t>跑马灯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显示</a:t>
            </a:r>
            <a:r>
              <a:rPr lang="en-US" altLang="zh-CN" sz="1400" dirty="0" smtClean="0"/>
              <a:t>LED8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</a:t>
            </a:r>
          </a:p>
          <a:p>
            <a:pPr lvl="1">
              <a:buNone/>
            </a:pPr>
            <a:r>
              <a:rPr lang="zh-CN" altLang="en-US" sz="1400" dirty="0" smtClean="0"/>
              <a:t>第</a:t>
            </a:r>
            <a:r>
              <a:rPr lang="en-US" altLang="zh-CN" sz="1400" dirty="0" smtClean="0"/>
              <a:t>9 </a:t>
            </a:r>
            <a:r>
              <a:rPr lang="zh-CN" altLang="en-US" sz="1400" dirty="0" smtClean="0"/>
              <a:t>步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回到第一步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准备知识的学习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系统控制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I2C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SysTick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中断控制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第二次实验讨论题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54344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/>
              <a:t>5. 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USR_SW1 </a:t>
            </a:r>
            <a:r>
              <a:rPr lang="zh-CN" altLang="en-US" sz="1600" dirty="0" smtClean="0"/>
              <a:t>控制跑马灯的频率，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按第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下，间隔为</a:t>
            </a:r>
            <a:r>
              <a:rPr lang="en-US" altLang="zh-CN" sz="1400" dirty="0" smtClean="0"/>
              <a:t>1S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按第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下，间隔为</a:t>
            </a:r>
            <a:r>
              <a:rPr lang="en-US" altLang="zh-CN" sz="1400" dirty="0" smtClean="0"/>
              <a:t>2S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按第</a:t>
            </a:r>
            <a:r>
              <a:rPr lang="en-US" altLang="zh-CN" sz="1400" dirty="0" smtClean="0"/>
              <a:t>3 </a:t>
            </a:r>
            <a:r>
              <a:rPr lang="zh-CN" altLang="en-US" sz="1400" dirty="0" smtClean="0"/>
              <a:t>下，间隔为</a:t>
            </a:r>
            <a:r>
              <a:rPr lang="en-US" altLang="zh-CN" sz="1400" dirty="0" smtClean="0"/>
              <a:t>0.2S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按第</a:t>
            </a:r>
            <a:r>
              <a:rPr lang="en-US" altLang="zh-CN" sz="1400" dirty="0" smtClean="0"/>
              <a:t>4 </a:t>
            </a:r>
            <a:r>
              <a:rPr lang="zh-CN" altLang="en-US" sz="1400" dirty="0" smtClean="0"/>
              <a:t>下，回到上电初始状态，间隔</a:t>
            </a:r>
            <a:r>
              <a:rPr lang="en-US" altLang="zh-CN" sz="1400" dirty="0" smtClean="0"/>
              <a:t>0.5S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以</a:t>
            </a:r>
            <a:r>
              <a:rPr lang="en-US" altLang="zh-CN" sz="1400" dirty="0" smtClean="0"/>
              <a:t>4 </a:t>
            </a:r>
            <a:r>
              <a:rPr lang="zh-CN" altLang="en-US" sz="1400" dirty="0" smtClean="0"/>
              <a:t>为模，循环往复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/>
              <a:t>6. </a:t>
            </a:r>
            <a:r>
              <a:rPr lang="zh-CN" altLang="en-US" sz="1600" dirty="0" smtClean="0"/>
              <a:t>请编程在数码管上实现时钟功能，在数码管上最左端显示分钟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秒数，其中分钟及秒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/>
              <a:t>数均为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位数字。如</a:t>
            </a:r>
            <a:r>
              <a:rPr lang="en-US" altLang="zh-CN" sz="1600" dirty="0" smtClean="0"/>
              <a:t>12:00</a:t>
            </a:r>
            <a:r>
              <a:rPr lang="zh-CN" altLang="en-US" sz="1600" dirty="0" smtClean="0"/>
              <a:t>，共</a:t>
            </a:r>
            <a:r>
              <a:rPr lang="en-US" altLang="zh-CN" sz="1600" dirty="0" smtClean="0"/>
              <a:t>5 </a:t>
            </a:r>
            <a:r>
              <a:rPr lang="zh-CN" altLang="en-US" sz="1600" dirty="0" smtClean="0"/>
              <a:t>位。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每隔一秒，自动加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，当秒数到</a:t>
            </a:r>
            <a:r>
              <a:rPr lang="en-US" altLang="zh-CN" sz="1400" dirty="0" smtClean="0"/>
              <a:t>60 </a:t>
            </a:r>
            <a:r>
              <a:rPr lang="zh-CN" altLang="en-US" sz="1400" dirty="0" smtClean="0"/>
              <a:t>时，自动分钟加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，秒数回到</a:t>
            </a:r>
            <a:r>
              <a:rPr lang="en-US" altLang="zh-CN" sz="1400" dirty="0" smtClean="0"/>
              <a:t>00</a:t>
            </a:r>
            <a:r>
              <a:rPr lang="zh-CN" altLang="en-US" sz="1400" dirty="0" smtClean="0"/>
              <a:t>，分钟及秒数显示范</a:t>
            </a:r>
            <a:r>
              <a:rPr lang="en-US" altLang="zh-CN" sz="1400" dirty="0" smtClean="0"/>
              <a:t>00~59</a:t>
            </a:r>
            <a:r>
              <a:rPr lang="zh-CN" altLang="en-US" sz="1400" dirty="0" smtClean="0"/>
              <a:t>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当按下</a:t>
            </a:r>
            <a:r>
              <a:rPr lang="en-US" altLang="zh-CN" sz="1400" dirty="0" smtClean="0"/>
              <a:t>USR_SW1 </a:t>
            </a:r>
            <a:r>
              <a:rPr lang="zh-CN" altLang="en-US" sz="1400" dirty="0" smtClean="0"/>
              <a:t>时，秒数自动加</a:t>
            </a:r>
            <a:r>
              <a:rPr lang="en-US" altLang="zh-CN" sz="1400" dirty="0" smtClean="0"/>
              <a:t>1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当按下</a:t>
            </a:r>
            <a:r>
              <a:rPr lang="en-US" altLang="zh-CN" sz="1400" dirty="0" smtClean="0"/>
              <a:t>USR_SW2 </a:t>
            </a:r>
            <a:r>
              <a:rPr lang="zh-CN" altLang="en-US" sz="1400" dirty="0" smtClean="0"/>
              <a:t>时，分钟自动加</a:t>
            </a:r>
            <a:r>
              <a:rPr lang="en-US" altLang="zh-CN" sz="1400" dirty="0" smtClean="0"/>
              <a:t>1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当按下以上一个或两个按键不松开时，对应的显示跳变数每隔</a:t>
            </a:r>
            <a:r>
              <a:rPr lang="en-US" altLang="zh-CN" sz="1400" dirty="0" smtClean="0"/>
              <a:t>200mS </a:t>
            </a:r>
            <a:r>
              <a:rPr lang="zh-CN" altLang="en-US" sz="1400" dirty="0" smtClean="0"/>
              <a:t>自动加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。即如下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/>
              <a:t>按下</a:t>
            </a:r>
            <a:r>
              <a:rPr lang="en-US" altLang="zh-CN" sz="1400" dirty="0" smtClean="0"/>
              <a:t>USR_SW1 1S</a:t>
            </a:r>
            <a:r>
              <a:rPr lang="zh-CN" altLang="en-US" sz="1400" dirty="0" smtClean="0"/>
              <a:t>，则显示跳变秒数加</a:t>
            </a:r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SysTick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SysTick</a:t>
            </a:r>
            <a:r>
              <a:rPr lang="zh-CN" altLang="en-US" sz="2400" dirty="0" smtClean="0"/>
              <a:t>，系统滴答，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即系统的心跳</a:t>
            </a:r>
            <a:r>
              <a:rPr lang="zh-CN" altLang="en-US" sz="2400" dirty="0" smtClean="0"/>
              <a:t>，很形象地表示了它是一个系统节拍器。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SysTick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集成在内核中的一个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位倒计时定时器，与外设厂家无关。便于不同处理器厂家间程序的移植。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SysTick</a:t>
            </a:r>
            <a:r>
              <a:rPr lang="zh-CN" altLang="en-US" sz="2400" dirty="0" smtClean="0"/>
              <a:t>从设定值开始减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计数，直到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，然后再次重装。循环往复。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SysTick</a:t>
            </a:r>
            <a:r>
              <a:rPr lang="zh-CN" altLang="en-US" dirty="0" smtClean="0"/>
              <a:t>查询式编程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ui32SysClock =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SysCtlClockFreqSet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((SYSCTL_XTAL_16MHZ |SYSCTL_OSC_INT |SYSCTL_USE_OSC), 16000000);		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SysTickPeriodSet(ui32SysClock/1000);	                 //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心跳节拍为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1mS</a:t>
            </a:r>
          </a:p>
          <a:p>
            <a:pPr>
              <a:buNone/>
            </a:pPr>
            <a:r>
              <a:rPr lang="en-US" altLang="zh-CN" sz="1800" i="1" dirty="0" err="1" smtClean="0">
                <a:solidFill>
                  <a:srgbClr val="00B0F0"/>
                </a:solidFill>
              </a:rPr>
              <a:t>SysTickEnable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();			                            //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使能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SysTick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ui32Value	=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SysTickValueGet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();		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                                 //SysTick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定时器当前值，可以进行为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0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的判断处理</a:t>
            </a:r>
            <a:endParaRPr lang="en-US" altLang="zh-CN" sz="1800" i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zh-CN" sz="1800" i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zh-CN" sz="1800" i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zh-CN" sz="18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注意：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altLang="zh-CN" sz="1800" b="1" dirty="0" err="1" smtClean="0">
                <a:solidFill>
                  <a:srgbClr val="FF0000"/>
                </a:solidFill>
              </a:rPr>
              <a:t>SysTick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是内核级外设，不需要用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SysCtlPeripheralEnable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函数初始化。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AutoNum type="arabicPeriod"/>
            </a:pPr>
            <a:r>
              <a:rPr lang="en-US" altLang="zh-CN" sz="1800" b="1" dirty="0" smtClean="0">
                <a:solidFill>
                  <a:srgbClr val="FF0000"/>
                </a:solidFill>
              </a:rPr>
              <a:t>24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位计数器不要溢出。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SysTick</a:t>
            </a:r>
            <a:r>
              <a:rPr lang="zh-CN" altLang="en-US" dirty="0" smtClean="0"/>
              <a:t>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latin typeface="+mn-ea"/>
              </a:rPr>
              <a:t>函数</a:t>
            </a:r>
            <a:r>
              <a:rPr lang="en-US" altLang="zh-CN" sz="2400" dirty="0" smtClean="0">
                <a:latin typeface="+mn-ea"/>
              </a:rPr>
              <a:t>SysTickPeriodSet( )</a:t>
            </a:r>
          </a:p>
          <a:p>
            <a:pPr lvl="1"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+mn-ea"/>
                <a:ea typeface="+mn-ea"/>
              </a:rPr>
              <a:t>用来设置</a:t>
            </a:r>
            <a:r>
              <a:rPr lang="en-US" altLang="zh-CN" sz="2000" dirty="0" err="1" smtClean="0">
                <a:latin typeface="+mn-ea"/>
                <a:ea typeface="+mn-ea"/>
              </a:rPr>
              <a:t>SysTick</a:t>
            </a:r>
            <a:r>
              <a:rPr lang="zh-CN" altLang="en-US" sz="2000" dirty="0" smtClean="0">
                <a:latin typeface="+mn-ea"/>
                <a:ea typeface="+mn-ea"/>
              </a:rPr>
              <a:t>计数器的周期值。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latin typeface="+mn-ea"/>
              </a:rPr>
              <a:t>函数</a:t>
            </a:r>
            <a:r>
              <a:rPr lang="en-US" altLang="zh-CN" sz="2400" dirty="0" err="1" smtClean="0">
                <a:latin typeface="+mn-ea"/>
              </a:rPr>
              <a:t>SysTickPeriodGet</a:t>
            </a:r>
            <a:r>
              <a:rPr lang="en-US" altLang="zh-CN" sz="2400" dirty="0" smtClean="0">
                <a:latin typeface="+mn-ea"/>
              </a:rPr>
              <a:t>( )</a:t>
            </a:r>
          </a:p>
          <a:p>
            <a:pPr lvl="1"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+mn-ea"/>
                <a:ea typeface="+mn-ea"/>
              </a:rPr>
              <a:t>用来获取</a:t>
            </a:r>
            <a:r>
              <a:rPr lang="en-US" altLang="zh-CN" sz="2000" dirty="0" smtClean="0">
                <a:latin typeface="+mn-ea"/>
                <a:ea typeface="+mn-ea"/>
              </a:rPr>
              <a:t>SysTick</a:t>
            </a:r>
            <a:r>
              <a:rPr lang="zh-CN" altLang="en-US" sz="2000" dirty="0" smtClean="0">
                <a:latin typeface="+mn-ea"/>
                <a:ea typeface="+mn-ea"/>
              </a:rPr>
              <a:t>计数器的周期值。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latin typeface="+mn-ea"/>
              </a:rPr>
              <a:t>函数</a:t>
            </a:r>
            <a:r>
              <a:rPr lang="en-US" altLang="zh-CN" sz="2400" dirty="0" err="1" smtClean="0">
                <a:latin typeface="+mn-ea"/>
              </a:rPr>
              <a:t>SysTickEnable</a:t>
            </a:r>
            <a:r>
              <a:rPr lang="en-US" altLang="zh-CN" sz="2400" dirty="0" smtClean="0">
                <a:latin typeface="+mn-ea"/>
              </a:rPr>
              <a:t>( )</a:t>
            </a:r>
          </a:p>
          <a:p>
            <a:pPr lvl="1"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+mn-ea"/>
                <a:ea typeface="+mn-ea"/>
              </a:rPr>
              <a:t>用来使能</a:t>
            </a:r>
            <a:r>
              <a:rPr lang="en-US" altLang="zh-CN" sz="2000" dirty="0" err="1" smtClean="0">
                <a:latin typeface="+mn-ea"/>
                <a:ea typeface="+mn-ea"/>
              </a:rPr>
              <a:t>SysTick</a:t>
            </a:r>
            <a:r>
              <a:rPr lang="zh-CN" altLang="en-US" sz="2000" dirty="0" smtClean="0">
                <a:latin typeface="+mn-ea"/>
                <a:ea typeface="+mn-ea"/>
              </a:rPr>
              <a:t>计数器，使其开始倒计数。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latin typeface="+mn-ea"/>
              </a:rPr>
              <a:t>函数</a:t>
            </a:r>
            <a:r>
              <a:rPr lang="en-US" altLang="zh-CN" sz="2400" smtClean="0">
                <a:latin typeface="+mn-ea"/>
              </a:rPr>
              <a:t>SysTickDisable</a:t>
            </a:r>
            <a:r>
              <a:rPr lang="en-US" altLang="zh-CN" sz="2400" dirty="0" smtClean="0">
                <a:latin typeface="+mn-ea"/>
              </a:rPr>
              <a:t>( )</a:t>
            </a:r>
          </a:p>
          <a:p>
            <a:pPr lvl="1"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+mn-ea"/>
                <a:ea typeface="+mn-ea"/>
              </a:rPr>
              <a:t>用来关闭</a:t>
            </a:r>
            <a:r>
              <a:rPr lang="en-US" altLang="zh-CN" sz="2000" dirty="0" err="1" smtClean="0">
                <a:latin typeface="+mn-ea"/>
                <a:ea typeface="+mn-ea"/>
              </a:rPr>
              <a:t>SysTick</a:t>
            </a:r>
            <a:r>
              <a:rPr lang="zh-CN" altLang="en-US" sz="2000" dirty="0" smtClean="0">
                <a:latin typeface="+mn-ea"/>
                <a:ea typeface="+mn-ea"/>
              </a:rPr>
              <a:t>计数器，停止计数。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latin typeface="+mn-ea"/>
              </a:rPr>
              <a:t>函数</a:t>
            </a:r>
            <a:r>
              <a:rPr lang="en-US" altLang="zh-CN" sz="2400" dirty="0" err="1" smtClean="0">
                <a:latin typeface="+mn-ea"/>
              </a:rPr>
              <a:t>SysTickValueGet</a:t>
            </a:r>
            <a:r>
              <a:rPr lang="en-US" altLang="zh-CN" sz="2400" dirty="0" smtClean="0">
                <a:latin typeface="+mn-ea"/>
              </a:rPr>
              <a:t>( )</a:t>
            </a:r>
          </a:p>
          <a:p>
            <a:pPr lvl="1"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latin typeface="+mn-ea"/>
                <a:ea typeface="+mn-ea"/>
              </a:rPr>
              <a:t>用来获取</a:t>
            </a:r>
            <a:r>
              <a:rPr lang="en-US" altLang="zh-CN" sz="2000" dirty="0" err="1" smtClean="0">
                <a:latin typeface="+mn-ea"/>
                <a:ea typeface="+mn-ea"/>
              </a:rPr>
              <a:t>SysTick</a:t>
            </a:r>
            <a:r>
              <a:rPr lang="zh-CN" altLang="en-US" sz="2000" dirty="0" smtClean="0">
                <a:latin typeface="+mn-ea"/>
                <a:ea typeface="+mn-ea"/>
              </a:rPr>
              <a:t>当前的计数值。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SysTickPeriodSet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P532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2786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计数器的周期。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SysTickPeriodSet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ui32Period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ui32Period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计数器每个周期的时钟节拍数，它的值必须在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16, 777, 216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之间（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16, 777, 216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包括在内）。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该函数设置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计数器循环计数的速率；它与相邻中断之间的处理器时钟数相等。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Times New Roman" pitchFamily="18" charset="0"/>
              </a:rPr>
              <a:t>函数</a:t>
            </a:r>
            <a:r>
              <a:rPr lang="en-US" altLang="zh-CN" sz="3200" dirty="0" err="1" smtClean="0"/>
              <a:t>SysTickEnable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P530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2071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1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使能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5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SysTickEnable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4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该函数启动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计数器。如果已经注册了一个中断处理程序，当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计数器翻转时，中断处理程序将被调用。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err="1" smtClean="0"/>
              <a:t>SysTickValueGet</a:t>
            </a:r>
            <a:endParaRPr lang="zh-CN" altLang="en-US" sz="32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P532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9981119"/>
              </p:ext>
            </p:extLst>
          </p:nvPr>
        </p:nvGraphicFramePr>
        <p:xfrm>
          <a:off x="683568" y="2428868"/>
          <a:ext cx="7746084" cy="2571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计数器的当前值。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uint32_t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SysTickValueGet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该函数返回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计数器的当前值，该值在（周期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）和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之间，（（周期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）和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这两个值也包括在内）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计数器的当前值。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中断控制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858048" cy="10795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1120</Words>
  <Application>Microsoft Office PowerPoint</Application>
  <PresentationFormat>全屏显示(4:3)</PresentationFormat>
  <Paragraphs>149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1_stallings</vt:lpstr>
      <vt:lpstr>2_自定义设计方案</vt:lpstr>
      <vt:lpstr>1_自定义设计方案</vt:lpstr>
      <vt:lpstr>S800板第二次实验(下)</vt:lpstr>
      <vt:lpstr>准备知识的学习</vt:lpstr>
      <vt:lpstr>SysTick</vt:lpstr>
      <vt:lpstr>SysTick查询式编程</vt:lpstr>
      <vt:lpstr>SysTick库函数</vt:lpstr>
      <vt:lpstr>函数SysTickPeriodSet</vt:lpstr>
      <vt:lpstr>函数SysTickEnable</vt:lpstr>
      <vt:lpstr>函数SysTickValueGet</vt:lpstr>
      <vt:lpstr>中断控制</vt:lpstr>
      <vt:lpstr>SysTick中断编程</vt:lpstr>
      <vt:lpstr>中断基本编程方法</vt:lpstr>
      <vt:lpstr>使能中断 </vt:lpstr>
      <vt:lpstr>函数SysTickIntEnable</vt:lpstr>
      <vt:lpstr>函数IntMasterEnable</vt:lpstr>
      <vt:lpstr>注册中断服务函数 </vt:lpstr>
      <vt:lpstr>第二次实验（下）</vt:lpstr>
      <vt:lpstr>实验目的</vt:lpstr>
      <vt:lpstr>实验内容</vt:lpstr>
      <vt:lpstr>第二次实验讨论题</vt:lpstr>
      <vt:lpstr>第二次实验讨论题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pc001.sjtu.edu.cn</cp:lastModifiedBy>
  <cp:revision>613</cp:revision>
  <dcterms:created xsi:type="dcterms:W3CDTF">2012-02-15T06:15:34Z</dcterms:created>
  <dcterms:modified xsi:type="dcterms:W3CDTF">2017-05-22T00:40:39Z</dcterms:modified>
</cp:coreProperties>
</file>