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7"/>
  </p:notesMasterIdLst>
  <p:sldIdLst>
    <p:sldId id="712" r:id="rId2"/>
    <p:sldId id="1118" r:id="rId3"/>
    <p:sldId id="1126" r:id="rId4"/>
    <p:sldId id="1128" r:id="rId5"/>
    <p:sldId id="1204" r:id="rId6"/>
    <p:sldId id="1131" r:id="rId7"/>
    <p:sldId id="1132" r:id="rId8"/>
    <p:sldId id="1171" r:id="rId9"/>
    <p:sldId id="1172" r:id="rId10"/>
    <p:sldId id="1173" r:id="rId11"/>
    <p:sldId id="1145" r:id="rId12"/>
    <p:sldId id="1150" r:id="rId13"/>
    <p:sldId id="1149" r:id="rId14"/>
    <p:sldId id="1151" r:id="rId15"/>
    <p:sldId id="1140" r:id="rId16"/>
    <p:sldId id="1142" r:id="rId17"/>
    <p:sldId id="1152" r:id="rId18"/>
    <p:sldId id="1153" r:id="rId19"/>
    <p:sldId id="1154" r:id="rId20"/>
    <p:sldId id="1174" r:id="rId21"/>
    <p:sldId id="1169" r:id="rId22"/>
    <p:sldId id="1175" r:id="rId23"/>
    <p:sldId id="1176" r:id="rId24"/>
    <p:sldId id="1177" r:id="rId25"/>
    <p:sldId id="1178" r:id="rId26"/>
    <p:sldId id="1179" r:id="rId27"/>
    <p:sldId id="1180" r:id="rId28"/>
    <p:sldId id="1181" r:id="rId29"/>
    <p:sldId id="1182" r:id="rId30"/>
    <p:sldId id="1205" r:id="rId31"/>
    <p:sldId id="1187" r:id="rId32"/>
    <p:sldId id="1184" r:id="rId33"/>
    <p:sldId id="1185" r:id="rId34"/>
    <p:sldId id="1186" r:id="rId35"/>
    <p:sldId id="1188" r:id="rId36"/>
    <p:sldId id="1190" r:id="rId37"/>
    <p:sldId id="1191" r:id="rId38"/>
    <p:sldId id="1192" r:id="rId39"/>
    <p:sldId id="1193" r:id="rId40"/>
    <p:sldId id="1194" r:id="rId41"/>
    <p:sldId id="1195" r:id="rId42"/>
    <p:sldId id="1196" r:id="rId43"/>
    <p:sldId id="1202" r:id="rId44"/>
    <p:sldId id="1197" r:id="rId45"/>
    <p:sldId id="1253" r:id="rId46"/>
    <p:sldId id="1106" r:id="rId47"/>
    <p:sldId id="1107" r:id="rId48"/>
    <p:sldId id="1108" r:id="rId49"/>
    <p:sldId id="1109" r:id="rId50"/>
    <p:sldId id="1110" r:id="rId51"/>
    <p:sldId id="1112" r:id="rId52"/>
    <p:sldId id="1113" r:id="rId53"/>
    <p:sldId id="1114" r:id="rId54"/>
    <p:sldId id="1115" r:id="rId55"/>
    <p:sldId id="1254" r:id="rId56"/>
  </p:sldIdLst>
  <p:sldSz cx="9144000" cy="6858000" type="screen4x3"/>
  <p:notesSz cx="7099300" cy="10234613"/>
  <p:defaultTextStyle>
    <a:defPPr>
      <a:defRPr lang="en-US"/>
    </a:defPPr>
    <a:lvl1pPr algn="ctr" rtl="0" fontAlgn="base">
      <a:spcBef>
        <a:spcPct val="0"/>
      </a:spcBef>
      <a:spcAft>
        <a:spcPct val="0"/>
      </a:spcAft>
      <a:defRPr kern="1200">
        <a:solidFill>
          <a:srgbClr val="133984"/>
        </a:solidFill>
        <a:latin typeface="Arial" charset="0"/>
        <a:ea typeface="黑体" pitchFamily="49" charset="-122"/>
        <a:cs typeface="+mn-cs"/>
      </a:defRPr>
    </a:lvl1pPr>
    <a:lvl2pPr marL="457200" algn="ctr" rtl="0" fontAlgn="base">
      <a:spcBef>
        <a:spcPct val="0"/>
      </a:spcBef>
      <a:spcAft>
        <a:spcPct val="0"/>
      </a:spcAft>
      <a:defRPr kern="1200">
        <a:solidFill>
          <a:srgbClr val="133984"/>
        </a:solidFill>
        <a:latin typeface="Arial" charset="0"/>
        <a:ea typeface="黑体" pitchFamily="49" charset="-122"/>
        <a:cs typeface="+mn-cs"/>
      </a:defRPr>
    </a:lvl2pPr>
    <a:lvl3pPr marL="914400" algn="ctr" rtl="0" fontAlgn="base">
      <a:spcBef>
        <a:spcPct val="0"/>
      </a:spcBef>
      <a:spcAft>
        <a:spcPct val="0"/>
      </a:spcAft>
      <a:defRPr kern="1200">
        <a:solidFill>
          <a:srgbClr val="133984"/>
        </a:solidFill>
        <a:latin typeface="Arial" charset="0"/>
        <a:ea typeface="黑体" pitchFamily="49" charset="-122"/>
        <a:cs typeface="+mn-cs"/>
      </a:defRPr>
    </a:lvl3pPr>
    <a:lvl4pPr marL="1371600" algn="ctr" rtl="0" fontAlgn="base">
      <a:spcBef>
        <a:spcPct val="0"/>
      </a:spcBef>
      <a:spcAft>
        <a:spcPct val="0"/>
      </a:spcAft>
      <a:defRPr kern="1200">
        <a:solidFill>
          <a:srgbClr val="133984"/>
        </a:solidFill>
        <a:latin typeface="Arial" charset="0"/>
        <a:ea typeface="黑体" pitchFamily="49" charset="-122"/>
        <a:cs typeface="+mn-cs"/>
      </a:defRPr>
    </a:lvl4pPr>
    <a:lvl5pPr marL="1828800" algn="ctr" rtl="0" fontAlgn="base">
      <a:spcBef>
        <a:spcPct val="0"/>
      </a:spcBef>
      <a:spcAft>
        <a:spcPct val="0"/>
      </a:spcAft>
      <a:defRPr kern="1200">
        <a:solidFill>
          <a:srgbClr val="133984"/>
        </a:solidFill>
        <a:latin typeface="Arial" charset="0"/>
        <a:ea typeface="黑体" pitchFamily="49" charset="-122"/>
        <a:cs typeface="+mn-cs"/>
      </a:defRPr>
    </a:lvl5pPr>
    <a:lvl6pPr marL="2286000" algn="l" defTabSz="914400" rtl="0" eaLnBrk="1" latinLnBrk="0" hangingPunct="1">
      <a:defRPr kern="1200">
        <a:solidFill>
          <a:srgbClr val="133984"/>
        </a:solidFill>
        <a:latin typeface="Arial" charset="0"/>
        <a:ea typeface="黑体" pitchFamily="49" charset="-122"/>
        <a:cs typeface="+mn-cs"/>
      </a:defRPr>
    </a:lvl6pPr>
    <a:lvl7pPr marL="2743200" algn="l" defTabSz="914400" rtl="0" eaLnBrk="1" latinLnBrk="0" hangingPunct="1">
      <a:defRPr kern="1200">
        <a:solidFill>
          <a:srgbClr val="133984"/>
        </a:solidFill>
        <a:latin typeface="Arial" charset="0"/>
        <a:ea typeface="黑体" pitchFamily="49" charset="-122"/>
        <a:cs typeface="+mn-cs"/>
      </a:defRPr>
    </a:lvl7pPr>
    <a:lvl8pPr marL="3200400" algn="l" defTabSz="914400" rtl="0" eaLnBrk="1" latinLnBrk="0" hangingPunct="1">
      <a:defRPr kern="1200">
        <a:solidFill>
          <a:srgbClr val="133984"/>
        </a:solidFill>
        <a:latin typeface="Arial" charset="0"/>
        <a:ea typeface="黑体" pitchFamily="49" charset="-122"/>
        <a:cs typeface="+mn-cs"/>
      </a:defRPr>
    </a:lvl8pPr>
    <a:lvl9pPr marL="3657600" algn="l" defTabSz="914400" rtl="0" eaLnBrk="1" latinLnBrk="0" hangingPunct="1">
      <a:defRPr kern="1200">
        <a:solidFill>
          <a:srgbClr val="133984"/>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4F5B9"/>
    <a:srgbClr val="FF0066"/>
    <a:srgbClr val="133984"/>
    <a:srgbClr val="0000CC"/>
    <a:srgbClr val="FF0000"/>
    <a:srgbClr val="008000"/>
    <a:srgbClr val="6600CC"/>
    <a:srgbClr val="DD594B"/>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1" autoAdjust="0"/>
    <p:restoredTop sz="87024" autoAdjust="0"/>
  </p:normalViewPr>
  <p:slideViewPr>
    <p:cSldViewPr>
      <p:cViewPr>
        <p:scale>
          <a:sx n="60" d="100"/>
          <a:sy n="60" d="100"/>
        </p:scale>
        <p:origin x="-1506"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notesViewPr>
    <p:cSldViewPr>
      <p:cViewPr varScale="1">
        <p:scale>
          <a:sx n="56" d="100"/>
          <a:sy n="56" d="100"/>
        </p:scale>
        <p:origin x="-2214" y="-96"/>
      </p:cViewPr>
      <p:guideLst>
        <p:guide orient="horz" pos="3224"/>
        <p:guide pos="223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defTabSz="990600">
              <a:defRPr sz="1300">
                <a:solidFill>
                  <a:schemeClr val="tx1"/>
                </a:solidFill>
                <a:ea typeface="宋体" pitchFamily="2" charset="-122"/>
              </a:defRPr>
            </a:lvl1pPr>
          </a:lstStyle>
          <a:p>
            <a:pPr>
              <a:defRPr/>
            </a:pPr>
            <a:endParaRPr lang="zh-CN" altLang="en-US"/>
          </a:p>
        </p:txBody>
      </p:sp>
      <p:sp>
        <p:nvSpPr>
          <p:cNvPr id="2396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solidFill>
                  <a:schemeClr val="tx1"/>
                </a:solidFill>
                <a:ea typeface="宋体" pitchFamily="2" charset="-122"/>
              </a:defRPr>
            </a:lvl1pPr>
          </a:lstStyle>
          <a:p>
            <a:pPr>
              <a:defRPr/>
            </a:pPr>
            <a:endParaRPr lang="en-US" altLang="zh-CN"/>
          </a:p>
        </p:txBody>
      </p:sp>
      <p:sp>
        <p:nvSpPr>
          <p:cNvPr id="17613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396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96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defTabSz="990600">
              <a:defRPr sz="1300">
                <a:solidFill>
                  <a:schemeClr val="tx1"/>
                </a:solidFill>
                <a:ea typeface="宋体" pitchFamily="2" charset="-122"/>
              </a:defRPr>
            </a:lvl1pPr>
          </a:lstStyle>
          <a:p>
            <a:pPr>
              <a:defRPr/>
            </a:pPr>
            <a:endParaRPr lang="en-US" altLang="zh-CN"/>
          </a:p>
        </p:txBody>
      </p:sp>
      <p:sp>
        <p:nvSpPr>
          <p:cNvPr id="2396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solidFill>
                  <a:schemeClr val="tx1"/>
                </a:solidFill>
                <a:ea typeface="宋体" pitchFamily="2" charset="-122"/>
              </a:defRPr>
            </a:lvl1pPr>
          </a:lstStyle>
          <a:p>
            <a:pPr>
              <a:defRPr/>
            </a:pPr>
            <a:fld id="{74F08794-2F78-415C-812E-0FE87C3CC62F}" type="slidenum">
              <a:rPr lang="zh-CN" altLang="en-US"/>
              <a:pPr>
                <a:defRPr/>
              </a:pPr>
              <a:t>‹#›</a:t>
            </a:fld>
            <a:endParaRPr lang="en-US" altLang="zh-CN"/>
          </a:p>
        </p:txBody>
      </p:sp>
    </p:spTree>
    <p:extLst>
      <p:ext uri="{BB962C8B-B14F-4D97-AF65-F5344CB8AC3E}">
        <p14:creationId xmlns="" xmlns:p14="http://schemas.microsoft.com/office/powerpoint/2010/main" val="3450801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992188" y="768350"/>
            <a:ext cx="5114925" cy="3836988"/>
          </a:xfrm>
          <a:ln/>
        </p:spPr>
      </p:sp>
      <p:sp>
        <p:nvSpPr>
          <p:cNvPr id="177155" name="Rectangle 3"/>
          <p:cNvSpPr>
            <a:spLocks noGrp="1" noChangeArrowheads="1"/>
          </p:cNvSpPr>
          <p:nvPr>
            <p:ph type="body" idx="1"/>
          </p:nvPr>
        </p:nvSpPr>
        <p:spPr>
          <a:noFill/>
          <a:ln/>
        </p:spPr>
        <p:txBody>
          <a:bodyPr/>
          <a:lstStyle/>
          <a:p>
            <a:r>
              <a:rPr lang="en-US" altLang="zh-CN" sz="1900" smtClean="0">
                <a:latin typeface="Corbel" pitchFamily="34" charset="0"/>
              </a:rPr>
              <a:t>Embedded System</a:t>
            </a:r>
          </a:p>
          <a:p>
            <a:pPr eaLnBrk="1" hangingPunct="1"/>
            <a:r>
              <a:rPr lang="en-US" altLang="zh-CN" smtClean="0">
                <a:solidFill>
                  <a:srgbClr val="16388A"/>
                </a:solidFill>
                <a:latin typeface="Corbel" pitchFamily="34" charset="0"/>
              </a:rPr>
              <a:t>Shanghai Jiao Tong University</a:t>
            </a:r>
          </a:p>
          <a:p>
            <a:pPr eaLnBrk="1" hangingPunct="1"/>
            <a:r>
              <a:rPr lang="en-US" altLang="zh-CN" smtClean="0">
                <a:solidFill>
                  <a:srgbClr val="16388A"/>
                </a:solidFill>
                <a:latin typeface="Corbel" pitchFamily="34" charset="0"/>
              </a:rPr>
              <a:t>June. 2010</a:t>
            </a:r>
          </a:p>
          <a:p>
            <a:endParaRPr lang="zh-CN" altLang="en-US" sz="1900" smtClean="0">
              <a:latin typeface="Corbe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buFontTx/>
              <a:buChar char="•"/>
            </a:pPr>
            <a:r>
              <a:rPr lang="zh-CN" altLang="en-US" sz="1200" dirty="0" smtClean="0">
                <a:latin typeface="楷体_GB2312" pitchFamily="49" charset="-122"/>
                <a:ea typeface="楷体_GB2312" pitchFamily="49" charset="-122"/>
              </a:rPr>
              <a:t>格式：    表达式１？表达式２∶表达式３  </a:t>
            </a:r>
          </a:p>
          <a:p>
            <a:pPr>
              <a:buFontTx/>
              <a:buChar char="•"/>
            </a:pPr>
            <a:r>
              <a:rPr lang="zh-CN" altLang="en-US" sz="1200" dirty="0" smtClean="0">
                <a:latin typeface="楷体_GB2312" pitchFamily="49" charset="-122"/>
                <a:ea typeface="楷体_GB2312" pitchFamily="49" charset="-122"/>
              </a:rPr>
              <a:t>功能：    判断</a:t>
            </a:r>
            <a:r>
              <a:rPr lang="zh-CN" altLang="en-US" sz="1200" dirty="0" smtClean="0">
                <a:solidFill>
                  <a:srgbClr val="CC0000"/>
                </a:solidFill>
                <a:latin typeface="楷体_GB2312" pitchFamily="49" charset="-122"/>
                <a:ea typeface="楷体_GB2312" pitchFamily="49" charset="-122"/>
              </a:rPr>
              <a:t>表达式</a:t>
            </a:r>
            <a:r>
              <a:rPr lang="en-US" altLang="zh-CN" sz="1200" dirty="0" smtClean="0">
                <a:solidFill>
                  <a:srgbClr val="CC0000"/>
                </a:solidFill>
                <a:latin typeface="楷体_GB2312" pitchFamily="49" charset="-122"/>
                <a:ea typeface="楷体_GB2312" pitchFamily="49" charset="-122"/>
              </a:rPr>
              <a:t>1</a:t>
            </a:r>
            <a:r>
              <a:rPr lang="zh-CN" altLang="en-US" sz="1200" dirty="0" smtClean="0">
                <a:latin typeface="楷体_GB2312" pitchFamily="49" charset="-122"/>
                <a:ea typeface="楷体_GB2312" pitchFamily="49" charset="-122"/>
              </a:rPr>
              <a:t>的值，如果成立就执行</a:t>
            </a:r>
            <a:r>
              <a:rPr lang="zh-CN" altLang="en-US" sz="1200" dirty="0" smtClean="0">
                <a:solidFill>
                  <a:srgbClr val="CC0000"/>
                </a:solidFill>
                <a:latin typeface="楷体_GB2312" pitchFamily="49" charset="-122"/>
                <a:ea typeface="楷体_GB2312" pitchFamily="49" charset="-122"/>
              </a:rPr>
              <a:t>表达式</a:t>
            </a:r>
            <a:r>
              <a:rPr lang="en-US" altLang="zh-CN" sz="1200" dirty="0" smtClean="0">
                <a:solidFill>
                  <a:srgbClr val="CC0000"/>
                </a:solidFill>
                <a:latin typeface="楷体_GB2312" pitchFamily="49" charset="-122"/>
                <a:ea typeface="楷体_GB2312" pitchFamily="49" charset="-122"/>
              </a:rPr>
              <a:t>2</a:t>
            </a:r>
            <a:r>
              <a:rPr lang="zh-CN" altLang="en-US" sz="1200" dirty="0" smtClean="0">
                <a:latin typeface="楷体_GB2312" pitchFamily="49" charset="-122"/>
                <a:ea typeface="楷体_GB2312" pitchFamily="49" charset="-122"/>
              </a:rPr>
              <a:t>，否则就执行</a:t>
            </a:r>
            <a:r>
              <a:rPr lang="zh-CN" altLang="en-US" sz="1200" dirty="0" smtClean="0">
                <a:solidFill>
                  <a:srgbClr val="CC0000"/>
                </a:solidFill>
                <a:latin typeface="楷体_GB2312" pitchFamily="49" charset="-122"/>
                <a:ea typeface="楷体_GB2312" pitchFamily="49" charset="-122"/>
              </a:rPr>
              <a:t>表达式</a:t>
            </a:r>
            <a:r>
              <a:rPr lang="en-US" altLang="zh-CN" sz="1200" dirty="0" smtClean="0">
                <a:solidFill>
                  <a:srgbClr val="CC0000"/>
                </a:solidFill>
                <a:latin typeface="楷体_GB2312" pitchFamily="49" charset="-122"/>
                <a:ea typeface="楷体_GB2312" pitchFamily="49" charset="-122"/>
              </a:rPr>
              <a:t>3</a:t>
            </a:r>
          </a:p>
          <a:p>
            <a:endParaRPr lang="zh-CN" altLang="en-US" dirty="0"/>
          </a:p>
        </p:txBody>
      </p:sp>
      <p:sp>
        <p:nvSpPr>
          <p:cNvPr id="4" name="灯片编号占位符 3"/>
          <p:cNvSpPr>
            <a:spLocks noGrp="1"/>
          </p:cNvSpPr>
          <p:nvPr>
            <p:ph type="sldNum" sz="quarter" idx="10"/>
          </p:nvPr>
        </p:nvSpPr>
        <p:spPr/>
        <p:txBody>
          <a:bodyPr/>
          <a:lstStyle/>
          <a:p>
            <a:pPr>
              <a:defRPr/>
            </a:pPr>
            <a:fld id="{74F08794-2F78-415C-812E-0FE87C3CC62F}" type="slidenum">
              <a:rPr lang="zh-CN" altLang="en-US" smtClean="0"/>
              <a:pPr>
                <a:defRPr/>
              </a:pPr>
              <a:t>10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6934FB9-CF9C-4276-9EA4-B0146DB2EAFB}" type="slidenum">
              <a:rPr lang="zh-CN" altLang="en-US" smtClean="0">
                <a:ea typeface="宋体" charset="-122"/>
              </a:rPr>
              <a:pPr/>
              <a:t>47</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7BB9FDB-8E59-4885-9F77-2804D02827F2}" type="slidenum">
              <a:rPr lang="zh-CN" altLang="en-US" smtClean="0">
                <a:ea typeface="宋体" charset="-122"/>
              </a:rPr>
              <a:pPr/>
              <a:t>48</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95B7DC7-E722-4CE7-8EE0-E83CBA74FDBF}" type="slidenum">
              <a:rPr lang="en-US" altLang="zh-CN" smtClean="0">
                <a:ea typeface="宋体" charset="-122"/>
              </a:rPr>
              <a:pPr/>
              <a:t>50</a:t>
            </a:fld>
            <a:endParaRPr lang="en-US" altLang="zh-CN" smtClean="0">
              <a:ea typeface="宋体" charset="-122"/>
            </a:endParaRPr>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CE4FEC5-E1BE-4B71-B85E-EB5E52025046}" type="slidenum">
              <a:rPr lang="en-US" altLang="zh-CN" smtClean="0">
                <a:ea typeface="宋体" charset="-122"/>
              </a:rPr>
              <a:pPr/>
              <a:t>52</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ea typeface="黑体" pitchFamily="2" charset="-122"/>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ea typeface="黑体" pitchFamily="2" charset="-122"/>
            </a:endParaRPr>
          </a:p>
        </p:txBody>
      </p:sp>
      <p:sp>
        <p:nvSpPr>
          <p:cNvPr id="103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1032" name="Picture 7" descr="10"/>
          <p:cNvPicPr>
            <a:picLocks noChangeAspect="1" noChangeArrowheads="1"/>
          </p:cNvPicPr>
          <p:nvPr userDrawn="1"/>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103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829"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85800" y="1798638"/>
            <a:ext cx="7772400" cy="2011362"/>
          </a:xfrm>
        </p:spPr>
        <p:txBody>
          <a:bodyPr/>
          <a:lstStyle/>
          <a:p>
            <a:pPr eaLnBrk="1" hangingPunct="1">
              <a:lnSpc>
                <a:spcPct val="150000"/>
              </a:lnSpc>
              <a:spcBef>
                <a:spcPts val="1800"/>
              </a:spcBef>
            </a:pPr>
            <a:r>
              <a:rPr lang="zh-CN" altLang="en-US" sz="4400" dirty="0" smtClean="0">
                <a:latin typeface="Corbel" pitchFamily="34" charset="0"/>
              </a:rPr>
              <a:t>嵌入式程序开发</a:t>
            </a:r>
            <a:r>
              <a:rPr lang="en-US" altLang="zh-CN" sz="4400" dirty="0" smtClean="0">
                <a:latin typeface="Corbel" pitchFamily="34" charset="0"/>
              </a:rPr>
              <a:t/>
            </a:r>
            <a:br>
              <a:rPr lang="en-US" altLang="zh-CN" sz="4400" dirty="0" smtClean="0">
                <a:latin typeface="Corbel" pitchFamily="34" charset="0"/>
              </a:rPr>
            </a:br>
            <a:r>
              <a:rPr lang="en-US" altLang="zh-CN" sz="4400" dirty="0" smtClean="0">
                <a:latin typeface="+mn-lt"/>
              </a:rPr>
              <a:t>——</a:t>
            </a:r>
            <a:r>
              <a:rPr lang="en-US" altLang="zh-CN" sz="4000" dirty="0" smtClean="0">
                <a:latin typeface="+mn-lt"/>
              </a:rPr>
              <a:t> </a:t>
            </a:r>
            <a:r>
              <a:rPr lang="en-US" altLang="zh-CN" sz="4000" dirty="0" smtClean="0">
                <a:latin typeface="+mn-lt"/>
                <a:ea typeface="+mn-ea"/>
              </a:rPr>
              <a:t>C</a:t>
            </a:r>
            <a:r>
              <a:rPr lang="zh-CN" altLang="en-US" sz="4000" dirty="0" smtClean="0">
                <a:latin typeface="+mn-lt"/>
                <a:ea typeface="+mn-ea"/>
              </a:rPr>
              <a:t>语言</a:t>
            </a:r>
            <a:r>
              <a:rPr lang="zh-CN" altLang="en-US" sz="4000" dirty="0" smtClean="0">
                <a:latin typeface="+mn-lt"/>
                <a:ea typeface="+mn-ea"/>
              </a:rPr>
              <a:t>简介</a:t>
            </a:r>
            <a:endParaRPr lang="en-US" altLang="zh-CN" sz="4000" dirty="0" smtClean="0">
              <a:latin typeface="+mn-lt"/>
              <a:ea typeface="+mn-ea"/>
            </a:endParaRPr>
          </a:p>
        </p:txBody>
      </p:sp>
      <p:sp>
        <p:nvSpPr>
          <p:cNvPr id="26627" name="Rectangle 3"/>
          <p:cNvSpPr>
            <a:spLocks noGrp="1" noChangeArrowheads="1"/>
          </p:cNvSpPr>
          <p:nvPr>
            <p:ph type="subTitle" idx="1"/>
          </p:nvPr>
        </p:nvSpPr>
        <p:spPr>
          <a:xfrm>
            <a:off x="1371600" y="4102100"/>
            <a:ext cx="6400800" cy="1079500"/>
          </a:xfrm>
        </p:spPr>
        <p:txBody>
          <a:bodyPr/>
          <a:lstStyle/>
          <a:p>
            <a:pPr eaLnBrk="1" hangingPunct="1"/>
            <a:r>
              <a:rPr lang="zh-CN" altLang="en-US" dirty="0" smtClean="0">
                <a:latin typeface="Corbel" pitchFamily="34" charset="0"/>
              </a:rPr>
              <a:t>上海交通大学</a:t>
            </a:r>
            <a:endParaRPr lang="en-US" altLang="zh-CN" dirty="0" smtClean="0">
              <a:latin typeface="Corbe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运算符和表达式</a:t>
            </a:r>
            <a:endParaRPr lang="zh-CN" altLang="en-US" dirty="0"/>
          </a:p>
        </p:txBody>
      </p:sp>
      <p:sp>
        <p:nvSpPr>
          <p:cNvPr id="3" name="内容占位符 2"/>
          <p:cNvSpPr>
            <a:spLocks noGrp="1"/>
          </p:cNvSpPr>
          <p:nvPr>
            <p:ph idx="1"/>
          </p:nvPr>
        </p:nvSpPr>
        <p:spPr/>
        <p:txBody>
          <a:bodyPr/>
          <a:lstStyle/>
          <a:p>
            <a:r>
              <a:rPr lang="zh-CN" altLang="en-US" dirty="0" smtClean="0"/>
              <a:t>位运算</a:t>
            </a:r>
            <a:endParaRPr lang="en-US" altLang="zh-CN" dirty="0" smtClean="0"/>
          </a:p>
          <a:p>
            <a:pPr lvl="1"/>
            <a:r>
              <a:rPr lang="zh-CN" altLang="en-US" dirty="0" smtClean="0"/>
              <a:t>位逻辑运算：</a:t>
            </a:r>
            <a:r>
              <a:rPr lang="en-US" altLang="zh-CN" dirty="0" smtClean="0"/>
              <a:t> &amp;      |       ^        ~</a:t>
            </a:r>
          </a:p>
          <a:p>
            <a:pPr lvl="2">
              <a:lnSpc>
                <a:spcPct val="120000"/>
              </a:lnSpc>
            </a:pPr>
            <a:r>
              <a:rPr lang="zh-CN" altLang="en-US" sz="2000" dirty="0" smtClean="0"/>
              <a:t>作用于整型、字符型数据的每个二进制位；</a:t>
            </a:r>
          </a:p>
          <a:p>
            <a:pPr lvl="1"/>
            <a:r>
              <a:rPr lang="zh-CN" altLang="en-US" dirty="0" smtClean="0"/>
              <a:t>位移运算：   </a:t>
            </a:r>
            <a:r>
              <a:rPr lang="en-US" altLang="zh-CN" dirty="0" smtClean="0"/>
              <a:t>&lt;&lt;      </a:t>
            </a:r>
            <a:r>
              <a:rPr lang="zh-CN" altLang="en-US" dirty="0" smtClean="0"/>
              <a:t>和      </a:t>
            </a:r>
            <a:r>
              <a:rPr lang="en-US" altLang="zh-CN" dirty="0" smtClean="0"/>
              <a:t>&gt;&gt;</a:t>
            </a:r>
          </a:p>
          <a:p>
            <a:pPr lvl="2"/>
            <a:r>
              <a:rPr lang="zh-CN" altLang="en-US" sz="2000" dirty="0" smtClean="0">
                <a:solidFill>
                  <a:srgbClr val="FF0066"/>
                </a:solidFill>
              </a:rPr>
              <a:t>左移相当于乘法运算。左移一位相当于乘以</a:t>
            </a:r>
            <a:r>
              <a:rPr lang="en-US" altLang="zh-CN" sz="2000" dirty="0" smtClean="0">
                <a:solidFill>
                  <a:srgbClr val="FF0066"/>
                </a:solidFill>
              </a:rPr>
              <a:t>2</a:t>
            </a:r>
          </a:p>
          <a:p>
            <a:pPr lvl="2"/>
            <a:r>
              <a:rPr lang="zh-CN" altLang="en-US" sz="2000" dirty="0" smtClean="0"/>
              <a:t>高位</a:t>
            </a:r>
            <a:r>
              <a:rPr lang="en-US" altLang="zh-CN" sz="2000" dirty="0" smtClean="0"/>
              <a:t>[</a:t>
            </a:r>
            <a:r>
              <a:rPr lang="zh-CN" altLang="en-US" sz="2000" dirty="0" smtClean="0"/>
              <a:t>左边位</a:t>
            </a:r>
            <a:r>
              <a:rPr lang="en-US" altLang="zh-CN" sz="2000" dirty="0" smtClean="0"/>
              <a:t>]</a:t>
            </a:r>
            <a:r>
              <a:rPr lang="zh-CN" altLang="en-US" sz="2000" dirty="0" smtClean="0"/>
              <a:t>左移后溢出被舍弃，低位补以</a:t>
            </a:r>
            <a:r>
              <a:rPr lang="en-US" altLang="zh-CN" sz="2000" dirty="0" smtClean="0"/>
              <a:t>0</a:t>
            </a:r>
          </a:p>
          <a:p>
            <a:pPr lvl="2"/>
            <a:r>
              <a:rPr lang="zh-CN" altLang="en-US" sz="2000" dirty="0" smtClean="0">
                <a:solidFill>
                  <a:srgbClr val="FF0066"/>
                </a:solidFill>
              </a:rPr>
              <a:t>右移相当于除法运算。右移一位相当于除以</a:t>
            </a:r>
            <a:r>
              <a:rPr lang="en-US" altLang="zh-CN" sz="2000" dirty="0" smtClean="0">
                <a:solidFill>
                  <a:srgbClr val="FF0066"/>
                </a:solidFill>
              </a:rPr>
              <a:t>2</a:t>
            </a:r>
          </a:p>
          <a:p>
            <a:pPr lvl="2"/>
            <a:r>
              <a:rPr lang="zh-CN" altLang="en-US" sz="2000" dirty="0" smtClean="0"/>
              <a:t>无符号数</a:t>
            </a:r>
            <a:r>
              <a:rPr lang="en-US" altLang="zh-CN" sz="2000" dirty="0" smtClean="0"/>
              <a:t>[</a:t>
            </a:r>
            <a:r>
              <a:rPr lang="zh-CN" altLang="en-US" sz="2000" dirty="0" smtClean="0"/>
              <a:t>正数</a:t>
            </a:r>
            <a:r>
              <a:rPr lang="en-US" altLang="zh-CN" sz="2000" dirty="0" smtClean="0"/>
              <a:t>]</a:t>
            </a:r>
            <a:r>
              <a:rPr lang="zh-CN" altLang="en-US" sz="2000" dirty="0" smtClean="0"/>
              <a:t>右移时高位补</a:t>
            </a:r>
            <a:r>
              <a:rPr lang="en-US" altLang="zh-CN" sz="2000" dirty="0" smtClean="0"/>
              <a:t>0</a:t>
            </a:r>
            <a:r>
              <a:rPr lang="zh-CN" altLang="en-US" sz="2000" dirty="0" smtClean="0"/>
              <a:t>，有符号数高位补符号位</a:t>
            </a:r>
            <a:endParaRPr lang="en-US" altLang="zh-CN" sz="2000" dirty="0" smtClean="0"/>
          </a:p>
          <a:p>
            <a:pPr lvl="2">
              <a:buFont typeface="Wingdings" pitchFamily="2" charset="2"/>
              <a:buChar char="Ø"/>
            </a:pPr>
            <a:r>
              <a:rPr lang="en-US" altLang="zh-CN" dirty="0" smtClean="0">
                <a:solidFill>
                  <a:schemeClr val="tx1"/>
                </a:solidFill>
              </a:rPr>
              <a:t>x &lt;&lt;= 2; </a:t>
            </a:r>
            <a:r>
              <a:rPr lang="zh-CN" altLang="en-US" dirty="0" smtClean="0">
                <a:solidFill>
                  <a:schemeClr val="tx1"/>
                </a:solidFill>
                <a:sym typeface="Symbol"/>
              </a:rPr>
              <a:t> </a:t>
            </a:r>
            <a:r>
              <a:rPr lang="en-US" altLang="zh-CN" dirty="0" smtClean="0">
                <a:solidFill>
                  <a:schemeClr val="tx1"/>
                </a:solidFill>
              </a:rPr>
              <a:t>x=x&lt;&lt;2; </a:t>
            </a:r>
            <a:r>
              <a:rPr lang="zh-CN" altLang="en-US" dirty="0" smtClean="0">
                <a:solidFill>
                  <a:schemeClr val="tx1"/>
                </a:solidFill>
                <a:sym typeface="Symbol"/>
              </a:rPr>
              <a:t> </a:t>
            </a:r>
            <a:r>
              <a:rPr lang="en-US" altLang="zh-CN" dirty="0" smtClean="0">
                <a:solidFill>
                  <a:schemeClr val="tx1"/>
                </a:solidFill>
                <a:sym typeface="Symbol"/>
              </a:rPr>
              <a:t>x=x4;</a:t>
            </a:r>
          </a:p>
          <a:p>
            <a:r>
              <a:rPr lang="zh-CN" altLang="en-US" dirty="0" smtClean="0"/>
              <a:t>条件运算        </a:t>
            </a:r>
            <a:r>
              <a:rPr lang="zh-CN" altLang="en-US" dirty="0" smtClean="0">
                <a:solidFill>
                  <a:srgbClr val="FF0000"/>
                </a:solidFill>
              </a:rPr>
              <a:t>表达式</a:t>
            </a:r>
            <a:r>
              <a:rPr lang="en-US" altLang="zh-CN" dirty="0" smtClean="0">
                <a:solidFill>
                  <a:srgbClr val="FF0000"/>
                </a:solidFill>
              </a:rPr>
              <a:t>1 </a:t>
            </a:r>
            <a:r>
              <a:rPr lang="zh-CN" altLang="en-US" dirty="0" smtClean="0">
                <a:solidFill>
                  <a:srgbClr val="FF0000"/>
                </a:solidFill>
              </a:rPr>
              <a:t>？表达式</a:t>
            </a:r>
            <a:r>
              <a:rPr lang="en-US" altLang="zh-CN" dirty="0" smtClean="0">
                <a:solidFill>
                  <a:srgbClr val="FF0000"/>
                </a:solidFill>
              </a:rPr>
              <a:t>2 </a:t>
            </a:r>
            <a:r>
              <a:rPr lang="zh-CN" altLang="en-US" dirty="0" smtClean="0">
                <a:solidFill>
                  <a:srgbClr val="FF0000"/>
                </a:solidFill>
              </a:rPr>
              <a:t>：表达式</a:t>
            </a:r>
            <a:r>
              <a:rPr lang="en-US" altLang="zh-CN" dirty="0" smtClean="0">
                <a:solidFill>
                  <a:srgbClr val="FF0000"/>
                </a:solidFill>
              </a:rPr>
              <a:t>3</a:t>
            </a:r>
          </a:p>
          <a:p>
            <a:pPr lvl="1">
              <a:buFont typeface="Wingdings" pitchFamily="2" charset="2"/>
              <a:buChar char="Ø"/>
            </a:pPr>
            <a:r>
              <a:rPr lang="en-US" altLang="zh-CN" dirty="0" smtClean="0">
                <a:solidFill>
                  <a:schemeClr val="tx1"/>
                </a:solidFill>
              </a:rPr>
              <a:t>x = (a&gt;b) ? (a&gt;c ? a : c) : (b&gt;c ? b : c);</a:t>
            </a:r>
          </a:p>
          <a:p>
            <a:pPr lvl="2"/>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C</a:t>
            </a:r>
            <a:r>
              <a:rPr lang="zh-CN" altLang="en-US" dirty="0" smtClean="0"/>
              <a:t>程序可以有若干个源程序文件组成</a:t>
            </a:r>
            <a:endParaRPr lang="en-US" altLang="zh-CN" dirty="0" smtClean="0"/>
          </a:p>
          <a:p>
            <a:r>
              <a:rPr lang="zh-CN" altLang="en-US" dirty="0" smtClean="0">
                <a:solidFill>
                  <a:schemeClr val="tx1"/>
                </a:solidFill>
              </a:rPr>
              <a:t>一个源文件可以有若干个函数和预处理命令以及全局变量声明部分组成</a:t>
            </a:r>
            <a:endParaRPr lang="en-US" altLang="zh-CN" dirty="0" smtClean="0">
              <a:solidFill>
                <a:schemeClr val="tx1"/>
              </a:solidFill>
            </a:endParaRPr>
          </a:p>
          <a:p>
            <a:r>
              <a:rPr lang="zh-CN" altLang="en-US" dirty="0" smtClean="0"/>
              <a:t>一个函数由函数首部和函数体组成</a:t>
            </a:r>
            <a:endParaRPr lang="en-US" altLang="zh-CN" dirty="0" smtClean="0"/>
          </a:p>
          <a:p>
            <a:r>
              <a:rPr lang="zh-CN" altLang="en-US" dirty="0" smtClean="0">
                <a:solidFill>
                  <a:schemeClr val="tx1"/>
                </a:solidFill>
              </a:rPr>
              <a:t>函数体由数据声明和执行语句组成</a:t>
            </a:r>
            <a:endParaRPr lang="en-US" altLang="zh-CN" dirty="0" smtClean="0">
              <a:solidFill>
                <a:schemeClr val="tx1"/>
              </a:solidFill>
            </a:endParaRPr>
          </a:p>
          <a:p>
            <a:endParaRPr lang="en-US" altLang="zh-CN" dirty="0" smtClean="0"/>
          </a:p>
          <a:p>
            <a:endParaRPr lang="zh-CN" altLang="en-US" dirty="0"/>
          </a:p>
        </p:txBody>
      </p:sp>
      <p:grpSp>
        <p:nvGrpSpPr>
          <p:cNvPr id="4" name="Group 9"/>
          <p:cNvGrpSpPr>
            <a:grpSpLocks/>
          </p:cNvGrpSpPr>
          <p:nvPr/>
        </p:nvGrpSpPr>
        <p:grpSpPr bwMode="auto">
          <a:xfrm>
            <a:off x="2057400" y="4038600"/>
            <a:ext cx="4876800" cy="2286000"/>
            <a:chOff x="1523" y="2598"/>
            <a:chExt cx="3072" cy="1440"/>
          </a:xfrm>
        </p:grpSpPr>
        <p:sp>
          <p:nvSpPr>
            <p:cNvPr id="5" name="AutoShape 6"/>
            <p:cNvSpPr>
              <a:spLocks noChangeArrowheads="1"/>
            </p:cNvSpPr>
            <p:nvPr/>
          </p:nvSpPr>
          <p:spPr bwMode="auto">
            <a:xfrm>
              <a:off x="1523" y="2790"/>
              <a:ext cx="1104" cy="912"/>
            </a:xfrm>
            <a:prstGeom prst="irregularSeal1">
              <a:avLst/>
            </a:prstGeom>
            <a:solidFill>
              <a:srgbClr val="FFFF00"/>
            </a:solidFill>
            <a:ln w="12700">
              <a:noFill/>
              <a:miter lim="800000"/>
              <a:headEnd/>
              <a:tailEnd/>
            </a:ln>
            <a:effectLst/>
          </p:spPr>
          <p:txBody>
            <a:bodyPr wrap="none" anchor="ctr"/>
            <a:lstStyle/>
            <a:p>
              <a:pPr algn="ctr"/>
              <a:r>
                <a:rPr lang="en-US" altLang="zh-CN" sz="3200" b="1" dirty="0">
                  <a:solidFill>
                    <a:srgbClr val="C00000"/>
                  </a:solidFill>
                  <a:latin typeface="+mn-ea"/>
                  <a:ea typeface="+mn-ea"/>
                </a:rPr>
                <a:t>5</a:t>
              </a:r>
              <a:r>
                <a:rPr lang="zh-CN" altLang="en-US" sz="3200" b="1" dirty="0" smtClean="0">
                  <a:solidFill>
                    <a:srgbClr val="C00000"/>
                  </a:solidFill>
                  <a:latin typeface="+mn-ea"/>
                  <a:ea typeface="+mn-ea"/>
                </a:rPr>
                <a:t>类</a:t>
              </a:r>
              <a:r>
                <a:rPr lang="en-US" altLang="zh-CN" sz="3200" b="1" dirty="0" smtClean="0">
                  <a:latin typeface="+mn-ea"/>
                  <a:ea typeface="+mn-ea"/>
                </a:rPr>
                <a:t>C</a:t>
              </a:r>
              <a:r>
                <a:rPr lang="zh-CN" altLang="en-US" sz="3200" b="1" dirty="0" smtClean="0">
                  <a:latin typeface="+mn-ea"/>
                  <a:ea typeface="+mn-ea"/>
                </a:rPr>
                <a:t>语句</a:t>
              </a:r>
              <a:endParaRPr lang="zh-CN" altLang="en-US" sz="3200" b="1" dirty="0">
                <a:latin typeface="+mn-ea"/>
                <a:ea typeface="+mn-ea"/>
              </a:endParaRPr>
            </a:p>
          </p:txBody>
        </p:sp>
        <p:sp>
          <p:nvSpPr>
            <p:cNvPr id="6" name="AutoShape 7"/>
            <p:cNvSpPr>
              <a:spLocks/>
            </p:cNvSpPr>
            <p:nvPr/>
          </p:nvSpPr>
          <p:spPr bwMode="auto">
            <a:xfrm>
              <a:off x="2730" y="2840"/>
              <a:ext cx="281" cy="998"/>
            </a:xfrm>
            <a:prstGeom prst="leftBrace">
              <a:avLst>
                <a:gd name="adj1" fmla="val 9648"/>
                <a:gd name="adj2" fmla="val 48010"/>
              </a:avLst>
            </a:prstGeom>
            <a:noFill/>
            <a:ln w="38100">
              <a:solidFill>
                <a:srgbClr val="6600CC"/>
              </a:solidFill>
              <a:round/>
              <a:headEnd/>
              <a:tailEnd/>
            </a:ln>
            <a:effectLst/>
          </p:spPr>
          <p:txBody>
            <a:bodyPr wrap="none" anchor="ctr"/>
            <a:lstStyle/>
            <a:p>
              <a:endParaRPr lang="zh-CN" altLang="en-US">
                <a:latin typeface="+mn-ea"/>
                <a:ea typeface="+mn-ea"/>
              </a:endParaRPr>
            </a:p>
          </p:txBody>
        </p:sp>
        <p:sp>
          <p:nvSpPr>
            <p:cNvPr id="7" name="Rectangle 8"/>
            <p:cNvSpPr>
              <a:spLocks noChangeArrowheads="1"/>
            </p:cNvSpPr>
            <p:nvPr/>
          </p:nvSpPr>
          <p:spPr bwMode="auto">
            <a:xfrm>
              <a:off x="3107" y="2598"/>
              <a:ext cx="1488" cy="1440"/>
            </a:xfrm>
            <a:prstGeom prst="rect">
              <a:avLst/>
            </a:prstGeom>
            <a:noFill/>
            <a:ln w="12700">
              <a:noFill/>
              <a:miter lim="800000"/>
              <a:headEnd/>
              <a:tailEnd/>
            </a:ln>
            <a:effectLst/>
          </p:spPr>
          <p:txBody>
            <a:bodyPr wrap="none" anchor="ctr"/>
            <a:lstStyle/>
            <a:p>
              <a:pPr algn="l"/>
              <a:r>
                <a:rPr lang="zh-CN" altLang="en-US" sz="2800" dirty="0">
                  <a:solidFill>
                    <a:srgbClr val="CC0000"/>
                  </a:solidFill>
                  <a:latin typeface="+mn-ea"/>
                  <a:ea typeface="+mn-ea"/>
                </a:rPr>
                <a:t>控制语句</a:t>
              </a:r>
            </a:p>
            <a:p>
              <a:pPr algn="l"/>
              <a:r>
                <a:rPr lang="zh-CN" altLang="en-US" sz="2800" dirty="0">
                  <a:solidFill>
                    <a:srgbClr val="CC0000"/>
                  </a:solidFill>
                  <a:latin typeface="+mn-ea"/>
                  <a:ea typeface="+mn-ea"/>
                </a:rPr>
                <a:t>函数调用语句</a:t>
              </a:r>
            </a:p>
            <a:p>
              <a:pPr algn="l"/>
              <a:r>
                <a:rPr lang="zh-CN" altLang="en-US" sz="2800" dirty="0">
                  <a:solidFill>
                    <a:srgbClr val="CC0000"/>
                  </a:solidFill>
                  <a:latin typeface="+mn-ea"/>
                  <a:ea typeface="+mn-ea"/>
                </a:rPr>
                <a:t>表达式语句</a:t>
              </a:r>
            </a:p>
            <a:p>
              <a:pPr algn="l"/>
              <a:r>
                <a:rPr lang="zh-CN" altLang="en-US" sz="2800" dirty="0">
                  <a:solidFill>
                    <a:srgbClr val="CC0000"/>
                  </a:solidFill>
                  <a:latin typeface="+mn-ea"/>
                  <a:ea typeface="+mn-ea"/>
                </a:rPr>
                <a:t>空语句</a:t>
              </a:r>
            </a:p>
            <a:p>
              <a:pPr algn="l"/>
              <a:r>
                <a:rPr lang="zh-CN" altLang="en-US" sz="2800" dirty="0">
                  <a:solidFill>
                    <a:srgbClr val="CC0000"/>
                  </a:solidFill>
                  <a:latin typeface="+mn-ea"/>
                  <a:ea typeface="+mn-ea"/>
                </a:rPr>
                <a:t>复合语句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语句</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solidFill>
                  <a:schemeClr val="accent2"/>
                </a:solidFill>
              </a:rPr>
              <a:t>控制语句</a:t>
            </a:r>
            <a:endParaRPr lang="en-US" altLang="zh-CN" dirty="0" smtClean="0">
              <a:solidFill>
                <a:schemeClr val="accent2"/>
              </a:solidFill>
            </a:endParaRPr>
          </a:p>
          <a:p>
            <a:pPr marL="808037" lvl="1" indent="-342900">
              <a:spcBef>
                <a:spcPts val="600"/>
              </a:spcBef>
            </a:pPr>
            <a:r>
              <a:rPr lang="en-US" altLang="en-US" dirty="0" smtClean="0">
                <a:solidFill>
                  <a:schemeClr val="tx1"/>
                </a:solidFill>
              </a:rPr>
              <a:t>if() ~ else </a:t>
            </a:r>
            <a:r>
              <a:rPr lang="en-US" altLang="zh-CN" dirty="0" smtClean="0">
                <a:solidFill>
                  <a:schemeClr val="tx1"/>
                </a:solidFill>
              </a:rPr>
              <a:t>~</a:t>
            </a:r>
            <a:r>
              <a:rPr lang="en-US" altLang="en-US" dirty="0" smtClean="0">
                <a:solidFill>
                  <a:schemeClr val="tx1"/>
                </a:solidFill>
              </a:rPr>
              <a:t>    </a:t>
            </a:r>
            <a:r>
              <a:rPr lang="zh-CN" altLang="zh-CN" dirty="0" smtClean="0">
                <a:solidFill>
                  <a:schemeClr val="tx1"/>
                </a:solidFill>
              </a:rPr>
              <a:t>条件</a:t>
            </a:r>
            <a:r>
              <a:rPr lang="zh-CN" altLang="en-US" dirty="0" smtClean="0">
                <a:solidFill>
                  <a:schemeClr val="tx1"/>
                </a:solidFill>
              </a:rPr>
              <a:t>语句</a:t>
            </a:r>
            <a:r>
              <a:rPr lang="en-US" altLang="zh-CN" dirty="0" smtClean="0">
                <a:solidFill>
                  <a:schemeClr val="tx1"/>
                </a:solidFill>
              </a:rPr>
              <a:t>	</a:t>
            </a:r>
            <a:r>
              <a:rPr lang="en-US" altLang="zh-CN" dirty="0" smtClean="0">
                <a:solidFill>
                  <a:schemeClr val="tx1"/>
                </a:solidFill>
                <a:cs typeface="Arial"/>
              </a:rPr>
              <a:t>·  </a:t>
            </a:r>
            <a:r>
              <a:rPr lang="en-US" altLang="en-US" dirty="0" smtClean="0">
                <a:solidFill>
                  <a:schemeClr val="tx1"/>
                </a:solidFill>
              </a:rPr>
              <a:t>continue   </a:t>
            </a:r>
            <a:r>
              <a:rPr lang="zh-CN" altLang="zh-CN" dirty="0" smtClean="0">
                <a:solidFill>
                  <a:schemeClr val="tx1"/>
                </a:solidFill>
              </a:rPr>
              <a:t>继续</a:t>
            </a:r>
            <a:r>
              <a:rPr lang="zh-CN" altLang="en-US" dirty="0" smtClean="0">
                <a:solidFill>
                  <a:schemeClr val="tx1"/>
                </a:solidFill>
              </a:rPr>
              <a:t>语句</a:t>
            </a:r>
          </a:p>
          <a:p>
            <a:pPr marL="808037" lvl="1" indent="-342900">
              <a:spcBef>
                <a:spcPts val="600"/>
              </a:spcBef>
            </a:pPr>
            <a:r>
              <a:rPr lang="en-US" altLang="zh-CN" dirty="0" smtClean="0">
                <a:solidFill>
                  <a:schemeClr val="tx1"/>
                </a:solidFill>
              </a:rPr>
              <a:t>switch()         </a:t>
            </a:r>
            <a:r>
              <a:rPr lang="zh-CN" altLang="en-US" dirty="0" smtClean="0">
                <a:solidFill>
                  <a:schemeClr val="tx1"/>
                </a:solidFill>
              </a:rPr>
              <a:t>开关语句</a:t>
            </a:r>
            <a:r>
              <a:rPr lang="en-US" altLang="zh-CN" dirty="0" smtClean="0">
                <a:solidFill>
                  <a:schemeClr val="tx1"/>
                </a:solidFill>
              </a:rPr>
              <a:t>	·  break        </a:t>
            </a:r>
            <a:r>
              <a:rPr lang="zh-CN" altLang="en-US" dirty="0" smtClean="0">
                <a:solidFill>
                  <a:schemeClr val="tx1"/>
                </a:solidFill>
              </a:rPr>
              <a:t>间断语句 </a:t>
            </a:r>
          </a:p>
          <a:p>
            <a:pPr marL="808037" lvl="1" indent="-342900">
              <a:spcBef>
                <a:spcPts val="600"/>
              </a:spcBef>
            </a:pPr>
            <a:r>
              <a:rPr lang="en-US" altLang="en-US" dirty="0" smtClean="0">
                <a:solidFill>
                  <a:schemeClr val="tx1"/>
                </a:solidFill>
              </a:rPr>
              <a:t>for() ~ 	          </a:t>
            </a:r>
            <a:r>
              <a:rPr lang="zh-CN" altLang="zh-CN" dirty="0" smtClean="0">
                <a:solidFill>
                  <a:schemeClr val="tx1"/>
                </a:solidFill>
              </a:rPr>
              <a:t>循环</a:t>
            </a:r>
            <a:r>
              <a:rPr lang="zh-CN" altLang="en-US" dirty="0" smtClean="0">
                <a:solidFill>
                  <a:schemeClr val="tx1"/>
                </a:solidFill>
              </a:rPr>
              <a:t>语句</a:t>
            </a:r>
            <a:r>
              <a:rPr lang="en-US" altLang="zh-CN" dirty="0" smtClean="0">
                <a:solidFill>
                  <a:schemeClr val="tx1"/>
                </a:solidFill>
              </a:rPr>
              <a:t>	·  </a:t>
            </a:r>
            <a:r>
              <a:rPr lang="en-US" altLang="zh-CN" dirty="0" err="1" smtClean="0">
                <a:solidFill>
                  <a:schemeClr val="tx1"/>
                </a:solidFill>
              </a:rPr>
              <a:t>goto</a:t>
            </a:r>
            <a:r>
              <a:rPr lang="en-US" altLang="zh-CN" dirty="0" smtClean="0">
                <a:solidFill>
                  <a:schemeClr val="tx1"/>
                </a:solidFill>
              </a:rPr>
              <a:t>          </a:t>
            </a:r>
            <a:r>
              <a:rPr lang="zh-CN" altLang="en-US" dirty="0" smtClean="0">
                <a:solidFill>
                  <a:schemeClr val="tx1"/>
                </a:solidFill>
              </a:rPr>
              <a:t>转向语句</a:t>
            </a:r>
          </a:p>
          <a:p>
            <a:pPr marL="808037" lvl="1" indent="-342900">
              <a:spcBef>
                <a:spcPts val="600"/>
              </a:spcBef>
            </a:pPr>
            <a:r>
              <a:rPr lang="en-US" altLang="en-US" dirty="0" smtClean="0">
                <a:solidFill>
                  <a:schemeClr val="tx1"/>
                </a:solidFill>
              </a:rPr>
              <a:t>while() ~        </a:t>
            </a:r>
            <a:r>
              <a:rPr lang="zh-CN" altLang="zh-CN" dirty="0" smtClean="0">
                <a:solidFill>
                  <a:schemeClr val="tx1"/>
                </a:solidFill>
              </a:rPr>
              <a:t>循环</a:t>
            </a:r>
            <a:r>
              <a:rPr lang="zh-CN" altLang="en-US" dirty="0" smtClean="0">
                <a:solidFill>
                  <a:schemeClr val="tx1"/>
                </a:solidFill>
              </a:rPr>
              <a:t>语句</a:t>
            </a:r>
            <a:r>
              <a:rPr lang="en-US" altLang="zh-CN" dirty="0" smtClean="0">
                <a:solidFill>
                  <a:schemeClr val="tx1"/>
                </a:solidFill>
              </a:rPr>
              <a:t>	·  return       </a:t>
            </a:r>
            <a:r>
              <a:rPr lang="zh-CN" altLang="en-US" dirty="0" smtClean="0">
                <a:solidFill>
                  <a:schemeClr val="tx1"/>
                </a:solidFill>
              </a:rPr>
              <a:t>返回语句</a:t>
            </a:r>
          </a:p>
          <a:p>
            <a:pPr marL="808037" lvl="1" indent="-342900">
              <a:spcBef>
                <a:spcPts val="600"/>
              </a:spcBef>
            </a:pPr>
            <a:r>
              <a:rPr lang="en-US" altLang="en-US" dirty="0" smtClean="0">
                <a:solidFill>
                  <a:schemeClr val="tx1"/>
                </a:solidFill>
              </a:rPr>
              <a:t>do ~ while();  </a:t>
            </a:r>
            <a:r>
              <a:rPr lang="zh-CN" altLang="zh-CN" dirty="0" smtClean="0">
                <a:solidFill>
                  <a:schemeClr val="tx1"/>
                </a:solidFill>
              </a:rPr>
              <a:t>循环</a:t>
            </a:r>
            <a:r>
              <a:rPr lang="zh-CN" altLang="en-US" dirty="0" smtClean="0">
                <a:solidFill>
                  <a:schemeClr val="tx1"/>
                </a:solidFill>
              </a:rPr>
              <a:t>语句</a:t>
            </a:r>
          </a:p>
          <a:p>
            <a:pPr>
              <a:spcBef>
                <a:spcPts val="1200"/>
              </a:spcBef>
            </a:pPr>
            <a:r>
              <a:rPr lang="zh-CN" altLang="en-US" dirty="0" smtClean="0">
                <a:solidFill>
                  <a:schemeClr val="accent2"/>
                </a:solidFill>
              </a:rPr>
              <a:t>函数调用语句</a:t>
            </a:r>
            <a:endParaRPr lang="en-US" altLang="zh-CN" dirty="0" smtClean="0">
              <a:solidFill>
                <a:schemeClr val="accent2"/>
              </a:solidFill>
            </a:endParaRPr>
          </a:p>
          <a:p>
            <a:pPr marL="808037" lvl="1" indent="-342900">
              <a:spcBef>
                <a:spcPts val="600"/>
              </a:spcBef>
            </a:pPr>
            <a:r>
              <a:rPr lang="zh-CN" altLang="en-US" dirty="0" smtClean="0">
                <a:solidFill>
                  <a:schemeClr val="accent2"/>
                </a:solidFill>
              </a:rPr>
              <a:t>一个函数调用加一个分号构成一个语句，如</a:t>
            </a:r>
            <a:endParaRPr lang="en-US" altLang="zh-CN" dirty="0" smtClean="0">
              <a:solidFill>
                <a:schemeClr val="accent2"/>
              </a:solidFill>
            </a:endParaRPr>
          </a:p>
          <a:p>
            <a:pPr marL="808037" lvl="1" indent="-342900">
              <a:spcBef>
                <a:spcPts val="600"/>
              </a:spcBef>
              <a:buNone/>
            </a:pPr>
            <a:r>
              <a:rPr lang="en-US" altLang="zh-CN" dirty="0" smtClean="0">
                <a:solidFill>
                  <a:schemeClr val="tx1"/>
                </a:solidFill>
              </a:rPr>
              <a:t>	</a:t>
            </a:r>
            <a:r>
              <a:rPr lang="en-US" altLang="zh-CN" dirty="0" err="1" smtClean="0">
                <a:solidFill>
                  <a:schemeClr val="tx1"/>
                </a:solidFill>
              </a:rPr>
              <a:t>printf</a:t>
            </a:r>
            <a:r>
              <a:rPr lang="en-US" altLang="zh-CN" dirty="0" smtClean="0">
                <a:solidFill>
                  <a:schemeClr val="tx1"/>
                </a:solidFill>
              </a:rPr>
              <a:t>(“This is a C statement.\n”);</a:t>
            </a:r>
          </a:p>
          <a:p>
            <a:pPr>
              <a:spcBef>
                <a:spcPts val="600"/>
              </a:spcBef>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语句</a:t>
            </a:r>
            <a:endParaRPr lang="zh-CN" altLang="en-US" dirty="0"/>
          </a:p>
        </p:txBody>
      </p:sp>
      <p:sp>
        <p:nvSpPr>
          <p:cNvPr id="3" name="内容占位符 2"/>
          <p:cNvSpPr>
            <a:spLocks noGrp="1"/>
          </p:cNvSpPr>
          <p:nvPr>
            <p:ph idx="1"/>
          </p:nvPr>
        </p:nvSpPr>
        <p:spPr/>
        <p:txBody>
          <a:bodyPr/>
          <a:lstStyle/>
          <a:p>
            <a:pPr marL="342900" indent="-342900">
              <a:spcBef>
                <a:spcPts val="600"/>
              </a:spcBef>
            </a:pPr>
            <a:r>
              <a:rPr lang="zh-CN" altLang="en-US" dirty="0" smtClean="0">
                <a:solidFill>
                  <a:schemeClr val="accent2"/>
                </a:solidFill>
              </a:rPr>
              <a:t>表达式语句</a:t>
            </a:r>
          </a:p>
          <a:p>
            <a:pPr marL="808037" lvl="1" indent="-342900">
              <a:spcBef>
                <a:spcPts val="600"/>
              </a:spcBef>
            </a:pPr>
            <a:r>
              <a:rPr lang="zh-CN" altLang="en-US" dirty="0" smtClean="0"/>
              <a:t>一个表达式加一个分号构成一个语句，</a:t>
            </a:r>
            <a:r>
              <a:rPr lang="zh-CN" altLang="en-US" dirty="0" smtClean="0">
                <a:solidFill>
                  <a:schemeClr val="tx1"/>
                </a:solidFill>
              </a:rPr>
              <a:t>如：</a:t>
            </a:r>
            <a:r>
              <a:rPr lang="en-US" altLang="zh-CN" dirty="0" smtClean="0">
                <a:solidFill>
                  <a:schemeClr val="tx1"/>
                </a:solidFill>
              </a:rPr>
              <a:t>a = 3;</a:t>
            </a:r>
          </a:p>
          <a:p>
            <a:pPr marL="342900" indent="-342900">
              <a:spcBef>
                <a:spcPts val="600"/>
              </a:spcBef>
            </a:pPr>
            <a:r>
              <a:rPr lang="zh-CN" altLang="en-US" dirty="0" smtClean="0">
                <a:solidFill>
                  <a:schemeClr val="accent2"/>
                </a:solidFill>
              </a:rPr>
              <a:t>空语句 </a:t>
            </a:r>
            <a:endParaRPr lang="en-US" altLang="zh-CN" dirty="0" smtClean="0">
              <a:solidFill>
                <a:schemeClr val="accent2"/>
              </a:solidFill>
            </a:endParaRPr>
          </a:p>
          <a:p>
            <a:pPr marL="808037" lvl="1" indent="-342900">
              <a:spcBef>
                <a:spcPts val="600"/>
              </a:spcBef>
            </a:pPr>
            <a:r>
              <a:rPr lang="zh-CN" altLang="en-US" dirty="0" smtClean="0"/>
              <a:t>只有一个分号的语句，</a:t>
            </a:r>
            <a:r>
              <a:rPr lang="en-US" altLang="zh-CN" b="1" dirty="0" smtClean="0">
                <a:solidFill>
                  <a:schemeClr val="tx1"/>
                </a:solidFill>
              </a:rPr>
              <a:t>;</a:t>
            </a:r>
          </a:p>
          <a:p>
            <a:pPr marL="342900" indent="-342900">
              <a:spcBef>
                <a:spcPts val="600"/>
              </a:spcBef>
            </a:pPr>
            <a:r>
              <a:rPr lang="zh-CN" altLang="en-US" dirty="0" smtClean="0">
                <a:solidFill>
                  <a:schemeClr val="accent2"/>
                </a:solidFill>
              </a:rPr>
              <a:t>复合语句</a:t>
            </a:r>
            <a:endParaRPr lang="en-US" altLang="zh-CN" dirty="0" smtClean="0">
              <a:solidFill>
                <a:schemeClr val="accent2"/>
              </a:solidFill>
            </a:endParaRPr>
          </a:p>
          <a:p>
            <a:pPr marL="808037" lvl="1" indent="-342900">
              <a:spcBef>
                <a:spcPts val="600"/>
              </a:spcBef>
            </a:pPr>
            <a:r>
              <a:rPr lang="zh-CN" altLang="en-US" dirty="0" smtClean="0"/>
              <a:t>用一对</a:t>
            </a:r>
            <a:r>
              <a:rPr lang="en-US" altLang="zh-CN" dirty="0" smtClean="0"/>
              <a:t>{ }</a:t>
            </a:r>
            <a:r>
              <a:rPr lang="zh-CN" altLang="en-US" dirty="0" smtClean="0"/>
              <a:t>括起来的语句，</a:t>
            </a:r>
            <a:r>
              <a:rPr lang="zh-CN" altLang="en-US" dirty="0" smtClean="0">
                <a:solidFill>
                  <a:schemeClr val="tx1"/>
                </a:solidFill>
              </a:rPr>
              <a:t>如：</a:t>
            </a:r>
            <a:endParaRPr lang="en-US" altLang="zh-CN" dirty="0" smtClean="0">
              <a:solidFill>
                <a:schemeClr val="tx1"/>
              </a:solidFill>
            </a:endParaRPr>
          </a:p>
          <a:p>
            <a:pPr marL="808037" lvl="1" indent="-342900">
              <a:spcBef>
                <a:spcPts val="600"/>
              </a:spcBef>
              <a:buNone/>
            </a:pPr>
            <a:r>
              <a:rPr lang="en-US" altLang="zh-CN" dirty="0" smtClean="0">
                <a:solidFill>
                  <a:schemeClr val="tx1"/>
                </a:solidFill>
              </a:rPr>
              <a:t>	</a:t>
            </a:r>
            <a:r>
              <a:rPr lang="zh-CN" altLang="en-US" dirty="0" smtClean="0">
                <a:solidFill>
                  <a:schemeClr val="tx1"/>
                </a:solidFill>
              </a:rPr>
              <a:t> </a:t>
            </a:r>
            <a:r>
              <a:rPr lang="en-US" altLang="zh-CN" dirty="0" smtClean="0">
                <a:solidFill>
                  <a:schemeClr val="tx1"/>
                </a:solidFill>
              </a:rPr>
              <a:t>{	z=</a:t>
            </a:r>
            <a:r>
              <a:rPr lang="en-US" altLang="zh-CN" dirty="0" err="1" smtClean="0">
                <a:solidFill>
                  <a:schemeClr val="tx1"/>
                </a:solidFill>
              </a:rPr>
              <a:t>x+y</a:t>
            </a:r>
            <a:r>
              <a:rPr lang="en-US" altLang="zh-CN" dirty="0" smtClean="0">
                <a:solidFill>
                  <a:schemeClr val="tx1"/>
                </a:solidFill>
              </a:rPr>
              <a:t>;</a:t>
            </a:r>
          </a:p>
          <a:p>
            <a:pPr marL="808037" lvl="1" indent="-342900">
              <a:spcBef>
                <a:spcPts val="600"/>
              </a:spcBef>
              <a:buNone/>
            </a:pPr>
            <a:r>
              <a:rPr lang="en-US" altLang="zh-CN" dirty="0" smtClean="0">
                <a:solidFill>
                  <a:schemeClr val="tx1"/>
                </a:solidFill>
              </a:rPr>
              <a:t>			t=z/100;</a:t>
            </a:r>
          </a:p>
          <a:p>
            <a:pPr marL="808037" lvl="1" indent="-342900">
              <a:spcBef>
                <a:spcPts val="600"/>
              </a:spcBef>
              <a:buNone/>
            </a:pPr>
            <a:r>
              <a:rPr lang="en-US" altLang="zh-CN" dirty="0" smtClean="0">
                <a:solidFill>
                  <a:schemeClr val="tx1"/>
                </a:solidFill>
              </a:rPr>
              <a:t>			</a:t>
            </a:r>
            <a:r>
              <a:rPr lang="en-US" altLang="zh-CN" dirty="0" err="1" smtClean="0">
                <a:solidFill>
                  <a:schemeClr val="tx1"/>
                </a:solidFill>
              </a:rPr>
              <a:t>printf</a:t>
            </a:r>
            <a:r>
              <a:rPr lang="en-US" altLang="zh-CN" dirty="0" smtClean="0">
                <a:solidFill>
                  <a:schemeClr val="tx1"/>
                </a:solidFill>
              </a:rPr>
              <a:t>(“%f”, t);</a:t>
            </a:r>
          </a:p>
          <a:p>
            <a:pPr marL="808037" lvl="1" indent="-342900">
              <a:spcBef>
                <a:spcPts val="600"/>
              </a:spcBef>
              <a:buNone/>
            </a:pPr>
            <a:r>
              <a:rPr lang="en-US" altLang="zh-CN" dirty="0" smtClean="0">
                <a:solidFill>
                  <a:schemeClr val="tx1"/>
                </a:solidFill>
              </a:rPr>
              <a:t>		}</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输入输出语句</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solidFill>
                  <a:schemeClr val="accent2"/>
                </a:solidFill>
              </a:rPr>
              <a:t>C</a:t>
            </a:r>
            <a:r>
              <a:rPr lang="zh-CN" altLang="en-US" dirty="0" smtClean="0">
                <a:solidFill>
                  <a:schemeClr val="accent2"/>
                </a:solidFill>
              </a:rPr>
              <a:t>语言本身不提供输入输出语句，输入和输出操作是由</a:t>
            </a:r>
            <a:r>
              <a:rPr lang="en-US" altLang="zh-CN" dirty="0" smtClean="0">
                <a:solidFill>
                  <a:schemeClr val="accent2"/>
                </a:solidFill>
              </a:rPr>
              <a:t>C</a:t>
            </a:r>
            <a:r>
              <a:rPr lang="zh-CN" altLang="en-US" dirty="0" smtClean="0">
                <a:solidFill>
                  <a:schemeClr val="accent2"/>
                </a:solidFill>
              </a:rPr>
              <a:t>函数库中的函数来实现</a:t>
            </a:r>
            <a:endParaRPr lang="en-US" altLang="zh-CN" dirty="0" smtClean="0">
              <a:solidFill>
                <a:schemeClr val="accent2"/>
              </a:solidFill>
            </a:endParaRPr>
          </a:p>
          <a:p>
            <a:pPr lvl="1">
              <a:lnSpc>
                <a:spcPct val="100000"/>
              </a:lnSpc>
              <a:buSzPct val="80000"/>
              <a:buFont typeface="Wingdings" pitchFamily="2" charset="2"/>
              <a:buChar char="Ø"/>
            </a:pPr>
            <a:r>
              <a:rPr lang="zh-CN" altLang="en-US" dirty="0" smtClean="0">
                <a:solidFill>
                  <a:schemeClr val="tx1"/>
                </a:solidFill>
              </a:rPr>
              <a:t>字符输入函数</a:t>
            </a:r>
            <a:r>
              <a:rPr lang="en-US" altLang="zh-CN" dirty="0" smtClean="0">
                <a:solidFill>
                  <a:schemeClr val="tx1"/>
                </a:solidFill>
              </a:rPr>
              <a:t>:  	</a:t>
            </a:r>
            <a:r>
              <a:rPr lang="en-US" altLang="zh-CN" dirty="0" err="1" smtClean="0">
                <a:solidFill>
                  <a:schemeClr val="tx1"/>
                </a:solidFill>
              </a:rPr>
              <a:t>getchar</a:t>
            </a:r>
            <a:r>
              <a:rPr lang="en-US" altLang="zh-CN" dirty="0" smtClean="0">
                <a:solidFill>
                  <a:schemeClr val="tx1"/>
                </a:solidFill>
              </a:rPr>
              <a:t>  </a:t>
            </a:r>
          </a:p>
          <a:p>
            <a:pPr lvl="1">
              <a:lnSpc>
                <a:spcPct val="100000"/>
              </a:lnSpc>
              <a:buSzPct val="80000"/>
              <a:buFont typeface="Wingdings" pitchFamily="2" charset="2"/>
              <a:buChar char="Ø"/>
            </a:pPr>
            <a:r>
              <a:rPr lang="zh-CN" altLang="en-US" dirty="0" smtClean="0">
                <a:solidFill>
                  <a:schemeClr val="tx1"/>
                </a:solidFill>
              </a:rPr>
              <a:t>字符输出函数</a:t>
            </a:r>
            <a:r>
              <a:rPr lang="en-US" altLang="zh-CN" dirty="0" smtClean="0">
                <a:solidFill>
                  <a:schemeClr val="tx1"/>
                </a:solidFill>
              </a:rPr>
              <a:t>:  	</a:t>
            </a:r>
            <a:r>
              <a:rPr lang="en-US" altLang="zh-CN" dirty="0" err="1" smtClean="0">
                <a:solidFill>
                  <a:schemeClr val="tx1"/>
                </a:solidFill>
              </a:rPr>
              <a:t>putchar</a:t>
            </a:r>
            <a:endParaRPr lang="en-US" altLang="zh-CN" dirty="0" smtClean="0">
              <a:solidFill>
                <a:schemeClr val="tx1"/>
              </a:solidFill>
            </a:endParaRPr>
          </a:p>
          <a:p>
            <a:pPr lvl="1">
              <a:lnSpc>
                <a:spcPct val="100000"/>
              </a:lnSpc>
              <a:buSzPct val="80000"/>
              <a:buFont typeface="Wingdings" pitchFamily="2" charset="2"/>
              <a:buChar char="Ø"/>
            </a:pPr>
            <a:r>
              <a:rPr lang="zh-CN" altLang="en-US" dirty="0" smtClean="0">
                <a:solidFill>
                  <a:schemeClr val="tx1"/>
                </a:solidFill>
              </a:rPr>
              <a:t>格式输入函数</a:t>
            </a:r>
            <a:r>
              <a:rPr lang="en-US" altLang="zh-CN" dirty="0" smtClean="0">
                <a:solidFill>
                  <a:schemeClr val="tx1"/>
                </a:solidFill>
              </a:rPr>
              <a:t>:  	</a:t>
            </a:r>
            <a:r>
              <a:rPr lang="en-US" altLang="zh-CN" dirty="0" err="1" smtClean="0">
                <a:solidFill>
                  <a:schemeClr val="tx1"/>
                </a:solidFill>
              </a:rPr>
              <a:t>scanf</a:t>
            </a:r>
            <a:r>
              <a:rPr lang="en-US" altLang="zh-CN" dirty="0" smtClean="0">
                <a:solidFill>
                  <a:schemeClr val="tx1"/>
                </a:solidFill>
              </a:rPr>
              <a:t>    </a:t>
            </a:r>
          </a:p>
          <a:p>
            <a:pPr lvl="1">
              <a:lnSpc>
                <a:spcPct val="100000"/>
              </a:lnSpc>
              <a:buSzPct val="80000"/>
              <a:buFont typeface="Wingdings" pitchFamily="2" charset="2"/>
              <a:buChar char="Ø"/>
            </a:pPr>
            <a:r>
              <a:rPr lang="zh-CN" altLang="en-US" dirty="0" smtClean="0">
                <a:solidFill>
                  <a:schemeClr val="tx1"/>
                </a:solidFill>
              </a:rPr>
              <a:t>格式输出函数</a:t>
            </a:r>
            <a:r>
              <a:rPr lang="en-US" altLang="zh-CN" dirty="0" smtClean="0">
                <a:solidFill>
                  <a:schemeClr val="tx1"/>
                </a:solidFill>
              </a:rPr>
              <a:t>:  	</a:t>
            </a:r>
            <a:r>
              <a:rPr lang="en-US" altLang="zh-CN" dirty="0" err="1" smtClean="0">
                <a:solidFill>
                  <a:schemeClr val="tx1"/>
                </a:solidFill>
              </a:rPr>
              <a:t>printf</a:t>
            </a:r>
            <a:endParaRPr lang="en-US" altLang="zh-CN" dirty="0" smtClean="0">
              <a:solidFill>
                <a:schemeClr val="tx1"/>
              </a:solidFill>
            </a:endParaRPr>
          </a:p>
          <a:p>
            <a:pPr lvl="1">
              <a:lnSpc>
                <a:spcPct val="100000"/>
              </a:lnSpc>
              <a:buSzPct val="80000"/>
              <a:buFont typeface="Wingdings" pitchFamily="2" charset="2"/>
              <a:buChar char="Ø"/>
            </a:pPr>
            <a:r>
              <a:rPr lang="zh-CN" altLang="en-US" dirty="0" smtClean="0">
                <a:solidFill>
                  <a:schemeClr val="tx1"/>
                </a:solidFill>
              </a:rPr>
              <a:t>字符串输入函数</a:t>
            </a:r>
            <a:r>
              <a:rPr lang="en-US" altLang="zh-CN" dirty="0" smtClean="0">
                <a:solidFill>
                  <a:schemeClr val="tx1"/>
                </a:solidFill>
              </a:rPr>
              <a:t>:	gets     </a:t>
            </a:r>
          </a:p>
          <a:p>
            <a:pPr lvl="1">
              <a:lnSpc>
                <a:spcPct val="100000"/>
              </a:lnSpc>
              <a:buSzPct val="80000"/>
              <a:buFont typeface="Wingdings" pitchFamily="2" charset="2"/>
              <a:buChar char="Ø"/>
            </a:pPr>
            <a:r>
              <a:rPr lang="zh-CN" altLang="en-US" dirty="0" smtClean="0">
                <a:solidFill>
                  <a:schemeClr val="tx1"/>
                </a:solidFill>
              </a:rPr>
              <a:t>字数串输出函数</a:t>
            </a:r>
            <a:r>
              <a:rPr lang="en-US" altLang="zh-CN" dirty="0" smtClean="0">
                <a:solidFill>
                  <a:schemeClr val="tx1"/>
                </a:solidFill>
              </a:rPr>
              <a:t>:	puts</a:t>
            </a:r>
          </a:p>
          <a:p>
            <a:pPr>
              <a:lnSpc>
                <a:spcPct val="100000"/>
              </a:lnSpc>
            </a:pPr>
            <a:r>
              <a:rPr lang="zh-CN" altLang="en-US" dirty="0" smtClean="0">
                <a:solidFill>
                  <a:schemeClr val="accent2"/>
                </a:solidFill>
              </a:rPr>
              <a:t>使用系统函数库时</a:t>
            </a:r>
            <a:r>
              <a:rPr lang="en-US" altLang="zh-CN" dirty="0" smtClean="0">
                <a:solidFill>
                  <a:schemeClr val="accent2"/>
                </a:solidFill>
              </a:rPr>
              <a:t>,</a:t>
            </a:r>
            <a:r>
              <a:rPr lang="zh-CN" altLang="en-US" dirty="0" smtClean="0">
                <a:solidFill>
                  <a:schemeClr val="accent2"/>
                </a:solidFill>
              </a:rPr>
              <a:t>要用预编译命令</a:t>
            </a:r>
            <a:r>
              <a:rPr lang="en-US" altLang="zh-CN" dirty="0" smtClean="0">
                <a:solidFill>
                  <a:schemeClr val="accent2"/>
                </a:solidFill>
              </a:rPr>
              <a:t>#include</a:t>
            </a:r>
            <a:r>
              <a:rPr lang="zh-CN" altLang="en-US" dirty="0" smtClean="0">
                <a:solidFill>
                  <a:schemeClr val="accent2"/>
                </a:solidFill>
              </a:rPr>
              <a:t>将有关的“头文件”包括到用户源文件中，如：</a:t>
            </a:r>
            <a:endParaRPr lang="en-US" altLang="zh-CN" dirty="0" smtClean="0">
              <a:solidFill>
                <a:schemeClr val="accent2"/>
              </a:solidFill>
            </a:endParaRPr>
          </a:p>
          <a:p>
            <a:pPr lvl="1">
              <a:lnSpc>
                <a:spcPct val="100000"/>
              </a:lnSpc>
              <a:buSzPct val="80000"/>
              <a:buFont typeface="Wingdings" pitchFamily="2" charset="2"/>
              <a:buChar char="Ø"/>
            </a:pPr>
            <a:r>
              <a:rPr lang="en-US" altLang="zh-CN" dirty="0" smtClean="0">
                <a:solidFill>
                  <a:schemeClr val="tx1"/>
                </a:solidFill>
              </a:rPr>
              <a:t>#include&lt;</a:t>
            </a:r>
            <a:r>
              <a:rPr lang="en-US" altLang="zh-CN" dirty="0" err="1" smtClean="0">
                <a:solidFill>
                  <a:schemeClr val="tx1"/>
                </a:solidFill>
              </a:rPr>
              <a:t>stdio.h</a:t>
            </a:r>
            <a:r>
              <a:rPr lang="en-US" altLang="zh-CN" dirty="0" smtClean="0">
                <a:solidFill>
                  <a:schemeClr val="tx1"/>
                </a:solidFill>
              </a:rPr>
              <a:t>&gt;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zh-CN" altLang="en-US" dirty="0" smtClean="0"/>
              <a:t>字符</a:t>
            </a:r>
            <a:r>
              <a:rPr lang="zh-CN" altLang="en-US" dirty="0"/>
              <a:t>数据的输入输出</a:t>
            </a:r>
          </a:p>
        </p:txBody>
      </p:sp>
      <p:sp>
        <p:nvSpPr>
          <p:cNvPr id="5" name="内容占位符 4"/>
          <p:cNvSpPr>
            <a:spLocks noGrp="1"/>
          </p:cNvSpPr>
          <p:nvPr>
            <p:ph idx="1"/>
          </p:nvPr>
        </p:nvSpPr>
        <p:spPr/>
        <p:txBody>
          <a:bodyPr/>
          <a:lstStyle/>
          <a:p>
            <a:r>
              <a:rPr lang="zh-CN" altLang="en-US" dirty="0" smtClean="0">
                <a:solidFill>
                  <a:schemeClr val="accent2"/>
                </a:solidFill>
              </a:rPr>
              <a:t>字符输出函数</a:t>
            </a:r>
            <a:endParaRPr lang="en-US" altLang="zh-CN" dirty="0" smtClean="0"/>
          </a:p>
          <a:p>
            <a:pPr lvl="1"/>
            <a:r>
              <a:rPr lang="zh-CN" altLang="en-US" dirty="0" smtClean="0"/>
              <a:t>一般形式：</a:t>
            </a:r>
            <a:r>
              <a:rPr lang="en-US" altLang="zh-CN" dirty="0" err="1" smtClean="0">
                <a:solidFill>
                  <a:srgbClr val="FF0000"/>
                </a:solidFill>
              </a:rPr>
              <a:t>putchar</a:t>
            </a:r>
            <a:r>
              <a:rPr lang="en-US" altLang="zh-CN" dirty="0" smtClean="0">
                <a:solidFill>
                  <a:srgbClr val="FF0000"/>
                </a:solidFill>
              </a:rPr>
              <a:t>(c)</a:t>
            </a:r>
            <a:r>
              <a:rPr lang="zh-CN" altLang="en-US" dirty="0" smtClean="0"/>
              <a:t>     </a:t>
            </a:r>
            <a:r>
              <a:rPr lang="en-US" altLang="zh-CN" dirty="0" smtClean="0"/>
              <a:t>c</a:t>
            </a:r>
            <a:r>
              <a:rPr lang="zh-CN" altLang="en-US" dirty="0" smtClean="0"/>
              <a:t>为字符变量或整型变量 </a:t>
            </a:r>
          </a:p>
          <a:p>
            <a:pPr lvl="1"/>
            <a:r>
              <a:rPr lang="zh-CN" altLang="en-US" dirty="0" smtClean="0"/>
              <a:t>函数作用：向终端输出一个字符</a:t>
            </a:r>
            <a:endParaRPr lang="en-US" altLang="zh-CN" dirty="0" smtClean="0"/>
          </a:p>
          <a:p>
            <a:pPr lvl="1"/>
            <a:endParaRPr lang="en-US" altLang="zh-CN" dirty="0" smtClean="0"/>
          </a:p>
          <a:p>
            <a:pPr lvl="1">
              <a:buNone/>
            </a:pPr>
            <a:endParaRPr lang="en-US" altLang="zh-CN" dirty="0" smtClean="0"/>
          </a:p>
          <a:p>
            <a:r>
              <a:rPr lang="zh-CN" altLang="en-US" dirty="0" smtClean="0">
                <a:solidFill>
                  <a:schemeClr val="accent2"/>
                </a:solidFill>
              </a:rPr>
              <a:t>字符输入函数</a:t>
            </a:r>
            <a:endParaRPr lang="en-US" altLang="zh-CN" dirty="0" smtClean="0">
              <a:solidFill>
                <a:schemeClr val="accent2"/>
              </a:solidFill>
            </a:endParaRPr>
          </a:p>
          <a:p>
            <a:pPr lvl="1">
              <a:lnSpc>
                <a:spcPct val="90000"/>
              </a:lnSpc>
            </a:pPr>
            <a:r>
              <a:rPr lang="zh-CN" altLang="en-US" dirty="0" smtClean="0"/>
              <a:t>一般形式：</a:t>
            </a:r>
            <a:r>
              <a:rPr lang="en-US" altLang="zh-CN" dirty="0" err="1" smtClean="0">
                <a:solidFill>
                  <a:srgbClr val="FF0000"/>
                </a:solidFill>
              </a:rPr>
              <a:t>getchar</a:t>
            </a:r>
            <a:r>
              <a:rPr lang="en-US" altLang="zh-CN" dirty="0" smtClean="0">
                <a:solidFill>
                  <a:srgbClr val="FF0000"/>
                </a:solidFill>
              </a:rPr>
              <a:t>()</a:t>
            </a:r>
            <a:endParaRPr lang="zh-CN" altLang="en-US" dirty="0" smtClean="0">
              <a:solidFill>
                <a:srgbClr val="FF0000"/>
              </a:solidFill>
            </a:endParaRPr>
          </a:p>
          <a:p>
            <a:pPr lvl="1">
              <a:lnSpc>
                <a:spcPct val="90000"/>
              </a:lnSpc>
            </a:pPr>
            <a:r>
              <a:rPr lang="zh-CN" altLang="en-US" dirty="0" smtClean="0"/>
              <a:t>函数作用：从终端输入一个字符</a:t>
            </a:r>
          </a:p>
          <a:p>
            <a:pPr lvl="1">
              <a:lnSpc>
                <a:spcPct val="90000"/>
              </a:lnSpc>
            </a:pPr>
            <a:r>
              <a:rPr lang="zh-CN" altLang="en-US" dirty="0" smtClean="0"/>
              <a:t>函数值：  从输入设备得到的字符</a:t>
            </a:r>
          </a:p>
        </p:txBody>
      </p:sp>
      <p:sp>
        <p:nvSpPr>
          <p:cNvPr id="7" name="AutoShape 7"/>
          <p:cNvSpPr>
            <a:spLocks noChangeArrowheads="1"/>
          </p:cNvSpPr>
          <p:nvPr/>
        </p:nvSpPr>
        <p:spPr bwMode="auto">
          <a:xfrm>
            <a:off x="1447800" y="2667000"/>
            <a:ext cx="6248400" cy="914400"/>
          </a:xfrm>
          <a:prstGeom prst="horizontalScroll">
            <a:avLst>
              <a:gd name="adj" fmla="val 12500"/>
            </a:avLst>
          </a:prstGeom>
          <a:solidFill>
            <a:srgbClr val="FFFF00"/>
          </a:solidFill>
          <a:ln w="12700">
            <a:solidFill>
              <a:schemeClr val="bg1"/>
            </a:solidFill>
            <a:round/>
            <a:headEnd/>
            <a:tailEnd/>
          </a:ln>
          <a:effectLst/>
        </p:spPr>
        <p:txBody>
          <a:bodyPr wrap="none" anchor="ctr"/>
          <a:lstStyle/>
          <a:p>
            <a:pPr algn="ctr"/>
            <a:r>
              <a:rPr lang="en-US" altLang="zh-CN" sz="2000" b="1" dirty="0" smtClean="0">
                <a:latin typeface="Times New Roman" pitchFamily="18" charset="0"/>
              </a:rPr>
              <a:t>char a = ‘Y’; </a:t>
            </a:r>
            <a:r>
              <a:rPr lang="en-US" altLang="zh-CN" sz="2000" b="1" dirty="0" err="1" smtClean="0">
                <a:latin typeface="Times New Roman" pitchFamily="18" charset="0"/>
              </a:rPr>
              <a:t>putchar</a:t>
            </a:r>
            <a:r>
              <a:rPr lang="en-US" altLang="zh-CN" sz="2000" b="1" dirty="0" smtClean="0">
                <a:latin typeface="Times New Roman" pitchFamily="18" charset="0"/>
              </a:rPr>
              <a:t>(a); </a:t>
            </a:r>
            <a:r>
              <a:rPr lang="en-US" altLang="zh-CN" sz="2000" b="1" dirty="0" err="1" smtClean="0">
                <a:latin typeface="Times New Roman" pitchFamily="18" charset="0"/>
              </a:rPr>
              <a:t>putchar</a:t>
            </a:r>
            <a:r>
              <a:rPr lang="en-US" altLang="zh-CN" sz="2000" b="1" dirty="0">
                <a:latin typeface="Times New Roman" pitchFamily="18" charset="0"/>
              </a:rPr>
              <a:t>(‘\n</a:t>
            </a:r>
            <a:r>
              <a:rPr lang="en-US" altLang="zh-CN" sz="2000" b="1" dirty="0" smtClean="0">
                <a:latin typeface="Times New Roman" pitchFamily="18" charset="0"/>
              </a:rPr>
              <a:t>’);</a:t>
            </a:r>
            <a:endParaRPr lang="en-US" altLang="zh-CN" sz="2000" b="1" dirty="0">
              <a:latin typeface="Times New Roman" pitchFamily="18" charset="0"/>
            </a:endParaRPr>
          </a:p>
        </p:txBody>
      </p:sp>
      <p:sp>
        <p:nvSpPr>
          <p:cNvPr id="8" name="AutoShape 7"/>
          <p:cNvSpPr>
            <a:spLocks noChangeArrowheads="1"/>
          </p:cNvSpPr>
          <p:nvPr/>
        </p:nvSpPr>
        <p:spPr bwMode="auto">
          <a:xfrm>
            <a:off x="1447800" y="5410200"/>
            <a:ext cx="6248400" cy="914400"/>
          </a:xfrm>
          <a:prstGeom prst="horizontalScroll">
            <a:avLst>
              <a:gd name="adj" fmla="val 12500"/>
            </a:avLst>
          </a:prstGeom>
          <a:solidFill>
            <a:srgbClr val="FFFF00"/>
          </a:solidFill>
          <a:ln w="12700">
            <a:solidFill>
              <a:schemeClr val="bg1"/>
            </a:solidFill>
            <a:round/>
            <a:headEnd/>
            <a:tailEnd/>
          </a:ln>
          <a:effectLst/>
        </p:spPr>
        <p:txBody>
          <a:bodyPr wrap="none" anchor="ctr"/>
          <a:lstStyle/>
          <a:p>
            <a:pPr algn="ctr"/>
            <a:r>
              <a:rPr lang="en-US" altLang="zh-CN" sz="2000" b="1" dirty="0" smtClean="0">
                <a:latin typeface="Times New Roman" pitchFamily="18" charset="0"/>
              </a:rPr>
              <a:t>char c; c=</a:t>
            </a:r>
            <a:r>
              <a:rPr lang="en-US" altLang="zh-CN" sz="2000" b="1" dirty="0" err="1" smtClean="0">
                <a:latin typeface="Times New Roman" pitchFamily="18" charset="0"/>
              </a:rPr>
              <a:t>getchar</a:t>
            </a:r>
            <a:r>
              <a:rPr lang="en-US" altLang="zh-CN" sz="2000" b="1" dirty="0" smtClean="0">
                <a:latin typeface="Times New Roman" pitchFamily="18" charset="0"/>
              </a:rPr>
              <a:t>(); </a:t>
            </a:r>
            <a:r>
              <a:rPr lang="en-US" altLang="zh-CN" sz="2000" b="1" dirty="0" err="1" smtClean="0">
                <a:latin typeface="Times New Roman" pitchFamily="18" charset="0"/>
              </a:rPr>
              <a:t>putchar</a:t>
            </a:r>
            <a:r>
              <a:rPr lang="en-US" altLang="zh-CN" sz="2000" b="1" dirty="0" smtClean="0">
                <a:latin typeface="Times New Roman" pitchFamily="18" charset="0"/>
              </a:rPr>
              <a:t>(c); </a:t>
            </a:r>
            <a:r>
              <a:rPr lang="en-US" altLang="zh-CN" sz="2000" b="1" dirty="0" err="1" smtClean="0">
                <a:latin typeface="Times New Roman" pitchFamily="18" charset="0"/>
              </a:rPr>
              <a:t>putchar</a:t>
            </a:r>
            <a:r>
              <a:rPr lang="en-US" altLang="zh-CN" sz="2000" b="1" dirty="0" smtClean="0">
                <a:latin typeface="Times New Roman" pitchFamily="18" charset="0"/>
              </a:rPr>
              <a:t>(‘\n’);</a:t>
            </a:r>
            <a:endParaRPr lang="en-US" altLang="zh-CN" sz="20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smtClean="0"/>
              <a:t>格式</a:t>
            </a:r>
            <a:r>
              <a:rPr lang="zh-CN" altLang="en-US" dirty="0"/>
              <a:t>输入与输出</a:t>
            </a:r>
          </a:p>
        </p:txBody>
      </p:sp>
      <p:sp>
        <p:nvSpPr>
          <p:cNvPr id="5" name="内容占位符 4"/>
          <p:cNvSpPr>
            <a:spLocks noGrp="1"/>
          </p:cNvSpPr>
          <p:nvPr>
            <p:ph idx="1"/>
          </p:nvPr>
        </p:nvSpPr>
        <p:spPr>
          <a:xfrm>
            <a:off x="431800" y="1143000"/>
            <a:ext cx="8229600" cy="5486400"/>
          </a:xfrm>
        </p:spPr>
        <p:txBody>
          <a:bodyPr/>
          <a:lstStyle/>
          <a:p>
            <a:pPr>
              <a:lnSpc>
                <a:spcPct val="100000"/>
              </a:lnSpc>
            </a:pPr>
            <a:r>
              <a:rPr lang="zh-CN" altLang="en-US" dirty="0" smtClean="0">
                <a:solidFill>
                  <a:schemeClr val="accent2"/>
                </a:solidFill>
              </a:rPr>
              <a:t>格式输出函数</a:t>
            </a:r>
            <a:endParaRPr lang="en-US" altLang="zh-CN" dirty="0" smtClean="0"/>
          </a:p>
          <a:p>
            <a:pPr lvl="1">
              <a:lnSpc>
                <a:spcPct val="100000"/>
              </a:lnSpc>
            </a:pPr>
            <a:r>
              <a:rPr lang="zh-CN" altLang="en-US" dirty="0" smtClean="0"/>
              <a:t>一般格式：</a:t>
            </a:r>
            <a:r>
              <a:rPr lang="en-US" altLang="zh-CN" dirty="0" err="1" smtClean="0">
                <a:solidFill>
                  <a:srgbClr val="FF0000"/>
                </a:solidFill>
              </a:rPr>
              <a:t>printf</a:t>
            </a:r>
            <a:r>
              <a:rPr lang="zh-CN" altLang="en-US" dirty="0" smtClean="0">
                <a:solidFill>
                  <a:srgbClr val="FF0000"/>
                </a:solidFill>
              </a:rPr>
              <a:t>（</a:t>
            </a:r>
            <a:r>
              <a:rPr lang="en-US" altLang="zh-CN" dirty="0" smtClean="0">
                <a:solidFill>
                  <a:srgbClr val="FF0000"/>
                </a:solidFill>
                <a:ea typeface="楷体_GB2312" pitchFamily="49" charset="-122"/>
              </a:rPr>
              <a:t>“</a:t>
            </a:r>
            <a:r>
              <a:rPr lang="zh-CN" altLang="en-US" dirty="0" smtClean="0">
                <a:solidFill>
                  <a:srgbClr val="FF0000"/>
                </a:solidFill>
              </a:rPr>
              <a:t>格式控制</a:t>
            </a:r>
            <a:r>
              <a:rPr lang="en-US" altLang="zh-CN" dirty="0" smtClean="0">
                <a:solidFill>
                  <a:srgbClr val="FF0000"/>
                </a:solidFill>
              </a:rPr>
              <a:t>”</a:t>
            </a:r>
            <a:r>
              <a:rPr lang="zh-CN" altLang="en-US" dirty="0" smtClean="0">
                <a:solidFill>
                  <a:srgbClr val="FF0000"/>
                </a:solidFill>
              </a:rPr>
              <a:t>，输出表列）</a:t>
            </a:r>
          </a:p>
          <a:p>
            <a:pPr lvl="1">
              <a:lnSpc>
                <a:spcPct val="100000"/>
              </a:lnSpc>
            </a:pPr>
            <a:r>
              <a:rPr lang="zh-CN" altLang="en-US" dirty="0" smtClean="0"/>
              <a:t>函数作用：向终端输出若干个任意类型的数据</a:t>
            </a:r>
          </a:p>
          <a:p>
            <a:pPr>
              <a:lnSpc>
                <a:spcPct val="100000"/>
              </a:lnSpc>
            </a:pPr>
            <a:r>
              <a:rPr lang="zh-CN" altLang="en-US" dirty="0" smtClean="0"/>
              <a:t>格式控制符</a:t>
            </a:r>
          </a:p>
          <a:p>
            <a:pPr lvl="1">
              <a:lnSpc>
                <a:spcPct val="100000"/>
              </a:lnSpc>
              <a:buSzPct val="80000"/>
              <a:buFont typeface="Wingdings" pitchFamily="2" charset="2"/>
              <a:buChar char="Ø"/>
            </a:pPr>
            <a:r>
              <a:rPr lang="en-US" altLang="zh-CN" dirty="0" smtClean="0">
                <a:solidFill>
                  <a:schemeClr val="tx1"/>
                </a:solidFill>
              </a:rPr>
              <a:t>%d</a:t>
            </a:r>
            <a:r>
              <a:rPr lang="zh-CN" altLang="en-US" dirty="0" smtClean="0">
                <a:solidFill>
                  <a:schemeClr val="tx1"/>
                </a:solidFill>
              </a:rPr>
              <a:t>：以带符号的十进制形式输出整数</a:t>
            </a:r>
          </a:p>
          <a:p>
            <a:pPr lvl="1">
              <a:lnSpc>
                <a:spcPct val="100000"/>
              </a:lnSpc>
              <a:buSzPct val="80000"/>
              <a:buFont typeface="Wingdings" pitchFamily="2" charset="2"/>
              <a:buChar char="Ø"/>
            </a:pPr>
            <a:r>
              <a:rPr lang="en-US" altLang="zh-CN" dirty="0" smtClean="0">
                <a:solidFill>
                  <a:schemeClr val="tx1"/>
                </a:solidFill>
              </a:rPr>
              <a:t>%o</a:t>
            </a:r>
            <a:r>
              <a:rPr lang="zh-CN" altLang="en-US" dirty="0" smtClean="0">
                <a:solidFill>
                  <a:schemeClr val="tx1"/>
                </a:solidFill>
              </a:rPr>
              <a:t>：以八进制无符号形式输出整数</a:t>
            </a:r>
          </a:p>
          <a:p>
            <a:pPr lvl="1">
              <a:lnSpc>
                <a:spcPct val="100000"/>
              </a:lnSpc>
              <a:buSzPct val="80000"/>
              <a:buFont typeface="Wingdings" pitchFamily="2" charset="2"/>
              <a:buChar char="Ø"/>
            </a:pPr>
            <a:r>
              <a:rPr lang="en-US" altLang="zh-CN" dirty="0" smtClean="0">
                <a:solidFill>
                  <a:schemeClr val="tx1"/>
                </a:solidFill>
              </a:rPr>
              <a:t>%x</a:t>
            </a:r>
            <a:r>
              <a:rPr lang="zh-CN" altLang="en-US" dirty="0" smtClean="0">
                <a:solidFill>
                  <a:schemeClr val="tx1"/>
                </a:solidFill>
              </a:rPr>
              <a:t>：以十六进制无符号形式输出整</a:t>
            </a:r>
            <a:endParaRPr lang="en-US" altLang="zh-CN" dirty="0" smtClean="0">
              <a:solidFill>
                <a:schemeClr val="tx1"/>
              </a:solidFill>
            </a:endParaRPr>
          </a:p>
          <a:p>
            <a:pPr lvl="1">
              <a:lnSpc>
                <a:spcPct val="100000"/>
              </a:lnSpc>
              <a:buSzPct val="80000"/>
              <a:buFont typeface="Wingdings" pitchFamily="2" charset="2"/>
              <a:buChar char="Ø"/>
            </a:pPr>
            <a:r>
              <a:rPr lang="en-US" altLang="zh-CN" dirty="0" smtClean="0">
                <a:solidFill>
                  <a:schemeClr val="tx1"/>
                </a:solidFill>
              </a:rPr>
              <a:t>%u</a:t>
            </a:r>
            <a:r>
              <a:rPr lang="zh-CN" altLang="en-US" dirty="0" smtClean="0">
                <a:solidFill>
                  <a:schemeClr val="tx1"/>
                </a:solidFill>
              </a:rPr>
              <a:t>：以无符号十进制形式输出整数</a:t>
            </a:r>
          </a:p>
          <a:p>
            <a:pPr lvl="1">
              <a:lnSpc>
                <a:spcPct val="100000"/>
              </a:lnSpc>
              <a:buSzPct val="80000"/>
              <a:buFont typeface="Wingdings" pitchFamily="2" charset="2"/>
              <a:buChar char="Ø"/>
            </a:pPr>
            <a:r>
              <a:rPr lang="en-US" altLang="zh-CN" dirty="0" smtClean="0">
                <a:solidFill>
                  <a:schemeClr val="tx1"/>
                </a:solidFill>
              </a:rPr>
              <a:t>%c</a:t>
            </a:r>
            <a:r>
              <a:rPr lang="zh-CN" altLang="en-US" dirty="0" smtClean="0">
                <a:solidFill>
                  <a:schemeClr val="tx1"/>
                </a:solidFill>
              </a:rPr>
              <a:t>：以字符形式输出，只输出一个字符</a:t>
            </a:r>
          </a:p>
          <a:p>
            <a:pPr lvl="1">
              <a:lnSpc>
                <a:spcPct val="100000"/>
              </a:lnSpc>
              <a:buSzPct val="80000"/>
              <a:buFont typeface="Wingdings" pitchFamily="2" charset="2"/>
              <a:buChar char="Ø"/>
            </a:pPr>
            <a:r>
              <a:rPr lang="en-US" altLang="zh-CN" dirty="0" smtClean="0">
                <a:solidFill>
                  <a:schemeClr val="tx1"/>
                </a:solidFill>
              </a:rPr>
              <a:t>%s</a:t>
            </a:r>
            <a:r>
              <a:rPr lang="zh-CN" altLang="en-US" dirty="0" smtClean="0">
                <a:solidFill>
                  <a:schemeClr val="tx1"/>
                </a:solidFill>
              </a:rPr>
              <a:t>：输出字符串</a:t>
            </a:r>
          </a:p>
          <a:p>
            <a:pPr lvl="1">
              <a:lnSpc>
                <a:spcPct val="100000"/>
              </a:lnSpc>
              <a:buSzPct val="80000"/>
              <a:buFont typeface="Wingdings" pitchFamily="2" charset="2"/>
              <a:buChar char="Ø"/>
            </a:pPr>
            <a:r>
              <a:rPr lang="en-US" altLang="zh-CN" dirty="0" smtClean="0">
                <a:solidFill>
                  <a:schemeClr val="tx1"/>
                </a:solidFill>
              </a:rPr>
              <a:t>%f</a:t>
            </a:r>
            <a:r>
              <a:rPr lang="zh-CN" altLang="en-US" dirty="0" smtClean="0">
                <a:solidFill>
                  <a:schemeClr val="tx1"/>
                </a:solidFill>
              </a:rPr>
              <a:t>：以小数形式输出浮点数，隐含输出六位小数</a:t>
            </a:r>
          </a:p>
          <a:p>
            <a:pPr lvl="1">
              <a:lnSpc>
                <a:spcPct val="100000"/>
              </a:lnSpc>
              <a:buSzPct val="80000"/>
              <a:buFont typeface="Wingdings" pitchFamily="2" charset="2"/>
              <a:buChar char="Ø"/>
            </a:pPr>
            <a:r>
              <a:rPr lang="en-US" altLang="zh-CN" dirty="0" smtClean="0">
                <a:solidFill>
                  <a:schemeClr val="tx1"/>
                </a:solidFill>
              </a:rPr>
              <a:t>%e</a:t>
            </a:r>
            <a:r>
              <a:rPr lang="zh-CN" altLang="en-US" dirty="0" smtClean="0">
                <a:solidFill>
                  <a:schemeClr val="tx1"/>
                </a:solidFill>
              </a:rPr>
              <a:t>：以指数形式输出实数</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smtClean="0"/>
              <a:t>格式</a:t>
            </a:r>
            <a:r>
              <a:rPr lang="zh-CN" altLang="en-US" dirty="0"/>
              <a:t>输入与输出</a:t>
            </a:r>
          </a:p>
        </p:txBody>
      </p:sp>
      <p:sp>
        <p:nvSpPr>
          <p:cNvPr id="5" name="内容占位符 4"/>
          <p:cNvSpPr>
            <a:spLocks noGrp="1"/>
          </p:cNvSpPr>
          <p:nvPr>
            <p:ph idx="1"/>
          </p:nvPr>
        </p:nvSpPr>
        <p:spPr>
          <a:xfrm>
            <a:off x="431800" y="1268413"/>
            <a:ext cx="8255000" cy="5065712"/>
          </a:xfrm>
        </p:spPr>
        <p:txBody>
          <a:bodyPr/>
          <a:lstStyle/>
          <a:p>
            <a:pPr>
              <a:lnSpc>
                <a:spcPct val="150000"/>
              </a:lnSpc>
            </a:pPr>
            <a:r>
              <a:rPr lang="zh-CN" altLang="en-US" dirty="0" smtClean="0"/>
              <a:t>格式控制</a:t>
            </a:r>
            <a:r>
              <a:rPr lang="zh-CN" altLang="en-US" dirty="0" smtClean="0">
                <a:ea typeface="黑体" pitchFamily="49" charset="-122"/>
              </a:rPr>
              <a:t>符的修饰符</a:t>
            </a:r>
          </a:p>
          <a:p>
            <a:pPr lvl="1">
              <a:lnSpc>
                <a:spcPct val="150000"/>
              </a:lnSpc>
              <a:buFont typeface="Wingdings" pitchFamily="2" charset="2"/>
              <a:buChar char="Ø"/>
            </a:pPr>
            <a:r>
              <a:rPr lang="en-US" altLang="zh-CN" dirty="0" smtClean="0">
                <a:solidFill>
                  <a:schemeClr val="tx1"/>
                </a:solidFill>
              </a:rPr>
              <a:t>l</a:t>
            </a:r>
            <a:r>
              <a:rPr lang="zh-CN" altLang="en-US" dirty="0" smtClean="0">
                <a:solidFill>
                  <a:schemeClr val="tx1"/>
                </a:solidFill>
              </a:rPr>
              <a:t>：用于长整型整数，可加在格式符</a:t>
            </a:r>
            <a:r>
              <a:rPr lang="en-US" altLang="zh-CN" dirty="0" smtClean="0">
                <a:solidFill>
                  <a:schemeClr val="tx1"/>
                </a:solidFill>
              </a:rPr>
              <a:t>d</a:t>
            </a:r>
            <a:r>
              <a:rPr lang="zh-CN" altLang="en-US" dirty="0" smtClean="0">
                <a:solidFill>
                  <a:schemeClr val="tx1"/>
                </a:solidFill>
              </a:rPr>
              <a:t>，</a:t>
            </a:r>
            <a:r>
              <a:rPr lang="en-US" altLang="zh-CN" dirty="0" smtClean="0">
                <a:solidFill>
                  <a:schemeClr val="tx1"/>
                </a:solidFill>
              </a:rPr>
              <a:t>o</a:t>
            </a:r>
            <a:r>
              <a:rPr lang="zh-CN" altLang="en-US" dirty="0" smtClean="0">
                <a:solidFill>
                  <a:schemeClr val="tx1"/>
                </a:solidFill>
              </a:rPr>
              <a:t>，</a:t>
            </a:r>
            <a:r>
              <a:rPr lang="en-US" altLang="zh-CN" dirty="0" smtClean="0">
                <a:solidFill>
                  <a:schemeClr val="tx1"/>
                </a:solidFill>
              </a:rPr>
              <a:t>x</a:t>
            </a:r>
            <a:r>
              <a:rPr lang="zh-CN" altLang="en-US" dirty="0" smtClean="0">
                <a:solidFill>
                  <a:schemeClr val="tx1"/>
                </a:solidFill>
              </a:rPr>
              <a:t>，</a:t>
            </a:r>
            <a:r>
              <a:rPr lang="en-US" altLang="zh-CN" dirty="0" smtClean="0">
                <a:solidFill>
                  <a:schemeClr val="tx1"/>
                </a:solidFill>
              </a:rPr>
              <a:t>u</a:t>
            </a:r>
            <a:r>
              <a:rPr lang="zh-CN" altLang="en-US" dirty="0" smtClean="0">
                <a:solidFill>
                  <a:schemeClr val="tx1"/>
                </a:solidFill>
              </a:rPr>
              <a:t>前面，如</a:t>
            </a:r>
            <a:r>
              <a:rPr lang="en-US" altLang="zh-CN" dirty="0" smtClean="0">
                <a:solidFill>
                  <a:schemeClr val="tx1"/>
                </a:solidFill>
              </a:rPr>
              <a:t>%ld</a:t>
            </a:r>
            <a:endParaRPr lang="zh-CN" altLang="en-US" dirty="0" smtClean="0">
              <a:solidFill>
                <a:schemeClr val="tx1"/>
              </a:solidFill>
            </a:endParaRPr>
          </a:p>
          <a:p>
            <a:pPr lvl="1">
              <a:lnSpc>
                <a:spcPct val="150000"/>
              </a:lnSpc>
              <a:buFont typeface="Wingdings" pitchFamily="2" charset="2"/>
              <a:buChar char="Ø"/>
            </a:pPr>
            <a:r>
              <a:rPr lang="en-US" altLang="zh-CN" dirty="0" err="1" smtClean="0">
                <a:solidFill>
                  <a:schemeClr val="tx1"/>
                </a:solidFill>
              </a:rPr>
              <a:t>m.n</a:t>
            </a:r>
            <a:r>
              <a:rPr lang="zh-CN" altLang="en-US" dirty="0" smtClean="0">
                <a:solidFill>
                  <a:schemeClr val="tx1"/>
                </a:solidFill>
              </a:rPr>
              <a:t>（</a:t>
            </a:r>
            <a:r>
              <a:rPr lang="en-US" altLang="zh-CN" dirty="0" smtClean="0">
                <a:solidFill>
                  <a:schemeClr val="tx1"/>
                </a:solidFill>
              </a:rPr>
              <a:t>m</a:t>
            </a:r>
            <a:r>
              <a:rPr lang="zh-CN" altLang="en-US" dirty="0" smtClean="0">
                <a:solidFill>
                  <a:schemeClr val="tx1"/>
                </a:solidFill>
              </a:rPr>
              <a:t>和</a:t>
            </a:r>
            <a:r>
              <a:rPr lang="en-US" altLang="zh-CN" dirty="0" smtClean="0">
                <a:solidFill>
                  <a:schemeClr val="tx1"/>
                </a:solidFill>
              </a:rPr>
              <a:t>n</a:t>
            </a:r>
            <a:r>
              <a:rPr lang="zh-CN" altLang="en-US" dirty="0" smtClean="0">
                <a:solidFill>
                  <a:schemeClr val="tx1"/>
                </a:solidFill>
              </a:rPr>
              <a:t>代表正整数）：</a:t>
            </a:r>
            <a:r>
              <a:rPr lang="en-US" altLang="zh-CN" dirty="0" smtClean="0">
                <a:solidFill>
                  <a:schemeClr val="tx1"/>
                </a:solidFill>
              </a:rPr>
              <a:t>m</a:t>
            </a:r>
            <a:r>
              <a:rPr lang="zh-CN" altLang="en-US" dirty="0" smtClean="0">
                <a:solidFill>
                  <a:schemeClr val="tx1"/>
                </a:solidFill>
              </a:rPr>
              <a:t>表示数据最小宽度，对实数</a:t>
            </a:r>
            <a:r>
              <a:rPr lang="en-US" altLang="zh-CN" dirty="0" smtClean="0">
                <a:solidFill>
                  <a:schemeClr val="tx1"/>
                </a:solidFill>
              </a:rPr>
              <a:t>n</a:t>
            </a:r>
            <a:r>
              <a:rPr lang="zh-CN" altLang="en-US" dirty="0" smtClean="0">
                <a:solidFill>
                  <a:schemeClr val="tx1"/>
                </a:solidFill>
              </a:rPr>
              <a:t>表示输出</a:t>
            </a:r>
            <a:r>
              <a:rPr lang="en-US" altLang="zh-CN" dirty="0" smtClean="0">
                <a:solidFill>
                  <a:schemeClr val="tx1"/>
                </a:solidFill>
              </a:rPr>
              <a:t>n</a:t>
            </a:r>
            <a:r>
              <a:rPr lang="zh-CN" altLang="en-US" dirty="0" smtClean="0">
                <a:solidFill>
                  <a:schemeClr val="tx1"/>
                </a:solidFill>
              </a:rPr>
              <a:t>位小数；对字符串</a:t>
            </a:r>
            <a:r>
              <a:rPr lang="en-US" altLang="zh-CN" dirty="0" smtClean="0">
                <a:solidFill>
                  <a:schemeClr val="tx1"/>
                </a:solidFill>
              </a:rPr>
              <a:t>n</a:t>
            </a:r>
            <a:r>
              <a:rPr lang="zh-CN" altLang="en-US" dirty="0" smtClean="0">
                <a:solidFill>
                  <a:schemeClr val="tx1"/>
                </a:solidFill>
              </a:rPr>
              <a:t>表示截取的字符个数，如</a:t>
            </a:r>
            <a:r>
              <a:rPr lang="en-US" altLang="zh-CN" dirty="0" smtClean="0">
                <a:solidFill>
                  <a:schemeClr val="tx1"/>
                </a:solidFill>
              </a:rPr>
              <a:t>%4d</a:t>
            </a:r>
            <a:r>
              <a:rPr lang="zh-CN" altLang="en-US" dirty="0" smtClean="0">
                <a:solidFill>
                  <a:schemeClr val="tx1"/>
                </a:solidFill>
              </a:rPr>
              <a:t>，</a:t>
            </a:r>
            <a:r>
              <a:rPr lang="en-US" altLang="zh-CN" dirty="0" smtClean="0">
                <a:solidFill>
                  <a:schemeClr val="tx1"/>
                </a:solidFill>
              </a:rPr>
              <a:t>%5.3f</a:t>
            </a:r>
            <a:r>
              <a:rPr lang="zh-CN" altLang="en-US" dirty="0" smtClean="0">
                <a:solidFill>
                  <a:schemeClr val="tx1"/>
                </a:solidFill>
              </a:rPr>
              <a:t>，</a:t>
            </a:r>
            <a:r>
              <a:rPr lang="en-US" altLang="zh-CN" dirty="0" smtClean="0">
                <a:solidFill>
                  <a:schemeClr val="tx1"/>
                </a:solidFill>
              </a:rPr>
              <a:t>%4.2s</a:t>
            </a:r>
          </a:p>
          <a:p>
            <a:pPr lvl="2">
              <a:lnSpc>
                <a:spcPct val="150000"/>
              </a:lnSpc>
              <a:buFont typeface="Arial" pitchFamily="34" charset="0"/>
              <a:buChar char="•"/>
            </a:pPr>
            <a:r>
              <a:rPr lang="en-US" altLang="zh-CN" dirty="0" smtClean="0"/>
              <a:t>0m</a:t>
            </a:r>
            <a:r>
              <a:rPr lang="zh-CN" altLang="en-US" dirty="0" smtClean="0"/>
              <a:t>：</a:t>
            </a:r>
            <a:r>
              <a:rPr lang="en-US" altLang="zh-CN" dirty="0" smtClean="0"/>
              <a:t>m</a:t>
            </a:r>
            <a:r>
              <a:rPr lang="zh-CN" altLang="en-US" dirty="0" smtClean="0"/>
              <a:t>含义同上，</a:t>
            </a:r>
            <a:r>
              <a:rPr lang="en-US" altLang="zh-CN" dirty="0" smtClean="0"/>
              <a:t>0</a:t>
            </a:r>
            <a:r>
              <a:rPr lang="zh-CN" altLang="en-US" dirty="0" smtClean="0"/>
              <a:t>表示不足位用</a:t>
            </a:r>
            <a:r>
              <a:rPr lang="en-US" altLang="zh-CN" dirty="0" smtClean="0"/>
              <a:t>0</a:t>
            </a:r>
            <a:r>
              <a:rPr lang="zh-CN" altLang="en-US" dirty="0" smtClean="0"/>
              <a:t>填充，如</a:t>
            </a:r>
            <a:r>
              <a:rPr lang="en-US" altLang="zh-CN" dirty="0" smtClean="0"/>
              <a:t>%04d</a:t>
            </a:r>
            <a:endParaRPr lang="zh-CN" altLang="en-US" dirty="0" smtClean="0">
              <a:solidFill>
                <a:schemeClr val="tx1"/>
              </a:solidFill>
            </a:endParaRPr>
          </a:p>
          <a:p>
            <a:pPr lvl="1">
              <a:lnSpc>
                <a:spcPct val="150000"/>
              </a:lnSpc>
              <a:buFont typeface="Wingdings" pitchFamily="2" charset="2"/>
              <a:buChar char="Ø"/>
            </a:pPr>
            <a:r>
              <a:rPr lang="en-US" altLang="zh-CN" dirty="0" smtClean="0">
                <a:solidFill>
                  <a:schemeClr val="tx1"/>
                </a:solidFill>
                <a:cs typeface="Verdana" pitchFamily="34" charset="0"/>
              </a:rPr>
              <a:t>-</a:t>
            </a:r>
            <a:r>
              <a:rPr lang="zh-CN" altLang="en-US" dirty="0" smtClean="0">
                <a:solidFill>
                  <a:schemeClr val="tx1"/>
                </a:solidFill>
              </a:rPr>
              <a:t>：输出的数字或字符在域内向左靠，如</a:t>
            </a:r>
            <a:r>
              <a:rPr lang="en-US" altLang="zh-CN" dirty="0" smtClean="0">
                <a:solidFill>
                  <a:schemeClr val="tx1"/>
                </a:solidFill>
              </a:rPr>
              <a:t>%-5s</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smtClean="0"/>
              <a:t>格式</a:t>
            </a:r>
            <a:r>
              <a:rPr lang="zh-CN" altLang="en-US" dirty="0"/>
              <a:t>输入与输出</a:t>
            </a:r>
          </a:p>
        </p:txBody>
      </p:sp>
      <p:sp>
        <p:nvSpPr>
          <p:cNvPr id="5" name="内容占位符 4"/>
          <p:cNvSpPr>
            <a:spLocks noGrp="1"/>
          </p:cNvSpPr>
          <p:nvPr>
            <p:ph idx="1"/>
          </p:nvPr>
        </p:nvSpPr>
        <p:spPr>
          <a:xfrm>
            <a:off x="431800" y="1268413"/>
            <a:ext cx="8255000" cy="5065712"/>
          </a:xfrm>
        </p:spPr>
        <p:txBody>
          <a:bodyPr/>
          <a:lstStyle/>
          <a:p>
            <a:pPr>
              <a:lnSpc>
                <a:spcPct val="100000"/>
              </a:lnSpc>
              <a:spcBef>
                <a:spcPts val="1200"/>
              </a:spcBef>
            </a:pPr>
            <a:r>
              <a:rPr lang="zh-CN" altLang="en-US" dirty="0" smtClean="0"/>
              <a:t>示例：</a:t>
            </a:r>
            <a:endParaRPr lang="zh-CN" altLang="en-US" dirty="0" smtClean="0">
              <a:ea typeface="黑体" pitchFamily="49" charset="-122"/>
            </a:endParaRPr>
          </a:p>
          <a:p>
            <a:pPr>
              <a:lnSpc>
                <a:spcPct val="100000"/>
              </a:lnSpc>
              <a:spcBef>
                <a:spcPts val="1200"/>
              </a:spcBef>
              <a:buFont typeface="Arial" pitchFamily="34" charset="0"/>
              <a:buChar char="•"/>
            </a:pPr>
            <a:r>
              <a:rPr lang="en-US" altLang="zh-CN" sz="2400" dirty="0" err="1" smtClean="0">
                <a:solidFill>
                  <a:schemeClr val="tx1"/>
                </a:solidFill>
                <a:ea typeface="楷体_GB2312" pitchFamily="49" charset="-122"/>
              </a:rPr>
              <a:t>printf</a:t>
            </a:r>
            <a:r>
              <a:rPr lang="en-US" altLang="zh-CN" sz="2400" dirty="0" smtClean="0">
                <a:solidFill>
                  <a:schemeClr val="tx1"/>
                </a:solidFill>
                <a:ea typeface="楷体_GB2312" pitchFamily="49" charset="-122"/>
              </a:rPr>
              <a:t>(“%d,%x,%04d,%ld”, a, a, a, b); </a:t>
            </a:r>
            <a:r>
              <a:rPr lang="en-US" altLang="zh-CN" sz="2400" dirty="0" smtClean="0">
                <a:ea typeface="楷体_GB2312" pitchFamily="49" charset="-122"/>
              </a:rPr>
              <a:t/>
            </a:r>
            <a:br>
              <a:rPr lang="en-US" altLang="zh-CN" sz="2400" dirty="0" smtClean="0">
                <a:ea typeface="楷体_GB2312" pitchFamily="49" charset="-122"/>
              </a:rPr>
            </a:br>
            <a:r>
              <a:rPr lang="zh-CN" altLang="en-US" sz="2400" dirty="0" smtClean="0">
                <a:ea typeface="楷体_GB2312" pitchFamily="49" charset="-122"/>
              </a:rPr>
              <a:t>若</a:t>
            </a:r>
            <a:r>
              <a:rPr lang="en-US" altLang="zh-CN" sz="2400" dirty="0" err="1" smtClean="0">
                <a:ea typeface="楷体_GB2312" pitchFamily="49" charset="-122"/>
              </a:rPr>
              <a:t>int</a:t>
            </a:r>
            <a:r>
              <a:rPr lang="en-US" altLang="zh-CN" sz="2400" dirty="0" smtClean="0">
                <a:ea typeface="楷体_GB2312" pitchFamily="49" charset="-122"/>
              </a:rPr>
              <a:t> a=15; long b=123456; </a:t>
            </a:r>
            <a:r>
              <a:rPr lang="zh-CN" altLang="en-US" sz="2400" dirty="0" smtClean="0">
                <a:ea typeface="楷体_GB2312" pitchFamily="49" charset="-122"/>
              </a:rPr>
              <a:t>则输出：</a:t>
            </a:r>
            <a:r>
              <a:rPr lang="en-US" altLang="zh-CN" sz="2400" dirty="0" smtClean="0">
                <a:ea typeface="楷体_GB2312" pitchFamily="49" charset="-122"/>
              </a:rPr>
              <a:t>15,f,</a:t>
            </a:r>
            <a:r>
              <a:rPr lang="en-US" altLang="zh-CN" sz="2400" dirty="0" smtClean="0">
                <a:ea typeface="楷体_GB2312" pitchFamily="49" charset="-122"/>
                <a:sym typeface="Symbol"/>
              </a:rPr>
              <a:t>00</a:t>
            </a:r>
            <a:r>
              <a:rPr lang="en-US" altLang="zh-CN" sz="2400" dirty="0" smtClean="0">
                <a:ea typeface="楷体_GB2312" pitchFamily="49" charset="-122"/>
              </a:rPr>
              <a:t>15,123456</a:t>
            </a:r>
          </a:p>
          <a:p>
            <a:pPr>
              <a:lnSpc>
                <a:spcPct val="100000"/>
              </a:lnSpc>
              <a:spcBef>
                <a:spcPts val="1200"/>
              </a:spcBef>
              <a:buFont typeface="Arial" pitchFamily="34" charset="0"/>
              <a:buChar char="•"/>
            </a:pPr>
            <a:r>
              <a:rPr lang="en-US" altLang="zh-CN" sz="2400" dirty="0" err="1" smtClean="0">
                <a:solidFill>
                  <a:schemeClr val="tx1"/>
                </a:solidFill>
                <a:ea typeface="楷体_GB2312" pitchFamily="49" charset="-122"/>
              </a:rPr>
              <a:t>printf</a:t>
            </a:r>
            <a:r>
              <a:rPr lang="en-US" altLang="zh-CN" sz="2400" dirty="0" smtClean="0">
                <a:solidFill>
                  <a:schemeClr val="tx1"/>
                </a:solidFill>
                <a:ea typeface="楷体_GB2312" pitchFamily="49" charset="-122"/>
              </a:rPr>
              <a:t>(“%</a:t>
            </a:r>
            <a:r>
              <a:rPr lang="en-US" altLang="zh-CN" sz="2400" dirty="0" err="1" smtClean="0">
                <a:solidFill>
                  <a:schemeClr val="tx1"/>
                </a:solidFill>
                <a:ea typeface="楷体_GB2312" pitchFamily="49" charset="-122"/>
              </a:rPr>
              <a:t>c,%d,%c</a:t>
            </a:r>
            <a:r>
              <a:rPr lang="en-US" altLang="zh-CN" sz="2400" dirty="0" smtClean="0">
                <a:solidFill>
                  <a:schemeClr val="tx1"/>
                </a:solidFill>
                <a:ea typeface="楷体_GB2312" pitchFamily="49" charset="-122"/>
              </a:rPr>
              <a:t>”, c, c, c+1);</a:t>
            </a:r>
            <a:r>
              <a:rPr lang="en-US" altLang="zh-CN" sz="2400" dirty="0" smtClean="0">
                <a:ea typeface="楷体_GB2312" pitchFamily="49" charset="-122"/>
              </a:rPr>
              <a:t/>
            </a:r>
            <a:br>
              <a:rPr lang="en-US" altLang="zh-CN" sz="2400" dirty="0" smtClean="0">
                <a:ea typeface="楷体_GB2312" pitchFamily="49" charset="-122"/>
              </a:rPr>
            </a:br>
            <a:r>
              <a:rPr lang="zh-CN" altLang="en-US" sz="2400" dirty="0" smtClean="0">
                <a:ea typeface="楷体_GB2312" pitchFamily="49" charset="-122"/>
              </a:rPr>
              <a:t>若</a:t>
            </a:r>
            <a:r>
              <a:rPr lang="en-US" altLang="zh-CN" sz="2400" dirty="0" smtClean="0">
                <a:ea typeface="楷体_GB2312" pitchFamily="49" charset="-122"/>
              </a:rPr>
              <a:t>char c=‘A’; </a:t>
            </a:r>
            <a:r>
              <a:rPr lang="zh-CN" altLang="en-US" sz="2400" dirty="0" smtClean="0">
                <a:ea typeface="楷体_GB2312" pitchFamily="49" charset="-122"/>
              </a:rPr>
              <a:t>则输出：</a:t>
            </a:r>
            <a:r>
              <a:rPr lang="en-US" altLang="zh-CN" sz="2400" dirty="0" smtClean="0">
                <a:ea typeface="楷体_GB2312" pitchFamily="49" charset="-122"/>
              </a:rPr>
              <a:t>A,65,B</a:t>
            </a:r>
            <a:endParaRPr lang="en-US" altLang="zh-CN" sz="2400" dirty="0" smtClean="0">
              <a:ea typeface="楷体_GB2312" pitchFamily="49" charset="-122"/>
              <a:sym typeface="Symbol"/>
            </a:endParaRPr>
          </a:p>
          <a:p>
            <a:pPr>
              <a:lnSpc>
                <a:spcPct val="100000"/>
              </a:lnSpc>
              <a:spcBef>
                <a:spcPts val="1200"/>
              </a:spcBef>
              <a:buFont typeface="Arial" pitchFamily="34" charset="0"/>
              <a:buChar char="•"/>
            </a:pPr>
            <a:r>
              <a:rPr lang="en-US" altLang="zh-CN" sz="2400" dirty="0" err="1" smtClean="0">
                <a:solidFill>
                  <a:schemeClr val="tx1"/>
                </a:solidFill>
              </a:rPr>
              <a:t>printf</a:t>
            </a:r>
            <a:r>
              <a:rPr lang="en-US" altLang="zh-CN" sz="2400" dirty="0" smtClean="0">
                <a:solidFill>
                  <a:schemeClr val="tx1"/>
                </a:solidFill>
              </a:rPr>
              <a:t>(“%3s,%7.2s,%-5.3s\n”, “CHINA”, “CHINA”, “CHINA”); </a:t>
            </a:r>
            <a:r>
              <a:rPr lang="en-US" altLang="zh-CN" sz="2400" dirty="0" smtClean="0"/>
              <a:t/>
            </a:r>
            <a:br>
              <a:rPr lang="en-US" altLang="zh-CN" sz="2400" dirty="0" smtClean="0"/>
            </a:br>
            <a:r>
              <a:rPr lang="zh-CN" altLang="en-US" sz="2400" dirty="0" smtClean="0"/>
              <a:t>输出：</a:t>
            </a:r>
            <a:r>
              <a:rPr lang="en-US" altLang="zh-CN" sz="2400" dirty="0" smtClean="0"/>
              <a:t>CHINA, </a:t>
            </a:r>
            <a:r>
              <a:rPr lang="en-US" altLang="zh-CN" sz="2400" dirty="0" smtClean="0">
                <a:ea typeface="楷体_GB2312" pitchFamily="49" charset="-122"/>
                <a:sym typeface="Symbol"/>
              </a:rPr>
              <a:t>CH,CHI</a:t>
            </a:r>
          </a:p>
          <a:p>
            <a:pPr>
              <a:lnSpc>
                <a:spcPct val="100000"/>
              </a:lnSpc>
              <a:spcBef>
                <a:spcPts val="1200"/>
              </a:spcBef>
              <a:buFont typeface="Arial" pitchFamily="34" charset="0"/>
              <a:buChar char="•"/>
            </a:pPr>
            <a:r>
              <a:rPr lang="en-US" altLang="zh-CN" sz="2400" dirty="0" err="1" smtClean="0">
                <a:solidFill>
                  <a:schemeClr val="tx1"/>
                </a:solidFill>
                <a:ea typeface="楷体_GB2312" pitchFamily="49" charset="-122"/>
              </a:rPr>
              <a:t>printf</a:t>
            </a:r>
            <a:r>
              <a:rPr lang="en-US" altLang="zh-CN" sz="2400" dirty="0" smtClean="0">
                <a:solidFill>
                  <a:schemeClr val="tx1"/>
                </a:solidFill>
                <a:ea typeface="楷体_GB2312" pitchFamily="49" charset="-122"/>
              </a:rPr>
              <a:t>(“%f, %8.2f, %.2f, %-8.2f\n”</a:t>
            </a:r>
            <a:r>
              <a:rPr lang="zh-CN" altLang="en-US" sz="2400" dirty="0" smtClean="0">
                <a:solidFill>
                  <a:schemeClr val="tx1"/>
                </a:solidFill>
                <a:ea typeface="楷体_GB2312" pitchFamily="49" charset="-122"/>
              </a:rPr>
              <a:t>，</a:t>
            </a:r>
            <a:r>
              <a:rPr lang="en-US" altLang="zh-CN" sz="2400" dirty="0" smtClean="0">
                <a:solidFill>
                  <a:schemeClr val="tx1"/>
                </a:solidFill>
                <a:ea typeface="楷体_GB2312" pitchFamily="49" charset="-122"/>
              </a:rPr>
              <a:t>f</a:t>
            </a:r>
            <a:r>
              <a:rPr lang="zh-CN" altLang="en-US" sz="2400" dirty="0" smtClean="0">
                <a:solidFill>
                  <a:schemeClr val="tx1"/>
                </a:solidFill>
                <a:ea typeface="楷体_GB2312" pitchFamily="49" charset="-122"/>
              </a:rPr>
              <a:t>，</a:t>
            </a:r>
            <a:r>
              <a:rPr lang="en-US" altLang="zh-CN" sz="2400" dirty="0" smtClean="0">
                <a:solidFill>
                  <a:schemeClr val="tx1"/>
                </a:solidFill>
                <a:ea typeface="楷体_GB2312" pitchFamily="49" charset="-122"/>
              </a:rPr>
              <a:t>f</a:t>
            </a:r>
            <a:r>
              <a:rPr lang="zh-CN" altLang="en-US" sz="2400" dirty="0" smtClean="0">
                <a:solidFill>
                  <a:schemeClr val="tx1"/>
                </a:solidFill>
                <a:ea typeface="楷体_GB2312" pitchFamily="49" charset="-122"/>
              </a:rPr>
              <a:t>，</a:t>
            </a:r>
            <a:r>
              <a:rPr lang="en-US" altLang="zh-CN" sz="2400" dirty="0" smtClean="0">
                <a:solidFill>
                  <a:schemeClr val="tx1"/>
                </a:solidFill>
                <a:ea typeface="楷体_GB2312" pitchFamily="49" charset="-122"/>
              </a:rPr>
              <a:t>f</a:t>
            </a:r>
            <a:r>
              <a:rPr lang="zh-CN" altLang="en-US" sz="2400" dirty="0" smtClean="0">
                <a:solidFill>
                  <a:schemeClr val="tx1"/>
                </a:solidFill>
                <a:ea typeface="楷体_GB2312" pitchFamily="49" charset="-122"/>
              </a:rPr>
              <a:t>，</a:t>
            </a:r>
            <a:r>
              <a:rPr lang="en-US" altLang="zh-CN" sz="2400" dirty="0" smtClean="0">
                <a:solidFill>
                  <a:schemeClr val="tx1"/>
                </a:solidFill>
                <a:ea typeface="楷体_GB2312" pitchFamily="49" charset="-122"/>
              </a:rPr>
              <a:t>f); </a:t>
            </a:r>
            <a:r>
              <a:rPr lang="en-US" altLang="zh-CN" sz="2400" dirty="0" smtClean="0">
                <a:ea typeface="楷体_GB2312" pitchFamily="49" charset="-122"/>
              </a:rPr>
              <a:t/>
            </a:r>
            <a:br>
              <a:rPr lang="en-US" altLang="zh-CN" sz="2400" dirty="0" smtClean="0">
                <a:ea typeface="楷体_GB2312" pitchFamily="49" charset="-122"/>
              </a:rPr>
            </a:br>
            <a:r>
              <a:rPr lang="zh-CN" altLang="en-US" sz="2400" dirty="0" smtClean="0">
                <a:ea typeface="楷体_GB2312" pitchFamily="49" charset="-122"/>
              </a:rPr>
              <a:t>若</a:t>
            </a:r>
            <a:r>
              <a:rPr lang="en-US" altLang="zh-CN" sz="2400" dirty="0" smtClean="0">
                <a:ea typeface="楷体_GB2312" pitchFamily="49" charset="-122"/>
              </a:rPr>
              <a:t>float f=123.456; </a:t>
            </a:r>
            <a:r>
              <a:rPr lang="zh-CN" altLang="en-US" sz="2400" dirty="0" smtClean="0">
                <a:ea typeface="楷体_GB2312" pitchFamily="49" charset="-122"/>
              </a:rPr>
              <a:t>则输出：</a:t>
            </a:r>
            <a:r>
              <a:rPr lang="en-US" altLang="zh-CN" sz="2400" dirty="0" smtClean="0">
                <a:ea typeface="楷体_GB2312" pitchFamily="49" charset="-122"/>
              </a:rPr>
              <a:t>123.456000,</a:t>
            </a:r>
            <a:r>
              <a:rPr lang="en-US" altLang="zh-CN" sz="2400" dirty="0" smtClean="0">
                <a:ea typeface="楷体_GB2312" pitchFamily="49" charset="-122"/>
                <a:sym typeface="Symbol"/>
              </a:rPr>
              <a:t></a:t>
            </a:r>
            <a:r>
              <a:rPr lang="en-US" altLang="zh-CN" sz="2400" dirty="0" smtClean="0">
                <a:ea typeface="楷体_GB2312" pitchFamily="49" charset="-122"/>
              </a:rPr>
              <a:t>123.45,123.45,123.45</a:t>
            </a:r>
            <a:r>
              <a:rPr lang="en-US" altLang="zh-CN" sz="2400" dirty="0" smtClean="0">
                <a:ea typeface="楷体_GB2312" pitchFamily="49" charset="-122"/>
                <a:sym typeface="Symbol"/>
              </a:rPr>
              <a:t></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smtClean="0"/>
              <a:t>格式</a:t>
            </a:r>
            <a:r>
              <a:rPr lang="zh-CN" altLang="en-US" dirty="0"/>
              <a:t>输入与输出</a:t>
            </a:r>
          </a:p>
        </p:txBody>
      </p:sp>
      <p:sp>
        <p:nvSpPr>
          <p:cNvPr id="5" name="内容占位符 4"/>
          <p:cNvSpPr>
            <a:spLocks noGrp="1"/>
          </p:cNvSpPr>
          <p:nvPr>
            <p:ph idx="1"/>
          </p:nvPr>
        </p:nvSpPr>
        <p:spPr/>
        <p:txBody>
          <a:bodyPr/>
          <a:lstStyle/>
          <a:p>
            <a:pPr>
              <a:lnSpc>
                <a:spcPct val="100000"/>
              </a:lnSpc>
            </a:pPr>
            <a:r>
              <a:rPr lang="zh-CN" altLang="en-US" dirty="0" smtClean="0">
                <a:solidFill>
                  <a:schemeClr val="accent2"/>
                </a:solidFill>
              </a:rPr>
              <a:t>格式输入函数</a:t>
            </a:r>
            <a:endParaRPr lang="en-US" altLang="zh-CN" dirty="0" smtClean="0"/>
          </a:p>
          <a:p>
            <a:pPr lvl="1">
              <a:lnSpc>
                <a:spcPct val="100000"/>
              </a:lnSpc>
            </a:pPr>
            <a:r>
              <a:rPr lang="zh-CN" altLang="en-US" b="1" dirty="0" smtClean="0"/>
              <a:t>一般格式：</a:t>
            </a:r>
            <a:r>
              <a:rPr lang="en-US" altLang="zh-CN" b="1" dirty="0" err="1" smtClean="0">
                <a:solidFill>
                  <a:srgbClr val="FF0000"/>
                </a:solidFill>
              </a:rPr>
              <a:t>scanf</a:t>
            </a:r>
            <a:r>
              <a:rPr lang="zh-CN" altLang="en-US" b="1" dirty="0" smtClean="0">
                <a:solidFill>
                  <a:srgbClr val="FF0000"/>
                </a:solidFill>
              </a:rPr>
              <a:t>（ </a:t>
            </a:r>
            <a:r>
              <a:rPr lang="en-US" altLang="zh-CN" dirty="0" smtClean="0">
                <a:solidFill>
                  <a:srgbClr val="FF0000"/>
                </a:solidFill>
              </a:rPr>
              <a:t>“</a:t>
            </a:r>
            <a:r>
              <a:rPr lang="zh-CN" altLang="en-US" b="1" dirty="0" smtClean="0">
                <a:solidFill>
                  <a:srgbClr val="FF0000"/>
                </a:solidFill>
              </a:rPr>
              <a:t>格式控制</a:t>
            </a:r>
            <a:r>
              <a:rPr lang="en-US" altLang="zh-CN" b="1" dirty="0" smtClean="0">
                <a:solidFill>
                  <a:srgbClr val="FF0000"/>
                </a:solidFill>
              </a:rPr>
              <a:t>”</a:t>
            </a:r>
            <a:r>
              <a:rPr lang="zh-CN" altLang="en-US" b="1" dirty="0" smtClean="0">
                <a:solidFill>
                  <a:srgbClr val="FF0000"/>
                </a:solidFill>
              </a:rPr>
              <a:t>，地址表列）</a:t>
            </a:r>
          </a:p>
          <a:p>
            <a:pPr lvl="1">
              <a:lnSpc>
                <a:spcPct val="100000"/>
              </a:lnSpc>
            </a:pPr>
            <a:r>
              <a:rPr lang="zh-CN" altLang="en-US" dirty="0" smtClean="0"/>
              <a:t>函数作用：按照变量在内存的地址将变量值存进去</a:t>
            </a:r>
          </a:p>
          <a:p>
            <a:pPr lvl="1">
              <a:lnSpc>
                <a:spcPct val="100000"/>
              </a:lnSpc>
            </a:pPr>
            <a:r>
              <a:rPr lang="zh-CN" altLang="en-US" dirty="0" smtClean="0"/>
              <a:t>注：地址表列是由若干个地址组成的表列，可以是变量的地址，或字符串的首地址</a:t>
            </a:r>
          </a:p>
          <a:p>
            <a:pPr lvl="1">
              <a:lnSpc>
                <a:spcPct val="100000"/>
              </a:lnSpc>
              <a:spcBef>
                <a:spcPts val="1200"/>
              </a:spcBef>
              <a:buNone/>
            </a:pPr>
            <a:r>
              <a:rPr lang="en-US" altLang="zh-CN" dirty="0" smtClean="0">
                <a:solidFill>
                  <a:schemeClr val="tx1"/>
                </a:solidFill>
              </a:rPr>
              <a:t>	#include&lt;</a:t>
            </a:r>
            <a:r>
              <a:rPr lang="en-US" altLang="zh-CN" dirty="0" err="1" smtClean="0">
                <a:solidFill>
                  <a:schemeClr val="tx1"/>
                </a:solidFill>
              </a:rPr>
              <a:t>stdio.h</a:t>
            </a:r>
            <a:r>
              <a:rPr lang="en-US" altLang="zh-CN" dirty="0" smtClean="0">
                <a:solidFill>
                  <a:schemeClr val="tx1"/>
                </a:solidFill>
              </a:rPr>
              <a:t>&gt;</a:t>
            </a:r>
            <a:br>
              <a:rPr lang="en-US" altLang="zh-CN" dirty="0" smtClean="0">
                <a:solidFill>
                  <a:schemeClr val="tx1"/>
                </a:solidFill>
              </a:rPr>
            </a:br>
            <a:r>
              <a:rPr lang="en-US" altLang="zh-CN" dirty="0" smtClean="0">
                <a:solidFill>
                  <a:schemeClr val="tx1"/>
                </a:solidFill>
              </a:rPr>
              <a:t>void main()</a:t>
            </a:r>
            <a:br>
              <a:rPr lang="en-US" altLang="zh-CN" dirty="0" smtClean="0">
                <a:solidFill>
                  <a:schemeClr val="tx1"/>
                </a:solidFill>
              </a:rPr>
            </a:b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a,b,c</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scanf</a:t>
            </a:r>
            <a:r>
              <a:rPr lang="en-US" altLang="zh-CN" dirty="0" smtClean="0">
                <a:solidFill>
                  <a:schemeClr val="tx1"/>
                </a:solidFill>
              </a:rPr>
              <a:t>(“%</a:t>
            </a:r>
            <a:r>
              <a:rPr lang="en-US" altLang="zh-CN" dirty="0" err="1" smtClean="0">
                <a:solidFill>
                  <a:schemeClr val="tx1"/>
                </a:solidFill>
              </a:rPr>
              <a:t>d%d%d”,&amp;a,&amp;b,&amp;c</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altLang="zh-CN" dirty="0" err="1" smtClean="0">
                <a:solidFill>
                  <a:schemeClr val="tx1"/>
                </a:solidFill>
              </a:rPr>
              <a:t>printf</a:t>
            </a:r>
            <a:r>
              <a:rPr lang="en-US" altLang="zh-CN" dirty="0" smtClean="0">
                <a:solidFill>
                  <a:schemeClr val="tx1"/>
                </a:solidFill>
              </a:rPr>
              <a:t>(“%</a:t>
            </a:r>
            <a:r>
              <a:rPr lang="en-US" altLang="zh-CN" dirty="0" err="1" smtClean="0">
                <a:solidFill>
                  <a:schemeClr val="tx1"/>
                </a:solidFill>
              </a:rPr>
              <a:t>d,%d,%d</a:t>
            </a:r>
            <a:r>
              <a:rPr lang="en-US" altLang="zh-CN" dirty="0" smtClean="0">
                <a:solidFill>
                  <a:schemeClr val="tx1"/>
                </a:solidFill>
              </a:rPr>
              <a:t>\</a:t>
            </a:r>
            <a:r>
              <a:rPr lang="en-US" altLang="zh-CN" dirty="0" err="1" smtClean="0">
                <a:solidFill>
                  <a:schemeClr val="tx1"/>
                </a:solidFill>
              </a:rPr>
              <a:t>n”,a,b,c</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a:t>
            </a:r>
            <a:endParaRPr lang="en-US" altLang="zh-CN" b="1" dirty="0" smtClean="0">
              <a:solidFill>
                <a:srgbClr val="133984"/>
              </a:solidFill>
              <a:ea typeface="+mn-ea"/>
            </a:endParaRPr>
          </a:p>
          <a:p>
            <a:pPr lvl="1">
              <a:lnSpc>
                <a:spcPct val="100000"/>
              </a:lnSpc>
            </a:pP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457200" y="3962400"/>
            <a:ext cx="128804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数据类型</a:t>
            </a:r>
          </a:p>
        </p:txBody>
      </p:sp>
      <p:sp>
        <p:nvSpPr>
          <p:cNvPr id="10245" name="Text Box 5"/>
          <p:cNvSpPr txBox="1">
            <a:spLocks noChangeArrowheads="1"/>
          </p:cNvSpPr>
          <p:nvPr/>
        </p:nvSpPr>
        <p:spPr bwMode="auto">
          <a:xfrm>
            <a:off x="1828800" y="2514600"/>
            <a:ext cx="128804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基本类型</a:t>
            </a:r>
          </a:p>
        </p:txBody>
      </p:sp>
      <p:sp>
        <p:nvSpPr>
          <p:cNvPr id="10246" name="Text Box 6"/>
          <p:cNvSpPr txBox="1">
            <a:spLocks noChangeArrowheads="1"/>
          </p:cNvSpPr>
          <p:nvPr/>
        </p:nvSpPr>
        <p:spPr bwMode="auto">
          <a:xfrm>
            <a:off x="1828800" y="4171950"/>
            <a:ext cx="128804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构造类型</a:t>
            </a:r>
          </a:p>
        </p:txBody>
      </p:sp>
      <p:sp>
        <p:nvSpPr>
          <p:cNvPr id="10247" name="Text Box 7"/>
          <p:cNvSpPr txBox="1">
            <a:spLocks noChangeArrowheads="1"/>
          </p:cNvSpPr>
          <p:nvPr/>
        </p:nvSpPr>
        <p:spPr bwMode="auto">
          <a:xfrm>
            <a:off x="1835150" y="5029200"/>
            <a:ext cx="1661775"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指针类型</a:t>
            </a:r>
            <a:r>
              <a:rPr lang="en-US" altLang="zh-CN" sz="2000" b="1">
                <a:solidFill>
                  <a:schemeClr val="tx2"/>
                </a:solidFill>
                <a:latin typeface="Arial" charset="0"/>
                <a:ea typeface="黑体" pitchFamily="2" charset="-122"/>
              </a:rPr>
              <a:t>(</a:t>
            </a:r>
            <a:r>
              <a:rPr lang="en-US" altLang="zh-CN" sz="2000" b="1">
                <a:solidFill>
                  <a:schemeClr val="tx2"/>
                </a:solidFill>
                <a:latin typeface="Arial" charset="0"/>
                <a:ea typeface="黑体" pitchFamily="2" charset="-122"/>
                <a:sym typeface="Symbol" pitchFamily="18" charset="2"/>
              </a:rPr>
              <a:t></a:t>
            </a:r>
            <a:r>
              <a:rPr lang="en-US" altLang="zh-CN" sz="2000" b="1">
                <a:solidFill>
                  <a:schemeClr val="tx2"/>
                </a:solidFill>
                <a:latin typeface="Arial" charset="0"/>
                <a:ea typeface="黑体" pitchFamily="2" charset="-122"/>
              </a:rPr>
              <a:t>)</a:t>
            </a:r>
          </a:p>
        </p:txBody>
      </p:sp>
      <p:sp>
        <p:nvSpPr>
          <p:cNvPr id="10248" name="Text Box 8"/>
          <p:cNvSpPr txBox="1">
            <a:spLocks noChangeArrowheads="1"/>
          </p:cNvSpPr>
          <p:nvPr/>
        </p:nvSpPr>
        <p:spPr bwMode="auto">
          <a:xfrm>
            <a:off x="1789105" y="5483423"/>
            <a:ext cx="183696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空类型</a:t>
            </a:r>
            <a:r>
              <a:rPr lang="en-US" altLang="zh-CN" sz="2000" b="1" dirty="0">
                <a:solidFill>
                  <a:schemeClr val="tx2"/>
                </a:solidFill>
                <a:latin typeface="Arial" charset="0"/>
                <a:ea typeface="黑体" pitchFamily="2" charset="-122"/>
              </a:rPr>
              <a:t>(void)</a:t>
            </a:r>
          </a:p>
        </p:txBody>
      </p:sp>
      <p:sp>
        <p:nvSpPr>
          <p:cNvPr id="10249" name="Text Box 9"/>
          <p:cNvSpPr txBox="1">
            <a:spLocks noChangeArrowheads="1"/>
          </p:cNvSpPr>
          <p:nvPr/>
        </p:nvSpPr>
        <p:spPr bwMode="auto">
          <a:xfrm>
            <a:off x="3252789" y="1828800"/>
            <a:ext cx="185698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字符型</a:t>
            </a:r>
            <a:r>
              <a:rPr lang="en-US" altLang="zh-CN" sz="2000" b="1" dirty="0">
                <a:solidFill>
                  <a:schemeClr val="tx2"/>
                </a:solidFill>
                <a:latin typeface="Arial" charset="0"/>
                <a:ea typeface="黑体" pitchFamily="2" charset="-122"/>
              </a:rPr>
              <a:t>(char)</a:t>
            </a:r>
          </a:p>
        </p:txBody>
      </p:sp>
      <p:sp>
        <p:nvSpPr>
          <p:cNvPr id="10250" name="Text Box 10"/>
          <p:cNvSpPr txBox="1">
            <a:spLocks noChangeArrowheads="1"/>
          </p:cNvSpPr>
          <p:nvPr/>
        </p:nvSpPr>
        <p:spPr bwMode="auto">
          <a:xfrm>
            <a:off x="3259138" y="2514600"/>
            <a:ext cx="1288043"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数值类型</a:t>
            </a:r>
          </a:p>
        </p:txBody>
      </p:sp>
      <p:sp>
        <p:nvSpPr>
          <p:cNvPr id="10251" name="Text Box 11"/>
          <p:cNvSpPr txBox="1">
            <a:spLocks noChangeArrowheads="1"/>
          </p:cNvSpPr>
          <p:nvPr/>
        </p:nvSpPr>
        <p:spPr bwMode="auto">
          <a:xfrm>
            <a:off x="3221039" y="3276600"/>
            <a:ext cx="2355850"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枚举类型</a:t>
            </a:r>
            <a:r>
              <a:rPr lang="en-US" altLang="zh-CN" sz="2000" b="1">
                <a:solidFill>
                  <a:schemeClr val="tx2"/>
                </a:solidFill>
                <a:latin typeface="Arial" charset="0"/>
                <a:ea typeface="黑体" pitchFamily="2" charset="-122"/>
              </a:rPr>
              <a:t>(enum)</a:t>
            </a:r>
          </a:p>
        </p:txBody>
      </p:sp>
      <p:sp>
        <p:nvSpPr>
          <p:cNvPr id="10252" name="Text Box 12"/>
          <p:cNvSpPr txBox="1">
            <a:spLocks noChangeArrowheads="1"/>
          </p:cNvSpPr>
          <p:nvPr/>
        </p:nvSpPr>
        <p:spPr bwMode="auto">
          <a:xfrm>
            <a:off x="3228976" y="3733800"/>
            <a:ext cx="1803594"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数组类型</a:t>
            </a:r>
            <a:r>
              <a:rPr lang="en-US" altLang="zh-CN" sz="2000" b="1">
                <a:solidFill>
                  <a:schemeClr val="tx2"/>
                </a:solidFill>
                <a:latin typeface="Arial" charset="0"/>
                <a:ea typeface="黑体" pitchFamily="2" charset="-122"/>
              </a:rPr>
              <a:t>([ ])</a:t>
            </a:r>
          </a:p>
        </p:txBody>
      </p:sp>
      <p:sp>
        <p:nvSpPr>
          <p:cNvPr id="10253" name="Text Box 13"/>
          <p:cNvSpPr txBox="1">
            <a:spLocks noChangeArrowheads="1"/>
          </p:cNvSpPr>
          <p:nvPr/>
        </p:nvSpPr>
        <p:spPr bwMode="auto">
          <a:xfrm>
            <a:off x="3124200" y="4191000"/>
            <a:ext cx="2714566"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结构体类型</a:t>
            </a:r>
            <a:r>
              <a:rPr lang="en-US" altLang="zh-CN" sz="2000" b="1" dirty="0">
                <a:solidFill>
                  <a:schemeClr val="tx2"/>
                </a:solidFill>
                <a:latin typeface="Arial" charset="0"/>
                <a:ea typeface="黑体" pitchFamily="2" charset="-122"/>
              </a:rPr>
              <a:t>(</a:t>
            </a:r>
            <a:r>
              <a:rPr lang="en-US" altLang="zh-CN" sz="2000" b="1" dirty="0" err="1">
                <a:solidFill>
                  <a:schemeClr val="tx2"/>
                </a:solidFill>
                <a:latin typeface="Arial" charset="0"/>
                <a:ea typeface="黑体" pitchFamily="2" charset="-122"/>
              </a:rPr>
              <a:t>struct</a:t>
            </a:r>
            <a:r>
              <a:rPr lang="en-US" altLang="zh-CN" sz="2000" b="1" dirty="0">
                <a:solidFill>
                  <a:schemeClr val="tx2"/>
                </a:solidFill>
                <a:latin typeface="Arial" charset="0"/>
                <a:ea typeface="黑体" pitchFamily="2" charset="-122"/>
              </a:rPr>
              <a:t>)</a:t>
            </a:r>
          </a:p>
        </p:txBody>
      </p:sp>
      <p:sp>
        <p:nvSpPr>
          <p:cNvPr id="10254" name="Text Box 14"/>
          <p:cNvSpPr txBox="1">
            <a:spLocks noChangeArrowheads="1"/>
          </p:cNvSpPr>
          <p:nvPr/>
        </p:nvSpPr>
        <p:spPr bwMode="auto">
          <a:xfrm>
            <a:off x="3124200" y="4648200"/>
            <a:ext cx="2692877"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共用体类型</a:t>
            </a:r>
            <a:r>
              <a:rPr lang="en-US" altLang="zh-CN" sz="2000" b="1" dirty="0">
                <a:solidFill>
                  <a:schemeClr val="tx2"/>
                </a:solidFill>
                <a:latin typeface="Arial" charset="0"/>
                <a:ea typeface="黑体" pitchFamily="2" charset="-122"/>
              </a:rPr>
              <a:t>(union)</a:t>
            </a:r>
          </a:p>
        </p:txBody>
      </p:sp>
      <p:sp>
        <p:nvSpPr>
          <p:cNvPr id="10255" name="Text Box 15"/>
          <p:cNvSpPr txBox="1">
            <a:spLocks noChangeArrowheads="1"/>
          </p:cNvSpPr>
          <p:nvPr/>
        </p:nvSpPr>
        <p:spPr bwMode="auto">
          <a:xfrm>
            <a:off x="4495800" y="2209800"/>
            <a:ext cx="4122737"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整型</a:t>
            </a:r>
            <a:r>
              <a:rPr lang="en-US" altLang="zh-CN" sz="2000" b="1" dirty="0">
                <a:solidFill>
                  <a:schemeClr val="tx2"/>
                </a:solidFill>
                <a:latin typeface="Arial" charset="0"/>
                <a:ea typeface="黑体" pitchFamily="2" charset="-122"/>
              </a:rPr>
              <a:t>(</a:t>
            </a:r>
            <a:r>
              <a:rPr lang="en-US" altLang="zh-CN" sz="2000" b="1" dirty="0" err="1">
                <a:solidFill>
                  <a:schemeClr val="tx2"/>
                </a:solidFill>
                <a:latin typeface="Arial" charset="0"/>
                <a:ea typeface="黑体" pitchFamily="2" charset="-122"/>
              </a:rPr>
              <a:t>short,int,long,unsigbed</a:t>
            </a:r>
            <a:r>
              <a:rPr lang="en-US" altLang="zh-CN" sz="2000" b="1" dirty="0">
                <a:solidFill>
                  <a:schemeClr val="tx2"/>
                </a:solidFill>
                <a:latin typeface="Arial" charset="0"/>
                <a:ea typeface="黑体" pitchFamily="2" charset="-122"/>
              </a:rPr>
              <a:t>)</a:t>
            </a:r>
          </a:p>
        </p:txBody>
      </p:sp>
      <p:sp>
        <p:nvSpPr>
          <p:cNvPr id="10256" name="Text Box 16"/>
          <p:cNvSpPr txBox="1">
            <a:spLocks noChangeArrowheads="1"/>
          </p:cNvSpPr>
          <p:nvPr/>
        </p:nvSpPr>
        <p:spPr bwMode="auto">
          <a:xfrm>
            <a:off x="4716464" y="2819400"/>
            <a:ext cx="644021"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a:solidFill>
                  <a:schemeClr val="tx2"/>
                </a:solidFill>
                <a:latin typeface="Arial" charset="0"/>
                <a:ea typeface="黑体" pitchFamily="2" charset="-122"/>
              </a:rPr>
              <a:t>实型</a:t>
            </a:r>
          </a:p>
        </p:txBody>
      </p:sp>
      <p:sp>
        <p:nvSpPr>
          <p:cNvPr id="10257" name="Text Box 17"/>
          <p:cNvSpPr txBox="1">
            <a:spLocks noChangeArrowheads="1"/>
          </p:cNvSpPr>
          <p:nvPr/>
        </p:nvSpPr>
        <p:spPr bwMode="auto">
          <a:xfrm>
            <a:off x="5486400" y="2622550"/>
            <a:ext cx="2177325"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单精度型</a:t>
            </a:r>
            <a:r>
              <a:rPr lang="en-US" altLang="zh-CN" sz="2000" b="1" dirty="0">
                <a:solidFill>
                  <a:schemeClr val="tx2"/>
                </a:solidFill>
                <a:latin typeface="Arial" charset="0"/>
                <a:ea typeface="黑体" pitchFamily="2" charset="-122"/>
              </a:rPr>
              <a:t>(float)</a:t>
            </a:r>
          </a:p>
        </p:txBody>
      </p:sp>
      <p:sp>
        <p:nvSpPr>
          <p:cNvPr id="10258" name="Text Box 18"/>
          <p:cNvSpPr txBox="1">
            <a:spLocks noChangeArrowheads="1"/>
          </p:cNvSpPr>
          <p:nvPr/>
        </p:nvSpPr>
        <p:spPr bwMode="auto">
          <a:xfrm>
            <a:off x="5451610" y="3079750"/>
            <a:ext cx="2549390" cy="307777"/>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2000" b="1" dirty="0">
                <a:solidFill>
                  <a:schemeClr val="tx2"/>
                </a:solidFill>
                <a:latin typeface="Arial" charset="0"/>
                <a:ea typeface="黑体" pitchFamily="2" charset="-122"/>
              </a:rPr>
              <a:t>双精度型</a:t>
            </a:r>
            <a:r>
              <a:rPr lang="en-US" altLang="zh-CN" sz="2000" b="1" dirty="0">
                <a:solidFill>
                  <a:schemeClr val="tx2"/>
                </a:solidFill>
                <a:latin typeface="Arial" charset="0"/>
                <a:ea typeface="黑体" pitchFamily="2" charset="-122"/>
              </a:rPr>
              <a:t>(double)</a:t>
            </a:r>
          </a:p>
        </p:txBody>
      </p:sp>
      <p:sp>
        <p:nvSpPr>
          <p:cNvPr id="25" name="标题 24"/>
          <p:cNvSpPr>
            <a:spLocks noGrp="1"/>
          </p:cNvSpPr>
          <p:nvPr>
            <p:ph type="title"/>
          </p:nvPr>
        </p:nvSpPr>
        <p:spPr/>
        <p:txBody>
          <a:bodyPr/>
          <a:lstStyle/>
          <a:p>
            <a:r>
              <a:rPr lang="en-US" altLang="zh-CN" dirty="0" smtClean="0"/>
              <a:t>c</a:t>
            </a:r>
            <a:r>
              <a:rPr lang="zh-CN" altLang="en-US" dirty="0" smtClean="0"/>
              <a:t>语言的数据类型</a:t>
            </a:r>
            <a:endParaRPr lang="zh-CN" altLang="en-US" dirty="0"/>
          </a:p>
        </p:txBody>
      </p:sp>
      <p:sp>
        <p:nvSpPr>
          <p:cNvPr id="30" name="左大括号 29"/>
          <p:cNvSpPr/>
          <p:nvPr/>
        </p:nvSpPr>
        <p:spPr bwMode="auto">
          <a:xfrm>
            <a:off x="1676400" y="2667000"/>
            <a:ext cx="152400" cy="2971800"/>
          </a:xfrm>
          <a:prstGeom prst="leftBrace">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
        <p:nvSpPr>
          <p:cNvPr id="31" name="左大括号 30"/>
          <p:cNvSpPr/>
          <p:nvPr/>
        </p:nvSpPr>
        <p:spPr bwMode="auto">
          <a:xfrm>
            <a:off x="3124200" y="1905000"/>
            <a:ext cx="152400" cy="1524000"/>
          </a:xfrm>
          <a:prstGeom prst="leftBrace">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
        <p:nvSpPr>
          <p:cNvPr id="32" name="左大括号 31"/>
          <p:cNvSpPr/>
          <p:nvPr/>
        </p:nvSpPr>
        <p:spPr bwMode="auto">
          <a:xfrm>
            <a:off x="3124200" y="3810000"/>
            <a:ext cx="76200" cy="990600"/>
          </a:xfrm>
          <a:prstGeom prst="leftBrace">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
        <p:nvSpPr>
          <p:cNvPr id="33" name="左大括号 32"/>
          <p:cNvSpPr/>
          <p:nvPr/>
        </p:nvSpPr>
        <p:spPr bwMode="auto">
          <a:xfrm>
            <a:off x="4495800" y="2286000"/>
            <a:ext cx="152400" cy="762000"/>
          </a:xfrm>
          <a:prstGeom prst="leftBrace">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
        <p:nvSpPr>
          <p:cNvPr id="34" name="左大括号 33"/>
          <p:cNvSpPr/>
          <p:nvPr/>
        </p:nvSpPr>
        <p:spPr bwMode="auto">
          <a:xfrm>
            <a:off x="5410200" y="2743200"/>
            <a:ext cx="152400" cy="533400"/>
          </a:xfrm>
          <a:prstGeom prst="leftBrace">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wipe(left)">
                                      <p:cBhvr>
                                        <p:cTn id="11" dur="500"/>
                                        <p:tgtEl>
                                          <p:spTgt spid="102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247"/>
                                        </p:tgtEl>
                                        <p:attrNameLst>
                                          <p:attrName>style.visibility</p:attrName>
                                        </p:attrNameLst>
                                      </p:cBhvr>
                                      <p:to>
                                        <p:strVal val="visible"/>
                                      </p:to>
                                    </p:set>
                                    <p:animEffect transition="in" filter="wipe(left)">
                                      <p:cBhvr>
                                        <p:cTn id="15" dur="500"/>
                                        <p:tgtEl>
                                          <p:spTgt spid="102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248"/>
                                        </p:tgtEl>
                                        <p:attrNameLst>
                                          <p:attrName>style.visibility</p:attrName>
                                        </p:attrNameLst>
                                      </p:cBhvr>
                                      <p:to>
                                        <p:strVal val="visible"/>
                                      </p:to>
                                    </p:set>
                                    <p:animEffect transition="in" filter="wipe(left)">
                                      <p:cBhvr>
                                        <p:cTn id="19" dur="500"/>
                                        <p:tgtEl>
                                          <p:spTgt spid="1024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wipe(left)">
                                      <p:cBhvr>
                                        <p:cTn id="27" dur="500"/>
                                        <p:tgtEl>
                                          <p:spTgt spid="1024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250"/>
                                        </p:tgtEl>
                                        <p:attrNameLst>
                                          <p:attrName>style.visibility</p:attrName>
                                        </p:attrNameLst>
                                      </p:cBhvr>
                                      <p:to>
                                        <p:strVal val="visible"/>
                                      </p:to>
                                    </p:set>
                                    <p:animEffect transition="in" filter="wipe(left)">
                                      <p:cBhvr>
                                        <p:cTn id="31" dur="500"/>
                                        <p:tgtEl>
                                          <p:spTgt spid="1025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251"/>
                                        </p:tgtEl>
                                        <p:attrNameLst>
                                          <p:attrName>style.visibility</p:attrName>
                                        </p:attrNameLst>
                                      </p:cBhvr>
                                      <p:to>
                                        <p:strVal val="visible"/>
                                      </p:to>
                                    </p:set>
                                    <p:animEffect transition="in" filter="wipe(left)">
                                      <p:cBhvr>
                                        <p:cTn id="35" dur="500"/>
                                        <p:tgtEl>
                                          <p:spTgt spid="1025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0255"/>
                                        </p:tgtEl>
                                        <p:attrNameLst>
                                          <p:attrName>style.visibility</p:attrName>
                                        </p:attrNameLst>
                                      </p:cBhvr>
                                      <p:to>
                                        <p:strVal val="visible"/>
                                      </p:to>
                                    </p:set>
                                    <p:animEffect transition="in" filter="wipe(left)">
                                      <p:cBhvr>
                                        <p:cTn id="43" dur="500"/>
                                        <p:tgtEl>
                                          <p:spTgt spid="1025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0256"/>
                                        </p:tgtEl>
                                        <p:attrNameLst>
                                          <p:attrName>style.visibility</p:attrName>
                                        </p:attrNameLst>
                                      </p:cBhvr>
                                      <p:to>
                                        <p:strVal val="visible"/>
                                      </p:to>
                                    </p:set>
                                    <p:animEffect transition="in" filter="wipe(left)">
                                      <p:cBhvr>
                                        <p:cTn id="47" dur="500"/>
                                        <p:tgtEl>
                                          <p:spTgt spid="1025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257"/>
                                        </p:tgtEl>
                                        <p:attrNameLst>
                                          <p:attrName>style.visibility</p:attrName>
                                        </p:attrNameLst>
                                      </p:cBhvr>
                                      <p:to>
                                        <p:strVal val="visible"/>
                                      </p:to>
                                    </p:set>
                                    <p:animEffect transition="in" filter="wipe(left)">
                                      <p:cBhvr>
                                        <p:cTn id="55" dur="500"/>
                                        <p:tgtEl>
                                          <p:spTgt spid="1025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0258"/>
                                        </p:tgtEl>
                                        <p:attrNameLst>
                                          <p:attrName>style.visibility</p:attrName>
                                        </p:attrNameLst>
                                      </p:cBhvr>
                                      <p:to>
                                        <p:strVal val="visible"/>
                                      </p:to>
                                    </p:set>
                                    <p:animEffect transition="in" filter="wipe(left)">
                                      <p:cBhvr>
                                        <p:cTn id="59" dur="500"/>
                                        <p:tgtEl>
                                          <p:spTgt spid="10258"/>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0252"/>
                                        </p:tgtEl>
                                        <p:attrNameLst>
                                          <p:attrName>style.visibility</p:attrName>
                                        </p:attrNameLst>
                                      </p:cBhvr>
                                      <p:to>
                                        <p:strVal val="visible"/>
                                      </p:to>
                                    </p:set>
                                    <p:animEffect transition="in" filter="wipe(left)">
                                      <p:cBhvr>
                                        <p:cTn id="67" dur="500"/>
                                        <p:tgtEl>
                                          <p:spTgt spid="10252"/>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10253"/>
                                        </p:tgtEl>
                                        <p:attrNameLst>
                                          <p:attrName>style.visibility</p:attrName>
                                        </p:attrNameLst>
                                      </p:cBhvr>
                                      <p:to>
                                        <p:strVal val="visible"/>
                                      </p:to>
                                    </p:set>
                                    <p:animEffect transition="in" filter="wipe(left)">
                                      <p:cBhvr>
                                        <p:cTn id="71" dur="500"/>
                                        <p:tgtEl>
                                          <p:spTgt spid="10253"/>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0254"/>
                                        </p:tgtEl>
                                        <p:attrNameLst>
                                          <p:attrName>style.visibility</p:attrName>
                                        </p:attrNameLst>
                                      </p:cBhvr>
                                      <p:to>
                                        <p:strVal val="visible"/>
                                      </p:to>
                                    </p:set>
                                    <p:animEffect transition="in" filter="wipe(left)">
                                      <p:cBhvr>
                                        <p:cTn id="75"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P spid="10247" grpId="0"/>
      <p:bldP spid="10248" grpId="0"/>
      <p:bldP spid="10249" grpId="0"/>
      <p:bldP spid="10250" grpId="0"/>
      <p:bldP spid="10251" grpId="0"/>
      <p:bldP spid="10252" grpId="0"/>
      <p:bldP spid="10253" grpId="0"/>
      <p:bldP spid="10254" grpId="0"/>
      <p:bldP spid="10255" grpId="0"/>
      <p:bldP spid="10256" grpId="0"/>
      <p:bldP spid="10257" grpId="0"/>
      <p:bldP spid="10258" grpId="0"/>
      <p:bldP spid="31" grpId="0" animBg="1"/>
      <p:bldP spid="32" grpId="0" animBg="1"/>
      <p:bldP spid="3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控制语句</a:t>
            </a:r>
            <a:endParaRPr lang="zh-CN" altLang="en-US" dirty="0"/>
          </a:p>
        </p:txBody>
      </p:sp>
      <p:sp>
        <p:nvSpPr>
          <p:cNvPr id="3" name="内容占位符 2"/>
          <p:cNvSpPr>
            <a:spLocks noGrp="1"/>
          </p:cNvSpPr>
          <p:nvPr>
            <p:ph idx="1"/>
          </p:nvPr>
        </p:nvSpPr>
        <p:spPr/>
        <p:txBody>
          <a:bodyPr/>
          <a:lstStyle/>
          <a:p>
            <a:pPr>
              <a:spcBef>
                <a:spcPts val="900"/>
              </a:spcBef>
            </a:pPr>
            <a:r>
              <a:rPr lang="en-US" altLang="zh-CN" dirty="0" smtClean="0"/>
              <a:t>if</a:t>
            </a:r>
            <a:r>
              <a:rPr lang="zh-CN" altLang="en-US" dirty="0" smtClean="0"/>
              <a:t>语句</a:t>
            </a:r>
            <a:r>
              <a:rPr lang="zh-CN" altLang="en-US" dirty="0" smtClean="0">
                <a:solidFill>
                  <a:schemeClr val="accent2"/>
                </a:solidFill>
              </a:rPr>
              <a:t>的三种基本形式</a:t>
            </a:r>
            <a:endParaRPr lang="en-US" altLang="zh-CN" dirty="0" smtClean="0"/>
          </a:p>
          <a:p>
            <a:pPr lvl="1" indent="-473075">
              <a:spcBef>
                <a:spcPts val="900"/>
              </a:spcBef>
              <a:buFont typeface="+mj-ea"/>
              <a:buAutoNum type="circleNumDbPlain"/>
            </a:pPr>
            <a:r>
              <a:rPr lang="en-US" altLang="zh-CN" dirty="0" smtClean="0">
                <a:solidFill>
                  <a:srgbClr val="0000CC"/>
                </a:solidFill>
              </a:rPr>
              <a:t>if (</a:t>
            </a:r>
            <a:r>
              <a:rPr lang="zh-CN" altLang="en-US" dirty="0" smtClean="0">
                <a:solidFill>
                  <a:srgbClr val="0000CC"/>
                </a:solidFill>
              </a:rPr>
              <a:t>表达式</a:t>
            </a:r>
            <a:r>
              <a:rPr lang="en-US" altLang="zh-CN" dirty="0" smtClean="0">
                <a:solidFill>
                  <a:srgbClr val="0000CC"/>
                </a:solidFill>
              </a:rPr>
              <a:t>)   </a:t>
            </a:r>
            <a:r>
              <a:rPr lang="zh-CN" altLang="en-US" dirty="0" smtClean="0">
                <a:solidFill>
                  <a:srgbClr val="0000CC"/>
                </a:solidFill>
              </a:rPr>
              <a:t>语句</a:t>
            </a:r>
            <a:endParaRPr lang="en-US" altLang="zh-CN" dirty="0" smtClean="0">
              <a:solidFill>
                <a:srgbClr val="0000CC"/>
              </a:solidFill>
            </a:endParaRPr>
          </a:p>
          <a:p>
            <a:pPr lvl="1" indent="-473075">
              <a:spcBef>
                <a:spcPts val="900"/>
              </a:spcBef>
              <a:buFont typeface="+mj-ea"/>
              <a:buAutoNum type="circleNumDbPlain"/>
            </a:pPr>
            <a:r>
              <a:rPr lang="en-US" altLang="zh-CN" dirty="0" smtClean="0">
                <a:solidFill>
                  <a:srgbClr val="FF0066"/>
                </a:solidFill>
              </a:rPr>
              <a:t>if (</a:t>
            </a:r>
            <a:r>
              <a:rPr lang="zh-CN" altLang="en-US" dirty="0" smtClean="0">
                <a:solidFill>
                  <a:srgbClr val="FF0066"/>
                </a:solidFill>
              </a:rPr>
              <a:t>表达式</a:t>
            </a:r>
            <a:r>
              <a:rPr lang="en-US" altLang="zh-CN" dirty="0" smtClean="0">
                <a:solidFill>
                  <a:srgbClr val="FF0066"/>
                </a:solidFill>
              </a:rPr>
              <a:t>)   </a:t>
            </a:r>
            <a:r>
              <a:rPr lang="zh-CN" altLang="en-US" dirty="0" smtClean="0">
                <a:solidFill>
                  <a:srgbClr val="FF0066"/>
                </a:solidFill>
              </a:rPr>
              <a:t>语句</a:t>
            </a:r>
            <a:r>
              <a:rPr lang="en-US" altLang="zh-CN" dirty="0" smtClean="0">
                <a:solidFill>
                  <a:srgbClr val="FF0066"/>
                </a:solidFill>
              </a:rPr>
              <a:t>1 </a:t>
            </a:r>
            <a:br>
              <a:rPr lang="en-US" altLang="zh-CN" dirty="0" smtClean="0">
                <a:solidFill>
                  <a:srgbClr val="FF0066"/>
                </a:solidFill>
              </a:rPr>
            </a:br>
            <a:r>
              <a:rPr lang="en-US" altLang="zh-CN" dirty="0" smtClean="0">
                <a:solidFill>
                  <a:srgbClr val="FF0066"/>
                </a:solidFill>
              </a:rPr>
              <a:t>else  </a:t>
            </a:r>
            <a:r>
              <a:rPr lang="zh-CN" altLang="en-US" dirty="0" smtClean="0">
                <a:solidFill>
                  <a:srgbClr val="FF0066"/>
                </a:solidFill>
              </a:rPr>
              <a:t>语句</a:t>
            </a:r>
            <a:r>
              <a:rPr lang="en-US" altLang="zh-CN" dirty="0" smtClean="0">
                <a:solidFill>
                  <a:srgbClr val="FF0066"/>
                </a:solidFill>
              </a:rPr>
              <a:t>2</a:t>
            </a:r>
          </a:p>
          <a:p>
            <a:pPr lvl="1" indent="-473075">
              <a:spcBef>
                <a:spcPts val="900"/>
              </a:spcBef>
              <a:buFont typeface="+mj-ea"/>
              <a:buAutoNum type="circleNumDbPlain"/>
            </a:pPr>
            <a:r>
              <a:rPr lang="en-US" altLang="zh-CN" dirty="0" smtClean="0">
                <a:solidFill>
                  <a:srgbClr val="0000CC"/>
                </a:solidFill>
              </a:rPr>
              <a:t>if (</a:t>
            </a:r>
            <a:r>
              <a:rPr lang="zh-CN" altLang="en-US" dirty="0" smtClean="0">
                <a:solidFill>
                  <a:srgbClr val="0000CC"/>
                </a:solidFill>
              </a:rPr>
              <a:t>表达式</a:t>
            </a:r>
            <a:r>
              <a:rPr lang="en-US" altLang="zh-CN" dirty="0" smtClean="0">
                <a:solidFill>
                  <a:srgbClr val="0000CC"/>
                </a:solidFill>
              </a:rPr>
              <a:t>1)    </a:t>
            </a:r>
            <a:r>
              <a:rPr lang="zh-CN" altLang="en-US" dirty="0" smtClean="0">
                <a:solidFill>
                  <a:srgbClr val="0000CC"/>
                </a:solidFill>
              </a:rPr>
              <a:t>语句</a:t>
            </a:r>
            <a:r>
              <a:rPr lang="en-US" altLang="zh-CN" dirty="0" smtClean="0">
                <a:solidFill>
                  <a:srgbClr val="0000CC"/>
                </a:solidFill>
              </a:rPr>
              <a:t>1</a:t>
            </a:r>
          </a:p>
          <a:p>
            <a:pPr lvl="1" indent="-473075">
              <a:spcBef>
                <a:spcPts val="900"/>
              </a:spcBef>
              <a:buNone/>
            </a:pPr>
            <a:r>
              <a:rPr lang="en-US" altLang="zh-CN" dirty="0" smtClean="0">
                <a:solidFill>
                  <a:srgbClr val="0000CC"/>
                </a:solidFill>
              </a:rPr>
              <a:t>  	else if (</a:t>
            </a:r>
            <a:r>
              <a:rPr lang="zh-CN" altLang="en-US" dirty="0" smtClean="0">
                <a:solidFill>
                  <a:srgbClr val="0000CC"/>
                </a:solidFill>
              </a:rPr>
              <a:t>表达式</a:t>
            </a:r>
            <a:r>
              <a:rPr lang="en-US" altLang="zh-CN" dirty="0" smtClean="0">
                <a:solidFill>
                  <a:srgbClr val="0000CC"/>
                </a:solidFill>
              </a:rPr>
              <a:t>2)  </a:t>
            </a:r>
            <a:r>
              <a:rPr lang="zh-CN" altLang="en-US" dirty="0" smtClean="0">
                <a:solidFill>
                  <a:srgbClr val="0000CC"/>
                </a:solidFill>
              </a:rPr>
              <a:t>语句</a:t>
            </a:r>
            <a:r>
              <a:rPr lang="en-US" altLang="zh-CN" dirty="0" smtClean="0">
                <a:solidFill>
                  <a:srgbClr val="0000CC"/>
                </a:solidFill>
              </a:rPr>
              <a:t>2</a:t>
            </a:r>
          </a:p>
          <a:p>
            <a:pPr lvl="1" indent="-473075">
              <a:spcBef>
                <a:spcPts val="900"/>
              </a:spcBef>
              <a:buNone/>
            </a:pPr>
            <a:r>
              <a:rPr lang="en-US" altLang="zh-CN" dirty="0" smtClean="0">
                <a:solidFill>
                  <a:srgbClr val="0000CC"/>
                </a:solidFill>
              </a:rPr>
              <a:t>  	else if (</a:t>
            </a:r>
            <a:r>
              <a:rPr lang="zh-CN" altLang="en-US" dirty="0" smtClean="0">
                <a:solidFill>
                  <a:srgbClr val="0000CC"/>
                </a:solidFill>
              </a:rPr>
              <a:t>表达式</a:t>
            </a:r>
            <a:r>
              <a:rPr lang="en-US" altLang="zh-CN" dirty="0" smtClean="0">
                <a:solidFill>
                  <a:srgbClr val="0000CC"/>
                </a:solidFill>
              </a:rPr>
              <a:t>3)  </a:t>
            </a:r>
            <a:r>
              <a:rPr lang="zh-CN" altLang="en-US" dirty="0" smtClean="0">
                <a:solidFill>
                  <a:srgbClr val="0000CC"/>
                </a:solidFill>
              </a:rPr>
              <a:t>语句</a:t>
            </a:r>
            <a:r>
              <a:rPr lang="en-US" altLang="zh-CN" dirty="0" smtClean="0">
                <a:solidFill>
                  <a:srgbClr val="0000CC"/>
                </a:solidFill>
              </a:rPr>
              <a:t>3</a:t>
            </a:r>
          </a:p>
          <a:p>
            <a:pPr lvl="1" indent="-473075">
              <a:spcBef>
                <a:spcPts val="900"/>
              </a:spcBef>
              <a:buNone/>
            </a:pPr>
            <a:r>
              <a:rPr lang="en-US" altLang="zh-CN" dirty="0" smtClean="0">
                <a:solidFill>
                  <a:srgbClr val="0000CC"/>
                </a:solidFill>
              </a:rPr>
              <a:t>      ……</a:t>
            </a:r>
          </a:p>
          <a:p>
            <a:pPr lvl="1" indent="-473075">
              <a:spcBef>
                <a:spcPts val="900"/>
              </a:spcBef>
              <a:buNone/>
            </a:pPr>
            <a:r>
              <a:rPr lang="en-US" altLang="zh-CN" dirty="0" smtClean="0">
                <a:solidFill>
                  <a:srgbClr val="0000CC"/>
                </a:solidFill>
              </a:rPr>
              <a:t>  	else if (</a:t>
            </a:r>
            <a:r>
              <a:rPr lang="zh-CN" altLang="en-US" dirty="0" smtClean="0">
                <a:solidFill>
                  <a:srgbClr val="0000CC"/>
                </a:solidFill>
              </a:rPr>
              <a:t>表达式</a:t>
            </a:r>
            <a:r>
              <a:rPr lang="en-US" altLang="zh-CN" dirty="0" smtClean="0">
                <a:solidFill>
                  <a:srgbClr val="0000CC"/>
                </a:solidFill>
              </a:rPr>
              <a:t>m)  </a:t>
            </a:r>
            <a:r>
              <a:rPr lang="zh-CN" altLang="en-US" dirty="0" smtClean="0">
                <a:solidFill>
                  <a:srgbClr val="0000CC"/>
                </a:solidFill>
              </a:rPr>
              <a:t>语句</a:t>
            </a:r>
            <a:r>
              <a:rPr lang="en-US" altLang="zh-CN" dirty="0" smtClean="0">
                <a:solidFill>
                  <a:srgbClr val="0000CC"/>
                </a:solidFill>
              </a:rPr>
              <a:t>m</a:t>
            </a:r>
          </a:p>
          <a:p>
            <a:pPr lvl="1" indent="-473075">
              <a:spcBef>
                <a:spcPts val="900"/>
              </a:spcBef>
              <a:buNone/>
            </a:pPr>
            <a:r>
              <a:rPr lang="en-US" altLang="zh-CN" dirty="0" smtClean="0">
                <a:solidFill>
                  <a:srgbClr val="0000CC"/>
                </a:solidFill>
              </a:rPr>
              <a:t> 	else  </a:t>
            </a:r>
            <a:r>
              <a:rPr lang="zh-CN" altLang="en-US" dirty="0" smtClean="0">
                <a:solidFill>
                  <a:srgbClr val="0000CC"/>
                </a:solidFill>
              </a:rPr>
              <a:t>语句</a:t>
            </a:r>
            <a:r>
              <a:rPr lang="en-US" altLang="zh-CN" dirty="0" smtClean="0">
                <a:solidFill>
                  <a:srgbClr val="0000CC"/>
                </a:solidFill>
              </a:rPr>
              <a:t>n</a:t>
            </a:r>
          </a:p>
        </p:txBody>
      </p:sp>
      <p:grpSp>
        <p:nvGrpSpPr>
          <p:cNvPr id="4" name="Group 18"/>
          <p:cNvGrpSpPr>
            <a:grpSpLocks/>
          </p:cNvGrpSpPr>
          <p:nvPr/>
        </p:nvGrpSpPr>
        <p:grpSpPr bwMode="auto">
          <a:xfrm>
            <a:off x="4876800" y="1138238"/>
            <a:ext cx="2361920" cy="1833562"/>
            <a:chOff x="2290" y="1117"/>
            <a:chExt cx="2844" cy="2086"/>
          </a:xfrm>
        </p:grpSpPr>
        <p:sp>
          <p:nvSpPr>
            <p:cNvPr id="5" name="AutoShape 19"/>
            <p:cNvSpPr>
              <a:spLocks noChangeArrowheads="1"/>
            </p:cNvSpPr>
            <p:nvPr/>
          </p:nvSpPr>
          <p:spPr bwMode="auto">
            <a:xfrm>
              <a:off x="2517" y="1389"/>
              <a:ext cx="1452" cy="499"/>
            </a:xfrm>
            <a:prstGeom prst="flowChartDecision">
              <a:avLst/>
            </a:prstGeom>
            <a:solidFill>
              <a:schemeClr val="bg1"/>
            </a:solidFill>
            <a:ln w="12700">
              <a:solidFill>
                <a:schemeClr val="tx1"/>
              </a:solidFill>
              <a:miter lim="800000"/>
              <a:headEnd/>
              <a:tailEnd/>
            </a:ln>
            <a:effectLst/>
          </p:spPr>
          <p:txBody>
            <a:bodyPr wrap="none" anchor="ctr"/>
            <a:lstStyle/>
            <a:p>
              <a:pPr algn="ctr"/>
              <a:r>
                <a:rPr lang="zh-CN" altLang="en-US" dirty="0">
                  <a:solidFill>
                    <a:srgbClr val="CC0000"/>
                  </a:solidFill>
                  <a:latin typeface="Times New Roman" pitchFamily="18" charset="0"/>
                </a:rPr>
                <a:t>表达式</a:t>
              </a:r>
            </a:p>
          </p:txBody>
        </p:sp>
        <p:sp>
          <p:nvSpPr>
            <p:cNvPr id="6" name="AutoShape 20"/>
            <p:cNvSpPr>
              <a:spLocks noChangeArrowheads="1"/>
            </p:cNvSpPr>
            <p:nvPr/>
          </p:nvSpPr>
          <p:spPr bwMode="auto">
            <a:xfrm>
              <a:off x="2608" y="2341"/>
              <a:ext cx="1315" cy="384"/>
            </a:xfrm>
            <a:prstGeom prst="flowChartProcess">
              <a:avLst/>
            </a:prstGeom>
            <a:solidFill>
              <a:schemeClr val="bg1"/>
            </a:solidFill>
            <a:ln w="12700">
              <a:solidFill>
                <a:schemeClr val="tx1"/>
              </a:solidFill>
              <a:miter lim="800000"/>
              <a:headEnd/>
              <a:tailEnd/>
            </a:ln>
            <a:effectLst/>
          </p:spPr>
          <p:txBody>
            <a:bodyPr wrap="none" anchor="ctr"/>
            <a:lstStyle/>
            <a:p>
              <a:pPr algn="ctr"/>
              <a:r>
                <a:rPr lang="zh-CN" altLang="en-US">
                  <a:solidFill>
                    <a:srgbClr val="CC0000"/>
                  </a:solidFill>
                  <a:latin typeface="Times New Roman" pitchFamily="18" charset="0"/>
                </a:rPr>
                <a:t>语句</a:t>
              </a:r>
            </a:p>
          </p:txBody>
        </p:sp>
        <p:cxnSp>
          <p:nvCxnSpPr>
            <p:cNvPr id="7" name="AutoShape 21"/>
            <p:cNvCxnSpPr>
              <a:cxnSpLocks noChangeShapeType="1"/>
              <a:stCxn id="5" idx="2"/>
            </p:cNvCxnSpPr>
            <p:nvPr/>
          </p:nvCxnSpPr>
          <p:spPr bwMode="auto">
            <a:xfrm>
              <a:off x="3243" y="1888"/>
              <a:ext cx="0" cy="453"/>
            </a:xfrm>
            <a:prstGeom prst="straightConnector1">
              <a:avLst/>
            </a:prstGeom>
            <a:noFill/>
            <a:ln w="12700">
              <a:solidFill>
                <a:schemeClr val="tx1"/>
              </a:solidFill>
              <a:round/>
              <a:headEnd/>
              <a:tailEnd type="triangle" w="med" len="med"/>
            </a:ln>
            <a:effectLst/>
          </p:spPr>
        </p:cxnSp>
        <p:cxnSp>
          <p:nvCxnSpPr>
            <p:cNvPr id="8" name="AutoShape 22"/>
            <p:cNvCxnSpPr>
              <a:cxnSpLocks noChangeShapeType="1"/>
              <a:stCxn id="6" idx="2"/>
            </p:cNvCxnSpPr>
            <p:nvPr/>
          </p:nvCxnSpPr>
          <p:spPr bwMode="auto">
            <a:xfrm flipH="1">
              <a:off x="3265" y="2725"/>
              <a:ext cx="1" cy="478"/>
            </a:xfrm>
            <a:prstGeom prst="straightConnector1">
              <a:avLst/>
            </a:prstGeom>
            <a:noFill/>
            <a:ln w="12700">
              <a:solidFill>
                <a:schemeClr val="tx1"/>
              </a:solidFill>
              <a:round/>
              <a:headEnd/>
              <a:tailEnd type="triangle" w="med" len="med"/>
            </a:ln>
            <a:effectLst/>
          </p:spPr>
        </p:cxnSp>
        <p:cxnSp>
          <p:nvCxnSpPr>
            <p:cNvPr id="9" name="AutoShape 23"/>
            <p:cNvCxnSpPr>
              <a:cxnSpLocks noChangeShapeType="1"/>
              <a:stCxn id="5" idx="3"/>
            </p:cNvCxnSpPr>
            <p:nvPr/>
          </p:nvCxnSpPr>
          <p:spPr bwMode="auto">
            <a:xfrm>
              <a:off x="3969" y="1639"/>
              <a:ext cx="499" cy="1337"/>
            </a:xfrm>
            <a:prstGeom prst="bentConnector2">
              <a:avLst/>
            </a:prstGeom>
            <a:noFill/>
            <a:ln w="12700">
              <a:solidFill>
                <a:schemeClr val="tx1"/>
              </a:solidFill>
              <a:miter lim="800000"/>
              <a:headEnd/>
              <a:tailEnd/>
            </a:ln>
            <a:effectLst/>
          </p:spPr>
        </p:cxnSp>
        <p:cxnSp>
          <p:nvCxnSpPr>
            <p:cNvPr id="10" name="AutoShape 24"/>
            <p:cNvCxnSpPr>
              <a:cxnSpLocks noChangeShapeType="1"/>
            </p:cNvCxnSpPr>
            <p:nvPr/>
          </p:nvCxnSpPr>
          <p:spPr bwMode="auto">
            <a:xfrm flipH="1">
              <a:off x="3243" y="2976"/>
              <a:ext cx="1225" cy="0"/>
            </a:xfrm>
            <a:prstGeom prst="straightConnector1">
              <a:avLst/>
            </a:prstGeom>
            <a:noFill/>
            <a:ln w="12700">
              <a:solidFill>
                <a:schemeClr val="tx1"/>
              </a:solidFill>
              <a:round/>
              <a:headEnd/>
              <a:tailEnd type="triangle" w="med" len="med"/>
            </a:ln>
            <a:effectLst/>
          </p:spPr>
        </p:cxnSp>
        <p:cxnSp>
          <p:nvCxnSpPr>
            <p:cNvPr id="11" name="AutoShape 25"/>
            <p:cNvCxnSpPr>
              <a:cxnSpLocks noChangeShapeType="1"/>
              <a:endCxn id="5" idx="0"/>
            </p:cNvCxnSpPr>
            <p:nvPr/>
          </p:nvCxnSpPr>
          <p:spPr bwMode="auto">
            <a:xfrm>
              <a:off x="3243" y="1117"/>
              <a:ext cx="0" cy="272"/>
            </a:xfrm>
            <a:prstGeom prst="straightConnector1">
              <a:avLst/>
            </a:prstGeom>
            <a:noFill/>
            <a:ln w="12700">
              <a:solidFill>
                <a:schemeClr val="tx1"/>
              </a:solidFill>
              <a:round/>
              <a:headEnd/>
              <a:tailEnd type="triangle" w="med" len="med"/>
            </a:ln>
            <a:effectLst/>
          </p:spPr>
        </p:cxnSp>
        <p:sp>
          <p:nvSpPr>
            <p:cNvPr id="12" name="Rectangle 26"/>
            <p:cNvSpPr>
              <a:spLocks noChangeArrowheads="1"/>
            </p:cNvSpPr>
            <p:nvPr/>
          </p:nvSpPr>
          <p:spPr bwMode="auto">
            <a:xfrm>
              <a:off x="2290" y="1888"/>
              <a:ext cx="681" cy="317"/>
            </a:xfrm>
            <a:prstGeom prst="rect">
              <a:avLst/>
            </a:prstGeom>
            <a:noFill/>
            <a:ln w="12700">
              <a:noFill/>
              <a:miter lim="800000"/>
              <a:headEnd/>
              <a:tailEnd/>
            </a:ln>
            <a:effectLst/>
          </p:spPr>
          <p:txBody>
            <a:bodyPr wrap="none" anchor="ctr"/>
            <a:lstStyle/>
            <a:p>
              <a:pPr algn="ctr"/>
              <a:r>
                <a:rPr lang="zh-CN" altLang="en-US" dirty="0" smtClean="0">
                  <a:solidFill>
                    <a:srgbClr val="CC0000"/>
                  </a:solidFill>
                  <a:latin typeface="Times New Roman" pitchFamily="18" charset="0"/>
                </a:rPr>
                <a:t>真</a:t>
              </a:r>
              <a:r>
                <a:rPr lang="en-US" altLang="zh-CN" dirty="0" smtClean="0">
                  <a:solidFill>
                    <a:srgbClr val="CC0000"/>
                  </a:solidFill>
                  <a:latin typeface="Times New Roman" pitchFamily="18" charset="0"/>
                </a:rPr>
                <a:t>(</a:t>
              </a:r>
              <a:r>
                <a:rPr lang="zh-CN" altLang="en-US" dirty="0" smtClean="0">
                  <a:solidFill>
                    <a:srgbClr val="CC0000"/>
                  </a:solidFill>
                  <a:latin typeface="Times New Roman" pitchFamily="18" charset="0"/>
                </a:rPr>
                <a:t>非</a:t>
              </a:r>
              <a:r>
                <a:rPr lang="en-US" altLang="zh-CN" dirty="0" smtClean="0">
                  <a:solidFill>
                    <a:srgbClr val="CC0000"/>
                  </a:solidFill>
                  <a:latin typeface="Times New Roman" pitchFamily="18" charset="0"/>
                </a:rPr>
                <a:t>0)</a:t>
              </a:r>
              <a:endParaRPr lang="zh-CN" altLang="en-US" dirty="0">
                <a:solidFill>
                  <a:srgbClr val="CC0000"/>
                </a:solidFill>
                <a:latin typeface="Times New Roman" pitchFamily="18" charset="0"/>
              </a:endParaRPr>
            </a:p>
          </p:txBody>
        </p:sp>
        <p:sp>
          <p:nvSpPr>
            <p:cNvPr id="13" name="Rectangle 27"/>
            <p:cNvSpPr>
              <a:spLocks noChangeArrowheads="1"/>
            </p:cNvSpPr>
            <p:nvPr/>
          </p:nvSpPr>
          <p:spPr bwMode="auto">
            <a:xfrm>
              <a:off x="4558" y="1842"/>
              <a:ext cx="576" cy="998"/>
            </a:xfrm>
            <a:prstGeom prst="rect">
              <a:avLst/>
            </a:prstGeom>
            <a:noFill/>
            <a:ln w="12700">
              <a:noFill/>
              <a:miter lim="800000"/>
              <a:headEnd/>
              <a:tailEnd/>
            </a:ln>
            <a:effectLst/>
          </p:spPr>
          <p:txBody>
            <a:bodyPr wrap="none" anchor="ctr"/>
            <a:lstStyle/>
            <a:p>
              <a:pPr algn="ctr"/>
              <a:r>
                <a:rPr lang="zh-CN" altLang="en-US" dirty="0" smtClean="0">
                  <a:solidFill>
                    <a:srgbClr val="CC0000"/>
                  </a:solidFill>
                  <a:latin typeface="Times New Roman" pitchFamily="18" charset="0"/>
                </a:rPr>
                <a:t>假</a:t>
              </a:r>
              <a:r>
                <a:rPr lang="en-US" altLang="zh-CN" dirty="0" smtClean="0">
                  <a:solidFill>
                    <a:srgbClr val="CC0000"/>
                  </a:solidFill>
                  <a:latin typeface="Times New Roman" pitchFamily="18" charset="0"/>
                </a:rPr>
                <a:t>(0)</a:t>
              </a:r>
              <a:endParaRPr lang="zh-CN" altLang="en-US" dirty="0">
                <a:solidFill>
                  <a:srgbClr val="CC0000"/>
                </a:solidFill>
                <a:latin typeface="Times New Roman" pitchFamily="18" charset="0"/>
              </a:endParaRPr>
            </a:p>
          </p:txBody>
        </p:sp>
      </p:grpSp>
      <p:pic>
        <p:nvPicPr>
          <p:cNvPr id="34" name="Picture 45"/>
          <p:cNvPicPr>
            <a:picLocks noChangeAspect="1" noChangeArrowheads="1"/>
          </p:cNvPicPr>
          <p:nvPr/>
        </p:nvPicPr>
        <p:blipFill>
          <a:blip r:embed="rId2" cstate="print"/>
          <a:srcRect l="1662" t="2600" r="1856" b="6087"/>
          <a:stretch>
            <a:fillRect/>
          </a:stretch>
        </p:blipFill>
        <p:spPr bwMode="auto">
          <a:xfrm>
            <a:off x="4876800" y="4191000"/>
            <a:ext cx="3962400" cy="2286000"/>
          </a:xfrm>
          <a:prstGeom prst="rect">
            <a:avLst/>
          </a:prstGeom>
          <a:noFill/>
          <a:ln w="12700">
            <a:noFill/>
            <a:miter lim="800000"/>
            <a:headEnd/>
            <a:tailEnd/>
          </a:ln>
          <a:effectLst/>
        </p:spPr>
      </p:pic>
      <p:grpSp>
        <p:nvGrpSpPr>
          <p:cNvPr id="40" name="组合 39"/>
          <p:cNvGrpSpPr/>
          <p:nvPr/>
        </p:nvGrpSpPr>
        <p:grpSpPr>
          <a:xfrm>
            <a:off x="6019800" y="2781301"/>
            <a:ext cx="2744926" cy="1866899"/>
            <a:chOff x="4711085" y="1981200"/>
            <a:chExt cx="2744926" cy="1866899"/>
          </a:xfrm>
        </p:grpSpPr>
        <p:sp>
          <p:nvSpPr>
            <p:cNvPr id="16" name="AutoShape 7"/>
            <p:cNvSpPr>
              <a:spLocks noChangeArrowheads="1"/>
            </p:cNvSpPr>
            <p:nvPr/>
          </p:nvSpPr>
          <p:spPr bwMode="auto">
            <a:xfrm>
              <a:off x="5520710" y="2247900"/>
              <a:ext cx="1114425" cy="514350"/>
            </a:xfrm>
            <a:prstGeom prst="flowChartDecision">
              <a:avLst/>
            </a:prstGeom>
            <a:noFill/>
            <a:ln w="6350">
              <a:solidFill>
                <a:schemeClr val="tx1"/>
              </a:solidFill>
              <a:miter lim="800000"/>
              <a:headEnd type="none" w="sm" len="sm"/>
              <a:tailEnd type="none" w="sm" len="sm"/>
            </a:ln>
            <a:effectLst/>
          </p:spPr>
          <p:txBody>
            <a:bodyPr wrap="none" anchor="ctr"/>
            <a:lstStyle/>
            <a:p>
              <a:endParaRPr lang="zh-CN" altLang="en-US" sz="1600">
                <a:latin typeface="+mn-ea"/>
                <a:ea typeface="+mn-ea"/>
              </a:endParaRPr>
            </a:p>
          </p:txBody>
        </p:sp>
        <p:sp>
          <p:nvSpPr>
            <p:cNvPr id="19" name="Line 10"/>
            <p:cNvSpPr>
              <a:spLocks noChangeShapeType="1"/>
            </p:cNvSpPr>
            <p:nvPr/>
          </p:nvSpPr>
          <p:spPr bwMode="auto">
            <a:xfrm>
              <a:off x="5211148" y="2476500"/>
              <a:ext cx="0" cy="342900"/>
            </a:xfrm>
            <a:prstGeom prst="line">
              <a:avLst/>
            </a:prstGeom>
            <a:noFill/>
            <a:ln w="6350" cap="sq">
              <a:solidFill>
                <a:schemeClr val="tx1"/>
              </a:solidFill>
              <a:round/>
              <a:headEnd type="none" w="sm" len="sm"/>
              <a:tailEnd type="triangle" w="med" len="med"/>
            </a:ln>
            <a:effectLst/>
          </p:spPr>
          <p:txBody>
            <a:bodyPr wrap="none" anchor="ctr"/>
            <a:lstStyle/>
            <a:p>
              <a:endParaRPr lang="zh-CN" altLang="en-US" sz="1600">
                <a:latin typeface="+mn-ea"/>
                <a:ea typeface="+mn-ea"/>
              </a:endParaRPr>
            </a:p>
          </p:txBody>
        </p:sp>
        <p:sp>
          <p:nvSpPr>
            <p:cNvPr id="20" name="Line 11"/>
            <p:cNvSpPr>
              <a:spLocks noChangeShapeType="1"/>
            </p:cNvSpPr>
            <p:nvPr/>
          </p:nvSpPr>
          <p:spPr bwMode="auto">
            <a:xfrm>
              <a:off x="7006610" y="2476500"/>
              <a:ext cx="0" cy="342900"/>
            </a:xfrm>
            <a:prstGeom prst="line">
              <a:avLst/>
            </a:prstGeom>
            <a:noFill/>
            <a:ln w="6350" cap="sq">
              <a:solidFill>
                <a:schemeClr val="tx1"/>
              </a:solidFill>
              <a:round/>
              <a:headEnd type="none" w="sm" len="sm"/>
              <a:tailEnd type="triangle" w="med" len="med"/>
            </a:ln>
            <a:effectLst/>
          </p:spPr>
          <p:txBody>
            <a:bodyPr wrap="none" anchor="ctr"/>
            <a:lstStyle/>
            <a:p>
              <a:endParaRPr lang="zh-CN" altLang="en-US" sz="1600">
                <a:latin typeface="+mn-ea"/>
                <a:ea typeface="+mn-ea"/>
              </a:endParaRPr>
            </a:p>
          </p:txBody>
        </p:sp>
        <p:sp>
          <p:nvSpPr>
            <p:cNvPr id="21" name="Line 12"/>
            <p:cNvSpPr>
              <a:spLocks noChangeShapeType="1"/>
            </p:cNvSpPr>
            <p:nvPr/>
          </p:nvSpPr>
          <p:spPr bwMode="auto">
            <a:xfrm>
              <a:off x="5211148" y="2476500"/>
              <a:ext cx="371475" cy="0"/>
            </a:xfrm>
            <a:prstGeom prst="line">
              <a:avLst/>
            </a:prstGeom>
            <a:noFill/>
            <a:ln w="6350" cap="sq">
              <a:solidFill>
                <a:schemeClr val="tx1"/>
              </a:solidFill>
              <a:round/>
              <a:headEnd type="none" w="sm" len="sm"/>
              <a:tailEnd type="none" w="sm" len="sm"/>
            </a:ln>
            <a:effectLst/>
          </p:spPr>
          <p:txBody>
            <a:bodyPr wrap="none" lIns="90000" tIns="46800" rIns="90000" bIns="46800" anchor="ctr"/>
            <a:lstStyle/>
            <a:p>
              <a:endParaRPr lang="zh-CN" altLang="en-US" sz="1600">
                <a:latin typeface="+mn-ea"/>
                <a:ea typeface="+mn-ea"/>
              </a:endParaRPr>
            </a:p>
          </p:txBody>
        </p:sp>
        <p:sp>
          <p:nvSpPr>
            <p:cNvPr id="22" name="Line 13"/>
            <p:cNvSpPr>
              <a:spLocks noChangeShapeType="1"/>
            </p:cNvSpPr>
            <p:nvPr/>
          </p:nvSpPr>
          <p:spPr bwMode="auto">
            <a:xfrm>
              <a:off x="6635135" y="2476500"/>
              <a:ext cx="371475" cy="0"/>
            </a:xfrm>
            <a:prstGeom prst="line">
              <a:avLst/>
            </a:prstGeom>
            <a:noFill/>
            <a:ln w="6350" cap="sq">
              <a:solidFill>
                <a:schemeClr val="tx1"/>
              </a:solidFill>
              <a:round/>
              <a:headEnd type="none" w="sm" len="sm"/>
              <a:tailEnd type="none" w="sm" len="sm"/>
            </a:ln>
            <a:effectLst/>
          </p:spPr>
          <p:txBody>
            <a:bodyPr wrap="none" lIns="90000" tIns="46800" rIns="90000" bIns="46800" anchor="ctr"/>
            <a:lstStyle/>
            <a:p>
              <a:endParaRPr lang="zh-CN" altLang="en-US" sz="1600">
                <a:latin typeface="+mn-ea"/>
                <a:ea typeface="+mn-ea"/>
              </a:endParaRPr>
            </a:p>
          </p:txBody>
        </p:sp>
        <p:sp>
          <p:nvSpPr>
            <p:cNvPr id="23" name="Line 14"/>
            <p:cNvSpPr>
              <a:spLocks noChangeShapeType="1"/>
            </p:cNvSpPr>
            <p:nvPr/>
          </p:nvSpPr>
          <p:spPr bwMode="auto">
            <a:xfrm>
              <a:off x="5211148" y="3162299"/>
              <a:ext cx="0" cy="342900"/>
            </a:xfrm>
            <a:prstGeom prst="line">
              <a:avLst/>
            </a:prstGeom>
            <a:noFill/>
            <a:ln w="6350" cap="sq">
              <a:solidFill>
                <a:schemeClr val="tx1"/>
              </a:solidFill>
              <a:round/>
              <a:headEnd type="none" w="sm" len="sm"/>
              <a:tailEnd type="none" w="sm" len="sm"/>
            </a:ln>
            <a:effectLst/>
          </p:spPr>
          <p:txBody>
            <a:bodyPr wrap="none" lIns="90000" tIns="46800" rIns="90000" bIns="46800" anchor="ctr"/>
            <a:lstStyle/>
            <a:p>
              <a:endParaRPr lang="zh-CN" altLang="en-US" sz="1600">
                <a:latin typeface="+mn-ea"/>
                <a:ea typeface="+mn-ea"/>
              </a:endParaRPr>
            </a:p>
          </p:txBody>
        </p:sp>
        <p:sp>
          <p:nvSpPr>
            <p:cNvPr id="24" name="Line 15"/>
            <p:cNvSpPr>
              <a:spLocks noChangeShapeType="1"/>
            </p:cNvSpPr>
            <p:nvPr/>
          </p:nvSpPr>
          <p:spPr bwMode="auto">
            <a:xfrm>
              <a:off x="7006610" y="3162299"/>
              <a:ext cx="0" cy="342900"/>
            </a:xfrm>
            <a:prstGeom prst="line">
              <a:avLst/>
            </a:prstGeom>
            <a:noFill/>
            <a:ln w="6350" cap="sq">
              <a:solidFill>
                <a:schemeClr val="tx1"/>
              </a:solidFill>
              <a:round/>
              <a:headEnd type="none" w="sm" len="sm"/>
              <a:tailEnd type="none" w="sm" len="sm"/>
            </a:ln>
            <a:effectLst/>
          </p:spPr>
          <p:txBody>
            <a:bodyPr wrap="none" lIns="90000" tIns="46800" rIns="90000" bIns="46800" anchor="ctr"/>
            <a:lstStyle/>
            <a:p>
              <a:endParaRPr lang="zh-CN" altLang="en-US" sz="1600">
                <a:latin typeface="+mn-ea"/>
                <a:ea typeface="+mn-ea"/>
              </a:endParaRPr>
            </a:p>
          </p:txBody>
        </p:sp>
        <p:sp>
          <p:nvSpPr>
            <p:cNvPr id="25" name="Line 16"/>
            <p:cNvSpPr>
              <a:spLocks noChangeShapeType="1"/>
            </p:cNvSpPr>
            <p:nvPr/>
          </p:nvSpPr>
          <p:spPr bwMode="auto">
            <a:xfrm>
              <a:off x="5211148" y="3505199"/>
              <a:ext cx="1795463" cy="0"/>
            </a:xfrm>
            <a:prstGeom prst="line">
              <a:avLst/>
            </a:prstGeom>
            <a:noFill/>
            <a:ln w="6350" cap="sq">
              <a:solidFill>
                <a:schemeClr val="tx1"/>
              </a:solidFill>
              <a:round/>
              <a:headEnd type="none" w="sm" len="sm"/>
              <a:tailEnd type="none" w="sm" len="sm"/>
            </a:ln>
            <a:effectLst/>
          </p:spPr>
          <p:txBody>
            <a:bodyPr wrap="none" lIns="90000" tIns="46800" rIns="90000" bIns="46800" anchor="ctr"/>
            <a:lstStyle/>
            <a:p>
              <a:endParaRPr lang="zh-CN" altLang="en-US" sz="1600">
                <a:latin typeface="+mn-ea"/>
                <a:ea typeface="+mn-ea"/>
              </a:endParaRPr>
            </a:p>
          </p:txBody>
        </p:sp>
        <p:sp>
          <p:nvSpPr>
            <p:cNvPr id="26" name="Line 17"/>
            <p:cNvSpPr>
              <a:spLocks noChangeShapeType="1"/>
            </p:cNvSpPr>
            <p:nvPr/>
          </p:nvSpPr>
          <p:spPr bwMode="auto">
            <a:xfrm>
              <a:off x="6077923" y="3505199"/>
              <a:ext cx="0" cy="342900"/>
            </a:xfrm>
            <a:prstGeom prst="line">
              <a:avLst/>
            </a:prstGeom>
            <a:noFill/>
            <a:ln w="6350" cap="sq">
              <a:solidFill>
                <a:schemeClr val="tx1"/>
              </a:solidFill>
              <a:round/>
              <a:headEnd type="none" w="sm" len="sm"/>
              <a:tailEnd type="triangle" w="med" len="med"/>
            </a:ln>
            <a:effectLst/>
          </p:spPr>
          <p:txBody>
            <a:bodyPr wrap="none" lIns="90000" tIns="46800" rIns="90000" bIns="46800" anchor="ctr"/>
            <a:lstStyle/>
            <a:p>
              <a:endParaRPr lang="zh-CN" altLang="en-US" sz="1600">
                <a:latin typeface="+mn-ea"/>
                <a:ea typeface="+mn-ea"/>
              </a:endParaRPr>
            </a:p>
          </p:txBody>
        </p:sp>
        <p:sp>
          <p:nvSpPr>
            <p:cNvPr id="27" name="Line 18"/>
            <p:cNvSpPr>
              <a:spLocks noChangeShapeType="1"/>
            </p:cNvSpPr>
            <p:nvPr/>
          </p:nvSpPr>
          <p:spPr bwMode="auto">
            <a:xfrm flipH="1">
              <a:off x="6077922" y="1981200"/>
              <a:ext cx="18077" cy="266700"/>
            </a:xfrm>
            <a:prstGeom prst="line">
              <a:avLst/>
            </a:prstGeom>
            <a:noFill/>
            <a:ln w="6350" cap="sq">
              <a:solidFill>
                <a:schemeClr val="tx1"/>
              </a:solidFill>
              <a:round/>
              <a:headEnd type="none" w="sm" len="sm"/>
              <a:tailEnd type="triangle" w="med" len="med"/>
            </a:ln>
            <a:effectLst/>
          </p:spPr>
          <p:txBody>
            <a:bodyPr wrap="none" lIns="90000" tIns="46800" rIns="90000" bIns="46800" anchor="ctr"/>
            <a:lstStyle/>
            <a:p>
              <a:endParaRPr lang="zh-CN" altLang="en-US" sz="1600">
                <a:latin typeface="+mn-ea"/>
                <a:ea typeface="+mn-ea"/>
              </a:endParaRPr>
            </a:p>
          </p:txBody>
        </p:sp>
        <p:sp>
          <p:nvSpPr>
            <p:cNvPr id="28" name="Rectangle 19"/>
            <p:cNvSpPr>
              <a:spLocks noChangeArrowheads="1"/>
            </p:cNvSpPr>
            <p:nvPr/>
          </p:nvSpPr>
          <p:spPr bwMode="auto">
            <a:xfrm>
              <a:off x="5629057" y="2316717"/>
              <a:ext cx="914400" cy="338554"/>
            </a:xfrm>
            <a:prstGeom prst="rect">
              <a:avLst/>
            </a:prstGeom>
            <a:noFill/>
            <a:ln w="6350" cap="sq">
              <a:noFill/>
              <a:miter lim="800000"/>
              <a:headEnd type="none" w="sm" len="sm"/>
              <a:tailEnd type="none" w="sm" len="sm"/>
            </a:ln>
            <a:effectLst/>
          </p:spPr>
          <p:txBody>
            <a:bodyPr wrap="square">
              <a:spAutoFit/>
            </a:bodyPr>
            <a:lstStyle/>
            <a:p>
              <a:pPr eaLnBrk="0" hangingPunct="0"/>
              <a:r>
                <a:rPr kumimoji="1" lang="zh-CN" altLang="en-US" sz="1600" dirty="0" smtClean="0">
                  <a:solidFill>
                    <a:srgbClr val="CC0000"/>
                  </a:solidFill>
                  <a:latin typeface="+mn-ea"/>
                  <a:ea typeface="+mn-ea"/>
                </a:rPr>
                <a:t>表达式</a:t>
              </a:r>
              <a:endParaRPr kumimoji="1" lang="zh-CN" altLang="en-US" sz="1600" dirty="0">
                <a:solidFill>
                  <a:srgbClr val="CC0000"/>
                </a:solidFill>
                <a:latin typeface="+mn-ea"/>
                <a:ea typeface="+mn-ea"/>
              </a:endParaRPr>
            </a:p>
          </p:txBody>
        </p:sp>
        <p:sp>
          <p:nvSpPr>
            <p:cNvPr id="29" name="Rectangle 20"/>
            <p:cNvSpPr>
              <a:spLocks noChangeArrowheads="1"/>
            </p:cNvSpPr>
            <p:nvPr/>
          </p:nvSpPr>
          <p:spPr bwMode="auto">
            <a:xfrm>
              <a:off x="4711085" y="2803634"/>
              <a:ext cx="1005404" cy="338554"/>
            </a:xfrm>
            <a:prstGeom prst="rect">
              <a:avLst/>
            </a:prstGeom>
            <a:noFill/>
            <a:ln w="6350" cap="sq">
              <a:solidFill>
                <a:schemeClr val="tx1"/>
              </a:solidFill>
              <a:miter lim="800000"/>
              <a:headEnd type="none" w="sm" len="sm"/>
              <a:tailEnd type="none" w="sm" len="sm"/>
            </a:ln>
            <a:effectLst/>
          </p:spPr>
          <p:txBody>
            <a:bodyPr wrap="none">
              <a:spAutoFit/>
            </a:bodyPr>
            <a:lstStyle/>
            <a:p>
              <a:pPr eaLnBrk="0" hangingPunct="0"/>
              <a:r>
                <a:rPr kumimoji="1" lang="zh-CN" altLang="en-US" sz="1600" dirty="0" smtClean="0">
                  <a:solidFill>
                    <a:srgbClr val="CC0000"/>
                  </a:solidFill>
                  <a:latin typeface="+mn-ea"/>
                  <a:ea typeface="+mn-ea"/>
                </a:rPr>
                <a:t>  语句</a:t>
              </a:r>
              <a:r>
                <a:rPr kumimoji="1" lang="en-US" altLang="zh-CN" sz="1600" dirty="0" smtClean="0">
                  <a:solidFill>
                    <a:srgbClr val="CC0000"/>
                  </a:solidFill>
                  <a:latin typeface="+mn-ea"/>
                  <a:ea typeface="+mn-ea"/>
                </a:rPr>
                <a:t>1 </a:t>
              </a:r>
              <a:endParaRPr kumimoji="1" lang="en-US" altLang="zh-CN" sz="1600" dirty="0">
                <a:solidFill>
                  <a:srgbClr val="CC0000"/>
                </a:solidFill>
                <a:latin typeface="+mn-ea"/>
                <a:ea typeface="+mn-ea"/>
              </a:endParaRPr>
            </a:p>
          </p:txBody>
        </p:sp>
        <p:sp>
          <p:nvSpPr>
            <p:cNvPr id="30" name="Rectangle 21"/>
            <p:cNvSpPr>
              <a:spLocks noChangeArrowheads="1"/>
            </p:cNvSpPr>
            <p:nvPr/>
          </p:nvSpPr>
          <p:spPr bwMode="auto">
            <a:xfrm>
              <a:off x="6553200" y="2803634"/>
              <a:ext cx="902811" cy="338554"/>
            </a:xfrm>
            <a:prstGeom prst="rect">
              <a:avLst/>
            </a:prstGeom>
            <a:noFill/>
            <a:ln w="6350" cap="sq">
              <a:solidFill>
                <a:schemeClr val="tx1"/>
              </a:solidFill>
              <a:miter lim="800000"/>
              <a:headEnd type="none" w="sm" len="sm"/>
              <a:tailEnd type="none" w="sm" len="sm"/>
            </a:ln>
            <a:effectLst/>
          </p:spPr>
          <p:txBody>
            <a:bodyPr wrap="none">
              <a:spAutoFit/>
            </a:bodyPr>
            <a:lstStyle/>
            <a:p>
              <a:pPr eaLnBrk="0" hangingPunct="0"/>
              <a:r>
                <a:rPr kumimoji="1" lang="en-US" altLang="zh-CN" sz="1600" dirty="0">
                  <a:solidFill>
                    <a:schemeClr val="folHlink"/>
                  </a:solidFill>
                  <a:latin typeface="+mn-ea"/>
                  <a:ea typeface="+mn-ea"/>
                </a:rPr>
                <a:t> </a:t>
              </a:r>
              <a:r>
                <a:rPr kumimoji="1" lang="zh-CN" altLang="en-US" sz="1600" dirty="0" smtClean="0">
                  <a:solidFill>
                    <a:srgbClr val="CC0000"/>
                  </a:solidFill>
                  <a:latin typeface="+mn-ea"/>
                  <a:ea typeface="+mn-ea"/>
                </a:rPr>
                <a:t>语句</a:t>
              </a:r>
              <a:r>
                <a:rPr kumimoji="1" lang="en-US" altLang="zh-CN" sz="1600" dirty="0" smtClean="0">
                  <a:solidFill>
                    <a:srgbClr val="CC0000"/>
                  </a:solidFill>
                  <a:latin typeface="+mn-ea"/>
                  <a:ea typeface="+mn-ea"/>
                </a:rPr>
                <a:t>2 </a:t>
              </a:r>
              <a:endParaRPr kumimoji="1" lang="en-US" altLang="zh-CN" sz="1600" dirty="0">
                <a:solidFill>
                  <a:srgbClr val="CC0000"/>
                </a:solidFill>
                <a:latin typeface="+mn-ea"/>
                <a:ea typeface="+mn-ea"/>
              </a:endParaRPr>
            </a:p>
          </p:txBody>
        </p:sp>
        <p:sp>
          <p:nvSpPr>
            <p:cNvPr id="31" name="Rectangle 22"/>
            <p:cNvSpPr>
              <a:spLocks noChangeArrowheads="1"/>
            </p:cNvSpPr>
            <p:nvPr/>
          </p:nvSpPr>
          <p:spPr bwMode="auto">
            <a:xfrm>
              <a:off x="5266800" y="2190750"/>
              <a:ext cx="287258" cy="338554"/>
            </a:xfrm>
            <a:prstGeom prst="rect">
              <a:avLst/>
            </a:prstGeom>
            <a:noFill/>
            <a:ln w="6350" cap="sq">
              <a:noFill/>
              <a:miter lim="800000"/>
              <a:headEnd type="none" w="sm" len="sm"/>
              <a:tailEnd type="none" w="sm" len="sm"/>
            </a:ln>
            <a:effectLst/>
          </p:spPr>
          <p:txBody>
            <a:bodyPr wrap="none">
              <a:spAutoFit/>
            </a:bodyPr>
            <a:lstStyle/>
            <a:p>
              <a:pPr eaLnBrk="0" hangingPunct="0"/>
              <a:r>
                <a:rPr kumimoji="1" lang="en-US" altLang="zh-CN" sz="1600">
                  <a:solidFill>
                    <a:srgbClr val="CC0000"/>
                  </a:solidFill>
                  <a:latin typeface="+mn-ea"/>
                  <a:ea typeface="+mn-ea"/>
                </a:rPr>
                <a:t>Y</a:t>
              </a:r>
            </a:p>
          </p:txBody>
        </p:sp>
        <p:sp>
          <p:nvSpPr>
            <p:cNvPr id="32" name="Rectangle 23"/>
            <p:cNvSpPr>
              <a:spLocks noChangeArrowheads="1"/>
            </p:cNvSpPr>
            <p:nvPr/>
          </p:nvSpPr>
          <p:spPr bwMode="auto">
            <a:xfrm>
              <a:off x="6739612" y="2190750"/>
              <a:ext cx="310852" cy="338554"/>
            </a:xfrm>
            <a:prstGeom prst="rect">
              <a:avLst/>
            </a:prstGeom>
            <a:noFill/>
            <a:ln w="6350" cap="sq">
              <a:noFill/>
              <a:miter lim="800000"/>
              <a:headEnd type="none" w="sm" len="sm"/>
              <a:tailEnd type="none" w="sm" len="sm"/>
            </a:ln>
            <a:effectLst/>
          </p:spPr>
          <p:txBody>
            <a:bodyPr>
              <a:spAutoFit/>
            </a:bodyPr>
            <a:lstStyle/>
            <a:p>
              <a:pPr eaLnBrk="0" hangingPunct="0"/>
              <a:r>
                <a:rPr kumimoji="1" lang="en-US" altLang="zh-CN" sz="1600">
                  <a:solidFill>
                    <a:srgbClr val="CC0000"/>
                  </a:solidFill>
                  <a:latin typeface="+mn-ea"/>
                  <a:ea typeface="+mn-ea"/>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控制语句</a:t>
            </a:r>
            <a:endParaRPr lang="zh-CN" altLang="en-US" dirty="0"/>
          </a:p>
        </p:txBody>
      </p:sp>
      <p:sp>
        <p:nvSpPr>
          <p:cNvPr id="5" name="内容占位符 4"/>
          <p:cNvSpPr>
            <a:spLocks noGrp="1"/>
          </p:cNvSpPr>
          <p:nvPr>
            <p:ph idx="1"/>
          </p:nvPr>
        </p:nvSpPr>
        <p:spPr/>
        <p:txBody>
          <a:bodyPr/>
          <a:lstStyle/>
          <a:p>
            <a:pPr>
              <a:lnSpc>
                <a:spcPct val="100000"/>
              </a:lnSpc>
            </a:pPr>
            <a:r>
              <a:rPr lang="en-US" altLang="zh-CN" dirty="0" smtClean="0">
                <a:solidFill>
                  <a:schemeClr val="accent2"/>
                </a:solidFill>
              </a:rPr>
              <a:t>switch</a:t>
            </a:r>
            <a:r>
              <a:rPr lang="zh-CN" altLang="en-US" dirty="0" smtClean="0">
                <a:solidFill>
                  <a:schemeClr val="accent2"/>
                </a:solidFill>
              </a:rPr>
              <a:t>语句的格式：</a:t>
            </a:r>
          </a:p>
          <a:p>
            <a:pPr lvl="1">
              <a:lnSpc>
                <a:spcPct val="100000"/>
              </a:lnSpc>
            </a:pPr>
            <a:r>
              <a:rPr lang="en-US" altLang="zh-CN" dirty="0" smtClean="0">
                <a:solidFill>
                  <a:schemeClr val="accent2"/>
                </a:solidFill>
              </a:rPr>
              <a:t>switch</a:t>
            </a:r>
            <a:r>
              <a:rPr lang="en-US" altLang="zh-CN" dirty="0" smtClean="0"/>
              <a:t> </a:t>
            </a:r>
            <a:r>
              <a:rPr lang="zh-CN" altLang="en-US" dirty="0" smtClean="0"/>
              <a:t>（表达式）</a:t>
            </a:r>
            <a:endParaRPr lang="en-US" altLang="zh-CN" dirty="0" smtClean="0"/>
          </a:p>
          <a:p>
            <a:pPr lvl="1">
              <a:lnSpc>
                <a:spcPct val="100000"/>
              </a:lnSpc>
              <a:buNone/>
            </a:pPr>
            <a:r>
              <a:rPr lang="en-US" altLang="zh-CN" dirty="0" smtClean="0"/>
              <a:t>	{</a:t>
            </a:r>
          </a:p>
          <a:p>
            <a:pPr lvl="1">
              <a:lnSpc>
                <a:spcPct val="100000"/>
              </a:lnSpc>
              <a:buNone/>
            </a:pPr>
            <a:r>
              <a:rPr lang="en-US" altLang="zh-CN" dirty="0" smtClean="0"/>
              <a:t>		case</a:t>
            </a:r>
            <a:r>
              <a:rPr lang="zh-CN" altLang="en-US" dirty="0" smtClean="0"/>
              <a:t>　常量表达式１：语句１</a:t>
            </a:r>
          </a:p>
          <a:p>
            <a:pPr lvl="1">
              <a:lnSpc>
                <a:spcPct val="100000"/>
              </a:lnSpc>
              <a:buNone/>
            </a:pPr>
            <a:r>
              <a:rPr lang="zh-CN" altLang="en-US" dirty="0" smtClean="0"/>
              <a:t>    </a:t>
            </a:r>
            <a:r>
              <a:rPr lang="en-US" altLang="zh-CN" dirty="0" smtClean="0"/>
              <a:t>	case</a:t>
            </a:r>
            <a:r>
              <a:rPr lang="zh-CN" altLang="en-US" dirty="0" smtClean="0"/>
              <a:t>　常量表达式２：语句２</a:t>
            </a:r>
          </a:p>
          <a:p>
            <a:pPr lvl="1">
              <a:lnSpc>
                <a:spcPct val="100000"/>
              </a:lnSpc>
              <a:buNone/>
            </a:pPr>
            <a:r>
              <a:rPr lang="zh-CN" altLang="en-US" dirty="0" smtClean="0"/>
              <a:t>    </a:t>
            </a:r>
            <a:r>
              <a:rPr lang="en-US" altLang="zh-CN" dirty="0" smtClean="0"/>
              <a:t>	…</a:t>
            </a:r>
          </a:p>
          <a:p>
            <a:pPr lvl="1">
              <a:lnSpc>
                <a:spcPct val="100000"/>
              </a:lnSpc>
              <a:buNone/>
            </a:pPr>
            <a:r>
              <a:rPr lang="en-US" altLang="zh-CN" dirty="0" smtClean="0"/>
              <a:t>    	case</a:t>
            </a:r>
            <a:r>
              <a:rPr lang="zh-CN" altLang="en-US" dirty="0" smtClean="0"/>
              <a:t>　常量表达式ｎ：语句ｎ</a:t>
            </a:r>
          </a:p>
          <a:p>
            <a:pPr lvl="1">
              <a:lnSpc>
                <a:spcPct val="100000"/>
              </a:lnSpc>
              <a:buNone/>
            </a:pPr>
            <a:r>
              <a:rPr lang="zh-CN" altLang="en-US" dirty="0" smtClean="0"/>
              <a:t> </a:t>
            </a:r>
            <a:r>
              <a:rPr lang="en-US" altLang="zh-CN" dirty="0" smtClean="0"/>
              <a:t>		default </a:t>
            </a:r>
            <a:r>
              <a:rPr lang="zh-CN" altLang="en-US" dirty="0" smtClean="0"/>
              <a:t>：语句ｎ＋１</a:t>
            </a:r>
          </a:p>
          <a:p>
            <a:pPr lvl="1">
              <a:lnSpc>
                <a:spcPct val="100000"/>
              </a:lnSpc>
              <a:buNone/>
            </a:pPr>
            <a:r>
              <a:rPr lang="zh-CN" altLang="en-US" dirty="0" smtClean="0"/>
              <a:t>  </a:t>
            </a:r>
            <a:r>
              <a:rPr lang="en-US" altLang="zh-CN" dirty="0" smtClean="0"/>
              <a:t>}</a:t>
            </a:r>
            <a:r>
              <a:rPr lang="zh-CN" altLang="en-US" dirty="0" smtClean="0"/>
              <a:t> </a:t>
            </a:r>
          </a:p>
          <a:p>
            <a:pPr lvl="1">
              <a:lnSpc>
                <a:spcPct val="100000"/>
              </a:lnSpc>
              <a:spcBef>
                <a:spcPts val="1200"/>
              </a:spcBef>
            </a:pPr>
            <a:r>
              <a:rPr lang="zh-CN" altLang="en-US" dirty="0" smtClean="0">
                <a:solidFill>
                  <a:srgbClr val="CC0000"/>
                </a:solidFill>
                <a:latin typeface="Times New Roman" pitchFamily="18" charset="0"/>
              </a:rPr>
              <a:t>应该在执行一个</a:t>
            </a:r>
            <a:r>
              <a:rPr lang="en-US" altLang="zh-CN" dirty="0" smtClean="0">
                <a:solidFill>
                  <a:srgbClr val="CC0000"/>
                </a:solidFill>
                <a:latin typeface="Times New Roman" pitchFamily="18" charset="0"/>
              </a:rPr>
              <a:t>case</a:t>
            </a:r>
            <a:r>
              <a:rPr lang="zh-CN" altLang="en-US" dirty="0" smtClean="0">
                <a:solidFill>
                  <a:srgbClr val="CC0000"/>
                </a:solidFill>
                <a:latin typeface="Times New Roman" pitchFamily="18" charset="0"/>
              </a:rPr>
              <a:t>分支后用一个 </a:t>
            </a:r>
            <a:r>
              <a:rPr lang="en-US" altLang="zh-CN" dirty="0" smtClean="0">
                <a:solidFill>
                  <a:srgbClr val="CC0000"/>
                </a:solidFill>
                <a:latin typeface="Times New Roman" pitchFamily="18" charset="0"/>
              </a:rPr>
              <a:t>break; </a:t>
            </a:r>
            <a:r>
              <a:rPr lang="zh-CN" altLang="en-US" dirty="0" smtClean="0">
                <a:solidFill>
                  <a:srgbClr val="CC0000"/>
                </a:solidFill>
                <a:latin typeface="Times New Roman" pitchFamily="18" charset="0"/>
              </a:rPr>
              <a:t>语句来终止</a:t>
            </a:r>
            <a:r>
              <a:rPr lang="en-US" altLang="zh-CN" dirty="0" smtClean="0">
                <a:solidFill>
                  <a:srgbClr val="CC0000"/>
                </a:solidFill>
                <a:latin typeface="Times New Roman" pitchFamily="18" charset="0"/>
              </a:rPr>
              <a:t>switch</a:t>
            </a:r>
            <a:r>
              <a:rPr lang="zh-CN" altLang="en-US" dirty="0" smtClean="0">
                <a:solidFill>
                  <a:srgbClr val="CC0000"/>
                </a:solidFill>
                <a:latin typeface="Times New Roman" pitchFamily="18" charset="0"/>
              </a:rPr>
              <a:t>语句的执行</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控制语句</a:t>
            </a:r>
            <a:endParaRPr lang="zh-CN" altLang="en-US" dirty="0"/>
          </a:p>
        </p:txBody>
      </p:sp>
      <p:sp>
        <p:nvSpPr>
          <p:cNvPr id="3" name="内容占位符 2"/>
          <p:cNvSpPr>
            <a:spLocks noGrp="1"/>
          </p:cNvSpPr>
          <p:nvPr>
            <p:ph sz="half" idx="1"/>
          </p:nvPr>
        </p:nvSpPr>
        <p:spPr/>
        <p:txBody>
          <a:bodyPr/>
          <a:lstStyle/>
          <a:p>
            <a:r>
              <a:rPr lang="en-US" altLang="zh-CN" dirty="0" smtClean="0"/>
              <a:t>while</a:t>
            </a:r>
            <a:r>
              <a:rPr lang="zh-CN" altLang="en-US" dirty="0" smtClean="0"/>
              <a:t>循环</a:t>
            </a:r>
            <a:endParaRPr lang="en-US" altLang="zh-CN" dirty="0" smtClean="0"/>
          </a:p>
          <a:p>
            <a:pPr lvl="1"/>
            <a:r>
              <a:rPr lang="en-US" altLang="zh-CN" dirty="0" smtClean="0"/>
              <a:t>while (</a:t>
            </a:r>
            <a:r>
              <a:rPr lang="zh-CN" altLang="en-US" dirty="0" smtClean="0"/>
              <a:t>表达式</a:t>
            </a:r>
            <a:r>
              <a:rPr lang="en-US" altLang="zh-CN" dirty="0" smtClean="0"/>
              <a:t>) </a:t>
            </a:r>
            <a:br>
              <a:rPr lang="en-US" altLang="zh-CN" dirty="0" smtClean="0"/>
            </a:br>
            <a:r>
              <a:rPr lang="en-US" altLang="zh-CN" dirty="0" smtClean="0"/>
              <a:t>{   </a:t>
            </a:r>
            <a:r>
              <a:rPr lang="zh-CN" altLang="en-US" dirty="0" smtClean="0"/>
              <a:t>语句</a:t>
            </a:r>
            <a:r>
              <a:rPr lang="en-US" altLang="zh-CN" dirty="0" smtClean="0"/>
              <a:t>   }</a:t>
            </a:r>
          </a:p>
        </p:txBody>
      </p:sp>
      <p:sp>
        <p:nvSpPr>
          <p:cNvPr id="7" name="内容占位符 6"/>
          <p:cNvSpPr>
            <a:spLocks noGrp="1"/>
          </p:cNvSpPr>
          <p:nvPr>
            <p:ph sz="half" idx="2"/>
          </p:nvPr>
        </p:nvSpPr>
        <p:spPr/>
        <p:txBody>
          <a:bodyPr/>
          <a:lstStyle/>
          <a:p>
            <a:r>
              <a:rPr lang="en-US" altLang="zh-CN" dirty="0" smtClean="0"/>
              <a:t>do while</a:t>
            </a:r>
            <a:r>
              <a:rPr lang="zh-CN" altLang="en-US" dirty="0" smtClean="0"/>
              <a:t>循环</a:t>
            </a:r>
            <a:endParaRPr lang="en-US" altLang="zh-CN" dirty="0" smtClean="0"/>
          </a:p>
          <a:p>
            <a:pPr lvl="1"/>
            <a:r>
              <a:rPr lang="en-US" altLang="zh-CN" dirty="0" smtClean="0"/>
              <a:t>do {</a:t>
            </a:r>
            <a:br>
              <a:rPr lang="en-US" altLang="zh-CN" dirty="0" smtClean="0"/>
            </a:br>
            <a:r>
              <a:rPr lang="en-US" altLang="zh-CN" dirty="0" smtClean="0"/>
              <a:t>    </a:t>
            </a:r>
            <a:r>
              <a:rPr lang="zh-CN" altLang="en-US" dirty="0" smtClean="0"/>
              <a:t>循环体语句</a:t>
            </a:r>
            <a:endParaRPr lang="en-US" altLang="zh-CN" dirty="0" smtClean="0"/>
          </a:p>
          <a:p>
            <a:pPr lvl="1">
              <a:buNone/>
            </a:pPr>
            <a:r>
              <a:rPr lang="en-US" altLang="zh-CN" dirty="0" smtClean="0"/>
              <a:t>	} while(</a:t>
            </a:r>
            <a:r>
              <a:rPr lang="zh-CN" altLang="en-US" dirty="0" smtClean="0"/>
              <a:t>表达式</a:t>
            </a:r>
            <a:r>
              <a:rPr lang="en-US" altLang="zh-CN" dirty="0" smtClean="0"/>
              <a:t>);</a:t>
            </a:r>
          </a:p>
          <a:p>
            <a:endParaRPr lang="zh-CN" altLang="en-US" dirty="0"/>
          </a:p>
        </p:txBody>
      </p:sp>
      <p:pic>
        <p:nvPicPr>
          <p:cNvPr id="4" name="Picture 5" descr="f1"/>
          <p:cNvPicPr>
            <a:picLocks noChangeAspect="1" noChangeArrowheads="1"/>
          </p:cNvPicPr>
          <p:nvPr/>
        </p:nvPicPr>
        <p:blipFill>
          <a:blip r:embed="rId2" cstate="print"/>
          <a:srcRect/>
          <a:stretch>
            <a:fillRect/>
          </a:stretch>
        </p:blipFill>
        <p:spPr bwMode="auto">
          <a:xfrm>
            <a:off x="1066800" y="2944813"/>
            <a:ext cx="2209800" cy="3455987"/>
          </a:xfrm>
          <a:prstGeom prst="rect">
            <a:avLst/>
          </a:prstGeom>
          <a:noFill/>
        </p:spPr>
      </p:pic>
      <p:pic>
        <p:nvPicPr>
          <p:cNvPr id="5" name="Picture 11" descr="f3"/>
          <p:cNvPicPr>
            <a:picLocks noChangeAspect="1" noChangeArrowheads="1"/>
          </p:cNvPicPr>
          <p:nvPr/>
        </p:nvPicPr>
        <p:blipFill>
          <a:blip r:embed="rId3" cstate="print"/>
          <a:srcRect r="53653" b="15483"/>
          <a:stretch>
            <a:fillRect/>
          </a:stretch>
        </p:blipFill>
        <p:spPr bwMode="auto">
          <a:xfrm>
            <a:off x="5334000" y="3429000"/>
            <a:ext cx="2286000" cy="2708920"/>
          </a:xfrm>
          <a:prstGeom prst="rect">
            <a:avLst/>
          </a:prstGeom>
          <a:noFill/>
          <a:ln w="9525">
            <a:solidFill>
              <a:srgbClr val="006699"/>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控制语句</a:t>
            </a:r>
            <a:endParaRPr lang="zh-CN" altLang="en-US" dirty="0"/>
          </a:p>
        </p:txBody>
      </p:sp>
      <p:sp>
        <p:nvSpPr>
          <p:cNvPr id="3" name="内容占位符 2"/>
          <p:cNvSpPr>
            <a:spLocks noGrp="1"/>
          </p:cNvSpPr>
          <p:nvPr>
            <p:ph idx="1"/>
          </p:nvPr>
        </p:nvSpPr>
        <p:spPr>
          <a:xfrm>
            <a:off x="431800" y="1268413"/>
            <a:ext cx="5588000" cy="5065712"/>
          </a:xfrm>
        </p:spPr>
        <p:txBody>
          <a:bodyPr/>
          <a:lstStyle/>
          <a:p>
            <a:r>
              <a:rPr lang="en-US" altLang="zh-CN" sz="2800" dirty="0" smtClean="0"/>
              <a:t>for</a:t>
            </a:r>
            <a:r>
              <a:rPr lang="zh-CN" altLang="en-US" sz="2800" dirty="0" smtClean="0"/>
              <a:t>循环</a:t>
            </a:r>
            <a:endParaRPr lang="en-US" altLang="zh-CN" sz="2800" dirty="0" smtClean="0"/>
          </a:p>
          <a:p>
            <a:pPr lvl="1"/>
            <a:r>
              <a:rPr lang="en-US" altLang="zh-CN" dirty="0" smtClean="0"/>
              <a:t>for (</a:t>
            </a:r>
            <a:r>
              <a:rPr lang="zh-CN" altLang="en-US" dirty="0" smtClean="0"/>
              <a:t>表达式</a:t>
            </a:r>
            <a:r>
              <a:rPr lang="en-US" altLang="zh-CN" dirty="0" smtClean="0"/>
              <a:t>1;</a:t>
            </a:r>
            <a:r>
              <a:rPr lang="zh-CN" altLang="en-US" dirty="0" smtClean="0"/>
              <a:t>表达式</a:t>
            </a:r>
            <a:r>
              <a:rPr lang="en-US" altLang="zh-CN" dirty="0" smtClean="0"/>
              <a:t>2;</a:t>
            </a:r>
            <a:r>
              <a:rPr lang="zh-CN" altLang="en-US" dirty="0" smtClean="0"/>
              <a:t>表达式</a:t>
            </a:r>
            <a:r>
              <a:rPr lang="en-US" altLang="zh-CN" dirty="0" smtClean="0"/>
              <a:t>3) </a:t>
            </a:r>
            <a:br>
              <a:rPr lang="en-US" altLang="zh-CN" dirty="0" smtClean="0"/>
            </a:br>
            <a:r>
              <a:rPr lang="en-US" altLang="zh-CN" dirty="0" smtClean="0"/>
              <a:t>{    </a:t>
            </a:r>
            <a:r>
              <a:rPr lang="zh-CN" altLang="en-US" dirty="0" smtClean="0"/>
              <a:t>语句   </a:t>
            </a:r>
            <a:r>
              <a:rPr lang="en-US" altLang="zh-CN" dirty="0" smtClean="0"/>
              <a:t>}</a:t>
            </a:r>
          </a:p>
          <a:p>
            <a:endParaRPr lang="en-US" altLang="zh-CN" dirty="0" smtClean="0"/>
          </a:p>
          <a:p>
            <a:r>
              <a:rPr lang="en-US" altLang="zh-CN" dirty="0" smtClean="0"/>
              <a:t>break</a:t>
            </a:r>
            <a:r>
              <a:rPr lang="zh-CN" altLang="en-US" dirty="0" smtClean="0"/>
              <a:t>语句</a:t>
            </a:r>
            <a:endParaRPr lang="en-US" altLang="zh-CN" dirty="0" smtClean="0"/>
          </a:p>
          <a:p>
            <a:pPr lvl="1"/>
            <a:r>
              <a:rPr lang="zh-CN" altLang="en-US" dirty="0" smtClean="0"/>
              <a:t>跳出循环体</a:t>
            </a:r>
            <a:endParaRPr lang="en-US" altLang="zh-CN" dirty="0" smtClean="0"/>
          </a:p>
          <a:p>
            <a:r>
              <a:rPr lang="en-US" altLang="zh-CN" dirty="0" smtClean="0"/>
              <a:t>continue</a:t>
            </a:r>
            <a:r>
              <a:rPr lang="zh-CN" altLang="en-US" dirty="0" smtClean="0"/>
              <a:t>语句</a:t>
            </a:r>
            <a:endParaRPr lang="en-US" altLang="zh-CN" dirty="0" smtClean="0"/>
          </a:p>
          <a:p>
            <a:pPr lvl="1"/>
            <a:r>
              <a:rPr lang="zh-CN" altLang="en-US" dirty="0" smtClean="0"/>
              <a:t>结束本次循环，即跳过循环体中下面尚未执行的语句，接着进行下一次是否执行循环的判定</a:t>
            </a:r>
            <a:endParaRPr lang="zh-CN" altLang="en-US" dirty="0"/>
          </a:p>
        </p:txBody>
      </p:sp>
      <p:pic>
        <p:nvPicPr>
          <p:cNvPr id="6" name="Picture 6" descr="f6"/>
          <p:cNvPicPr>
            <a:picLocks noChangeAspect="1" noChangeArrowheads="1"/>
          </p:cNvPicPr>
          <p:nvPr/>
        </p:nvPicPr>
        <p:blipFill>
          <a:blip r:embed="rId2" cstate="print"/>
          <a:srcRect/>
          <a:stretch>
            <a:fillRect/>
          </a:stretch>
        </p:blipFill>
        <p:spPr bwMode="auto">
          <a:xfrm>
            <a:off x="6019800" y="762000"/>
            <a:ext cx="2578100" cy="5630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p:txBody>
          <a:bodyPr/>
          <a:lstStyle/>
          <a:p>
            <a:r>
              <a:rPr lang="zh-CN" altLang="en-US" b="1" dirty="0" smtClean="0">
                <a:cs typeface=""/>
              </a:rPr>
              <a:t>数组</a:t>
            </a:r>
            <a:endParaRPr lang="en-US" altLang="zh-CN" b="1" dirty="0" smtClean="0">
              <a:cs typeface=""/>
            </a:endParaRPr>
          </a:p>
          <a:p>
            <a:pPr lvl="1"/>
            <a:r>
              <a:rPr lang="zh-CN" altLang="en-US" b="1" dirty="0" smtClean="0">
                <a:cs typeface=""/>
              </a:rPr>
              <a:t>一组</a:t>
            </a:r>
            <a:r>
              <a:rPr lang="zh-CN" altLang="en-US" b="1" dirty="0" smtClean="0">
                <a:solidFill>
                  <a:srgbClr val="FF3300"/>
                </a:solidFill>
                <a:cs typeface=""/>
              </a:rPr>
              <a:t>有序数据的集合，</a:t>
            </a:r>
            <a:r>
              <a:rPr lang="zh-CN" altLang="en-US" b="1" dirty="0" smtClean="0">
                <a:cs typeface=""/>
              </a:rPr>
              <a:t>数组中每一个元素</a:t>
            </a:r>
            <a:r>
              <a:rPr lang="zh-CN" altLang="en-US" b="1" dirty="0" smtClean="0">
                <a:solidFill>
                  <a:srgbClr val="FF3300"/>
                </a:solidFill>
                <a:cs typeface=""/>
              </a:rPr>
              <a:t>类型相同</a:t>
            </a:r>
            <a:endParaRPr lang="en-US" altLang="zh-CN" b="1" dirty="0" smtClean="0">
              <a:solidFill>
                <a:srgbClr val="FF3300"/>
              </a:solidFill>
              <a:cs typeface=""/>
            </a:endParaRPr>
          </a:p>
          <a:p>
            <a:pPr lvl="1"/>
            <a:r>
              <a:rPr lang="zh-CN" altLang="en-US" b="1" dirty="0" smtClean="0">
                <a:cs typeface=""/>
              </a:rPr>
              <a:t>用</a:t>
            </a:r>
            <a:r>
              <a:rPr lang="zh-CN" altLang="en-US" b="1" dirty="0" smtClean="0">
                <a:solidFill>
                  <a:srgbClr val="FF3300"/>
                </a:solidFill>
                <a:cs typeface=""/>
              </a:rPr>
              <a:t>数组名</a:t>
            </a:r>
            <a:r>
              <a:rPr lang="zh-CN" altLang="en-US" b="1" dirty="0" smtClean="0">
                <a:cs typeface=""/>
              </a:rPr>
              <a:t>和</a:t>
            </a:r>
            <a:r>
              <a:rPr lang="zh-CN" altLang="en-US" b="1" dirty="0" smtClean="0">
                <a:solidFill>
                  <a:srgbClr val="FF3300"/>
                </a:solidFill>
                <a:cs typeface=""/>
              </a:rPr>
              <a:t>下标</a:t>
            </a:r>
            <a:r>
              <a:rPr lang="zh-CN" altLang="en-US" b="1" dirty="0" smtClean="0">
                <a:cs typeface=""/>
              </a:rPr>
              <a:t>确定数组中的元素，</a:t>
            </a:r>
            <a:r>
              <a:rPr lang="zh-CN" altLang="en-US" b="1" dirty="0" smtClean="0"/>
              <a:t>下标</a:t>
            </a:r>
            <a:r>
              <a:rPr lang="zh-CN" altLang="en-US" b="1" dirty="0" smtClean="0">
                <a:solidFill>
                  <a:srgbClr val="FF3300"/>
                </a:solidFill>
              </a:rPr>
              <a:t>从0开始</a:t>
            </a:r>
            <a:endParaRPr lang="en-US" altLang="zh-CN" b="1" dirty="0" smtClean="0">
              <a:solidFill>
                <a:srgbClr val="FF3300"/>
              </a:solidFill>
            </a:endParaRPr>
          </a:p>
          <a:p>
            <a:pPr lvl="1"/>
            <a:r>
              <a:rPr lang="zh-CN" altLang="en-US" b="1" dirty="0" smtClean="0">
                <a:solidFill>
                  <a:srgbClr val="FF0066"/>
                </a:solidFill>
                <a:latin typeface="宋体" pitchFamily="2" charset="-122"/>
              </a:rPr>
              <a:t>数组名</a:t>
            </a:r>
            <a:r>
              <a:rPr lang="zh-CN" altLang="en-US" b="1" dirty="0" smtClean="0">
                <a:latin typeface="宋体" pitchFamily="2" charset="-122"/>
              </a:rPr>
              <a:t>代表该数组的</a:t>
            </a:r>
            <a:r>
              <a:rPr lang="zh-CN" altLang="en-US" b="1" dirty="0" smtClean="0">
                <a:solidFill>
                  <a:srgbClr val="FF0066"/>
                </a:solidFill>
                <a:latin typeface="宋体" pitchFamily="2" charset="-122"/>
              </a:rPr>
              <a:t>起始地址</a:t>
            </a:r>
            <a:endParaRPr lang="en-US" altLang="zh-CN" b="1" dirty="0" smtClean="0">
              <a:solidFill>
                <a:srgbClr val="FF0066"/>
              </a:solidFill>
              <a:cs typeface=""/>
            </a:endParaRPr>
          </a:p>
          <a:p>
            <a:r>
              <a:rPr lang="zh-CN" altLang="en-US" b="1" dirty="0" smtClean="0"/>
              <a:t>一维数组</a:t>
            </a:r>
            <a:endParaRPr lang="en-US" altLang="zh-CN" b="1" dirty="0" smtClean="0"/>
          </a:p>
          <a:p>
            <a:pPr lvl="1"/>
            <a:r>
              <a:rPr lang="zh-CN" altLang="en-US" b="1" dirty="0" smtClean="0"/>
              <a:t>定义方式：</a:t>
            </a:r>
            <a:r>
              <a:rPr lang="zh-CN" altLang="en-US" b="1" dirty="0" smtClean="0">
                <a:solidFill>
                  <a:srgbClr val="FF3300"/>
                </a:solidFill>
              </a:rPr>
              <a:t>类型说明符 数组名[整型常量表达式]</a:t>
            </a:r>
            <a:r>
              <a:rPr lang="en-US" altLang="zh-CN" b="1" dirty="0" smtClean="0">
                <a:solidFill>
                  <a:srgbClr val="FF3300"/>
                </a:solidFill>
              </a:rPr>
              <a:t>;</a:t>
            </a:r>
          </a:p>
          <a:p>
            <a:pPr lvl="1"/>
            <a:r>
              <a:rPr lang="zh-CN" altLang="en-US" b="1" dirty="0" smtClean="0"/>
              <a:t>不允许动态定义数组大小</a:t>
            </a:r>
            <a:endParaRPr lang="zh-CN" altLang="en-US" b="1" dirty="0" smtClean="0">
              <a:solidFill>
                <a:srgbClr val="FF3300"/>
              </a:solidFill>
            </a:endParaRPr>
          </a:p>
          <a:p>
            <a:pPr lvl="1">
              <a:buSzPct val="80000"/>
              <a:buFont typeface="Wingdings" pitchFamily="2" charset="2"/>
              <a:buChar char="Ø"/>
            </a:pPr>
            <a:r>
              <a:rPr lang="en-US" altLang="zh-CN" dirty="0" err="1" smtClean="0">
                <a:solidFill>
                  <a:schemeClr val="tx1"/>
                </a:solidFill>
              </a:rPr>
              <a:t>int</a:t>
            </a:r>
            <a:r>
              <a:rPr lang="en-US" altLang="zh-CN" dirty="0" smtClean="0">
                <a:solidFill>
                  <a:schemeClr val="tx1"/>
                </a:solidFill>
              </a:rPr>
              <a:t> a[10]= {0,1,2,3,4,5,6,7,8,9};</a:t>
            </a:r>
          </a:p>
          <a:p>
            <a:pPr lvl="1">
              <a:buSzPct val="80000"/>
              <a:buFont typeface="Wingdings" pitchFamily="2" charset="2"/>
              <a:buChar char="Ø"/>
            </a:pPr>
            <a:r>
              <a:rPr lang="en-US" altLang="zh-CN" dirty="0" err="1" smtClean="0">
                <a:solidFill>
                  <a:schemeClr val="tx1"/>
                </a:solidFill>
              </a:rPr>
              <a:t>int</a:t>
            </a:r>
            <a:r>
              <a:rPr lang="en-US" altLang="zh-CN" dirty="0" smtClean="0">
                <a:solidFill>
                  <a:schemeClr val="tx1"/>
                </a:solidFill>
              </a:rPr>
              <a:t> a[ ] = {0,1,2,3,4,5,6,7,8,9};</a:t>
            </a:r>
          </a:p>
          <a:p>
            <a:pPr lvl="1">
              <a:buSzPct val="80000"/>
              <a:buFont typeface="Wingdings" pitchFamily="2" charset="2"/>
              <a:buChar char="Ø"/>
            </a:pPr>
            <a:r>
              <a:rPr lang="en-US" altLang="zh-CN" dirty="0" smtClean="0">
                <a:solidFill>
                  <a:schemeClr val="tx1"/>
                </a:solidFill>
              </a:rPr>
              <a:t>a[0] = a[5] + a[7] - a[2*3];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p:txBody>
          <a:bodyPr/>
          <a:lstStyle/>
          <a:p>
            <a:pPr algn="just">
              <a:lnSpc>
                <a:spcPct val="130000"/>
              </a:lnSpc>
            </a:pPr>
            <a:r>
              <a:rPr lang="zh-CN" altLang="en-US" b="1" dirty="0" smtClean="0">
                <a:latin typeface="宋体" pitchFamily="2" charset="-122"/>
              </a:rPr>
              <a:t>二维数组</a:t>
            </a:r>
            <a:endParaRPr lang="en-US" altLang="zh-CN" b="1" dirty="0" smtClean="0">
              <a:latin typeface="宋体" pitchFamily="2" charset="-122"/>
            </a:endParaRPr>
          </a:p>
          <a:p>
            <a:pPr lvl="1" algn="just">
              <a:lnSpc>
                <a:spcPct val="130000"/>
              </a:lnSpc>
            </a:pPr>
            <a:r>
              <a:rPr lang="zh-CN" altLang="en-US" b="1" dirty="0" smtClean="0">
                <a:latin typeface="宋体" pitchFamily="2" charset="-122"/>
              </a:rPr>
              <a:t>数组元素是</a:t>
            </a:r>
            <a:r>
              <a:rPr lang="zh-CN" altLang="en-US" b="1" dirty="0" smtClean="0">
                <a:solidFill>
                  <a:srgbClr val="FF3300"/>
                </a:solidFill>
                <a:latin typeface="宋体" pitchFamily="2" charset="-122"/>
              </a:rPr>
              <a:t>双下标</a:t>
            </a:r>
            <a:r>
              <a:rPr lang="zh-CN" altLang="en-US" b="1" dirty="0" smtClean="0">
                <a:latin typeface="宋体" pitchFamily="2" charset="-122"/>
              </a:rPr>
              <a:t>变量的数组</a:t>
            </a:r>
          </a:p>
          <a:p>
            <a:pPr lvl="1" algn="just">
              <a:lnSpc>
                <a:spcPct val="130000"/>
              </a:lnSpc>
            </a:pPr>
            <a:r>
              <a:rPr lang="zh-CN" altLang="en-US" b="1" dirty="0" smtClean="0">
                <a:latin typeface="宋体" pitchFamily="2" charset="-122"/>
              </a:rPr>
              <a:t>二维数组的数组元素可以看作是排列为</a:t>
            </a:r>
            <a:r>
              <a:rPr lang="zh-CN" altLang="en-US" b="1" dirty="0" smtClean="0">
                <a:solidFill>
                  <a:srgbClr val="FF3300"/>
                </a:solidFill>
                <a:latin typeface="宋体" pitchFamily="2" charset="-122"/>
              </a:rPr>
              <a:t>行列</a:t>
            </a:r>
            <a:r>
              <a:rPr lang="zh-CN" altLang="en-US" b="1" dirty="0" smtClean="0">
                <a:latin typeface="宋体" pitchFamily="2" charset="-122"/>
              </a:rPr>
              <a:t>形式的矩阵</a:t>
            </a:r>
            <a:r>
              <a:rPr lang="en-US" altLang="zh-CN" b="1" dirty="0" smtClean="0">
                <a:latin typeface="宋体" pitchFamily="2" charset="-122"/>
              </a:rPr>
              <a:t>,</a:t>
            </a:r>
            <a:r>
              <a:rPr lang="zh-CN" altLang="en-US" b="1" dirty="0" smtClean="0">
                <a:latin typeface=""/>
              </a:rPr>
              <a:t> </a:t>
            </a:r>
            <a:r>
              <a:rPr lang="zh-CN" altLang="en-US" b="1" dirty="0" smtClean="0">
                <a:latin typeface="宋体" pitchFamily="2" charset="-122"/>
              </a:rPr>
              <a:t>第一个下标表示行，第二个下标表示列。下标</a:t>
            </a:r>
            <a:r>
              <a:rPr lang="zh-CN" altLang="en-US" b="1" dirty="0" smtClean="0">
                <a:solidFill>
                  <a:srgbClr val="FF3300"/>
                </a:solidFill>
                <a:latin typeface="宋体" pitchFamily="2" charset="-122"/>
              </a:rPr>
              <a:t>从0</a:t>
            </a:r>
            <a:r>
              <a:rPr lang="zh-CN" altLang="en-US" b="1" dirty="0" smtClean="0">
                <a:latin typeface="宋体" pitchFamily="2" charset="-122"/>
              </a:rPr>
              <a:t>开始，</a:t>
            </a:r>
            <a:r>
              <a:rPr lang="zh-CN" altLang="en-US" b="1" dirty="0" smtClean="0">
                <a:latin typeface=""/>
              </a:rPr>
              <a:t>按行存放</a:t>
            </a:r>
            <a:endParaRPr lang="en-US" altLang="zh-CN" b="1" dirty="0" smtClean="0">
              <a:latin typeface="宋体" pitchFamily="2" charset="-122"/>
            </a:endParaRPr>
          </a:p>
          <a:p>
            <a:pPr lvl="1" algn="just">
              <a:lnSpc>
                <a:spcPct val="130000"/>
              </a:lnSpc>
              <a:buSzPct val="80000"/>
              <a:buFont typeface="Wingdings" pitchFamily="2" charset="2"/>
              <a:buChar char="Ø"/>
            </a:pPr>
            <a:r>
              <a:rPr lang="en-US" altLang="zh-CN" dirty="0" err="1" smtClean="0">
                <a:solidFill>
                  <a:schemeClr val="tx1"/>
                </a:solidFill>
                <a:latin typeface=""/>
              </a:rPr>
              <a:t>int</a:t>
            </a:r>
            <a:r>
              <a:rPr lang="en-US" altLang="zh-CN" dirty="0" smtClean="0">
                <a:solidFill>
                  <a:schemeClr val="tx1"/>
                </a:solidFill>
                <a:latin typeface=""/>
              </a:rPr>
              <a:t> a[3][4] = {{1,2,3,4},{5,6,7,8},{9,10,11,12}}；</a:t>
            </a:r>
          </a:p>
          <a:p>
            <a:pPr lvl="1" algn="just">
              <a:lnSpc>
                <a:spcPct val="130000"/>
              </a:lnSpc>
              <a:buSzPct val="80000"/>
              <a:buFont typeface="Wingdings" pitchFamily="2" charset="2"/>
              <a:buChar char="Ø"/>
            </a:pPr>
            <a:r>
              <a:rPr lang="en-US" altLang="zh-CN" dirty="0" err="1" smtClean="0">
                <a:solidFill>
                  <a:schemeClr val="tx1"/>
                </a:solidFill>
                <a:latin typeface=""/>
              </a:rPr>
              <a:t>int</a:t>
            </a:r>
            <a:r>
              <a:rPr lang="en-US" altLang="zh-CN" dirty="0" smtClean="0">
                <a:solidFill>
                  <a:schemeClr val="tx1"/>
                </a:solidFill>
                <a:latin typeface=""/>
              </a:rPr>
              <a:t> a[3][4] = {1,2,3,4,5,6,7,8,9,10,11,12};</a:t>
            </a:r>
          </a:p>
          <a:p>
            <a:pPr lvl="1" algn="just">
              <a:lnSpc>
                <a:spcPct val="130000"/>
              </a:lnSpc>
              <a:buSzPct val="80000"/>
              <a:buFont typeface="Wingdings" pitchFamily="2" charset="2"/>
              <a:buChar char="Ø"/>
            </a:pPr>
            <a:r>
              <a:rPr lang="en-US" altLang="zh-CN" dirty="0" smtClean="0">
                <a:solidFill>
                  <a:schemeClr val="tx1"/>
                </a:solidFill>
                <a:latin typeface=""/>
              </a:rPr>
              <a:t>a[0][1] = (a[0][1] &gt;&gt; 4) &amp; 0x10;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
              </a:rPr>
              <a:t>数组</a:t>
            </a:r>
            <a:endParaRPr lang="zh-CN" altLang="en-US" dirty="0"/>
          </a:p>
        </p:txBody>
      </p:sp>
      <p:sp>
        <p:nvSpPr>
          <p:cNvPr id="3" name="内容占位符 2"/>
          <p:cNvSpPr>
            <a:spLocks noGrp="1"/>
          </p:cNvSpPr>
          <p:nvPr>
            <p:ph idx="1"/>
          </p:nvPr>
        </p:nvSpPr>
        <p:spPr/>
        <p:txBody>
          <a:bodyPr/>
          <a:lstStyle/>
          <a:p>
            <a:pPr>
              <a:lnSpc>
                <a:spcPct val="120000"/>
              </a:lnSpc>
            </a:pPr>
            <a:r>
              <a:rPr lang="zh-CN" altLang="en-US" b="1" dirty="0" smtClean="0"/>
              <a:t>字符数组</a:t>
            </a:r>
            <a:endParaRPr lang="en-US" altLang="zh-CN" b="1" dirty="0" smtClean="0"/>
          </a:p>
          <a:p>
            <a:pPr lvl="1">
              <a:lnSpc>
                <a:spcPct val="120000"/>
              </a:lnSpc>
            </a:pPr>
            <a:r>
              <a:rPr lang="zh-CN" altLang="en-US" b="1" dirty="0" smtClean="0"/>
              <a:t>存放</a:t>
            </a:r>
            <a:r>
              <a:rPr lang="zh-CN" altLang="en-US" b="1" dirty="0" smtClean="0">
                <a:solidFill>
                  <a:srgbClr val="FF3300"/>
                </a:solidFill>
              </a:rPr>
              <a:t>字符数据</a:t>
            </a:r>
            <a:r>
              <a:rPr lang="zh-CN" altLang="en-US" b="1" dirty="0" smtClean="0"/>
              <a:t>的数组，每一个</a:t>
            </a:r>
            <a:r>
              <a:rPr lang="zh-CN" altLang="en-US" b="1" dirty="0" smtClean="0">
                <a:solidFill>
                  <a:srgbClr val="FF3300"/>
                </a:solidFill>
              </a:rPr>
              <a:t>元素</a:t>
            </a:r>
            <a:r>
              <a:rPr lang="zh-CN" altLang="en-US" b="1" dirty="0" smtClean="0"/>
              <a:t>存放一个</a:t>
            </a:r>
            <a:r>
              <a:rPr lang="zh-CN" altLang="en-US" b="1" dirty="0" smtClean="0">
                <a:solidFill>
                  <a:srgbClr val="FF3300"/>
                </a:solidFill>
              </a:rPr>
              <a:t>字符</a:t>
            </a:r>
            <a:endParaRPr lang="en-US" altLang="zh-CN" b="1" dirty="0" smtClean="0">
              <a:solidFill>
                <a:srgbClr val="FF3300"/>
              </a:solidFill>
            </a:endParaRPr>
          </a:p>
          <a:p>
            <a:pPr lvl="1">
              <a:lnSpc>
                <a:spcPct val="120000"/>
              </a:lnSpc>
              <a:buSzPct val="80000"/>
              <a:buFont typeface="Wingdings" pitchFamily="2" charset="2"/>
              <a:buChar char="Ø"/>
            </a:pPr>
            <a:r>
              <a:rPr lang="en-US" altLang="zh-CN" dirty="0" smtClean="0">
                <a:solidFill>
                  <a:schemeClr val="tx1"/>
                </a:solidFill>
              </a:rPr>
              <a:t>char c[10] = {‘I’,‘ ’,‘</a:t>
            </a:r>
            <a:r>
              <a:rPr lang="en-US" altLang="zh-CN" dirty="0" err="1" smtClean="0">
                <a:solidFill>
                  <a:schemeClr val="tx1"/>
                </a:solidFill>
              </a:rPr>
              <a:t>a’,‘m</a:t>
            </a:r>
            <a:r>
              <a:rPr lang="en-US" altLang="zh-CN" dirty="0" smtClean="0">
                <a:solidFill>
                  <a:schemeClr val="tx1"/>
                </a:solidFill>
              </a:rPr>
              <a:t>’,‘ ’,‘</a:t>
            </a:r>
            <a:r>
              <a:rPr lang="en-US" altLang="zh-CN" dirty="0" err="1" smtClean="0">
                <a:solidFill>
                  <a:schemeClr val="tx1"/>
                </a:solidFill>
              </a:rPr>
              <a:t>f’,‘i’,‘n’,‘e</a:t>
            </a:r>
            <a:r>
              <a:rPr lang="en-US" altLang="zh-CN" dirty="0" smtClean="0">
                <a:solidFill>
                  <a:schemeClr val="tx1"/>
                </a:solidFill>
              </a:rPr>
              <a:t>’,‘\0’};</a:t>
            </a:r>
          </a:p>
          <a:p>
            <a:pPr lvl="1">
              <a:lnSpc>
                <a:spcPct val="120000"/>
              </a:lnSpc>
              <a:buSzPct val="80000"/>
              <a:buFont typeface="Wingdings" pitchFamily="2" charset="2"/>
              <a:buChar char="Ø"/>
            </a:pPr>
            <a:r>
              <a:rPr lang="en-US" altLang="zh-CN" dirty="0" smtClean="0">
                <a:solidFill>
                  <a:schemeClr val="tx1"/>
                </a:solidFill>
              </a:rPr>
              <a:t>c[0]='I'; c[1]=' '; c[2]='a'; c[3]='m'; c[4]=' ';   </a:t>
            </a:r>
            <a:br>
              <a:rPr lang="en-US" altLang="zh-CN" dirty="0" smtClean="0">
                <a:solidFill>
                  <a:schemeClr val="tx1"/>
                </a:solidFill>
              </a:rPr>
            </a:br>
            <a:r>
              <a:rPr lang="en-US" altLang="zh-CN" dirty="0" smtClean="0">
                <a:solidFill>
                  <a:schemeClr val="tx1"/>
                </a:solidFill>
              </a:rPr>
              <a:t>c[5]=‘f'; c[6]=‘</a:t>
            </a:r>
            <a:r>
              <a:rPr lang="en-US" altLang="zh-CN" dirty="0" err="1" smtClean="0">
                <a:solidFill>
                  <a:schemeClr val="tx1"/>
                </a:solidFill>
              </a:rPr>
              <a:t>i</a:t>
            </a:r>
            <a:r>
              <a:rPr lang="en-US" altLang="zh-CN" dirty="0" smtClean="0">
                <a:solidFill>
                  <a:schemeClr val="tx1"/>
                </a:solidFill>
              </a:rPr>
              <a:t>'; c[7]=‘n'; c[8]=‘e'; c[9]=‘\0';</a:t>
            </a:r>
          </a:p>
          <a:p>
            <a:pPr lvl="1">
              <a:lnSpc>
                <a:spcPct val="120000"/>
              </a:lnSpc>
              <a:buSzPct val="80000"/>
              <a:buFont typeface="Wingdings" pitchFamily="2" charset="2"/>
              <a:buChar char="Ø"/>
            </a:pPr>
            <a:r>
              <a:rPr lang="zh-CN" altLang="en-US" dirty="0" smtClean="0">
                <a:latin typeface="宋体" pitchFamily="2" charset="-122"/>
              </a:rPr>
              <a:t>数组名代表该数组的起始地址，</a:t>
            </a:r>
            <a:r>
              <a:rPr lang="en-US" altLang="zh-CN" dirty="0" err="1" smtClean="0">
                <a:latin typeface="宋体" pitchFamily="2" charset="-122"/>
              </a:rPr>
              <a:t>scanf</a:t>
            </a:r>
            <a:r>
              <a:rPr lang="zh-CN" altLang="en-US" dirty="0" smtClean="0">
                <a:latin typeface="宋体" pitchFamily="2" charset="-122"/>
              </a:rPr>
              <a:t>中</a:t>
            </a:r>
            <a:r>
              <a:rPr lang="zh-CN" altLang="en-US" dirty="0" smtClean="0">
                <a:latin typeface=""/>
              </a:rPr>
              <a:t>不加</a:t>
            </a:r>
            <a:r>
              <a:rPr lang="en-US" altLang="zh-CN" dirty="0" smtClean="0">
                <a:latin typeface=""/>
              </a:rPr>
              <a:t>&amp;</a:t>
            </a:r>
          </a:p>
          <a:p>
            <a:pPr lvl="1">
              <a:lnSpc>
                <a:spcPct val="120000"/>
              </a:lnSpc>
              <a:buSzPct val="80000"/>
              <a:buFont typeface="Wingdings" pitchFamily="2" charset="2"/>
              <a:buChar char="Ø"/>
            </a:pPr>
            <a:r>
              <a:rPr lang="en-US" altLang="zh-CN" dirty="0" err="1" smtClean="0">
                <a:solidFill>
                  <a:schemeClr val="tx1"/>
                </a:solidFill>
                <a:latin typeface=""/>
              </a:rPr>
              <a:t>scanf</a:t>
            </a:r>
            <a:r>
              <a:rPr lang="en-US" altLang="zh-CN" dirty="0" smtClean="0">
                <a:solidFill>
                  <a:schemeClr val="tx1"/>
                </a:solidFill>
                <a:latin typeface=""/>
              </a:rPr>
              <a:t>(“%s”, c); </a:t>
            </a:r>
          </a:p>
          <a:p>
            <a:pPr lvl="1">
              <a:lnSpc>
                <a:spcPct val="120000"/>
              </a:lnSpc>
              <a:buSzPct val="80000"/>
              <a:buFont typeface="Wingdings" pitchFamily="2" charset="2"/>
              <a:buChar char="Ø"/>
            </a:pPr>
            <a:r>
              <a:rPr lang="en-US" altLang="zh-CN" dirty="0" err="1" smtClean="0">
                <a:solidFill>
                  <a:schemeClr val="tx1"/>
                </a:solidFill>
                <a:latin typeface=""/>
              </a:rPr>
              <a:t>printf</a:t>
            </a:r>
            <a:r>
              <a:rPr lang="en-US" altLang="zh-CN" dirty="0" smtClean="0">
                <a:solidFill>
                  <a:schemeClr val="tx1"/>
                </a:solidFill>
                <a:latin typeface=""/>
              </a:rPr>
              <a:t>("%s", c);</a:t>
            </a:r>
            <a:endParaRPr lang="en-US" altLang="zh-CN" dirty="0" smtClean="0">
              <a:solidFill>
                <a:schemeClr val="tx1"/>
              </a:solidFill>
            </a:endParaRPr>
          </a:p>
          <a:p>
            <a:pPr>
              <a:lnSpc>
                <a:spcPct val="120000"/>
              </a:lnSpc>
              <a:buFont typeface="Wingdings" pitchFamily="2" charset="2"/>
              <a:buNone/>
            </a:pPr>
            <a:r>
              <a:rPr lang="en-US" altLang="zh-CN" b="1" dirty="0" smtClean="0">
                <a:latin typeface=""/>
              </a:rPr>
              <a:t>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
              </a:rPr>
              <a:t>数组</a:t>
            </a:r>
            <a:endParaRPr lang="zh-CN" altLang="en-US" dirty="0"/>
          </a:p>
        </p:txBody>
      </p:sp>
      <p:sp>
        <p:nvSpPr>
          <p:cNvPr id="3" name="内容占位符 2"/>
          <p:cNvSpPr>
            <a:spLocks noGrp="1"/>
          </p:cNvSpPr>
          <p:nvPr>
            <p:ph idx="1"/>
          </p:nvPr>
        </p:nvSpPr>
        <p:spPr/>
        <p:txBody>
          <a:bodyPr/>
          <a:lstStyle/>
          <a:p>
            <a:r>
              <a:rPr lang="zh-CN" altLang="en-US" b="1" dirty="0" smtClean="0"/>
              <a:t>字符串</a:t>
            </a:r>
            <a:endParaRPr lang="en-US" altLang="zh-CN" b="1" dirty="0" smtClean="0"/>
          </a:p>
          <a:p>
            <a:pPr lvl="1">
              <a:buSzPct val="80000"/>
              <a:buFont typeface="Wingdings" pitchFamily="2" charset="2"/>
              <a:buChar char="Ø"/>
            </a:pPr>
            <a:r>
              <a:rPr lang="en-US" altLang="zh-CN" dirty="0" smtClean="0">
                <a:solidFill>
                  <a:schemeClr val="tx1"/>
                </a:solidFill>
              </a:rPr>
              <a:t>char </a:t>
            </a:r>
            <a:r>
              <a:rPr lang="en-US" altLang="zh-CN" dirty="0" err="1" smtClean="0">
                <a:solidFill>
                  <a:schemeClr val="tx1"/>
                </a:solidFill>
              </a:rPr>
              <a:t>str</a:t>
            </a:r>
            <a:r>
              <a:rPr lang="en-US" altLang="zh-CN" dirty="0" smtClean="0">
                <a:solidFill>
                  <a:schemeClr val="tx1"/>
                </a:solidFill>
              </a:rPr>
              <a:t>[ ] = {“I am fine”}; </a:t>
            </a:r>
            <a:r>
              <a:rPr lang="zh-CN" altLang="en-US" dirty="0" smtClean="0">
                <a:solidFill>
                  <a:schemeClr val="tx1"/>
                </a:solidFill>
              </a:rPr>
              <a:t>或 </a:t>
            </a:r>
            <a:r>
              <a:rPr lang="en-US" altLang="zh-CN" dirty="0" smtClean="0">
                <a:solidFill>
                  <a:schemeClr val="tx1"/>
                </a:solidFill>
              </a:rPr>
              <a:t>char </a:t>
            </a:r>
            <a:r>
              <a:rPr lang="en-US" altLang="zh-CN" dirty="0" err="1" smtClean="0">
                <a:solidFill>
                  <a:schemeClr val="tx1"/>
                </a:solidFill>
              </a:rPr>
              <a:t>str</a:t>
            </a:r>
            <a:r>
              <a:rPr lang="en-US" altLang="zh-CN" dirty="0" smtClean="0">
                <a:solidFill>
                  <a:schemeClr val="tx1"/>
                </a:solidFill>
              </a:rPr>
              <a:t>[ ] = “I am fine”; </a:t>
            </a:r>
          </a:p>
          <a:p>
            <a:pPr lvl="1">
              <a:buSzPct val="100000"/>
            </a:pPr>
            <a:r>
              <a:rPr lang="zh-CN" altLang="en-US" dirty="0" smtClean="0"/>
              <a:t>系统自动在其后加上结束标志‘\0’</a:t>
            </a:r>
            <a:endParaRPr lang="en-US" altLang="zh-CN" dirty="0" smtClean="0"/>
          </a:p>
          <a:p>
            <a:pPr marL="857251" lvl="2" indent="-449263">
              <a:lnSpc>
                <a:spcPct val="110000"/>
              </a:lnSpc>
              <a:buSzPct val="120000"/>
            </a:pPr>
            <a:r>
              <a:rPr lang="zh-CN" altLang="en-US" b="1" dirty="0" smtClean="0">
                <a:solidFill>
                  <a:srgbClr val="133984"/>
                </a:solidFill>
                <a:ea typeface="+mn-ea"/>
              </a:rPr>
              <a:t>不能用赋值语句将一个字符串直接赋给一个数组</a:t>
            </a:r>
            <a:endParaRPr lang="en-US" altLang="zh-CN" b="1" dirty="0" smtClean="0">
              <a:solidFill>
                <a:srgbClr val="133984"/>
              </a:solidFill>
              <a:ea typeface="+mn-ea"/>
            </a:endParaRPr>
          </a:p>
          <a:p>
            <a:pPr lvl="1">
              <a:buSzPct val="80000"/>
              <a:buFont typeface="Wingdings" pitchFamily="2" charset="2"/>
              <a:buChar char="Ø"/>
            </a:pPr>
            <a:r>
              <a:rPr lang="zh-CN" altLang="en-US" dirty="0" smtClean="0">
                <a:solidFill>
                  <a:schemeClr val="tx1"/>
                </a:solidFill>
              </a:rPr>
              <a:t>错例：</a:t>
            </a:r>
            <a:r>
              <a:rPr lang="en-US" altLang="zh-CN" dirty="0" err="1" smtClean="0">
                <a:solidFill>
                  <a:schemeClr val="tx1"/>
                </a:solidFill>
              </a:rPr>
              <a:t>str</a:t>
            </a:r>
            <a:r>
              <a:rPr lang="en-US" altLang="zh-CN" dirty="0" smtClean="0">
                <a:solidFill>
                  <a:schemeClr val="tx1"/>
                </a:solidFill>
              </a:rPr>
              <a:t>[ ]=“good”; </a:t>
            </a:r>
            <a:r>
              <a:rPr lang="en-US" altLang="zh-CN" dirty="0" err="1" smtClean="0">
                <a:solidFill>
                  <a:schemeClr val="tx1"/>
                </a:solidFill>
              </a:rPr>
              <a:t>str</a:t>
            </a:r>
            <a:r>
              <a:rPr lang="en-US" altLang="zh-CN" dirty="0" smtClean="0">
                <a:solidFill>
                  <a:schemeClr val="tx1"/>
                </a:solidFill>
              </a:rPr>
              <a:t>=“good”;</a:t>
            </a:r>
          </a:p>
          <a:p>
            <a:r>
              <a:rPr lang="zh-CN" altLang="en-US" b="1" dirty="0" smtClean="0"/>
              <a:t>字符串处理函数</a:t>
            </a:r>
            <a:endParaRPr lang="en-US" altLang="zh-CN" b="1" dirty="0" smtClean="0"/>
          </a:p>
          <a:p>
            <a:pPr lvl="1"/>
            <a:r>
              <a:rPr lang="en-US" altLang="zh-CN" b="1" dirty="0" smtClean="0"/>
              <a:t>C</a:t>
            </a:r>
            <a:r>
              <a:rPr lang="zh-CN" altLang="en-US" b="1" dirty="0" smtClean="0">
                <a:solidFill>
                  <a:srgbClr val="FF3300"/>
                </a:solidFill>
              </a:rPr>
              <a:t>函数库</a:t>
            </a:r>
            <a:r>
              <a:rPr lang="zh-CN" altLang="en-US" b="1" dirty="0" smtClean="0"/>
              <a:t>中提供了一些字符串处理函数。在调用函数时，需要</a:t>
            </a:r>
            <a:r>
              <a:rPr lang="zh-CN" altLang="en-US" b="1" dirty="0" smtClean="0">
                <a:solidFill>
                  <a:schemeClr val="accent2"/>
                </a:solidFill>
              </a:rPr>
              <a:t>用预编译命令</a:t>
            </a:r>
            <a:r>
              <a:rPr lang="en-US" altLang="zh-CN" b="1" dirty="0" smtClean="0">
                <a:solidFill>
                  <a:schemeClr val="accent2"/>
                </a:solidFill>
              </a:rPr>
              <a:t>#include</a:t>
            </a:r>
            <a:r>
              <a:rPr lang="zh-CN" altLang="en-US" b="1" dirty="0" smtClean="0">
                <a:solidFill>
                  <a:schemeClr val="accent2"/>
                </a:solidFill>
              </a:rPr>
              <a:t>将有关的“头文件”包括到用户源文件中：</a:t>
            </a:r>
            <a:endParaRPr lang="en-US" altLang="zh-CN" b="1" dirty="0" smtClean="0"/>
          </a:p>
          <a:p>
            <a:pPr lvl="1">
              <a:buNone/>
            </a:pPr>
            <a:r>
              <a:rPr lang="en-US" altLang="zh-CN" b="1" dirty="0" smtClean="0">
                <a:solidFill>
                  <a:srgbClr val="FF3300"/>
                </a:solidFill>
              </a:rPr>
              <a:t>	#include &lt;</a:t>
            </a:r>
            <a:r>
              <a:rPr lang="en-US" altLang="zh-CN" b="1" dirty="0" err="1" smtClean="0">
                <a:solidFill>
                  <a:srgbClr val="FF3300"/>
                </a:solidFill>
              </a:rPr>
              <a:t>string.h</a:t>
            </a:r>
            <a:r>
              <a:rPr lang="en-US" altLang="zh-CN" b="1" dirty="0" smtClean="0">
                <a:solidFill>
                  <a:srgbClr val="FF3300"/>
                </a:solidFill>
              </a:rPr>
              <a:t>&gt;</a:t>
            </a:r>
            <a:endParaRPr lang="en-US" altLang="zh-CN" dirty="0" smtClean="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常用的字符串处理函数</a:t>
            </a:r>
            <a:endParaRPr lang="zh-CN" altLang="en-US" dirty="0"/>
          </a:p>
        </p:txBody>
      </p:sp>
      <p:sp>
        <p:nvSpPr>
          <p:cNvPr id="3" name="内容占位符 2"/>
          <p:cNvSpPr>
            <a:spLocks noGrp="1"/>
          </p:cNvSpPr>
          <p:nvPr>
            <p:ph idx="1"/>
          </p:nvPr>
        </p:nvSpPr>
        <p:spPr/>
        <p:txBody>
          <a:bodyPr/>
          <a:lstStyle/>
          <a:p>
            <a:pPr>
              <a:lnSpc>
                <a:spcPct val="100000"/>
              </a:lnSpc>
            </a:pPr>
            <a:r>
              <a:rPr lang="en-US" altLang="zh-CN" b="1" dirty="0" smtClean="0"/>
              <a:t>puts()</a:t>
            </a:r>
            <a:r>
              <a:rPr lang="zh-CN" altLang="en-US" b="1" dirty="0" smtClean="0"/>
              <a:t>函数：输出字符串</a:t>
            </a:r>
            <a:endParaRPr lang="en-US" altLang="zh-CN" b="1" dirty="0" smtClean="0"/>
          </a:p>
          <a:p>
            <a:pPr lvl="1">
              <a:lnSpc>
                <a:spcPct val="100000"/>
              </a:lnSpc>
            </a:pPr>
            <a:r>
              <a:rPr lang="en-US" altLang="zh-CN" b="1" dirty="0" smtClean="0"/>
              <a:t>puts(</a:t>
            </a:r>
            <a:r>
              <a:rPr lang="en-US" altLang="zh-CN" b="1" dirty="0" err="1" smtClean="0"/>
              <a:t>str</a:t>
            </a:r>
            <a:r>
              <a:rPr lang="en-US" altLang="zh-CN" b="1" dirty="0" smtClean="0"/>
              <a:t>);</a:t>
            </a:r>
          </a:p>
          <a:p>
            <a:pPr>
              <a:lnSpc>
                <a:spcPct val="100000"/>
              </a:lnSpc>
            </a:pPr>
            <a:r>
              <a:rPr lang="en-US" altLang="zh-CN" b="1" dirty="0" smtClean="0"/>
              <a:t>gets()</a:t>
            </a:r>
            <a:r>
              <a:rPr lang="zh-CN" altLang="en-US" b="1" dirty="0" smtClean="0"/>
              <a:t>函数：输入字符串到数组</a:t>
            </a:r>
          </a:p>
          <a:p>
            <a:pPr lvl="1">
              <a:lnSpc>
                <a:spcPct val="100000"/>
              </a:lnSpc>
            </a:pPr>
            <a:r>
              <a:rPr lang="en-US" altLang="zh-CN" b="1" dirty="0" smtClean="0"/>
              <a:t>gets(</a:t>
            </a:r>
            <a:r>
              <a:rPr lang="en-US" altLang="zh-CN" b="1" dirty="0" err="1" smtClean="0"/>
              <a:t>str</a:t>
            </a:r>
            <a:r>
              <a:rPr lang="en-US" altLang="zh-CN" b="1" dirty="0" smtClean="0"/>
              <a:t>);</a:t>
            </a:r>
          </a:p>
          <a:p>
            <a:pPr>
              <a:lnSpc>
                <a:spcPct val="100000"/>
              </a:lnSpc>
            </a:pPr>
            <a:r>
              <a:rPr lang="en-US" altLang="zh-CN" b="1" dirty="0" err="1" smtClean="0"/>
              <a:t>strcat</a:t>
            </a:r>
            <a:r>
              <a:rPr lang="en-US" altLang="zh-CN" b="1" dirty="0" smtClean="0"/>
              <a:t>()</a:t>
            </a:r>
            <a:r>
              <a:rPr lang="zh-CN" altLang="en-US" b="1" dirty="0" smtClean="0"/>
              <a:t>函数</a:t>
            </a:r>
            <a:r>
              <a:rPr lang="en-US" altLang="zh-CN" b="1" dirty="0" smtClean="0"/>
              <a:t>：</a:t>
            </a:r>
            <a:r>
              <a:rPr lang="zh-CN" altLang="en-US" b="1" dirty="0" smtClean="0"/>
              <a:t>连接字符串</a:t>
            </a:r>
            <a:endParaRPr lang="en-US" altLang="zh-CN" b="1" dirty="0" smtClean="0"/>
          </a:p>
          <a:p>
            <a:pPr lvl="1">
              <a:lnSpc>
                <a:spcPct val="100000"/>
              </a:lnSpc>
            </a:pPr>
            <a:r>
              <a:rPr lang="en-US" altLang="zh-CN" b="1" dirty="0" err="1" smtClean="0"/>
              <a:t>strcat</a:t>
            </a:r>
            <a:r>
              <a:rPr lang="en-US" altLang="zh-CN" b="1" dirty="0" smtClean="0"/>
              <a:t>(</a:t>
            </a:r>
            <a:r>
              <a:rPr lang="en-US" altLang="zh-CN" b="1" dirty="0" err="1" smtClean="0"/>
              <a:t>str</a:t>
            </a:r>
            <a:r>
              <a:rPr lang="zh-CN" altLang="en-US" b="1" dirty="0" smtClean="0"/>
              <a:t>1, </a:t>
            </a:r>
            <a:r>
              <a:rPr lang="en-US" altLang="zh-CN" b="1" dirty="0" err="1" smtClean="0"/>
              <a:t>str</a:t>
            </a:r>
            <a:r>
              <a:rPr lang="zh-CN" altLang="en-US" b="1" dirty="0" smtClean="0"/>
              <a:t>2);</a:t>
            </a:r>
          </a:p>
          <a:p>
            <a:pPr lvl="1">
              <a:lnSpc>
                <a:spcPct val="100000"/>
              </a:lnSpc>
            </a:pPr>
            <a:r>
              <a:rPr lang="zh-CN" altLang="en-US" dirty="0" smtClean="0">
                <a:solidFill>
                  <a:schemeClr val="tx1"/>
                </a:solidFill>
              </a:rPr>
              <a:t>功能：把</a:t>
            </a:r>
            <a:r>
              <a:rPr lang="en-US" altLang="zh-CN" dirty="0" smtClean="0">
                <a:solidFill>
                  <a:schemeClr val="tx1"/>
                </a:solidFill>
              </a:rPr>
              <a:t>str2</a:t>
            </a:r>
            <a:r>
              <a:rPr lang="zh-CN" altLang="en-US" dirty="0" smtClean="0">
                <a:solidFill>
                  <a:schemeClr val="tx1"/>
                </a:solidFill>
              </a:rPr>
              <a:t>字符串连接到</a:t>
            </a:r>
            <a:r>
              <a:rPr lang="en-US" altLang="zh-CN" dirty="0" smtClean="0">
                <a:solidFill>
                  <a:schemeClr val="tx1"/>
                </a:solidFill>
              </a:rPr>
              <a:t>str1</a:t>
            </a:r>
            <a:r>
              <a:rPr lang="zh-CN" altLang="en-US" dirty="0" smtClean="0">
                <a:solidFill>
                  <a:schemeClr val="tx1"/>
                </a:solidFill>
              </a:rPr>
              <a:t>字符串的后面</a:t>
            </a:r>
          </a:p>
          <a:p>
            <a:pPr algn="just">
              <a:lnSpc>
                <a:spcPct val="100000"/>
              </a:lnSpc>
            </a:pPr>
            <a:r>
              <a:rPr lang="en-US" altLang="zh-CN" b="1" dirty="0" smtClean="0"/>
              <a:t> </a:t>
            </a:r>
            <a:r>
              <a:rPr lang="en-US" altLang="zh-CN" b="1" dirty="0" err="1" smtClean="0"/>
              <a:t>strcpy</a:t>
            </a:r>
            <a:r>
              <a:rPr lang="en-US" altLang="zh-CN" b="1" dirty="0" smtClean="0"/>
              <a:t>()：</a:t>
            </a:r>
            <a:r>
              <a:rPr lang="zh-CN" altLang="en-US" b="1" dirty="0" smtClean="0"/>
              <a:t>字符串拷贝</a:t>
            </a:r>
            <a:endParaRPr lang="en-US" altLang="zh-CN" b="1" dirty="0" smtClean="0"/>
          </a:p>
          <a:p>
            <a:pPr lvl="1" algn="just">
              <a:lnSpc>
                <a:spcPct val="100000"/>
              </a:lnSpc>
            </a:pPr>
            <a:r>
              <a:rPr lang="en-US" altLang="zh-CN" b="1" dirty="0" err="1" smtClean="0"/>
              <a:t>strcpy</a:t>
            </a:r>
            <a:r>
              <a:rPr lang="en-US" altLang="zh-CN" b="1" dirty="0" smtClean="0"/>
              <a:t>(</a:t>
            </a:r>
            <a:r>
              <a:rPr lang="en-US" altLang="zh-CN" b="1" dirty="0" err="1" smtClean="0"/>
              <a:t>str</a:t>
            </a:r>
            <a:r>
              <a:rPr lang="zh-CN" altLang="en-US" b="1" dirty="0" smtClean="0"/>
              <a:t>1, </a:t>
            </a:r>
            <a:r>
              <a:rPr lang="en-US" altLang="zh-CN" b="1" dirty="0" err="1" smtClean="0"/>
              <a:t>str</a:t>
            </a:r>
            <a:r>
              <a:rPr lang="zh-CN" altLang="en-US" b="1" dirty="0" smtClean="0"/>
              <a:t>2);</a:t>
            </a:r>
          </a:p>
          <a:p>
            <a:pPr lvl="1" algn="just">
              <a:lnSpc>
                <a:spcPct val="100000"/>
              </a:lnSpc>
            </a:pPr>
            <a:r>
              <a:rPr lang="zh-CN" altLang="en-US" dirty="0" smtClean="0">
                <a:solidFill>
                  <a:schemeClr val="tx1"/>
                </a:solidFill>
              </a:rPr>
              <a:t>功能：将</a:t>
            </a:r>
            <a:r>
              <a:rPr lang="en-US" altLang="zh-CN" dirty="0" err="1" smtClean="0">
                <a:solidFill>
                  <a:schemeClr val="tx1"/>
                </a:solidFill>
              </a:rPr>
              <a:t>str</a:t>
            </a:r>
            <a:r>
              <a:rPr lang="zh-CN" altLang="en-US" dirty="0" smtClean="0">
                <a:solidFill>
                  <a:schemeClr val="tx1"/>
                </a:solidFill>
              </a:rPr>
              <a:t>2为首地址的字符串复制到</a:t>
            </a:r>
            <a:r>
              <a:rPr lang="en-US" altLang="zh-CN" dirty="0" smtClean="0">
                <a:solidFill>
                  <a:schemeClr val="tx1"/>
                </a:solidFill>
              </a:rPr>
              <a:t>str1</a:t>
            </a:r>
            <a:r>
              <a:rPr lang="zh-CN" altLang="en-US" dirty="0" smtClean="0">
                <a:solidFill>
                  <a:schemeClr val="tx1"/>
                </a:solidFill>
              </a:rPr>
              <a:t>为首地址的字符数组中</a:t>
            </a:r>
            <a:endParaRPr lang="zh-CN" alt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常用的字符串处理函数</a:t>
            </a:r>
            <a:endParaRPr lang="zh-CN" altLang="en-US" dirty="0"/>
          </a:p>
        </p:txBody>
      </p:sp>
      <p:sp>
        <p:nvSpPr>
          <p:cNvPr id="3" name="内容占位符 2"/>
          <p:cNvSpPr>
            <a:spLocks noGrp="1"/>
          </p:cNvSpPr>
          <p:nvPr>
            <p:ph idx="1"/>
          </p:nvPr>
        </p:nvSpPr>
        <p:spPr/>
        <p:txBody>
          <a:bodyPr/>
          <a:lstStyle/>
          <a:p>
            <a:r>
              <a:rPr lang="en-US" altLang="zh-CN" b="1" dirty="0" err="1" smtClean="0">
                <a:sym typeface="Wingdings" pitchFamily="2" charset="2"/>
              </a:rPr>
              <a:t>strcmp</a:t>
            </a:r>
            <a:r>
              <a:rPr lang="en-US" altLang="zh-CN" b="1" dirty="0" smtClean="0">
                <a:sym typeface="Wingdings" pitchFamily="2" charset="2"/>
              </a:rPr>
              <a:t>()：</a:t>
            </a:r>
            <a:r>
              <a:rPr lang="zh-CN" altLang="en-US" b="1" dirty="0" smtClean="0">
                <a:sym typeface="Wingdings" pitchFamily="2" charset="2"/>
              </a:rPr>
              <a:t>字符串比较</a:t>
            </a:r>
            <a:endParaRPr lang="en-US" altLang="zh-CN" b="1" dirty="0" smtClean="0">
              <a:sym typeface="Wingdings" pitchFamily="2" charset="2"/>
            </a:endParaRPr>
          </a:p>
          <a:p>
            <a:pPr lvl="1"/>
            <a:r>
              <a:rPr lang="en-US" altLang="zh-CN" b="1" dirty="0" err="1" smtClean="0">
                <a:sym typeface="Wingdings" pitchFamily="2" charset="2"/>
              </a:rPr>
              <a:t>int</a:t>
            </a:r>
            <a:r>
              <a:rPr lang="en-US" altLang="zh-CN" b="1" dirty="0" smtClean="0">
                <a:sym typeface="Wingdings" pitchFamily="2" charset="2"/>
              </a:rPr>
              <a:t> </a:t>
            </a:r>
            <a:r>
              <a:rPr lang="en-US" altLang="zh-CN" b="1" dirty="0" err="1" smtClean="0">
                <a:sym typeface="Wingdings" pitchFamily="2" charset="2"/>
              </a:rPr>
              <a:t>strcmp</a:t>
            </a:r>
            <a:r>
              <a:rPr lang="en-US" altLang="zh-CN" b="1" dirty="0" smtClean="0">
                <a:sym typeface="Wingdings" pitchFamily="2" charset="2"/>
              </a:rPr>
              <a:t>(str1</a:t>
            </a:r>
            <a:r>
              <a:rPr lang="zh-CN" altLang="en-US" b="1" dirty="0" smtClean="0">
                <a:sym typeface="Wingdings" pitchFamily="2" charset="2"/>
              </a:rPr>
              <a:t>, </a:t>
            </a:r>
            <a:r>
              <a:rPr lang="en-US" altLang="zh-CN" b="1" dirty="0" smtClean="0">
                <a:sym typeface="Wingdings" pitchFamily="2" charset="2"/>
              </a:rPr>
              <a:t>str2</a:t>
            </a:r>
            <a:r>
              <a:rPr lang="zh-CN" altLang="en-US" b="1" dirty="0" smtClean="0">
                <a:sym typeface="Wingdings" pitchFamily="2" charset="2"/>
              </a:rPr>
              <a:t>);</a:t>
            </a:r>
          </a:p>
          <a:p>
            <a:pPr lvl="1"/>
            <a:r>
              <a:rPr lang="zh-CN" altLang="en-US" dirty="0" smtClean="0">
                <a:solidFill>
                  <a:schemeClr val="tx1"/>
                </a:solidFill>
              </a:rPr>
              <a:t>功能：</a:t>
            </a:r>
            <a:r>
              <a:rPr lang="zh-CN" altLang="en-US" dirty="0" smtClean="0">
                <a:solidFill>
                  <a:schemeClr val="tx1"/>
                </a:solidFill>
                <a:sym typeface="Wingdings" pitchFamily="2" charset="2"/>
              </a:rPr>
              <a:t>比较 </a:t>
            </a:r>
            <a:r>
              <a:rPr lang="en-US" altLang="zh-CN" dirty="0" smtClean="0">
                <a:solidFill>
                  <a:schemeClr val="tx1"/>
                </a:solidFill>
                <a:sym typeface="Wingdings" pitchFamily="2" charset="2"/>
              </a:rPr>
              <a:t>str1 </a:t>
            </a:r>
            <a:r>
              <a:rPr lang="zh-CN" altLang="en-US" dirty="0" smtClean="0">
                <a:solidFill>
                  <a:schemeClr val="tx1"/>
                </a:solidFill>
                <a:sym typeface="Wingdings" pitchFamily="2" charset="2"/>
              </a:rPr>
              <a:t>和 </a:t>
            </a:r>
            <a:r>
              <a:rPr lang="en-US" altLang="zh-CN" dirty="0" smtClean="0">
                <a:solidFill>
                  <a:schemeClr val="tx1"/>
                </a:solidFill>
                <a:sym typeface="Wingdings" pitchFamily="2" charset="2"/>
              </a:rPr>
              <a:t>str2 </a:t>
            </a:r>
            <a:r>
              <a:rPr lang="zh-CN" altLang="en-US" dirty="0" smtClean="0">
                <a:solidFill>
                  <a:schemeClr val="tx1"/>
                </a:solidFill>
                <a:sym typeface="Wingdings" pitchFamily="2" charset="2"/>
              </a:rPr>
              <a:t>字符串：</a:t>
            </a:r>
            <a:endParaRPr lang="en-US" altLang="zh-CN" dirty="0" smtClean="0">
              <a:solidFill>
                <a:schemeClr val="tx1"/>
              </a:solidFill>
              <a:sym typeface="Wingdings" pitchFamily="2" charset="2"/>
            </a:endParaRPr>
          </a:p>
          <a:p>
            <a:pPr lvl="2"/>
            <a:r>
              <a:rPr lang="en-US" altLang="zh-CN" dirty="0" err="1" smtClean="0">
                <a:ea typeface="+mn-ea"/>
                <a:sym typeface="Wingdings" pitchFamily="2" charset="2"/>
              </a:rPr>
              <a:t>str</a:t>
            </a:r>
            <a:r>
              <a:rPr lang="zh-CN" altLang="en-US" dirty="0" smtClean="0">
                <a:ea typeface="+mn-ea"/>
                <a:sym typeface="Wingdings" pitchFamily="2" charset="2"/>
              </a:rPr>
              <a:t>1 &lt; </a:t>
            </a:r>
            <a:r>
              <a:rPr lang="en-US" altLang="zh-CN" dirty="0" err="1" smtClean="0">
                <a:ea typeface="+mn-ea"/>
                <a:sym typeface="Wingdings" pitchFamily="2" charset="2"/>
              </a:rPr>
              <a:t>str</a:t>
            </a:r>
            <a:r>
              <a:rPr lang="zh-CN" altLang="en-US" dirty="0" smtClean="0">
                <a:ea typeface="+mn-ea"/>
                <a:sym typeface="Wingdings" pitchFamily="2" charset="2"/>
              </a:rPr>
              <a:t>2, 返回值&lt;0</a:t>
            </a:r>
          </a:p>
          <a:p>
            <a:pPr lvl="2"/>
            <a:r>
              <a:rPr lang="en-US" altLang="zh-CN" dirty="0" err="1" smtClean="0">
                <a:ea typeface="+mn-ea"/>
                <a:sym typeface="Wingdings" pitchFamily="2" charset="2"/>
              </a:rPr>
              <a:t>str</a:t>
            </a:r>
            <a:r>
              <a:rPr lang="zh-CN" altLang="en-US" dirty="0" smtClean="0">
                <a:ea typeface="+mn-ea"/>
                <a:sym typeface="Wingdings" pitchFamily="2" charset="2"/>
              </a:rPr>
              <a:t>1 == </a:t>
            </a:r>
            <a:r>
              <a:rPr lang="en-US" altLang="zh-CN" dirty="0" err="1" smtClean="0">
                <a:ea typeface="+mn-ea"/>
                <a:sym typeface="Wingdings" pitchFamily="2" charset="2"/>
              </a:rPr>
              <a:t>str</a:t>
            </a:r>
            <a:r>
              <a:rPr lang="zh-CN" altLang="en-US" dirty="0" smtClean="0">
                <a:ea typeface="+mn-ea"/>
                <a:sym typeface="Wingdings" pitchFamily="2" charset="2"/>
              </a:rPr>
              <a:t>2, 返回值=0</a:t>
            </a:r>
          </a:p>
          <a:p>
            <a:pPr lvl="2"/>
            <a:r>
              <a:rPr lang="en-US" altLang="zh-CN" dirty="0" smtClean="0">
                <a:ea typeface="+mn-ea"/>
                <a:sym typeface="Wingdings" pitchFamily="2" charset="2"/>
              </a:rPr>
              <a:t>str1</a:t>
            </a:r>
            <a:r>
              <a:rPr lang="zh-CN" altLang="en-US" dirty="0" smtClean="0">
                <a:ea typeface="+mn-ea"/>
                <a:sym typeface="Wingdings" pitchFamily="2" charset="2"/>
              </a:rPr>
              <a:t> &gt; </a:t>
            </a:r>
            <a:r>
              <a:rPr lang="en-US" altLang="zh-CN" dirty="0" err="1" smtClean="0">
                <a:ea typeface="+mn-ea"/>
                <a:sym typeface="Wingdings" pitchFamily="2" charset="2"/>
              </a:rPr>
              <a:t>str</a:t>
            </a:r>
            <a:r>
              <a:rPr lang="zh-CN" altLang="en-US" dirty="0" smtClean="0">
                <a:ea typeface="+mn-ea"/>
                <a:sym typeface="Wingdings" pitchFamily="2" charset="2"/>
              </a:rPr>
              <a:t>2, 返回值&gt;0</a:t>
            </a:r>
            <a:endParaRPr lang="en-US" altLang="zh-CN" dirty="0" smtClean="0">
              <a:ea typeface="+mn-ea"/>
            </a:endParaRPr>
          </a:p>
          <a:p>
            <a:pPr algn="just"/>
            <a:r>
              <a:rPr lang="en-US" altLang="zh-CN" b="1" dirty="0" err="1" smtClean="0"/>
              <a:t>strlen</a:t>
            </a:r>
            <a:r>
              <a:rPr lang="en-US" altLang="zh-CN" b="1" dirty="0" smtClean="0"/>
              <a:t>()</a:t>
            </a:r>
            <a:r>
              <a:rPr lang="zh-CN" altLang="en-US" b="1" dirty="0" smtClean="0"/>
              <a:t>：求字符串的长度</a:t>
            </a:r>
            <a:endParaRPr lang="en-US" altLang="zh-CN" b="1" dirty="0" smtClean="0"/>
          </a:p>
          <a:p>
            <a:pPr lvl="1" algn="just"/>
            <a:r>
              <a:rPr lang="en-US" altLang="zh-CN" b="1" dirty="0" err="1" smtClean="0"/>
              <a:t>int</a:t>
            </a:r>
            <a:r>
              <a:rPr lang="en-US" altLang="zh-CN" b="1" dirty="0" smtClean="0"/>
              <a:t> </a:t>
            </a:r>
            <a:r>
              <a:rPr lang="en-US" altLang="zh-CN" b="1" dirty="0" err="1" smtClean="0"/>
              <a:t>strlen</a:t>
            </a:r>
            <a:r>
              <a:rPr lang="en-US" altLang="zh-CN" b="1" dirty="0" smtClean="0"/>
              <a:t>(</a:t>
            </a:r>
            <a:r>
              <a:rPr lang="en-US" altLang="zh-CN" b="1" dirty="0" err="1" smtClean="0"/>
              <a:t>str</a:t>
            </a:r>
            <a:r>
              <a:rPr lang="en-US" altLang="zh-CN" b="1" dirty="0" smtClean="0"/>
              <a:t>);</a:t>
            </a:r>
          </a:p>
          <a:p>
            <a:pPr lvl="1" algn="just"/>
            <a:r>
              <a:rPr lang="zh-CN" altLang="en-US" dirty="0" smtClean="0">
                <a:solidFill>
                  <a:schemeClr val="tx1"/>
                </a:solidFill>
              </a:rPr>
              <a:t>功能：统计</a:t>
            </a:r>
            <a:r>
              <a:rPr lang="en-US" altLang="zh-CN" dirty="0" err="1" smtClean="0">
                <a:solidFill>
                  <a:schemeClr val="tx1"/>
                </a:solidFill>
              </a:rPr>
              <a:t>str</a:t>
            </a:r>
            <a:r>
              <a:rPr lang="zh-CN" altLang="en-US" dirty="0" smtClean="0">
                <a:solidFill>
                  <a:schemeClr val="tx1"/>
                </a:solidFill>
              </a:rPr>
              <a:t>为起始地址的字符串的长度（</a:t>
            </a:r>
            <a:r>
              <a:rPr lang="zh-CN" altLang="en-US" b="1" dirty="0" smtClean="0">
                <a:solidFill>
                  <a:srgbClr val="FF3300"/>
                </a:solidFill>
              </a:rPr>
              <a:t>不包括“字符串结束标志”</a:t>
            </a:r>
            <a:r>
              <a:rPr lang="zh-CN" altLang="en-US" dirty="0" smtClean="0">
                <a:solidFill>
                  <a:schemeClr val="tx1"/>
                </a:solidFill>
              </a:rPr>
              <a:t>），并将其作为函数值返回</a:t>
            </a:r>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数值型数据</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整型常量</a:t>
            </a:r>
          </a:p>
          <a:p>
            <a:pPr lvl="1">
              <a:lnSpc>
                <a:spcPct val="100000"/>
              </a:lnSpc>
            </a:pPr>
            <a:r>
              <a:rPr lang="zh-CN" altLang="en-US" dirty="0" smtClean="0">
                <a:solidFill>
                  <a:schemeClr val="tx1"/>
                </a:solidFill>
              </a:rPr>
              <a:t>十进制、八进制</a:t>
            </a:r>
            <a:r>
              <a:rPr lang="en-US" altLang="zh-CN" dirty="0" smtClean="0">
                <a:solidFill>
                  <a:schemeClr val="tx1"/>
                </a:solidFill>
              </a:rPr>
              <a:t>(</a:t>
            </a:r>
            <a:r>
              <a:rPr lang="zh-CN" altLang="en-US" dirty="0" smtClean="0">
                <a:solidFill>
                  <a:srgbClr val="FF0000"/>
                </a:solidFill>
              </a:rPr>
              <a:t>以</a:t>
            </a:r>
            <a:r>
              <a:rPr lang="en-US" altLang="zh-CN" dirty="0" smtClean="0">
                <a:solidFill>
                  <a:srgbClr val="FF0000"/>
                </a:solidFill>
              </a:rPr>
              <a:t>0</a:t>
            </a:r>
            <a:r>
              <a:rPr lang="zh-CN" altLang="en-US" dirty="0" smtClean="0">
                <a:solidFill>
                  <a:srgbClr val="FF0000"/>
                </a:solidFill>
              </a:rPr>
              <a:t>开头</a:t>
            </a:r>
            <a:r>
              <a:rPr lang="en-US" altLang="zh-CN" dirty="0" smtClean="0">
                <a:solidFill>
                  <a:schemeClr val="tx1"/>
                </a:solidFill>
              </a:rPr>
              <a:t>)</a:t>
            </a:r>
            <a:r>
              <a:rPr lang="zh-CN" altLang="en-US" dirty="0" smtClean="0">
                <a:solidFill>
                  <a:schemeClr val="tx1"/>
                </a:solidFill>
              </a:rPr>
              <a:t>、十六进制</a:t>
            </a:r>
            <a:r>
              <a:rPr lang="en-US" altLang="zh-CN" dirty="0" smtClean="0">
                <a:solidFill>
                  <a:schemeClr val="tx1"/>
                </a:solidFill>
              </a:rPr>
              <a:t>(</a:t>
            </a:r>
            <a:r>
              <a:rPr lang="zh-CN" altLang="en-US" dirty="0" smtClean="0">
                <a:solidFill>
                  <a:srgbClr val="FF0000"/>
                </a:solidFill>
              </a:rPr>
              <a:t>以</a:t>
            </a:r>
            <a:r>
              <a:rPr lang="en-US" altLang="zh-CN" dirty="0" smtClean="0">
                <a:solidFill>
                  <a:srgbClr val="FF0000"/>
                </a:solidFill>
              </a:rPr>
              <a:t>0x</a:t>
            </a:r>
            <a:r>
              <a:rPr lang="zh-CN" altLang="en-US" dirty="0" smtClean="0">
                <a:solidFill>
                  <a:srgbClr val="FF0000"/>
                </a:solidFill>
              </a:rPr>
              <a:t>开头</a:t>
            </a:r>
            <a:r>
              <a:rPr lang="en-US" altLang="zh-CN" dirty="0" smtClean="0">
                <a:solidFill>
                  <a:schemeClr val="tx1"/>
                </a:solidFill>
              </a:rPr>
              <a:t>)</a:t>
            </a:r>
          </a:p>
          <a:p>
            <a:pPr>
              <a:lnSpc>
                <a:spcPct val="100000"/>
              </a:lnSpc>
            </a:pPr>
            <a:r>
              <a:rPr lang="zh-CN" altLang="en-US" dirty="0" smtClean="0"/>
              <a:t>整型变量</a:t>
            </a:r>
            <a:endParaRPr lang="en-US" altLang="zh-CN" dirty="0" smtClean="0"/>
          </a:p>
          <a:p>
            <a:pPr lvl="1">
              <a:lnSpc>
                <a:spcPct val="100000"/>
              </a:lnSpc>
            </a:pPr>
            <a:r>
              <a:rPr lang="zh-CN" altLang="en-US" dirty="0" smtClean="0">
                <a:solidFill>
                  <a:schemeClr val="tx1"/>
                </a:solidFill>
              </a:rPr>
              <a:t>基本整型（</a:t>
            </a:r>
            <a:r>
              <a:rPr lang="en-US" altLang="zh-CN" dirty="0" err="1" smtClean="0">
                <a:solidFill>
                  <a:schemeClr val="tx1"/>
                </a:solidFill>
              </a:rPr>
              <a:t>int</a:t>
            </a:r>
            <a:r>
              <a:rPr lang="zh-CN" altLang="en-US" dirty="0" smtClean="0">
                <a:solidFill>
                  <a:schemeClr val="tx1"/>
                </a:solidFill>
              </a:rPr>
              <a:t>）：</a:t>
            </a:r>
            <a:r>
              <a:rPr lang="en-US" altLang="zh-CN" dirty="0" smtClean="0">
                <a:solidFill>
                  <a:schemeClr val="tx1"/>
                </a:solidFill>
              </a:rPr>
              <a:t> </a:t>
            </a:r>
            <a:r>
              <a:rPr lang="en-US" altLang="zh-CN" dirty="0" err="1" smtClean="0">
                <a:solidFill>
                  <a:schemeClr val="tx1"/>
                </a:solidFill>
              </a:rPr>
              <a:t>int</a:t>
            </a:r>
            <a:r>
              <a:rPr lang="en-US" altLang="zh-CN" dirty="0" smtClean="0">
                <a:solidFill>
                  <a:schemeClr val="tx1"/>
                </a:solidFill>
              </a:rPr>
              <a:t>  a, b; </a:t>
            </a:r>
            <a:endParaRPr lang="zh-CN" altLang="en-US" dirty="0" smtClean="0">
              <a:solidFill>
                <a:schemeClr val="tx1"/>
              </a:solidFill>
            </a:endParaRPr>
          </a:p>
          <a:p>
            <a:pPr lvl="1">
              <a:lnSpc>
                <a:spcPct val="100000"/>
              </a:lnSpc>
            </a:pPr>
            <a:r>
              <a:rPr lang="zh-CN" altLang="en-US" dirty="0" smtClean="0">
                <a:solidFill>
                  <a:schemeClr val="tx1"/>
                </a:solidFill>
              </a:rPr>
              <a:t>短整型（</a:t>
            </a:r>
            <a:r>
              <a:rPr lang="en-US" altLang="zh-CN" dirty="0" smtClean="0">
                <a:solidFill>
                  <a:schemeClr val="tx1"/>
                </a:solidFill>
              </a:rPr>
              <a:t>short [</a:t>
            </a:r>
            <a:r>
              <a:rPr lang="en-US" altLang="zh-CN" dirty="0" err="1" smtClean="0">
                <a:solidFill>
                  <a:schemeClr val="tx1"/>
                </a:solidFill>
              </a:rPr>
              <a:t>int</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short  </a:t>
            </a:r>
            <a:r>
              <a:rPr lang="en-US" altLang="zh-CN" dirty="0" err="1" smtClean="0">
                <a:solidFill>
                  <a:schemeClr val="tx1"/>
                </a:solidFill>
              </a:rPr>
              <a:t>i</a:t>
            </a:r>
            <a:r>
              <a:rPr lang="en-US" altLang="zh-CN" dirty="0" smtClean="0">
                <a:solidFill>
                  <a:schemeClr val="tx1"/>
                </a:solidFill>
              </a:rPr>
              <a:t>, j;</a:t>
            </a:r>
            <a:endParaRPr lang="zh-CN" altLang="en-US" dirty="0" smtClean="0">
              <a:solidFill>
                <a:schemeClr val="tx1"/>
              </a:solidFill>
            </a:endParaRPr>
          </a:p>
          <a:p>
            <a:pPr lvl="1">
              <a:lnSpc>
                <a:spcPct val="100000"/>
              </a:lnSpc>
            </a:pPr>
            <a:r>
              <a:rPr lang="zh-CN" altLang="en-US" dirty="0" smtClean="0">
                <a:solidFill>
                  <a:schemeClr val="tx1"/>
                </a:solidFill>
              </a:rPr>
              <a:t>长整型（</a:t>
            </a:r>
            <a:r>
              <a:rPr lang="en-US" altLang="zh-CN" dirty="0" smtClean="0">
                <a:solidFill>
                  <a:schemeClr val="tx1"/>
                </a:solidFill>
              </a:rPr>
              <a:t>long  [</a:t>
            </a:r>
            <a:r>
              <a:rPr lang="en-US" altLang="zh-CN" dirty="0" err="1" smtClean="0">
                <a:solidFill>
                  <a:schemeClr val="tx1"/>
                </a:solidFill>
              </a:rPr>
              <a:t>int</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long  x, y;</a:t>
            </a:r>
            <a:endParaRPr lang="zh-CN" altLang="en-US" dirty="0" smtClean="0">
              <a:solidFill>
                <a:schemeClr val="tx1"/>
              </a:solidFill>
            </a:endParaRPr>
          </a:p>
          <a:p>
            <a:pPr lvl="1">
              <a:lnSpc>
                <a:spcPct val="100000"/>
              </a:lnSpc>
            </a:pPr>
            <a:r>
              <a:rPr lang="zh-CN" altLang="en-US" dirty="0" smtClean="0">
                <a:solidFill>
                  <a:schemeClr val="tx1"/>
                </a:solidFill>
              </a:rPr>
              <a:t>无符号整型（</a:t>
            </a:r>
            <a:r>
              <a:rPr lang="en-US" altLang="zh-CN" dirty="0" smtClean="0">
                <a:solidFill>
                  <a:schemeClr val="tx1"/>
                </a:solidFill>
              </a:rPr>
              <a:t>unsigned </a:t>
            </a:r>
            <a:r>
              <a:rPr lang="en-US" altLang="zh-CN" dirty="0" err="1" smtClean="0">
                <a:solidFill>
                  <a:schemeClr val="tx1"/>
                </a:solidFill>
              </a:rPr>
              <a:t>int</a:t>
            </a:r>
            <a:r>
              <a:rPr lang="en-US" altLang="zh-CN" dirty="0" smtClean="0">
                <a:solidFill>
                  <a:schemeClr val="tx1"/>
                </a:solidFill>
              </a:rPr>
              <a:t>/short/long</a:t>
            </a:r>
            <a:r>
              <a:rPr lang="zh-CN" altLang="en-US" dirty="0" smtClean="0">
                <a:solidFill>
                  <a:schemeClr val="tx1"/>
                </a:solidFill>
              </a:rPr>
              <a:t>）：</a:t>
            </a:r>
            <a:r>
              <a:rPr lang="en-US" altLang="zh-CN" dirty="0" smtClean="0">
                <a:solidFill>
                  <a:schemeClr val="tx1"/>
                </a:solidFill>
              </a:rPr>
              <a:t/>
            </a:r>
            <a:br>
              <a:rPr lang="en-US" altLang="zh-CN" dirty="0" smtClean="0">
                <a:solidFill>
                  <a:schemeClr val="tx1"/>
                </a:solidFill>
              </a:rPr>
            </a:br>
            <a:r>
              <a:rPr lang="en-US" altLang="zh-CN" dirty="0" smtClean="0">
                <a:solidFill>
                  <a:schemeClr val="tx1"/>
                </a:solidFill>
              </a:rPr>
              <a:t>unsigned </a:t>
            </a:r>
            <a:r>
              <a:rPr lang="en-US" altLang="zh-CN" dirty="0" err="1" smtClean="0">
                <a:solidFill>
                  <a:schemeClr val="tx1"/>
                </a:solidFill>
              </a:rPr>
              <a:t>int</a:t>
            </a:r>
            <a:r>
              <a:rPr lang="en-US" altLang="zh-CN" dirty="0" smtClean="0">
                <a:solidFill>
                  <a:schemeClr val="tx1"/>
                </a:solidFill>
              </a:rPr>
              <a:t>  u, v;</a:t>
            </a:r>
          </a:p>
          <a:p>
            <a:pPr>
              <a:lnSpc>
                <a:spcPct val="100000"/>
              </a:lnSpc>
            </a:pPr>
            <a:r>
              <a:rPr lang="zh-CN" altLang="en-US" dirty="0" smtClean="0"/>
              <a:t>浮点型</a:t>
            </a:r>
            <a:endParaRPr lang="en-US" altLang="zh-CN" dirty="0" smtClean="0"/>
          </a:p>
          <a:p>
            <a:pPr lvl="1">
              <a:lnSpc>
                <a:spcPct val="100000"/>
              </a:lnSpc>
            </a:pPr>
            <a:r>
              <a:rPr lang="zh-CN" altLang="en-US" dirty="0" smtClean="0">
                <a:solidFill>
                  <a:schemeClr val="tx1"/>
                </a:solidFill>
              </a:rPr>
              <a:t>单精度型（</a:t>
            </a:r>
            <a:r>
              <a:rPr lang="en-US" altLang="zh-CN" dirty="0" smtClean="0">
                <a:solidFill>
                  <a:schemeClr val="tx1"/>
                </a:solidFill>
                <a:cs typeface="Verdana" pitchFamily="34" charset="0"/>
              </a:rPr>
              <a:t>float</a:t>
            </a:r>
            <a:r>
              <a:rPr lang="zh-CN" altLang="en-US" dirty="0" smtClean="0">
                <a:solidFill>
                  <a:schemeClr val="tx1"/>
                </a:solidFill>
              </a:rPr>
              <a:t>）：</a:t>
            </a:r>
            <a:r>
              <a:rPr lang="en-US" altLang="zh-CN" dirty="0" smtClean="0">
                <a:solidFill>
                  <a:schemeClr val="tx1"/>
                </a:solidFill>
              </a:rPr>
              <a:t> float  f, g; </a:t>
            </a:r>
            <a:endParaRPr lang="zh-CN" altLang="en-US" dirty="0" smtClean="0">
              <a:solidFill>
                <a:schemeClr val="tx1"/>
              </a:solidFill>
            </a:endParaRPr>
          </a:p>
          <a:p>
            <a:pPr lvl="1">
              <a:lnSpc>
                <a:spcPct val="100000"/>
              </a:lnSpc>
            </a:pPr>
            <a:r>
              <a:rPr lang="zh-CN" altLang="en-US" dirty="0" smtClean="0">
                <a:solidFill>
                  <a:schemeClr val="tx1"/>
                </a:solidFill>
              </a:rPr>
              <a:t>双精度（</a:t>
            </a:r>
            <a:r>
              <a:rPr lang="en-US" altLang="zh-CN" dirty="0" smtClean="0">
                <a:solidFill>
                  <a:schemeClr val="tx1"/>
                </a:solidFill>
                <a:cs typeface="Verdana" pitchFamily="34" charset="0"/>
              </a:rPr>
              <a:t>double</a:t>
            </a:r>
            <a:r>
              <a:rPr lang="zh-CN" altLang="en-US" dirty="0" smtClean="0">
                <a:solidFill>
                  <a:schemeClr val="tx1"/>
                </a:solidFill>
              </a:rPr>
              <a:t>）：</a:t>
            </a:r>
            <a:r>
              <a:rPr lang="en-US" altLang="zh-CN" dirty="0" smtClean="0">
                <a:solidFill>
                  <a:schemeClr val="tx1"/>
                </a:solidFill>
              </a:rPr>
              <a:t>double  d1, d2;</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常用的字符串处理函数</a:t>
            </a:r>
            <a:endParaRPr lang="zh-CN" altLang="en-US" dirty="0"/>
          </a:p>
        </p:txBody>
      </p:sp>
      <p:sp>
        <p:nvSpPr>
          <p:cNvPr id="3" name="内容占位符 2"/>
          <p:cNvSpPr>
            <a:spLocks noGrp="1"/>
          </p:cNvSpPr>
          <p:nvPr>
            <p:ph idx="1"/>
          </p:nvPr>
        </p:nvSpPr>
        <p:spPr/>
        <p:txBody>
          <a:bodyPr/>
          <a:lstStyle/>
          <a:p>
            <a:r>
              <a:rPr lang="en-US" altLang="zh-CN" b="1" dirty="0" err="1" smtClean="0"/>
              <a:t>sprintf</a:t>
            </a:r>
            <a:r>
              <a:rPr lang="en-US" altLang="zh-CN" b="1" dirty="0" smtClean="0"/>
              <a:t>()</a:t>
            </a:r>
            <a:r>
              <a:rPr lang="zh-CN" altLang="en-US" b="1" dirty="0" smtClean="0"/>
              <a:t>：格式化数字字符串</a:t>
            </a:r>
            <a:endParaRPr lang="en-US" altLang="zh-CN" b="1" dirty="0" smtClean="0"/>
          </a:p>
          <a:p>
            <a:pPr lvl="1"/>
            <a:r>
              <a:rPr lang="en-US" altLang="zh-CN" dirty="0" err="1" smtClean="0"/>
              <a:t>int</a:t>
            </a:r>
            <a:r>
              <a:rPr lang="en-US" altLang="zh-CN" dirty="0" smtClean="0"/>
              <a:t> </a:t>
            </a:r>
            <a:r>
              <a:rPr lang="en-US" altLang="zh-CN" dirty="0" err="1" smtClean="0"/>
              <a:t>sprintf</a:t>
            </a:r>
            <a:r>
              <a:rPr lang="en-US" altLang="zh-CN" dirty="0" smtClean="0"/>
              <a:t>( char *buffer, const char *format [, </a:t>
            </a:r>
            <a:r>
              <a:rPr lang="en-US" altLang="zh-CN" dirty="0" err="1" smtClean="0"/>
              <a:t>arg</a:t>
            </a:r>
            <a:r>
              <a:rPr lang="en-US" altLang="zh-CN" dirty="0" smtClean="0"/>
              <a:t>] ... );</a:t>
            </a:r>
          </a:p>
          <a:p>
            <a:pPr lvl="1"/>
            <a:r>
              <a:rPr lang="zh-CN" altLang="en-US" dirty="0" smtClean="0"/>
              <a:t>功能：把格式化的数据写入某个字符串</a:t>
            </a:r>
            <a:r>
              <a:rPr lang="en-US" altLang="zh-CN" dirty="0" smtClean="0"/>
              <a:t>buffer</a:t>
            </a:r>
          </a:p>
          <a:p>
            <a:pPr lvl="1"/>
            <a:r>
              <a:rPr lang="zh-CN" altLang="en-US" dirty="0" smtClean="0"/>
              <a:t>头文件：</a:t>
            </a:r>
            <a:r>
              <a:rPr lang="en-US" altLang="zh-CN" dirty="0" smtClean="0">
                <a:solidFill>
                  <a:srgbClr val="FF0066"/>
                </a:solidFill>
              </a:rPr>
              <a:t>#include&lt;</a:t>
            </a:r>
            <a:r>
              <a:rPr lang="en-US" altLang="zh-CN" dirty="0" err="1" smtClean="0">
                <a:solidFill>
                  <a:srgbClr val="FF0066"/>
                </a:solidFill>
              </a:rPr>
              <a:t>stdio.h</a:t>
            </a:r>
            <a:r>
              <a:rPr lang="en-US" altLang="zh-CN" dirty="0" smtClean="0">
                <a:solidFill>
                  <a:srgbClr val="FF0066"/>
                </a:solidFill>
              </a:rPr>
              <a:t>&gt;</a:t>
            </a:r>
          </a:p>
          <a:p>
            <a:pPr lvl="1"/>
            <a:r>
              <a:rPr lang="zh-CN" altLang="en-US" dirty="0" smtClean="0"/>
              <a:t>用法上跟</a:t>
            </a:r>
            <a:r>
              <a:rPr lang="en-US" altLang="zh-CN" dirty="0" err="1" smtClean="0"/>
              <a:t>printf</a:t>
            </a:r>
            <a:r>
              <a:rPr lang="en-US" altLang="zh-CN" dirty="0" smtClean="0"/>
              <a:t> </a:t>
            </a:r>
            <a:r>
              <a:rPr lang="zh-CN" altLang="en-US" dirty="0" smtClean="0"/>
              <a:t>几乎一样，只是打印目的地为字符串</a:t>
            </a:r>
            <a:endParaRPr lang="en-US" altLang="zh-CN" dirty="0" smtClean="0"/>
          </a:p>
          <a:p>
            <a:pPr lvl="1">
              <a:buFont typeface="Wingdings" pitchFamily="2" charset="2"/>
              <a:buChar char="Ø"/>
            </a:pPr>
            <a:r>
              <a:rPr lang="en-US" altLang="zh-CN" dirty="0" err="1" smtClean="0">
                <a:solidFill>
                  <a:schemeClr val="tx1"/>
                </a:solidFill>
              </a:rPr>
              <a:t>sprintf</a:t>
            </a:r>
            <a:r>
              <a:rPr lang="en-US" altLang="zh-CN" dirty="0" smtClean="0">
                <a:solidFill>
                  <a:schemeClr val="tx1"/>
                </a:solidFill>
              </a:rPr>
              <a:t>(</a:t>
            </a:r>
            <a:r>
              <a:rPr lang="en-US" altLang="zh-CN" dirty="0" err="1" smtClean="0">
                <a:solidFill>
                  <a:schemeClr val="tx1"/>
                </a:solidFill>
              </a:rPr>
              <a:t>str</a:t>
            </a:r>
            <a:r>
              <a:rPr lang="en-US" altLang="zh-CN" dirty="0" smtClean="0">
                <a:solidFill>
                  <a:schemeClr val="tx1"/>
                </a:solidFill>
              </a:rPr>
              <a:t>, “%d”, 123); //</a:t>
            </a:r>
            <a:r>
              <a:rPr lang="en-US" altLang="zh-CN" dirty="0" err="1" smtClean="0">
                <a:solidFill>
                  <a:schemeClr val="tx1"/>
                </a:solidFill>
              </a:rPr>
              <a:t>str</a:t>
            </a:r>
            <a:r>
              <a:rPr lang="zh-CN" altLang="en-US" dirty="0" smtClean="0">
                <a:solidFill>
                  <a:schemeClr val="tx1"/>
                </a:solidFill>
              </a:rPr>
              <a:t>为</a:t>
            </a:r>
            <a:r>
              <a:rPr lang="en-US" altLang="zh-CN" dirty="0" smtClean="0">
                <a:solidFill>
                  <a:schemeClr val="tx1"/>
                </a:solidFill>
              </a:rPr>
              <a:t>"123" </a:t>
            </a:r>
          </a:p>
          <a:p>
            <a:pPr lvl="1">
              <a:buFont typeface="Wingdings" pitchFamily="2" charset="2"/>
              <a:buChar char="Ø"/>
            </a:pPr>
            <a:r>
              <a:rPr lang="en-US" altLang="zh-CN" dirty="0" err="1" smtClean="0">
                <a:solidFill>
                  <a:schemeClr val="tx1"/>
                </a:solidFill>
              </a:rPr>
              <a:t>sprintf</a:t>
            </a:r>
            <a:r>
              <a:rPr lang="en-US" altLang="zh-CN" dirty="0" smtClean="0">
                <a:solidFill>
                  <a:schemeClr val="tx1"/>
                </a:solidFill>
              </a:rPr>
              <a:t>(s, “%-4d%d”, 123, 4567); //</a:t>
            </a:r>
            <a:r>
              <a:rPr lang="en-US" altLang="zh-CN" dirty="0" err="1" smtClean="0">
                <a:solidFill>
                  <a:schemeClr val="tx1"/>
                </a:solidFill>
              </a:rPr>
              <a:t>str</a:t>
            </a:r>
            <a:r>
              <a:rPr lang="zh-CN" altLang="en-US" dirty="0" smtClean="0">
                <a:solidFill>
                  <a:schemeClr val="tx1"/>
                </a:solidFill>
              </a:rPr>
              <a:t>为</a:t>
            </a:r>
            <a:r>
              <a:rPr lang="en-US" altLang="zh-CN" dirty="0" smtClean="0">
                <a:solidFill>
                  <a:schemeClr val="tx1"/>
                </a:solidFill>
              </a:rPr>
              <a:t>"123 4567“</a:t>
            </a:r>
          </a:p>
          <a:p>
            <a:pPr lvl="1">
              <a:buFont typeface="Wingdings" pitchFamily="2" charset="2"/>
              <a:buChar char="Ø"/>
            </a:pPr>
            <a:r>
              <a:rPr lang="en-US" altLang="zh-CN" dirty="0" smtClean="0">
                <a:solidFill>
                  <a:schemeClr val="tx1"/>
                </a:solidFill>
              </a:rPr>
              <a:t>//</a:t>
            </a:r>
            <a:r>
              <a:rPr lang="zh-CN" altLang="en-US" dirty="0" smtClean="0">
                <a:solidFill>
                  <a:schemeClr val="tx1"/>
                </a:solidFill>
              </a:rPr>
              <a:t>假设</a:t>
            </a:r>
            <a:r>
              <a:rPr lang="en-US" altLang="zh-CN" dirty="0" smtClean="0">
                <a:solidFill>
                  <a:schemeClr val="tx1"/>
                </a:solidFill>
              </a:rPr>
              <a:t>min=2, sec=15</a:t>
            </a:r>
          </a:p>
          <a:p>
            <a:pPr lvl="1">
              <a:buFont typeface="Wingdings" pitchFamily="2" charset="2"/>
              <a:buChar char="Ø"/>
            </a:pPr>
            <a:r>
              <a:rPr lang="en-US" altLang="zh-CN" dirty="0" err="1" smtClean="0">
                <a:solidFill>
                  <a:schemeClr val="tx1"/>
                </a:solidFill>
              </a:rPr>
              <a:t>sprintf</a:t>
            </a:r>
            <a:r>
              <a:rPr lang="en-US" altLang="zh-CN" dirty="0" smtClean="0">
                <a:solidFill>
                  <a:schemeClr val="tx1"/>
                </a:solidFill>
              </a:rPr>
              <a:t>(</a:t>
            </a:r>
            <a:r>
              <a:rPr lang="en-US" altLang="zh-CN" dirty="0" err="1" smtClean="0">
                <a:solidFill>
                  <a:schemeClr val="tx1"/>
                </a:solidFill>
              </a:rPr>
              <a:t>str</a:t>
            </a:r>
            <a:r>
              <a:rPr lang="en-US" altLang="zh-CN" dirty="0" smtClean="0">
                <a:solidFill>
                  <a:schemeClr val="tx1"/>
                </a:solidFill>
              </a:rPr>
              <a:t>,“#%04d#“,min*100+sec);//</a:t>
            </a:r>
            <a:r>
              <a:rPr lang="en-US" altLang="zh-CN" dirty="0" err="1" smtClean="0">
                <a:solidFill>
                  <a:schemeClr val="tx1"/>
                </a:solidFill>
              </a:rPr>
              <a:t>str</a:t>
            </a:r>
            <a:r>
              <a:rPr lang="zh-CN" altLang="en-US" dirty="0" smtClean="0">
                <a:solidFill>
                  <a:schemeClr val="tx1"/>
                </a:solidFill>
              </a:rPr>
              <a:t>为</a:t>
            </a:r>
            <a:r>
              <a:rPr lang="en-US" altLang="zh-CN" dirty="0" smtClean="0">
                <a:solidFill>
                  <a:schemeClr val="tx1"/>
                </a:solidFill>
              </a:rPr>
              <a:t>”#0215#”</a:t>
            </a:r>
            <a:endParaRPr lang="zh-CN" alt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t>C</a:t>
            </a:r>
            <a:r>
              <a:rPr lang="zh-CN" altLang="en-US" dirty="0" smtClean="0"/>
              <a:t>语言的函数</a:t>
            </a:r>
            <a:endParaRPr lang="zh-CN" altLang="en-US" dirty="0"/>
          </a:p>
        </p:txBody>
      </p:sp>
      <p:sp>
        <p:nvSpPr>
          <p:cNvPr id="4" name="内容占位符 3"/>
          <p:cNvSpPr>
            <a:spLocks noGrp="1"/>
          </p:cNvSpPr>
          <p:nvPr>
            <p:ph idx="1"/>
          </p:nvPr>
        </p:nvSpPr>
        <p:spPr>
          <a:xfrm>
            <a:off x="431800" y="1219200"/>
            <a:ext cx="8229600" cy="5065712"/>
          </a:xfrm>
        </p:spPr>
        <p:txBody>
          <a:bodyPr/>
          <a:lstStyle/>
          <a:p>
            <a:pPr>
              <a:spcBef>
                <a:spcPts val="24"/>
              </a:spcBef>
            </a:pPr>
            <a:r>
              <a:rPr lang="zh-CN" altLang="en-US" b="1" dirty="0" smtClean="0"/>
              <a:t>函数的分类</a:t>
            </a:r>
            <a:endParaRPr lang="en-US" altLang="zh-CN" b="1" dirty="0" smtClean="0"/>
          </a:p>
          <a:p>
            <a:pPr lvl="1">
              <a:spcBef>
                <a:spcPts val="24"/>
              </a:spcBef>
            </a:pPr>
            <a:r>
              <a:rPr lang="zh-CN" altLang="en-US" b="1" dirty="0" smtClean="0"/>
              <a:t>无参函数的定义：</a:t>
            </a:r>
            <a:r>
              <a:rPr lang="en-US" altLang="zh-CN" sz="2700" b="1" dirty="0" smtClean="0"/>
              <a:t>	</a:t>
            </a:r>
            <a:r>
              <a:rPr lang="zh-CN" altLang="en-US" sz="2200" b="1" dirty="0" smtClean="0">
                <a:solidFill>
                  <a:srgbClr val="FF3300"/>
                </a:solidFill>
              </a:rPr>
              <a:t>函数类型  函数名</a:t>
            </a:r>
            <a:r>
              <a:rPr lang="en-US" altLang="zh-CN" sz="2200" b="1" dirty="0" smtClean="0">
                <a:solidFill>
                  <a:srgbClr val="FF3300"/>
                </a:solidFill>
              </a:rPr>
              <a:t>()</a:t>
            </a:r>
          </a:p>
          <a:p>
            <a:pPr algn="just">
              <a:lnSpc>
                <a:spcPct val="100000"/>
              </a:lnSpc>
              <a:spcBef>
                <a:spcPts val="24"/>
              </a:spcBef>
              <a:buFontTx/>
              <a:buNone/>
            </a:pPr>
            <a:r>
              <a:rPr lang="en-US" altLang="zh-CN" sz="2200" b="1" dirty="0" smtClean="0">
                <a:solidFill>
                  <a:srgbClr val="FF3300"/>
                </a:solidFill>
              </a:rPr>
              <a:t> 					</a:t>
            </a:r>
            <a:r>
              <a:rPr lang="en-US" altLang="zh-CN" sz="2200" b="1" dirty="0" smtClean="0">
                <a:solidFill>
                  <a:srgbClr val="FF3300"/>
                </a:solidFill>
                <a:latin typeface="Times New Roman" pitchFamily="18" charset="0"/>
              </a:rPr>
              <a:t>{ </a:t>
            </a:r>
          </a:p>
          <a:p>
            <a:pPr algn="just">
              <a:lnSpc>
                <a:spcPct val="100000"/>
              </a:lnSpc>
              <a:spcBef>
                <a:spcPts val="24"/>
              </a:spcBef>
              <a:buFontTx/>
              <a:buNone/>
            </a:pPr>
            <a:r>
              <a:rPr lang="en-US" altLang="zh-CN" sz="2200" b="1" dirty="0" smtClean="0">
                <a:solidFill>
                  <a:srgbClr val="FF3300"/>
                </a:solidFill>
              </a:rPr>
              <a:t>		      				</a:t>
            </a:r>
            <a:r>
              <a:rPr lang="zh-CN" altLang="en-US" sz="2200" b="1" dirty="0" smtClean="0">
                <a:solidFill>
                  <a:srgbClr val="FF3300"/>
                </a:solidFill>
                <a:latin typeface="宋体" pitchFamily="2" charset="-122"/>
              </a:rPr>
              <a:t>说明语句部分；</a:t>
            </a:r>
          </a:p>
          <a:p>
            <a:pPr algn="just">
              <a:lnSpc>
                <a:spcPct val="100000"/>
              </a:lnSpc>
              <a:spcBef>
                <a:spcPts val="24"/>
              </a:spcBef>
              <a:buFontTx/>
              <a:buNone/>
            </a:pPr>
            <a:r>
              <a:rPr lang="zh-CN" altLang="en-US" sz="2200" b="1" dirty="0" smtClean="0">
                <a:solidFill>
                  <a:srgbClr val="FF3300"/>
                </a:solidFill>
                <a:latin typeface="宋体" pitchFamily="2" charset="-122"/>
              </a:rPr>
              <a:t>         </a:t>
            </a:r>
            <a:r>
              <a:rPr lang="en-US" altLang="zh-CN" sz="2200" b="1" dirty="0" smtClean="0">
                <a:solidFill>
                  <a:srgbClr val="FF3300"/>
                </a:solidFill>
                <a:latin typeface="宋体" pitchFamily="2" charset="-122"/>
              </a:rPr>
              <a:t>				</a:t>
            </a:r>
            <a:r>
              <a:rPr lang="zh-CN" altLang="en-US" sz="2200" b="1" dirty="0" smtClean="0">
                <a:solidFill>
                  <a:srgbClr val="FF3300"/>
                </a:solidFill>
                <a:latin typeface="宋体" pitchFamily="2" charset="-122"/>
              </a:rPr>
              <a:t>可执行语句部分；</a:t>
            </a:r>
          </a:p>
          <a:p>
            <a:pPr algn="just">
              <a:lnSpc>
                <a:spcPct val="100000"/>
              </a:lnSpc>
              <a:spcBef>
                <a:spcPts val="24"/>
              </a:spcBef>
              <a:buFontTx/>
              <a:buNone/>
            </a:pPr>
            <a:r>
              <a:rPr lang="zh-CN" altLang="en-US" sz="2200" b="1" dirty="0" smtClean="0">
                <a:solidFill>
                  <a:srgbClr val="FF3300"/>
                </a:solidFill>
              </a:rPr>
              <a:t>       </a:t>
            </a:r>
            <a:r>
              <a:rPr lang="en-US" altLang="zh-CN" sz="2200" b="1" dirty="0" smtClean="0">
                <a:solidFill>
                  <a:srgbClr val="FF3300"/>
                </a:solidFill>
              </a:rPr>
              <a:t>				</a:t>
            </a:r>
            <a:r>
              <a:rPr lang="en-US" altLang="zh-CN" sz="2200" b="1" dirty="0" smtClean="0">
                <a:solidFill>
                  <a:srgbClr val="FF3300"/>
                </a:solidFill>
                <a:latin typeface="Times New Roman" pitchFamily="18" charset="0"/>
              </a:rPr>
              <a:t>}</a:t>
            </a:r>
            <a:endParaRPr lang="en-US" altLang="zh-CN" sz="2200" b="1" dirty="0" smtClean="0"/>
          </a:p>
          <a:p>
            <a:pPr lvl="1">
              <a:spcBef>
                <a:spcPts val="24"/>
              </a:spcBef>
            </a:pPr>
            <a:r>
              <a:rPr lang="zh-CN" altLang="en-US" b="1" dirty="0" smtClean="0"/>
              <a:t>无参函数的调用：</a:t>
            </a:r>
            <a:r>
              <a:rPr lang="en-US" altLang="zh-CN" b="1" dirty="0" smtClean="0"/>
              <a:t>	</a:t>
            </a:r>
            <a:r>
              <a:rPr lang="zh-CN" altLang="en-US" b="1" dirty="0" smtClean="0">
                <a:solidFill>
                  <a:srgbClr val="FF0066"/>
                </a:solidFill>
              </a:rPr>
              <a:t>函数名</a:t>
            </a:r>
            <a:r>
              <a:rPr lang="en-US" altLang="zh-CN" b="1" dirty="0" smtClean="0">
                <a:solidFill>
                  <a:srgbClr val="FF0066"/>
                </a:solidFill>
              </a:rPr>
              <a:t>();</a:t>
            </a:r>
          </a:p>
          <a:p>
            <a:pPr lvl="1">
              <a:spcBef>
                <a:spcPts val="1200"/>
              </a:spcBef>
            </a:pPr>
            <a:r>
              <a:rPr lang="zh-CN" altLang="en-US" b="1" dirty="0" smtClean="0"/>
              <a:t>有参函数的定义：</a:t>
            </a:r>
            <a:r>
              <a:rPr lang="en-US" altLang="zh-CN" b="1" dirty="0" smtClean="0"/>
              <a:t>	</a:t>
            </a:r>
            <a:r>
              <a:rPr lang="zh-CN" altLang="en-US" sz="2200" b="1" dirty="0" smtClean="0">
                <a:solidFill>
                  <a:srgbClr val="FF3300"/>
                </a:solidFill>
              </a:rPr>
              <a:t>函数类型  函数名</a:t>
            </a:r>
            <a:r>
              <a:rPr lang="en-US" altLang="zh-CN" sz="2200" b="1" dirty="0" smtClean="0">
                <a:solidFill>
                  <a:srgbClr val="FF3300"/>
                </a:solidFill>
              </a:rPr>
              <a:t>(</a:t>
            </a:r>
            <a:r>
              <a:rPr kumimoji="1" lang="zh-CN" altLang="en-US" sz="2200" b="1" dirty="0" smtClean="0">
                <a:solidFill>
                  <a:srgbClr val="FF3300"/>
                </a:solidFill>
              </a:rPr>
              <a:t>形式参数表列</a:t>
            </a:r>
            <a:r>
              <a:rPr lang="en-US" altLang="zh-CN" sz="2200" b="1" dirty="0" smtClean="0">
                <a:solidFill>
                  <a:srgbClr val="FF3300"/>
                </a:solidFill>
              </a:rPr>
              <a:t>)</a:t>
            </a:r>
          </a:p>
          <a:p>
            <a:pPr algn="just">
              <a:lnSpc>
                <a:spcPct val="100000"/>
              </a:lnSpc>
              <a:spcBef>
                <a:spcPts val="24"/>
              </a:spcBef>
              <a:buFontTx/>
              <a:buNone/>
            </a:pPr>
            <a:r>
              <a:rPr lang="en-US" altLang="zh-CN" sz="2200" b="1" dirty="0" smtClean="0">
                <a:solidFill>
                  <a:srgbClr val="FF3300"/>
                </a:solidFill>
              </a:rPr>
              <a:t> 					</a:t>
            </a:r>
            <a:r>
              <a:rPr lang="en-US" altLang="zh-CN" sz="2200" b="1" dirty="0" smtClean="0">
                <a:solidFill>
                  <a:srgbClr val="FF3300"/>
                </a:solidFill>
                <a:latin typeface="Times New Roman" pitchFamily="18" charset="0"/>
              </a:rPr>
              <a:t>{ </a:t>
            </a:r>
          </a:p>
          <a:p>
            <a:pPr algn="just">
              <a:lnSpc>
                <a:spcPct val="100000"/>
              </a:lnSpc>
              <a:spcBef>
                <a:spcPts val="24"/>
              </a:spcBef>
              <a:buFontTx/>
              <a:buNone/>
            </a:pPr>
            <a:r>
              <a:rPr lang="en-US" altLang="zh-CN" sz="2200" b="1" dirty="0" smtClean="0">
                <a:solidFill>
                  <a:srgbClr val="FF3300"/>
                </a:solidFill>
              </a:rPr>
              <a:t>		      				</a:t>
            </a:r>
            <a:r>
              <a:rPr lang="zh-CN" altLang="en-US" sz="2200" b="1" dirty="0" smtClean="0">
                <a:solidFill>
                  <a:srgbClr val="FF3300"/>
                </a:solidFill>
                <a:latin typeface="宋体" pitchFamily="2" charset="-122"/>
              </a:rPr>
              <a:t>说明语句部分；</a:t>
            </a:r>
          </a:p>
          <a:p>
            <a:pPr algn="just">
              <a:lnSpc>
                <a:spcPct val="100000"/>
              </a:lnSpc>
              <a:spcBef>
                <a:spcPts val="24"/>
              </a:spcBef>
              <a:buFontTx/>
              <a:buNone/>
            </a:pPr>
            <a:r>
              <a:rPr lang="zh-CN" altLang="en-US" sz="2200" b="1" dirty="0" smtClean="0">
                <a:solidFill>
                  <a:srgbClr val="FF3300"/>
                </a:solidFill>
                <a:latin typeface="宋体" pitchFamily="2" charset="-122"/>
              </a:rPr>
              <a:t>         </a:t>
            </a:r>
            <a:r>
              <a:rPr lang="en-US" altLang="zh-CN" sz="2200" b="1" dirty="0" smtClean="0">
                <a:solidFill>
                  <a:srgbClr val="FF3300"/>
                </a:solidFill>
                <a:latin typeface="宋体" pitchFamily="2" charset="-122"/>
              </a:rPr>
              <a:t>				</a:t>
            </a:r>
            <a:r>
              <a:rPr lang="zh-CN" altLang="en-US" sz="2200" b="1" dirty="0" smtClean="0">
                <a:solidFill>
                  <a:srgbClr val="FF3300"/>
                </a:solidFill>
                <a:latin typeface="宋体" pitchFamily="2" charset="-122"/>
              </a:rPr>
              <a:t>可执行语句部分；</a:t>
            </a:r>
          </a:p>
          <a:p>
            <a:pPr algn="just">
              <a:lnSpc>
                <a:spcPct val="100000"/>
              </a:lnSpc>
              <a:spcBef>
                <a:spcPts val="24"/>
              </a:spcBef>
              <a:buFontTx/>
              <a:buNone/>
            </a:pPr>
            <a:r>
              <a:rPr lang="zh-CN" altLang="en-US" sz="2200" b="1" dirty="0" smtClean="0">
                <a:solidFill>
                  <a:srgbClr val="FF3300"/>
                </a:solidFill>
              </a:rPr>
              <a:t>       </a:t>
            </a:r>
            <a:r>
              <a:rPr lang="en-US" altLang="zh-CN" sz="2200" b="1" dirty="0" smtClean="0">
                <a:solidFill>
                  <a:srgbClr val="FF3300"/>
                </a:solidFill>
              </a:rPr>
              <a:t>				</a:t>
            </a:r>
            <a:r>
              <a:rPr lang="en-US" altLang="zh-CN" sz="2200" b="1" dirty="0" smtClean="0">
                <a:solidFill>
                  <a:srgbClr val="FF3300"/>
                </a:solidFill>
                <a:latin typeface="Times New Roman" pitchFamily="18" charset="0"/>
              </a:rPr>
              <a:t>}</a:t>
            </a:r>
            <a:endParaRPr lang="en-US" altLang="zh-CN" sz="2200" b="1" dirty="0" smtClean="0"/>
          </a:p>
          <a:p>
            <a:pPr lvl="1">
              <a:spcBef>
                <a:spcPts val="24"/>
              </a:spcBef>
            </a:pPr>
            <a:r>
              <a:rPr lang="zh-CN" altLang="en-US" b="1" dirty="0" smtClean="0"/>
              <a:t>有参函数的调用：</a:t>
            </a:r>
            <a:r>
              <a:rPr lang="en-US" altLang="zh-CN" b="1" dirty="0" smtClean="0"/>
              <a:t>	</a:t>
            </a:r>
            <a:r>
              <a:rPr lang="zh-CN" altLang="en-US" b="1" dirty="0" smtClean="0">
                <a:solidFill>
                  <a:srgbClr val="FF0066"/>
                </a:solidFill>
              </a:rPr>
              <a:t>函数名</a:t>
            </a:r>
            <a:r>
              <a:rPr lang="en-US" altLang="zh-CN" b="1" dirty="0" smtClean="0">
                <a:solidFill>
                  <a:srgbClr val="FF0066"/>
                </a:solidFill>
              </a:rPr>
              <a:t>(</a:t>
            </a:r>
            <a:r>
              <a:rPr lang="zh-CN" altLang="en-US" b="1" dirty="0" smtClean="0">
                <a:solidFill>
                  <a:srgbClr val="FF0066"/>
                </a:solidFill>
              </a:rPr>
              <a:t>实际参数表</a:t>
            </a:r>
            <a:r>
              <a:rPr lang="en-US" altLang="zh-CN" b="1" dirty="0" smtClean="0">
                <a:solidFill>
                  <a:srgbClr val="FF0066"/>
                </a:solidFill>
              </a:rPr>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函数参数</a:t>
            </a:r>
            <a:endParaRPr lang="zh-CN" altLang="en-US" dirty="0"/>
          </a:p>
        </p:txBody>
      </p:sp>
      <p:sp>
        <p:nvSpPr>
          <p:cNvPr id="5" name="内容占位符 4"/>
          <p:cNvSpPr>
            <a:spLocks noGrp="1"/>
          </p:cNvSpPr>
          <p:nvPr>
            <p:ph idx="1"/>
          </p:nvPr>
        </p:nvSpPr>
        <p:spPr>
          <a:xfrm>
            <a:off x="431800" y="1066800"/>
            <a:ext cx="8229600" cy="5267325"/>
          </a:xfrm>
        </p:spPr>
        <p:txBody>
          <a:bodyPr>
            <a:normAutofit lnSpcReduction="10000"/>
          </a:bodyPr>
          <a:lstStyle/>
          <a:p>
            <a:r>
              <a:rPr lang="zh-CN" altLang="en-US" b="1" dirty="0" smtClean="0"/>
              <a:t>形式参数与实际参数</a:t>
            </a:r>
            <a:endParaRPr lang="en-US" altLang="zh-CN" b="1" dirty="0" smtClean="0"/>
          </a:p>
          <a:p>
            <a:pPr lvl="1"/>
            <a:r>
              <a:rPr lang="zh-CN" altLang="en-US" b="1" dirty="0" smtClean="0"/>
              <a:t>在定义函数时，函数名后面括号中的变量名称为“</a:t>
            </a:r>
            <a:r>
              <a:rPr lang="zh-CN" altLang="en-US" b="1" dirty="0" smtClean="0">
                <a:solidFill>
                  <a:srgbClr val="FF0066"/>
                </a:solidFill>
              </a:rPr>
              <a:t>形式参数</a:t>
            </a:r>
            <a:r>
              <a:rPr lang="zh-CN" altLang="en-US" b="1" dirty="0" smtClean="0"/>
              <a:t>”；在主调函数中调用一个函数时，函数名后面括号中的参数（可以是表达式）称为“</a:t>
            </a:r>
            <a:r>
              <a:rPr lang="zh-CN" altLang="en-US" b="1" dirty="0" smtClean="0">
                <a:solidFill>
                  <a:srgbClr val="FF0066"/>
                </a:solidFill>
              </a:rPr>
              <a:t>实际参数</a:t>
            </a:r>
            <a:r>
              <a:rPr lang="zh-CN" altLang="en-US" b="1" dirty="0" smtClean="0"/>
              <a:t>”</a:t>
            </a:r>
            <a:endParaRPr lang="en-US" altLang="zh-CN" b="1" dirty="0" smtClean="0"/>
          </a:p>
          <a:p>
            <a:r>
              <a:rPr lang="zh-CN" altLang="en-US" b="1" dirty="0" smtClean="0"/>
              <a:t>传值调用</a:t>
            </a:r>
            <a:endParaRPr lang="en-US" altLang="zh-CN" b="1" dirty="0" smtClean="0"/>
          </a:p>
          <a:p>
            <a:pPr lvl="1"/>
            <a:r>
              <a:rPr lang="zh-CN" altLang="en-US" b="1" dirty="0" smtClean="0"/>
              <a:t>函数调用时，调用函数把</a:t>
            </a:r>
            <a:r>
              <a:rPr lang="zh-CN" altLang="en-US" b="1" dirty="0" smtClean="0">
                <a:solidFill>
                  <a:srgbClr val="CC0099"/>
                </a:solidFill>
              </a:rPr>
              <a:t>实参的值</a:t>
            </a:r>
            <a:r>
              <a:rPr lang="zh-CN" altLang="en-US" b="1" dirty="0" smtClean="0"/>
              <a:t>复制一份，传送给</a:t>
            </a:r>
            <a:r>
              <a:rPr lang="zh-CN" altLang="en-US" b="1" dirty="0" smtClean="0">
                <a:solidFill>
                  <a:srgbClr val="CC0099"/>
                </a:solidFill>
              </a:rPr>
              <a:t>形参</a:t>
            </a:r>
            <a:r>
              <a:rPr lang="zh-CN" altLang="en-US" b="1" dirty="0" smtClean="0"/>
              <a:t>，从而实现调用函数向被调用函数的</a:t>
            </a:r>
            <a:r>
              <a:rPr lang="zh-CN" altLang="en-US" b="1" dirty="0" smtClean="0">
                <a:solidFill>
                  <a:srgbClr val="CC0099"/>
                </a:solidFill>
              </a:rPr>
              <a:t>数据传送</a:t>
            </a:r>
            <a:endParaRPr lang="en-US" altLang="zh-CN" b="1" dirty="0" smtClean="0">
              <a:solidFill>
                <a:srgbClr val="CC0099"/>
              </a:solidFill>
            </a:endParaRPr>
          </a:p>
          <a:p>
            <a:r>
              <a:rPr lang="zh-CN" altLang="en-US" b="1" dirty="0" smtClean="0"/>
              <a:t>传址调用</a:t>
            </a:r>
            <a:endParaRPr lang="en-US" altLang="zh-CN" b="1" dirty="0" smtClean="0"/>
          </a:p>
          <a:p>
            <a:pPr lvl="1"/>
            <a:r>
              <a:rPr lang="zh-CN" altLang="en-US" b="1" dirty="0" smtClean="0"/>
              <a:t>函数调用时，调用函数把</a:t>
            </a:r>
            <a:r>
              <a:rPr lang="zh-CN" altLang="en-US" b="1" dirty="0" smtClean="0">
                <a:solidFill>
                  <a:srgbClr val="CC0099"/>
                </a:solidFill>
              </a:rPr>
              <a:t>实参的地址</a:t>
            </a:r>
            <a:r>
              <a:rPr lang="zh-CN" altLang="en-US" b="1" dirty="0" smtClean="0"/>
              <a:t>，传送给</a:t>
            </a:r>
            <a:r>
              <a:rPr lang="zh-CN" altLang="en-US" b="1" dirty="0" smtClean="0">
                <a:solidFill>
                  <a:srgbClr val="CC0099"/>
                </a:solidFill>
              </a:rPr>
              <a:t>形参指针</a:t>
            </a:r>
            <a:r>
              <a:rPr lang="zh-CN" altLang="en-US" b="1" dirty="0" smtClean="0"/>
              <a:t>，让形参直接指向实参的变量，从而可以在被调函数中通过改变形参所指的内容来</a:t>
            </a:r>
            <a:r>
              <a:rPr lang="zh-CN" altLang="en-US" b="1" dirty="0" smtClean="0">
                <a:solidFill>
                  <a:srgbClr val="FF0066"/>
                </a:solidFill>
              </a:rPr>
              <a:t>改变实参的值</a:t>
            </a:r>
            <a:endParaRPr lang="en-US" altLang="zh-CN" b="1" dirty="0" smtClean="0">
              <a:solidFill>
                <a:srgbClr val="FF0066"/>
              </a:solidFill>
            </a:endParaRPr>
          </a:p>
          <a:p>
            <a:pPr lvl="2"/>
            <a:r>
              <a:rPr lang="zh-CN" altLang="en-US" b="1" dirty="0" smtClean="0">
                <a:solidFill>
                  <a:schemeClr val="tx1"/>
                </a:solidFill>
              </a:rPr>
              <a:t>如数组名、指针变量作参数</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函数的返回值</a:t>
            </a:r>
            <a:endParaRPr lang="zh-CN" altLang="en-US" dirty="0"/>
          </a:p>
        </p:txBody>
      </p:sp>
      <p:sp>
        <p:nvSpPr>
          <p:cNvPr id="5" name="内容占位符 4"/>
          <p:cNvSpPr>
            <a:spLocks noGrp="1"/>
          </p:cNvSpPr>
          <p:nvPr>
            <p:ph idx="1"/>
          </p:nvPr>
        </p:nvSpPr>
        <p:spPr/>
        <p:txBody>
          <a:bodyPr/>
          <a:lstStyle/>
          <a:p>
            <a:r>
              <a:rPr kumimoji="1" lang="zh-CN" altLang="en-US" b="1" dirty="0" smtClean="0"/>
              <a:t>函数的返回值是通过</a:t>
            </a:r>
            <a:r>
              <a:rPr kumimoji="1" lang="en-US" altLang="zh-CN" b="1" dirty="0" smtClean="0">
                <a:solidFill>
                  <a:srgbClr val="FF0066"/>
                </a:solidFill>
              </a:rPr>
              <a:t>return</a:t>
            </a:r>
            <a:r>
              <a:rPr kumimoji="1" lang="zh-CN" altLang="en-US" b="1" dirty="0" smtClean="0">
                <a:solidFill>
                  <a:srgbClr val="FF0066"/>
                </a:solidFill>
              </a:rPr>
              <a:t>语句</a:t>
            </a:r>
            <a:r>
              <a:rPr kumimoji="1" lang="zh-CN" altLang="en-US" b="1" dirty="0" smtClean="0"/>
              <a:t>获得的。当不需返回函数值时，可省去</a:t>
            </a:r>
            <a:r>
              <a:rPr kumimoji="1" lang="en-US" altLang="zh-CN" b="1" dirty="0" smtClean="0"/>
              <a:t>return</a:t>
            </a:r>
            <a:r>
              <a:rPr kumimoji="1" lang="zh-CN" altLang="en-US" b="1" dirty="0" smtClean="0"/>
              <a:t>语句</a:t>
            </a:r>
            <a:endParaRPr lang="en-US" altLang="zh-CN" dirty="0" smtClean="0"/>
          </a:p>
          <a:p>
            <a:r>
              <a:rPr kumimoji="1" lang="en-US" altLang="zh-CN" b="1" dirty="0" smtClean="0"/>
              <a:t>return</a:t>
            </a:r>
            <a:r>
              <a:rPr kumimoji="1" lang="zh-CN" altLang="en-US" b="1" dirty="0" smtClean="0"/>
              <a:t>语句返回值的类型应与该函数定义中的函数类型一致</a:t>
            </a:r>
            <a:endParaRPr kumimoji="1" lang="en-US" altLang="zh-CN" b="1" dirty="0" smtClean="0"/>
          </a:p>
          <a:p>
            <a:r>
              <a:rPr kumimoji="1" lang="zh-CN" altLang="en-US" b="1" dirty="0" smtClean="0"/>
              <a:t>为了明确表示不需要函数返回值，可以用</a:t>
            </a:r>
            <a:r>
              <a:rPr kumimoji="1" lang="zh-CN" altLang="en-US" b="1" dirty="0" smtClean="0">
                <a:solidFill>
                  <a:srgbClr val="FF0066"/>
                </a:solidFill>
              </a:rPr>
              <a:t>“</a:t>
            </a:r>
            <a:r>
              <a:rPr kumimoji="1" lang="en-US" altLang="zh-CN" b="1" dirty="0" smtClean="0">
                <a:solidFill>
                  <a:srgbClr val="FF0066"/>
                </a:solidFill>
              </a:rPr>
              <a:t>void”</a:t>
            </a:r>
            <a:r>
              <a:rPr kumimoji="1" lang="zh-CN" altLang="en-US" b="1" dirty="0" smtClean="0"/>
              <a:t>定义函数为</a:t>
            </a:r>
            <a:r>
              <a:rPr kumimoji="1" lang="zh-CN" altLang="en-US" b="1" dirty="0" smtClean="0">
                <a:solidFill>
                  <a:srgbClr val="FF0066"/>
                </a:solidFill>
              </a:rPr>
              <a:t>“无类型”</a:t>
            </a:r>
            <a:endParaRPr kumimoji="1" lang="en-US" altLang="zh-CN" b="1" dirty="0" smtClean="0">
              <a:solidFill>
                <a:srgbClr val="FF0066"/>
              </a:solidFill>
            </a:endParaRPr>
          </a:p>
          <a:p>
            <a:pPr lvl="1">
              <a:buNone/>
            </a:pPr>
            <a:r>
              <a:rPr kumimoji="1" lang="en-US" altLang="zh-CN" b="1" dirty="0" smtClean="0">
                <a:solidFill>
                  <a:srgbClr val="FF0066"/>
                </a:solidFill>
              </a:rPr>
              <a:t>	</a:t>
            </a:r>
            <a:r>
              <a:rPr kumimoji="1" lang="en-US" altLang="zh-CN" dirty="0" smtClean="0">
                <a:solidFill>
                  <a:schemeClr val="tx1"/>
                </a:solidFill>
              </a:rPr>
              <a:t>void s(</a:t>
            </a:r>
            <a:r>
              <a:rPr kumimoji="1" lang="en-US" altLang="zh-CN" dirty="0" err="1" smtClean="0">
                <a:solidFill>
                  <a:schemeClr val="tx1"/>
                </a:solidFill>
              </a:rPr>
              <a:t>int</a:t>
            </a:r>
            <a:r>
              <a:rPr kumimoji="1" lang="en-US" altLang="zh-CN" dirty="0" smtClean="0">
                <a:solidFill>
                  <a:schemeClr val="tx1"/>
                </a:solidFill>
              </a:rPr>
              <a:t> </a:t>
            </a:r>
            <a:r>
              <a:rPr kumimoji="1" lang="en-US" altLang="zh-CN" dirty="0" err="1" smtClean="0">
                <a:solidFill>
                  <a:schemeClr val="tx1"/>
                </a:solidFill>
              </a:rPr>
              <a:t>i</a:t>
            </a:r>
            <a:r>
              <a:rPr kumimoji="1" lang="en-US" altLang="zh-CN" dirty="0" smtClean="0">
                <a:solidFill>
                  <a:schemeClr val="tx1"/>
                </a:solidFill>
              </a:rPr>
              <a:t>)</a:t>
            </a:r>
          </a:p>
          <a:p>
            <a:pPr lvl="1">
              <a:buNone/>
            </a:pPr>
            <a:r>
              <a:rPr kumimoji="1" lang="en-US" altLang="zh-CN" dirty="0" smtClean="0">
                <a:solidFill>
                  <a:schemeClr val="tx1"/>
                </a:solidFill>
              </a:rPr>
              <a:t>	{</a:t>
            </a:r>
          </a:p>
          <a:p>
            <a:pPr lvl="1">
              <a:buNone/>
            </a:pPr>
            <a:r>
              <a:rPr kumimoji="1" lang="en-US" altLang="zh-CN" dirty="0" smtClean="0">
                <a:solidFill>
                  <a:schemeClr val="tx1"/>
                </a:solidFill>
              </a:rPr>
              <a:t>	    ……</a:t>
            </a:r>
          </a:p>
          <a:p>
            <a:pPr lvl="1">
              <a:buNone/>
            </a:pPr>
            <a:r>
              <a:rPr kumimoji="1" lang="en-US" altLang="zh-CN" dirty="0" smtClean="0">
                <a:solidFill>
                  <a:schemeClr val="tx1"/>
                </a:solidFill>
              </a:rPr>
              <a:t>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变量的作用域和存储类型</a:t>
            </a:r>
            <a:endParaRPr lang="zh-CN" altLang="en-US" dirty="0"/>
          </a:p>
        </p:txBody>
      </p:sp>
      <p:sp>
        <p:nvSpPr>
          <p:cNvPr id="3" name="内容占位符 2"/>
          <p:cNvSpPr>
            <a:spLocks noGrp="1"/>
          </p:cNvSpPr>
          <p:nvPr>
            <p:ph idx="1"/>
          </p:nvPr>
        </p:nvSpPr>
        <p:spPr>
          <a:xfrm>
            <a:off x="431800" y="1143000"/>
            <a:ext cx="8229600" cy="5191125"/>
          </a:xfrm>
        </p:spPr>
        <p:txBody>
          <a:bodyPr/>
          <a:lstStyle/>
          <a:p>
            <a:pPr>
              <a:lnSpc>
                <a:spcPct val="100000"/>
              </a:lnSpc>
            </a:pPr>
            <a:r>
              <a:rPr lang="zh-CN" altLang="en-US" b="1" dirty="0" smtClean="0"/>
              <a:t>局部变量</a:t>
            </a:r>
            <a:endParaRPr lang="en-US" altLang="zh-CN" b="1" dirty="0" smtClean="0"/>
          </a:p>
          <a:p>
            <a:pPr lvl="1">
              <a:lnSpc>
                <a:spcPct val="100000"/>
              </a:lnSpc>
            </a:pPr>
            <a:r>
              <a:rPr lang="zh-CN" altLang="en-US" b="1" dirty="0" smtClean="0">
                <a:solidFill>
                  <a:srgbClr val="FF0066"/>
                </a:solidFill>
              </a:rPr>
              <a:t>在函数体内</a:t>
            </a:r>
            <a:r>
              <a:rPr lang="zh-CN" altLang="en-US" b="1" dirty="0" smtClean="0"/>
              <a:t>定义的变量</a:t>
            </a:r>
            <a:endParaRPr lang="en-US" altLang="zh-CN" b="1" dirty="0" smtClean="0"/>
          </a:p>
          <a:p>
            <a:pPr lvl="1">
              <a:lnSpc>
                <a:spcPct val="100000"/>
              </a:lnSpc>
            </a:pPr>
            <a:r>
              <a:rPr lang="zh-CN" altLang="en-US" b="1" dirty="0" smtClean="0"/>
              <a:t>作用域：局限于本函数体内</a:t>
            </a:r>
            <a:endParaRPr lang="en-US" altLang="zh-CN" b="1" dirty="0" smtClean="0"/>
          </a:p>
          <a:p>
            <a:pPr>
              <a:lnSpc>
                <a:spcPct val="100000"/>
              </a:lnSpc>
            </a:pPr>
            <a:r>
              <a:rPr lang="zh-CN" altLang="en-US" b="1" dirty="0" smtClean="0"/>
              <a:t>全局变量</a:t>
            </a:r>
            <a:endParaRPr lang="en-US" altLang="zh-CN" b="1" dirty="0" smtClean="0"/>
          </a:p>
          <a:p>
            <a:pPr lvl="1">
              <a:lnSpc>
                <a:spcPct val="100000"/>
              </a:lnSpc>
            </a:pPr>
            <a:r>
              <a:rPr lang="zh-CN" altLang="en-US" b="1" dirty="0" smtClean="0">
                <a:solidFill>
                  <a:srgbClr val="FF0066"/>
                </a:solidFill>
              </a:rPr>
              <a:t>在函数之外</a:t>
            </a:r>
            <a:r>
              <a:rPr lang="zh-CN" altLang="en-US" b="1" dirty="0" smtClean="0"/>
              <a:t>定义的变量</a:t>
            </a:r>
          </a:p>
          <a:p>
            <a:pPr lvl="1">
              <a:lnSpc>
                <a:spcPct val="100000"/>
              </a:lnSpc>
            </a:pPr>
            <a:r>
              <a:rPr lang="zh-CN" altLang="en-US" b="1" dirty="0" smtClean="0"/>
              <a:t>作用域：从定义的位置起到本源文件结束，在其他源文件使用时要</a:t>
            </a:r>
            <a:r>
              <a:rPr lang="zh-CN" altLang="en-US" b="1" dirty="0" smtClean="0"/>
              <a:t>用 </a:t>
            </a:r>
            <a:r>
              <a:rPr lang="en-US" altLang="zh-CN" b="1" dirty="0" smtClean="0">
                <a:solidFill>
                  <a:srgbClr val="FF0066"/>
                </a:solidFill>
              </a:rPr>
              <a:t>extern</a:t>
            </a:r>
            <a:r>
              <a:rPr lang="zh-CN" altLang="en-US" b="1" dirty="0" smtClean="0"/>
              <a:t>声明</a:t>
            </a:r>
            <a:endParaRPr lang="en-US" altLang="zh-CN" b="1" dirty="0" smtClean="0"/>
          </a:p>
        </p:txBody>
      </p:sp>
      <p:sp>
        <p:nvSpPr>
          <p:cNvPr id="4" name="矩形 3"/>
          <p:cNvSpPr/>
          <p:nvPr/>
        </p:nvSpPr>
        <p:spPr bwMode="auto">
          <a:xfrm>
            <a:off x="1143000" y="4359533"/>
            <a:ext cx="3581400" cy="2133534"/>
          </a:xfrm>
          <a:prstGeom prst="rect">
            <a:avLst/>
          </a:prstGeom>
          <a:solidFill>
            <a:srgbClr val="FFFF99"/>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lvl="1" algn="l">
              <a:spcBef>
                <a:spcPts val="300"/>
              </a:spcBef>
            </a:pPr>
            <a:r>
              <a:rPr lang="en-US" altLang="zh-CN" sz="2000" dirty="0" smtClean="0">
                <a:solidFill>
                  <a:schemeClr val="tx1"/>
                </a:solidFill>
              </a:rPr>
              <a:t>F1.C:	</a:t>
            </a:r>
            <a:r>
              <a:rPr lang="en-US" altLang="zh-CN" sz="2000" dirty="0" err="1" smtClean="0">
                <a:solidFill>
                  <a:srgbClr val="FF0066"/>
                </a:solidFill>
              </a:rPr>
              <a:t>int</a:t>
            </a:r>
            <a:r>
              <a:rPr lang="en-US" altLang="zh-CN" sz="2000" dirty="0" smtClean="0">
                <a:solidFill>
                  <a:srgbClr val="FF0066"/>
                </a:solidFill>
              </a:rPr>
              <a:t> </a:t>
            </a:r>
            <a:r>
              <a:rPr lang="en-US" altLang="zh-CN" sz="2000" dirty="0" err="1" smtClean="0">
                <a:solidFill>
                  <a:srgbClr val="FF0066"/>
                </a:solidFill>
              </a:rPr>
              <a:t>a,b</a:t>
            </a:r>
            <a:r>
              <a:rPr lang="en-US" altLang="zh-CN" sz="2000" dirty="0" smtClean="0">
                <a:solidFill>
                  <a:srgbClr val="FF0066"/>
                </a:solidFill>
              </a:rPr>
              <a:t>;</a:t>
            </a:r>
            <a:r>
              <a:rPr lang="en-US" altLang="zh-CN" sz="2000" dirty="0" smtClean="0">
                <a:solidFill>
                  <a:srgbClr val="FF0066"/>
                </a:solidFill>
                <a:ea typeface="黑体" pitchFamily="2" charset="-122"/>
              </a:rPr>
              <a:t> </a:t>
            </a:r>
            <a:r>
              <a:rPr lang="en-US" altLang="zh-CN" sz="2000" dirty="0" smtClean="0">
                <a:solidFill>
                  <a:schemeClr val="tx1"/>
                </a:solidFill>
                <a:ea typeface="黑体" pitchFamily="2" charset="-122"/>
              </a:rPr>
              <a:t>//</a:t>
            </a:r>
            <a:r>
              <a:rPr lang="zh-CN" altLang="en-US" sz="2000" dirty="0" smtClean="0">
                <a:solidFill>
                  <a:schemeClr val="tx1"/>
                </a:solidFill>
                <a:ea typeface="黑体" pitchFamily="2" charset="-122"/>
              </a:rPr>
              <a:t>全局变量</a:t>
            </a:r>
            <a:endParaRPr lang="en-US" altLang="zh-CN" sz="2000" dirty="0" smtClean="0">
              <a:solidFill>
                <a:schemeClr val="tx1"/>
              </a:solidFill>
            </a:endParaRPr>
          </a:p>
          <a:p>
            <a:pPr marL="0" lvl="1" algn="l">
              <a:lnSpc>
                <a:spcPct val="100000"/>
              </a:lnSpc>
              <a:spcBef>
                <a:spcPts val="300"/>
              </a:spcBef>
              <a:buNone/>
            </a:pPr>
            <a:r>
              <a:rPr lang="en-US" altLang="zh-CN" sz="2000" dirty="0" smtClean="0">
                <a:solidFill>
                  <a:schemeClr val="tx1"/>
                </a:solidFill>
              </a:rPr>
              <a:t>	main()</a:t>
            </a:r>
          </a:p>
          <a:p>
            <a:pPr marL="0" lvl="1" algn="l">
              <a:spcBef>
                <a:spcPts val="300"/>
              </a:spcBef>
            </a:pPr>
            <a:r>
              <a:rPr lang="en-US" altLang="zh-CN" sz="2000" dirty="0" smtClean="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x,y</a:t>
            </a:r>
            <a:r>
              <a:rPr lang="en-US" altLang="zh-CN" sz="2000" dirty="0" smtClean="0">
                <a:solidFill>
                  <a:schemeClr val="tx1"/>
                </a:solidFill>
              </a:rPr>
              <a:t>;</a:t>
            </a:r>
            <a:r>
              <a:rPr lang="en-US" altLang="zh-CN" sz="2000" dirty="0" smtClean="0">
                <a:solidFill>
                  <a:schemeClr val="tx1"/>
                </a:solidFill>
                <a:ea typeface="黑体" pitchFamily="2" charset="-122"/>
              </a:rPr>
              <a:t> </a:t>
            </a:r>
            <a:r>
              <a:rPr lang="en-US" altLang="zh-CN" sz="2000" dirty="0" smtClean="0">
                <a:solidFill>
                  <a:schemeClr val="tx1"/>
                </a:solidFill>
                <a:ea typeface="黑体" pitchFamily="2" charset="-122"/>
              </a:rPr>
              <a:t>//</a:t>
            </a:r>
            <a:r>
              <a:rPr lang="zh-CN" altLang="en-US" sz="2000" dirty="0" smtClean="0">
                <a:solidFill>
                  <a:schemeClr val="tx1"/>
                </a:solidFill>
                <a:ea typeface="黑体" pitchFamily="2" charset="-122"/>
              </a:rPr>
              <a:t>局部变量</a:t>
            </a:r>
            <a:endParaRPr lang="zh-CN" altLang="en-US" sz="2000" dirty="0" smtClean="0">
              <a:ea typeface="黑体" pitchFamily="2" charset="-122"/>
            </a:endParaRPr>
          </a:p>
          <a:p>
            <a:pPr marL="0" lvl="1" algn="l">
              <a:lnSpc>
                <a:spcPct val="100000"/>
              </a:lnSpc>
              <a:spcBef>
                <a:spcPts val="300"/>
              </a:spcBef>
              <a:buNone/>
            </a:pPr>
            <a:r>
              <a:rPr lang="en-US" altLang="zh-CN" sz="2000" dirty="0" smtClean="0">
                <a:solidFill>
                  <a:schemeClr val="tx1"/>
                </a:solidFill>
              </a:rPr>
              <a:t>	 </a:t>
            </a:r>
            <a:r>
              <a:rPr lang="en-US" altLang="zh-CN" sz="2000" dirty="0" smtClean="0">
                <a:solidFill>
                  <a:schemeClr val="tx1"/>
                </a:solidFill>
              </a:rPr>
              <a:t>  a=1;b=2;… </a:t>
            </a:r>
          </a:p>
          <a:p>
            <a:pPr marL="0" lvl="1" algn="l">
              <a:lnSpc>
                <a:spcPct val="100000"/>
              </a:lnSpc>
              <a:spcBef>
                <a:spcPts val="300"/>
              </a:spcBef>
              <a:buNone/>
            </a:pPr>
            <a:r>
              <a:rPr lang="en-US" altLang="zh-CN" sz="2000" dirty="0" smtClean="0">
                <a:solidFill>
                  <a:schemeClr val="tx1"/>
                </a:solidFill>
              </a:rPr>
              <a:t>	</a:t>
            </a:r>
            <a:r>
              <a:rPr lang="en-US" altLang="zh-CN" sz="2000" dirty="0" smtClean="0">
                <a:solidFill>
                  <a:schemeClr val="tx1"/>
                </a:solidFill>
              </a:rPr>
              <a:t>}</a:t>
            </a:r>
          </a:p>
          <a:p>
            <a:pPr marL="0" lvl="1" algn="l">
              <a:lnSpc>
                <a:spcPct val="100000"/>
              </a:lnSpc>
              <a:spcBef>
                <a:spcPts val="300"/>
              </a:spcBef>
              <a:buNone/>
            </a:pPr>
            <a:r>
              <a:rPr lang="en-US" altLang="zh-CN" sz="2000" dirty="0" smtClean="0">
                <a:solidFill>
                  <a:schemeClr val="tx1"/>
                </a:solidFill>
              </a:rPr>
              <a:t>//F1.C</a:t>
            </a:r>
            <a:r>
              <a:rPr lang="zh-CN" altLang="en-US" sz="2000" dirty="0" smtClean="0">
                <a:solidFill>
                  <a:schemeClr val="tx1"/>
                </a:solidFill>
              </a:rPr>
              <a:t>中定义</a:t>
            </a:r>
            <a:r>
              <a:rPr lang="zh-CN" altLang="en-US" sz="2000" dirty="0" smtClean="0">
                <a:solidFill>
                  <a:schemeClr val="tx1"/>
                </a:solidFill>
                <a:ea typeface="黑体" pitchFamily="2" charset="-122"/>
              </a:rPr>
              <a:t>全局变量</a:t>
            </a:r>
            <a:r>
              <a:rPr lang="en-US" altLang="zh-CN" sz="2000" dirty="0" err="1" smtClean="0">
                <a:solidFill>
                  <a:schemeClr val="tx1"/>
                </a:solidFill>
                <a:ea typeface="黑体" pitchFamily="2" charset="-122"/>
              </a:rPr>
              <a:t>a,b</a:t>
            </a:r>
            <a:endParaRPr lang="en-US" altLang="zh-CN" sz="2000" dirty="0" smtClean="0">
              <a:solidFill>
                <a:schemeClr val="tx1"/>
              </a:solidFill>
            </a:endParaRPr>
          </a:p>
        </p:txBody>
      </p:sp>
      <p:sp>
        <p:nvSpPr>
          <p:cNvPr id="5" name="矩形 4"/>
          <p:cNvSpPr/>
          <p:nvPr/>
        </p:nvSpPr>
        <p:spPr bwMode="auto">
          <a:xfrm>
            <a:off x="4876800" y="4359533"/>
            <a:ext cx="3505200" cy="2133534"/>
          </a:xfrm>
          <a:prstGeom prst="rect">
            <a:avLst/>
          </a:prstGeom>
          <a:solidFill>
            <a:srgbClr val="FFFF99"/>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lvl="1" algn="l">
              <a:spcBef>
                <a:spcPts val="300"/>
              </a:spcBef>
              <a:buNone/>
            </a:pPr>
            <a:r>
              <a:rPr lang="en-US" altLang="zh-CN" sz="2000" dirty="0" smtClean="0">
                <a:solidFill>
                  <a:schemeClr val="tx1"/>
                </a:solidFill>
              </a:rPr>
              <a:t>F2.C:	</a:t>
            </a:r>
            <a:r>
              <a:rPr lang="en-US" altLang="zh-CN" sz="2000" dirty="0" smtClean="0">
                <a:solidFill>
                  <a:srgbClr val="FF0066"/>
                </a:solidFill>
              </a:rPr>
              <a:t>extern </a:t>
            </a:r>
            <a:r>
              <a:rPr lang="en-US" altLang="zh-CN" sz="2000" dirty="0" err="1" smtClean="0">
                <a:solidFill>
                  <a:srgbClr val="FF0066"/>
                </a:solidFill>
              </a:rPr>
              <a:t>int</a:t>
            </a:r>
            <a:r>
              <a:rPr lang="en-US" altLang="zh-CN" sz="2000" dirty="0" smtClean="0">
                <a:solidFill>
                  <a:srgbClr val="FF0066"/>
                </a:solidFill>
              </a:rPr>
              <a:t> </a:t>
            </a:r>
            <a:r>
              <a:rPr lang="en-US" altLang="zh-CN" sz="2000" dirty="0" err="1" smtClean="0">
                <a:solidFill>
                  <a:srgbClr val="FF0066"/>
                </a:solidFill>
              </a:rPr>
              <a:t>a,b</a:t>
            </a:r>
            <a:r>
              <a:rPr lang="en-US" altLang="zh-CN" sz="2000" dirty="0" smtClean="0">
                <a:solidFill>
                  <a:schemeClr val="tx1"/>
                </a:solidFill>
              </a:rPr>
              <a:t>;</a:t>
            </a:r>
          </a:p>
          <a:p>
            <a:pPr marL="0" lvl="1" algn="l">
              <a:spcBef>
                <a:spcPts val="30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a:t>
            </a:r>
          </a:p>
          <a:p>
            <a:pPr marL="0" lvl="1" algn="l">
              <a:spcBef>
                <a:spcPts val="300"/>
              </a:spcBef>
              <a:buNone/>
            </a:pPr>
            <a:r>
              <a:rPr lang="en-US" altLang="zh-CN" sz="2000" dirty="0" smtClean="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x=b;</a:t>
            </a:r>
          </a:p>
          <a:p>
            <a:pPr marL="0" lvl="1" algn="l">
              <a:spcBef>
                <a:spcPts val="300"/>
              </a:spcBef>
              <a:buNone/>
            </a:pPr>
            <a:r>
              <a:rPr lang="en-US" altLang="zh-CN" sz="2000" dirty="0" smtClean="0">
                <a:solidFill>
                  <a:schemeClr val="tx1"/>
                </a:solidFill>
              </a:rPr>
              <a:t>	 </a:t>
            </a:r>
            <a:r>
              <a:rPr lang="en-US" altLang="zh-CN" sz="2000" dirty="0" smtClean="0">
                <a:solidFill>
                  <a:schemeClr val="tx1"/>
                </a:solidFill>
              </a:rPr>
              <a:t>   a=1; … </a:t>
            </a:r>
          </a:p>
          <a:p>
            <a:pPr marL="0" lvl="1" algn="l">
              <a:spcBef>
                <a:spcPts val="300"/>
              </a:spcBef>
              <a:buNone/>
            </a:pPr>
            <a:r>
              <a:rPr lang="en-US" altLang="zh-CN" sz="2000" dirty="0" smtClean="0">
                <a:solidFill>
                  <a:schemeClr val="tx1"/>
                </a:solidFill>
              </a:rPr>
              <a:t>	</a:t>
            </a:r>
            <a:r>
              <a:rPr lang="en-US" altLang="zh-CN" sz="2000" dirty="0" smtClean="0">
                <a:solidFill>
                  <a:schemeClr val="tx1"/>
                </a:solidFill>
              </a:rPr>
              <a:t>}</a:t>
            </a:r>
            <a:r>
              <a:rPr lang="en-US" altLang="zh-CN" sz="2000" dirty="0" smtClean="0">
                <a:solidFill>
                  <a:schemeClr val="tx1"/>
                </a:solidFill>
              </a:rPr>
              <a:t>	</a:t>
            </a:r>
            <a:endParaRPr lang="en-US" altLang="zh-CN" sz="2000" dirty="0" smtClean="0">
              <a:solidFill>
                <a:schemeClr val="tx1"/>
              </a:solidFill>
            </a:endParaRPr>
          </a:p>
          <a:p>
            <a:pPr marL="0" lvl="1" algn="l">
              <a:spcBef>
                <a:spcPts val="300"/>
              </a:spcBef>
            </a:pPr>
            <a:r>
              <a:rPr lang="en-US" altLang="zh-CN" sz="2000" dirty="0" smtClean="0">
                <a:solidFill>
                  <a:schemeClr val="tx1"/>
                </a:solidFill>
                <a:ea typeface="黑体" pitchFamily="2" charset="-122"/>
              </a:rPr>
              <a:t>//F2.C</a:t>
            </a:r>
            <a:r>
              <a:rPr lang="zh-CN" altLang="en-US" sz="2000" dirty="0" smtClean="0">
                <a:solidFill>
                  <a:schemeClr val="tx1"/>
                </a:solidFill>
                <a:ea typeface="黑体" pitchFamily="2" charset="-122"/>
              </a:rPr>
              <a:t>中使用</a:t>
            </a:r>
            <a:r>
              <a:rPr lang="zh-CN" altLang="en-US" sz="2000" dirty="0" smtClean="0">
                <a:solidFill>
                  <a:schemeClr val="tx1"/>
                </a:solidFill>
                <a:ea typeface="黑体" pitchFamily="2" charset="-122"/>
              </a:rPr>
              <a:t>全局变量</a:t>
            </a:r>
            <a:r>
              <a:rPr lang="en-US" altLang="zh-CN" sz="2000" dirty="0" err="1" smtClean="0">
                <a:solidFill>
                  <a:schemeClr val="tx1"/>
                </a:solidFill>
                <a:ea typeface="黑体" pitchFamily="2" charset="-122"/>
              </a:rPr>
              <a:t>a,b</a:t>
            </a:r>
            <a:endParaRPr lang="en-US" altLang="zh-CN" sz="2000" dirty="0" smtClean="0">
              <a:solidFill>
                <a:schemeClr val="tx1"/>
              </a:solidFill>
              <a:ea typeface="黑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变量的作用域和存储类型</a:t>
            </a:r>
            <a:endParaRPr lang="zh-CN" altLang="en-US" dirty="0"/>
          </a:p>
        </p:txBody>
      </p:sp>
      <p:sp>
        <p:nvSpPr>
          <p:cNvPr id="3" name="内容占位符 2"/>
          <p:cNvSpPr>
            <a:spLocks noGrp="1"/>
          </p:cNvSpPr>
          <p:nvPr>
            <p:ph idx="1"/>
          </p:nvPr>
        </p:nvSpPr>
        <p:spPr>
          <a:xfrm>
            <a:off x="431800" y="1219200"/>
            <a:ext cx="8229600" cy="5114925"/>
          </a:xfrm>
        </p:spPr>
        <p:txBody>
          <a:bodyPr/>
          <a:lstStyle/>
          <a:p>
            <a:pPr marL="363538" indent="-363538">
              <a:lnSpc>
                <a:spcPct val="100000"/>
              </a:lnSpc>
              <a:spcBef>
                <a:spcPts val="600"/>
              </a:spcBef>
            </a:pPr>
            <a:r>
              <a:rPr lang="zh-CN" altLang="en-US" b="1" dirty="0" smtClean="0"/>
              <a:t>静态变量</a:t>
            </a:r>
          </a:p>
          <a:p>
            <a:pPr marL="828675" lvl="1" indent="-363538">
              <a:lnSpc>
                <a:spcPct val="100000"/>
              </a:lnSpc>
              <a:spcBef>
                <a:spcPts val="600"/>
              </a:spcBef>
            </a:pPr>
            <a:r>
              <a:rPr lang="en-US" altLang="zh-CN" b="1" dirty="0" smtClean="0">
                <a:solidFill>
                  <a:srgbClr val="FF0066"/>
                </a:solidFill>
              </a:rPr>
              <a:t>static </a:t>
            </a:r>
            <a:r>
              <a:rPr lang="zh-CN" altLang="en-US" b="1" dirty="0" smtClean="0">
                <a:solidFill>
                  <a:srgbClr val="FF0066"/>
                </a:solidFill>
              </a:rPr>
              <a:t>类型说明  变量名</a:t>
            </a:r>
            <a:r>
              <a:rPr lang="en-US" altLang="zh-CN" b="1" dirty="0" smtClean="0">
                <a:solidFill>
                  <a:srgbClr val="FF0066"/>
                </a:solidFill>
              </a:rPr>
              <a:t>[=</a:t>
            </a:r>
            <a:r>
              <a:rPr lang="zh-CN" altLang="en-US" b="1" dirty="0" smtClean="0">
                <a:solidFill>
                  <a:srgbClr val="FF0066"/>
                </a:solidFill>
              </a:rPr>
              <a:t>初始化值</a:t>
            </a:r>
            <a:r>
              <a:rPr lang="en-US" altLang="zh-CN" b="1" dirty="0" smtClean="0">
                <a:solidFill>
                  <a:srgbClr val="FF0066"/>
                </a:solidFill>
              </a:rPr>
              <a:t>]</a:t>
            </a:r>
            <a:r>
              <a:rPr lang="zh-CN" altLang="en-US" b="1" dirty="0" smtClean="0">
                <a:solidFill>
                  <a:srgbClr val="FF0066"/>
                </a:solidFill>
              </a:rPr>
              <a:t>；</a:t>
            </a:r>
            <a:endParaRPr lang="en-US" altLang="zh-CN" b="1" dirty="0" smtClean="0"/>
          </a:p>
          <a:p>
            <a:pPr marL="828675" lvl="1" indent="-363538">
              <a:lnSpc>
                <a:spcPct val="100000"/>
              </a:lnSpc>
              <a:spcBef>
                <a:spcPts val="600"/>
              </a:spcBef>
            </a:pPr>
            <a:r>
              <a:rPr lang="zh-CN" altLang="en-US" b="1" dirty="0" smtClean="0"/>
              <a:t>静态局部变量</a:t>
            </a:r>
            <a:endParaRPr lang="en-US" altLang="zh-CN" b="1" dirty="0" smtClean="0"/>
          </a:p>
          <a:p>
            <a:pPr marL="1236663" lvl="2" indent="-363538">
              <a:spcBef>
                <a:spcPts val="600"/>
              </a:spcBef>
            </a:pPr>
            <a:r>
              <a:rPr lang="zh-CN" altLang="en-US" b="1" dirty="0" smtClean="0"/>
              <a:t>在局部变量的说明前再加上</a:t>
            </a:r>
            <a:r>
              <a:rPr lang="en-US" altLang="zh-CN" b="1" dirty="0" smtClean="0"/>
              <a:t>static</a:t>
            </a:r>
            <a:r>
              <a:rPr lang="zh-CN" altLang="en-US" b="1" dirty="0" smtClean="0"/>
              <a:t>说明符</a:t>
            </a:r>
            <a:endParaRPr lang="en-US" altLang="zh-CN" b="1" dirty="0" smtClean="0"/>
          </a:p>
          <a:p>
            <a:pPr marL="1236663" lvl="2" indent="-363538">
              <a:spcBef>
                <a:spcPts val="600"/>
              </a:spcBef>
            </a:pPr>
            <a:r>
              <a:rPr lang="zh-CN" altLang="en-US" b="1" dirty="0" smtClean="0"/>
              <a:t>初值在程序编译时一次性赋予（</a:t>
            </a:r>
            <a:r>
              <a:rPr lang="zh-CN" altLang="en-US" b="1" dirty="0" smtClean="0"/>
              <a:t>若未</a:t>
            </a:r>
            <a:r>
              <a:rPr lang="zh-CN" altLang="en-US" b="1" dirty="0" smtClean="0"/>
              <a:t>赋</a:t>
            </a:r>
            <a:r>
              <a:rPr lang="zh-CN" altLang="en-US" b="1" dirty="0" smtClean="0"/>
              <a:t>初值系统</a:t>
            </a:r>
            <a:r>
              <a:rPr lang="zh-CN" altLang="en-US" b="1" dirty="0" smtClean="0"/>
              <a:t>自动赋</a:t>
            </a:r>
            <a:r>
              <a:rPr lang="en-US" altLang="zh-CN" b="1" dirty="0" smtClean="0"/>
              <a:t>0</a:t>
            </a:r>
            <a:r>
              <a:rPr lang="zh-CN" altLang="en-US" b="1" dirty="0" smtClean="0"/>
              <a:t>），运行期间若改变了值，保留最后一次改变后的值，直到程序运行结束</a:t>
            </a:r>
            <a:endParaRPr lang="en-US" altLang="zh-CN" b="1" dirty="0" smtClean="0"/>
          </a:p>
          <a:p>
            <a:pPr marL="1236663" lvl="2" indent="-363538">
              <a:spcBef>
                <a:spcPts val="600"/>
              </a:spcBef>
            </a:pPr>
            <a:r>
              <a:rPr lang="zh-CN" altLang="en-US" b="1" dirty="0" smtClean="0"/>
              <a:t>作用域：在定义该变量的函数内使用</a:t>
            </a:r>
            <a:endParaRPr lang="en-US" altLang="zh-CN" b="1" dirty="0" smtClean="0"/>
          </a:p>
          <a:p>
            <a:pPr marL="828675" lvl="1" indent="-363538">
              <a:lnSpc>
                <a:spcPct val="100000"/>
              </a:lnSpc>
              <a:spcBef>
                <a:spcPts val="600"/>
              </a:spcBef>
            </a:pPr>
            <a:r>
              <a:rPr lang="zh-CN" altLang="en-US" b="1" dirty="0" smtClean="0"/>
              <a:t>静态全局变量</a:t>
            </a:r>
            <a:endParaRPr lang="en-US" altLang="zh-CN" b="1" dirty="0" smtClean="0"/>
          </a:p>
          <a:p>
            <a:pPr marL="1236663" lvl="2" indent="-363538">
              <a:spcBef>
                <a:spcPts val="600"/>
              </a:spcBef>
            </a:pPr>
            <a:r>
              <a:rPr lang="zh-CN" altLang="en-US" b="1" dirty="0" smtClean="0"/>
              <a:t>在全局变量的说明之前冠以</a:t>
            </a:r>
            <a:r>
              <a:rPr lang="en-US" altLang="zh-CN" b="1" dirty="0" smtClean="0"/>
              <a:t>static	</a:t>
            </a:r>
            <a:endParaRPr lang="en-US" altLang="zh-CN" b="1" dirty="0" smtClean="0"/>
          </a:p>
          <a:p>
            <a:pPr marL="1236663" lvl="2" indent="-363538">
              <a:spcBef>
                <a:spcPts val="600"/>
              </a:spcBef>
            </a:pPr>
            <a:r>
              <a:rPr lang="zh-CN" altLang="en-US" b="1" dirty="0" smtClean="0"/>
              <a:t>作用域：局限于一个源文件内</a:t>
            </a:r>
            <a:endParaRPr lang="zh-CN" altLang="en-US" b="1" dirty="0" smtClean="0">
              <a:solidFill>
                <a:srgbClr val="FF0066"/>
              </a:solidFill>
            </a:endParaRPr>
          </a:p>
        </p:txBody>
      </p:sp>
      <p:sp>
        <p:nvSpPr>
          <p:cNvPr id="4" name="矩形 3"/>
          <p:cNvSpPr/>
          <p:nvPr/>
        </p:nvSpPr>
        <p:spPr bwMode="auto">
          <a:xfrm>
            <a:off x="6372000" y="4609050"/>
            <a:ext cx="2772000" cy="2248950"/>
          </a:xfrm>
          <a:prstGeom prst="rect">
            <a:avLst/>
          </a:prstGeom>
          <a:solidFill>
            <a:srgbClr val="F4F5B9"/>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lvl="1" algn="l">
              <a:spcBef>
                <a:spcPts val="0"/>
              </a:spcBef>
              <a:buNone/>
            </a:pPr>
            <a:r>
              <a:rPr lang="en-US" altLang="zh-CN" sz="2000" dirty="0" smtClean="0">
                <a:solidFill>
                  <a:schemeClr val="tx1"/>
                </a:solidFill>
              </a:rPr>
              <a:t>F3.C:</a:t>
            </a:r>
            <a:r>
              <a:rPr lang="zh-CN" altLang="en-US" sz="2000" dirty="0" smtClean="0">
                <a:solidFill>
                  <a:schemeClr val="tx1"/>
                </a:solidFill>
              </a:rPr>
              <a:t> </a:t>
            </a:r>
            <a:r>
              <a:rPr lang="zh-CN" altLang="en-US" sz="2000" dirty="0" smtClean="0">
                <a:solidFill>
                  <a:srgbClr val="FF0066"/>
                </a:solidFill>
              </a:rPr>
              <a:t> </a:t>
            </a:r>
            <a:r>
              <a:rPr lang="en-US" altLang="zh-CN" sz="2000" dirty="0" smtClean="0">
                <a:solidFill>
                  <a:srgbClr val="FF0066"/>
                </a:solidFill>
              </a:rPr>
              <a:t>static </a:t>
            </a:r>
            <a:r>
              <a:rPr lang="en-US" altLang="zh-CN" sz="2000" dirty="0" err="1" smtClean="0">
                <a:solidFill>
                  <a:srgbClr val="FF0066"/>
                </a:solidFill>
              </a:rPr>
              <a:t>int</a:t>
            </a:r>
            <a:r>
              <a:rPr lang="en-US" altLang="zh-CN" sz="2000" dirty="0" smtClean="0">
                <a:solidFill>
                  <a:srgbClr val="FF0066"/>
                </a:solidFill>
              </a:rPr>
              <a:t> a=0</a:t>
            </a:r>
            <a:r>
              <a:rPr lang="en-US" altLang="zh-CN" sz="2000" dirty="0" smtClean="0">
                <a:solidFill>
                  <a:schemeClr val="tx1"/>
                </a:solidFill>
              </a:rPr>
              <a:t>;</a:t>
            </a:r>
          </a:p>
          <a:p>
            <a:pPr marL="0" lvl="1" algn="l">
              <a:spcBef>
                <a:spcPts val="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a:t>
            </a:r>
          </a:p>
          <a:p>
            <a:pPr marL="0" lvl="1" algn="l">
              <a:spcBef>
                <a:spcPts val="0"/>
              </a:spcBef>
              <a:buNone/>
            </a:pPr>
            <a:r>
              <a:rPr lang="en-US" altLang="zh-CN" sz="2000" dirty="0" smtClean="0">
                <a:solidFill>
                  <a:schemeClr val="tx1"/>
                </a:solidFill>
              </a:rPr>
              <a:t> </a:t>
            </a:r>
            <a:r>
              <a:rPr lang="en-US" altLang="zh-CN" sz="2000" dirty="0" smtClean="0">
                <a:solidFill>
                  <a:schemeClr val="tx1"/>
                </a:solidFill>
              </a:rPr>
              <a:t>          {  </a:t>
            </a:r>
            <a:r>
              <a:rPr lang="en-US" altLang="zh-CN" sz="2000" dirty="0" smtClean="0">
                <a:solidFill>
                  <a:srgbClr val="FF0066"/>
                </a:solidFill>
              </a:rPr>
              <a:t>static </a:t>
            </a:r>
            <a:r>
              <a:rPr lang="en-US" altLang="zh-CN" sz="2000" dirty="0" err="1" smtClean="0">
                <a:solidFill>
                  <a:srgbClr val="FF0066"/>
                </a:solidFill>
              </a:rPr>
              <a:t>int</a:t>
            </a:r>
            <a:r>
              <a:rPr lang="en-US" altLang="zh-CN" sz="2000" dirty="0" smtClean="0">
                <a:solidFill>
                  <a:srgbClr val="FF0066"/>
                </a:solidFill>
              </a:rPr>
              <a:t> b=0;</a:t>
            </a:r>
          </a:p>
          <a:p>
            <a:pPr marL="0" lvl="1" algn="l">
              <a:spcBef>
                <a:spcPts val="0"/>
              </a:spcBef>
              <a:buNone/>
            </a:pPr>
            <a:r>
              <a:rPr lang="en-US" altLang="zh-CN" sz="2000" dirty="0" smtClean="0">
                <a:solidFill>
                  <a:schemeClr val="tx1"/>
                </a:solidFill>
              </a:rPr>
              <a:t>   	 … </a:t>
            </a:r>
          </a:p>
          <a:p>
            <a:pPr marL="0" lvl="1" algn="l">
              <a:spcBef>
                <a:spcPts val="0"/>
              </a:spcBef>
              <a:buNone/>
            </a:pPr>
            <a:r>
              <a:rPr lang="en-US" altLang="zh-CN" sz="2000" dirty="0" smtClean="0">
                <a:solidFill>
                  <a:schemeClr val="tx1"/>
                </a:solidFill>
              </a:rPr>
              <a:t>           }</a:t>
            </a:r>
            <a:r>
              <a:rPr lang="en-US" altLang="zh-CN" sz="2000" dirty="0" smtClean="0">
                <a:solidFill>
                  <a:schemeClr val="tx1"/>
                </a:solidFill>
              </a:rPr>
              <a:t>	</a:t>
            </a:r>
            <a:endParaRPr lang="en-US" altLang="zh-CN" sz="2000" dirty="0" smtClean="0">
              <a:solidFill>
                <a:schemeClr val="tx1"/>
              </a:solidFill>
            </a:endParaRPr>
          </a:p>
          <a:p>
            <a:pPr marL="0" lvl="1" algn="l">
              <a:spcBef>
                <a:spcPts val="0"/>
              </a:spcBef>
            </a:pPr>
            <a:r>
              <a:rPr lang="en-US" altLang="zh-CN" dirty="0" smtClean="0">
                <a:solidFill>
                  <a:schemeClr val="tx1"/>
                </a:solidFill>
                <a:ea typeface="黑体" pitchFamily="2" charset="-122"/>
              </a:rPr>
              <a:t>//</a:t>
            </a:r>
            <a:r>
              <a:rPr lang="en-US" altLang="zh-CN" dirty="0" smtClean="0">
                <a:solidFill>
                  <a:schemeClr val="tx1"/>
                </a:solidFill>
                <a:ea typeface="黑体" pitchFamily="2" charset="-122"/>
              </a:rPr>
              <a:t>a</a:t>
            </a:r>
            <a:r>
              <a:rPr lang="zh-CN" altLang="en-US" dirty="0" smtClean="0">
                <a:solidFill>
                  <a:schemeClr val="tx1"/>
                </a:solidFill>
                <a:ea typeface="黑体" pitchFamily="2" charset="-122"/>
              </a:rPr>
              <a:t>只能在</a:t>
            </a:r>
            <a:r>
              <a:rPr lang="en-US" altLang="zh-CN" dirty="0" smtClean="0">
                <a:solidFill>
                  <a:schemeClr val="tx1"/>
                </a:solidFill>
                <a:ea typeface="黑体" pitchFamily="2" charset="-122"/>
              </a:rPr>
              <a:t>F3.C</a:t>
            </a:r>
            <a:r>
              <a:rPr lang="zh-CN" altLang="en-US" dirty="0" smtClean="0">
                <a:solidFill>
                  <a:schemeClr val="tx1"/>
                </a:solidFill>
                <a:ea typeface="黑体" pitchFamily="2" charset="-122"/>
              </a:rPr>
              <a:t>中使用</a:t>
            </a:r>
            <a:endParaRPr lang="en-US" altLang="zh-CN" dirty="0" smtClean="0">
              <a:solidFill>
                <a:schemeClr val="tx1"/>
              </a:solidFill>
            </a:endParaRPr>
          </a:p>
          <a:p>
            <a:pPr marL="0" lvl="1" algn="l">
              <a:spcBef>
                <a:spcPts val="0"/>
              </a:spcBef>
            </a:pPr>
            <a:r>
              <a:rPr lang="en-US" altLang="zh-CN" dirty="0" smtClean="0">
                <a:solidFill>
                  <a:schemeClr val="tx1"/>
                </a:solidFill>
                <a:ea typeface="黑体" pitchFamily="2" charset="-122"/>
              </a:rPr>
              <a:t>//b</a:t>
            </a:r>
            <a:r>
              <a:rPr lang="zh-CN" altLang="en-US" dirty="0" smtClean="0">
                <a:solidFill>
                  <a:schemeClr val="tx1"/>
                </a:solidFill>
                <a:ea typeface="黑体" pitchFamily="2" charset="-122"/>
              </a:rPr>
              <a:t>只能</a:t>
            </a:r>
            <a:r>
              <a:rPr lang="zh-CN" altLang="en-US" dirty="0" smtClean="0">
                <a:solidFill>
                  <a:schemeClr val="tx1"/>
                </a:solidFill>
                <a:ea typeface="黑体" pitchFamily="2" charset="-122"/>
              </a:rPr>
              <a:t>在</a:t>
            </a:r>
            <a:r>
              <a:rPr lang="en-US" altLang="zh-CN" dirty="0" err="1" smtClean="0">
                <a:solidFill>
                  <a:schemeClr val="tx1"/>
                </a:solidFill>
                <a:ea typeface="黑体" pitchFamily="2" charset="-122"/>
              </a:rPr>
              <a:t>func</a:t>
            </a:r>
            <a:r>
              <a:rPr lang="zh-CN" altLang="en-US" dirty="0" smtClean="0">
                <a:solidFill>
                  <a:schemeClr val="tx1"/>
                </a:solidFill>
                <a:ea typeface="黑体" pitchFamily="2" charset="-122"/>
              </a:rPr>
              <a:t>中使用</a:t>
            </a:r>
            <a:endParaRPr lang="en-US" altLang="zh-CN" dirty="0" smtClean="0">
              <a:solidFill>
                <a:schemeClr val="tx1"/>
              </a:solidFill>
              <a:ea typeface="黑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Grp="1" noChangeArrowheads="1"/>
          </p:cNvSpPr>
          <p:nvPr>
            <p:ph type="title"/>
          </p:nvPr>
        </p:nvSpPr>
        <p:spPr>
          <a:noFill/>
          <a:ln/>
        </p:spPr>
        <p:txBody>
          <a:bodyPr/>
          <a:lstStyle/>
          <a:p>
            <a:pPr algn="l">
              <a:lnSpc>
                <a:spcPct val="120000"/>
              </a:lnSpc>
            </a:pPr>
            <a:r>
              <a:rPr lang="zh-CN" altLang="en-US" b="1" dirty="0" smtClean="0"/>
              <a:t>指针</a:t>
            </a:r>
            <a:endParaRPr lang="zh-CN" altLang="en-US" b="1" dirty="0"/>
          </a:p>
        </p:txBody>
      </p:sp>
      <p:sp>
        <p:nvSpPr>
          <p:cNvPr id="62469" name="Text Box 5"/>
          <p:cNvSpPr txBox="1">
            <a:spLocks noGrp="1" noChangeArrowheads="1"/>
          </p:cNvSpPr>
          <p:nvPr>
            <p:ph type="body" idx="1"/>
          </p:nvPr>
        </p:nvSpPr>
        <p:spPr>
          <a:noFill/>
          <a:ln/>
        </p:spPr>
        <p:txBody>
          <a:bodyPr/>
          <a:lstStyle/>
          <a:p>
            <a:r>
              <a:rPr lang="zh-CN" altLang="en-US" dirty="0" smtClean="0"/>
              <a:t>指针</a:t>
            </a:r>
            <a:endParaRPr lang="en-US" altLang="zh-CN" dirty="0" smtClean="0"/>
          </a:p>
          <a:p>
            <a:pPr lvl="1"/>
            <a:r>
              <a:rPr lang="zh-CN" altLang="en-US" dirty="0" smtClean="0"/>
              <a:t>一</a:t>
            </a:r>
            <a:r>
              <a:rPr lang="zh-CN" altLang="en-US" dirty="0"/>
              <a:t>个变量的</a:t>
            </a:r>
            <a:r>
              <a:rPr lang="zh-CN" altLang="en-US" dirty="0">
                <a:solidFill>
                  <a:srgbClr val="FF0000"/>
                </a:solidFill>
              </a:rPr>
              <a:t>地址</a:t>
            </a:r>
            <a:r>
              <a:rPr lang="zh-CN" altLang="en-US" dirty="0"/>
              <a:t>称为该变量的</a:t>
            </a:r>
            <a:r>
              <a:rPr lang="zh-CN" altLang="en-US" dirty="0" smtClean="0"/>
              <a:t>“</a:t>
            </a:r>
            <a:r>
              <a:rPr lang="zh-CN" altLang="en-US" b="1" dirty="0" smtClean="0">
                <a:solidFill>
                  <a:srgbClr val="FF0000"/>
                </a:solidFill>
              </a:rPr>
              <a:t>指针</a:t>
            </a:r>
            <a:r>
              <a:rPr lang="zh-CN" altLang="en-US" dirty="0" smtClean="0"/>
              <a:t>”</a:t>
            </a:r>
            <a:endParaRPr lang="zh-CN" altLang="en-US" dirty="0"/>
          </a:p>
          <a:p>
            <a:r>
              <a:rPr lang="zh-CN" altLang="en-US" dirty="0" smtClean="0"/>
              <a:t>指针变量</a:t>
            </a:r>
            <a:endParaRPr lang="en-US" altLang="zh-CN" dirty="0" smtClean="0"/>
          </a:p>
          <a:p>
            <a:pPr lvl="1"/>
            <a:r>
              <a:rPr lang="zh-CN" altLang="en-US" dirty="0" smtClean="0"/>
              <a:t>用来</a:t>
            </a:r>
            <a:r>
              <a:rPr lang="zh-CN" altLang="en-US" dirty="0"/>
              <a:t>存放另一变量的</a:t>
            </a:r>
            <a:r>
              <a:rPr lang="zh-CN" altLang="en-US" dirty="0" smtClean="0"/>
              <a:t>地址（</a:t>
            </a:r>
            <a:r>
              <a:rPr lang="zh-CN" altLang="en-US" dirty="0"/>
              <a:t>即指针</a:t>
            </a:r>
            <a:r>
              <a:rPr lang="zh-CN" altLang="en-US" dirty="0" smtClean="0"/>
              <a:t>）的变量称为“</a:t>
            </a:r>
            <a:r>
              <a:rPr lang="zh-CN" altLang="en-US" b="1" dirty="0" smtClean="0">
                <a:solidFill>
                  <a:srgbClr val="FF0000"/>
                </a:solidFill>
              </a:rPr>
              <a:t>指针变量</a:t>
            </a:r>
            <a:r>
              <a:rPr lang="zh-CN" altLang="en-US" dirty="0" smtClean="0"/>
              <a:t>”</a:t>
            </a:r>
            <a:endParaRPr lang="en-US" altLang="zh-CN" dirty="0" smtClean="0"/>
          </a:p>
          <a:p>
            <a:r>
              <a:rPr lang="zh-CN" altLang="en-US" dirty="0" smtClean="0"/>
              <a:t>指针变量的定义</a:t>
            </a:r>
          </a:p>
          <a:p>
            <a:pPr marL="1085850" lvl="1" indent="-457200">
              <a:buNone/>
            </a:pPr>
            <a:r>
              <a:rPr lang="zh-CN" altLang="en-US" dirty="0" smtClean="0"/>
              <a:t>一般形式为： </a:t>
            </a:r>
            <a:r>
              <a:rPr lang="zh-CN" altLang="en-US" dirty="0" smtClean="0">
                <a:solidFill>
                  <a:srgbClr val="FF0000"/>
                </a:solidFill>
              </a:rPr>
              <a:t>类型说明  *指针变量名；</a:t>
            </a:r>
            <a:endParaRPr lang="en-US" altLang="zh-CN" dirty="0" smtClean="0">
              <a:solidFill>
                <a:srgbClr val="FF0000"/>
              </a:solidFill>
            </a:endParaRPr>
          </a:p>
          <a:p>
            <a:pPr marL="1085850" lvl="1" indent="-457200"/>
            <a:r>
              <a:rPr lang="en-US" altLang="zh-CN" dirty="0" err="1" smtClean="0">
                <a:solidFill>
                  <a:schemeClr val="tx1"/>
                </a:solidFill>
              </a:rPr>
              <a:t>int</a:t>
            </a:r>
            <a:r>
              <a:rPr lang="en-US" altLang="zh-CN" dirty="0" smtClean="0">
                <a:solidFill>
                  <a:schemeClr val="tx1"/>
                </a:solidFill>
              </a:rPr>
              <a:t> *p1; </a:t>
            </a:r>
            <a:r>
              <a:rPr lang="en-US" altLang="zh-CN" dirty="0" smtClean="0">
                <a:solidFill>
                  <a:srgbClr val="FF0000"/>
                </a:solidFill>
              </a:rPr>
              <a:t>	</a:t>
            </a:r>
            <a:r>
              <a:rPr lang="en-US" altLang="zh-CN" dirty="0" smtClean="0">
                <a:solidFill>
                  <a:schemeClr val="tx1"/>
                </a:solidFill>
              </a:rPr>
              <a:t>/*p1</a:t>
            </a:r>
            <a:r>
              <a:rPr lang="zh-CN" altLang="en-US" dirty="0" smtClean="0">
                <a:solidFill>
                  <a:schemeClr val="tx1"/>
                </a:solidFill>
              </a:rPr>
              <a:t>是一个指针变量，它的值是某个整型变量的地址，即 </a:t>
            </a:r>
            <a:r>
              <a:rPr lang="en-US" altLang="zh-CN" dirty="0" smtClean="0">
                <a:solidFill>
                  <a:schemeClr val="tx1"/>
                </a:solidFill>
              </a:rPr>
              <a:t>p1</a:t>
            </a:r>
            <a:r>
              <a:rPr lang="zh-CN" altLang="en-US" dirty="0" smtClean="0">
                <a:solidFill>
                  <a:schemeClr val="tx1"/>
                </a:solidFill>
              </a:rPr>
              <a:t>指向一个整型变量</a:t>
            </a:r>
            <a:r>
              <a:rPr lang="en-US" altLang="zh-CN" dirty="0" smtClean="0">
                <a:solidFill>
                  <a:schemeClr val="tx1"/>
                </a:solidFill>
              </a:rPr>
              <a:t>*/</a:t>
            </a:r>
          </a:p>
          <a:p>
            <a:pPr marL="1085850" lvl="1" indent="-457200"/>
            <a:r>
              <a:rPr lang="en-US" altLang="zh-CN" dirty="0" smtClean="0">
                <a:solidFill>
                  <a:schemeClr val="tx1"/>
                </a:solidFill>
              </a:rPr>
              <a:t>float *p3; </a:t>
            </a:r>
            <a:r>
              <a:rPr lang="en-US" altLang="zh-CN" dirty="0" smtClean="0">
                <a:solidFill>
                  <a:srgbClr val="FF0000"/>
                </a:solidFill>
              </a:rPr>
              <a:t>	</a:t>
            </a:r>
            <a:r>
              <a:rPr lang="en-US" altLang="zh-CN" dirty="0" smtClean="0">
                <a:solidFill>
                  <a:schemeClr val="tx1"/>
                </a:solidFill>
              </a:rPr>
              <a:t>/*p3</a:t>
            </a:r>
            <a:r>
              <a:rPr lang="zh-CN" altLang="en-US" dirty="0" smtClean="0">
                <a:solidFill>
                  <a:schemeClr val="tx1"/>
                </a:solidFill>
              </a:rPr>
              <a:t>是指向浮点变量的指针变量*</a:t>
            </a:r>
            <a:r>
              <a:rPr lang="en-US" altLang="zh-CN" dirty="0" smtClean="0">
                <a:solidFill>
                  <a:schemeClr val="tx1"/>
                </a:solidFill>
              </a:rPr>
              <a:t>/</a:t>
            </a:r>
            <a:endParaRPr lang="zh-CN" alt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gtEl>
                                        <p:attrNameLst>
                                          <p:attrName>style.visibility</p:attrName>
                                        </p:attrNameLst>
                                      </p:cBhvr>
                                      <p:to>
                                        <p:strVal val="visible"/>
                                      </p:to>
                                    </p:set>
                                    <p:animEffect transition="in" filter="wipe(left)">
                                      <p:cBhvr>
                                        <p:cTn id="12"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指针变量的运算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指针运算符</a:t>
            </a:r>
          </a:p>
          <a:p>
            <a:pPr lvl="1"/>
            <a:r>
              <a:rPr lang="zh-CN" altLang="en-US" dirty="0" smtClean="0"/>
              <a:t>取地址运算符：</a:t>
            </a:r>
            <a:r>
              <a:rPr lang="en-US" altLang="zh-CN" b="1" dirty="0" smtClean="0">
                <a:solidFill>
                  <a:srgbClr val="FF0000"/>
                </a:solidFill>
              </a:rPr>
              <a:t>&amp;</a:t>
            </a:r>
          </a:p>
          <a:p>
            <a:pPr lvl="1"/>
            <a:r>
              <a:rPr lang="zh-CN" altLang="en-US" dirty="0" smtClean="0"/>
              <a:t>取内容运算符：</a:t>
            </a:r>
            <a:r>
              <a:rPr lang="zh-CN" altLang="en-US" b="1" dirty="0" smtClean="0">
                <a:solidFill>
                  <a:srgbClr val="FF0000"/>
                </a:solidFill>
              </a:rPr>
              <a:t>*</a:t>
            </a:r>
          </a:p>
          <a:p>
            <a:r>
              <a:rPr lang="zh-CN" altLang="en-US" dirty="0" smtClean="0"/>
              <a:t>指针变量的初始化</a:t>
            </a:r>
            <a:endParaRPr lang="en-US" altLang="zh-CN" dirty="0" smtClean="0"/>
          </a:p>
          <a:p>
            <a:pPr lvl="1"/>
            <a:r>
              <a:rPr lang="en-US" altLang="zh-CN" dirty="0" err="1" smtClean="0">
                <a:solidFill>
                  <a:schemeClr val="tx1"/>
                </a:solidFill>
              </a:rPr>
              <a:t>int</a:t>
            </a:r>
            <a:r>
              <a:rPr lang="en-US" altLang="zh-CN" dirty="0" smtClean="0">
                <a:solidFill>
                  <a:schemeClr val="tx1"/>
                </a:solidFill>
              </a:rPr>
              <a:t> a, *p = &amp;a;</a:t>
            </a:r>
          </a:p>
          <a:p>
            <a:r>
              <a:rPr lang="zh-CN" altLang="en-US" dirty="0" smtClean="0"/>
              <a:t>指针变量的赋值与运算</a:t>
            </a:r>
            <a:endParaRPr lang="en-US" altLang="zh-CN" dirty="0" smtClean="0"/>
          </a:p>
          <a:p>
            <a:pPr lvl="1"/>
            <a:r>
              <a:rPr lang="en-US" altLang="zh-CN" dirty="0" err="1" smtClean="0">
                <a:solidFill>
                  <a:schemeClr val="tx1"/>
                </a:solidFill>
              </a:rPr>
              <a:t>int</a:t>
            </a:r>
            <a:r>
              <a:rPr lang="en-US" altLang="zh-CN" dirty="0" smtClean="0">
                <a:solidFill>
                  <a:schemeClr val="tx1"/>
                </a:solidFill>
              </a:rPr>
              <a:t> a, *p1, *p2;</a:t>
            </a:r>
          </a:p>
          <a:p>
            <a:pPr lvl="1">
              <a:buNone/>
            </a:pPr>
            <a:r>
              <a:rPr lang="en-US" altLang="zh-CN" dirty="0" smtClean="0">
                <a:solidFill>
                  <a:schemeClr val="tx1"/>
                </a:solidFill>
              </a:rPr>
              <a:t>	p1 = &amp;a; p2 = p1; *p1 = 10; (a = 10;)</a:t>
            </a:r>
          </a:p>
          <a:p>
            <a:pPr lvl="1"/>
            <a:r>
              <a:rPr lang="en-US" altLang="zh-CN" dirty="0" err="1" smtClean="0">
                <a:solidFill>
                  <a:schemeClr val="tx1"/>
                </a:solidFill>
              </a:rPr>
              <a:t>int</a:t>
            </a:r>
            <a:r>
              <a:rPr lang="en-US" altLang="zh-CN" dirty="0" smtClean="0">
                <a:solidFill>
                  <a:schemeClr val="tx1"/>
                </a:solidFill>
              </a:rPr>
              <a:t> a[5], *pa;</a:t>
            </a:r>
            <a:br>
              <a:rPr lang="en-US" altLang="zh-CN" dirty="0" smtClean="0">
                <a:solidFill>
                  <a:schemeClr val="tx1"/>
                </a:solidFill>
              </a:rPr>
            </a:br>
            <a:r>
              <a:rPr lang="en-US" altLang="zh-CN" dirty="0" smtClean="0">
                <a:solidFill>
                  <a:schemeClr val="tx1"/>
                </a:solidFill>
              </a:rPr>
              <a:t>pa = a; </a:t>
            </a:r>
            <a:r>
              <a:rPr lang="zh-CN" altLang="en-US" dirty="0" smtClean="0">
                <a:solidFill>
                  <a:schemeClr val="tx1"/>
                </a:solidFill>
              </a:rPr>
              <a:t>或者 </a:t>
            </a:r>
            <a:r>
              <a:rPr lang="en-US" altLang="zh-CN" dirty="0" smtClean="0">
                <a:solidFill>
                  <a:schemeClr val="tx1"/>
                </a:solidFill>
              </a:rPr>
              <a:t>pa = &amp;a[0]; pa = pa + 2; (pa</a:t>
            </a:r>
            <a:r>
              <a:rPr lang="zh-CN" altLang="en-US" dirty="0" smtClean="0">
                <a:solidFill>
                  <a:schemeClr val="tx1"/>
                </a:solidFill>
              </a:rPr>
              <a:t>指向</a:t>
            </a:r>
            <a:r>
              <a:rPr lang="en-US" altLang="zh-CN" dirty="0" smtClean="0">
                <a:solidFill>
                  <a:schemeClr val="tx1"/>
                </a:solidFill>
              </a:rPr>
              <a:t>a[2])</a:t>
            </a:r>
          </a:p>
          <a:p>
            <a:pPr lvl="1"/>
            <a:r>
              <a:rPr lang="en-US" altLang="zh-CN" dirty="0" smtClean="0">
                <a:solidFill>
                  <a:schemeClr val="tx1"/>
                </a:solidFill>
              </a:rPr>
              <a:t>char *</a:t>
            </a:r>
            <a:r>
              <a:rPr lang="en-US" altLang="zh-CN" dirty="0" err="1" smtClean="0">
                <a:solidFill>
                  <a:schemeClr val="tx1"/>
                </a:solidFill>
              </a:rPr>
              <a:t>ps</a:t>
            </a:r>
            <a:r>
              <a:rPr lang="en-US" altLang="zh-CN" dirty="0" smtClean="0">
                <a:solidFill>
                  <a:schemeClr val="tx1"/>
                </a:solidFill>
              </a:rPr>
              <a:t> = “Language”;</a:t>
            </a:r>
            <a:endParaRPr lang="zh-CN" altLang="en-US"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指针变量作为函数参数</a:t>
            </a:r>
            <a:endParaRPr lang="zh-CN" altLang="en-US" dirty="0">
              <a:latin typeface="+mj-ea"/>
            </a:endParaRPr>
          </a:p>
        </p:txBody>
      </p:sp>
      <p:sp>
        <p:nvSpPr>
          <p:cNvPr id="3" name="内容占位符 2"/>
          <p:cNvSpPr>
            <a:spLocks noGrp="1"/>
          </p:cNvSpPr>
          <p:nvPr>
            <p:ph idx="1"/>
          </p:nvPr>
        </p:nvSpPr>
        <p:spPr/>
        <p:txBody>
          <a:bodyPr/>
          <a:lstStyle/>
          <a:p>
            <a:r>
              <a:rPr lang="zh-CN" altLang="en-US" dirty="0" smtClean="0"/>
              <a:t>使用指针（或指针变量）作函数参数，属于</a:t>
            </a:r>
            <a:r>
              <a:rPr lang="zh-CN" altLang="en-US" b="1" dirty="0" smtClean="0"/>
              <a:t>传址调用，</a:t>
            </a:r>
            <a:r>
              <a:rPr lang="zh-CN" altLang="en-US" dirty="0" smtClean="0"/>
              <a:t>在执行被调用函数时，能使形参指针变量所指向的变量的值发生变化</a:t>
            </a:r>
            <a:endParaRPr lang="en-US" altLang="zh-CN" dirty="0" smtClean="0"/>
          </a:p>
          <a:p>
            <a:pPr lvl="1">
              <a:lnSpc>
                <a:spcPct val="120000"/>
              </a:lnSpc>
              <a:buNone/>
            </a:pPr>
            <a:r>
              <a:rPr lang="en-US" altLang="zh-CN" dirty="0" smtClean="0">
                <a:solidFill>
                  <a:schemeClr val="tx1"/>
                </a:solidFill>
                <a:latin typeface="Times New Roman" pitchFamily="18" charset="0"/>
              </a:rPr>
              <a:t>void swap(</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*p1, </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*p2)	main()</a:t>
            </a:r>
            <a:endParaRPr lang="zh-CN" altLang="en-US" dirty="0" smtClean="0">
              <a:solidFill>
                <a:schemeClr val="tx1"/>
              </a:solidFill>
              <a:latin typeface="Times New Roman" pitchFamily="18" charset="0"/>
            </a:endParaRPr>
          </a:p>
          <a:p>
            <a:pPr lvl="1">
              <a:lnSpc>
                <a:spcPct val="120000"/>
              </a:lnSpc>
              <a:buNone/>
            </a:pPr>
            <a:r>
              <a:rPr lang="zh-CN" altLang="en-US" dirty="0" smtClean="0">
                <a:solidFill>
                  <a:schemeClr val="tx1"/>
                </a:solidFill>
                <a:latin typeface="Times New Roman" pitchFamily="18" charset="0"/>
              </a:rPr>
              <a:t>｛  </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temp</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			{ </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a=5, b=9;</a:t>
            </a:r>
            <a:endParaRPr lang="zh-CN" altLang="en-US" dirty="0" smtClean="0">
              <a:solidFill>
                <a:schemeClr val="tx1"/>
              </a:solidFill>
              <a:latin typeface="Times New Roman" pitchFamily="18" charset="0"/>
            </a:endParaRPr>
          </a:p>
          <a:p>
            <a:pPr lvl="1">
              <a:lnSpc>
                <a:spcPct val="120000"/>
              </a:lnSpc>
              <a:buNone/>
            </a:pPr>
            <a:r>
              <a:rPr lang="zh-CN" altLang="en-US" dirty="0" smtClean="0">
                <a:solidFill>
                  <a:schemeClr val="tx1"/>
                </a:solidFill>
                <a:latin typeface="Times New Roman" pitchFamily="18" charset="0"/>
              </a:rPr>
              <a:t>      </a:t>
            </a:r>
            <a:r>
              <a:rPr lang="en-US" altLang="zh-CN" dirty="0" smtClean="0">
                <a:solidFill>
                  <a:schemeClr val="tx1"/>
                </a:solidFill>
                <a:latin typeface="Times New Roman" pitchFamily="18" charset="0"/>
              </a:rPr>
              <a:t>temp=</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p1</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			   </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*pointer_1=&amp;a;</a:t>
            </a:r>
            <a:endParaRPr lang="zh-CN" altLang="en-US" dirty="0" smtClean="0">
              <a:solidFill>
                <a:schemeClr val="tx1"/>
              </a:solidFill>
              <a:latin typeface="Times New Roman" pitchFamily="18" charset="0"/>
            </a:endParaRPr>
          </a:p>
          <a:p>
            <a:pPr lvl="1">
              <a:lnSpc>
                <a:spcPct val="120000"/>
              </a:lnSpc>
              <a:buNone/>
            </a:pPr>
            <a:r>
              <a:rPr lang="zh-CN" altLang="en-US" dirty="0" smtClean="0">
                <a:solidFill>
                  <a:schemeClr val="tx1"/>
                </a:solidFill>
                <a:latin typeface="Times New Roman" pitchFamily="18" charset="0"/>
              </a:rPr>
              <a:t>     *</a:t>
            </a:r>
            <a:r>
              <a:rPr lang="en-US" altLang="zh-CN" dirty="0" smtClean="0">
                <a:solidFill>
                  <a:schemeClr val="tx1"/>
                </a:solidFill>
                <a:latin typeface="Times New Roman" pitchFamily="18" charset="0"/>
              </a:rPr>
              <a:t>p1=</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p2</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			   </a:t>
            </a:r>
            <a:r>
              <a:rPr lang="en-US" altLang="zh-CN" dirty="0" err="1" smtClean="0">
                <a:solidFill>
                  <a:schemeClr val="tx1"/>
                </a:solidFill>
                <a:latin typeface="Times New Roman" pitchFamily="18" charset="0"/>
              </a:rPr>
              <a:t>int</a:t>
            </a:r>
            <a:r>
              <a:rPr lang="en-US" altLang="zh-CN" dirty="0" smtClean="0">
                <a:solidFill>
                  <a:schemeClr val="tx1"/>
                </a:solidFill>
                <a:latin typeface="Times New Roman" pitchFamily="18" charset="0"/>
              </a:rPr>
              <a:t> *pointer_2=&amp;b;</a:t>
            </a:r>
          </a:p>
          <a:p>
            <a:pPr lvl="1">
              <a:lnSpc>
                <a:spcPct val="120000"/>
              </a:lnSpc>
              <a:buNone/>
            </a:pPr>
            <a:r>
              <a:rPr lang="en-US" altLang="zh-CN" dirty="0" smtClean="0">
                <a:solidFill>
                  <a:schemeClr val="tx1"/>
                </a:solidFill>
                <a:latin typeface="Times New Roman" pitchFamily="18" charset="0"/>
              </a:rPr>
              <a:t>	 </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p2=temp</a:t>
            </a:r>
            <a:r>
              <a:rPr lang="zh-CN" altLang="en-US" dirty="0" smtClean="0">
                <a:solidFill>
                  <a:schemeClr val="tx1"/>
                </a:solidFill>
                <a:latin typeface="Times New Roman" pitchFamily="18" charset="0"/>
              </a:rPr>
              <a:t>；</a:t>
            </a:r>
            <a:r>
              <a:rPr lang="en-US" altLang="zh-CN" dirty="0" smtClean="0">
                <a:solidFill>
                  <a:schemeClr val="tx1"/>
                </a:solidFill>
                <a:latin typeface="Times New Roman" pitchFamily="18" charset="0"/>
              </a:rPr>
              <a:t>			   swap(pa, </a:t>
            </a:r>
            <a:r>
              <a:rPr lang="en-US" altLang="zh-CN" dirty="0" err="1" smtClean="0">
                <a:solidFill>
                  <a:schemeClr val="tx1"/>
                </a:solidFill>
                <a:latin typeface="Times New Roman" pitchFamily="18" charset="0"/>
              </a:rPr>
              <a:t>pb</a:t>
            </a:r>
            <a:r>
              <a:rPr lang="en-US" altLang="zh-CN" dirty="0" smtClean="0">
                <a:solidFill>
                  <a:schemeClr val="tx1"/>
                </a:solidFill>
                <a:latin typeface="Times New Roman" pitchFamily="18" charset="0"/>
              </a:rPr>
              <a:t>);</a:t>
            </a:r>
            <a:endParaRPr lang="zh-CN" altLang="en-US" dirty="0" smtClean="0">
              <a:solidFill>
                <a:schemeClr val="tx1"/>
              </a:solidFill>
              <a:latin typeface="Times New Roman" pitchFamily="18" charset="0"/>
            </a:endParaRPr>
          </a:p>
          <a:p>
            <a:pPr lvl="1">
              <a:lnSpc>
                <a:spcPct val="120000"/>
              </a:lnSpc>
              <a:buNone/>
            </a:pPr>
            <a:r>
              <a:rPr lang="zh-CN" altLang="en-US" dirty="0" smtClean="0">
                <a:solidFill>
                  <a:schemeClr val="tx1"/>
                </a:solidFill>
                <a:latin typeface="Times New Roman" pitchFamily="18" charset="0"/>
              </a:rPr>
              <a:t> ｝</a:t>
            </a:r>
            <a:r>
              <a:rPr lang="en-US" altLang="zh-CN" dirty="0" smtClean="0">
                <a:solidFill>
                  <a:schemeClr val="tx1"/>
                </a:solidFill>
                <a:latin typeface="Times New Roman" pitchFamily="18" charset="0"/>
              </a:rPr>
              <a:t>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j9"/>
          <p:cNvPicPr>
            <a:picLocks noChangeAspect="1" noChangeArrowheads="1"/>
          </p:cNvPicPr>
          <p:nvPr/>
        </p:nvPicPr>
        <p:blipFill>
          <a:blip r:embed="rId2" cstate="print"/>
          <a:srcRect/>
          <a:stretch>
            <a:fillRect/>
          </a:stretch>
        </p:blipFill>
        <p:spPr bwMode="auto">
          <a:xfrm>
            <a:off x="228600" y="1295400"/>
            <a:ext cx="8640763" cy="5040312"/>
          </a:xfrm>
          <a:prstGeom prst="rect">
            <a:avLst/>
          </a:prstGeom>
          <a:noFill/>
          <a:ln w="38100">
            <a:solidFill>
              <a:schemeClr val="accent2"/>
            </a:solidFill>
            <a:miter lim="800000"/>
            <a:headEnd/>
            <a:tailEnd/>
          </a:ln>
        </p:spPr>
      </p:pic>
      <p:sp>
        <p:nvSpPr>
          <p:cNvPr id="5" name="标题 4"/>
          <p:cNvSpPr>
            <a:spLocks noGrp="1"/>
          </p:cNvSpPr>
          <p:nvPr>
            <p:ph type="title"/>
          </p:nvPr>
        </p:nvSpPr>
        <p:spPr/>
        <p:txBody>
          <a:bodyPr/>
          <a:lstStyle/>
          <a:p>
            <a:r>
              <a:rPr lang="zh-CN" altLang="en-US" dirty="0" smtClean="0">
                <a:latin typeface="+mj-ea"/>
              </a:rPr>
              <a:t>指针变量作为函数参数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字符型数据</a:t>
            </a:r>
            <a:endParaRPr lang="zh-CN" altLang="en-US" dirty="0"/>
          </a:p>
        </p:txBody>
      </p:sp>
      <p:sp>
        <p:nvSpPr>
          <p:cNvPr id="3" name="内容占位符 2"/>
          <p:cNvSpPr>
            <a:spLocks noGrp="1"/>
          </p:cNvSpPr>
          <p:nvPr>
            <p:ph idx="1"/>
          </p:nvPr>
        </p:nvSpPr>
        <p:spPr>
          <a:xfrm>
            <a:off x="431800" y="1219200"/>
            <a:ext cx="8229600" cy="5065712"/>
          </a:xfrm>
        </p:spPr>
        <p:txBody>
          <a:bodyPr/>
          <a:lstStyle/>
          <a:p>
            <a:pPr>
              <a:lnSpc>
                <a:spcPct val="100000"/>
              </a:lnSpc>
            </a:pPr>
            <a:r>
              <a:rPr lang="zh-CN" altLang="en-US" sz="2400" b="1" dirty="0" smtClean="0"/>
              <a:t>字符常量：</a:t>
            </a:r>
            <a:r>
              <a:rPr lang="zh-CN" altLang="en-US" sz="2400" dirty="0" smtClean="0"/>
              <a:t>一对单引号括起来的单个字符。</a:t>
            </a:r>
            <a:r>
              <a:rPr lang="en-US" altLang="zh-CN" sz="2400" dirty="0" smtClean="0"/>
              <a:t/>
            </a:r>
            <a:br>
              <a:rPr lang="en-US" altLang="zh-CN" sz="2400" dirty="0" smtClean="0"/>
            </a:br>
            <a:r>
              <a:rPr lang="zh-CN" altLang="en-US" sz="2400" dirty="0" smtClean="0"/>
              <a:t>如：</a:t>
            </a:r>
            <a:r>
              <a:rPr lang="en-US" altLang="zh-CN" sz="2400" b="1" dirty="0" smtClean="0">
                <a:solidFill>
                  <a:schemeClr val="accent2"/>
                </a:solidFill>
              </a:rPr>
              <a:t>‘a’, ‘X’, ‘1’, ‘\n’ </a:t>
            </a:r>
            <a:r>
              <a:rPr lang="zh-CN" altLang="en-US" sz="2400" b="1" dirty="0" smtClean="0">
                <a:solidFill>
                  <a:schemeClr val="accent2"/>
                </a:solidFill>
              </a:rPr>
              <a:t>等</a:t>
            </a:r>
            <a:endParaRPr lang="en-US" altLang="zh-CN" sz="2400" b="1" dirty="0" smtClean="0">
              <a:solidFill>
                <a:schemeClr val="accent2"/>
              </a:solidFill>
            </a:endParaRPr>
          </a:p>
          <a:p>
            <a:pPr>
              <a:lnSpc>
                <a:spcPct val="100000"/>
              </a:lnSpc>
            </a:pPr>
            <a:endParaRPr lang="en-US" altLang="zh-CN" sz="2400" b="1" dirty="0" smtClean="0">
              <a:solidFill>
                <a:schemeClr val="accent2"/>
              </a:solidFill>
            </a:endParaRPr>
          </a:p>
          <a:p>
            <a:pPr>
              <a:lnSpc>
                <a:spcPct val="100000"/>
              </a:lnSpc>
            </a:pPr>
            <a:endParaRPr lang="en-US" altLang="zh-CN" sz="2400" b="1" dirty="0" smtClean="0">
              <a:solidFill>
                <a:schemeClr val="accent2"/>
              </a:solidFill>
            </a:endParaRPr>
          </a:p>
          <a:p>
            <a:pPr>
              <a:lnSpc>
                <a:spcPct val="100000"/>
              </a:lnSpc>
            </a:pPr>
            <a:endParaRPr lang="en-US" altLang="zh-CN" sz="2400" b="1" dirty="0" smtClean="0">
              <a:solidFill>
                <a:schemeClr val="accent2"/>
              </a:solidFill>
            </a:endParaRPr>
          </a:p>
          <a:p>
            <a:pPr>
              <a:lnSpc>
                <a:spcPct val="100000"/>
              </a:lnSpc>
            </a:pPr>
            <a:endParaRPr lang="en-US" altLang="zh-CN" sz="2400" b="1" dirty="0" smtClean="0">
              <a:solidFill>
                <a:schemeClr val="accent2"/>
              </a:solidFill>
            </a:endParaRPr>
          </a:p>
          <a:p>
            <a:pPr>
              <a:lnSpc>
                <a:spcPct val="100000"/>
              </a:lnSpc>
            </a:pPr>
            <a:endParaRPr lang="en-US" altLang="zh-CN" sz="2400" b="1" dirty="0" smtClean="0">
              <a:solidFill>
                <a:schemeClr val="accent2"/>
              </a:solidFill>
            </a:endParaRPr>
          </a:p>
          <a:p>
            <a:pPr>
              <a:lnSpc>
                <a:spcPct val="100000"/>
              </a:lnSpc>
            </a:pPr>
            <a:endParaRPr lang="en-US" altLang="zh-CN" sz="2400" dirty="0" smtClean="0">
              <a:solidFill>
                <a:srgbClr val="FF0000"/>
              </a:solidFill>
            </a:endParaRPr>
          </a:p>
          <a:p>
            <a:pPr>
              <a:lnSpc>
                <a:spcPct val="100000"/>
              </a:lnSpc>
            </a:pPr>
            <a:r>
              <a:rPr lang="zh-CN" altLang="en-US" sz="2400" b="1" dirty="0" smtClean="0"/>
              <a:t>字符变量</a:t>
            </a:r>
            <a:r>
              <a:rPr lang="zh-CN" altLang="en-US" sz="2400" dirty="0" smtClean="0"/>
              <a:t>：</a:t>
            </a:r>
            <a:r>
              <a:rPr lang="en-US" altLang="zh-CN" sz="2400" dirty="0" smtClean="0"/>
              <a:t>char  c1,c2;</a:t>
            </a:r>
          </a:p>
          <a:p>
            <a:pPr>
              <a:lnSpc>
                <a:spcPct val="100000"/>
              </a:lnSpc>
            </a:pPr>
            <a:r>
              <a:rPr lang="zh-CN" altLang="en-US" sz="2400" b="1" dirty="0" smtClean="0"/>
              <a:t>字符串常量</a:t>
            </a:r>
            <a:r>
              <a:rPr lang="zh-CN" altLang="en-US" sz="2400" dirty="0" smtClean="0"/>
              <a:t>：一对双引号括起来的若干字符。如“</a:t>
            </a:r>
            <a:r>
              <a:rPr lang="en-US" altLang="zh-CN" sz="2400" dirty="0" smtClean="0"/>
              <a:t>a7c</a:t>
            </a:r>
            <a:r>
              <a:rPr lang="zh-CN" altLang="en-US" sz="2400" dirty="0" smtClean="0"/>
              <a:t>”（系统在字符串末尾</a:t>
            </a:r>
            <a:r>
              <a:rPr lang="zh-CN" altLang="en-US" sz="2400" dirty="0" smtClean="0">
                <a:solidFill>
                  <a:srgbClr val="FF0000"/>
                </a:solidFill>
              </a:rPr>
              <a:t>自动加</a:t>
            </a:r>
            <a:r>
              <a:rPr lang="en-US" altLang="zh-CN" sz="2400" b="1" dirty="0" smtClean="0">
                <a:solidFill>
                  <a:srgbClr val="FF0000"/>
                </a:solidFill>
              </a:rPr>
              <a:t>‘</a:t>
            </a:r>
            <a:r>
              <a:rPr lang="en-US" altLang="zh-CN" sz="2400" dirty="0" smtClean="0">
                <a:solidFill>
                  <a:srgbClr val="FF0000"/>
                </a:solidFill>
              </a:rPr>
              <a:t>\0</a:t>
            </a:r>
            <a:r>
              <a:rPr lang="en-US" altLang="zh-CN" sz="2400" b="1" dirty="0" smtClean="0">
                <a:solidFill>
                  <a:srgbClr val="FF0000"/>
                </a:solidFill>
              </a:rPr>
              <a:t> ’</a:t>
            </a:r>
            <a:r>
              <a:rPr lang="zh-CN" altLang="en-US" sz="2400" dirty="0" smtClean="0"/>
              <a:t>作为结束标志）</a:t>
            </a:r>
            <a:endParaRPr lang="en-US" altLang="zh-CN" sz="2400" dirty="0" smtClean="0">
              <a:solidFill>
                <a:srgbClr val="FF0000"/>
              </a:solidFill>
            </a:endParaRPr>
          </a:p>
          <a:p>
            <a:pPr>
              <a:lnSpc>
                <a:spcPct val="100000"/>
              </a:lnSpc>
            </a:pPr>
            <a:r>
              <a:rPr lang="en-US" altLang="zh-CN" sz="2400" dirty="0" smtClean="0"/>
              <a:t>C</a:t>
            </a:r>
            <a:r>
              <a:rPr lang="zh-CN" altLang="en-US" sz="2400" dirty="0" smtClean="0"/>
              <a:t>中没有字符串变量，需要</a:t>
            </a:r>
            <a:r>
              <a:rPr lang="zh-CN" altLang="en-US" sz="2400" dirty="0" smtClean="0">
                <a:solidFill>
                  <a:srgbClr val="FF0000"/>
                </a:solidFill>
              </a:rPr>
              <a:t>用字符数组存放字符串</a:t>
            </a:r>
            <a:endParaRPr lang="en-US" altLang="zh-CN" sz="2400" b="1" dirty="0" smtClean="0">
              <a:solidFill>
                <a:srgbClr val="FF0000"/>
              </a:solidFill>
            </a:endParaRPr>
          </a:p>
        </p:txBody>
      </p:sp>
      <p:grpSp>
        <p:nvGrpSpPr>
          <p:cNvPr id="5" name="组合 4"/>
          <p:cNvGrpSpPr/>
          <p:nvPr/>
        </p:nvGrpSpPr>
        <p:grpSpPr>
          <a:xfrm>
            <a:off x="1066800" y="2057400"/>
            <a:ext cx="7134225" cy="2533710"/>
            <a:chOff x="1524000" y="381000"/>
            <a:chExt cx="7134225" cy="2533710"/>
          </a:xfrm>
        </p:grpSpPr>
        <p:sp>
          <p:nvSpPr>
            <p:cNvPr id="6" name="Rectangle 2"/>
            <p:cNvSpPr>
              <a:spLocks noChangeArrowheads="1"/>
            </p:cNvSpPr>
            <p:nvPr/>
          </p:nvSpPr>
          <p:spPr bwMode="auto">
            <a:xfrm>
              <a:off x="1539182" y="393731"/>
              <a:ext cx="7119043" cy="2501869"/>
            </a:xfrm>
            <a:prstGeom prst="rect">
              <a:avLst/>
            </a:prstGeom>
            <a:solidFill>
              <a:schemeClr val="bg1"/>
            </a:solidFill>
            <a:ln w="9525">
              <a:solidFill>
                <a:schemeClr val="tx1"/>
              </a:solidFill>
              <a:miter lim="800000"/>
              <a:headEnd/>
              <a:tailEnd/>
            </a:ln>
            <a:effectLst/>
          </p:spPr>
          <p:txBody>
            <a:bodyPr wrap="none" anchor="ctr"/>
            <a:lstStyle/>
            <a:p>
              <a:pPr algn="ctr"/>
              <a:endParaRPr lang="zh-CN" altLang="zh-CN" sz="2000">
                <a:solidFill>
                  <a:schemeClr val="tx1"/>
                </a:solidFill>
              </a:endParaRPr>
            </a:p>
          </p:txBody>
        </p:sp>
        <p:sp>
          <p:nvSpPr>
            <p:cNvPr id="7" name="Text Box 5"/>
            <p:cNvSpPr txBox="1">
              <a:spLocks noChangeArrowheads="1"/>
            </p:cNvSpPr>
            <p:nvPr/>
          </p:nvSpPr>
          <p:spPr bwMode="auto">
            <a:xfrm>
              <a:off x="1752600" y="393998"/>
              <a:ext cx="1665894" cy="402291"/>
            </a:xfrm>
            <a:prstGeom prst="rect">
              <a:avLst/>
            </a:prstGeom>
            <a:solidFill>
              <a:schemeClr val="bg1"/>
            </a:solidFill>
            <a:ln w="9525">
              <a:noFill/>
              <a:miter lim="800000"/>
              <a:headEnd/>
              <a:tailEnd/>
            </a:ln>
            <a:effectLst/>
          </p:spPr>
          <p:txBody>
            <a:bodyPr lIns="90000" tIns="46800" rIns="90000" bIns="46800">
              <a:spAutoFit/>
            </a:bodyPr>
            <a:lstStyle/>
            <a:p>
              <a:pPr>
                <a:spcBef>
                  <a:spcPct val="50000"/>
                </a:spcBef>
              </a:pPr>
              <a:r>
                <a:rPr lang="zh-CN" altLang="en-US" sz="2000" dirty="0" smtClean="0">
                  <a:solidFill>
                    <a:schemeClr val="tx1"/>
                  </a:solidFill>
                </a:rPr>
                <a:t>字符常量</a:t>
              </a:r>
              <a:endParaRPr lang="zh-CN" altLang="en-US" sz="2000" dirty="0">
                <a:solidFill>
                  <a:schemeClr val="tx1"/>
                </a:solidFill>
              </a:endParaRPr>
            </a:p>
          </p:txBody>
        </p:sp>
        <p:sp>
          <p:nvSpPr>
            <p:cNvPr id="8" name="Text Box 6"/>
            <p:cNvSpPr txBox="1">
              <a:spLocks noChangeArrowheads="1"/>
            </p:cNvSpPr>
            <p:nvPr/>
          </p:nvSpPr>
          <p:spPr bwMode="auto">
            <a:xfrm>
              <a:off x="2176832" y="748186"/>
              <a:ext cx="545177" cy="402291"/>
            </a:xfrm>
            <a:prstGeom prst="rect">
              <a:avLst/>
            </a:prstGeom>
            <a:solidFill>
              <a:schemeClr val="bg1"/>
            </a:solidFill>
            <a:ln w="9525">
              <a:noFill/>
              <a:miter lim="800000"/>
              <a:headEnd/>
              <a:tailEnd/>
            </a:ln>
            <a:effectLst/>
          </p:spPr>
          <p:txBody>
            <a:bodyPr lIns="90000" tIns="46800" rIns="90000" bIns="46800">
              <a:spAutoFit/>
            </a:bodyPr>
            <a:lstStyle/>
            <a:p>
              <a:pPr>
                <a:spcBef>
                  <a:spcPct val="50000"/>
                </a:spcBef>
                <a:tabLst>
                  <a:tab pos="2857500" algn="l"/>
                </a:tabLst>
              </a:pPr>
              <a:r>
                <a:rPr lang="en-US" altLang="zh-CN" sz="2000">
                  <a:solidFill>
                    <a:schemeClr val="tx1"/>
                  </a:solidFill>
                </a:rPr>
                <a:t>\n</a:t>
              </a:r>
            </a:p>
          </p:txBody>
        </p:sp>
        <p:sp>
          <p:nvSpPr>
            <p:cNvPr id="9" name="Text Box 7"/>
            <p:cNvSpPr txBox="1">
              <a:spLocks noChangeArrowheads="1"/>
            </p:cNvSpPr>
            <p:nvPr/>
          </p:nvSpPr>
          <p:spPr bwMode="auto">
            <a:xfrm>
              <a:off x="2176832" y="1482367"/>
              <a:ext cx="545177" cy="402291"/>
            </a:xfrm>
            <a:prstGeom prst="rect">
              <a:avLst/>
            </a:prstGeom>
            <a:solidFill>
              <a:schemeClr val="bg1"/>
            </a:solidFill>
            <a:ln w="9525">
              <a:noFill/>
              <a:miter lim="800000"/>
              <a:headEnd/>
              <a:tailEnd/>
            </a:ln>
            <a:effectLst/>
          </p:spPr>
          <p:txBody>
            <a:bodyPr lIns="90000" tIns="46800" rIns="90000" bIns="46800">
              <a:spAutoFit/>
            </a:bodyPr>
            <a:lstStyle/>
            <a:p>
              <a:pPr defTabSz="939800">
                <a:spcBef>
                  <a:spcPct val="50000"/>
                </a:spcBef>
                <a:tabLst>
                  <a:tab pos="2857500" algn="l"/>
                </a:tabLst>
              </a:pPr>
              <a:r>
                <a:rPr lang="en-US" altLang="zh-CN" sz="2000" dirty="0">
                  <a:solidFill>
                    <a:schemeClr val="tx1"/>
                  </a:solidFill>
                </a:rPr>
                <a:t>\t</a:t>
              </a:r>
            </a:p>
          </p:txBody>
        </p:sp>
        <p:sp>
          <p:nvSpPr>
            <p:cNvPr id="10" name="Text Box 9"/>
            <p:cNvSpPr txBox="1">
              <a:spLocks noChangeArrowheads="1"/>
            </p:cNvSpPr>
            <p:nvPr/>
          </p:nvSpPr>
          <p:spPr bwMode="auto">
            <a:xfrm>
              <a:off x="2088932" y="1810748"/>
              <a:ext cx="760488" cy="402291"/>
            </a:xfrm>
            <a:prstGeom prst="rect">
              <a:avLst/>
            </a:prstGeom>
            <a:solidFill>
              <a:schemeClr val="bg1"/>
            </a:solidFill>
            <a:ln w="9525">
              <a:noFill/>
              <a:miter lim="800000"/>
              <a:headEnd/>
              <a:tailEnd/>
            </a:ln>
            <a:effectLst/>
          </p:spPr>
          <p:txBody>
            <a:bodyPr lIns="90000" tIns="46800" rIns="90000" bIns="46800">
              <a:spAutoFit/>
            </a:bodyPr>
            <a:lstStyle/>
            <a:p>
              <a:pPr>
                <a:spcBef>
                  <a:spcPct val="50000"/>
                </a:spcBef>
                <a:tabLst>
                  <a:tab pos="2857500" algn="l"/>
                </a:tabLst>
              </a:pPr>
              <a:r>
                <a:rPr lang="en-US" altLang="zh-CN" sz="2000" dirty="0" smtClean="0">
                  <a:solidFill>
                    <a:schemeClr val="tx1"/>
                  </a:solidFill>
                </a:rPr>
                <a:t>\0</a:t>
              </a:r>
              <a:endParaRPr lang="en-US" altLang="zh-CN" sz="2000" dirty="0">
                <a:solidFill>
                  <a:schemeClr val="tx1"/>
                </a:solidFill>
              </a:endParaRPr>
            </a:p>
          </p:txBody>
        </p:sp>
        <p:sp>
          <p:nvSpPr>
            <p:cNvPr id="11" name="Text Box 10"/>
            <p:cNvSpPr txBox="1">
              <a:spLocks noChangeArrowheads="1"/>
            </p:cNvSpPr>
            <p:nvPr/>
          </p:nvSpPr>
          <p:spPr bwMode="auto">
            <a:xfrm>
              <a:off x="2176832" y="1148665"/>
              <a:ext cx="545177" cy="402291"/>
            </a:xfrm>
            <a:prstGeom prst="rect">
              <a:avLst/>
            </a:prstGeom>
            <a:solidFill>
              <a:schemeClr val="bg1"/>
            </a:solidFill>
            <a:ln w="9525">
              <a:noFill/>
              <a:miter lim="800000"/>
              <a:headEnd/>
              <a:tailEnd/>
            </a:ln>
            <a:effectLst/>
          </p:spPr>
          <p:txBody>
            <a:bodyPr lIns="90000" tIns="46800" rIns="90000" bIns="46800">
              <a:spAutoFit/>
            </a:bodyPr>
            <a:lstStyle/>
            <a:p>
              <a:pPr>
                <a:spcBef>
                  <a:spcPct val="50000"/>
                </a:spcBef>
              </a:pPr>
              <a:r>
                <a:rPr lang="en-US" altLang="zh-CN" sz="2000">
                  <a:solidFill>
                    <a:schemeClr val="tx1"/>
                  </a:solidFill>
                </a:rPr>
                <a:t>\r</a:t>
              </a:r>
            </a:p>
          </p:txBody>
        </p:sp>
        <p:sp>
          <p:nvSpPr>
            <p:cNvPr id="12" name="Text Box 12"/>
            <p:cNvSpPr txBox="1">
              <a:spLocks noChangeArrowheads="1"/>
            </p:cNvSpPr>
            <p:nvPr/>
          </p:nvSpPr>
          <p:spPr bwMode="auto">
            <a:xfrm>
              <a:off x="2057400" y="2133600"/>
              <a:ext cx="760488" cy="402291"/>
            </a:xfrm>
            <a:prstGeom prst="rect">
              <a:avLst/>
            </a:prstGeom>
            <a:solidFill>
              <a:schemeClr val="bg1"/>
            </a:solidFill>
            <a:ln w="9525">
              <a:noFill/>
              <a:miter lim="800000"/>
              <a:headEnd/>
              <a:tailEnd/>
            </a:ln>
            <a:effectLst/>
          </p:spPr>
          <p:txBody>
            <a:bodyPr lIns="90000" tIns="46800" rIns="90000" bIns="46800">
              <a:spAutoFit/>
            </a:bodyPr>
            <a:lstStyle/>
            <a:p>
              <a:pPr>
                <a:spcBef>
                  <a:spcPct val="50000"/>
                </a:spcBef>
                <a:tabLst>
                  <a:tab pos="2857500" algn="l"/>
                </a:tabLst>
              </a:pPr>
              <a:r>
                <a:rPr lang="en-US" altLang="zh-CN" sz="2000" dirty="0">
                  <a:solidFill>
                    <a:schemeClr val="tx1"/>
                  </a:solidFill>
                </a:rPr>
                <a:t>\</a:t>
              </a:r>
              <a:r>
                <a:rPr lang="zh-CN" altLang="zh-CN" sz="2000" dirty="0">
                  <a:solidFill>
                    <a:schemeClr val="tx1"/>
                  </a:solidFill>
                </a:rPr>
                <a:t>\ </a:t>
              </a:r>
              <a:endParaRPr lang="en-US" altLang="zh-CN" sz="2000" dirty="0">
                <a:solidFill>
                  <a:schemeClr val="tx1"/>
                </a:solidFill>
              </a:endParaRPr>
            </a:p>
          </p:txBody>
        </p:sp>
        <p:sp>
          <p:nvSpPr>
            <p:cNvPr id="13" name="Text Box 13"/>
            <p:cNvSpPr txBox="1">
              <a:spLocks noChangeArrowheads="1"/>
            </p:cNvSpPr>
            <p:nvPr/>
          </p:nvSpPr>
          <p:spPr bwMode="auto">
            <a:xfrm>
              <a:off x="2057400" y="2514601"/>
              <a:ext cx="760488" cy="360000"/>
            </a:xfrm>
            <a:prstGeom prst="rect">
              <a:avLst/>
            </a:prstGeom>
            <a:solidFill>
              <a:schemeClr val="bg1"/>
            </a:solidFill>
            <a:ln w="9525">
              <a:noFill/>
              <a:miter lim="800000"/>
              <a:headEnd/>
              <a:tailEnd/>
            </a:ln>
            <a:effectLst/>
          </p:spPr>
          <p:txBody>
            <a:bodyPr wrap="square" lIns="90000" tIns="46800" rIns="90000" bIns="46800">
              <a:spAutoFit/>
            </a:bodyPr>
            <a:lstStyle/>
            <a:p>
              <a:pPr>
                <a:spcBef>
                  <a:spcPct val="50000"/>
                </a:spcBef>
                <a:tabLst>
                  <a:tab pos="2857500" algn="l"/>
                </a:tabLst>
              </a:pPr>
              <a:r>
                <a:rPr lang="en-US" altLang="zh-CN" sz="2000">
                  <a:solidFill>
                    <a:schemeClr val="tx1"/>
                  </a:solidFill>
                </a:rPr>
                <a:t>\' </a:t>
              </a:r>
            </a:p>
          </p:txBody>
        </p:sp>
        <p:sp>
          <p:nvSpPr>
            <p:cNvPr id="14" name="Line 16"/>
            <p:cNvSpPr>
              <a:spLocks noChangeShapeType="1"/>
            </p:cNvSpPr>
            <p:nvPr/>
          </p:nvSpPr>
          <p:spPr bwMode="auto">
            <a:xfrm>
              <a:off x="1524000" y="392915"/>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15" name="Line 17"/>
            <p:cNvSpPr>
              <a:spLocks noChangeShapeType="1"/>
            </p:cNvSpPr>
            <p:nvPr/>
          </p:nvSpPr>
          <p:spPr bwMode="auto">
            <a:xfrm>
              <a:off x="1524000" y="748186"/>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16" name="Line 18"/>
            <p:cNvSpPr>
              <a:spLocks noChangeShapeType="1"/>
            </p:cNvSpPr>
            <p:nvPr/>
          </p:nvSpPr>
          <p:spPr bwMode="auto">
            <a:xfrm>
              <a:off x="1524000" y="1102373"/>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17" name="Line 19"/>
            <p:cNvSpPr>
              <a:spLocks noChangeShapeType="1"/>
            </p:cNvSpPr>
            <p:nvPr/>
          </p:nvSpPr>
          <p:spPr bwMode="auto">
            <a:xfrm>
              <a:off x="1524000" y="1456560"/>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18" name="Line 20"/>
            <p:cNvSpPr>
              <a:spLocks noChangeShapeType="1"/>
            </p:cNvSpPr>
            <p:nvPr/>
          </p:nvSpPr>
          <p:spPr bwMode="auto">
            <a:xfrm>
              <a:off x="1524000" y="1810748"/>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19" name="Line 21"/>
            <p:cNvSpPr>
              <a:spLocks noChangeShapeType="1"/>
            </p:cNvSpPr>
            <p:nvPr/>
          </p:nvSpPr>
          <p:spPr bwMode="auto">
            <a:xfrm>
              <a:off x="1524000" y="2513707"/>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20" name="Line 22"/>
            <p:cNvSpPr>
              <a:spLocks noChangeShapeType="1"/>
            </p:cNvSpPr>
            <p:nvPr/>
          </p:nvSpPr>
          <p:spPr bwMode="auto">
            <a:xfrm>
              <a:off x="1524000" y="2156270"/>
              <a:ext cx="7134225" cy="0"/>
            </a:xfrm>
            <a:prstGeom prst="line">
              <a:avLst/>
            </a:prstGeom>
            <a:noFill/>
            <a:ln w="9525">
              <a:solidFill>
                <a:schemeClr val="tx1"/>
              </a:solidFill>
              <a:round/>
              <a:headEnd/>
              <a:tailEnd/>
            </a:ln>
            <a:effectLst/>
          </p:spPr>
          <p:txBody>
            <a:bodyPr wrap="none" lIns="90000" tIns="46800" rIns="90000" bIns="46800" anchor="ctr">
              <a:spAutoFit/>
            </a:bodyPr>
            <a:lstStyle/>
            <a:p>
              <a:endParaRPr lang="zh-CN" altLang="en-US" sz="2000">
                <a:solidFill>
                  <a:schemeClr val="tx1"/>
                </a:solidFill>
              </a:endParaRPr>
            </a:p>
          </p:txBody>
        </p:sp>
        <p:sp>
          <p:nvSpPr>
            <p:cNvPr id="21" name="Line 27"/>
            <p:cNvSpPr>
              <a:spLocks noChangeShapeType="1"/>
            </p:cNvSpPr>
            <p:nvPr/>
          </p:nvSpPr>
          <p:spPr bwMode="auto">
            <a:xfrm>
              <a:off x="3653640" y="392915"/>
              <a:ext cx="0" cy="2494862"/>
            </a:xfrm>
            <a:prstGeom prst="line">
              <a:avLst/>
            </a:prstGeom>
            <a:noFill/>
            <a:ln w="9525">
              <a:solidFill>
                <a:schemeClr val="tx1"/>
              </a:solidFill>
              <a:round/>
              <a:headEnd/>
              <a:tailEnd/>
            </a:ln>
            <a:effectLst/>
          </p:spPr>
          <p:txBody>
            <a:bodyPr wrap="square" lIns="90000" tIns="46800" rIns="90000" bIns="46800" anchor="ctr">
              <a:spAutoFit/>
            </a:bodyPr>
            <a:lstStyle/>
            <a:p>
              <a:endParaRPr lang="zh-CN" altLang="en-US" sz="2000">
                <a:solidFill>
                  <a:schemeClr val="tx1"/>
                </a:solidFill>
              </a:endParaRPr>
            </a:p>
          </p:txBody>
        </p:sp>
        <p:sp>
          <p:nvSpPr>
            <p:cNvPr id="22" name="Rectangle 28"/>
            <p:cNvSpPr>
              <a:spLocks noChangeArrowheads="1"/>
            </p:cNvSpPr>
            <p:nvPr/>
          </p:nvSpPr>
          <p:spPr bwMode="auto">
            <a:xfrm>
              <a:off x="5569725" y="381000"/>
              <a:ext cx="697627" cy="400110"/>
            </a:xfrm>
            <a:prstGeom prst="rect">
              <a:avLst/>
            </a:prstGeom>
            <a:noFill/>
            <a:ln w="9525">
              <a:noFill/>
              <a:miter lim="800000"/>
              <a:headEnd/>
              <a:tailEnd/>
            </a:ln>
            <a:effectLst/>
          </p:spPr>
          <p:txBody>
            <a:bodyPr wrap="none">
              <a:spAutoFit/>
            </a:bodyPr>
            <a:lstStyle/>
            <a:p>
              <a:pPr>
                <a:spcBef>
                  <a:spcPct val="50000"/>
                </a:spcBef>
              </a:pPr>
              <a:r>
                <a:rPr lang="zh-CN" altLang="en-US" sz="2000">
                  <a:solidFill>
                    <a:schemeClr val="tx1"/>
                  </a:solidFill>
                </a:rPr>
                <a:t>功能</a:t>
              </a:r>
            </a:p>
          </p:txBody>
        </p:sp>
        <p:sp>
          <p:nvSpPr>
            <p:cNvPr id="23" name="Rectangle 29"/>
            <p:cNvSpPr>
              <a:spLocks noChangeArrowheads="1"/>
            </p:cNvSpPr>
            <p:nvPr/>
          </p:nvSpPr>
          <p:spPr bwMode="auto">
            <a:xfrm>
              <a:off x="4028048" y="748186"/>
              <a:ext cx="697627" cy="400110"/>
            </a:xfrm>
            <a:prstGeom prst="rect">
              <a:avLst/>
            </a:prstGeom>
            <a:noFill/>
            <a:ln w="9525">
              <a:noFill/>
              <a:miter lim="800000"/>
              <a:headEnd/>
              <a:tailEnd/>
            </a:ln>
            <a:effectLst/>
          </p:spPr>
          <p:txBody>
            <a:bodyPr wrap="none">
              <a:spAutoFit/>
            </a:bodyPr>
            <a:lstStyle/>
            <a:p>
              <a:pPr>
                <a:spcBef>
                  <a:spcPct val="50000"/>
                </a:spcBef>
              </a:pPr>
              <a:r>
                <a:rPr lang="zh-CN" altLang="zh-CN" sz="2000" dirty="0">
                  <a:solidFill>
                    <a:schemeClr val="tx1"/>
                  </a:solidFill>
                </a:rPr>
                <a:t>换行</a:t>
              </a:r>
              <a:endParaRPr lang="zh-CN" altLang="en-US" sz="2000" dirty="0">
                <a:solidFill>
                  <a:schemeClr val="tx1"/>
                </a:solidFill>
              </a:endParaRPr>
            </a:p>
          </p:txBody>
        </p:sp>
        <p:sp>
          <p:nvSpPr>
            <p:cNvPr id="24" name="Rectangle 30"/>
            <p:cNvSpPr>
              <a:spLocks noChangeArrowheads="1"/>
            </p:cNvSpPr>
            <p:nvPr/>
          </p:nvSpPr>
          <p:spPr bwMode="auto">
            <a:xfrm>
              <a:off x="4007369" y="1473358"/>
              <a:ext cx="3688831" cy="400110"/>
            </a:xfrm>
            <a:prstGeom prst="rect">
              <a:avLst/>
            </a:prstGeom>
            <a:noFill/>
            <a:ln w="9525">
              <a:noFill/>
              <a:miter lim="800000"/>
              <a:headEnd/>
              <a:tailEnd/>
            </a:ln>
            <a:effectLst/>
          </p:spPr>
          <p:txBody>
            <a:bodyPr wrap="none">
              <a:spAutoFit/>
            </a:bodyPr>
            <a:lstStyle/>
            <a:p>
              <a:r>
                <a:rPr lang="zh-CN" altLang="zh-CN" sz="2000" dirty="0">
                  <a:solidFill>
                    <a:schemeClr val="tx1"/>
                  </a:solidFill>
                </a:rPr>
                <a:t>横向跳格(即跳到下一个输出区)</a:t>
              </a:r>
              <a:endParaRPr lang="en-US" altLang="zh-CN" sz="2000" dirty="0">
                <a:solidFill>
                  <a:schemeClr val="tx1"/>
                </a:solidFill>
              </a:endParaRPr>
            </a:p>
          </p:txBody>
        </p:sp>
        <p:sp>
          <p:nvSpPr>
            <p:cNvPr id="25" name="Rectangle 33"/>
            <p:cNvSpPr>
              <a:spLocks noChangeArrowheads="1"/>
            </p:cNvSpPr>
            <p:nvPr/>
          </p:nvSpPr>
          <p:spPr bwMode="auto">
            <a:xfrm>
              <a:off x="4039771" y="1810748"/>
              <a:ext cx="1980029" cy="400110"/>
            </a:xfrm>
            <a:prstGeom prst="rect">
              <a:avLst/>
            </a:prstGeom>
            <a:noFill/>
            <a:ln w="9525">
              <a:noFill/>
              <a:miter lim="800000"/>
              <a:headEnd/>
              <a:tailEnd/>
            </a:ln>
            <a:effectLst/>
          </p:spPr>
          <p:txBody>
            <a:bodyPr wrap="none">
              <a:spAutoFit/>
            </a:bodyPr>
            <a:lstStyle/>
            <a:p>
              <a:pPr>
                <a:spcBef>
                  <a:spcPct val="50000"/>
                </a:spcBef>
              </a:pPr>
              <a:r>
                <a:rPr lang="zh-CN" altLang="en-US" sz="2000" dirty="0" smtClean="0">
                  <a:solidFill>
                    <a:schemeClr val="tx1"/>
                  </a:solidFill>
                </a:rPr>
                <a:t>字符串结束标志</a:t>
              </a:r>
              <a:endParaRPr lang="zh-CN" altLang="en-US" sz="2000" dirty="0">
                <a:solidFill>
                  <a:schemeClr val="tx1"/>
                </a:solidFill>
              </a:endParaRPr>
            </a:p>
          </p:txBody>
        </p:sp>
        <p:sp>
          <p:nvSpPr>
            <p:cNvPr id="26" name="Rectangle 34"/>
            <p:cNvSpPr>
              <a:spLocks noChangeArrowheads="1"/>
            </p:cNvSpPr>
            <p:nvPr/>
          </p:nvSpPr>
          <p:spPr bwMode="auto">
            <a:xfrm>
              <a:off x="4028048" y="1140000"/>
              <a:ext cx="697627" cy="400110"/>
            </a:xfrm>
            <a:prstGeom prst="rect">
              <a:avLst/>
            </a:prstGeom>
            <a:noFill/>
            <a:ln w="9525">
              <a:noFill/>
              <a:miter lim="800000"/>
              <a:headEnd/>
              <a:tailEnd/>
            </a:ln>
            <a:effectLst/>
          </p:spPr>
          <p:txBody>
            <a:bodyPr wrap="none">
              <a:spAutoFit/>
            </a:bodyPr>
            <a:lstStyle/>
            <a:p>
              <a:pPr>
                <a:spcBef>
                  <a:spcPct val="50000"/>
                </a:spcBef>
              </a:pPr>
              <a:r>
                <a:rPr lang="zh-CN" altLang="zh-CN" sz="2000" dirty="0">
                  <a:solidFill>
                    <a:schemeClr val="tx1"/>
                  </a:solidFill>
                </a:rPr>
                <a:t>回车</a:t>
              </a:r>
              <a:endParaRPr lang="zh-CN" altLang="en-US" sz="2000" dirty="0">
                <a:solidFill>
                  <a:schemeClr val="tx1"/>
                </a:solidFill>
              </a:endParaRPr>
            </a:p>
          </p:txBody>
        </p:sp>
        <p:sp>
          <p:nvSpPr>
            <p:cNvPr id="27" name="Rectangle 36"/>
            <p:cNvSpPr>
              <a:spLocks noChangeArrowheads="1"/>
            </p:cNvSpPr>
            <p:nvPr/>
          </p:nvSpPr>
          <p:spPr bwMode="auto">
            <a:xfrm>
              <a:off x="4038600" y="2133600"/>
              <a:ext cx="2050561" cy="400110"/>
            </a:xfrm>
            <a:prstGeom prst="rect">
              <a:avLst/>
            </a:prstGeom>
            <a:noFill/>
            <a:ln w="9525">
              <a:noFill/>
              <a:miter lim="800000"/>
              <a:headEnd/>
              <a:tailEnd/>
            </a:ln>
            <a:effectLst/>
          </p:spPr>
          <p:txBody>
            <a:bodyPr wrap="none">
              <a:spAutoFit/>
            </a:bodyPr>
            <a:lstStyle/>
            <a:p>
              <a:pPr>
                <a:spcBef>
                  <a:spcPct val="50000"/>
                </a:spcBef>
              </a:pPr>
              <a:r>
                <a:rPr lang="zh-CN" altLang="zh-CN" sz="2000" dirty="0">
                  <a:solidFill>
                    <a:schemeClr val="tx1"/>
                  </a:solidFill>
                </a:rPr>
                <a:t>反斜杠字符</a:t>
              </a:r>
              <a:r>
                <a:rPr lang="zh-CN" altLang="zh-CN" sz="2000" dirty="0" smtClean="0">
                  <a:solidFill>
                    <a:schemeClr val="tx1"/>
                  </a:solidFill>
                </a:rPr>
                <a:t>“\”</a:t>
              </a:r>
              <a:endParaRPr lang="en-US" altLang="zh-CN" sz="2000" dirty="0">
                <a:solidFill>
                  <a:schemeClr val="tx1"/>
                </a:solidFill>
              </a:endParaRPr>
            </a:p>
          </p:txBody>
        </p:sp>
        <p:sp>
          <p:nvSpPr>
            <p:cNvPr id="28" name="Rectangle 37"/>
            <p:cNvSpPr>
              <a:spLocks noChangeArrowheads="1"/>
            </p:cNvSpPr>
            <p:nvPr/>
          </p:nvSpPr>
          <p:spPr bwMode="auto">
            <a:xfrm>
              <a:off x="3996579" y="2514600"/>
              <a:ext cx="2149948" cy="400110"/>
            </a:xfrm>
            <a:prstGeom prst="rect">
              <a:avLst/>
            </a:prstGeom>
            <a:noFill/>
            <a:ln w="9525">
              <a:noFill/>
              <a:miter lim="800000"/>
              <a:headEnd/>
              <a:tailEnd/>
            </a:ln>
            <a:effectLst/>
          </p:spPr>
          <p:txBody>
            <a:bodyPr wrap="none">
              <a:spAutoFit/>
            </a:bodyPr>
            <a:lstStyle/>
            <a:p>
              <a:pPr>
                <a:spcBef>
                  <a:spcPct val="50000"/>
                </a:spcBef>
              </a:pPr>
              <a:r>
                <a:rPr lang="zh-CN" altLang="en-US" sz="2000" dirty="0">
                  <a:solidFill>
                    <a:schemeClr val="tx1"/>
                  </a:solidFill>
                </a:rPr>
                <a:t>单引号</a:t>
              </a:r>
              <a:r>
                <a:rPr lang="en-US" altLang="zh-CN" sz="2000" dirty="0">
                  <a:solidFill>
                    <a:schemeClr val="tx1"/>
                  </a:solidFill>
                </a:rPr>
                <a:t>(</a:t>
              </a:r>
              <a:r>
                <a:rPr lang="zh-CN" altLang="en-US" sz="2000" dirty="0">
                  <a:solidFill>
                    <a:schemeClr val="tx1"/>
                  </a:solidFill>
                </a:rPr>
                <a:t>撇号</a:t>
              </a:r>
              <a:r>
                <a:rPr lang="en-US" altLang="zh-CN" sz="2000" dirty="0">
                  <a:solidFill>
                    <a:schemeClr val="tx1"/>
                  </a:solidFill>
                </a:rPr>
                <a:t>)</a:t>
              </a:r>
              <a:r>
                <a:rPr lang="zh-CN" altLang="en-US" sz="2000" dirty="0">
                  <a:solidFill>
                    <a:schemeClr val="tx1"/>
                  </a:solidFill>
                </a:rPr>
                <a:t>字符</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数组与指针</a:t>
            </a:r>
            <a:endParaRPr lang="zh-CN" altLang="en-US" dirty="0"/>
          </a:p>
        </p:txBody>
      </p:sp>
      <p:sp>
        <p:nvSpPr>
          <p:cNvPr id="3" name="内容占位符 2"/>
          <p:cNvSpPr>
            <a:spLocks noGrp="1"/>
          </p:cNvSpPr>
          <p:nvPr>
            <p:ph idx="1"/>
          </p:nvPr>
        </p:nvSpPr>
        <p:spPr/>
        <p:txBody>
          <a:bodyPr/>
          <a:lstStyle/>
          <a:p>
            <a:r>
              <a:rPr lang="zh-CN" altLang="en-US" dirty="0" smtClean="0"/>
              <a:t>一个数组由连续的一块内存单元组成，数组名就是这块连续内存单元的首地址；数组元素的地址是指它所占有内存单元的地址</a:t>
            </a:r>
            <a:endParaRPr lang="en-US" altLang="zh-CN" dirty="0" smtClean="0"/>
          </a:p>
          <a:p>
            <a:pPr lvl="1"/>
            <a:r>
              <a:rPr lang="zh-CN" altLang="en-US" dirty="0" smtClean="0">
                <a:solidFill>
                  <a:schemeClr val="tx1"/>
                </a:solidFill>
              </a:rPr>
              <a:t>若 </a:t>
            </a:r>
            <a:r>
              <a:rPr lang="en-US" altLang="zh-CN" dirty="0" err="1" smtClean="0">
                <a:solidFill>
                  <a:schemeClr val="tx1"/>
                </a:solidFill>
              </a:rPr>
              <a:t>int</a:t>
            </a:r>
            <a:r>
              <a:rPr lang="en-US" altLang="zh-CN" dirty="0" smtClean="0">
                <a:solidFill>
                  <a:schemeClr val="tx1"/>
                </a:solidFill>
              </a:rPr>
              <a:t> a[10], *pa;</a:t>
            </a:r>
          </a:p>
          <a:p>
            <a:pPr lvl="1"/>
            <a:r>
              <a:rPr kumimoji="1" lang="en-US" altLang="zh-CN" dirty="0" smtClean="0">
                <a:solidFill>
                  <a:schemeClr val="tx1"/>
                </a:solidFill>
              </a:rPr>
              <a:t>p=a ; </a:t>
            </a:r>
            <a:r>
              <a:rPr kumimoji="1" lang="zh-CN" altLang="en-US" dirty="0" smtClean="0">
                <a:solidFill>
                  <a:schemeClr val="tx1"/>
                </a:solidFill>
              </a:rPr>
              <a:t>与 </a:t>
            </a:r>
            <a:r>
              <a:rPr kumimoji="1" lang="en-US" altLang="zh-CN" dirty="0" smtClean="0">
                <a:solidFill>
                  <a:schemeClr val="tx1"/>
                </a:solidFill>
              </a:rPr>
              <a:t>p=&amp;a[0]; </a:t>
            </a:r>
            <a:r>
              <a:rPr kumimoji="1" lang="zh-CN" altLang="en-US" dirty="0" smtClean="0">
                <a:solidFill>
                  <a:schemeClr val="tx1"/>
                </a:solidFill>
              </a:rPr>
              <a:t>等价</a:t>
            </a:r>
            <a:endParaRPr kumimoji="1" lang="en-US" altLang="zh-CN" dirty="0" smtClean="0">
              <a:solidFill>
                <a:schemeClr val="tx1"/>
              </a:solidFill>
            </a:endParaRPr>
          </a:p>
          <a:p>
            <a:pPr lvl="1"/>
            <a:r>
              <a:rPr kumimoji="1" lang="en-US" altLang="zh-CN" dirty="0" err="1" smtClean="0">
                <a:solidFill>
                  <a:schemeClr val="tx1"/>
                </a:solidFill>
                <a:ea typeface="黑体" pitchFamily="49" charset="-122"/>
              </a:rPr>
              <a:t>p+i</a:t>
            </a:r>
            <a:r>
              <a:rPr kumimoji="1" lang="en-US" altLang="zh-CN" sz="500" dirty="0" smtClean="0">
                <a:solidFill>
                  <a:schemeClr val="tx1"/>
                </a:solidFill>
                <a:ea typeface="黑体" pitchFamily="49" charset="-122"/>
              </a:rPr>
              <a:t> </a:t>
            </a:r>
            <a:r>
              <a:rPr kumimoji="1" lang="zh-CN" altLang="en-US" dirty="0" smtClean="0">
                <a:solidFill>
                  <a:schemeClr val="tx1"/>
                </a:solidFill>
                <a:ea typeface="黑体" pitchFamily="49" charset="-122"/>
              </a:rPr>
              <a:t>（或</a:t>
            </a:r>
            <a:r>
              <a:rPr kumimoji="1" lang="en-US" altLang="zh-CN" dirty="0" err="1" smtClean="0">
                <a:solidFill>
                  <a:schemeClr val="tx1"/>
                </a:solidFill>
                <a:ea typeface="黑体" pitchFamily="49" charset="-122"/>
              </a:rPr>
              <a:t>a+i</a:t>
            </a:r>
            <a:r>
              <a:rPr kumimoji="1" lang="zh-CN" altLang="en-US" dirty="0" smtClean="0">
                <a:solidFill>
                  <a:schemeClr val="tx1"/>
                </a:solidFill>
                <a:ea typeface="黑体" pitchFamily="49" charset="-122"/>
              </a:rPr>
              <a:t>）就是</a:t>
            </a:r>
            <a:r>
              <a:rPr kumimoji="1" lang="zh-CN" altLang="en-US" sz="500" dirty="0" smtClean="0">
                <a:solidFill>
                  <a:schemeClr val="tx1"/>
                </a:solidFill>
                <a:ea typeface="黑体" pitchFamily="49" charset="-122"/>
              </a:rPr>
              <a:t> </a:t>
            </a:r>
            <a:r>
              <a:rPr kumimoji="1" lang="en-US" altLang="zh-CN" dirty="0" smtClean="0">
                <a:solidFill>
                  <a:schemeClr val="tx1"/>
                </a:solidFill>
                <a:ea typeface="黑体" pitchFamily="49" charset="-122"/>
              </a:rPr>
              <a:t>a[</a:t>
            </a:r>
            <a:r>
              <a:rPr kumimoji="1" lang="en-US" altLang="zh-CN" sz="500" dirty="0" smtClean="0">
                <a:solidFill>
                  <a:schemeClr val="tx1"/>
                </a:solidFill>
                <a:ea typeface="黑体" pitchFamily="49" charset="-122"/>
              </a:rPr>
              <a:t> </a:t>
            </a:r>
            <a:r>
              <a:rPr kumimoji="1" lang="en-US" altLang="zh-CN" dirty="0" err="1" smtClean="0">
                <a:solidFill>
                  <a:schemeClr val="tx1"/>
                </a:solidFill>
                <a:ea typeface="黑体" pitchFamily="49" charset="-122"/>
              </a:rPr>
              <a:t>i</a:t>
            </a:r>
            <a:r>
              <a:rPr kumimoji="1" lang="en-US" altLang="zh-CN" sz="500" dirty="0" smtClean="0">
                <a:solidFill>
                  <a:schemeClr val="tx1"/>
                </a:solidFill>
                <a:ea typeface="黑体" pitchFamily="49" charset="-122"/>
              </a:rPr>
              <a:t> </a:t>
            </a:r>
            <a:r>
              <a:rPr kumimoji="1" lang="en-US" altLang="zh-CN" dirty="0" smtClean="0">
                <a:solidFill>
                  <a:schemeClr val="tx1"/>
                </a:solidFill>
                <a:ea typeface="黑体" pitchFamily="49" charset="-122"/>
              </a:rPr>
              <a:t>]</a:t>
            </a:r>
            <a:r>
              <a:rPr kumimoji="1" lang="en-US" altLang="zh-CN" sz="500" dirty="0" smtClean="0">
                <a:solidFill>
                  <a:schemeClr val="tx1"/>
                </a:solidFill>
                <a:ea typeface="黑体" pitchFamily="49" charset="-122"/>
              </a:rPr>
              <a:t> </a:t>
            </a:r>
            <a:r>
              <a:rPr kumimoji="1" lang="zh-CN" altLang="en-US" dirty="0" smtClean="0">
                <a:solidFill>
                  <a:schemeClr val="tx1"/>
                </a:solidFill>
                <a:ea typeface="黑体" pitchFamily="49" charset="-122"/>
              </a:rPr>
              <a:t>的地址</a:t>
            </a:r>
            <a:endParaRPr kumimoji="1" lang="en-US" altLang="zh-CN" dirty="0" smtClean="0">
              <a:solidFill>
                <a:schemeClr val="tx1"/>
              </a:solidFill>
              <a:ea typeface="黑体" pitchFamily="49" charset="-122"/>
            </a:endParaRPr>
          </a:p>
          <a:p>
            <a:pPr lvl="1"/>
            <a:r>
              <a:rPr kumimoji="1" lang="zh-CN" altLang="en-US" dirty="0" smtClean="0">
                <a:solidFill>
                  <a:schemeClr val="tx1"/>
                </a:solidFill>
                <a:ea typeface="黑体" pitchFamily="49" charset="-122"/>
              </a:rPr>
              <a:t>*</a:t>
            </a:r>
            <a:r>
              <a:rPr kumimoji="1" lang="en-US" altLang="zh-CN" dirty="0" smtClean="0">
                <a:solidFill>
                  <a:schemeClr val="tx1"/>
                </a:solidFill>
                <a:ea typeface="黑体" pitchFamily="49" charset="-122"/>
              </a:rPr>
              <a:t>(</a:t>
            </a:r>
            <a:r>
              <a:rPr kumimoji="1" lang="en-US" altLang="zh-CN" dirty="0" err="1" smtClean="0">
                <a:solidFill>
                  <a:schemeClr val="tx1"/>
                </a:solidFill>
                <a:ea typeface="黑体" pitchFamily="49" charset="-122"/>
              </a:rPr>
              <a:t>p+i</a:t>
            </a:r>
            <a:r>
              <a:rPr kumimoji="1" lang="en-US" altLang="zh-CN" dirty="0" smtClean="0">
                <a:solidFill>
                  <a:schemeClr val="tx1"/>
                </a:solidFill>
                <a:ea typeface="黑体" pitchFamily="49" charset="-122"/>
              </a:rPr>
              <a:t>) </a:t>
            </a:r>
            <a:r>
              <a:rPr kumimoji="1" lang="zh-CN" altLang="en-US" dirty="0" smtClean="0">
                <a:solidFill>
                  <a:schemeClr val="tx1"/>
                </a:solidFill>
                <a:ea typeface="黑体" pitchFamily="49" charset="-122"/>
              </a:rPr>
              <a:t>或</a:t>
            </a:r>
            <a:r>
              <a:rPr kumimoji="1" lang="en-US" altLang="zh-CN" dirty="0" smtClean="0">
                <a:solidFill>
                  <a:schemeClr val="tx1"/>
                </a:solidFill>
                <a:ea typeface="黑体" pitchFamily="49" charset="-122"/>
              </a:rPr>
              <a:t> *(</a:t>
            </a:r>
            <a:r>
              <a:rPr kumimoji="1" lang="en-US" altLang="zh-CN" dirty="0" err="1" smtClean="0">
                <a:solidFill>
                  <a:schemeClr val="tx1"/>
                </a:solidFill>
                <a:ea typeface="黑体" pitchFamily="49" charset="-122"/>
              </a:rPr>
              <a:t>a+i</a:t>
            </a:r>
            <a:r>
              <a:rPr kumimoji="1" lang="en-US" altLang="zh-CN" dirty="0" smtClean="0">
                <a:solidFill>
                  <a:schemeClr val="tx1"/>
                </a:solidFill>
                <a:ea typeface="黑体" pitchFamily="49" charset="-122"/>
              </a:rPr>
              <a:t>) </a:t>
            </a:r>
            <a:r>
              <a:rPr kumimoji="1" lang="zh-CN" altLang="en-US" dirty="0" smtClean="0">
                <a:solidFill>
                  <a:schemeClr val="tx1"/>
                </a:solidFill>
                <a:ea typeface="黑体" pitchFamily="49" charset="-122"/>
              </a:rPr>
              <a:t>就是</a:t>
            </a:r>
            <a:r>
              <a:rPr kumimoji="1" lang="en-US" altLang="zh-CN" dirty="0" smtClean="0">
                <a:solidFill>
                  <a:schemeClr val="tx1"/>
                </a:solidFill>
                <a:ea typeface="黑体" pitchFamily="49" charset="-122"/>
              </a:rPr>
              <a:t> a[</a:t>
            </a:r>
            <a:r>
              <a:rPr kumimoji="1" lang="en-US" altLang="zh-CN" dirty="0" err="1" smtClean="0">
                <a:solidFill>
                  <a:schemeClr val="tx1"/>
                </a:solidFill>
                <a:ea typeface="黑体" pitchFamily="49" charset="-122"/>
              </a:rPr>
              <a:t>i</a:t>
            </a:r>
            <a:r>
              <a:rPr kumimoji="1" lang="en-US" altLang="zh-CN" dirty="0" smtClean="0">
                <a:solidFill>
                  <a:schemeClr val="tx1"/>
                </a:solidFill>
                <a:ea typeface="黑体" pitchFamily="49" charset="-122"/>
              </a:rPr>
              <a:t>]</a:t>
            </a:r>
          </a:p>
          <a:p>
            <a:pPr lvl="1"/>
            <a:r>
              <a:rPr kumimoji="1" lang="en-US" altLang="zh-CN" dirty="0" smtClean="0">
                <a:solidFill>
                  <a:schemeClr val="tx1"/>
                </a:solidFill>
                <a:ea typeface="黑体" pitchFamily="49" charset="-122"/>
              </a:rPr>
              <a:t>p[</a:t>
            </a:r>
            <a:r>
              <a:rPr kumimoji="1" lang="en-US" altLang="zh-CN" dirty="0" err="1" smtClean="0">
                <a:solidFill>
                  <a:schemeClr val="tx1"/>
                </a:solidFill>
                <a:ea typeface="黑体" pitchFamily="49" charset="-122"/>
              </a:rPr>
              <a:t>i</a:t>
            </a:r>
            <a:r>
              <a:rPr kumimoji="1" lang="en-US" altLang="zh-CN" dirty="0" smtClean="0">
                <a:solidFill>
                  <a:schemeClr val="tx1"/>
                </a:solidFill>
                <a:ea typeface="黑体" pitchFamily="49" charset="-122"/>
              </a:rPr>
              <a:t>] </a:t>
            </a:r>
            <a:r>
              <a:rPr kumimoji="1" lang="zh-CN" altLang="en-US" dirty="0" smtClean="0">
                <a:solidFill>
                  <a:schemeClr val="tx1"/>
                </a:solidFill>
                <a:ea typeface="黑体" pitchFamily="49" charset="-122"/>
              </a:rPr>
              <a:t>与</a:t>
            </a:r>
            <a:r>
              <a:rPr kumimoji="1" lang="zh-CN" altLang="en-US" sz="500" dirty="0" smtClean="0">
                <a:solidFill>
                  <a:schemeClr val="tx1"/>
                </a:solidFill>
                <a:ea typeface="黑体" pitchFamily="49" charset="-122"/>
              </a:rPr>
              <a:t> </a:t>
            </a:r>
            <a:r>
              <a:rPr kumimoji="1" lang="zh-CN" altLang="en-US" dirty="0" smtClean="0">
                <a:solidFill>
                  <a:schemeClr val="tx1"/>
                </a:solidFill>
                <a:ea typeface="黑体" pitchFamily="49" charset="-122"/>
              </a:rPr>
              <a:t>*</a:t>
            </a:r>
            <a:r>
              <a:rPr kumimoji="1" lang="en-US" altLang="zh-CN" dirty="0" smtClean="0">
                <a:solidFill>
                  <a:schemeClr val="tx1"/>
                </a:solidFill>
                <a:ea typeface="黑体" pitchFamily="49" charset="-122"/>
              </a:rPr>
              <a:t>(</a:t>
            </a:r>
            <a:r>
              <a:rPr kumimoji="1" lang="en-US" altLang="zh-CN" dirty="0" err="1" smtClean="0">
                <a:solidFill>
                  <a:schemeClr val="tx1"/>
                </a:solidFill>
                <a:ea typeface="黑体" pitchFamily="49" charset="-122"/>
              </a:rPr>
              <a:t>p+i</a:t>
            </a:r>
            <a:r>
              <a:rPr kumimoji="1" lang="en-US" altLang="zh-CN" dirty="0" smtClean="0">
                <a:solidFill>
                  <a:schemeClr val="tx1"/>
                </a:solidFill>
                <a:ea typeface="黑体" pitchFamily="49" charset="-122"/>
              </a:rPr>
              <a:t>)</a:t>
            </a:r>
            <a:r>
              <a:rPr kumimoji="1" lang="zh-CN" altLang="en-US" dirty="0" smtClean="0">
                <a:solidFill>
                  <a:schemeClr val="tx1"/>
                </a:solidFill>
                <a:ea typeface="黑体" pitchFamily="49" charset="-122"/>
              </a:rPr>
              <a:t>等价</a:t>
            </a:r>
            <a:endParaRPr kumimoji="1" lang="en-US" altLang="zh-CN" dirty="0" smtClean="0">
              <a:solidFill>
                <a:schemeClr val="tx1"/>
              </a:solidFill>
              <a:ea typeface="黑体" pitchFamily="49" charset="-122"/>
            </a:endParaRPr>
          </a:p>
          <a:p>
            <a:pPr lvl="1"/>
            <a:r>
              <a:rPr lang="en-US" altLang="zh-CN" dirty="0" smtClean="0">
                <a:solidFill>
                  <a:schemeClr val="tx1"/>
                </a:solidFill>
              </a:rPr>
              <a:t>p++</a:t>
            </a:r>
            <a:r>
              <a:rPr lang="zh-CN" altLang="en-US" dirty="0" smtClean="0">
                <a:solidFill>
                  <a:schemeClr val="tx1"/>
                </a:solidFill>
              </a:rPr>
              <a:t>是指向下一个数组元素，是合法的</a:t>
            </a:r>
            <a:endParaRPr lang="en-US" altLang="zh-CN" dirty="0" smtClean="0">
              <a:solidFill>
                <a:schemeClr val="tx1"/>
              </a:solidFill>
            </a:endParaRPr>
          </a:p>
          <a:p>
            <a:pPr lvl="1"/>
            <a:r>
              <a:rPr lang="en-US" altLang="zh-CN" dirty="0" smtClean="0">
                <a:solidFill>
                  <a:srgbClr val="FF0000"/>
                </a:solidFill>
              </a:rPr>
              <a:t>a++</a:t>
            </a:r>
            <a:r>
              <a:rPr lang="zh-CN" altLang="en-US" dirty="0" smtClean="0">
                <a:solidFill>
                  <a:srgbClr val="FF0000"/>
                </a:solidFill>
              </a:rPr>
              <a:t>是错误的</a:t>
            </a:r>
            <a:r>
              <a:rPr lang="zh-CN" altLang="en-US" dirty="0" smtClean="0">
                <a:solidFill>
                  <a:schemeClr val="tx1"/>
                </a:solidFill>
              </a:rPr>
              <a:t>，因为数组名</a:t>
            </a:r>
            <a:r>
              <a:rPr lang="en-US" altLang="zh-CN" dirty="0" smtClean="0">
                <a:solidFill>
                  <a:schemeClr val="tx1"/>
                </a:solidFill>
              </a:rPr>
              <a:t>a</a:t>
            </a:r>
            <a:r>
              <a:rPr lang="zh-CN" altLang="en-US" dirty="0" smtClean="0">
                <a:solidFill>
                  <a:schemeClr val="tx1"/>
                </a:solidFill>
              </a:rPr>
              <a:t>是数组的首地址，是常量</a:t>
            </a:r>
            <a:endParaRPr lang="zh-CN" alt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数组名作函数参数</a:t>
            </a:r>
            <a:endParaRPr lang="zh-CN" altLang="en-US" dirty="0"/>
          </a:p>
        </p:txBody>
      </p:sp>
      <p:sp>
        <p:nvSpPr>
          <p:cNvPr id="3" name="内容占位符 2"/>
          <p:cNvSpPr>
            <a:spLocks noGrp="1"/>
          </p:cNvSpPr>
          <p:nvPr>
            <p:ph idx="1"/>
          </p:nvPr>
        </p:nvSpPr>
        <p:spPr/>
        <p:txBody>
          <a:bodyPr/>
          <a:lstStyle/>
          <a:p>
            <a:r>
              <a:rPr lang="zh-CN" altLang="en-US" sz="2600" dirty="0" smtClean="0"/>
              <a:t>实参向形参传送数组名实际上就是</a:t>
            </a:r>
            <a:r>
              <a:rPr lang="zh-CN" altLang="en-US" sz="2600" dirty="0" smtClean="0">
                <a:solidFill>
                  <a:srgbClr val="FF0000"/>
                </a:solidFill>
              </a:rPr>
              <a:t>传送数组的地址</a:t>
            </a:r>
            <a:r>
              <a:rPr lang="zh-CN" altLang="en-US" sz="2600" dirty="0" smtClean="0"/>
              <a:t>。此时</a:t>
            </a:r>
            <a:r>
              <a:rPr lang="zh-CN" altLang="en-US" sz="2600" dirty="0" smtClean="0">
                <a:latin typeface="Times New Roman" pitchFamily="18" charset="0"/>
              </a:rPr>
              <a:t>实参与形参的对应关系有以下４种情况： </a:t>
            </a:r>
            <a:endParaRPr lang="en-US" altLang="zh-CN" sz="2600" dirty="0" smtClean="0">
              <a:latin typeface="Times New Roman" pitchFamily="18" charset="0"/>
            </a:endParaRPr>
          </a:p>
          <a:p>
            <a:pPr marL="1085850" lvl="1" indent="-457200">
              <a:buFont typeface="+mj-ea"/>
              <a:buAutoNum type="circleNumDbPlain"/>
            </a:pPr>
            <a:r>
              <a:rPr lang="zh-CN" altLang="en-US" b="1" dirty="0" smtClean="0">
                <a:solidFill>
                  <a:schemeClr val="accent2"/>
                </a:solidFill>
                <a:latin typeface="Times New Roman" pitchFamily="18" charset="0"/>
              </a:rPr>
              <a:t>实参和形参都用数组名</a:t>
            </a:r>
            <a:endParaRPr lang="en-US" altLang="zh-CN" b="1" dirty="0" smtClean="0">
              <a:solidFill>
                <a:schemeClr val="accent2"/>
              </a:solidFill>
              <a:latin typeface="Times New Roman" pitchFamily="18" charset="0"/>
            </a:endParaRPr>
          </a:p>
          <a:p>
            <a:pPr lvl="1">
              <a:lnSpc>
                <a:spcPct val="100000"/>
              </a:lnSpc>
              <a:spcBef>
                <a:spcPts val="600"/>
              </a:spcBef>
              <a:buNone/>
            </a:pPr>
            <a:r>
              <a:rPr lang="en-US" altLang="zh-CN" sz="2000" dirty="0" smtClean="0">
                <a:solidFill>
                  <a:schemeClr val="tx1"/>
                </a:solidFill>
              </a:rPr>
              <a:t>	main() 			void </a:t>
            </a:r>
            <a:r>
              <a:rPr lang="en-US" altLang="zh-CN" sz="2000" dirty="0" err="1" smtClean="0">
                <a:solidFill>
                  <a:schemeClr val="tx1"/>
                </a:solidFill>
              </a:rPr>
              <a:t>func</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x[ ], </a:t>
            </a:r>
            <a:r>
              <a:rPr lang="en-US" altLang="zh-CN" sz="2000" dirty="0" err="1" smtClean="0">
                <a:solidFill>
                  <a:schemeClr val="tx1"/>
                </a:solidFill>
              </a:rPr>
              <a:t>int</a:t>
            </a:r>
            <a:r>
              <a:rPr lang="en-US" altLang="zh-CN" sz="2000" dirty="0" smtClean="0">
                <a:solidFill>
                  <a:schemeClr val="tx1"/>
                </a:solidFill>
              </a:rPr>
              <a:t> n)</a:t>
            </a:r>
          </a:p>
          <a:p>
            <a:pPr lvl="1">
              <a:lnSpc>
                <a:spcPct val="100000"/>
              </a:lnSpc>
              <a:spcBef>
                <a:spcPts val="600"/>
              </a:spcBef>
              <a:buNone/>
            </a:pPr>
            <a:r>
              <a:rPr lang="en-US" altLang="zh-CN" sz="2000" dirty="0" smtClean="0">
                <a:solidFill>
                  <a:schemeClr val="tx1"/>
                </a:solidFill>
              </a:rPr>
              <a:t>	{  </a:t>
            </a:r>
            <a:r>
              <a:rPr lang="en-US" altLang="zh-CN" sz="2000" dirty="0" err="1" smtClean="0">
                <a:solidFill>
                  <a:schemeClr val="tx1"/>
                </a:solidFill>
              </a:rPr>
              <a:t>int</a:t>
            </a:r>
            <a:r>
              <a:rPr lang="en-US" altLang="zh-CN" sz="2000" dirty="0" smtClean="0">
                <a:solidFill>
                  <a:schemeClr val="tx1"/>
                </a:solidFill>
              </a:rPr>
              <a:t> a[10];		{</a:t>
            </a:r>
          </a:p>
          <a:p>
            <a:pPr lvl="1">
              <a:lnSpc>
                <a:spcPct val="100000"/>
              </a:lnSpc>
              <a:spcBef>
                <a:spcPts val="60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(a, 10);		   …</a:t>
            </a:r>
          </a:p>
          <a:p>
            <a:pPr lvl="1">
              <a:lnSpc>
                <a:spcPct val="100000"/>
              </a:lnSpc>
              <a:spcBef>
                <a:spcPts val="600"/>
              </a:spcBef>
              <a:buNone/>
            </a:pPr>
            <a:r>
              <a:rPr lang="en-US" altLang="zh-CN" sz="2000" dirty="0" smtClean="0">
                <a:solidFill>
                  <a:schemeClr val="tx1"/>
                </a:solidFill>
              </a:rPr>
              <a:t>	}			}</a:t>
            </a:r>
          </a:p>
          <a:p>
            <a:pPr marL="1085850" lvl="1" indent="-457200">
              <a:buFont typeface="+mj-ea"/>
              <a:buAutoNum type="circleNumDbPlain" startAt="2"/>
            </a:pPr>
            <a:r>
              <a:rPr lang="zh-CN" altLang="en-US" b="1" dirty="0" smtClean="0">
                <a:solidFill>
                  <a:schemeClr val="accent2"/>
                </a:solidFill>
                <a:latin typeface="Times New Roman" pitchFamily="18" charset="0"/>
              </a:rPr>
              <a:t>实参用数组名，形参用指针</a:t>
            </a:r>
            <a:endParaRPr lang="en-US" altLang="zh-CN" b="1" dirty="0" smtClean="0">
              <a:solidFill>
                <a:schemeClr val="accent2"/>
              </a:solidFill>
              <a:latin typeface="Times New Roman" pitchFamily="18" charset="0"/>
            </a:endParaRPr>
          </a:p>
          <a:p>
            <a:pPr lvl="1">
              <a:lnSpc>
                <a:spcPct val="100000"/>
              </a:lnSpc>
              <a:spcBef>
                <a:spcPts val="600"/>
              </a:spcBef>
              <a:buNone/>
            </a:pPr>
            <a:r>
              <a:rPr lang="en-US" altLang="zh-CN" sz="2000" dirty="0" smtClean="0">
                <a:solidFill>
                  <a:schemeClr val="tx1"/>
                </a:solidFill>
              </a:rPr>
              <a:t>	main() 			void </a:t>
            </a:r>
            <a:r>
              <a:rPr lang="en-US" altLang="zh-CN" sz="2000" dirty="0" err="1" smtClean="0">
                <a:solidFill>
                  <a:schemeClr val="tx1"/>
                </a:solidFill>
              </a:rPr>
              <a:t>func</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a:t>
            </a:r>
            <a:r>
              <a:rPr lang="zh-CN" altLang="en-US" sz="2000" dirty="0" smtClean="0">
                <a:solidFill>
                  <a:schemeClr val="tx1"/>
                </a:solidFill>
              </a:rPr>
              <a:t>*</a:t>
            </a:r>
            <a:r>
              <a:rPr lang="en-US" altLang="zh-CN" sz="2000" dirty="0" smtClean="0">
                <a:solidFill>
                  <a:schemeClr val="tx1"/>
                </a:solidFill>
              </a:rPr>
              <a:t>x, </a:t>
            </a:r>
            <a:r>
              <a:rPr lang="en-US" altLang="zh-CN" sz="2000" dirty="0" err="1" smtClean="0">
                <a:solidFill>
                  <a:schemeClr val="tx1"/>
                </a:solidFill>
              </a:rPr>
              <a:t>int</a:t>
            </a:r>
            <a:r>
              <a:rPr lang="en-US" altLang="zh-CN" sz="2000" dirty="0" smtClean="0">
                <a:solidFill>
                  <a:schemeClr val="tx1"/>
                </a:solidFill>
              </a:rPr>
              <a:t> n)</a:t>
            </a:r>
          </a:p>
          <a:p>
            <a:pPr lvl="1">
              <a:lnSpc>
                <a:spcPct val="100000"/>
              </a:lnSpc>
              <a:spcBef>
                <a:spcPts val="600"/>
              </a:spcBef>
              <a:buNone/>
            </a:pPr>
            <a:r>
              <a:rPr lang="en-US" altLang="zh-CN" sz="2000" dirty="0" smtClean="0">
                <a:solidFill>
                  <a:schemeClr val="tx1"/>
                </a:solidFill>
              </a:rPr>
              <a:t>	{  </a:t>
            </a:r>
            <a:r>
              <a:rPr lang="en-US" altLang="zh-CN" sz="2000" dirty="0" err="1" smtClean="0">
                <a:solidFill>
                  <a:schemeClr val="tx1"/>
                </a:solidFill>
              </a:rPr>
              <a:t>int</a:t>
            </a:r>
            <a:r>
              <a:rPr lang="en-US" altLang="zh-CN" sz="2000" dirty="0" smtClean="0">
                <a:solidFill>
                  <a:schemeClr val="tx1"/>
                </a:solidFill>
              </a:rPr>
              <a:t> a[10];		{</a:t>
            </a:r>
          </a:p>
          <a:p>
            <a:pPr lvl="1">
              <a:lnSpc>
                <a:spcPct val="100000"/>
              </a:lnSpc>
              <a:spcBef>
                <a:spcPts val="60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(a, 10);		   …</a:t>
            </a:r>
          </a:p>
          <a:p>
            <a:pPr lvl="1">
              <a:lnSpc>
                <a:spcPct val="100000"/>
              </a:lnSpc>
              <a:spcBef>
                <a:spcPts val="600"/>
              </a:spcBef>
              <a:buNone/>
            </a:pPr>
            <a:r>
              <a:rPr lang="en-US" altLang="zh-CN" sz="2000" dirty="0" smtClean="0">
                <a:solidFill>
                  <a:schemeClr val="tx1"/>
                </a:solidFill>
              </a:rPr>
              <a:t>	}			}</a:t>
            </a:r>
          </a:p>
          <a:p>
            <a:pPr lvl="1">
              <a:buNone/>
            </a:pPr>
            <a:endParaRPr lang="zh-CN" altLang="en-US" sz="20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数组名作函数参数</a:t>
            </a:r>
            <a:endParaRPr lang="zh-CN" altLang="en-US" dirty="0"/>
          </a:p>
        </p:txBody>
      </p:sp>
      <p:sp>
        <p:nvSpPr>
          <p:cNvPr id="3" name="内容占位符 2"/>
          <p:cNvSpPr>
            <a:spLocks noGrp="1"/>
          </p:cNvSpPr>
          <p:nvPr>
            <p:ph idx="1"/>
          </p:nvPr>
        </p:nvSpPr>
        <p:spPr/>
        <p:txBody>
          <a:bodyPr/>
          <a:lstStyle/>
          <a:p>
            <a:pPr marL="1085850" lvl="1" indent="-457200">
              <a:buFont typeface="+mj-ea"/>
              <a:buAutoNum type="circleNumDbPlain" startAt="3"/>
            </a:pPr>
            <a:r>
              <a:rPr lang="zh-CN" altLang="en-US" b="1" dirty="0" smtClean="0">
                <a:solidFill>
                  <a:schemeClr val="accent2"/>
                </a:solidFill>
                <a:latin typeface="Times New Roman" pitchFamily="18" charset="0"/>
              </a:rPr>
              <a:t>实参和形参都用指针</a:t>
            </a:r>
            <a:endParaRPr lang="en-US" altLang="zh-CN" b="1" dirty="0" smtClean="0">
              <a:solidFill>
                <a:schemeClr val="accent2"/>
              </a:solidFill>
              <a:latin typeface="Times New Roman" pitchFamily="18" charset="0"/>
            </a:endParaRPr>
          </a:p>
          <a:p>
            <a:pPr lvl="1">
              <a:spcBef>
                <a:spcPts val="600"/>
              </a:spcBef>
              <a:buNone/>
            </a:pPr>
            <a:r>
              <a:rPr lang="en-US" altLang="zh-CN" sz="2000" dirty="0" smtClean="0">
                <a:solidFill>
                  <a:schemeClr val="tx1"/>
                </a:solidFill>
              </a:rPr>
              <a:t>	main() 			void </a:t>
            </a:r>
            <a:r>
              <a:rPr lang="en-US" altLang="zh-CN" sz="2000" dirty="0" err="1" smtClean="0">
                <a:solidFill>
                  <a:schemeClr val="tx1"/>
                </a:solidFill>
              </a:rPr>
              <a:t>func</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*x, </a:t>
            </a:r>
            <a:r>
              <a:rPr lang="en-US" altLang="zh-CN" sz="2000" dirty="0" err="1" smtClean="0">
                <a:solidFill>
                  <a:schemeClr val="tx1"/>
                </a:solidFill>
              </a:rPr>
              <a:t>int</a:t>
            </a:r>
            <a:r>
              <a:rPr lang="en-US" altLang="zh-CN" sz="2000" dirty="0" smtClean="0">
                <a:solidFill>
                  <a:schemeClr val="tx1"/>
                </a:solidFill>
              </a:rPr>
              <a:t> n)</a:t>
            </a:r>
          </a:p>
          <a:p>
            <a:pPr lvl="1">
              <a:spcBef>
                <a:spcPts val="600"/>
              </a:spcBef>
              <a:buNone/>
            </a:pPr>
            <a:r>
              <a:rPr lang="en-US" altLang="zh-CN" sz="2000" dirty="0" smtClean="0">
                <a:solidFill>
                  <a:schemeClr val="tx1"/>
                </a:solidFill>
              </a:rPr>
              <a:t>	{  </a:t>
            </a:r>
            <a:r>
              <a:rPr lang="en-US" altLang="zh-CN" sz="2000" dirty="0" err="1" smtClean="0">
                <a:solidFill>
                  <a:schemeClr val="tx1"/>
                </a:solidFill>
              </a:rPr>
              <a:t>int</a:t>
            </a:r>
            <a:r>
              <a:rPr lang="en-US" altLang="zh-CN" sz="2000" dirty="0" smtClean="0">
                <a:solidFill>
                  <a:schemeClr val="tx1"/>
                </a:solidFill>
              </a:rPr>
              <a:t> a[10], *p=a;	{</a:t>
            </a:r>
          </a:p>
          <a:p>
            <a:pPr lvl="1">
              <a:spcBef>
                <a:spcPts val="60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(p, 10);		   …</a:t>
            </a:r>
          </a:p>
          <a:p>
            <a:pPr lvl="1">
              <a:spcBef>
                <a:spcPts val="600"/>
              </a:spcBef>
              <a:buNone/>
            </a:pPr>
            <a:r>
              <a:rPr lang="en-US" altLang="zh-CN" sz="2000" dirty="0" smtClean="0">
                <a:solidFill>
                  <a:schemeClr val="tx1"/>
                </a:solidFill>
              </a:rPr>
              <a:t>	}			}</a:t>
            </a:r>
          </a:p>
          <a:p>
            <a:pPr marL="1085850" lvl="1" indent="-457200">
              <a:buFont typeface="+mj-ea"/>
              <a:buAutoNum type="circleNumDbPlain" startAt="4"/>
            </a:pPr>
            <a:r>
              <a:rPr lang="zh-CN" altLang="en-US" b="1" dirty="0" smtClean="0">
                <a:solidFill>
                  <a:schemeClr val="accent2"/>
                </a:solidFill>
                <a:latin typeface="Times New Roman" pitchFamily="18" charset="0"/>
              </a:rPr>
              <a:t>实参用指针，形参用数组名</a:t>
            </a:r>
            <a:endParaRPr lang="en-US" altLang="zh-CN" b="1" dirty="0" smtClean="0">
              <a:solidFill>
                <a:schemeClr val="accent2"/>
              </a:solidFill>
              <a:latin typeface="Times New Roman" pitchFamily="18" charset="0"/>
            </a:endParaRPr>
          </a:p>
          <a:p>
            <a:pPr lvl="1">
              <a:spcBef>
                <a:spcPts val="600"/>
              </a:spcBef>
              <a:buNone/>
            </a:pPr>
            <a:r>
              <a:rPr lang="en-US" altLang="zh-CN" sz="2000" dirty="0" smtClean="0">
                <a:solidFill>
                  <a:schemeClr val="tx1"/>
                </a:solidFill>
              </a:rPr>
              <a:t>	main() 			void </a:t>
            </a:r>
            <a:r>
              <a:rPr lang="en-US" altLang="zh-CN" sz="2000" dirty="0" err="1" smtClean="0">
                <a:solidFill>
                  <a:schemeClr val="tx1"/>
                </a:solidFill>
              </a:rPr>
              <a:t>func</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a:t>
            </a:r>
            <a:r>
              <a:rPr lang="zh-CN" altLang="en-US" sz="2000" dirty="0" smtClean="0">
                <a:solidFill>
                  <a:schemeClr val="tx1"/>
                </a:solidFill>
              </a:rPr>
              <a:t> </a:t>
            </a:r>
            <a:r>
              <a:rPr lang="en-US" altLang="zh-CN" sz="2000" dirty="0" smtClean="0">
                <a:solidFill>
                  <a:schemeClr val="tx1"/>
                </a:solidFill>
              </a:rPr>
              <a:t>x[ ], </a:t>
            </a:r>
            <a:r>
              <a:rPr lang="en-US" altLang="zh-CN" sz="2000" dirty="0" err="1" smtClean="0">
                <a:solidFill>
                  <a:schemeClr val="tx1"/>
                </a:solidFill>
              </a:rPr>
              <a:t>int</a:t>
            </a:r>
            <a:r>
              <a:rPr lang="en-US" altLang="zh-CN" sz="2000" dirty="0" smtClean="0">
                <a:solidFill>
                  <a:schemeClr val="tx1"/>
                </a:solidFill>
              </a:rPr>
              <a:t> n)</a:t>
            </a:r>
          </a:p>
          <a:p>
            <a:pPr lvl="1">
              <a:spcBef>
                <a:spcPts val="600"/>
              </a:spcBef>
              <a:buNone/>
            </a:pPr>
            <a:r>
              <a:rPr lang="en-US" altLang="zh-CN" sz="2000" dirty="0" smtClean="0">
                <a:solidFill>
                  <a:schemeClr val="tx1"/>
                </a:solidFill>
              </a:rPr>
              <a:t>	{  </a:t>
            </a:r>
            <a:r>
              <a:rPr lang="en-US" altLang="zh-CN" sz="2000" dirty="0" err="1" smtClean="0">
                <a:solidFill>
                  <a:schemeClr val="tx1"/>
                </a:solidFill>
              </a:rPr>
              <a:t>int</a:t>
            </a:r>
            <a:r>
              <a:rPr lang="en-US" altLang="zh-CN" sz="2000" dirty="0" smtClean="0">
                <a:solidFill>
                  <a:schemeClr val="tx1"/>
                </a:solidFill>
              </a:rPr>
              <a:t> a[10], *p=a;	{</a:t>
            </a:r>
          </a:p>
          <a:p>
            <a:pPr lvl="1">
              <a:spcBef>
                <a:spcPts val="600"/>
              </a:spcBef>
              <a:buNone/>
            </a:pPr>
            <a:r>
              <a:rPr lang="en-US" altLang="zh-CN" sz="2000" dirty="0" smtClean="0">
                <a:solidFill>
                  <a:schemeClr val="tx1"/>
                </a:solidFill>
              </a:rPr>
              <a:t>	   </a:t>
            </a:r>
            <a:r>
              <a:rPr lang="en-US" altLang="zh-CN" sz="2000" dirty="0" err="1" smtClean="0">
                <a:solidFill>
                  <a:schemeClr val="tx1"/>
                </a:solidFill>
              </a:rPr>
              <a:t>func</a:t>
            </a:r>
            <a:r>
              <a:rPr lang="en-US" altLang="zh-CN" sz="2000" dirty="0" smtClean="0">
                <a:solidFill>
                  <a:schemeClr val="tx1"/>
                </a:solidFill>
              </a:rPr>
              <a:t>(p, 10);		   …</a:t>
            </a:r>
          </a:p>
          <a:p>
            <a:pPr lvl="1">
              <a:spcBef>
                <a:spcPts val="600"/>
              </a:spcBef>
              <a:buNone/>
            </a:pPr>
            <a:r>
              <a:rPr lang="en-US" altLang="zh-CN" sz="2000" dirty="0" smtClean="0">
                <a:solidFill>
                  <a:schemeClr val="tx1"/>
                </a:solidFill>
              </a:rPr>
              <a:t>	}			}</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a:t>
            </a:r>
            <a:endParaRPr lang="zh-CN" altLang="en-US" dirty="0"/>
          </a:p>
        </p:txBody>
      </p:sp>
      <p:sp>
        <p:nvSpPr>
          <p:cNvPr id="3" name="内容占位符 2"/>
          <p:cNvSpPr>
            <a:spLocks noGrp="1"/>
          </p:cNvSpPr>
          <p:nvPr>
            <p:ph idx="1"/>
          </p:nvPr>
        </p:nvSpPr>
        <p:spPr>
          <a:xfrm>
            <a:off x="431800" y="1066800"/>
            <a:ext cx="8229600" cy="5589587"/>
          </a:xfrm>
        </p:spPr>
        <p:txBody>
          <a:bodyPr/>
          <a:lstStyle/>
          <a:p>
            <a:pPr>
              <a:lnSpc>
                <a:spcPct val="100000"/>
              </a:lnSpc>
              <a:spcBef>
                <a:spcPts val="600"/>
              </a:spcBef>
            </a:pPr>
            <a:r>
              <a:rPr lang="zh-CN" altLang="en-US" dirty="0" smtClean="0"/>
              <a:t>结构体类型</a:t>
            </a:r>
            <a:endParaRPr lang="en-US" altLang="zh-CN" dirty="0" smtClean="0"/>
          </a:p>
          <a:p>
            <a:pPr lvl="1">
              <a:lnSpc>
                <a:spcPct val="100000"/>
              </a:lnSpc>
              <a:spcBef>
                <a:spcPts val="600"/>
              </a:spcBef>
            </a:pPr>
            <a:r>
              <a:rPr lang="zh-CN" altLang="en-US" dirty="0" smtClean="0"/>
              <a:t>用来处理不同类型数据的集合</a:t>
            </a:r>
            <a:endParaRPr lang="en-US" altLang="zh-CN" dirty="0" smtClean="0"/>
          </a:p>
          <a:p>
            <a:pPr lvl="1">
              <a:lnSpc>
                <a:spcPct val="100000"/>
              </a:lnSpc>
              <a:spcBef>
                <a:spcPts val="600"/>
              </a:spcBef>
            </a:pPr>
            <a:r>
              <a:rPr kumimoji="1" lang="zh-CN" altLang="en-US" dirty="0" smtClean="0">
                <a:solidFill>
                  <a:srgbClr val="000099"/>
                </a:solidFill>
              </a:rPr>
              <a:t>声明一个结构体类型的一般形式：</a:t>
            </a:r>
          </a:p>
          <a:p>
            <a:pPr>
              <a:lnSpc>
                <a:spcPct val="100000"/>
              </a:lnSpc>
              <a:spcBef>
                <a:spcPts val="600"/>
              </a:spcBef>
              <a:buNone/>
            </a:pPr>
            <a:r>
              <a:rPr kumimoji="1" lang="en-US" altLang="zh-CN" sz="2400" dirty="0" smtClean="0">
                <a:solidFill>
                  <a:srgbClr val="FF0000"/>
                </a:solidFill>
              </a:rPr>
              <a:t>		</a:t>
            </a:r>
            <a:r>
              <a:rPr kumimoji="1" lang="en-US" altLang="zh-CN" sz="2400" b="1" dirty="0" err="1" smtClean="0">
                <a:solidFill>
                  <a:srgbClr val="FF0000"/>
                </a:solidFill>
              </a:rPr>
              <a:t>struct</a:t>
            </a:r>
            <a:r>
              <a:rPr kumimoji="1" lang="en-US" altLang="zh-CN" sz="2400" b="1" dirty="0" smtClean="0">
                <a:solidFill>
                  <a:srgbClr val="FF0000"/>
                </a:solidFill>
              </a:rPr>
              <a:t>  </a:t>
            </a:r>
            <a:r>
              <a:rPr kumimoji="1" lang="zh-CN" altLang="en-US" sz="2400" b="1" dirty="0" smtClean="0">
                <a:solidFill>
                  <a:srgbClr val="FF0000"/>
                </a:solidFill>
              </a:rPr>
              <a:t>结构体名</a:t>
            </a:r>
          </a:p>
          <a:p>
            <a:pPr>
              <a:lnSpc>
                <a:spcPct val="100000"/>
              </a:lnSpc>
              <a:spcBef>
                <a:spcPts val="600"/>
              </a:spcBef>
              <a:buNone/>
            </a:pPr>
            <a:r>
              <a:rPr kumimoji="1" lang="en-US" altLang="zh-CN" sz="2400" b="1" dirty="0" smtClean="0">
                <a:solidFill>
                  <a:srgbClr val="FF0000"/>
                </a:solidFill>
              </a:rPr>
              <a:t>		{  </a:t>
            </a:r>
            <a:r>
              <a:rPr kumimoji="1" lang="zh-CN" altLang="en-US" sz="2400" b="1" dirty="0" smtClean="0">
                <a:solidFill>
                  <a:srgbClr val="FF0000"/>
                </a:solidFill>
              </a:rPr>
              <a:t>成员表列  </a:t>
            </a:r>
            <a:r>
              <a:rPr kumimoji="1" lang="en-US" altLang="zh-CN" sz="2400" b="1" dirty="0" smtClean="0">
                <a:solidFill>
                  <a:srgbClr val="FF0000"/>
                </a:solidFill>
              </a:rPr>
              <a:t>}</a:t>
            </a:r>
            <a:r>
              <a:rPr kumimoji="1" lang="zh-CN" altLang="en-US" sz="2400" b="1" dirty="0" smtClean="0">
                <a:solidFill>
                  <a:srgbClr val="FF0000"/>
                </a:solidFill>
              </a:rPr>
              <a:t>；</a:t>
            </a:r>
            <a:endParaRPr kumimoji="1" lang="en-US" altLang="zh-CN" sz="2400" b="1" dirty="0" smtClean="0">
              <a:solidFill>
                <a:srgbClr val="FF0000"/>
              </a:solidFill>
            </a:endParaRPr>
          </a:p>
          <a:p>
            <a:pPr lvl="1">
              <a:lnSpc>
                <a:spcPct val="100000"/>
              </a:lnSpc>
              <a:spcBef>
                <a:spcPts val="600"/>
              </a:spcBef>
              <a:buFont typeface="Arial" pitchFamily="34" charset="0"/>
              <a:buChar char="•"/>
            </a:pPr>
            <a:r>
              <a:rPr kumimoji="1" lang="zh-CN" altLang="en-US" dirty="0" smtClean="0"/>
              <a:t>结构变量的定义：</a:t>
            </a:r>
            <a:endParaRPr kumimoji="1" lang="en-US" altLang="zh-CN" dirty="0" smtClean="0"/>
          </a:p>
          <a:p>
            <a:pPr lvl="1">
              <a:lnSpc>
                <a:spcPct val="100000"/>
              </a:lnSpc>
              <a:spcBef>
                <a:spcPts val="600"/>
              </a:spcBef>
              <a:buNone/>
            </a:pPr>
            <a:r>
              <a:rPr kumimoji="1" lang="en-US" altLang="zh-CN" dirty="0" smtClean="0">
                <a:solidFill>
                  <a:srgbClr val="FF0066"/>
                </a:solidFill>
              </a:rPr>
              <a:t>	</a:t>
            </a:r>
            <a:r>
              <a:rPr kumimoji="1" lang="en-US" altLang="zh-CN" b="1" dirty="0" err="1" smtClean="0">
                <a:solidFill>
                  <a:srgbClr val="FF0000"/>
                </a:solidFill>
              </a:rPr>
              <a:t>struct</a:t>
            </a:r>
            <a:r>
              <a:rPr kumimoji="1" lang="en-US" altLang="zh-CN" b="1" dirty="0" smtClean="0">
                <a:solidFill>
                  <a:srgbClr val="FF0000"/>
                </a:solidFill>
              </a:rPr>
              <a:t> </a:t>
            </a:r>
            <a:r>
              <a:rPr kumimoji="1" lang="zh-CN" altLang="en-US" b="1" dirty="0" smtClean="0">
                <a:solidFill>
                  <a:srgbClr val="FF0000"/>
                </a:solidFill>
              </a:rPr>
              <a:t>结构体名 结构变量列表；</a:t>
            </a:r>
            <a:endParaRPr kumimoji="1" lang="en-US" altLang="zh-CN" b="1" dirty="0" smtClean="0">
              <a:solidFill>
                <a:srgbClr val="FF0000"/>
              </a:solidFill>
            </a:endParaRPr>
          </a:p>
          <a:p>
            <a:pPr lvl="1">
              <a:lnSpc>
                <a:spcPct val="100000"/>
              </a:lnSpc>
              <a:spcBef>
                <a:spcPts val="600"/>
              </a:spcBef>
            </a:pPr>
            <a:r>
              <a:rPr lang="zh-CN" altLang="en-US" dirty="0" smtClean="0">
                <a:latin typeface="+mn-ea"/>
              </a:rPr>
              <a:t>结构体中成员的引用</a:t>
            </a:r>
            <a:r>
              <a:rPr lang="en-US" altLang="zh-CN" dirty="0" smtClean="0">
                <a:latin typeface="+mn-ea"/>
              </a:rPr>
              <a:t>:</a:t>
            </a:r>
            <a:endParaRPr lang="zh-CN" altLang="en-US" dirty="0" smtClean="0">
              <a:latin typeface="+mn-ea"/>
            </a:endParaRPr>
          </a:p>
          <a:p>
            <a:pPr>
              <a:lnSpc>
                <a:spcPct val="100000"/>
              </a:lnSpc>
              <a:spcBef>
                <a:spcPts val="600"/>
              </a:spcBef>
              <a:buNone/>
            </a:pPr>
            <a:r>
              <a:rPr lang="en-US" altLang="zh-CN" sz="2400" b="1" dirty="0" smtClean="0">
                <a:solidFill>
                  <a:srgbClr val="008000"/>
                </a:solidFill>
                <a:latin typeface="宋体" pitchFamily="2" charset="-122"/>
              </a:rPr>
              <a:t>		</a:t>
            </a:r>
            <a:r>
              <a:rPr lang="zh-CN" altLang="en-US" sz="2400" b="1" dirty="0" smtClean="0">
                <a:solidFill>
                  <a:srgbClr val="FF0000"/>
                </a:solidFill>
                <a:latin typeface="宋体" pitchFamily="2" charset="-122"/>
              </a:rPr>
              <a:t>结构变量名</a:t>
            </a:r>
            <a:r>
              <a:rPr lang="en-US" altLang="zh-CN" sz="2400" b="1" dirty="0" smtClean="0">
                <a:solidFill>
                  <a:srgbClr val="FF0000"/>
                </a:solidFill>
                <a:latin typeface="宋体" pitchFamily="2" charset="-122"/>
              </a:rPr>
              <a:t>.</a:t>
            </a:r>
            <a:r>
              <a:rPr lang="zh-CN" altLang="en-US" sz="2400" b="1" dirty="0" smtClean="0">
                <a:solidFill>
                  <a:srgbClr val="FF0000"/>
                </a:solidFill>
                <a:latin typeface="宋体" pitchFamily="2" charset="-122"/>
              </a:rPr>
              <a:t>成员名</a:t>
            </a:r>
            <a:endParaRPr lang="en-US" altLang="zh-CN" sz="2400" b="1" dirty="0" smtClean="0">
              <a:solidFill>
                <a:srgbClr val="FF0000"/>
              </a:solidFill>
              <a:latin typeface="宋体" pitchFamily="2" charset="-122"/>
            </a:endParaRPr>
          </a:p>
          <a:p>
            <a:pPr>
              <a:lnSpc>
                <a:spcPct val="100000"/>
              </a:lnSpc>
              <a:spcBef>
                <a:spcPts val="600"/>
              </a:spcBef>
              <a:buNone/>
            </a:pPr>
            <a:r>
              <a:rPr lang="en-US" altLang="zh-CN" sz="2400" b="1" dirty="0" smtClean="0">
                <a:solidFill>
                  <a:srgbClr val="FF0000"/>
                </a:solidFill>
                <a:latin typeface="宋体" pitchFamily="2" charset="-122"/>
              </a:rPr>
              <a:t>		</a:t>
            </a:r>
            <a:r>
              <a:rPr lang="zh-CN" altLang="en-US" sz="2400" b="1" dirty="0" smtClean="0">
                <a:solidFill>
                  <a:srgbClr val="FF0000"/>
                </a:solidFill>
                <a:latin typeface="宋体" pitchFamily="2" charset="-122"/>
              </a:rPr>
              <a:t>结构指针变量名</a:t>
            </a:r>
            <a:r>
              <a:rPr lang="en-US" altLang="zh-CN" sz="2400" b="1" dirty="0" smtClean="0">
                <a:solidFill>
                  <a:srgbClr val="FF0000"/>
                </a:solidFill>
                <a:latin typeface="宋体" pitchFamily="2" charset="-122"/>
              </a:rPr>
              <a:t>-&gt;</a:t>
            </a:r>
            <a:r>
              <a:rPr lang="zh-CN" altLang="en-US" sz="2400" b="1" dirty="0" smtClean="0">
                <a:solidFill>
                  <a:srgbClr val="FF0000"/>
                </a:solidFill>
                <a:latin typeface="宋体" pitchFamily="2" charset="-122"/>
              </a:rPr>
              <a:t>成员名</a:t>
            </a:r>
            <a:endParaRPr lang="en-US" altLang="zh-CN" sz="2400" b="1" dirty="0" smtClean="0">
              <a:solidFill>
                <a:srgbClr val="FF0000"/>
              </a:solidFill>
              <a:latin typeface="宋体" pitchFamily="2" charset="-122"/>
            </a:endParaRPr>
          </a:p>
          <a:p>
            <a:pPr lvl="1">
              <a:lnSpc>
                <a:spcPct val="100000"/>
              </a:lnSpc>
              <a:spcBef>
                <a:spcPts val="1200"/>
              </a:spcBef>
              <a:buFont typeface="Wingdings" pitchFamily="2" charset="2"/>
              <a:buChar char="Ø"/>
            </a:pPr>
            <a:r>
              <a:rPr kumimoji="1" lang="en-US" altLang="zh-CN" dirty="0" err="1" smtClean="0">
                <a:solidFill>
                  <a:schemeClr val="tx1"/>
                </a:solidFill>
              </a:rPr>
              <a:t>struct</a:t>
            </a:r>
            <a:r>
              <a:rPr kumimoji="1" lang="en-US" altLang="zh-CN" dirty="0" smtClean="0">
                <a:solidFill>
                  <a:schemeClr val="tx1"/>
                </a:solidFill>
              </a:rPr>
              <a:t> student  s1, s[10], *</a:t>
            </a:r>
            <a:r>
              <a:rPr kumimoji="1" lang="en-US" altLang="zh-CN" dirty="0" err="1" smtClean="0">
                <a:solidFill>
                  <a:schemeClr val="tx1"/>
                </a:solidFill>
              </a:rPr>
              <a:t>ps</a:t>
            </a:r>
            <a:r>
              <a:rPr kumimoji="1" lang="en-US" altLang="zh-CN" dirty="0" smtClean="0">
                <a:solidFill>
                  <a:schemeClr val="tx1"/>
                </a:solidFill>
              </a:rPr>
              <a:t> = s;</a:t>
            </a:r>
          </a:p>
          <a:p>
            <a:pPr lvl="1">
              <a:lnSpc>
                <a:spcPct val="100000"/>
              </a:lnSpc>
              <a:spcBef>
                <a:spcPts val="600"/>
              </a:spcBef>
              <a:buFont typeface="Wingdings" pitchFamily="2" charset="2"/>
              <a:buChar char="Ø"/>
            </a:pPr>
            <a:r>
              <a:rPr lang="en-US" altLang="zh-CN" dirty="0" smtClean="0">
                <a:solidFill>
                  <a:schemeClr val="tx1"/>
                </a:solidFill>
              </a:rPr>
              <a:t>s1.idnum = 123; s[2].score = 88.5; </a:t>
            </a:r>
            <a:r>
              <a:rPr lang="en-US" altLang="zh-CN" dirty="0" err="1" smtClean="0">
                <a:solidFill>
                  <a:schemeClr val="tx1"/>
                </a:solidFill>
              </a:rPr>
              <a:t>ps</a:t>
            </a:r>
            <a:r>
              <a:rPr lang="en-US" altLang="zh-CN" dirty="0" smtClean="0">
                <a:solidFill>
                  <a:schemeClr val="tx1"/>
                </a:solidFill>
              </a:rPr>
              <a:t>-&gt;age = 20;</a:t>
            </a:r>
            <a:endParaRPr lang="zh-CN" altLang="en-US" dirty="0"/>
          </a:p>
        </p:txBody>
      </p:sp>
      <p:sp>
        <p:nvSpPr>
          <p:cNvPr id="4" name="矩形 3"/>
          <p:cNvSpPr/>
          <p:nvPr/>
        </p:nvSpPr>
        <p:spPr>
          <a:xfrm>
            <a:off x="6248400" y="2700278"/>
            <a:ext cx="2743200" cy="2862322"/>
          </a:xfrm>
          <a:prstGeom prst="rect">
            <a:avLst/>
          </a:prstGeom>
          <a:ln>
            <a:solidFill>
              <a:srgbClr val="008000"/>
            </a:solidFill>
          </a:ln>
        </p:spPr>
        <p:txBody>
          <a:bodyPr wrap="square">
            <a:spAutoFit/>
          </a:bodyPr>
          <a:lstStyle/>
          <a:p>
            <a:pPr marL="95250" lvl="1" algn="l">
              <a:buNone/>
            </a:pPr>
            <a:r>
              <a:rPr kumimoji="1" lang="en-US" altLang="zh-CN" sz="2000" b="1" dirty="0" err="1" smtClean="0">
                <a:solidFill>
                  <a:srgbClr val="008000"/>
                </a:solidFill>
              </a:rPr>
              <a:t>struct</a:t>
            </a:r>
            <a:r>
              <a:rPr kumimoji="1" lang="en-US" altLang="zh-CN" sz="2000" dirty="0" smtClean="0">
                <a:solidFill>
                  <a:srgbClr val="008000"/>
                </a:solidFill>
              </a:rPr>
              <a:t> </a:t>
            </a:r>
            <a:r>
              <a:rPr kumimoji="1" lang="en-US" altLang="zh-CN" sz="2000" dirty="0" smtClean="0">
                <a:solidFill>
                  <a:srgbClr val="800000"/>
                </a:solidFill>
              </a:rPr>
              <a:t>student</a:t>
            </a:r>
          </a:p>
          <a:p>
            <a:pPr marL="95250" lvl="1" algn="l">
              <a:buNone/>
            </a:pPr>
            <a:r>
              <a:rPr kumimoji="1" lang="en-US" altLang="zh-CN" sz="2000" dirty="0" smtClean="0">
                <a:solidFill>
                  <a:srgbClr val="008000"/>
                </a:solidFill>
              </a:rPr>
              <a:t>{</a:t>
            </a:r>
          </a:p>
          <a:p>
            <a:pPr marL="95250" lvl="1" algn="l">
              <a:buNone/>
              <a:tabLst>
                <a:tab pos="441325" algn="l"/>
              </a:tabLst>
            </a:pPr>
            <a:r>
              <a:rPr kumimoji="1" lang="en-US" altLang="zh-CN" sz="2000" b="1" dirty="0" smtClean="0">
                <a:solidFill>
                  <a:srgbClr val="008000"/>
                </a:solidFill>
              </a:rPr>
              <a:t>	</a:t>
            </a:r>
            <a:r>
              <a:rPr kumimoji="1" lang="en-US" altLang="zh-CN" sz="2000" b="1" dirty="0" err="1" smtClean="0">
                <a:solidFill>
                  <a:srgbClr val="008000"/>
                </a:solidFill>
              </a:rPr>
              <a:t>int</a:t>
            </a:r>
            <a:r>
              <a:rPr kumimoji="1" lang="en-US" altLang="zh-CN" sz="2000" dirty="0" smtClean="0">
                <a:solidFill>
                  <a:srgbClr val="008000"/>
                </a:solidFill>
              </a:rPr>
              <a:t> </a:t>
            </a:r>
            <a:r>
              <a:rPr kumimoji="1" lang="en-US" altLang="zh-CN" sz="2000" dirty="0" smtClean="0">
                <a:solidFill>
                  <a:srgbClr val="800000"/>
                </a:solidFill>
              </a:rPr>
              <a:t>    </a:t>
            </a:r>
            <a:r>
              <a:rPr kumimoji="1" lang="en-US" altLang="zh-CN" sz="2000" dirty="0" err="1" smtClean="0">
                <a:solidFill>
                  <a:srgbClr val="800000"/>
                </a:solidFill>
              </a:rPr>
              <a:t>idnum</a:t>
            </a:r>
            <a:r>
              <a:rPr kumimoji="1" lang="en-US" altLang="zh-CN" sz="2000" dirty="0" smtClean="0">
                <a:solidFill>
                  <a:srgbClr val="800000"/>
                </a:solidFill>
              </a:rPr>
              <a:t>;</a:t>
            </a:r>
          </a:p>
          <a:p>
            <a:pPr marL="95250" lvl="1" algn="l">
              <a:buNone/>
              <a:tabLst>
                <a:tab pos="441325" algn="l"/>
              </a:tabLst>
            </a:pPr>
            <a:r>
              <a:rPr kumimoji="1" lang="en-US" altLang="zh-CN" sz="2000" b="1" dirty="0" smtClean="0">
                <a:solidFill>
                  <a:srgbClr val="800000"/>
                </a:solidFill>
              </a:rPr>
              <a:t>	</a:t>
            </a:r>
            <a:r>
              <a:rPr kumimoji="1" lang="en-US" altLang="zh-CN" sz="2000" b="1" dirty="0" smtClean="0">
                <a:solidFill>
                  <a:srgbClr val="008000"/>
                </a:solidFill>
              </a:rPr>
              <a:t>char</a:t>
            </a:r>
            <a:r>
              <a:rPr kumimoji="1" lang="en-US" altLang="zh-CN" sz="2000" dirty="0" smtClean="0">
                <a:solidFill>
                  <a:srgbClr val="008000"/>
                </a:solidFill>
              </a:rPr>
              <a:t>  </a:t>
            </a:r>
            <a:r>
              <a:rPr kumimoji="1" lang="en-US" altLang="zh-CN" sz="2000" dirty="0" smtClean="0">
                <a:solidFill>
                  <a:srgbClr val="800000"/>
                </a:solidFill>
              </a:rPr>
              <a:t>name[20];</a:t>
            </a:r>
          </a:p>
          <a:p>
            <a:pPr marL="95250" lvl="1" algn="l">
              <a:buNone/>
              <a:tabLst>
                <a:tab pos="441325" algn="l"/>
              </a:tabLst>
            </a:pPr>
            <a:r>
              <a:rPr kumimoji="1" lang="en-US" altLang="zh-CN" sz="2000" b="1" dirty="0" smtClean="0">
                <a:solidFill>
                  <a:srgbClr val="800000"/>
                </a:solidFill>
              </a:rPr>
              <a:t>	</a:t>
            </a:r>
            <a:r>
              <a:rPr kumimoji="1" lang="en-US" altLang="zh-CN" sz="2000" b="1" dirty="0" smtClean="0">
                <a:solidFill>
                  <a:srgbClr val="008000"/>
                </a:solidFill>
              </a:rPr>
              <a:t>char</a:t>
            </a:r>
            <a:r>
              <a:rPr kumimoji="1" lang="en-US" altLang="zh-CN" sz="2000" dirty="0" smtClean="0">
                <a:solidFill>
                  <a:srgbClr val="008000"/>
                </a:solidFill>
              </a:rPr>
              <a:t>  </a:t>
            </a:r>
            <a:r>
              <a:rPr kumimoji="1" lang="en-US" altLang="zh-CN" sz="2000" dirty="0" smtClean="0">
                <a:solidFill>
                  <a:srgbClr val="800000"/>
                </a:solidFill>
              </a:rPr>
              <a:t>sex;</a:t>
            </a:r>
          </a:p>
          <a:p>
            <a:pPr marL="95250" lvl="1" algn="l">
              <a:buNone/>
              <a:tabLst>
                <a:tab pos="441325" algn="l"/>
              </a:tabLst>
            </a:pPr>
            <a:r>
              <a:rPr kumimoji="1" lang="en-US" altLang="zh-CN" sz="2000" b="1" dirty="0" smtClean="0">
                <a:solidFill>
                  <a:srgbClr val="008000"/>
                </a:solidFill>
              </a:rPr>
              <a:t>	</a:t>
            </a:r>
            <a:r>
              <a:rPr kumimoji="1" lang="en-US" altLang="zh-CN" sz="2000" b="1" dirty="0" err="1" smtClean="0">
                <a:solidFill>
                  <a:srgbClr val="008000"/>
                </a:solidFill>
              </a:rPr>
              <a:t>int</a:t>
            </a:r>
            <a:r>
              <a:rPr kumimoji="1" lang="en-US" altLang="zh-CN" sz="2000" dirty="0" smtClean="0">
                <a:solidFill>
                  <a:srgbClr val="008000"/>
                </a:solidFill>
              </a:rPr>
              <a:t>     </a:t>
            </a:r>
            <a:r>
              <a:rPr kumimoji="1" lang="en-US" altLang="zh-CN" sz="2000" dirty="0" smtClean="0">
                <a:solidFill>
                  <a:srgbClr val="800000"/>
                </a:solidFill>
              </a:rPr>
              <a:t>age;</a:t>
            </a:r>
          </a:p>
          <a:p>
            <a:pPr marL="95250" lvl="1" algn="l">
              <a:buNone/>
              <a:tabLst>
                <a:tab pos="441325" algn="l"/>
              </a:tabLst>
            </a:pPr>
            <a:r>
              <a:rPr kumimoji="1" lang="en-US" altLang="zh-CN" sz="2000" b="1" dirty="0" smtClean="0">
                <a:solidFill>
                  <a:srgbClr val="800000"/>
                </a:solidFill>
              </a:rPr>
              <a:t>	</a:t>
            </a:r>
            <a:r>
              <a:rPr kumimoji="1" lang="en-US" altLang="zh-CN" sz="2000" b="1" dirty="0" smtClean="0">
                <a:solidFill>
                  <a:srgbClr val="008000"/>
                </a:solidFill>
              </a:rPr>
              <a:t>float</a:t>
            </a:r>
            <a:r>
              <a:rPr kumimoji="1" lang="en-US" altLang="zh-CN" sz="2000" dirty="0" smtClean="0">
                <a:solidFill>
                  <a:srgbClr val="008000"/>
                </a:solidFill>
              </a:rPr>
              <a:t>  </a:t>
            </a:r>
            <a:r>
              <a:rPr kumimoji="1" lang="en-US" altLang="zh-CN" sz="2000" dirty="0" smtClean="0">
                <a:solidFill>
                  <a:srgbClr val="800000"/>
                </a:solidFill>
              </a:rPr>
              <a:t>score;</a:t>
            </a:r>
          </a:p>
          <a:p>
            <a:pPr marL="95250" lvl="1" algn="l">
              <a:buNone/>
              <a:tabLst>
                <a:tab pos="441325" algn="l"/>
              </a:tabLst>
            </a:pPr>
            <a:r>
              <a:rPr kumimoji="1" lang="en-US" altLang="zh-CN" sz="2000" b="1" dirty="0" smtClean="0">
                <a:solidFill>
                  <a:srgbClr val="800000"/>
                </a:solidFill>
              </a:rPr>
              <a:t>	</a:t>
            </a:r>
            <a:r>
              <a:rPr kumimoji="1" lang="en-US" altLang="zh-CN" sz="2000" b="1" dirty="0" smtClean="0">
                <a:solidFill>
                  <a:srgbClr val="008000"/>
                </a:solidFill>
              </a:rPr>
              <a:t>char</a:t>
            </a:r>
            <a:r>
              <a:rPr kumimoji="1" lang="en-US" altLang="zh-CN" sz="2000" dirty="0" smtClean="0">
                <a:solidFill>
                  <a:srgbClr val="008000"/>
                </a:solidFill>
              </a:rPr>
              <a:t>  </a:t>
            </a:r>
            <a:r>
              <a:rPr kumimoji="1" lang="en-US" altLang="zh-CN" sz="2000" dirty="0" err="1" smtClean="0">
                <a:solidFill>
                  <a:srgbClr val="800000"/>
                </a:solidFill>
              </a:rPr>
              <a:t>addr</a:t>
            </a:r>
            <a:r>
              <a:rPr kumimoji="1" lang="en-US" altLang="zh-CN" sz="2000" dirty="0" smtClean="0">
                <a:solidFill>
                  <a:srgbClr val="800000"/>
                </a:solidFill>
              </a:rPr>
              <a:t>[30];</a:t>
            </a:r>
          </a:p>
          <a:p>
            <a:pPr marL="95250" lvl="1" algn="l">
              <a:buNone/>
            </a:pPr>
            <a:r>
              <a:rPr kumimoji="1" lang="en-US" altLang="zh-CN" sz="2000" dirty="0" smtClean="0">
                <a:solidFill>
                  <a:srgbClr val="008000"/>
                </a:solidFill>
              </a:rPr>
              <a:t>}</a:t>
            </a:r>
            <a:r>
              <a:rPr kumimoji="1" lang="en-US" altLang="zh-CN" sz="2000" dirty="0" smtClean="0">
                <a:solidFill>
                  <a:srgbClr val="FF0066"/>
                </a:solidFill>
              </a:rPr>
              <a:t>;</a:t>
            </a:r>
            <a:endParaRPr kumimoji="1" lang="zh-CN" altLang="en-US" sz="2000" dirty="0" smtClean="0">
              <a:solidFill>
                <a:srgbClr val="FF00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预处理命令</a:t>
            </a:r>
            <a:endParaRPr lang="zh-CN" altLang="en-US" dirty="0"/>
          </a:p>
        </p:txBody>
      </p:sp>
      <p:sp>
        <p:nvSpPr>
          <p:cNvPr id="3" name="内容占位符 2"/>
          <p:cNvSpPr>
            <a:spLocks noGrp="1"/>
          </p:cNvSpPr>
          <p:nvPr>
            <p:ph idx="1"/>
          </p:nvPr>
        </p:nvSpPr>
        <p:spPr>
          <a:xfrm>
            <a:off x="431800" y="1143000"/>
            <a:ext cx="8229600" cy="5191125"/>
          </a:xfrm>
        </p:spPr>
        <p:txBody>
          <a:bodyPr/>
          <a:lstStyle/>
          <a:p>
            <a:pPr>
              <a:lnSpc>
                <a:spcPct val="100000"/>
              </a:lnSpc>
            </a:pPr>
            <a:r>
              <a:rPr lang="zh-CN" altLang="en-US" b="1" dirty="0" smtClean="0"/>
              <a:t>不</a:t>
            </a:r>
            <a:r>
              <a:rPr lang="zh-CN" altLang="en-US" b="1" dirty="0" smtClean="0"/>
              <a:t>带</a:t>
            </a:r>
            <a:r>
              <a:rPr lang="zh-CN" altLang="en-US" b="1" dirty="0" smtClean="0"/>
              <a:t>参数的</a:t>
            </a:r>
            <a:r>
              <a:rPr lang="zh-CN" altLang="en-US" b="1" dirty="0" smtClean="0"/>
              <a:t>宏（</a:t>
            </a:r>
            <a:r>
              <a:rPr kumimoji="1" lang="zh-CN" altLang="en-US" b="1" dirty="0" smtClean="0"/>
              <a:t>定义符号</a:t>
            </a:r>
            <a:r>
              <a:rPr kumimoji="1" lang="zh-CN" altLang="en-US" b="1" dirty="0" smtClean="0"/>
              <a:t>常数）</a:t>
            </a:r>
            <a:endParaRPr kumimoji="1" lang="en-US" altLang="zh-CN" b="1" dirty="0" smtClean="0"/>
          </a:p>
          <a:p>
            <a:pPr lvl="1">
              <a:lnSpc>
                <a:spcPct val="100000"/>
              </a:lnSpc>
            </a:pPr>
            <a:r>
              <a:rPr kumimoji="1" lang="zh-CN" altLang="en-US" b="1" dirty="0" smtClean="0"/>
              <a:t>一般</a:t>
            </a:r>
            <a:r>
              <a:rPr kumimoji="1" lang="zh-CN" altLang="en-US" b="1" dirty="0" smtClean="0"/>
              <a:t>形式：</a:t>
            </a:r>
            <a:r>
              <a:rPr kumimoji="1" lang="en-US" altLang="zh-CN" b="1" dirty="0" smtClean="0">
                <a:solidFill>
                  <a:srgbClr val="FF0000"/>
                </a:solidFill>
              </a:rPr>
              <a:t>#define </a:t>
            </a:r>
            <a:r>
              <a:rPr kumimoji="1" lang="zh-CN" altLang="en-US" b="1" dirty="0" smtClean="0">
                <a:solidFill>
                  <a:srgbClr val="FF0000"/>
                </a:solidFill>
              </a:rPr>
              <a:t>标识符 字符串</a:t>
            </a:r>
            <a:r>
              <a:rPr kumimoji="1" lang="en-US" altLang="zh-CN" b="1" dirty="0" smtClean="0">
                <a:solidFill>
                  <a:srgbClr val="FF0000"/>
                </a:solidFill>
              </a:rPr>
              <a:t>/</a:t>
            </a:r>
            <a:r>
              <a:rPr kumimoji="1" lang="zh-CN" altLang="en-US" b="1" dirty="0" smtClean="0">
                <a:solidFill>
                  <a:srgbClr val="FF0000"/>
                </a:solidFill>
              </a:rPr>
              <a:t>常数</a:t>
            </a:r>
            <a:endParaRPr kumimoji="1" lang="en-US" altLang="zh-CN" b="1" dirty="0" smtClean="0">
              <a:solidFill>
                <a:srgbClr val="FF0000"/>
              </a:solidFill>
            </a:endParaRPr>
          </a:p>
          <a:p>
            <a:pPr lvl="1">
              <a:lnSpc>
                <a:spcPct val="100000"/>
              </a:lnSpc>
              <a:buFont typeface="Wingdings" pitchFamily="2" charset="2"/>
              <a:buChar char="Ø"/>
            </a:pPr>
            <a:r>
              <a:rPr kumimoji="1" lang="en-US" altLang="zh-CN" sz="2000" dirty="0" smtClean="0">
                <a:solidFill>
                  <a:schemeClr val="tx1"/>
                </a:solidFill>
              </a:rPr>
              <a:t>#define </a:t>
            </a:r>
            <a:r>
              <a:rPr kumimoji="1" lang="en-US" altLang="zh-CN" sz="2000" dirty="0" smtClean="0">
                <a:solidFill>
                  <a:schemeClr val="tx1"/>
                </a:solidFill>
              </a:rPr>
              <a:t> KEY_PRESS</a:t>
            </a:r>
            <a:r>
              <a:rPr kumimoji="1" lang="en-US" altLang="zh-CN" sz="2000" dirty="0" smtClean="0">
                <a:solidFill>
                  <a:schemeClr val="tx1"/>
                </a:solidFill>
              </a:rPr>
              <a:t>	</a:t>
            </a:r>
            <a:r>
              <a:rPr kumimoji="1" lang="en-US" altLang="zh-CN" sz="2000" dirty="0" smtClean="0">
                <a:solidFill>
                  <a:schemeClr val="tx1"/>
                </a:solidFill>
              </a:rPr>
              <a:t>1</a:t>
            </a:r>
            <a:endParaRPr kumimoji="1" lang="en-US" altLang="zh-CN" sz="2000" dirty="0" smtClean="0">
              <a:solidFill>
                <a:schemeClr val="tx1"/>
              </a:solidFill>
            </a:endParaRPr>
          </a:p>
          <a:p>
            <a:pPr>
              <a:lnSpc>
                <a:spcPct val="100000"/>
              </a:lnSpc>
            </a:pPr>
            <a:r>
              <a:rPr lang="zh-CN" altLang="en-US" b="1" dirty="0" smtClean="0"/>
              <a:t>带参数的宏</a:t>
            </a:r>
          </a:p>
          <a:p>
            <a:pPr lvl="1">
              <a:lnSpc>
                <a:spcPct val="100000"/>
              </a:lnSpc>
            </a:pPr>
            <a:r>
              <a:rPr lang="zh-CN" altLang="en-US" b="1" dirty="0" smtClean="0"/>
              <a:t>一般形式：</a:t>
            </a:r>
            <a:r>
              <a:rPr lang="en-US" altLang="zh-CN" b="1" dirty="0" smtClean="0">
                <a:solidFill>
                  <a:srgbClr val="FF0000"/>
                </a:solidFill>
              </a:rPr>
              <a:t>#define </a:t>
            </a:r>
            <a:r>
              <a:rPr lang="zh-CN" altLang="en-US" b="1" dirty="0" smtClean="0">
                <a:solidFill>
                  <a:srgbClr val="FF0000"/>
                </a:solidFill>
              </a:rPr>
              <a:t>宏</a:t>
            </a:r>
            <a:r>
              <a:rPr lang="zh-CN" altLang="en-US" b="1" dirty="0" smtClean="0">
                <a:solidFill>
                  <a:srgbClr val="FF0000"/>
                </a:solidFill>
              </a:rPr>
              <a:t>名</a:t>
            </a:r>
            <a:r>
              <a:rPr lang="en-US" altLang="zh-CN" b="1" dirty="0" smtClean="0">
                <a:solidFill>
                  <a:srgbClr val="FF0000"/>
                </a:solidFill>
              </a:rPr>
              <a:t>(</a:t>
            </a:r>
            <a:r>
              <a:rPr lang="zh-CN" altLang="en-US" b="1" dirty="0" smtClean="0">
                <a:solidFill>
                  <a:srgbClr val="FF0000"/>
                </a:solidFill>
              </a:rPr>
              <a:t>参数表</a:t>
            </a:r>
            <a:r>
              <a:rPr lang="en-US" altLang="zh-CN" b="1" dirty="0" smtClean="0">
                <a:solidFill>
                  <a:srgbClr val="FF0000"/>
                </a:solidFill>
              </a:rPr>
              <a:t>) </a:t>
            </a:r>
            <a:r>
              <a:rPr lang="zh-CN" altLang="en-US" b="1" dirty="0" smtClean="0">
                <a:solidFill>
                  <a:srgbClr val="FF0000"/>
                </a:solidFill>
              </a:rPr>
              <a:t> </a:t>
            </a:r>
            <a:r>
              <a:rPr lang="zh-CN" altLang="en-US" b="1" dirty="0" smtClean="0">
                <a:solidFill>
                  <a:srgbClr val="FF0000"/>
                </a:solidFill>
              </a:rPr>
              <a:t>字符串</a:t>
            </a:r>
            <a:endParaRPr lang="en-US" altLang="zh-CN" b="1" dirty="0" smtClean="0">
              <a:solidFill>
                <a:srgbClr val="FF0000"/>
              </a:solidFill>
            </a:endParaRPr>
          </a:p>
          <a:p>
            <a:pPr lvl="1">
              <a:lnSpc>
                <a:spcPct val="100000"/>
              </a:lnSpc>
              <a:buFont typeface="Wingdings" pitchFamily="2" charset="2"/>
              <a:buChar char="Ø"/>
            </a:pPr>
            <a:r>
              <a:rPr lang="zh-CN" altLang="en-US" sz="2000" dirty="0" smtClean="0">
                <a:solidFill>
                  <a:schemeClr val="tx1"/>
                </a:solidFill>
              </a:rPr>
              <a:t>定义：</a:t>
            </a:r>
            <a:r>
              <a:rPr lang="en-US" altLang="zh-CN" sz="2000" dirty="0" smtClean="0">
                <a:solidFill>
                  <a:schemeClr val="tx1"/>
                </a:solidFill>
              </a:rPr>
              <a:t>#</a:t>
            </a:r>
            <a:r>
              <a:rPr lang="en-US" altLang="zh-CN" sz="2000" dirty="0" smtClean="0">
                <a:solidFill>
                  <a:schemeClr val="tx1"/>
                </a:solidFill>
              </a:rPr>
              <a:t>define HWREG(x)    (*((volatile unsigned long *)(x</a:t>
            </a:r>
            <a:r>
              <a:rPr lang="en-US" altLang="zh-CN" sz="2000" dirty="0" smtClean="0">
                <a:solidFill>
                  <a:schemeClr val="tx1"/>
                </a:solidFill>
              </a:rPr>
              <a:t>)))</a:t>
            </a:r>
          </a:p>
          <a:p>
            <a:pPr lvl="1">
              <a:lnSpc>
                <a:spcPct val="100000"/>
              </a:lnSpc>
              <a:buFont typeface="Wingdings" pitchFamily="2" charset="2"/>
              <a:buChar char="Ø"/>
            </a:pPr>
            <a:r>
              <a:rPr lang="zh-CN" altLang="en-US" sz="2000" dirty="0" smtClean="0">
                <a:solidFill>
                  <a:schemeClr val="tx1"/>
                </a:solidFill>
              </a:rPr>
              <a:t>使用：</a:t>
            </a:r>
            <a:r>
              <a:rPr lang="en-US" altLang="zh-CN" sz="2000" dirty="0" smtClean="0">
                <a:solidFill>
                  <a:schemeClr val="tx1"/>
                </a:solidFill>
              </a:rPr>
              <a:t>HWREG(0x40025000 + 0x3fc) = 0x04;</a:t>
            </a:r>
            <a:endParaRPr lang="en-US" altLang="zh-CN" sz="2000" dirty="0" smtClean="0">
              <a:solidFill>
                <a:schemeClr val="tx1"/>
              </a:solidFill>
            </a:endParaRPr>
          </a:p>
          <a:p>
            <a:pPr>
              <a:lnSpc>
                <a:spcPct val="100000"/>
              </a:lnSpc>
            </a:pPr>
            <a:r>
              <a:rPr lang="zh-CN" altLang="en-US" b="1" dirty="0" smtClean="0">
                <a:latin typeface=""/>
              </a:rPr>
              <a:t>文件包含</a:t>
            </a:r>
            <a:endParaRPr lang="en-US" altLang="zh-CN" b="1" dirty="0" smtClean="0">
              <a:latin typeface=""/>
            </a:endParaRPr>
          </a:p>
          <a:p>
            <a:pPr lvl="1">
              <a:lnSpc>
                <a:spcPct val="100000"/>
              </a:lnSpc>
            </a:pPr>
            <a:r>
              <a:rPr lang="zh-CN" altLang="en-US" b="1" dirty="0" smtClean="0">
                <a:latin typeface=""/>
              </a:rPr>
              <a:t>一般格式：</a:t>
            </a:r>
            <a:r>
              <a:rPr lang="en-US" altLang="zh-CN" b="1" dirty="0" smtClean="0">
                <a:solidFill>
                  <a:srgbClr val="FF0000"/>
                </a:solidFill>
                <a:latin typeface=""/>
              </a:rPr>
              <a:t>#include  </a:t>
            </a:r>
            <a:r>
              <a:rPr lang="en-US" altLang="zh-CN" b="1" dirty="0" smtClean="0">
                <a:solidFill>
                  <a:srgbClr val="FF0000"/>
                </a:solidFill>
              </a:rPr>
              <a:t>“</a:t>
            </a:r>
            <a:r>
              <a:rPr lang="zh-CN" altLang="en-US" b="1" dirty="0" smtClean="0">
                <a:solidFill>
                  <a:srgbClr val="FF0000"/>
                </a:solidFill>
                <a:latin typeface=""/>
              </a:rPr>
              <a:t>文件名</a:t>
            </a:r>
            <a:r>
              <a:rPr lang="zh-CN" altLang="en-US" b="1" dirty="0" smtClean="0">
                <a:solidFill>
                  <a:srgbClr val="FF0000"/>
                </a:solidFill>
              </a:rPr>
              <a:t>”或</a:t>
            </a:r>
            <a:r>
              <a:rPr lang="en-US" altLang="zh-CN" b="1" dirty="0" smtClean="0">
                <a:solidFill>
                  <a:srgbClr val="FF0000"/>
                </a:solidFill>
              </a:rPr>
              <a:t>&lt;</a:t>
            </a:r>
            <a:r>
              <a:rPr lang="zh-CN" altLang="en-US" b="1" dirty="0" smtClean="0">
                <a:solidFill>
                  <a:srgbClr val="FF0000"/>
                </a:solidFill>
              </a:rPr>
              <a:t>文件名</a:t>
            </a:r>
            <a:r>
              <a:rPr lang="en-US" altLang="zh-CN" b="1" dirty="0" smtClean="0">
                <a:solidFill>
                  <a:srgbClr val="FF0000"/>
                </a:solidFill>
              </a:rPr>
              <a:t>&gt;</a:t>
            </a:r>
            <a:endParaRPr lang="zh-CN" altLang="en-US" b="1" dirty="0" smtClean="0">
              <a:solidFill>
                <a:srgbClr val="FF0000"/>
              </a:solidFill>
              <a:latin typeface=""/>
            </a:endParaRPr>
          </a:p>
          <a:p>
            <a:pPr>
              <a:lnSpc>
                <a:spcPct val="100000"/>
              </a:lnSpc>
            </a:pPr>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2362200" y="5105400"/>
            <a:ext cx="4114800" cy="157734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预处理命令</a:t>
            </a:r>
            <a:endParaRPr lang="zh-CN" altLang="en-US" dirty="0"/>
          </a:p>
        </p:txBody>
      </p:sp>
      <p:sp>
        <p:nvSpPr>
          <p:cNvPr id="3" name="内容占位符 2"/>
          <p:cNvSpPr>
            <a:spLocks noGrp="1"/>
          </p:cNvSpPr>
          <p:nvPr>
            <p:ph idx="1"/>
          </p:nvPr>
        </p:nvSpPr>
        <p:spPr/>
        <p:txBody>
          <a:bodyPr/>
          <a:lstStyle/>
          <a:p>
            <a:r>
              <a:rPr lang="zh-CN" altLang="en-US" dirty="0" smtClean="0"/>
              <a:t>条件编译</a:t>
            </a:r>
            <a:endParaRPr lang="en-US" altLang="zh-CN" dirty="0" smtClean="0"/>
          </a:p>
          <a:p>
            <a:pPr lvl="1"/>
            <a:r>
              <a:rPr lang="zh-CN" altLang="en-US" dirty="0" smtClean="0"/>
              <a:t>对某些源程序段通过条件来控制是否参与本次编译</a:t>
            </a:r>
            <a:endParaRPr lang="en-US" altLang="zh-CN" dirty="0" smtClean="0"/>
          </a:p>
          <a:p>
            <a:pPr lvl="2">
              <a:buNone/>
            </a:pPr>
            <a:r>
              <a:rPr lang="en-US" altLang="zh-CN" dirty="0" smtClean="0">
                <a:solidFill>
                  <a:srgbClr val="FF0000"/>
                </a:solidFill>
              </a:rPr>
              <a:t>#if </a:t>
            </a:r>
            <a:r>
              <a:rPr lang="zh-CN" altLang="en-US" dirty="0" smtClean="0">
                <a:solidFill>
                  <a:srgbClr val="FF0000"/>
                </a:solidFill>
              </a:rPr>
              <a:t>条件</a:t>
            </a:r>
            <a:r>
              <a:rPr lang="en-US" altLang="zh-CN" dirty="0" smtClean="0">
                <a:solidFill>
                  <a:srgbClr val="FF0000"/>
                </a:solidFill>
              </a:rPr>
              <a:t>	   #</a:t>
            </a:r>
            <a:r>
              <a:rPr lang="en-US" altLang="zh-CN" dirty="0" err="1" smtClean="0">
                <a:solidFill>
                  <a:srgbClr val="FF0000"/>
                </a:solidFill>
              </a:rPr>
              <a:t>ifdef</a:t>
            </a:r>
            <a:r>
              <a:rPr lang="en-US" altLang="zh-CN" dirty="0" smtClean="0">
                <a:solidFill>
                  <a:srgbClr val="FF0000"/>
                </a:solidFill>
              </a:rPr>
              <a:t>  </a:t>
            </a:r>
            <a:r>
              <a:rPr lang="zh-CN" altLang="en-US" dirty="0" smtClean="0">
                <a:solidFill>
                  <a:srgbClr val="FF0000"/>
                </a:solidFill>
              </a:rPr>
              <a:t>宏名</a:t>
            </a:r>
            <a:r>
              <a:rPr lang="en-US" altLang="zh-CN" dirty="0" smtClean="0">
                <a:solidFill>
                  <a:srgbClr val="FF0000"/>
                </a:solidFill>
              </a:rPr>
              <a:t>		#</a:t>
            </a:r>
            <a:r>
              <a:rPr lang="en-US" altLang="zh-CN" dirty="0" err="1" smtClean="0">
                <a:solidFill>
                  <a:srgbClr val="FF0000"/>
                </a:solidFill>
              </a:rPr>
              <a:t>ifndef</a:t>
            </a:r>
            <a:r>
              <a:rPr lang="en-US" altLang="zh-CN" dirty="0" smtClean="0">
                <a:solidFill>
                  <a:srgbClr val="FF0000"/>
                </a:solidFill>
              </a:rPr>
              <a:t>  </a:t>
            </a:r>
            <a:r>
              <a:rPr lang="zh-CN" altLang="en-US" dirty="0" smtClean="0">
                <a:solidFill>
                  <a:srgbClr val="FF0000"/>
                </a:solidFill>
              </a:rPr>
              <a:t>宏名</a:t>
            </a:r>
            <a:endParaRPr lang="en-US" altLang="zh-CN" dirty="0" smtClean="0">
              <a:solidFill>
                <a:srgbClr val="FF0000"/>
              </a:solidFill>
            </a:endParaRPr>
          </a:p>
          <a:p>
            <a:pPr lvl="2">
              <a:buNone/>
            </a:pPr>
            <a:r>
              <a:rPr lang="en-US" altLang="zh-CN" dirty="0" smtClean="0">
                <a:solidFill>
                  <a:srgbClr val="FF0000"/>
                </a:solidFill>
              </a:rPr>
              <a:t>	</a:t>
            </a:r>
            <a:r>
              <a:rPr lang="zh-CN" altLang="en-US" dirty="0" smtClean="0">
                <a:solidFill>
                  <a:srgbClr val="FF0000"/>
                </a:solidFill>
              </a:rPr>
              <a:t>程序段</a:t>
            </a:r>
            <a:r>
              <a:rPr lang="en-US" altLang="zh-CN" dirty="0" smtClean="0">
                <a:solidFill>
                  <a:srgbClr val="FF0000"/>
                </a:solidFill>
              </a:rPr>
              <a:t>1	     </a:t>
            </a:r>
            <a:r>
              <a:rPr lang="zh-CN" altLang="en-US" dirty="0" smtClean="0">
                <a:solidFill>
                  <a:srgbClr val="FF0000"/>
                </a:solidFill>
              </a:rPr>
              <a:t>程序段</a:t>
            </a:r>
            <a:r>
              <a:rPr lang="en-US" altLang="zh-CN" dirty="0" smtClean="0">
                <a:solidFill>
                  <a:srgbClr val="FF0000"/>
                </a:solidFill>
              </a:rPr>
              <a:t>1		  </a:t>
            </a:r>
            <a:r>
              <a:rPr lang="zh-CN" altLang="en-US" dirty="0" smtClean="0">
                <a:solidFill>
                  <a:srgbClr val="FF0000"/>
                </a:solidFill>
              </a:rPr>
              <a:t>程序段</a:t>
            </a:r>
            <a:r>
              <a:rPr lang="en-US" altLang="zh-CN" dirty="0" smtClean="0">
                <a:solidFill>
                  <a:srgbClr val="FF0000"/>
                </a:solidFill>
              </a:rPr>
              <a:t>1</a:t>
            </a:r>
          </a:p>
          <a:p>
            <a:pPr lvl="2">
              <a:buNone/>
            </a:pPr>
            <a:r>
              <a:rPr lang="en-US" altLang="zh-CN" dirty="0" smtClean="0">
                <a:solidFill>
                  <a:srgbClr val="FF0000"/>
                </a:solidFill>
              </a:rPr>
              <a:t>#else		   #else		#else</a:t>
            </a:r>
          </a:p>
          <a:p>
            <a:pPr lvl="2">
              <a:buNone/>
            </a:pPr>
            <a:r>
              <a:rPr lang="en-US" altLang="zh-CN" dirty="0" smtClean="0">
                <a:solidFill>
                  <a:srgbClr val="FF0000"/>
                </a:solidFill>
              </a:rPr>
              <a:t>	</a:t>
            </a:r>
            <a:r>
              <a:rPr lang="zh-CN" altLang="en-US" dirty="0" smtClean="0">
                <a:solidFill>
                  <a:srgbClr val="FF0000"/>
                </a:solidFill>
              </a:rPr>
              <a:t>程序段</a:t>
            </a:r>
            <a:r>
              <a:rPr lang="en-US" altLang="zh-CN" dirty="0" smtClean="0">
                <a:solidFill>
                  <a:srgbClr val="FF0000"/>
                </a:solidFill>
              </a:rPr>
              <a:t>2	     </a:t>
            </a:r>
            <a:r>
              <a:rPr lang="zh-CN" altLang="en-US" dirty="0" smtClean="0">
                <a:solidFill>
                  <a:srgbClr val="FF0000"/>
                </a:solidFill>
              </a:rPr>
              <a:t>程序段</a:t>
            </a:r>
            <a:r>
              <a:rPr lang="en-US" altLang="zh-CN" dirty="0" smtClean="0">
                <a:solidFill>
                  <a:srgbClr val="FF0000"/>
                </a:solidFill>
              </a:rPr>
              <a:t>2		  </a:t>
            </a:r>
            <a:r>
              <a:rPr lang="zh-CN" altLang="en-US" dirty="0" smtClean="0">
                <a:solidFill>
                  <a:srgbClr val="FF0000"/>
                </a:solidFill>
              </a:rPr>
              <a:t>程序段</a:t>
            </a:r>
            <a:r>
              <a:rPr lang="en-US" altLang="zh-CN" dirty="0" smtClean="0">
                <a:solidFill>
                  <a:srgbClr val="FF0000"/>
                </a:solidFill>
              </a:rPr>
              <a:t>2</a:t>
            </a:r>
            <a:endParaRPr lang="en-US" altLang="zh-CN" dirty="0" smtClean="0">
              <a:solidFill>
                <a:srgbClr val="FF0000"/>
              </a:solidFill>
            </a:endParaRPr>
          </a:p>
          <a:p>
            <a:pPr lvl="2">
              <a:buNone/>
            </a:pPr>
            <a:r>
              <a:rPr lang="en-US" altLang="zh-CN" dirty="0" smtClean="0">
                <a:solidFill>
                  <a:srgbClr val="FF0000"/>
                </a:solidFill>
              </a:rPr>
              <a:t>#</a:t>
            </a:r>
            <a:r>
              <a:rPr lang="en-US" altLang="zh-CN" dirty="0" err="1" smtClean="0">
                <a:solidFill>
                  <a:srgbClr val="FF0000"/>
                </a:solidFill>
              </a:rPr>
              <a:t>endif</a:t>
            </a:r>
            <a:r>
              <a:rPr lang="en-US" altLang="zh-CN" dirty="0" smtClean="0">
                <a:solidFill>
                  <a:srgbClr val="FF0000"/>
                </a:solidFill>
              </a:rPr>
              <a:t>	</a:t>
            </a:r>
            <a:r>
              <a:rPr lang="en-US" altLang="zh-CN" dirty="0" smtClean="0">
                <a:solidFill>
                  <a:srgbClr val="FF0000"/>
                </a:solidFill>
              </a:rPr>
              <a:t> </a:t>
            </a:r>
            <a:r>
              <a:rPr lang="en-US" altLang="zh-CN" dirty="0" smtClean="0">
                <a:solidFill>
                  <a:srgbClr val="FF0000"/>
                </a:solidFill>
              </a:rPr>
              <a:t>  #</a:t>
            </a:r>
            <a:r>
              <a:rPr lang="en-US" altLang="zh-CN" dirty="0" err="1" smtClean="0">
                <a:solidFill>
                  <a:srgbClr val="FF0000"/>
                </a:solidFill>
              </a:rPr>
              <a:t>endif</a:t>
            </a:r>
            <a:r>
              <a:rPr lang="en-US" altLang="zh-CN" dirty="0" smtClean="0">
                <a:solidFill>
                  <a:srgbClr val="FF0000"/>
                </a:solidFill>
              </a:rPr>
              <a:t>		#</a:t>
            </a:r>
            <a:r>
              <a:rPr lang="en-US" altLang="zh-CN" dirty="0" err="1" smtClean="0">
                <a:solidFill>
                  <a:srgbClr val="FF0000"/>
                </a:solidFill>
              </a:rPr>
              <a:t>endif</a:t>
            </a:r>
            <a:endParaRPr lang="en-US" altLang="zh-CN" dirty="0" smtClean="0">
              <a:solidFill>
                <a:srgbClr val="FF0000"/>
              </a:solidFill>
            </a:endParaRPr>
          </a:p>
          <a:p>
            <a:pPr lvl="1">
              <a:lnSpc>
                <a:spcPct val="100000"/>
              </a:lnSpc>
              <a:buFont typeface="Wingdings" pitchFamily="2" charset="2"/>
              <a:buChar char="Ø"/>
            </a:pPr>
            <a:r>
              <a:rPr lang="en-US" altLang="zh-CN" sz="2000" dirty="0" smtClean="0">
                <a:solidFill>
                  <a:schemeClr val="tx1"/>
                </a:solidFill>
              </a:rPr>
              <a:t>#</a:t>
            </a:r>
            <a:r>
              <a:rPr lang="en-US" altLang="zh-CN" sz="2000" dirty="0" err="1" smtClean="0">
                <a:solidFill>
                  <a:schemeClr val="tx1"/>
                </a:solidFill>
              </a:rPr>
              <a:t>ifdef</a:t>
            </a:r>
            <a:r>
              <a:rPr lang="en-US" altLang="zh-CN" sz="2000" dirty="0" smtClean="0">
                <a:solidFill>
                  <a:schemeClr val="tx1"/>
                </a:solidFill>
              </a:rPr>
              <a:t>	</a:t>
            </a:r>
            <a:r>
              <a:rPr kumimoji="1" lang="en-US" altLang="zh-CN" sz="2000" dirty="0" smtClean="0">
                <a:solidFill>
                  <a:schemeClr val="tx1"/>
                </a:solidFill>
              </a:rPr>
              <a:t>KEY_PRESS	 </a:t>
            </a:r>
          </a:p>
          <a:p>
            <a:pPr lvl="1">
              <a:lnSpc>
                <a:spcPct val="100000"/>
              </a:lnSpc>
              <a:buFont typeface="Wingdings" pitchFamily="2" charset="2"/>
              <a:buChar char="Ø"/>
            </a:pPr>
            <a:r>
              <a:rPr kumimoji="1" lang="en-US" altLang="zh-CN" sz="2000" dirty="0" smtClean="0">
                <a:solidFill>
                  <a:schemeClr val="tx1"/>
                </a:solidFill>
              </a:rPr>
              <a:t> </a:t>
            </a:r>
            <a:r>
              <a:rPr kumimoji="1" lang="en-US" altLang="zh-CN" sz="2000" dirty="0" smtClean="0">
                <a:solidFill>
                  <a:schemeClr val="tx1"/>
                </a:solidFill>
              </a:rPr>
              <a:t>  x++;</a:t>
            </a:r>
          </a:p>
          <a:p>
            <a:pPr lvl="1">
              <a:lnSpc>
                <a:spcPct val="100000"/>
              </a:lnSpc>
              <a:buFont typeface="Wingdings" pitchFamily="2" charset="2"/>
              <a:buChar char="Ø"/>
            </a:pPr>
            <a:r>
              <a:rPr kumimoji="1" lang="en-US" altLang="zh-CN" sz="2000" dirty="0" smtClean="0">
                <a:solidFill>
                  <a:schemeClr val="tx1"/>
                </a:solidFill>
              </a:rPr>
              <a:t>#else</a:t>
            </a:r>
          </a:p>
          <a:p>
            <a:pPr lvl="1">
              <a:lnSpc>
                <a:spcPct val="100000"/>
              </a:lnSpc>
              <a:buFont typeface="Wingdings" pitchFamily="2" charset="2"/>
              <a:buChar char="Ø"/>
            </a:pPr>
            <a:r>
              <a:rPr kumimoji="1" lang="en-US" altLang="zh-CN" sz="2000" dirty="0" smtClean="0">
                <a:solidFill>
                  <a:schemeClr val="tx1"/>
                </a:solidFill>
              </a:rPr>
              <a:t> </a:t>
            </a:r>
            <a:r>
              <a:rPr kumimoji="1" lang="en-US" altLang="zh-CN" sz="2000" dirty="0" smtClean="0">
                <a:solidFill>
                  <a:schemeClr val="tx1"/>
                </a:solidFill>
              </a:rPr>
              <a:t>  x--;</a:t>
            </a:r>
          </a:p>
          <a:p>
            <a:pPr lvl="1">
              <a:lnSpc>
                <a:spcPct val="100000"/>
              </a:lnSpc>
              <a:buFont typeface="Wingdings" pitchFamily="2" charset="2"/>
              <a:buChar char="Ø"/>
            </a:pPr>
            <a:r>
              <a:rPr kumimoji="1" lang="en-US" altLang="zh-CN" sz="2000" dirty="0" smtClean="0">
                <a:solidFill>
                  <a:schemeClr val="tx1"/>
                </a:solidFill>
              </a:rPr>
              <a:t>#</a:t>
            </a:r>
            <a:r>
              <a:rPr kumimoji="1" lang="en-US" altLang="zh-CN" sz="2000" dirty="0" err="1" smtClean="0">
                <a:solidFill>
                  <a:schemeClr val="tx1"/>
                </a:solidFill>
              </a:rPr>
              <a:t>endif</a:t>
            </a:r>
            <a:endParaRPr lang="zh-CN" altLang="en-US" sz="20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ARM</a:t>
            </a:r>
            <a:r>
              <a:rPr lang="zh-CN" altLang="en-US" dirty="0" smtClean="0"/>
              <a:t>嵌入式</a:t>
            </a:r>
            <a:r>
              <a:rPr lang="zh-CN" altLang="zh-CN" dirty="0" smtClean="0"/>
              <a:t>程序</a:t>
            </a:r>
            <a:r>
              <a:rPr lang="zh-CN" altLang="zh-CN" dirty="0" smtClean="0"/>
              <a:t>框架</a:t>
            </a:r>
            <a:endParaRPr lang="zh-CN" altLang="en-US" dirty="0"/>
          </a:p>
        </p:txBody>
      </p:sp>
      <p:sp>
        <p:nvSpPr>
          <p:cNvPr id="14339" name="内容占位符 2"/>
          <p:cNvSpPr>
            <a:spLocks noGrp="1"/>
          </p:cNvSpPr>
          <p:nvPr>
            <p:ph idx="1"/>
          </p:nvPr>
        </p:nvSpPr>
        <p:spPr/>
        <p:txBody>
          <a:bodyPr/>
          <a:lstStyle/>
          <a:p>
            <a:pPr>
              <a:spcBef>
                <a:spcPts val="1200"/>
              </a:spcBef>
            </a:pPr>
            <a:r>
              <a:rPr lang="en-US" altLang="zh-CN" sz="2800" dirty="0" smtClean="0"/>
              <a:t>ARM</a:t>
            </a:r>
            <a:r>
              <a:rPr lang="zh-CN" altLang="zh-CN" sz="2800" dirty="0" smtClean="0"/>
              <a:t>体系结构支持</a:t>
            </a:r>
            <a:r>
              <a:rPr lang="en-US" altLang="zh-CN" sz="2800" dirty="0" smtClean="0"/>
              <a:t>C/C++</a:t>
            </a:r>
            <a:r>
              <a:rPr lang="zh-CN" altLang="zh-CN" sz="2800" dirty="0" smtClean="0"/>
              <a:t>与汇编语言的混合编程</a:t>
            </a:r>
            <a:endParaRPr lang="en-US" altLang="zh-CN" sz="2800" dirty="0" smtClean="0"/>
          </a:p>
          <a:p>
            <a:pPr lvl="1">
              <a:spcBef>
                <a:spcPts val="1200"/>
              </a:spcBef>
            </a:pPr>
            <a:r>
              <a:rPr lang="zh-CN" altLang="zh-CN" sz="2400" dirty="0" smtClean="0"/>
              <a:t>一个</a:t>
            </a:r>
            <a:r>
              <a:rPr lang="en-US" altLang="zh-CN" sz="2400" dirty="0" smtClean="0"/>
              <a:t>ARM</a:t>
            </a:r>
            <a:r>
              <a:rPr lang="zh-CN" altLang="zh-CN" sz="2400" dirty="0" smtClean="0"/>
              <a:t>工程</a:t>
            </a:r>
            <a:r>
              <a:rPr lang="zh-CN" altLang="en-US" sz="2400" dirty="0" smtClean="0"/>
              <a:t>（</a:t>
            </a:r>
            <a:r>
              <a:rPr lang="en-US" altLang="zh-CN" sz="2400" dirty="0" smtClean="0"/>
              <a:t>project</a:t>
            </a:r>
            <a:r>
              <a:rPr lang="zh-CN" altLang="en-US" sz="2400" dirty="0" smtClean="0"/>
              <a:t>）</a:t>
            </a:r>
            <a:r>
              <a:rPr lang="zh-CN" altLang="zh-CN" sz="2400" dirty="0" smtClean="0"/>
              <a:t>由多个文件组成</a:t>
            </a:r>
            <a:endParaRPr lang="en-US" altLang="zh-CN" sz="2400" dirty="0" smtClean="0"/>
          </a:p>
          <a:p>
            <a:pPr lvl="2">
              <a:spcBef>
                <a:spcPts val="1200"/>
              </a:spcBef>
            </a:pPr>
            <a:r>
              <a:rPr lang="zh-CN" altLang="zh-CN" sz="2000" dirty="0" smtClean="0"/>
              <a:t>扩展名为</a:t>
            </a:r>
            <a:r>
              <a:rPr lang="en-US" altLang="zh-CN" sz="2000" dirty="0" smtClean="0"/>
              <a:t>.s</a:t>
            </a:r>
            <a:r>
              <a:rPr lang="zh-CN" altLang="zh-CN" sz="2000" dirty="0" smtClean="0"/>
              <a:t>的汇编语言源文件</a:t>
            </a:r>
            <a:r>
              <a:rPr lang="zh-CN" altLang="en-US" sz="2000" dirty="0" smtClean="0"/>
              <a:t>、</a:t>
            </a:r>
            <a:r>
              <a:rPr lang="en-US" altLang="zh-CN" sz="2000" dirty="0" smtClean="0"/>
              <a:t>.c</a:t>
            </a:r>
            <a:r>
              <a:rPr lang="zh-CN" altLang="zh-CN" sz="2000" dirty="0" smtClean="0"/>
              <a:t>的</a:t>
            </a:r>
            <a:r>
              <a:rPr lang="en-US" altLang="zh-CN" sz="2000" dirty="0" smtClean="0"/>
              <a:t>C</a:t>
            </a:r>
            <a:r>
              <a:rPr lang="zh-CN" altLang="zh-CN" sz="2000" dirty="0" smtClean="0"/>
              <a:t>语言源文件、</a:t>
            </a:r>
            <a:r>
              <a:rPr lang="en-US" altLang="zh-CN" sz="2000" dirty="0" smtClean="0"/>
              <a:t>.</a:t>
            </a:r>
            <a:r>
              <a:rPr lang="en-US" altLang="zh-CN" sz="2000" dirty="0" err="1" smtClean="0"/>
              <a:t>cpp</a:t>
            </a:r>
            <a:r>
              <a:rPr lang="zh-CN" altLang="zh-CN" sz="2000" dirty="0" smtClean="0"/>
              <a:t>的</a:t>
            </a:r>
            <a:r>
              <a:rPr lang="en-US" altLang="zh-CN" sz="2000" dirty="0" smtClean="0"/>
              <a:t>C++</a:t>
            </a:r>
            <a:r>
              <a:rPr lang="zh-CN" altLang="zh-CN" sz="2000" dirty="0" smtClean="0"/>
              <a:t>源文件</a:t>
            </a:r>
            <a:r>
              <a:rPr lang="zh-CN" altLang="en-US" sz="2000" dirty="0" smtClean="0"/>
              <a:t>、</a:t>
            </a:r>
            <a:r>
              <a:rPr lang="en-US" altLang="zh-CN" sz="2000" dirty="0" smtClean="0"/>
              <a:t>.h</a:t>
            </a:r>
            <a:r>
              <a:rPr lang="zh-CN" altLang="zh-CN" sz="2000" dirty="0" smtClean="0"/>
              <a:t>的头文件等</a:t>
            </a:r>
            <a:endParaRPr lang="en-US" altLang="zh-CN" sz="2000" dirty="0" smtClean="0"/>
          </a:p>
          <a:p>
            <a:pPr lvl="1">
              <a:spcBef>
                <a:spcPts val="1200"/>
              </a:spcBef>
            </a:pPr>
            <a:r>
              <a:rPr lang="zh-CN" altLang="zh-CN" sz="2400" dirty="0" smtClean="0"/>
              <a:t>启动代码用汇编语言完成</a:t>
            </a:r>
            <a:endParaRPr lang="en-US" altLang="zh-CN" sz="2400" dirty="0" smtClean="0"/>
          </a:p>
          <a:p>
            <a:pPr lvl="2">
              <a:spcBef>
                <a:spcPts val="1200"/>
              </a:spcBef>
            </a:pPr>
            <a:r>
              <a:rPr lang="zh-CN" altLang="zh-CN" sz="2000" dirty="0" smtClean="0"/>
              <a:t>硬件初始化</a:t>
            </a:r>
            <a:r>
              <a:rPr lang="zh-CN" altLang="en-US" sz="2000" dirty="0" smtClean="0"/>
              <a:t>，如</a:t>
            </a:r>
            <a:r>
              <a:rPr lang="zh-CN" altLang="zh-CN" sz="2000" dirty="0" smtClean="0"/>
              <a:t>设定</a:t>
            </a:r>
            <a:r>
              <a:rPr lang="en-US" altLang="zh-CN" sz="2000" dirty="0" smtClean="0"/>
              <a:t>CPU</a:t>
            </a:r>
            <a:r>
              <a:rPr lang="zh-CN" altLang="zh-CN" sz="2000" dirty="0" smtClean="0"/>
              <a:t>工作状态</a:t>
            </a:r>
            <a:r>
              <a:rPr lang="zh-CN" altLang="en-US" sz="2000" dirty="0" smtClean="0"/>
              <a:t>、</a:t>
            </a:r>
            <a:r>
              <a:rPr lang="zh-CN" altLang="zh-CN" sz="2000" dirty="0" smtClean="0"/>
              <a:t>中断</a:t>
            </a:r>
            <a:r>
              <a:rPr lang="zh-CN" altLang="en-US" sz="2000" dirty="0" smtClean="0"/>
              <a:t>向量、</a:t>
            </a:r>
            <a:r>
              <a:rPr lang="en-US" altLang="zh-CN" sz="2000" dirty="0" smtClean="0"/>
              <a:t>RAM</a:t>
            </a:r>
            <a:r>
              <a:rPr lang="zh-CN" altLang="zh-CN" sz="2000" dirty="0" smtClean="0"/>
              <a:t>控制参数等</a:t>
            </a:r>
            <a:endParaRPr lang="en-US" altLang="zh-CN" sz="2000" dirty="0" smtClean="0"/>
          </a:p>
          <a:p>
            <a:pPr lvl="1">
              <a:spcBef>
                <a:spcPts val="1200"/>
              </a:spcBef>
            </a:pPr>
            <a:r>
              <a:rPr lang="zh-CN" altLang="zh-CN" sz="2400" dirty="0" smtClean="0"/>
              <a:t>主要的编程任务用</a:t>
            </a:r>
            <a:r>
              <a:rPr lang="en-US" altLang="zh-CN" sz="2400" dirty="0" smtClean="0"/>
              <a:t>C/C++</a:t>
            </a:r>
            <a:r>
              <a:rPr lang="zh-CN" altLang="zh-CN" sz="2400" dirty="0" smtClean="0"/>
              <a:t>完成</a:t>
            </a:r>
            <a:endParaRPr lang="en-US" altLang="zh-CN" sz="2400" dirty="0" smtClean="0"/>
          </a:p>
          <a:p>
            <a:pPr lvl="2">
              <a:spcBef>
                <a:spcPts val="1200"/>
              </a:spcBef>
            </a:pPr>
            <a:r>
              <a:rPr lang="zh-CN" altLang="zh-CN" sz="2000" dirty="0" smtClean="0"/>
              <a:t>用户程序的</a:t>
            </a:r>
            <a:r>
              <a:rPr lang="zh-CN" altLang="en-US" sz="2000" dirty="0" smtClean="0"/>
              <a:t>主</a:t>
            </a:r>
            <a:r>
              <a:rPr lang="zh-CN" altLang="zh-CN" sz="2000" dirty="0" smtClean="0"/>
              <a:t>函数名字必须为</a:t>
            </a:r>
            <a:r>
              <a:rPr lang="en-US" altLang="zh-CN" sz="2000" dirty="0" smtClean="0"/>
              <a:t>main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2" name="Rectangle 4"/>
          <p:cNvSpPr>
            <a:spLocks noGrp="1" noChangeArrowheads="1"/>
          </p:cNvSpPr>
          <p:nvPr>
            <p:ph type="title"/>
          </p:nvPr>
        </p:nvSpPr>
        <p:spPr/>
        <p:txBody>
          <a:bodyPr/>
          <a:lstStyle/>
          <a:p>
            <a:pPr>
              <a:defRPr/>
            </a:pPr>
            <a:r>
              <a:rPr lang="en-US" altLang="zh-CN" dirty="0" smtClean="0"/>
              <a:t>C/C++</a:t>
            </a:r>
            <a:r>
              <a:rPr lang="zh-CN" altLang="zh-CN" dirty="0" smtClean="0"/>
              <a:t>与汇编语言的混合编程</a:t>
            </a:r>
            <a:endParaRPr lang="zh-CN" altLang="en-US" dirty="0">
              <a:effectLst/>
              <a:latin typeface="宋体" pitchFamily="2" charset="-122"/>
            </a:endParaRPr>
          </a:p>
        </p:txBody>
      </p:sp>
      <p:sp>
        <p:nvSpPr>
          <p:cNvPr id="15364" name="Rectangle 5"/>
          <p:cNvSpPr>
            <a:spLocks noGrp="1" noChangeArrowheads="1"/>
          </p:cNvSpPr>
          <p:nvPr>
            <p:ph type="body" idx="1"/>
          </p:nvPr>
        </p:nvSpPr>
        <p:spPr>
          <a:xfrm>
            <a:off x="3492500" y="1412875"/>
            <a:ext cx="5040313" cy="4759325"/>
          </a:xfrm>
        </p:spPr>
        <p:txBody>
          <a:bodyPr/>
          <a:lstStyle/>
          <a:p>
            <a:pPr>
              <a:spcBef>
                <a:spcPts val="1200"/>
              </a:spcBef>
            </a:pPr>
            <a:r>
              <a:rPr lang="en-US" altLang="zh-CN" sz="2500" dirty="0" smtClean="0"/>
              <a:t>C/C++</a:t>
            </a:r>
            <a:r>
              <a:rPr lang="zh-CN" altLang="en-US" sz="2500" dirty="0" smtClean="0"/>
              <a:t>中内嵌汇编</a:t>
            </a:r>
          </a:p>
          <a:p>
            <a:pPr lvl="1" indent="-585788">
              <a:spcBef>
                <a:spcPts val="1200"/>
              </a:spcBef>
            </a:pPr>
            <a:r>
              <a:rPr lang="zh-CN" altLang="en-US" sz="2200" dirty="0" smtClean="0">
                <a:solidFill>
                  <a:schemeClr val="tx1"/>
                </a:solidFill>
              </a:rPr>
              <a:t>适合于</a:t>
            </a:r>
            <a:r>
              <a:rPr lang="zh-CN" altLang="en-US" sz="2200" dirty="0" smtClean="0">
                <a:solidFill>
                  <a:schemeClr val="tx1"/>
                </a:solidFill>
              </a:rPr>
              <a:t>汇编代码较短的场合</a:t>
            </a:r>
            <a:endParaRPr lang="en-US" altLang="zh-CN" sz="2200" dirty="0" smtClean="0">
              <a:solidFill>
                <a:schemeClr val="tx1"/>
              </a:solidFill>
            </a:endParaRPr>
          </a:p>
          <a:p>
            <a:pPr>
              <a:spcBef>
                <a:spcPts val="1200"/>
              </a:spcBef>
            </a:pPr>
            <a:r>
              <a:rPr lang="en-US" altLang="zh-CN" sz="2500" dirty="0" smtClean="0"/>
              <a:t>C/C++</a:t>
            </a:r>
            <a:r>
              <a:rPr lang="zh-CN" altLang="en-US" sz="2500" dirty="0" smtClean="0"/>
              <a:t>和汇编程序间相互调用</a:t>
            </a:r>
            <a:endParaRPr lang="en-US" altLang="zh-CN" sz="2500" dirty="0" smtClean="0"/>
          </a:p>
          <a:p>
            <a:pPr lvl="1" indent="-585788">
              <a:spcBef>
                <a:spcPts val="1200"/>
              </a:spcBef>
            </a:pPr>
            <a:r>
              <a:rPr lang="zh-CN" altLang="en-US" sz="2200" dirty="0" smtClean="0">
                <a:solidFill>
                  <a:schemeClr val="tx1"/>
                </a:solidFill>
              </a:rPr>
              <a:t>在</a:t>
            </a:r>
            <a:r>
              <a:rPr lang="en-US" altLang="zh-CN" sz="2200" dirty="0" smtClean="0">
                <a:solidFill>
                  <a:schemeClr val="tx1"/>
                </a:solidFill>
              </a:rPr>
              <a:t>C/C++</a:t>
            </a:r>
            <a:r>
              <a:rPr lang="zh-CN" altLang="en-US" sz="2200" dirty="0" smtClean="0">
                <a:solidFill>
                  <a:schemeClr val="tx1"/>
                </a:solidFill>
              </a:rPr>
              <a:t>程序中调用汇编程序</a:t>
            </a:r>
          </a:p>
          <a:p>
            <a:pPr lvl="1" indent="-585788">
              <a:spcBef>
                <a:spcPts val="1200"/>
              </a:spcBef>
            </a:pPr>
            <a:r>
              <a:rPr lang="zh-CN" altLang="en-US" sz="2200" dirty="0" smtClean="0">
                <a:solidFill>
                  <a:schemeClr val="tx1"/>
                </a:solidFill>
              </a:rPr>
              <a:t>在汇编程序中调用</a:t>
            </a:r>
            <a:r>
              <a:rPr lang="en-US" altLang="zh-CN" sz="2200" dirty="0" smtClean="0">
                <a:solidFill>
                  <a:schemeClr val="tx1"/>
                </a:solidFill>
              </a:rPr>
              <a:t>C/C++</a:t>
            </a:r>
            <a:r>
              <a:rPr lang="zh-CN" altLang="en-US" sz="2200" dirty="0" smtClean="0">
                <a:solidFill>
                  <a:schemeClr val="tx1"/>
                </a:solidFill>
              </a:rPr>
              <a:t>程序</a:t>
            </a:r>
            <a:endParaRPr lang="en-US" altLang="zh-CN" sz="2200" dirty="0" smtClean="0">
              <a:solidFill>
                <a:schemeClr val="tx1"/>
              </a:solidFill>
            </a:endParaRPr>
          </a:p>
          <a:p>
            <a:pPr lvl="1" indent="-585788">
              <a:spcBef>
                <a:spcPts val="1200"/>
              </a:spcBef>
            </a:pPr>
            <a:r>
              <a:rPr lang="zh-CN" altLang="en-US" sz="2200" dirty="0" smtClean="0">
                <a:solidFill>
                  <a:schemeClr val="tx1"/>
                </a:solidFill>
              </a:rPr>
              <a:t>汇编程序访问</a:t>
            </a:r>
            <a:r>
              <a:rPr lang="en-US" altLang="zh-CN" sz="2200" dirty="0" smtClean="0">
                <a:solidFill>
                  <a:schemeClr val="tx1"/>
                </a:solidFill>
              </a:rPr>
              <a:t>C/C++</a:t>
            </a:r>
            <a:r>
              <a:rPr lang="zh-CN" altLang="en-US" sz="2200" dirty="0" smtClean="0">
                <a:solidFill>
                  <a:schemeClr val="tx1"/>
                </a:solidFill>
              </a:rPr>
              <a:t>全局变量</a:t>
            </a:r>
          </a:p>
          <a:p>
            <a:pPr>
              <a:spcBef>
                <a:spcPts val="1200"/>
              </a:spcBef>
              <a:buFont typeface="Wingdings" pitchFamily="2" charset="2"/>
              <a:buChar char="Ø"/>
            </a:pPr>
            <a:r>
              <a:rPr lang="en-US" altLang="zh-CN" sz="2400" dirty="0" smtClean="0"/>
              <a:t>C/C++</a:t>
            </a:r>
            <a:r>
              <a:rPr lang="zh-CN" altLang="en-US" sz="2400" dirty="0" smtClean="0"/>
              <a:t>程序</a:t>
            </a:r>
            <a:r>
              <a:rPr lang="zh-CN" altLang="en-US" sz="2400" dirty="0" smtClean="0">
                <a:latin typeface="宋体" charset="-122"/>
              </a:rPr>
              <a:t>和汇编程序调用必须遵守</a:t>
            </a:r>
            <a:r>
              <a:rPr lang="en-US" altLang="zh-CN" sz="2400" dirty="0" smtClean="0"/>
              <a:t>ATPCS</a:t>
            </a:r>
            <a:r>
              <a:rPr lang="zh-CN" altLang="en-US" sz="2400" dirty="0" smtClean="0">
                <a:latin typeface="宋体" charset="-122"/>
              </a:rPr>
              <a:t>规则</a:t>
            </a:r>
            <a:endParaRPr lang="zh-CN" altLang="en-US" sz="2500" dirty="0" smtClean="0">
              <a:solidFill>
                <a:schemeClr val="hlink"/>
              </a:solidFill>
            </a:endParaRPr>
          </a:p>
        </p:txBody>
      </p:sp>
      <p:pic>
        <p:nvPicPr>
          <p:cNvPr id="15365" name="图片 4"/>
          <p:cNvPicPr>
            <a:picLocks noChangeAspect="1" noChangeArrowheads="1"/>
          </p:cNvPicPr>
          <p:nvPr/>
        </p:nvPicPr>
        <p:blipFill>
          <a:blip r:embed="rId3" cstate="print"/>
          <a:srcRect l="7228" t="9859" r="11818" b="35805"/>
          <a:stretch>
            <a:fillRect/>
          </a:stretch>
        </p:blipFill>
        <p:spPr bwMode="auto">
          <a:xfrm>
            <a:off x="250825" y="1484313"/>
            <a:ext cx="2916238" cy="2376487"/>
          </a:xfrm>
          <a:prstGeom prst="rect">
            <a:avLst/>
          </a:prstGeom>
          <a:noFill/>
          <a:ln w="9525">
            <a:noFill/>
            <a:miter lim="800000"/>
            <a:headEnd/>
            <a:tailEnd/>
          </a:ln>
        </p:spPr>
      </p:pic>
      <p:sp>
        <p:nvSpPr>
          <p:cNvPr id="9" name="矩形 8"/>
          <p:cNvSpPr/>
          <p:nvPr/>
        </p:nvSpPr>
        <p:spPr>
          <a:xfrm>
            <a:off x="468313" y="4221163"/>
            <a:ext cx="2735262" cy="1938337"/>
          </a:xfrm>
          <a:prstGeom prst="rect">
            <a:avLst/>
          </a:prstGeom>
          <a:solidFill>
            <a:schemeClr val="accent1">
              <a:lumMod val="90000"/>
            </a:schemeClr>
          </a:solidFill>
        </p:spPr>
        <p:txBody>
          <a:bodyPr>
            <a:spAutoFit/>
          </a:bodyPr>
          <a:lstStyle/>
          <a:p>
            <a:pPr algn="l">
              <a:lnSpc>
                <a:spcPct val="120000"/>
              </a:lnSpc>
              <a:buFont typeface="Wingdings" pitchFamily="2" charset="2"/>
              <a:buNone/>
              <a:defRPr/>
            </a:pPr>
            <a:r>
              <a:rPr lang="zh-CN" altLang="en-US" sz="2000" b="1" dirty="0">
                <a:latin typeface="宋体" pitchFamily="2" charset="-122"/>
              </a:rPr>
              <a:t>汇编程序中使用</a:t>
            </a:r>
            <a:r>
              <a:rPr lang="en-US" altLang="zh-CN" sz="2000" b="1" dirty="0">
                <a:solidFill>
                  <a:srgbClr val="FF0000"/>
                </a:solidFill>
              </a:rPr>
              <a:t>IMPORT</a:t>
            </a:r>
            <a:r>
              <a:rPr lang="zh-CN" altLang="en-US" sz="2000" b="1" dirty="0">
                <a:latin typeface="宋体" pitchFamily="2" charset="-122"/>
              </a:rPr>
              <a:t>伪操作声明被调用的</a:t>
            </a:r>
            <a:r>
              <a:rPr lang="en-US" altLang="zh-CN" sz="2000" b="1" dirty="0"/>
              <a:t>C/C++</a:t>
            </a:r>
            <a:r>
              <a:rPr lang="zh-CN" altLang="en-US" sz="2000" b="1" dirty="0"/>
              <a:t>函数，</a:t>
            </a:r>
            <a:r>
              <a:rPr lang="zh-CN" altLang="en-US" sz="2000" b="1" dirty="0">
                <a:latin typeface="宋体" pitchFamily="2" charset="-122"/>
              </a:rPr>
              <a:t>并</a:t>
            </a:r>
            <a:r>
              <a:rPr lang="zh-CN" altLang="en-US" sz="2000" b="1" dirty="0"/>
              <a:t>通过</a:t>
            </a:r>
            <a:r>
              <a:rPr lang="en-US" altLang="zh-CN" sz="2000" b="1" dirty="0">
                <a:solidFill>
                  <a:srgbClr val="FF0000"/>
                </a:solidFill>
              </a:rPr>
              <a:t>B</a:t>
            </a:r>
            <a:r>
              <a:rPr lang="zh-CN" altLang="en-US" sz="2000" b="1" dirty="0">
                <a:solidFill>
                  <a:schemeClr val="tx1"/>
                </a:solidFill>
              </a:rPr>
              <a:t>或</a:t>
            </a:r>
            <a:r>
              <a:rPr lang="en-US" altLang="zh-CN" sz="2000" b="1" dirty="0">
                <a:solidFill>
                  <a:srgbClr val="FF0000"/>
                </a:solidFill>
              </a:rPr>
              <a:t>BL</a:t>
            </a:r>
            <a:r>
              <a:rPr lang="zh-CN" altLang="en-US" sz="2000" b="1" dirty="0"/>
              <a:t>指令</a:t>
            </a:r>
            <a:r>
              <a:rPr lang="zh-CN" altLang="en-US" sz="2000" b="1" dirty="0" smtClean="0"/>
              <a:t>实现</a:t>
            </a:r>
            <a:r>
              <a:rPr lang="en-US" altLang="zh-CN" sz="2000" b="1" dirty="0" smtClean="0"/>
              <a:t>C</a:t>
            </a:r>
            <a:r>
              <a:rPr lang="zh-CN" altLang="en-US" sz="2000" b="1" dirty="0" smtClean="0"/>
              <a:t>函数的调用</a:t>
            </a:r>
            <a:endParaRPr lang="en-US" altLang="zh-CN" sz="2000" b="1"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2" name="Rectangle 4"/>
          <p:cNvSpPr>
            <a:spLocks noGrp="1" noChangeArrowheads="1"/>
          </p:cNvSpPr>
          <p:nvPr>
            <p:ph type="title"/>
          </p:nvPr>
        </p:nvSpPr>
        <p:spPr/>
        <p:txBody>
          <a:bodyPr/>
          <a:lstStyle/>
          <a:p>
            <a:pPr>
              <a:defRPr/>
            </a:pPr>
            <a:r>
              <a:rPr lang="en-US" altLang="zh-CN" dirty="0" smtClean="0">
                <a:effectLst/>
              </a:rPr>
              <a:t>ATPCS</a:t>
            </a:r>
            <a:r>
              <a:rPr lang="zh-CN" altLang="en-US" dirty="0" smtClean="0">
                <a:effectLst/>
              </a:rPr>
              <a:t>规则</a:t>
            </a:r>
            <a:endParaRPr lang="zh-CN" altLang="en-US" dirty="0">
              <a:effectLst/>
              <a:latin typeface="宋体" pitchFamily="2" charset="-122"/>
            </a:endParaRPr>
          </a:p>
        </p:txBody>
      </p:sp>
      <p:sp>
        <p:nvSpPr>
          <p:cNvPr id="1522693" name="Rectangle 5"/>
          <p:cNvSpPr>
            <a:spLocks noGrp="1" noChangeArrowheads="1"/>
          </p:cNvSpPr>
          <p:nvPr>
            <p:ph type="body" idx="1"/>
          </p:nvPr>
        </p:nvSpPr>
        <p:spPr/>
        <p:txBody>
          <a:bodyPr>
            <a:normAutofit fontScale="92500"/>
          </a:bodyPr>
          <a:lstStyle/>
          <a:p>
            <a:pPr>
              <a:lnSpc>
                <a:spcPct val="120000"/>
              </a:lnSpc>
              <a:defRPr/>
            </a:pPr>
            <a:r>
              <a:rPr lang="en-US" altLang="zh-CN" sz="3000" dirty="0" smtClean="0"/>
              <a:t>ATPCS</a:t>
            </a:r>
            <a:r>
              <a:rPr lang="zh-CN" altLang="en-US" sz="3000" dirty="0" smtClean="0"/>
              <a:t>：</a:t>
            </a:r>
            <a:r>
              <a:rPr lang="en-US" altLang="zh-CN" sz="3000" dirty="0" smtClean="0"/>
              <a:t>ARM-Thumb </a:t>
            </a:r>
            <a:r>
              <a:rPr lang="en-US" altLang="zh-CN" sz="3000" dirty="0"/>
              <a:t>Produce Call </a:t>
            </a:r>
            <a:r>
              <a:rPr lang="en-US" altLang="zh-CN" sz="3000" dirty="0" smtClean="0"/>
              <a:t>Standard</a:t>
            </a:r>
            <a:endParaRPr lang="zh-CN" altLang="en-US" sz="3000" dirty="0"/>
          </a:p>
          <a:p>
            <a:pPr lvl="1">
              <a:lnSpc>
                <a:spcPct val="120000"/>
              </a:lnSpc>
              <a:defRPr/>
            </a:pPr>
            <a:r>
              <a:rPr lang="en-US" altLang="zh-CN" sz="2600" dirty="0" smtClean="0"/>
              <a:t>ATPCS</a:t>
            </a:r>
            <a:r>
              <a:rPr lang="zh-CN" altLang="en-US" sz="2600" dirty="0" smtClean="0"/>
              <a:t>基本规则，包括</a:t>
            </a:r>
            <a:r>
              <a:rPr lang="zh-CN" altLang="en-US" sz="2600" dirty="0" smtClean="0">
                <a:solidFill>
                  <a:schemeClr val="tx1"/>
                </a:solidFill>
              </a:rPr>
              <a:t>寄存器的使用规则、数据堆栈的使用规则</a:t>
            </a:r>
            <a:r>
              <a:rPr lang="zh-CN" altLang="en-US" sz="2600" dirty="0" smtClean="0">
                <a:solidFill>
                  <a:srgbClr val="0000CC"/>
                </a:solidFill>
              </a:rPr>
              <a:t>（满递减方式）</a:t>
            </a:r>
            <a:r>
              <a:rPr lang="zh-CN" altLang="en-US" sz="2600" dirty="0" smtClean="0">
                <a:solidFill>
                  <a:schemeClr val="tx1"/>
                </a:solidFill>
              </a:rPr>
              <a:t>和参数的传递规则</a:t>
            </a:r>
            <a:endParaRPr lang="en-US" altLang="zh-CN" sz="2600" dirty="0" smtClean="0">
              <a:solidFill>
                <a:schemeClr val="tx1"/>
              </a:solidFill>
            </a:endParaRPr>
          </a:p>
          <a:p>
            <a:pPr lvl="1">
              <a:lnSpc>
                <a:spcPct val="120000"/>
              </a:lnSpc>
              <a:defRPr/>
            </a:pPr>
            <a:r>
              <a:rPr lang="zh-CN" altLang="en-US" sz="2600" b="1" dirty="0" smtClean="0">
                <a:solidFill>
                  <a:srgbClr val="0D01A3"/>
                </a:solidFill>
              </a:rPr>
              <a:t>参数传递规则</a:t>
            </a:r>
          </a:p>
          <a:p>
            <a:pPr lvl="2">
              <a:lnSpc>
                <a:spcPct val="120000"/>
              </a:lnSpc>
              <a:defRPr/>
            </a:pPr>
            <a:r>
              <a:rPr lang="zh-CN" altLang="en-US" dirty="0" smtClean="0"/>
              <a:t>前</a:t>
            </a:r>
            <a:r>
              <a:rPr lang="en-US" altLang="zh-CN" dirty="0" smtClean="0"/>
              <a:t>4</a:t>
            </a:r>
            <a:r>
              <a:rPr lang="zh-CN" altLang="en-US" dirty="0" smtClean="0"/>
              <a:t>个参数</a:t>
            </a:r>
            <a:r>
              <a:rPr lang="zh-CN" altLang="en-US" dirty="0" smtClean="0">
                <a:solidFill>
                  <a:schemeClr val="tx1"/>
                </a:solidFill>
              </a:rPr>
              <a:t>通过</a:t>
            </a:r>
            <a:r>
              <a:rPr lang="zh-CN" altLang="en-US" dirty="0" smtClean="0"/>
              <a:t>寄存器</a:t>
            </a:r>
            <a:r>
              <a:rPr lang="en-US" altLang="zh-CN" dirty="0" smtClean="0">
                <a:solidFill>
                  <a:srgbClr val="FF0000"/>
                </a:solidFill>
              </a:rPr>
              <a:t>R0</a:t>
            </a:r>
            <a:r>
              <a:rPr lang="zh-CN" altLang="en-US" dirty="0" smtClean="0">
                <a:solidFill>
                  <a:srgbClr val="FF0000"/>
                </a:solidFill>
              </a:rPr>
              <a:t>～</a:t>
            </a:r>
            <a:r>
              <a:rPr lang="en-US" altLang="zh-CN" dirty="0" smtClean="0">
                <a:solidFill>
                  <a:srgbClr val="FF0000"/>
                </a:solidFill>
              </a:rPr>
              <a:t>R3</a:t>
            </a:r>
            <a:r>
              <a:rPr lang="zh-CN" altLang="en-US" dirty="0" smtClean="0"/>
              <a:t>传递</a:t>
            </a:r>
            <a:r>
              <a:rPr lang="zh-CN" altLang="en-US" dirty="0" smtClean="0">
                <a:solidFill>
                  <a:schemeClr val="tx1"/>
                </a:solidFill>
              </a:rPr>
              <a:t>，其他参数通过数据</a:t>
            </a:r>
            <a:r>
              <a:rPr lang="zh-CN" altLang="en-US" dirty="0" smtClean="0"/>
              <a:t>堆栈传递，入栈的顺序与参数顺序相反，即最后一个字数据先入栈</a:t>
            </a:r>
            <a:endParaRPr lang="en-US" altLang="zh-CN" dirty="0" smtClean="0"/>
          </a:p>
          <a:p>
            <a:pPr lvl="2">
              <a:lnSpc>
                <a:spcPct val="120000"/>
              </a:lnSpc>
              <a:defRPr/>
            </a:pPr>
            <a:r>
              <a:rPr lang="zh-CN" altLang="en-US" dirty="0" smtClean="0"/>
              <a:t>返回值为一个</a:t>
            </a:r>
            <a:r>
              <a:rPr lang="en-US" altLang="zh-CN" dirty="0" smtClean="0"/>
              <a:t>32</a:t>
            </a:r>
            <a:r>
              <a:rPr lang="zh-CN" altLang="en-US" dirty="0" smtClean="0"/>
              <a:t>位的整数时，通过寄存器</a:t>
            </a:r>
            <a:r>
              <a:rPr lang="en-US" altLang="zh-CN" dirty="0" smtClean="0">
                <a:solidFill>
                  <a:srgbClr val="FF0000"/>
                </a:solidFill>
              </a:rPr>
              <a:t>R0</a:t>
            </a:r>
            <a:r>
              <a:rPr lang="zh-CN" altLang="en-US" dirty="0" smtClean="0"/>
              <a:t>返回；返回值为一个</a:t>
            </a:r>
            <a:r>
              <a:rPr lang="en-US" altLang="zh-CN" dirty="0" smtClean="0"/>
              <a:t>64</a:t>
            </a:r>
            <a:r>
              <a:rPr lang="zh-CN" altLang="en-US" dirty="0" smtClean="0"/>
              <a:t>位整数时，通过寄存器</a:t>
            </a:r>
            <a:r>
              <a:rPr lang="en-US" altLang="zh-CN" dirty="0" smtClean="0">
                <a:solidFill>
                  <a:srgbClr val="FF0000"/>
                </a:solidFill>
              </a:rPr>
              <a:t>R0</a:t>
            </a:r>
            <a:r>
              <a:rPr lang="zh-CN" altLang="en-US" dirty="0" smtClean="0">
                <a:solidFill>
                  <a:srgbClr val="FF0000"/>
                </a:solidFill>
              </a:rPr>
              <a:t>和</a:t>
            </a:r>
            <a:r>
              <a:rPr lang="en-US" altLang="zh-CN" dirty="0" smtClean="0">
                <a:solidFill>
                  <a:srgbClr val="FF0000"/>
                </a:solidFill>
              </a:rPr>
              <a:t>R1</a:t>
            </a:r>
            <a:r>
              <a:rPr lang="zh-CN" altLang="en-US" dirty="0" smtClean="0"/>
              <a:t>返回</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altLang="zh-CN" dirty="0" smtClean="0"/>
              <a:t>C</a:t>
            </a:r>
            <a:r>
              <a:rPr lang="zh-CN" altLang="en-US" dirty="0" smtClean="0"/>
              <a:t>语言程序中使用内嵌</a:t>
            </a:r>
            <a:r>
              <a:rPr lang="zh-CN" altLang="en-US" dirty="0" smtClean="0">
                <a:effectLst/>
              </a:rPr>
              <a:t>汇编</a:t>
            </a:r>
          </a:p>
        </p:txBody>
      </p:sp>
      <p:sp>
        <p:nvSpPr>
          <p:cNvPr id="17411" name="Rectangle 3"/>
          <p:cNvSpPr>
            <a:spLocks noGrp="1" noChangeArrowheads="1"/>
          </p:cNvSpPr>
          <p:nvPr>
            <p:ph type="body" idx="1"/>
          </p:nvPr>
        </p:nvSpPr>
        <p:spPr/>
        <p:txBody>
          <a:bodyPr/>
          <a:lstStyle/>
          <a:p>
            <a:pPr eaLnBrk="1" hangingPunct="1">
              <a:lnSpc>
                <a:spcPct val="105000"/>
              </a:lnSpc>
            </a:pPr>
            <a:r>
              <a:rPr lang="zh-CN" altLang="en-US" dirty="0" smtClean="0">
                <a:latin typeface="宋体" pitchFamily="2" charset="-122"/>
                <a:cs typeface="Arial Unicode MS" pitchFamily="34" charset="-122"/>
              </a:rPr>
              <a:t>语句形式</a:t>
            </a:r>
            <a:endParaRPr lang="en-US" altLang="zh-CN" dirty="0" smtClean="0">
              <a:latin typeface="宋体" pitchFamily="2" charset="-122"/>
              <a:cs typeface="Arial Unicode MS" pitchFamily="34" charset="-122"/>
            </a:endParaRPr>
          </a:p>
          <a:p>
            <a:pPr eaLnBrk="1" hangingPunct="1">
              <a:lnSpc>
                <a:spcPct val="105000"/>
              </a:lnSpc>
              <a:buNone/>
            </a:pPr>
            <a:r>
              <a:rPr lang="en-US" altLang="zh-CN" dirty="0" smtClean="0">
                <a:solidFill>
                  <a:srgbClr val="FF0000"/>
                </a:solidFill>
                <a:latin typeface="宋体" pitchFamily="2" charset="-122"/>
                <a:cs typeface="Arial Unicode MS" pitchFamily="34" charset="-122"/>
              </a:rPr>
              <a:t>	</a:t>
            </a:r>
            <a:r>
              <a:rPr lang="en-US" altLang="zh-CN" sz="2400" dirty="0" smtClean="0">
                <a:solidFill>
                  <a:srgbClr val="FF0000"/>
                </a:solidFill>
                <a:cs typeface="Arial Unicode MS" pitchFamily="34" charset="-122"/>
              </a:rPr>
              <a:t>_ </a:t>
            </a:r>
            <a:r>
              <a:rPr lang="en-US" altLang="zh-CN" sz="2400" dirty="0" smtClean="0">
                <a:solidFill>
                  <a:srgbClr val="FF0000"/>
                </a:solidFill>
                <a:cs typeface="Arial Unicode MS" pitchFamily="34" charset="-122"/>
              </a:rPr>
              <a:t>_</a:t>
            </a:r>
            <a:r>
              <a:rPr lang="en-US" altLang="zh-CN" sz="2400" dirty="0" err="1" smtClean="0">
                <a:solidFill>
                  <a:srgbClr val="FF0000"/>
                </a:solidFill>
                <a:cs typeface="Arial Unicode MS" pitchFamily="34" charset="-122"/>
              </a:rPr>
              <a:t>asm</a:t>
            </a:r>
            <a:r>
              <a:rPr lang="en-US" altLang="zh-CN" sz="2400" dirty="0" smtClean="0">
                <a:solidFill>
                  <a:srgbClr val="FF0000"/>
                </a:solidFill>
                <a:cs typeface="Arial Unicode MS" pitchFamily="34" charset="-122"/>
              </a:rPr>
              <a:t> (</a:t>
            </a:r>
            <a:r>
              <a:rPr lang="en-US" altLang="zh-CN" sz="2400" dirty="0" smtClean="0">
                <a:solidFill>
                  <a:srgbClr val="FF0000"/>
                </a:solidFill>
              </a:rPr>
              <a:t>〝ARM</a:t>
            </a:r>
            <a:r>
              <a:rPr lang="zh-CN" altLang="en-US" sz="2400" dirty="0" smtClean="0">
                <a:solidFill>
                  <a:srgbClr val="FF0000"/>
                </a:solidFill>
              </a:rPr>
              <a:t>指令</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ARM</a:t>
            </a:r>
            <a:r>
              <a:rPr lang="zh-CN" altLang="en-US" sz="2400" dirty="0" smtClean="0">
                <a:solidFill>
                  <a:srgbClr val="FF0000"/>
                </a:solidFill>
              </a:rPr>
              <a:t>指令</a:t>
            </a:r>
            <a:r>
              <a:rPr lang="en-US" altLang="zh-CN" sz="2400" dirty="0" smtClean="0">
                <a:solidFill>
                  <a:srgbClr val="FF0000"/>
                </a:solidFill>
              </a:rPr>
              <a:t>]〞);</a:t>
            </a:r>
          </a:p>
          <a:p>
            <a:pPr eaLnBrk="1" hangingPunct="1">
              <a:lnSpc>
                <a:spcPct val="105000"/>
              </a:lnSpc>
            </a:pPr>
            <a:r>
              <a:rPr lang="zh-CN" altLang="en-US" dirty="0" smtClean="0">
                <a:latin typeface="宋体" pitchFamily="2" charset="-122"/>
                <a:cs typeface="Times New Roman" pitchFamily="18" charset="0"/>
              </a:rPr>
              <a:t>函数</a:t>
            </a:r>
            <a:r>
              <a:rPr lang="zh-CN" altLang="en-US" dirty="0" smtClean="0">
                <a:latin typeface="宋体" pitchFamily="2" charset="-122"/>
                <a:cs typeface="Times New Roman" pitchFamily="18" charset="0"/>
              </a:rPr>
              <a:t>形式</a:t>
            </a:r>
            <a:endParaRPr lang="en-US" altLang="zh-CN" dirty="0" smtClean="0">
              <a:latin typeface="宋体" pitchFamily="2" charset="-122"/>
              <a:cs typeface="Times New Roman" pitchFamily="18" charset="0"/>
            </a:endParaRPr>
          </a:p>
          <a:p>
            <a:pPr marL="857251" lvl="2" indent="-449263" eaLnBrk="1" hangingPunct="1">
              <a:lnSpc>
                <a:spcPct val="105000"/>
              </a:lnSpc>
              <a:buSzPct val="120000"/>
              <a:buNone/>
            </a:pPr>
            <a:r>
              <a:rPr lang="en-US" altLang="zh-CN" sz="2400" b="1" dirty="0" smtClean="0">
                <a:solidFill>
                  <a:srgbClr val="FF0000"/>
                </a:solidFill>
                <a:cs typeface="Times New Roman" pitchFamily="18" charset="0"/>
              </a:rPr>
              <a:t>_ _</a:t>
            </a:r>
            <a:r>
              <a:rPr lang="en-US" altLang="zh-CN" sz="2400" b="1" dirty="0" err="1" smtClean="0">
                <a:solidFill>
                  <a:srgbClr val="FF0000"/>
                </a:solidFill>
              </a:rPr>
              <a:t>asm</a:t>
            </a:r>
            <a:r>
              <a:rPr lang="en-US" altLang="zh-CN" sz="2400" b="1" dirty="0" smtClean="0">
                <a:solidFill>
                  <a:srgbClr val="FF0000"/>
                </a:solidFill>
              </a:rPr>
              <a:t> </a:t>
            </a:r>
            <a:r>
              <a:rPr lang="en-US" altLang="zh-CN" sz="2400" dirty="0" smtClean="0">
                <a:solidFill>
                  <a:schemeClr val="tx1"/>
                </a:solidFill>
              </a:rPr>
              <a:t>void </a:t>
            </a:r>
            <a:r>
              <a:rPr lang="en-US" altLang="zh-CN" sz="2400" dirty="0" err="1" smtClean="0">
                <a:solidFill>
                  <a:schemeClr val="tx1"/>
                </a:solidFill>
              </a:rPr>
              <a:t>SetFaultMask</a:t>
            </a:r>
            <a:r>
              <a:rPr lang="en-US" altLang="zh-CN" sz="2400" dirty="0" smtClean="0">
                <a:solidFill>
                  <a:schemeClr val="tx1"/>
                </a:solidFill>
              </a:rPr>
              <a:t> (unsigned </a:t>
            </a:r>
            <a:r>
              <a:rPr lang="en-US" altLang="zh-CN" sz="2400" dirty="0" err="1" smtClean="0">
                <a:solidFill>
                  <a:schemeClr val="tx1"/>
                </a:solidFill>
              </a:rPr>
              <a:t>int</a:t>
            </a:r>
            <a:r>
              <a:rPr lang="en-US" altLang="zh-CN" sz="2400" dirty="0" smtClean="0">
                <a:solidFill>
                  <a:schemeClr val="tx1"/>
                </a:solidFill>
              </a:rPr>
              <a:t> </a:t>
            </a:r>
            <a:r>
              <a:rPr lang="en-US" altLang="zh-CN" sz="2400" dirty="0" err="1" smtClean="0">
                <a:solidFill>
                  <a:schemeClr val="tx1"/>
                </a:solidFill>
              </a:rPr>
              <a:t>new_value</a:t>
            </a:r>
            <a:r>
              <a:rPr lang="en-US" altLang="zh-CN" sz="2400" dirty="0" smtClean="0">
                <a:solidFill>
                  <a:schemeClr val="tx1"/>
                </a:solidFill>
              </a:rPr>
              <a:t>) </a:t>
            </a:r>
          </a:p>
          <a:p>
            <a:pPr lvl="1" eaLnBrk="1" hangingPunct="1">
              <a:lnSpc>
                <a:spcPct val="105000"/>
              </a:lnSpc>
              <a:buFont typeface="Wingdings" pitchFamily="2" charset="2"/>
              <a:buNone/>
            </a:pPr>
            <a:r>
              <a:rPr lang="en-US" altLang="zh-CN" sz="2400" dirty="0" smtClean="0">
                <a:solidFill>
                  <a:schemeClr val="tx1"/>
                </a:solidFill>
              </a:rPr>
              <a:t>{ </a:t>
            </a:r>
          </a:p>
          <a:p>
            <a:pPr lvl="1" eaLnBrk="1" hangingPunct="1">
              <a:lnSpc>
                <a:spcPct val="105000"/>
              </a:lnSpc>
              <a:buFont typeface="Wingdings" pitchFamily="2" charset="2"/>
              <a:buNone/>
            </a:pPr>
            <a:r>
              <a:rPr lang="en-US" altLang="zh-CN" sz="2400" dirty="0" smtClean="0"/>
              <a:t>	//</a:t>
            </a:r>
            <a:r>
              <a:rPr lang="zh-CN" altLang="en-US" sz="2400" dirty="0" smtClean="0"/>
              <a:t>在这里使用汇编代码实现本函数 </a:t>
            </a:r>
          </a:p>
          <a:p>
            <a:pPr lvl="1" eaLnBrk="1" hangingPunct="1">
              <a:lnSpc>
                <a:spcPct val="105000"/>
              </a:lnSpc>
              <a:buFont typeface="Wingdings" pitchFamily="2" charset="2"/>
              <a:buNone/>
            </a:pPr>
            <a:r>
              <a:rPr lang="zh-CN" altLang="en-US" sz="2400" dirty="0" smtClean="0"/>
              <a:t>	</a:t>
            </a:r>
            <a:r>
              <a:rPr lang="en-US" altLang="zh-CN" sz="2400" dirty="0" smtClean="0"/>
              <a:t>// </a:t>
            </a:r>
            <a:r>
              <a:rPr lang="zh-CN" altLang="en-US" sz="2400" dirty="0" smtClean="0"/>
              <a:t>把</a:t>
            </a:r>
            <a:r>
              <a:rPr lang="en-US" altLang="zh-CN" sz="2400" dirty="0" err="1" smtClean="0"/>
              <a:t>new_value</a:t>
            </a:r>
            <a:r>
              <a:rPr lang="zh-CN" altLang="en-US" sz="2400" dirty="0" smtClean="0"/>
              <a:t>值写入</a:t>
            </a:r>
            <a:r>
              <a:rPr lang="en-US" altLang="zh-CN" sz="2400" dirty="0" smtClean="0"/>
              <a:t>FAULTMASK</a:t>
            </a:r>
            <a:r>
              <a:rPr lang="zh-CN" altLang="en-US" sz="2400" dirty="0" smtClean="0"/>
              <a:t>寄存器中</a:t>
            </a:r>
          </a:p>
          <a:p>
            <a:pPr lvl="1" eaLnBrk="1" hangingPunct="1">
              <a:lnSpc>
                <a:spcPct val="105000"/>
              </a:lnSpc>
              <a:buFont typeface="Wingdings" pitchFamily="2" charset="2"/>
              <a:buNone/>
            </a:pPr>
            <a:r>
              <a:rPr lang="zh-CN" altLang="en-US" sz="2400" dirty="0" smtClean="0">
                <a:solidFill>
                  <a:schemeClr val="tx1"/>
                </a:solidFill>
              </a:rPr>
              <a:t>	</a:t>
            </a:r>
            <a:r>
              <a:rPr lang="en-US" altLang="zh-CN" sz="2400" dirty="0" smtClean="0">
                <a:solidFill>
                  <a:schemeClr val="tx1"/>
                </a:solidFill>
              </a:rPr>
              <a:t>MOV   R2, </a:t>
            </a:r>
            <a:r>
              <a:rPr lang="en-US" altLang="zh-CN" sz="2400" dirty="0" err="1" smtClean="0">
                <a:solidFill>
                  <a:schemeClr val="tx1"/>
                </a:solidFill>
              </a:rPr>
              <a:t>new_value</a:t>
            </a:r>
            <a:endParaRPr lang="en-US" altLang="zh-CN" sz="2400" dirty="0" smtClean="0">
              <a:solidFill>
                <a:schemeClr val="tx1"/>
              </a:solidFill>
            </a:endParaRPr>
          </a:p>
          <a:p>
            <a:pPr lvl="1" eaLnBrk="1" hangingPunct="1">
              <a:lnSpc>
                <a:spcPct val="105000"/>
              </a:lnSpc>
              <a:buFont typeface="Wingdings" pitchFamily="2" charset="2"/>
              <a:buNone/>
            </a:pPr>
            <a:r>
              <a:rPr lang="en-US" altLang="zh-CN" sz="2400" dirty="0" smtClean="0">
                <a:solidFill>
                  <a:schemeClr val="tx1"/>
                </a:solidFill>
              </a:rPr>
              <a:t>	MSR	FAULTMASK, R2</a:t>
            </a:r>
          </a:p>
          <a:p>
            <a:pPr lvl="1" eaLnBrk="1" hangingPunct="1">
              <a:lnSpc>
                <a:spcPct val="105000"/>
              </a:lnSpc>
              <a:buFont typeface="Wingdings" pitchFamily="2" charset="2"/>
              <a:buNone/>
            </a:pPr>
            <a:r>
              <a:rPr lang="en-US" altLang="zh-CN" sz="2400" dirty="0" smtClean="0">
                <a:solidFill>
                  <a:schemeClr val="tx1"/>
                </a:solidFill>
              </a:rPr>
              <a:t>	B	LR </a:t>
            </a:r>
            <a:r>
              <a:rPr lang="en-US" altLang="zh-CN" sz="2400" dirty="0" smtClean="0"/>
              <a:t>	// </a:t>
            </a:r>
            <a:r>
              <a:rPr lang="zh-CN" altLang="en-US" sz="2400" dirty="0" smtClean="0"/>
              <a:t>返回调用程序</a:t>
            </a:r>
          </a:p>
          <a:p>
            <a:pPr lvl="1" eaLnBrk="1" hangingPunct="1">
              <a:lnSpc>
                <a:spcPct val="105000"/>
              </a:lnSpc>
              <a:buFont typeface="Wingdings" pitchFamily="2" charset="2"/>
              <a:buNone/>
            </a:pPr>
            <a:r>
              <a:rPr lang="en-US" altLang="zh-CN" sz="2400" dirty="0" smtClean="0">
                <a:solidFill>
                  <a:schemeClr val="tx1"/>
                </a:solidFill>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类型关键字</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const</a:t>
            </a:r>
            <a:r>
              <a:rPr lang="zh-CN" altLang="en-US" dirty="0" smtClean="0"/>
              <a:t>关键字</a:t>
            </a:r>
            <a:endParaRPr lang="en-US" altLang="zh-CN" dirty="0" smtClean="0"/>
          </a:p>
          <a:p>
            <a:pPr lvl="1"/>
            <a:r>
              <a:rPr lang="zh-CN" altLang="en-US" dirty="0" smtClean="0"/>
              <a:t>声明一个变量是“只读”的</a:t>
            </a:r>
            <a:endParaRPr lang="en-US" altLang="zh-CN" dirty="0" smtClean="0"/>
          </a:p>
          <a:p>
            <a:pPr lvl="1">
              <a:buFont typeface="Wingdings" pitchFamily="2" charset="2"/>
              <a:buChar char="Ø"/>
            </a:pPr>
            <a:r>
              <a:rPr lang="en-US" altLang="zh-CN" dirty="0" smtClean="0">
                <a:solidFill>
                  <a:schemeClr val="tx1"/>
                </a:solidFill>
              </a:rPr>
              <a:t>const </a:t>
            </a:r>
            <a:r>
              <a:rPr lang="en-US" altLang="zh-CN" dirty="0" err="1" smtClean="0">
                <a:solidFill>
                  <a:schemeClr val="tx1"/>
                </a:solidFill>
              </a:rPr>
              <a:t>int</a:t>
            </a:r>
            <a:r>
              <a:rPr lang="en-US" altLang="zh-CN" dirty="0" smtClean="0">
                <a:solidFill>
                  <a:schemeClr val="tx1"/>
                </a:solidFill>
              </a:rPr>
              <a:t> a = 20; </a:t>
            </a:r>
            <a:r>
              <a:rPr lang="zh-CN" altLang="en-US" dirty="0" smtClean="0">
                <a:solidFill>
                  <a:schemeClr val="tx1"/>
                </a:solidFill>
              </a:rPr>
              <a:t>或 </a:t>
            </a:r>
            <a:r>
              <a:rPr lang="en-US" altLang="zh-CN" dirty="0" err="1" smtClean="0">
                <a:solidFill>
                  <a:schemeClr val="tx1"/>
                </a:solidFill>
              </a:rPr>
              <a:t>int</a:t>
            </a:r>
            <a:r>
              <a:rPr lang="en-US" altLang="zh-CN" dirty="0" smtClean="0">
                <a:solidFill>
                  <a:schemeClr val="tx1"/>
                </a:solidFill>
              </a:rPr>
              <a:t> const a = 20;</a:t>
            </a:r>
          </a:p>
          <a:p>
            <a:r>
              <a:rPr lang="en-US" altLang="zh-CN" dirty="0" err="1" smtClean="0"/>
              <a:t>sizeof</a:t>
            </a:r>
            <a:r>
              <a:rPr lang="zh-CN" altLang="en-US" dirty="0" smtClean="0"/>
              <a:t>关键字</a:t>
            </a:r>
            <a:endParaRPr lang="en-US" altLang="zh-CN" dirty="0" smtClean="0"/>
          </a:p>
          <a:p>
            <a:pPr lvl="1"/>
            <a:r>
              <a:rPr lang="zh-CN" altLang="en-US" dirty="0" smtClean="0"/>
              <a:t>返回一个对象或者类型所占的内存字节数</a:t>
            </a:r>
            <a:endParaRPr lang="en-US" altLang="zh-CN" dirty="0" smtClean="0"/>
          </a:p>
          <a:p>
            <a:pPr lvl="1">
              <a:buFont typeface="Wingdings" pitchFamily="2" charset="2"/>
              <a:buChar char="Ø"/>
            </a:pPr>
            <a:r>
              <a:rPr lang="en-US" altLang="zh-CN" dirty="0" err="1" smtClean="0">
                <a:solidFill>
                  <a:schemeClr val="tx1"/>
                </a:solidFill>
              </a:rPr>
              <a:t>sizeof</a:t>
            </a:r>
            <a:r>
              <a:rPr lang="en-US" altLang="zh-CN" dirty="0" smtClean="0">
                <a:solidFill>
                  <a:schemeClr val="tx1"/>
                </a:solidFill>
              </a:rPr>
              <a:t>(</a:t>
            </a:r>
            <a:r>
              <a:rPr lang="zh-CN" altLang="en-US" dirty="0" smtClean="0">
                <a:solidFill>
                  <a:schemeClr val="tx1"/>
                </a:solidFill>
              </a:rPr>
              <a:t>类型名</a:t>
            </a:r>
            <a:r>
              <a:rPr lang="en-US" altLang="zh-CN" dirty="0" smtClean="0">
                <a:solidFill>
                  <a:schemeClr val="tx1"/>
                </a:solidFill>
              </a:rPr>
              <a:t>);  </a:t>
            </a:r>
            <a:r>
              <a:rPr lang="en-US" altLang="zh-CN" dirty="0" err="1" smtClean="0">
                <a:solidFill>
                  <a:schemeClr val="tx1"/>
                </a:solidFill>
              </a:rPr>
              <a:t>sizeof</a:t>
            </a:r>
            <a:r>
              <a:rPr lang="en-US" altLang="zh-CN" dirty="0" smtClean="0">
                <a:solidFill>
                  <a:schemeClr val="tx1"/>
                </a:solidFill>
              </a:rPr>
              <a:t>(</a:t>
            </a:r>
            <a:r>
              <a:rPr lang="zh-CN" altLang="en-US" dirty="0" smtClean="0">
                <a:solidFill>
                  <a:schemeClr val="tx1"/>
                </a:solidFill>
              </a:rPr>
              <a:t>变量名</a:t>
            </a:r>
            <a:r>
              <a:rPr lang="en-US" altLang="zh-CN" dirty="0" smtClean="0">
                <a:solidFill>
                  <a:schemeClr val="tx1"/>
                </a:solidFill>
              </a:rPr>
              <a:t>);  </a:t>
            </a:r>
            <a:r>
              <a:rPr lang="en-US" altLang="zh-CN" dirty="0" err="1" smtClean="0">
                <a:solidFill>
                  <a:schemeClr val="tx1"/>
                </a:solidFill>
              </a:rPr>
              <a:t>sizeof</a:t>
            </a:r>
            <a:r>
              <a:rPr lang="en-US" altLang="zh-CN" dirty="0" smtClean="0">
                <a:solidFill>
                  <a:schemeClr val="tx1"/>
                </a:solidFill>
              </a:rPr>
              <a:t>(</a:t>
            </a:r>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sizeof</a:t>
            </a:r>
            <a:r>
              <a:rPr lang="en-US" altLang="zh-CN" dirty="0" smtClean="0">
                <a:solidFill>
                  <a:schemeClr val="tx1"/>
                </a:solidFill>
              </a:rPr>
              <a:t>(a);</a:t>
            </a:r>
          </a:p>
          <a:p>
            <a:r>
              <a:rPr lang="en-US" altLang="zh-CN" dirty="0" err="1" smtClean="0"/>
              <a:t>typedef</a:t>
            </a:r>
            <a:r>
              <a:rPr lang="zh-CN" altLang="en-US" dirty="0" smtClean="0"/>
              <a:t>关键字</a:t>
            </a:r>
            <a:endParaRPr lang="en-US" altLang="zh-CN" dirty="0" smtClean="0"/>
          </a:p>
          <a:p>
            <a:pPr lvl="1"/>
            <a:r>
              <a:rPr lang="zh-CN" altLang="en-US" dirty="0" smtClean="0"/>
              <a:t>定义自己的新数据类型</a:t>
            </a:r>
            <a:endParaRPr lang="en-US" altLang="zh-CN" dirty="0" smtClean="0"/>
          </a:p>
          <a:p>
            <a:pPr lvl="1">
              <a:buFont typeface="Wingdings" pitchFamily="2" charset="2"/>
              <a:buChar char="Ø"/>
            </a:pPr>
            <a:r>
              <a:rPr lang="en-US" altLang="zh-CN" dirty="0" err="1" smtClean="0">
                <a:solidFill>
                  <a:schemeClr val="tx1"/>
                </a:solidFill>
              </a:rPr>
              <a:t>typedef</a:t>
            </a:r>
            <a:r>
              <a:rPr lang="en-US" altLang="zh-CN" dirty="0" smtClean="0">
                <a:solidFill>
                  <a:schemeClr val="tx1"/>
                </a:solidFill>
              </a:rPr>
              <a:t>  unsigned short 	U16</a:t>
            </a:r>
          </a:p>
          <a:p>
            <a:r>
              <a:rPr lang="en-US" altLang="zh-CN" dirty="0" smtClean="0"/>
              <a:t>volatile</a:t>
            </a:r>
            <a:r>
              <a:rPr lang="zh-CN" altLang="en-US" dirty="0" smtClean="0"/>
              <a:t>关键字</a:t>
            </a:r>
            <a:endParaRPr lang="en-US" altLang="zh-CN" dirty="0" smtClean="0"/>
          </a:p>
          <a:p>
            <a:pPr lvl="1"/>
            <a:r>
              <a:rPr lang="zh-CN" altLang="en-US" dirty="0" smtClean="0"/>
              <a:t>告诉编译器该变量是随时可能发生变化的，每次使用时必须从它的地址中读取，禁止编译器做优化</a:t>
            </a:r>
            <a:endParaRPr lang="en-US" altLang="zh-CN" dirty="0" smtClean="0"/>
          </a:p>
          <a:p>
            <a:pPr lvl="1">
              <a:buFont typeface="Wingdings" pitchFamily="2" charset="2"/>
              <a:buChar char="Ø"/>
            </a:pPr>
            <a:r>
              <a:rPr lang="en-US" altLang="zh-CN" dirty="0" smtClean="0">
                <a:solidFill>
                  <a:schemeClr val="tx1"/>
                </a:solidFill>
              </a:rPr>
              <a:t>volatile unsigned char </a:t>
            </a:r>
            <a:r>
              <a:rPr lang="en-US" altLang="zh-CN" dirty="0" err="1" smtClean="0">
                <a:solidFill>
                  <a:schemeClr val="tx1"/>
                </a:solidFill>
              </a:rPr>
              <a:t>sysflag</a:t>
            </a:r>
            <a:r>
              <a:rPr lang="en-US" altLang="zh-CN" dirty="0" smtClean="0">
                <a:solidFill>
                  <a:schemeClr val="tx1"/>
                </a:solidFill>
              </a:rPr>
              <a:t>;</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altLang="zh-CN" dirty="0" smtClean="0">
                <a:effectLst/>
              </a:rPr>
              <a:t>C</a:t>
            </a:r>
            <a:r>
              <a:rPr lang="zh-CN" altLang="en-US" dirty="0" smtClean="0">
                <a:effectLst/>
                <a:latin typeface="宋体" charset="-122"/>
              </a:rPr>
              <a:t>语言程序中调用汇编程序</a:t>
            </a:r>
          </a:p>
        </p:txBody>
      </p:sp>
      <p:sp>
        <p:nvSpPr>
          <p:cNvPr id="18435" name="Rectangle 3"/>
          <p:cNvSpPr>
            <a:spLocks noGrp="1" noChangeArrowheads="1"/>
          </p:cNvSpPr>
          <p:nvPr>
            <p:ph type="body" idx="1"/>
          </p:nvPr>
        </p:nvSpPr>
        <p:spPr/>
        <p:txBody>
          <a:bodyPr/>
          <a:lstStyle/>
          <a:p>
            <a:pPr eaLnBrk="1" hangingPunct="1"/>
            <a:r>
              <a:rPr lang="zh-CN" altLang="en-US" dirty="0" smtClean="0">
                <a:latin typeface="宋体" charset="-122"/>
              </a:rPr>
              <a:t>在</a:t>
            </a:r>
            <a:r>
              <a:rPr lang="en-US" altLang="zh-CN" dirty="0" smtClean="0"/>
              <a:t>C</a:t>
            </a:r>
            <a:r>
              <a:rPr lang="zh-CN" altLang="en-US" dirty="0" smtClean="0">
                <a:latin typeface="宋体" charset="-122"/>
              </a:rPr>
              <a:t>程序中使用</a:t>
            </a:r>
            <a:r>
              <a:rPr lang="en-US" altLang="zh-CN" dirty="0" smtClean="0">
                <a:solidFill>
                  <a:srgbClr val="FF0000"/>
                </a:solidFill>
              </a:rPr>
              <a:t>extern</a:t>
            </a:r>
            <a:r>
              <a:rPr lang="zh-CN" altLang="en-US" dirty="0" smtClean="0">
                <a:latin typeface="宋体" charset="-122"/>
              </a:rPr>
              <a:t>关键词声明要调用的汇编子程序，调用方式如同调用普通</a:t>
            </a:r>
            <a:r>
              <a:rPr lang="en-US" altLang="zh-CN" dirty="0" smtClean="0">
                <a:latin typeface="宋体" charset="-122"/>
              </a:rPr>
              <a:t>C</a:t>
            </a:r>
            <a:r>
              <a:rPr lang="zh-CN" altLang="en-US" dirty="0" smtClean="0">
                <a:latin typeface="宋体" charset="-122"/>
              </a:rPr>
              <a:t>函数</a:t>
            </a:r>
          </a:p>
          <a:p>
            <a:pPr lvl="1" algn="just" eaLnBrk="1" hangingPunct="1">
              <a:spcBef>
                <a:spcPts val="1200"/>
              </a:spcBef>
            </a:pPr>
            <a:r>
              <a:rPr lang="en-US" altLang="zh-CN" dirty="0" smtClean="0">
                <a:cs typeface="Times New Roman" pitchFamily="18" charset="0"/>
              </a:rPr>
              <a:t>C</a:t>
            </a:r>
            <a:r>
              <a:rPr lang="zh-CN" altLang="en-US" dirty="0" smtClean="0">
                <a:cs typeface="Times New Roman" pitchFamily="18" charset="0"/>
              </a:rPr>
              <a:t>源程序</a:t>
            </a:r>
            <a:endParaRPr lang="zh-CN" altLang="en-US" dirty="0" smtClean="0">
              <a:latin typeface="宋体" charset="-122"/>
              <a:ea typeface="Arial Unicode MS" pitchFamily="34" charset="-122"/>
              <a:cs typeface="Arial Unicode MS" pitchFamily="34" charset="-122"/>
            </a:endParaRPr>
          </a:p>
          <a:p>
            <a:pPr algn="just" eaLnBrk="1" hangingPunct="1">
              <a:spcBef>
                <a:spcPts val="600"/>
              </a:spcBef>
              <a:buNone/>
            </a:pPr>
            <a:r>
              <a:rPr lang="zh-CN" altLang="en-US" sz="2400" dirty="0" smtClean="0">
                <a:cs typeface="Times New Roman" pitchFamily="18" charset="0"/>
              </a:rPr>
              <a:t>	</a:t>
            </a:r>
            <a:r>
              <a:rPr lang="en-US" altLang="zh-CN" sz="2400" b="1" dirty="0" smtClean="0">
                <a:solidFill>
                  <a:srgbClr val="FF0066"/>
                </a:solidFill>
                <a:cs typeface="Times New Roman" pitchFamily="18" charset="0"/>
              </a:rPr>
              <a:t>extern  </a:t>
            </a:r>
            <a:r>
              <a:rPr lang="en-US" altLang="zh-CN" sz="2400" b="1" dirty="0" err="1" smtClean="0">
                <a:solidFill>
                  <a:srgbClr val="FF0066"/>
                </a:solidFill>
                <a:cs typeface="Times New Roman" pitchFamily="18" charset="0"/>
              </a:rPr>
              <a:t>int</a:t>
            </a:r>
            <a:r>
              <a:rPr lang="en-US" altLang="zh-CN" sz="2400" b="1" dirty="0" smtClean="0">
                <a:solidFill>
                  <a:srgbClr val="FF0066"/>
                </a:solidFill>
                <a:cs typeface="Times New Roman" pitchFamily="18" charset="0"/>
              </a:rPr>
              <a:t>  Sum(</a:t>
            </a:r>
            <a:r>
              <a:rPr lang="en-US" altLang="zh-CN" sz="2400" b="1" dirty="0" err="1" smtClean="0">
                <a:solidFill>
                  <a:srgbClr val="FF0066"/>
                </a:solidFill>
                <a:cs typeface="Times New Roman" pitchFamily="18" charset="0"/>
              </a:rPr>
              <a:t>int</a:t>
            </a:r>
            <a:r>
              <a:rPr lang="en-US" altLang="zh-CN" sz="2400" b="1" dirty="0" smtClean="0">
                <a:solidFill>
                  <a:srgbClr val="FF0066"/>
                </a:solidFill>
                <a:cs typeface="Times New Roman" pitchFamily="18" charset="0"/>
              </a:rPr>
              <a:t> num);</a:t>
            </a:r>
            <a:r>
              <a:rPr lang="en-US" altLang="zh-CN" sz="2400" dirty="0" smtClean="0">
                <a:solidFill>
                  <a:srgbClr val="FF0066"/>
                </a:solidFill>
                <a:cs typeface="Times New Roman" pitchFamily="18" charset="0"/>
              </a:rPr>
              <a:t> </a:t>
            </a:r>
            <a:r>
              <a:rPr lang="en-US" altLang="zh-CN" sz="2400" dirty="0" smtClean="0">
                <a:cs typeface="Times New Roman" pitchFamily="18" charset="0"/>
              </a:rPr>
              <a:t>/*</a:t>
            </a:r>
            <a:r>
              <a:rPr lang="zh-CN" altLang="en-US" sz="2400" dirty="0" smtClean="0">
                <a:cs typeface="Times New Roman" pitchFamily="18" charset="0"/>
              </a:rPr>
              <a:t>声明函数</a:t>
            </a:r>
            <a:r>
              <a:rPr lang="en-US" altLang="zh-CN" sz="2400" dirty="0" smtClean="0">
                <a:cs typeface="Times New Roman" pitchFamily="18" charset="0"/>
              </a:rPr>
              <a:t>Sum</a:t>
            </a:r>
            <a:r>
              <a:rPr lang="zh-CN" altLang="en-US" sz="2400" dirty="0" smtClean="0">
                <a:cs typeface="Times New Roman" pitchFamily="18" charset="0"/>
              </a:rPr>
              <a:t>为外部函数*</a:t>
            </a:r>
            <a:r>
              <a:rPr lang="en-US" altLang="zh-CN" sz="2400" dirty="0" smtClean="0">
                <a:cs typeface="Times New Roman" pitchFamily="18" charset="0"/>
              </a:rPr>
              <a:t>/</a:t>
            </a:r>
            <a:endParaRPr lang="en-US" altLang="zh-CN" sz="2400" b="1" dirty="0" smtClean="0">
              <a:solidFill>
                <a:schemeClr val="hlink"/>
              </a:solidFill>
              <a:cs typeface="Times New Roman" pitchFamily="18" charset="0"/>
            </a:endParaRPr>
          </a:p>
          <a:p>
            <a:pPr algn="just" eaLnBrk="1" hangingPunct="1">
              <a:spcBef>
                <a:spcPts val="600"/>
              </a:spcBef>
              <a:buNone/>
            </a:pPr>
            <a:r>
              <a:rPr lang="en-US" altLang="zh-CN" sz="2400" dirty="0" smtClean="0">
                <a:cs typeface="Times New Roman" pitchFamily="18" charset="0"/>
              </a:rPr>
              <a:t>	</a:t>
            </a:r>
            <a:r>
              <a:rPr lang="en-US" altLang="zh-CN" sz="2400" dirty="0" err="1" smtClean="0">
                <a:cs typeface="Times New Roman" pitchFamily="18" charset="0"/>
              </a:rPr>
              <a:t>int</a:t>
            </a:r>
            <a:r>
              <a:rPr lang="en-US" altLang="zh-CN" sz="2400" dirty="0" smtClean="0">
                <a:cs typeface="Times New Roman" pitchFamily="18" charset="0"/>
              </a:rPr>
              <a:t>  main</a:t>
            </a:r>
            <a:r>
              <a:rPr lang="zh-CN" altLang="en-US" sz="2400" dirty="0" smtClean="0">
                <a:cs typeface="Times New Roman" pitchFamily="18" charset="0"/>
              </a:rPr>
              <a:t>（）</a:t>
            </a:r>
            <a:endParaRPr lang="zh-CN" altLang="en-US" sz="2400" dirty="0" smtClean="0">
              <a:latin typeface="宋体" charset="-122"/>
              <a:ea typeface="Arial Unicode MS" pitchFamily="34" charset="-122"/>
              <a:cs typeface="Arial Unicode MS" pitchFamily="34" charset="-122"/>
            </a:endParaRPr>
          </a:p>
          <a:p>
            <a:pPr algn="just" eaLnBrk="1" hangingPunct="1">
              <a:spcBef>
                <a:spcPts val="600"/>
              </a:spcBef>
              <a:buNone/>
            </a:pPr>
            <a:r>
              <a:rPr lang="zh-CN" altLang="en-US" sz="2400" dirty="0" smtClean="0">
                <a:cs typeface="Times New Roman" pitchFamily="18" charset="0"/>
              </a:rPr>
              <a:t>	｛ 	</a:t>
            </a:r>
            <a:r>
              <a:rPr lang="en-US" altLang="zh-CN" sz="2400" dirty="0" err="1" smtClean="0">
                <a:cs typeface="Times New Roman" pitchFamily="18" charset="0"/>
              </a:rPr>
              <a:t>int</a:t>
            </a:r>
            <a:r>
              <a:rPr lang="en-US" altLang="zh-CN" sz="2400" dirty="0" smtClean="0">
                <a:cs typeface="Times New Roman" pitchFamily="18" charset="0"/>
              </a:rPr>
              <a:t> s;</a:t>
            </a:r>
          </a:p>
          <a:p>
            <a:pPr algn="just" eaLnBrk="1" hangingPunct="1">
              <a:spcBef>
                <a:spcPts val="600"/>
              </a:spcBef>
              <a:buNone/>
            </a:pPr>
            <a:r>
              <a:rPr lang="en-US" altLang="zh-CN" sz="2400" dirty="0" smtClean="0">
                <a:solidFill>
                  <a:schemeClr val="hlink"/>
                </a:solidFill>
                <a:cs typeface="Times New Roman" pitchFamily="18" charset="0"/>
              </a:rPr>
              <a:t>		</a:t>
            </a:r>
            <a:r>
              <a:rPr lang="en-US" altLang="zh-CN" sz="2400" dirty="0" smtClean="0">
                <a:solidFill>
                  <a:srgbClr val="FF0066"/>
                </a:solidFill>
                <a:cs typeface="Times New Roman" pitchFamily="18" charset="0"/>
              </a:rPr>
              <a:t>s = Sum(10);</a:t>
            </a:r>
            <a:r>
              <a:rPr lang="en-US" altLang="zh-CN" sz="2400" dirty="0" smtClean="0">
                <a:cs typeface="Times New Roman" pitchFamily="18" charset="0"/>
              </a:rPr>
              <a:t>	//</a:t>
            </a:r>
            <a:r>
              <a:rPr lang="zh-CN" altLang="en-US" sz="2400" dirty="0" smtClean="0">
                <a:cs typeface="Times New Roman" pitchFamily="18" charset="0"/>
              </a:rPr>
              <a:t>调用汇编</a:t>
            </a:r>
            <a:r>
              <a:rPr lang="en-US" altLang="zh-CN" sz="2400" dirty="0" smtClean="0">
                <a:cs typeface="Times New Roman" pitchFamily="18" charset="0"/>
              </a:rPr>
              <a:t>Sum, </a:t>
            </a:r>
            <a:r>
              <a:rPr lang="zh-CN" altLang="en-US" sz="2400" dirty="0" smtClean="0">
                <a:cs typeface="Times New Roman" pitchFamily="18" charset="0"/>
              </a:rPr>
              <a:t>参数由</a:t>
            </a:r>
            <a:r>
              <a:rPr lang="en-US" altLang="zh-CN" sz="2400" dirty="0" smtClean="0">
                <a:cs typeface="Times New Roman" pitchFamily="18" charset="0"/>
              </a:rPr>
              <a:t>R0</a:t>
            </a:r>
            <a:r>
              <a:rPr lang="zh-CN" altLang="en-US" sz="2400" dirty="0" smtClean="0">
                <a:cs typeface="Times New Roman" pitchFamily="18" charset="0"/>
              </a:rPr>
              <a:t>传送</a:t>
            </a:r>
          </a:p>
          <a:p>
            <a:pPr algn="just" eaLnBrk="1" hangingPunct="1">
              <a:spcBef>
                <a:spcPts val="600"/>
              </a:spcBef>
              <a:buNone/>
            </a:pPr>
            <a:r>
              <a:rPr lang="zh-CN" altLang="en-US" sz="2400" dirty="0" smtClean="0">
                <a:cs typeface="Times New Roman" pitchFamily="18" charset="0"/>
              </a:rPr>
              <a:t>				</a:t>
            </a:r>
            <a:r>
              <a:rPr lang="en-US" altLang="zh-CN" sz="2400" dirty="0" smtClean="0">
                <a:cs typeface="Times New Roman" pitchFamily="18" charset="0"/>
              </a:rPr>
              <a:t>//</a:t>
            </a:r>
            <a:r>
              <a:rPr lang="zh-CN" altLang="en-US" sz="2400" dirty="0" smtClean="0">
                <a:cs typeface="Times New Roman" pitchFamily="18" charset="0"/>
              </a:rPr>
              <a:t>返回值也通过</a:t>
            </a:r>
            <a:r>
              <a:rPr lang="en-US" altLang="zh-CN" sz="2400" dirty="0" smtClean="0">
                <a:cs typeface="Times New Roman" pitchFamily="18" charset="0"/>
              </a:rPr>
              <a:t>R0</a:t>
            </a:r>
            <a:r>
              <a:rPr lang="zh-CN" altLang="en-US" sz="2400" dirty="0" smtClean="0">
                <a:cs typeface="Times New Roman" pitchFamily="18" charset="0"/>
              </a:rPr>
              <a:t>传回</a:t>
            </a:r>
          </a:p>
          <a:p>
            <a:pPr algn="just" eaLnBrk="1" hangingPunct="1">
              <a:spcBef>
                <a:spcPts val="600"/>
              </a:spcBef>
              <a:buNone/>
            </a:pPr>
            <a:r>
              <a:rPr lang="zh-CN" altLang="en-US" sz="2400" dirty="0" smtClean="0">
                <a:cs typeface="Times New Roman" pitchFamily="18" charset="0"/>
              </a:rPr>
              <a:t>	｝</a:t>
            </a:r>
          </a:p>
          <a:p>
            <a:pPr lvl="1" eaLnBrk="1" hangingPunct="1"/>
            <a:endParaRPr lang="zh-CN" altLang="en-US" dirty="0" smtClean="0">
              <a:latin typeface="宋体"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ltLang="zh-CN" smtClean="0">
                <a:effectLst/>
              </a:rPr>
              <a:t>C</a:t>
            </a:r>
            <a:r>
              <a:rPr lang="zh-CN" altLang="en-US" smtClean="0">
                <a:effectLst/>
                <a:latin typeface="宋体" charset="-122"/>
              </a:rPr>
              <a:t>语言程序中调用汇编程序</a:t>
            </a:r>
          </a:p>
        </p:txBody>
      </p:sp>
      <p:sp>
        <p:nvSpPr>
          <p:cNvPr id="20483" name="Rectangle 3"/>
          <p:cNvSpPr>
            <a:spLocks noGrp="1" noChangeArrowheads="1"/>
          </p:cNvSpPr>
          <p:nvPr>
            <p:ph type="body" idx="1"/>
          </p:nvPr>
        </p:nvSpPr>
        <p:spPr>
          <a:xfrm>
            <a:off x="431800" y="1219200"/>
            <a:ext cx="8229600" cy="5114925"/>
          </a:xfrm>
        </p:spPr>
        <p:txBody>
          <a:bodyPr/>
          <a:lstStyle/>
          <a:p>
            <a:pPr algn="just" eaLnBrk="1" hangingPunct="1">
              <a:lnSpc>
                <a:spcPct val="100000"/>
              </a:lnSpc>
            </a:pPr>
            <a:r>
              <a:rPr lang="zh-CN" altLang="en-US" dirty="0" smtClean="0">
                <a:latin typeface="宋体" charset="-122"/>
              </a:rPr>
              <a:t>在汇编程序中用</a:t>
            </a:r>
            <a:r>
              <a:rPr lang="en-US" altLang="zh-CN" dirty="0" smtClean="0">
                <a:solidFill>
                  <a:srgbClr val="FF0000"/>
                </a:solidFill>
              </a:rPr>
              <a:t>EXPORT</a:t>
            </a:r>
            <a:r>
              <a:rPr lang="zh-CN" altLang="en-US" dirty="0" smtClean="0">
                <a:latin typeface="宋体" charset="-122"/>
              </a:rPr>
              <a:t>声明要被调用的子程序</a:t>
            </a:r>
            <a:endParaRPr lang="en-US" altLang="zh-CN" dirty="0" smtClean="0">
              <a:latin typeface="宋体" charset="-122"/>
            </a:endParaRPr>
          </a:p>
          <a:p>
            <a:pPr lvl="1" algn="just" eaLnBrk="1" hangingPunct="1">
              <a:lnSpc>
                <a:spcPct val="100000"/>
              </a:lnSpc>
            </a:pPr>
            <a:r>
              <a:rPr lang="zh-CN" altLang="en-US" dirty="0" smtClean="0">
                <a:cs typeface="Times New Roman" pitchFamily="18" charset="0"/>
              </a:rPr>
              <a:t>汇编源程序</a:t>
            </a:r>
            <a:endParaRPr lang="zh-CN" altLang="en-US" dirty="0" smtClean="0">
              <a:latin typeface="宋体" charset="-122"/>
              <a:ea typeface="Arial Unicode MS" pitchFamily="34" charset="-122"/>
              <a:cs typeface="Arial Unicode MS" pitchFamily="34" charset="-122"/>
            </a:endParaRPr>
          </a:p>
          <a:p>
            <a:pPr algn="just" eaLnBrk="1" hangingPunct="1">
              <a:lnSpc>
                <a:spcPct val="100000"/>
              </a:lnSpc>
              <a:buFont typeface="Wingdings" pitchFamily="2" charset="2"/>
              <a:buNone/>
            </a:pPr>
            <a:r>
              <a:rPr lang="zh-CN" altLang="en-US" sz="2000" dirty="0" smtClean="0">
                <a:solidFill>
                  <a:schemeClr val="tx1"/>
                </a:solidFill>
              </a:rPr>
              <a:t>		</a:t>
            </a:r>
            <a:r>
              <a:rPr lang="zh-CN" altLang="zh-CN" sz="2000" dirty="0" smtClean="0">
                <a:solidFill>
                  <a:schemeClr val="tx1"/>
                </a:solidFill>
              </a:rPr>
              <a:t>AREA    |.text|, CODE, READONLY</a:t>
            </a:r>
            <a:r>
              <a:rPr lang="en-US" altLang="zh-CN" sz="2000" dirty="0" smtClean="0">
                <a:solidFill>
                  <a:schemeClr val="tx1"/>
                </a:solidFill>
              </a:rPr>
              <a:t>	;</a:t>
            </a:r>
            <a:r>
              <a:rPr lang="zh-CN" altLang="en-US" sz="2000" dirty="0" smtClean="0">
                <a:solidFill>
                  <a:schemeClr val="tx1"/>
                </a:solidFill>
              </a:rPr>
              <a:t>代码段</a:t>
            </a:r>
            <a:endParaRPr lang="en-US" altLang="zh-CN" sz="2000" dirty="0" smtClean="0">
              <a:solidFill>
                <a:schemeClr val="tx1"/>
              </a:solidFill>
            </a:endParaRPr>
          </a:p>
          <a:p>
            <a:pPr algn="just" eaLnBrk="1" hangingPunct="1">
              <a:lnSpc>
                <a:spcPct val="100000"/>
              </a:lnSpc>
              <a:buFont typeface="Wingdings" pitchFamily="2" charset="2"/>
              <a:buNone/>
            </a:pPr>
            <a:r>
              <a:rPr lang="en-US" altLang="zh-CN" sz="2000" dirty="0" smtClean="0">
                <a:solidFill>
                  <a:schemeClr val="tx1"/>
                </a:solidFill>
              </a:rPr>
              <a:t>		THUMB</a:t>
            </a:r>
            <a:endParaRPr lang="zh-CN" altLang="zh-CN" sz="2000" dirty="0" smtClean="0">
              <a:solidFill>
                <a:schemeClr val="tx1"/>
              </a:solidFill>
            </a:endParaRPr>
          </a:p>
          <a:p>
            <a:pPr algn="just" eaLnBrk="1" hangingPunct="1">
              <a:lnSpc>
                <a:spcPct val="100000"/>
              </a:lnSpc>
              <a:buFont typeface="Wingdings" pitchFamily="2" charset="2"/>
              <a:buNone/>
            </a:pPr>
            <a:r>
              <a:rPr lang="zh-CN" altLang="en-US" sz="2000" dirty="0" smtClean="0">
                <a:solidFill>
                  <a:schemeClr val="hlink"/>
                </a:solidFill>
                <a:cs typeface="Times New Roman" pitchFamily="18" charset="0"/>
              </a:rPr>
              <a:t>		</a:t>
            </a:r>
            <a:r>
              <a:rPr lang="en-US" altLang="zh-CN" sz="2000" b="1" dirty="0" smtClean="0">
                <a:solidFill>
                  <a:srgbClr val="FF0066"/>
                </a:solidFill>
                <a:cs typeface="Times New Roman" pitchFamily="18" charset="0"/>
              </a:rPr>
              <a:t>EXPORT Sum</a:t>
            </a:r>
            <a:r>
              <a:rPr lang="en-US" altLang="zh-CN" sz="2000" dirty="0" smtClean="0">
                <a:solidFill>
                  <a:schemeClr val="hlink"/>
                </a:solidFill>
                <a:cs typeface="Times New Roman" pitchFamily="18" charset="0"/>
              </a:rPr>
              <a:t>	</a:t>
            </a:r>
            <a:r>
              <a:rPr lang="en-US" altLang="zh-CN" sz="2000" dirty="0" smtClean="0">
                <a:solidFill>
                  <a:schemeClr val="tx1"/>
                </a:solidFill>
                <a:cs typeface="Times New Roman" pitchFamily="18" charset="0"/>
              </a:rPr>
              <a:t>; </a:t>
            </a:r>
            <a:r>
              <a:rPr lang="zh-CN" altLang="en-US" sz="2000" dirty="0" smtClean="0">
                <a:solidFill>
                  <a:schemeClr val="tx1"/>
                </a:solidFill>
                <a:cs typeface="Times New Roman" pitchFamily="18" charset="0"/>
              </a:rPr>
              <a:t>声明子程序可被外部引用</a:t>
            </a:r>
          </a:p>
          <a:p>
            <a:pPr algn="just" eaLnBrk="1" hangingPunct="1">
              <a:lnSpc>
                <a:spcPct val="100000"/>
              </a:lnSpc>
              <a:buFont typeface="Wingdings" pitchFamily="2" charset="2"/>
              <a:buNone/>
            </a:pPr>
            <a:r>
              <a:rPr lang="zh-CN" altLang="en-US" sz="2000" dirty="0" smtClean="0">
                <a:cs typeface="Times New Roman" pitchFamily="18" charset="0"/>
              </a:rPr>
              <a:t>	</a:t>
            </a:r>
            <a:r>
              <a:rPr lang="en-US" altLang="zh-CN" sz="2000" b="1" dirty="0" smtClean="0">
                <a:solidFill>
                  <a:srgbClr val="FF0066"/>
                </a:solidFill>
                <a:cs typeface="Times New Roman" pitchFamily="18" charset="0"/>
              </a:rPr>
              <a:t>Sum</a:t>
            </a:r>
            <a:r>
              <a:rPr lang="en-US" altLang="zh-CN" sz="2000" dirty="0" smtClean="0">
                <a:cs typeface="Times New Roman" pitchFamily="18" charset="0"/>
              </a:rPr>
              <a:t>			</a:t>
            </a:r>
            <a:endParaRPr lang="en-US" altLang="zh-CN" sz="2000" dirty="0" smtClean="0">
              <a:latin typeface="宋体" charset="-122"/>
              <a:ea typeface="Arial Unicode MS" pitchFamily="34" charset="-122"/>
              <a:cs typeface="Arial Unicode MS" pitchFamily="34" charset="-122"/>
            </a:endParaRPr>
          </a:p>
          <a:p>
            <a:pPr eaLnBrk="1" hangingPunct="1">
              <a:lnSpc>
                <a:spcPct val="100000"/>
              </a:lnSpc>
              <a:buFont typeface="Wingdings" pitchFamily="2" charset="2"/>
              <a:buNone/>
            </a:pPr>
            <a:r>
              <a:rPr lang="zh-CN" altLang="en-US" sz="2000" dirty="0" smtClean="0">
                <a:solidFill>
                  <a:schemeClr val="tx1"/>
                </a:solidFill>
              </a:rPr>
              <a:t>		</a:t>
            </a:r>
            <a:r>
              <a:rPr lang="en-US" altLang="zh-CN" sz="2000" dirty="0" smtClean="0">
                <a:solidFill>
                  <a:schemeClr val="tx1"/>
                </a:solidFill>
              </a:rPr>
              <a:t>MOV	R1, #0	; </a:t>
            </a:r>
            <a:r>
              <a:rPr lang="zh-CN" altLang="en-US" sz="2000" dirty="0" smtClean="0">
                <a:solidFill>
                  <a:schemeClr val="tx1"/>
                </a:solidFill>
              </a:rPr>
              <a:t>初始化运算结果的值，参数在</a:t>
            </a:r>
            <a:r>
              <a:rPr lang="en-US" altLang="zh-CN" sz="2000" dirty="0" smtClean="0">
                <a:solidFill>
                  <a:schemeClr val="tx1"/>
                </a:solidFill>
              </a:rPr>
              <a:t>R0</a:t>
            </a:r>
            <a:r>
              <a:rPr lang="zh-CN" altLang="en-US" sz="2000" dirty="0" smtClean="0">
                <a:solidFill>
                  <a:schemeClr val="tx1"/>
                </a:solidFill>
              </a:rPr>
              <a:t>中</a:t>
            </a:r>
          </a:p>
          <a:p>
            <a:pPr eaLnBrk="1" hangingPunct="1">
              <a:lnSpc>
                <a:spcPct val="100000"/>
              </a:lnSpc>
              <a:buFont typeface="Wingdings" pitchFamily="2" charset="2"/>
              <a:buNone/>
            </a:pPr>
            <a:r>
              <a:rPr lang="en-US" altLang="zh-CN" sz="2000" dirty="0" smtClean="0">
                <a:solidFill>
                  <a:schemeClr val="tx1"/>
                </a:solidFill>
              </a:rPr>
              <a:t>	loop </a:t>
            </a:r>
          </a:p>
          <a:p>
            <a:pPr eaLnBrk="1" hangingPunct="1">
              <a:lnSpc>
                <a:spcPct val="100000"/>
              </a:lnSpc>
              <a:buFont typeface="Wingdings" pitchFamily="2" charset="2"/>
              <a:buNone/>
            </a:pPr>
            <a:r>
              <a:rPr lang="en-US" altLang="zh-CN" sz="2000" dirty="0" smtClean="0">
                <a:solidFill>
                  <a:schemeClr val="tx1"/>
                </a:solidFill>
              </a:rPr>
              <a:t>		ADD	R1, R0 	; R1 = R1+ R0 </a:t>
            </a:r>
          </a:p>
          <a:p>
            <a:pPr eaLnBrk="1" hangingPunct="1">
              <a:lnSpc>
                <a:spcPct val="100000"/>
              </a:lnSpc>
              <a:buFont typeface="Wingdings" pitchFamily="2" charset="2"/>
              <a:buNone/>
            </a:pPr>
            <a:r>
              <a:rPr lang="en-US" altLang="zh-CN" sz="2000" dirty="0" smtClean="0">
                <a:solidFill>
                  <a:schemeClr val="tx1"/>
                </a:solidFill>
              </a:rPr>
              <a:t>		SUBS	R0, #1 	; R0 = R0 − 1</a:t>
            </a:r>
            <a:r>
              <a:rPr lang="zh-CN" altLang="en-US" sz="2000" dirty="0" smtClean="0">
                <a:solidFill>
                  <a:schemeClr val="tx1"/>
                </a:solidFill>
              </a:rPr>
              <a:t>，并且根据结果更新标志 </a:t>
            </a:r>
          </a:p>
          <a:p>
            <a:pPr eaLnBrk="1" hangingPunct="1">
              <a:lnSpc>
                <a:spcPct val="100000"/>
              </a:lnSpc>
              <a:buFont typeface="Wingdings" pitchFamily="2" charset="2"/>
              <a:buNone/>
            </a:pPr>
            <a:r>
              <a:rPr lang="zh-CN" altLang="en-US" sz="2000" dirty="0" smtClean="0">
                <a:solidFill>
                  <a:schemeClr val="tx1"/>
                </a:solidFill>
              </a:rPr>
              <a:t>		</a:t>
            </a:r>
            <a:r>
              <a:rPr lang="en-US" altLang="zh-CN" sz="2000" dirty="0" smtClean="0">
                <a:solidFill>
                  <a:schemeClr val="tx1"/>
                </a:solidFill>
              </a:rPr>
              <a:t>BNE	loop 	; if (R0≠0) </a:t>
            </a:r>
            <a:r>
              <a:rPr lang="zh-CN" altLang="en-US" sz="2000" dirty="0" smtClean="0">
                <a:solidFill>
                  <a:schemeClr val="tx1"/>
                </a:solidFill>
              </a:rPr>
              <a:t>转 </a:t>
            </a:r>
            <a:r>
              <a:rPr lang="en-US" altLang="zh-CN" sz="2000" dirty="0" smtClean="0">
                <a:solidFill>
                  <a:schemeClr val="tx1"/>
                </a:solidFill>
              </a:rPr>
              <a:t>loop; </a:t>
            </a:r>
          </a:p>
          <a:p>
            <a:pPr eaLnBrk="1" hangingPunct="1">
              <a:lnSpc>
                <a:spcPct val="100000"/>
              </a:lnSpc>
              <a:buFont typeface="Wingdings" pitchFamily="2" charset="2"/>
              <a:buNone/>
            </a:pPr>
            <a:r>
              <a:rPr lang="zh-CN" altLang="en-US" sz="2000" dirty="0" smtClean="0">
                <a:solidFill>
                  <a:schemeClr val="tx1"/>
                </a:solidFill>
              </a:rPr>
              <a:t>		</a:t>
            </a:r>
            <a:r>
              <a:rPr lang="en-US" altLang="zh-CN" sz="2000" dirty="0" smtClean="0">
                <a:solidFill>
                  <a:schemeClr val="tx1"/>
                </a:solidFill>
              </a:rPr>
              <a:t>MOV	R0, R1	; </a:t>
            </a:r>
            <a:r>
              <a:rPr lang="zh-CN" altLang="en-US" sz="2000" dirty="0" smtClean="0">
                <a:solidFill>
                  <a:schemeClr val="tx1"/>
                </a:solidFill>
              </a:rPr>
              <a:t>运算结果送</a:t>
            </a:r>
            <a:r>
              <a:rPr lang="en-US" altLang="zh-CN" sz="2000" dirty="0" smtClean="0">
                <a:solidFill>
                  <a:schemeClr val="tx1"/>
                </a:solidFill>
              </a:rPr>
              <a:t>R0</a:t>
            </a:r>
          </a:p>
          <a:p>
            <a:pPr eaLnBrk="1" hangingPunct="1">
              <a:lnSpc>
                <a:spcPct val="100000"/>
              </a:lnSpc>
              <a:buFont typeface="Wingdings" pitchFamily="2" charset="2"/>
              <a:buNone/>
            </a:pPr>
            <a:r>
              <a:rPr lang="en-US" altLang="zh-CN" sz="2000" dirty="0" smtClean="0"/>
              <a:t>		</a:t>
            </a:r>
            <a:r>
              <a:rPr lang="en-US" altLang="zh-CN" sz="2000" b="1" dirty="0" smtClean="0">
                <a:solidFill>
                  <a:srgbClr val="FF0066"/>
                </a:solidFill>
              </a:rPr>
              <a:t>B	LR </a:t>
            </a:r>
            <a:r>
              <a:rPr lang="en-US" altLang="zh-CN" sz="2000" dirty="0" smtClean="0"/>
              <a:t>	; </a:t>
            </a:r>
            <a:r>
              <a:rPr lang="zh-CN" altLang="en-US" sz="2000" dirty="0" smtClean="0"/>
              <a:t>返回</a:t>
            </a:r>
          </a:p>
          <a:p>
            <a:pPr eaLnBrk="1" hangingPunct="1">
              <a:lnSpc>
                <a:spcPct val="100000"/>
              </a:lnSpc>
              <a:buFont typeface="Wingdings" pitchFamily="2" charset="2"/>
              <a:buNone/>
            </a:pPr>
            <a:r>
              <a:rPr lang="zh-CN" altLang="en-US" sz="2000" dirty="0" smtClean="0">
                <a:cs typeface="Times New Roman" pitchFamily="18" charset="0"/>
              </a:rPr>
              <a:t>	</a:t>
            </a:r>
            <a:r>
              <a:rPr lang="zh-CN" altLang="en-US" sz="2000" dirty="0" smtClean="0">
                <a:solidFill>
                  <a:schemeClr val="tx1"/>
                </a:solidFill>
                <a:cs typeface="Times New Roman" pitchFamily="18" charset="0"/>
              </a:rPr>
              <a:t>	</a:t>
            </a:r>
            <a:r>
              <a:rPr lang="en-US" altLang="zh-CN" sz="2000" dirty="0" smtClean="0">
                <a:solidFill>
                  <a:schemeClr val="tx1"/>
                </a:solidFill>
                <a:cs typeface="Times New Roman" pitchFamily="18" charset="0"/>
              </a:rPr>
              <a:t>END		;</a:t>
            </a:r>
            <a:r>
              <a:rPr lang="zh-CN" altLang="en-US" sz="2000" dirty="0" smtClean="0">
                <a:solidFill>
                  <a:schemeClr val="tx1"/>
                </a:solidFill>
                <a:cs typeface="Times New Roman" pitchFamily="18" charset="0"/>
              </a:rPr>
              <a:t>汇编程序结束</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r>
              <a:rPr lang="zh-CN" altLang="en-US" smtClean="0">
                <a:effectLst/>
                <a:latin typeface="宋体" charset="-122"/>
              </a:rPr>
              <a:t>汇编程序中调用</a:t>
            </a:r>
            <a:r>
              <a:rPr lang="en-US" altLang="zh-CN" smtClean="0">
                <a:effectLst/>
              </a:rPr>
              <a:t>C</a:t>
            </a:r>
            <a:r>
              <a:rPr lang="zh-CN" altLang="en-US" smtClean="0">
                <a:effectLst/>
                <a:latin typeface="宋体" charset="-122"/>
              </a:rPr>
              <a:t>语言程序</a:t>
            </a:r>
            <a:endParaRPr lang="zh-CN" altLang="en-US" smtClean="0">
              <a:effectLst/>
            </a:endParaRPr>
          </a:p>
        </p:txBody>
      </p:sp>
      <p:sp>
        <p:nvSpPr>
          <p:cNvPr id="21507" name="Rectangle 3"/>
          <p:cNvSpPr>
            <a:spLocks noGrp="1" noChangeArrowheads="1"/>
          </p:cNvSpPr>
          <p:nvPr>
            <p:ph type="body" idx="1"/>
          </p:nvPr>
        </p:nvSpPr>
        <p:spPr/>
        <p:txBody>
          <a:bodyPr/>
          <a:lstStyle/>
          <a:p>
            <a:pPr eaLnBrk="1" hangingPunct="1">
              <a:lnSpc>
                <a:spcPct val="130000"/>
              </a:lnSpc>
            </a:pPr>
            <a:r>
              <a:rPr lang="zh-CN" altLang="en-US" dirty="0" smtClean="0">
                <a:latin typeface="宋体" charset="-122"/>
              </a:rPr>
              <a:t>汇编程序调用</a:t>
            </a:r>
            <a:r>
              <a:rPr lang="en-US" altLang="zh-CN" dirty="0" smtClean="0"/>
              <a:t>C</a:t>
            </a:r>
            <a:r>
              <a:rPr lang="zh-CN" altLang="en-US" dirty="0" smtClean="0">
                <a:latin typeface="宋体" charset="-122"/>
              </a:rPr>
              <a:t>程序需要做到：</a:t>
            </a:r>
          </a:p>
          <a:p>
            <a:pPr lvl="1" eaLnBrk="1" hangingPunct="1">
              <a:lnSpc>
                <a:spcPct val="130000"/>
              </a:lnSpc>
              <a:spcBef>
                <a:spcPct val="30000"/>
              </a:spcBef>
            </a:pPr>
            <a:r>
              <a:rPr lang="zh-CN" altLang="en-US" dirty="0" smtClean="0">
                <a:latin typeface="宋体" charset="-122"/>
              </a:rPr>
              <a:t>汇编语言程序中使用</a:t>
            </a:r>
            <a:r>
              <a:rPr lang="en-US" altLang="zh-CN" dirty="0" smtClean="0">
                <a:solidFill>
                  <a:srgbClr val="FF0000"/>
                </a:solidFill>
              </a:rPr>
              <a:t>IMPORT</a:t>
            </a:r>
            <a:r>
              <a:rPr lang="zh-CN" altLang="en-US" dirty="0" smtClean="0">
                <a:solidFill>
                  <a:schemeClr val="tx1"/>
                </a:solidFill>
              </a:rPr>
              <a:t>或</a:t>
            </a:r>
            <a:r>
              <a:rPr lang="en-US" altLang="zh-CN" dirty="0" smtClean="0">
                <a:solidFill>
                  <a:srgbClr val="FF0000"/>
                </a:solidFill>
              </a:rPr>
              <a:t>EXTERN</a:t>
            </a:r>
            <a:r>
              <a:rPr lang="zh-CN" altLang="en-US" dirty="0" smtClean="0">
                <a:latin typeface="宋体" charset="-122"/>
              </a:rPr>
              <a:t>伪操作声明要调用的</a:t>
            </a:r>
            <a:r>
              <a:rPr lang="en-US" altLang="zh-CN" dirty="0" smtClean="0"/>
              <a:t>C</a:t>
            </a:r>
            <a:r>
              <a:rPr lang="zh-CN" altLang="en-US" dirty="0" smtClean="0">
                <a:latin typeface="宋体" charset="-122"/>
              </a:rPr>
              <a:t>程序函数</a:t>
            </a:r>
          </a:p>
          <a:p>
            <a:pPr lvl="1" eaLnBrk="1" hangingPunct="1">
              <a:lnSpc>
                <a:spcPct val="120000"/>
              </a:lnSpc>
              <a:spcBef>
                <a:spcPct val="30000"/>
              </a:spcBef>
            </a:pPr>
            <a:r>
              <a:rPr lang="zh-CN" altLang="en-US" dirty="0" smtClean="0"/>
              <a:t>汇编程序通过</a:t>
            </a:r>
            <a:r>
              <a:rPr lang="en-US" altLang="zh-CN" dirty="0" smtClean="0">
                <a:solidFill>
                  <a:srgbClr val="FF0000"/>
                </a:solidFill>
              </a:rPr>
              <a:t>B</a:t>
            </a:r>
            <a:r>
              <a:rPr lang="zh-CN" altLang="en-US" dirty="0" smtClean="0"/>
              <a:t>或</a:t>
            </a:r>
            <a:r>
              <a:rPr lang="en-US" altLang="zh-CN" dirty="0" smtClean="0">
                <a:solidFill>
                  <a:srgbClr val="FF0000"/>
                </a:solidFill>
              </a:rPr>
              <a:t>BL</a:t>
            </a:r>
            <a:r>
              <a:rPr lang="zh-CN" altLang="en-US" dirty="0" smtClean="0"/>
              <a:t>指令来调用</a:t>
            </a:r>
            <a:r>
              <a:rPr lang="zh-CN" altLang="en-US" dirty="0" smtClean="0">
                <a:latin typeface="宋体" charset="-122"/>
              </a:rPr>
              <a:t>该</a:t>
            </a:r>
            <a:r>
              <a:rPr lang="en-US" altLang="zh-CN" dirty="0" smtClean="0"/>
              <a:t>C</a:t>
            </a:r>
            <a:r>
              <a:rPr lang="zh-CN" altLang="en-US" dirty="0" smtClean="0">
                <a:latin typeface="宋体" charset="-122"/>
              </a:rPr>
              <a:t>函数</a:t>
            </a:r>
            <a:endParaRPr lang="zh-CN" altLang="en-US" dirty="0" smtClean="0"/>
          </a:p>
          <a:p>
            <a:pPr lvl="2" eaLnBrk="1" hangingPunct="1">
              <a:lnSpc>
                <a:spcPct val="120000"/>
              </a:lnSpc>
              <a:spcBef>
                <a:spcPct val="30000"/>
              </a:spcBef>
            </a:pPr>
            <a:r>
              <a:rPr lang="zh-CN" altLang="en-US" dirty="0" smtClean="0"/>
              <a:t>如果有参数，则调用时需正确设置入口</a:t>
            </a:r>
            <a:r>
              <a:rPr lang="zh-CN" altLang="en-US" dirty="0" smtClean="0"/>
              <a:t>参数</a:t>
            </a:r>
            <a:endParaRPr lang="en-US" altLang="zh-CN" dirty="0" smtClean="0"/>
          </a:p>
          <a:p>
            <a:pPr lvl="1" eaLnBrk="1" hangingPunct="1">
              <a:lnSpc>
                <a:spcPct val="120000"/>
              </a:lnSpc>
              <a:spcBef>
                <a:spcPct val="30000"/>
              </a:spcBef>
            </a:pPr>
            <a:r>
              <a:rPr lang="en-US" altLang="zh-CN" dirty="0" smtClean="0"/>
              <a:t>C</a:t>
            </a:r>
            <a:r>
              <a:rPr lang="zh-CN" altLang="en-US" dirty="0" smtClean="0">
                <a:latin typeface="宋体" charset="-122"/>
              </a:rPr>
              <a:t>程序无需特别声明</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smtClean="0">
                <a:effectLst/>
                <a:latin typeface="宋体" charset="-122"/>
              </a:rPr>
              <a:t>汇编程序中调用</a:t>
            </a:r>
            <a:r>
              <a:rPr lang="en-US" altLang="zh-CN" smtClean="0">
                <a:effectLst/>
              </a:rPr>
              <a:t>C</a:t>
            </a:r>
            <a:r>
              <a:rPr lang="zh-CN" altLang="en-US" smtClean="0">
                <a:effectLst/>
                <a:latin typeface="宋体" charset="-122"/>
              </a:rPr>
              <a:t>语言程序</a:t>
            </a:r>
          </a:p>
        </p:txBody>
      </p:sp>
      <p:sp>
        <p:nvSpPr>
          <p:cNvPr id="22531" name="Rectangle 3"/>
          <p:cNvSpPr>
            <a:spLocks noGrp="1" noChangeArrowheads="1"/>
          </p:cNvSpPr>
          <p:nvPr>
            <p:ph type="body" idx="1"/>
          </p:nvPr>
        </p:nvSpPr>
        <p:spPr/>
        <p:txBody>
          <a:bodyPr/>
          <a:lstStyle/>
          <a:p>
            <a:pPr algn="just" eaLnBrk="1" hangingPunct="1">
              <a:lnSpc>
                <a:spcPct val="95000"/>
              </a:lnSpc>
            </a:pPr>
            <a:r>
              <a:rPr lang="en-US" altLang="zh-CN" sz="2400" dirty="0" smtClean="0">
                <a:cs typeface="Times New Roman" pitchFamily="18" charset="0"/>
              </a:rPr>
              <a:t>C</a:t>
            </a:r>
            <a:r>
              <a:rPr lang="zh-CN" altLang="en-US" sz="2400" dirty="0" smtClean="0">
                <a:cs typeface="Times New Roman" pitchFamily="18" charset="0"/>
              </a:rPr>
              <a:t>函数原型</a:t>
            </a:r>
            <a:endParaRPr lang="zh-CN" altLang="en-US" sz="2400" dirty="0" smtClean="0">
              <a:ea typeface="Arial Unicode MS" pitchFamily="34" charset="-122"/>
              <a:cs typeface="Arial Unicode MS" pitchFamily="34" charset="-122"/>
            </a:endParaRPr>
          </a:p>
          <a:p>
            <a:pPr lvl="1" algn="just" eaLnBrk="1" hangingPunct="1">
              <a:lnSpc>
                <a:spcPct val="95000"/>
              </a:lnSpc>
              <a:buFont typeface="Wingdings" pitchFamily="2" charset="2"/>
              <a:buNone/>
            </a:pPr>
            <a:r>
              <a:rPr lang="en-US" altLang="zh-CN" sz="2000" dirty="0" err="1" smtClean="0">
                <a:cs typeface="Times New Roman" pitchFamily="18" charset="0"/>
              </a:rPr>
              <a:t>int</a:t>
            </a:r>
            <a:r>
              <a:rPr lang="en-US" altLang="zh-CN" sz="2000" dirty="0" smtClean="0">
                <a:cs typeface="Times New Roman" pitchFamily="18" charset="0"/>
              </a:rPr>
              <a:t>  </a:t>
            </a:r>
            <a:r>
              <a:rPr lang="en-US" altLang="zh-CN" sz="2000" b="1" dirty="0" err="1" smtClean="0">
                <a:solidFill>
                  <a:srgbClr val="FF0066"/>
                </a:solidFill>
                <a:cs typeface="Times New Roman" pitchFamily="18" charset="0"/>
              </a:rPr>
              <a:t>maxnum</a:t>
            </a:r>
            <a:r>
              <a:rPr lang="en-US" altLang="zh-CN" sz="2000" dirty="0" smtClean="0">
                <a:cs typeface="Times New Roman" pitchFamily="18" charset="0"/>
              </a:rPr>
              <a:t>(</a:t>
            </a:r>
            <a:r>
              <a:rPr lang="en-US" altLang="zh-CN" sz="2000" dirty="0" err="1" smtClean="0">
                <a:cs typeface="Times New Roman" pitchFamily="18" charset="0"/>
              </a:rPr>
              <a:t>int</a:t>
            </a:r>
            <a:r>
              <a:rPr lang="en-US" altLang="zh-CN" sz="2000" dirty="0" smtClean="0">
                <a:cs typeface="Times New Roman" pitchFamily="18" charset="0"/>
              </a:rPr>
              <a:t> a</a:t>
            </a:r>
            <a:r>
              <a:rPr lang="en-GB" altLang="zh-CN" sz="2000" dirty="0" smtClean="0">
                <a:cs typeface="Times New Roman" pitchFamily="18" charset="0"/>
              </a:rPr>
              <a:t>, </a:t>
            </a:r>
            <a:r>
              <a:rPr lang="en-US" altLang="zh-CN" sz="2000" dirty="0" err="1" smtClean="0">
                <a:cs typeface="Times New Roman" pitchFamily="18" charset="0"/>
              </a:rPr>
              <a:t>int</a:t>
            </a:r>
            <a:r>
              <a:rPr lang="en-US" altLang="zh-CN" sz="2000" dirty="0" smtClean="0">
                <a:cs typeface="Times New Roman" pitchFamily="18" charset="0"/>
              </a:rPr>
              <a:t> b)</a:t>
            </a:r>
            <a:endParaRPr lang="en-US" altLang="zh-CN" sz="2000" dirty="0" smtClean="0">
              <a:ea typeface="Arial Unicode MS" pitchFamily="34" charset="-122"/>
              <a:cs typeface="Arial Unicode MS" pitchFamily="34" charset="-122"/>
            </a:endParaRPr>
          </a:p>
          <a:p>
            <a:pPr lvl="1" algn="just" eaLnBrk="1" hangingPunct="1">
              <a:lnSpc>
                <a:spcPct val="95000"/>
              </a:lnSpc>
              <a:buFont typeface="Wingdings" pitchFamily="2" charset="2"/>
              <a:buNone/>
            </a:pPr>
            <a:r>
              <a:rPr lang="en-US" altLang="zh-CN" sz="2000" dirty="0" smtClean="0">
                <a:ea typeface="Arial Unicode MS" pitchFamily="34" charset="-122"/>
                <a:cs typeface="Arial Unicode MS" pitchFamily="34" charset="-122"/>
              </a:rPr>
              <a:t>{</a:t>
            </a:r>
            <a:endParaRPr lang="zh-CN" altLang="en-US" sz="2000" dirty="0" smtClean="0">
              <a:ea typeface="Arial Unicode MS" pitchFamily="34" charset="-122"/>
              <a:cs typeface="Arial Unicode MS" pitchFamily="34" charset="-122"/>
            </a:endParaRPr>
          </a:p>
          <a:p>
            <a:pPr lvl="1" algn="just" eaLnBrk="1" hangingPunct="1">
              <a:lnSpc>
                <a:spcPct val="95000"/>
              </a:lnSpc>
              <a:buFont typeface="Wingdings" pitchFamily="2" charset="2"/>
              <a:buNone/>
            </a:pPr>
            <a:r>
              <a:rPr lang="zh-CN" altLang="en-US" sz="2000" dirty="0" smtClean="0">
                <a:cs typeface="Times New Roman" pitchFamily="18" charset="0"/>
              </a:rPr>
              <a:t>	</a:t>
            </a:r>
            <a:r>
              <a:rPr lang="en-US" altLang="zh-CN" sz="2000" dirty="0" smtClean="0">
                <a:cs typeface="Times New Roman" pitchFamily="18" charset="0"/>
              </a:rPr>
              <a:t>return (a&gt;b ? a : b)</a:t>
            </a:r>
            <a:r>
              <a:rPr lang="en-GB" altLang="zh-CN" sz="2000" dirty="0" smtClean="0">
                <a:cs typeface="Times New Roman" pitchFamily="18" charset="0"/>
              </a:rPr>
              <a:t>;</a:t>
            </a:r>
            <a:endParaRPr lang="en-US" altLang="zh-CN" sz="2000" dirty="0" smtClean="0">
              <a:ea typeface="Arial Unicode MS" pitchFamily="34" charset="-122"/>
              <a:cs typeface="Arial Unicode MS" pitchFamily="34" charset="-122"/>
            </a:endParaRPr>
          </a:p>
          <a:p>
            <a:pPr lvl="1" algn="just" eaLnBrk="1" hangingPunct="1">
              <a:lnSpc>
                <a:spcPct val="95000"/>
              </a:lnSpc>
              <a:buFont typeface="Wingdings" pitchFamily="2" charset="2"/>
              <a:buNone/>
            </a:pPr>
            <a:r>
              <a:rPr lang="en-US" altLang="zh-CN" sz="2000" dirty="0" smtClean="0">
                <a:cs typeface="Times New Roman" pitchFamily="18" charset="0"/>
              </a:rPr>
              <a:t>}</a:t>
            </a:r>
            <a:endParaRPr lang="zh-CN" altLang="en-US" sz="2000" dirty="0" smtClean="0">
              <a:cs typeface="Times New Roman" pitchFamily="18" charset="0"/>
            </a:endParaRPr>
          </a:p>
          <a:p>
            <a:pPr algn="just" eaLnBrk="1" hangingPunct="1">
              <a:lnSpc>
                <a:spcPct val="95000"/>
              </a:lnSpc>
            </a:pPr>
            <a:r>
              <a:rPr lang="zh-CN" altLang="en-US" sz="2400" dirty="0" smtClean="0">
                <a:cs typeface="Times New Roman" pitchFamily="18" charset="0"/>
              </a:rPr>
              <a:t>汇编源程序</a:t>
            </a:r>
            <a:endParaRPr lang="zh-CN" altLang="en-US" sz="2400" dirty="0" smtClean="0">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000" dirty="0" smtClean="0"/>
              <a:t>		</a:t>
            </a:r>
            <a:r>
              <a:rPr lang="zh-CN" altLang="zh-CN" sz="2000" dirty="0" smtClean="0"/>
              <a:t>AREA    |.text|, CODE, READONLY</a:t>
            </a:r>
            <a:r>
              <a:rPr lang="en-US" altLang="zh-CN" sz="2000" dirty="0" smtClean="0"/>
              <a:t>	;</a:t>
            </a:r>
            <a:r>
              <a:rPr lang="zh-CN" altLang="en-US" sz="2000" dirty="0" smtClean="0"/>
              <a:t>代码段</a:t>
            </a:r>
            <a:endParaRPr lang="zh-CN" altLang="zh-CN" sz="2000" dirty="0" smtClean="0"/>
          </a:p>
          <a:p>
            <a:pPr algn="just" eaLnBrk="1" hangingPunct="1">
              <a:lnSpc>
                <a:spcPct val="95000"/>
              </a:lnSpc>
              <a:buFont typeface="Wingdings" pitchFamily="2" charset="2"/>
              <a:buNone/>
            </a:pPr>
            <a:r>
              <a:rPr lang="zh-CN" altLang="en-US" sz="2000" dirty="0" smtClean="0">
                <a:solidFill>
                  <a:schemeClr val="hlink"/>
                </a:solidFill>
                <a:cs typeface="Times New Roman" pitchFamily="18" charset="0"/>
              </a:rPr>
              <a:t>		</a:t>
            </a:r>
            <a:r>
              <a:rPr lang="en-US" altLang="zh-CN" sz="2000" b="1" dirty="0" smtClean="0">
                <a:solidFill>
                  <a:srgbClr val="FF0000"/>
                </a:solidFill>
                <a:cs typeface="Times New Roman" pitchFamily="18" charset="0"/>
              </a:rPr>
              <a:t>IMPORT  </a:t>
            </a:r>
            <a:r>
              <a:rPr lang="en-US" altLang="zh-CN" sz="2000" b="1" dirty="0" err="1" smtClean="0">
                <a:solidFill>
                  <a:srgbClr val="FF0000"/>
                </a:solidFill>
                <a:cs typeface="Times New Roman" pitchFamily="18" charset="0"/>
              </a:rPr>
              <a:t>maxnum</a:t>
            </a:r>
            <a:r>
              <a:rPr lang="en-US" altLang="zh-CN" sz="2000" b="1" dirty="0" smtClean="0">
                <a:solidFill>
                  <a:schemeClr val="hlink"/>
                </a:solidFill>
                <a:cs typeface="Times New Roman" pitchFamily="18" charset="0"/>
              </a:rPr>
              <a:t>		</a:t>
            </a:r>
            <a:r>
              <a:rPr lang="en-GB" altLang="zh-CN" sz="2000" dirty="0" smtClean="0">
                <a:solidFill>
                  <a:schemeClr val="hlink"/>
                </a:solidFill>
                <a:cs typeface="Times New Roman" pitchFamily="18" charset="0"/>
              </a:rPr>
              <a:t>; </a:t>
            </a:r>
            <a:r>
              <a:rPr lang="zh-CN" altLang="en-US" sz="2000" dirty="0" smtClean="0">
                <a:solidFill>
                  <a:schemeClr val="hlink"/>
                </a:solidFill>
                <a:cs typeface="Times New Roman" pitchFamily="18" charset="0"/>
              </a:rPr>
              <a:t>引入外部</a:t>
            </a:r>
            <a:r>
              <a:rPr lang="zh-CN" altLang="en-GB" sz="2000" dirty="0" smtClean="0">
                <a:solidFill>
                  <a:schemeClr val="hlink"/>
                </a:solidFill>
              </a:rPr>
              <a:t>函数</a:t>
            </a:r>
            <a:endParaRPr lang="en-GB" altLang="zh-CN" sz="2000" dirty="0" smtClean="0">
              <a:solidFill>
                <a:schemeClr val="hlink"/>
              </a:solidFill>
            </a:endParaRPr>
          </a:p>
          <a:p>
            <a:pPr eaLnBrk="1" hangingPunct="1">
              <a:lnSpc>
                <a:spcPct val="95000"/>
              </a:lnSpc>
              <a:buFont typeface="Wingdings" pitchFamily="2" charset="2"/>
              <a:buNone/>
            </a:pPr>
            <a:r>
              <a:rPr lang="zh-CN" altLang="en-US" sz="2000" dirty="0" smtClean="0"/>
              <a:t>		</a:t>
            </a:r>
            <a:r>
              <a:rPr lang="en-US" altLang="zh-CN" sz="2000" dirty="0" smtClean="0"/>
              <a:t>; </a:t>
            </a:r>
            <a:r>
              <a:rPr lang="zh-CN" altLang="en-US" sz="2000" dirty="0" smtClean="0"/>
              <a:t>初始化参数寄存器 </a:t>
            </a:r>
          </a:p>
          <a:p>
            <a:pPr eaLnBrk="1" hangingPunct="1">
              <a:lnSpc>
                <a:spcPct val="95000"/>
              </a:lnSpc>
              <a:buFont typeface="Wingdings" pitchFamily="2" charset="2"/>
              <a:buNone/>
            </a:pPr>
            <a:r>
              <a:rPr lang="zh-CN" altLang="en-US" sz="2000" dirty="0" smtClean="0"/>
              <a:t>		</a:t>
            </a:r>
            <a:r>
              <a:rPr lang="en-US" altLang="zh-CN" sz="2000" dirty="0" smtClean="0"/>
              <a:t>MOV	R0, #10	</a:t>
            </a:r>
          </a:p>
          <a:p>
            <a:pPr eaLnBrk="1" hangingPunct="1">
              <a:lnSpc>
                <a:spcPct val="95000"/>
              </a:lnSpc>
              <a:buFont typeface="Wingdings" pitchFamily="2" charset="2"/>
              <a:buNone/>
            </a:pPr>
            <a:r>
              <a:rPr lang="en-US" altLang="zh-CN" sz="2000" dirty="0" smtClean="0"/>
              <a:t>		MOV	R1, #20	</a:t>
            </a:r>
          </a:p>
          <a:p>
            <a:pPr algn="just" eaLnBrk="1" hangingPunct="1">
              <a:lnSpc>
                <a:spcPct val="95000"/>
              </a:lnSpc>
              <a:buFont typeface="Wingdings" pitchFamily="2" charset="2"/>
              <a:buNone/>
            </a:pPr>
            <a:r>
              <a:rPr lang="en-US" altLang="zh-CN" sz="2000" dirty="0" smtClean="0">
                <a:solidFill>
                  <a:schemeClr val="hlink"/>
                </a:solidFill>
                <a:cs typeface="Times New Roman" pitchFamily="18" charset="0"/>
              </a:rPr>
              <a:t>		</a:t>
            </a:r>
            <a:r>
              <a:rPr lang="en-US" altLang="zh-CN" sz="2000" b="1" dirty="0" smtClean="0">
                <a:solidFill>
                  <a:srgbClr val="FF0000"/>
                </a:solidFill>
                <a:cs typeface="Times New Roman" pitchFamily="18" charset="0"/>
              </a:rPr>
              <a:t>BL    </a:t>
            </a:r>
            <a:r>
              <a:rPr lang="en-US" altLang="zh-CN" sz="2000" b="1" dirty="0" err="1" smtClean="0">
                <a:solidFill>
                  <a:srgbClr val="FF0000"/>
                </a:solidFill>
                <a:cs typeface="Times New Roman" pitchFamily="18" charset="0"/>
              </a:rPr>
              <a:t>maxnum</a:t>
            </a:r>
            <a:r>
              <a:rPr lang="en-US" altLang="zh-CN" sz="2000" dirty="0" smtClean="0">
                <a:solidFill>
                  <a:srgbClr val="FF0000"/>
                </a:solidFill>
                <a:cs typeface="Times New Roman" pitchFamily="18" charset="0"/>
              </a:rPr>
              <a:t>                </a:t>
            </a:r>
            <a:r>
              <a:rPr lang="en-US" altLang="zh-CN" sz="2000" dirty="0" smtClean="0">
                <a:solidFill>
                  <a:schemeClr val="hlink"/>
                </a:solidFill>
                <a:cs typeface="Times New Roman" pitchFamily="18" charset="0"/>
              </a:rPr>
              <a:t>; </a:t>
            </a:r>
            <a:r>
              <a:rPr lang="zh-CN" altLang="en-US" sz="2000" dirty="0" smtClean="0">
                <a:solidFill>
                  <a:schemeClr val="hlink"/>
                </a:solidFill>
                <a:cs typeface="Times New Roman" pitchFamily="18" charset="0"/>
              </a:rPr>
              <a:t>调用</a:t>
            </a:r>
            <a:r>
              <a:rPr lang="en-US" altLang="zh-CN" sz="2000" dirty="0" smtClean="0">
                <a:solidFill>
                  <a:schemeClr val="hlink"/>
                </a:solidFill>
                <a:cs typeface="Times New Roman" pitchFamily="18" charset="0"/>
              </a:rPr>
              <a:t>C</a:t>
            </a:r>
            <a:r>
              <a:rPr lang="zh-CN" altLang="en-US" sz="2000" dirty="0" smtClean="0">
                <a:solidFill>
                  <a:schemeClr val="hlink"/>
                </a:solidFill>
                <a:cs typeface="Times New Roman" pitchFamily="18" charset="0"/>
              </a:rPr>
              <a:t>函数，结果在</a:t>
            </a:r>
            <a:r>
              <a:rPr lang="en-US" altLang="zh-CN" sz="2000" dirty="0" smtClean="0">
                <a:solidFill>
                  <a:schemeClr val="hlink"/>
                </a:solidFill>
                <a:cs typeface="Times New Roman" pitchFamily="18" charset="0"/>
              </a:rPr>
              <a:t>R0</a:t>
            </a:r>
            <a:r>
              <a:rPr lang="zh-CN" altLang="en-US" sz="2000" dirty="0" smtClean="0">
                <a:solidFill>
                  <a:schemeClr val="hlink"/>
                </a:solidFill>
                <a:cs typeface="Times New Roman" pitchFamily="18" charset="0"/>
              </a:rPr>
              <a:t>中</a:t>
            </a:r>
          </a:p>
          <a:p>
            <a:pPr algn="just" eaLnBrk="1" hangingPunct="1">
              <a:lnSpc>
                <a:spcPct val="95000"/>
              </a:lnSpc>
              <a:buFont typeface="Wingdings" pitchFamily="2" charset="2"/>
              <a:buNone/>
            </a:pPr>
            <a:r>
              <a:rPr lang="zh-CN" altLang="en-US" sz="2000" dirty="0" smtClean="0">
                <a:solidFill>
                  <a:schemeClr val="tx1"/>
                </a:solidFill>
                <a:ea typeface="Arial Unicode MS" pitchFamily="34" charset="-122"/>
                <a:cs typeface="Arial Unicode MS" pitchFamily="34" charset="-122"/>
              </a:rPr>
              <a:t>		</a:t>
            </a:r>
            <a:r>
              <a:rPr lang="en-US" altLang="zh-CN" sz="2000" dirty="0" smtClean="0">
                <a:solidFill>
                  <a:schemeClr val="tx1"/>
                </a:solidFill>
                <a:ea typeface="Arial Unicode MS" pitchFamily="34" charset="-122"/>
                <a:cs typeface="Arial Unicode MS" pitchFamily="34" charset="-122"/>
              </a:rPr>
              <a:t>END</a:t>
            </a:r>
            <a:endParaRPr lang="en-GB" altLang="zh-CN"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2"/>
          <p:cNvSpPr>
            <a:spLocks noGrp="1" noChangeArrowheads="1"/>
          </p:cNvSpPr>
          <p:nvPr>
            <p:ph type="title"/>
          </p:nvPr>
        </p:nvSpPr>
        <p:spPr/>
        <p:txBody>
          <a:bodyPr/>
          <a:lstStyle/>
          <a:p>
            <a:pPr eaLnBrk="1" hangingPunct="1">
              <a:defRPr/>
            </a:pPr>
            <a:r>
              <a:rPr lang="en-US" altLang="zh-CN" dirty="0" smtClean="0">
                <a:latin typeface="+mn-lt"/>
              </a:rPr>
              <a:t>ARM</a:t>
            </a:r>
            <a:r>
              <a:rPr lang="zh-CN" altLang="en-US" dirty="0" smtClean="0">
                <a:latin typeface="+mn-lt"/>
              </a:rPr>
              <a:t>程序开发流程</a:t>
            </a:r>
          </a:p>
        </p:txBody>
      </p:sp>
      <p:pic>
        <p:nvPicPr>
          <p:cNvPr id="23556" name="Picture 3"/>
          <p:cNvPicPr>
            <a:picLocks noGrp="1" noChangeAspect="1" noChangeArrowheads="1"/>
          </p:cNvPicPr>
          <p:nvPr>
            <p:ph type="body" idx="1"/>
          </p:nvPr>
        </p:nvPicPr>
        <p:blipFill>
          <a:blip r:embed="rId2" cstate="print"/>
          <a:srcRect/>
          <a:stretch>
            <a:fillRect/>
          </a:stretch>
        </p:blipFill>
        <p:spPr>
          <a:xfrm>
            <a:off x="539750" y="1717675"/>
            <a:ext cx="8131175" cy="3748088"/>
          </a:xfrm>
          <a:noFill/>
          <a:ln>
            <a:noFill/>
          </a:ln>
        </p:spPr>
      </p:pic>
      <p:sp>
        <p:nvSpPr>
          <p:cNvPr id="23557" name="Rectangle 4"/>
          <p:cNvSpPr>
            <a:spLocks noChangeArrowheads="1"/>
          </p:cNvSpPr>
          <p:nvPr/>
        </p:nvSpPr>
        <p:spPr bwMode="auto">
          <a:xfrm>
            <a:off x="2174875" y="5734050"/>
            <a:ext cx="4918075" cy="457200"/>
          </a:xfrm>
          <a:prstGeom prst="rect">
            <a:avLst/>
          </a:prstGeom>
          <a:noFill/>
          <a:ln w="9525" algn="ctr">
            <a:noFill/>
            <a:miter lim="800000"/>
            <a:headEnd/>
            <a:tailEnd/>
          </a:ln>
        </p:spPr>
        <p:txBody>
          <a:bodyPr wrap="none">
            <a:spAutoFit/>
          </a:bodyPr>
          <a:lstStyle/>
          <a:p>
            <a:pPr>
              <a:buFont typeface="Wingdings" pitchFamily="2" charset="2"/>
              <a:buNone/>
            </a:pPr>
            <a:r>
              <a:rPr lang="zh-CN" altLang="en-US"/>
              <a:t>使用</a:t>
            </a:r>
            <a:r>
              <a:rPr lang="en-US" altLang="zh-CN"/>
              <a:t>ARM</a:t>
            </a:r>
            <a:r>
              <a:rPr lang="zh-CN" altLang="en-US"/>
              <a:t>工具链时的典型开发流程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468313" y="981075"/>
            <a:ext cx="8229600" cy="5065713"/>
          </a:xfrm>
        </p:spPr>
        <p:txBody>
          <a:bodyPr/>
          <a:lstStyle/>
          <a:p>
            <a:pPr eaLnBrk="1" hangingPunct="1">
              <a:buFontTx/>
              <a:buNone/>
            </a:pPr>
            <a:endParaRPr lang="zh-CN" altLang="en-US" dirty="0" smtClean="0"/>
          </a:p>
          <a:p>
            <a:pPr eaLnBrk="1" hangingPunct="1">
              <a:buFontTx/>
              <a:buNone/>
            </a:pPr>
            <a:endParaRPr lang="zh-CN" altLang="en-US" dirty="0" smtClean="0"/>
          </a:p>
          <a:p>
            <a:pPr eaLnBrk="1" hangingPunct="1">
              <a:buFontTx/>
              <a:buNone/>
            </a:pPr>
            <a:endParaRPr lang="zh-CN" altLang="en-US" dirty="0" smtClean="0"/>
          </a:p>
          <a:p>
            <a:pPr algn="ctr">
              <a:buFont typeface="Wingdings" pitchFamily="2" charset="2"/>
              <a:buNone/>
            </a:pPr>
            <a:r>
              <a:rPr lang="zh-CN" altLang="en-US" dirty="0" smtClean="0"/>
              <a:t>开始你的第一个</a:t>
            </a:r>
            <a:r>
              <a:rPr lang="en-US" altLang="zh-CN" dirty="0" smtClean="0"/>
              <a:t>C</a:t>
            </a:r>
            <a:r>
              <a:rPr lang="zh-CN" altLang="en-US" dirty="0" smtClean="0"/>
              <a:t>程序</a:t>
            </a:r>
            <a:endParaRPr lang="zh-CN" altLang="en-US" dirty="0" smtClean="0"/>
          </a:p>
        </p:txBody>
      </p:sp>
      <p:pic>
        <p:nvPicPr>
          <p:cNvPr id="63491" name="Picture 4" descr="dglxasset[1]"/>
          <p:cNvPicPr>
            <a:picLocks noChangeAspect="1" noChangeArrowheads="1"/>
          </p:cNvPicPr>
          <p:nvPr/>
        </p:nvPicPr>
        <p:blipFill>
          <a:blip r:embed="rId2" cstate="print"/>
          <a:srcRect/>
          <a:stretch>
            <a:fillRect/>
          </a:stretch>
        </p:blipFill>
        <p:spPr bwMode="auto">
          <a:xfrm>
            <a:off x="2778125" y="3500438"/>
            <a:ext cx="3810000" cy="150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语言的运算符</a:t>
            </a:r>
            <a:endParaRPr lang="zh-CN" altLang="en-US" dirty="0"/>
          </a:p>
        </p:txBody>
      </p:sp>
      <p:graphicFrame>
        <p:nvGraphicFramePr>
          <p:cNvPr id="3074" name="Object 4"/>
          <p:cNvGraphicFramePr>
            <a:graphicFrameLocks noChangeAspect="1"/>
          </p:cNvGraphicFramePr>
          <p:nvPr/>
        </p:nvGraphicFramePr>
        <p:xfrm>
          <a:off x="748758" y="1066801"/>
          <a:ext cx="7785642" cy="5422684"/>
        </p:xfrm>
        <a:graphic>
          <a:graphicData uri="http://schemas.openxmlformats.org/presentationml/2006/ole">
            <p:oleObj spid="_x0000_s3075" name="Picture2" r:id="rId3" imgW="3886200" imgH="2706624"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9225"/>
            <a:ext cx="9144000" cy="688975"/>
          </a:xfrm>
        </p:spPr>
        <p:txBody>
          <a:bodyPr/>
          <a:lstStyle/>
          <a:p>
            <a:r>
              <a:rPr lang="zh-CN" altLang="en-US" dirty="0" smtClean="0"/>
              <a:t>运算符的优先级</a:t>
            </a:r>
            <a:endParaRPr lang="zh-CN" altLang="en-US" dirty="0"/>
          </a:p>
        </p:txBody>
      </p:sp>
      <p:sp>
        <p:nvSpPr>
          <p:cNvPr id="4" name="Text Box 5"/>
          <p:cNvSpPr txBox="1">
            <a:spLocks noChangeArrowheads="1"/>
          </p:cNvSpPr>
          <p:nvPr/>
        </p:nvSpPr>
        <p:spPr bwMode="auto">
          <a:xfrm>
            <a:off x="755650" y="1463675"/>
            <a:ext cx="4445000" cy="427038"/>
          </a:xfrm>
          <a:prstGeom prst="rect">
            <a:avLst/>
          </a:prstGeom>
          <a:noFill/>
          <a:ln w="9525">
            <a:noFill/>
            <a:miter lim="800000"/>
            <a:headEnd/>
            <a:tailEnd/>
          </a:ln>
        </p:spPr>
        <p:txBody>
          <a:bodyPr wrap="none" lIns="0" tIns="0" rIns="0" bIns="0">
            <a:spAutoFit/>
          </a:bodyPr>
          <a:lstStyle/>
          <a:p>
            <a:pPr>
              <a:spcBef>
                <a:spcPct val="50000"/>
              </a:spcBef>
            </a:pPr>
            <a:r>
              <a:rPr lang="zh-CN" altLang="en-US" sz="2800" b="1" dirty="0">
                <a:latin typeface="Arial" charset="0"/>
                <a:ea typeface="黑体" pitchFamily="2" charset="-122"/>
              </a:rPr>
              <a:t>初等运算符		</a:t>
            </a:r>
            <a:r>
              <a:rPr lang="en-US" altLang="zh-CN" sz="2800" b="1" dirty="0">
                <a:latin typeface="Arial" charset="0"/>
                <a:ea typeface="黑体" pitchFamily="2" charset="-122"/>
              </a:rPr>
              <a:t>(  )</a:t>
            </a:r>
            <a:r>
              <a:rPr lang="zh-CN" altLang="en-US" sz="2800" b="1" dirty="0">
                <a:latin typeface="Arial" charset="0"/>
                <a:ea typeface="黑体" pitchFamily="2" charset="-122"/>
              </a:rPr>
              <a:t>、</a:t>
            </a:r>
            <a:r>
              <a:rPr lang="en-US" altLang="zh-CN" sz="2800" b="1" dirty="0">
                <a:latin typeface="Arial" charset="0"/>
                <a:ea typeface="黑体" pitchFamily="2" charset="-122"/>
              </a:rPr>
              <a:t>[  ]</a:t>
            </a:r>
            <a:r>
              <a:rPr lang="zh-CN" altLang="en-US" sz="2800" b="1" dirty="0">
                <a:latin typeface="Arial" charset="0"/>
                <a:ea typeface="黑体" pitchFamily="2" charset="-122"/>
              </a:rPr>
              <a:t>、</a:t>
            </a:r>
            <a:r>
              <a:rPr lang="zh-CN" altLang="en-US" sz="2000" b="1" dirty="0">
                <a:latin typeface="Arial" charset="0"/>
                <a:ea typeface="黑体" pitchFamily="2" charset="-122"/>
                <a:sym typeface="Symbol" pitchFamily="18" charset="2"/>
              </a:rPr>
              <a:t></a:t>
            </a:r>
          </a:p>
        </p:txBody>
      </p:sp>
      <p:sp>
        <p:nvSpPr>
          <p:cNvPr id="5" name="Text Box 6"/>
          <p:cNvSpPr txBox="1">
            <a:spLocks noChangeArrowheads="1"/>
          </p:cNvSpPr>
          <p:nvPr/>
        </p:nvSpPr>
        <p:spPr bwMode="auto">
          <a:xfrm>
            <a:off x="755650" y="2027238"/>
            <a:ext cx="7423150" cy="427037"/>
          </a:xfrm>
          <a:prstGeom prst="rect">
            <a:avLst/>
          </a:prstGeom>
          <a:noFill/>
          <a:ln w="9525">
            <a:noFill/>
            <a:miter lim="800000"/>
            <a:headEnd/>
            <a:tailEnd/>
          </a:ln>
        </p:spPr>
        <p:txBody>
          <a:bodyPr wrap="none" lIns="0" tIns="0" rIns="0" bIns="0">
            <a:spAutoFit/>
          </a:bodyPr>
          <a:lstStyle/>
          <a:p>
            <a:pPr>
              <a:spcBef>
                <a:spcPct val="50000"/>
              </a:spcBef>
            </a:pPr>
            <a:r>
              <a:rPr lang="zh-CN" altLang="en-US" sz="2800" b="1" dirty="0">
                <a:latin typeface="Arial" charset="0"/>
                <a:ea typeface="黑体" pitchFamily="2" charset="-122"/>
              </a:rPr>
              <a:t>单目运算符		！、</a:t>
            </a:r>
            <a:r>
              <a:rPr lang="en-US" altLang="zh-CN" sz="2800" b="1" dirty="0">
                <a:latin typeface="Arial" charset="0"/>
                <a:ea typeface="黑体" pitchFamily="2" charset="-122"/>
              </a:rPr>
              <a:t>+</a:t>
            </a:r>
            <a:r>
              <a:rPr lang="en-US" altLang="zh-CN" sz="1000" b="1" dirty="0">
                <a:latin typeface="Arial" charset="0"/>
                <a:ea typeface="黑体" pitchFamily="2" charset="-122"/>
              </a:rPr>
              <a:t> </a:t>
            </a:r>
            <a:r>
              <a:rPr lang="en-US" altLang="zh-CN" sz="2800" b="1" dirty="0">
                <a:latin typeface="Arial" charset="0"/>
                <a:ea typeface="黑体" pitchFamily="2" charset="-122"/>
              </a:rPr>
              <a:t>+</a:t>
            </a:r>
            <a:r>
              <a:rPr lang="zh-CN" altLang="en-US" sz="2800" b="1" dirty="0">
                <a:latin typeface="Arial" charset="0"/>
                <a:ea typeface="黑体" pitchFamily="2" charset="-122"/>
              </a:rPr>
              <a:t>、</a:t>
            </a:r>
            <a:r>
              <a:rPr lang="en-US" altLang="zh-CN" sz="2800" b="1" dirty="0">
                <a:latin typeface="Arial" charset="0"/>
                <a:ea typeface="黑体" pitchFamily="2" charset="-122"/>
              </a:rPr>
              <a:t>–</a:t>
            </a:r>
            <a:r>
              <a:rPr lang="en-US" altLang="zh-CN" sz="1000" b="1" dirty="0">
                <a:latin typeface="Arial" charset="0"/>
                <a:ea typeface="黑体" pitchFamily="2" charset="-122"/>
              </a:rPr>
              <a:t> </a:t>
            </a:r>
            <a:r>
              <a:rPr lang="en-US" altLang="zh-CN" sz="2800" b="1" dirty="0">
                <a:latin typeface="Arial" charset="0"/>
                <a:ea typeface="黑体" pitchFamily="2" charset="-122"/>
              </a:rPr>
              <a:t>–</a:t>
            </a:r>
            <a:r>
              <a:rPr lang="zh-CN" altLang="en-US" sz="2800" b="1" dirty="0">
                <a:latin typeface="Arial" charset="0"/>
                <a:ea typeface="黑体" pitchFamily="2" charset="-122"/>
              </a:rPr>
              <a:t>、</a:t>
            </a:r>
            <a:r>
              <a:rPr lang="en-US" altLang="zh-CN" sz="2800" b="1" dirty="0">
                <a:latin typeface="Arial" charset="0"/>
                <a:ea typeface="黑体" pitchFamily="2" charset="-122"/>
              </a:rPr>
              <a:t>+ </a:t>
            </a:r>
            <a:r>
              <a:rPr lang="zh-CN" altLang="en-US" sz="2800" b="1" dirty="0">
                <a:latin typeface="Arial" charset="0"/>
                <a:ea typeface="黑体" pitchFamily="2" charset="-122"/>
              </a:rPr>
              <a:t>、 </a:t>
            </a:r>
            <a:r>
              <a:rPr lang="en-US" altLang="zh-CN" sz="2800" b="1" dirty="0">
                <a:latin typeface="Arial" charset="0"/>
                <a:ea typeface="黑体" pitchFamily="2" charset="-122"/>
              </a:rPr>
              <a:t>– </a:t>
            </a:r>
            <a:r>
              <a:rPr lang="zh-CN" altLang="en-US" sz="2800" b="1" dirty="0">
                <a:latin typeface="Arial" charset="0"/>
                <a:ea typeface="黑体" pitchFamily="2" charset="-122"/>
              </a:rPr>
              <a:t>、</a:t>
            </a:r>
            <a:r>
              <a:rPr lang="en-US" altLang="zh-CN" sz="2800" b="1" dirty="0">
                <a:latin typeface="Arial" charset="0"/>
                <a:ea typeface="黑体" pitchFamily="2" charset="-122"/>
              </a:rPr>
              <a:t>(</a:t>
            </a:r>
            <a:r>
              <a:rPr lang="zh-CN" altLang="en-US" sz="2800" b="1" dirty="0">
                <a:latin typeface="Arial" charset="0"/>
                <a:ea typeface="黑体" pitchFamily="2" charset="-122"/>
              </a:rPr>
              <a:t>类型</a:t>
            </a:r>
            <a:r>
              <a:rPr lang="en-US" altLang="zh-CN" sz="2800" b="1" dirty="0">
                <a:latin typeface="Arial" charset="0"/>
                <a:ea typeface="黑体" pitchFamily="2" charset="-122"/>
              </a:rPr>
              <a:t>)</a:t>
            </a:r>
          </a:p>
        </p:txBody>
      </p:sp>
      <p:sp>
        <p:nvSpPr>
          <p:cNvPr id="6" name="Text Box 7"/>
          <p:cNvSpPr txBox="1">
            <a:spLocks noChangeArrowheads="1"/>
          </p:cNvSpPr>
          <p:nvPr/>
        </p:nvSpPr>
        <p:spPr bwMode="auto">
          <a:xfrm>
            <a:off x="755650" y="2636838"/>
            <a:ext cx="5465763" cy="427037"/>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算术运算符		</a:t>
            </a:r>
            <a:r>
              <a:rPr lang="zh-CN" altLang="en-US" sz="2800" b="1">
                <a:latin typeface="Arial" charset="0"/>
                <a:ea typeface="黑体" pitchFamily="2" charset="-122"/>
                <a:sym typeface="Symbol" pitchFamily="18" charset="2"/>
              </a:rPr>
              <a:t></a:t>
            </a:r>
            <a:r>
              <a:rPr lang="zh-CN" altLang="en-US" sz="2800" b="1">
                <a:latin typeface="Arial" charset="0"/>
                <a:ea typeface="黑体" pitchFamily="2" charset="-122"/>
              </a:rPr>
              <a:t>、</a:t>
            </a:r>
            <a:r>
              <a:rPr lang="en-US" altLang="zh-CN" sz="2800" b="1">
                <a:latin typeface="Arial" charset="0"/>
                <a:ea typeface="黑体" pitchFamily="2" charset="-122"/>
              </a:rPr>
              <a:t>/ </a:t>
            </a:r>
            <a:r>
              <a:rPr lang="zh-CN" altLang="en-US" sz="2800" b="1">
                <a:latin typeface="Arial" charset="0"/>
                <a:ea typeface="黑体" pitchFamily="2" charset="-122"/>
              </a:rPr>
              <a:t>、</a:t>
            </a:r>
            <a:r>
              <a:rPr lang="en-US" altLang="zh-CN" sz="2800" b="1">
                <a:latin typeface="Arial" charset="0"/>
                <a:ea typeface="黑体" pitchFamily="2" charset="-122"/>
              </a:rPr>
              <a:t>% </a:t>
            </a:r>
            <a:r>
              <a:rPr lang="zh-CN" altLang="en-US" sz="2800" b="1">
                <a:latin typeface="Arial" charset="0"/>
                <a:ea typeface="黑体" pitchFamily="2" charset="-122"/>
              </a:rPr>
              <a:t>，</a:t>
            </a:r>
            <a:r>
              <a:rPr lang="en-US" altLang="zh-CN" sz="2800" b="1">
                <a:latin typeface="Arial" charset="0"/>
                <a:ea typeface="黑体" pitchFamily="2" charset="-122"/>
              </a:rPr>
              <a:t>+</a:t>
            </a:r>
            <a:r>
              <a:rPr lang="zh-CN" altLang="en-US" sz="2800" b="1">
                <a:latin typeface="Arial" charset="0"/>
                <a:ea typeface="黑体" pitchFamily="2" charset="-122"/>
              </a:rPr>
              <a:t>、 </a:t>
            </a:r>
            <a:r>
              <a:rPr lang="en-US" altLang="zh-CN" sz="2800" b="1">
                <a:latin typeface="Arial" charset="0"/>
                <a:ea typeface="黑体" pitchFamily="2" charset="-122"/>
              </a:rPr>
              <a:t>–</a:t>
            </a:r>
          </a:p>
        </p:txBody>
      </p:sp>
      <p:sp>
        <p:nvSpPr>
          <p:cNvPr id="7" name="Text Box 8"/>
          <p:cNvSpPr txBox="1">
            <a:spLocks noChangeArrowheads="1"/>
          </p:cNvSpPr>
          <p:nvPr/>
        </p:nvSpPr>
        <p:spPr bwMode="auto">
          <a:xfrm>
            <a:off x="755650" y="3216275"/>
            <a:ext cx="6675438" cy="427038"/>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关系运算符		</a:t>
            </a:r>
            <a:r>
              <a:rPr lang="en-US" altLang="zh-CN" sz="2800" b="1">
                <a:latin typeface="Arial" charset="0"/>
                <a:ea typeface="黑体" pitchFamily="2" charset="-122"/>
              </a:rPr>
              <a:t>&lt;</a:t>
            </a:r>
            <a:r>
              <a:rPr lang="zh-CN" altLang="en-US" sz="2800" b="1">
                <a:latin typeface="Arial" charset="0"/>
                <a:ea typeface="黑体" pitchFamily="2" charset="-122"/>
              </a:rPr>
              <a:t>、</a:t>
            </a:r>
            <a:r>
              <a:rPr lang="en-US" altLang="zh-CN" sz="2800" b="1">
                <a:latin typeface="Arial" charset="0"/>
                <a:ea typeface="黑体" pitchFamily="2" charset="-122"/>
              </a:rPr>
              <a:t>&gt;</a:t>
            </a:r>
            <a:r>
              <a:rPr lang="zh-CN" altLang="en-US" sz="2800" b="1">
                <a:latin typeface="Arial" charset="0"/>
                <a:ea typeface="黑体" pitchFamily="2" charset="-122"/>
              </a:rPr>
              <a:t>、</a:t>
            </a:r>
            <a:r>
              <a:rPr lang="en-US" altLang="zh-CN" sz="2800" b="1">
                <a:latin typeface="Arial" charset="0"/>
                <a:ea typeface="黑体" pitchFamily="2" charset="-122"/>
              </a:rPr>
              <a:t>&lt;=</a:t>
            </a:r>
            <a:r>
              <a:rPr lang="zh-CN" altLang="en-US" sz="2800" b="1">
                <a:latin typeface="Arial" charset="0"/>
                <a:ea typeface="黑体" pitchFamily="2" charset="-122"/>
              </a:rPr>
              <a:t>、</a:t>
            </a:r>
            <a:r>
              <a:rPr lang="en-US" altLang="zh-CN" sz="2800" b="1">
                <a:latin typeface="Arial" charset="0"/>
                <a:ea typeface="黑体" pitchFamily="2" charset="-122"/>
              </a:rPr>
              <a:t>&gt;= </a:t>
            </a:r>
            <a:r>
              <a:rPr lang="zh-CN" altLang="en-US" sz="2800" b="1">
                <a:latin typeface="Arial" charset="0"/>
                <a:ea typeface="黑体" pitchFamily="2" charset="-122"/>
              </a:rPr>
              <a:t>，</a:t>
            </a:r>
            <a:r>
              <a:rPr lang="en-US" altLang="zh-CN" sz="2800" b="1">
                <a:latin typeface="Arial" charset="0"/>
                <a:ea typeface="黑体" pitchFamily="2" charset="-122"/>
              </a:rPr>
              <a:t>=</a:t>
            </a:r>
            <a:r>
              <a:rPr lang="en-US" altLang="zh-CN" sz="800" b="1">
                <a:latin typeface="Arial" charset="0"/>
                <a:ea typeface="黑体" pitchFamily="2" charset="-122"/>
              </a:rPr>
              <a:t> </a:t>
            </a:r>
            <a:r>
              <a:rPr lang="en-US" altLang="zh-CN" sz="2800" b="1">
                <a:latin typeface="Arial" charset="0"/>
                <a:ea typeface="黑体" pitchFamily="2" charset="-122"/>
              </a:rPr>
              <a:t>=</a:t>
            </a:r>
            <a:r>
              <a:rPr lang="zh-CN" altLang="en-US" sz="2800" b="1">
                <a:latin typeface="Arial" charset="0"/>
                <a:ea typeface="黑体" pitchFamily="2" charset="-122"/>
              </a:rPr>
              <a:t>、</a:t>
            </a:r>
            <a:r>
              <a:rPr lang="en-US" altLang="zh-CN" sz="2800" b="1">
                <a:latin typeface="Arial" charset="0"/>
                <a:ea typeface="黑体" pitchFamily="2" charset="-122"/>
              </a:rPr>
              <a:t>!</a:t>
            </a:r>
            <a:r>
              <a:rPr lang="en-US" altLang="zh-CN" sz="800" b="1">
                <a:latin typeface="Arial" charset="0"/>
                <a:ea typeface="黑体" pitchFamily="2" charset="-122"/>
              </a:rPr>
              <a:t> </a:t>
            </a:r>
            <a:r>
              <a:rPr lang="en-US" altLang="zh-CN" sz="2800" b="1">
                <a:latin typeface="Arial" charset="0"/>
                <a:ea typeface="黑体" pitchFamily="2" charset="-122"/>
              </a:rPr>
              <a:t>=</a:t>
            </a:r>
          </a:p>
        </p:txBody>
      </p:sp>
      <p:sp>
        <p:nvSpPr>
          <p:cNvPr id="8" name="Text Box 9"/>
          <p:cNvSpPr txBox="1">
            <a:spLocks noChangeArrowheads="1"/>
          </p:cNvSpPr>
          <p:nvPr/>
        </p:nvSpPr>
        <p:spPr bwMode="auto">
          <a:xfrm>
            <a:off x="755650" y="3779838"/>
            <a:ext cx="3814763" cy="427037"/>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逻辑运算符		</a:t>
            </a:r>
            <a:r>
              <a:rPr lang="en-US" altLang="zh-CN" sz="2800" b="1">
                <a:latin typeface="Arial" charset="0"/>
                <a:ea typeface="黑体" pitchFamily="2" charset="-122"/>
              </a:rPr>
              <a:t>&amp;&amp;</a:t>
            </a:r>
            <a:r>
              <a:rPr lang="zh-CN" altLang="en-US" sz="2800" b="1">
                <a:latin typeface="Arial" charset="0"/>
                <a:ea typeface="黑体" pitchFamily="2" charset="-122"/>
              </a:rPr>
              <a:t>、</a:t>
            </a:r>
            <a:r>
              <a:rPr lang="en-US" altLang="zh-CN" sz="2800" b="1">
                <a:latin typeface="Arial" charset="0"/>
                <a:ea typeface="黑体" pitchFamily="2" charset="-122"/>
              </a:rPr>
              <a:t>¦¦</a:t>
            </a:r>
          </a:p>
        </p:txBody>
      </p:sp>
      <p:sp>
        <p:nvSpPr>
          <p:cNvPr id="9" name="Text Box 10"/>
          <p:cNvSpPr txBox="1">
            <a:spLocks noChangeArrowheads="1"/>
          </p:cNvSpPr>
          <p:nvPr/>
        </p:nvSpPr>
        <p:spPr bwMode="auto">
          <a:xfrm>
            <a:off x="755650" y="4359275"/>
            <a:ext cx="3276600" cy="427038"/>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条件运算符		</a:t>
            </a:r>
            <a:r>
              <a:rPr lang="en-US" altLang="zh-CN" sz="2800" b="1">
                <a:latin typeface="Arial" charset="0"/>
                <a:ea typeface="黑体" pitchFamily="2" charset="-122"/>
              </a:rPr>
              <a:t>?  :</a:t>
            </a:r>
          </a:p>
        </p:txBody>
      </p:sp>
      <p:sp>
        <p:nvSpPr>
          <p:cNvPr id="10" name="Text Box 11"/>
          <p:cNvSpPr txBox="1">
            <a:spLocks noChangeArrowheads="1"/>
          </p:cNvSpPr>
          <p:nvPr/>
        </p:nvSpPr>
        <p:spPr bwMode="auto">
          <a:xfrm>
            <a:off x="755650" y="4968875"/>
            <a:ext cx="6873875" cy="427038"/>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赋值运算符		</a:t>
            </a:r>
            <a:r>
              <a:rPr lang="en-US" altLang="zh-CN" sz="2800" b="1">
                <a:latin typeface="Arial" charset="0"/>
                <a:ea typeface="黑体" pitchFamily="2" charset="-122"/>
              </a:rPr>
              <a:t>=</a:t>
            </a:r>
            <a:r>
              <a:rPr lang="zh-CN" altLang="en-US" sz="2800" b="1">
                <a:latin typeface="Arial" charset="0"/>
                <a:ea typeface="黑体" pitchFamily="2" charset="-122"/>
              </a:rPr>
              <a:t>、</a:t>
            </a:r>
            <a:r>
              <a:rPr lang="en-US" altLang="zh-CN" sz="2800" b="1">
                <a:latin typeface="Arial" charset="0"/>
                <a:ea typeface="黑体" pitchFamily="2" charset="-122"/>
              </a:rPr>
              <a:t>+=</a:t>
            </a:r>
            <a:r>
              <a:rPr lang="zh-CN" altLang="en-US" sz="2800" b="1">
                <a:latin typeface="Arial" charset="0"/>
                <a:ea typeface="黑体" pitchFamily="2" charset="-122"/>
              </a:rPr>
              <a:t>、 </a:t>
            </a:r>
            <a:r>
              <a:rPr lang="en-US" altLang="zh-CN" sz="2800" b="1">
                <a:latin typeface="Arial" charset="0"/>
                <a:ea typeface="黑体" pitchFamily="2" charset="-122"/>
              </a:rPr>
              <a:t>–=</a:t>
            </a:r>
            <a:r>
              <a:rPr lang="zh-CN" altLang="en-US" sz="2800" b="1">
                <a:latin typeface="Arial" charset="0"/>
                <a:ea typeface="黑体" pitchFamily="2" charset="-122"/>
              </a:rPr>
              <a:t>、</a:t>
            </a:r>
            <a:r>
              <a:rPr lang="zh-CN" altLang="en-US" sz="2800" b="1">
                <a:latin typeface="Arial" charset="0"/>
                <a:ea typeface="黑体" pitchFamily="2" charset="-122"/>
                <a:sym typeface="Symbol" pitchFamily="18" charset="2"/>
              </a:rPr>
              <a:t></a:t>
            </a:r>
            <a:r>
              <a:rPr lang="en-US" altLang="zh-CN" sz="2800" b="1">
                <a:latin typeface="Arial" charset="0"/>
                <a:ea typeface="黑体" pitchFamily="2" charset="-122"/>
              </a:rPr>
              <a:t>=</a:t>
            </a:r>
            <a:r>
              <a:rPr lang="zh-CN" altLang="en-US" sz="2800" b="1">
                <a:latin typeface="Arial" charset="0"/>
                <a:ea typeface="黑体" pitchFamily="2" charset="-122"/>
              </a:rPr>
              <a:t>、</a:t>
            </a:r>
            <a:r>
              <a:rPr lang="en-US" altLang="zh-CN" sz="2800" b="1">
                <a:latin typeface="Arial" charset="0"/>
                <a:ea typeface="黑体" pitchFamily="2" charset="-122"/>
              </a:rPr>
              <a:t>/=</a:t>
            </a:r>
            <a:r>
              <a:rPr lang="zh-CN" altLang="en-US" sz="2800" b="1">
                <a:latin typeface="Arial" charset="0"/>
                <a:ea typeface="黑体" pitchFamily="2" charset="-122"/>
              </a:rPr>
              <a:t>、</a:t>
            </a:r>
            <a:r>
              <a:rPr lang="en-US" altLang="zh-CN" sz="2800" b="1">
                <a:latin typeface="Arial" charset="0"/>
                <a:ea typeface="黑体" pitchFamily="2" charset="-122"/>
              </a:rPr>
              <a:t>%=</a:t>
            </a:r>
          </a:p>
        </p:txBody>
      </p:sp>
      <p:sp>
        <p:nvSpPr>
          <p:cNvPr id="11" name="Text Box 12"/>
          <p:cNvSpPr txBox="1">
            <a:spLocks noChangeArrowheads="1"/>
          </p:cNvSpPr>
          <p:nvPr/>
        </p:nvSpPr>
        <p:spPr bwMode="auto">
          <a:xfrm>
            <a:off x="755650" y="5532438"/>
            <a:ext cx="2841625" cy="427037"/>
          </a:xfrm>
          <a:prstGeom prst="rect">
            <a:avLst/>
          </a:prstGeom>
          <a:noFill/>
          <a:ln w="9525">
            <a:noFill/>
            <a:miter lim="800000"/>
            <a:headEnd/>
            <a:tailEnd/>
          </a:ln>
        </p:spPr>
        <p:txBody>
          <a:bodyPr wrap="none" lIns="0" tIns="0" rIns="0" bIns="0">
            <a:spAutoFit/>
          </a:bodyPr>
          <a:lstStyle/>
          <a:p>
            <a:pPr>
              <a:spcBef>
                <a:spcPct val="50000"/>
              </a:spcBef>
            </a:pPr>
            <a:r>
              <a:rPr lang="zh-CN" altLang="en-US" sz="2800" b="1">
                <a:latin typeface="Arial" charset="0"/>
                <a:ea typeface="黑体" pitchFamily="2" charset="-122"/>
              </a:rPr>
              <a:t>逗号运算符		</a:t>
            </a:r>
            <a:r>
              <a:rPr lang="en-US" altLang="zh-CN" sz="2800" b="1">
                <a:latin typeface="Arial" charset="0"/>
                <a:ea typeface="黑体" pitchFamily="2" charset="-122"/>
              </a:rPr>
              <a:t>,</a:t>
            </a:r>
          </a:p>
        </p:txBody>
      </p:sp>
      <p:sp>
        <p:nvSpPr>
          <p:cNvPr id="12" name="Line 13"/>
          <p:cNvSpPr>
            <a:spLocks noChangeShapeType="1"/>
          </p:cNvSpPr>
          <p:nvPr/>
        </p:nvSpPr>
        <p:spPr bwMode="auto">
          <a:xfrm flipV="1">
            <a:off x="3041650" y="1463675"/>
            <a:ext cx="0" cy="4495800"/>
          </a:xfrm>
          <a:prstGeom prst="line">
            <a:avLst/>
          </a:prstGeom>
          <a:noFill/>
          <a:ln w="57150">
            <a:solidFill>
              <a:srgbClr val="FFFF00"/>
            </a:solidFill>
            <a:round/>
            <a:headEnd type="triangle" w="med" len="med"/>
            <a:tailEnd type="none" w="med" len="med"/>
          </a:ln>
        </p:spPr>
        <p:txBody>
          <a:bodyPr wrap="none" lIns="0" tIns="0" rIns="0" bIns="0">
            <a:spAutoFit/>
          </a:bodyPr>
          <a:lstStyle/>
          <a:p>
            <a:endParaRPr lang="zh-CN" altLang="en-US"/>
          </a:p>
        </p:txBody>
      </p:sp>
      <p:sp>
        <p:nvSpPr>
          <p:cNvPr id="13" name="Text Box 5"/>
          <p:cNvSpPr txBox="1">
            <a:spLocks noChangeArrowheads="1"/>
          </p:cNvSpPr>
          <p:nvPr/>
        </p:nvSpPr>
        <p:spPr bwMode="auto">
          <a:xfrm>
            <a:off x="2895600" y="1063823"/>
            <a:ext cx="258084" cy="307777"/>
          </a:xfrm>
          <a:prstGeom prst="rect">
            <a:avLst/>
          </a:prstGeom>
          <a:noFill/>
          <a:ln w="9525">
            <a:noFill/>
            <a:miter lim="800000"/>
            <a:headEnd/>
            <a:tailEnd/>
          </a:ln>
        </p:spPr>
        <p:txBody>
          <a:bodyPr wrap="none" lIns="0" tIns="0" rIns="0" bIns="0">
            <a:spAutoFit/>
          </a:bodyPr>
          <a:lstStyle/>
          <a:p>
            <a:pPr>
              <a:spcBef>
                <a:spcPct val="50000"/>
              </a:spcBef>
            </a:pPr>
            <a:r>
              <a:rPr lang="zh-CN" altLang="en-US" sz="2000" dirty="0" smtClean="0">
                <a:solidFill>
                  <a:schemeClr val="tx1"/>
                </a:solidFill>
                <a:latin typeface="Arial" charset="0"/>
                <a:ea typeface="黑体" pitchFamily="2" charset="-122"/>
                <a:sym typeface="Symbol" pitchFamily="18" charset="2"/>
              </a:rPr>
              <a:t>高</a:t>
            </a:r>
            <a:endParaRPr lang="zh-CN" altLang="en-US" sz="2000" dirty="0">
              <a:solidFill>
                <a:schemeClr val="tx1"/>
              </a:solidFill>
              <a:latin typeface="Arial" charset="0"/>
              <a:ea typeface="黑体" pitchFamily="2" charset="-122"/>
              <a:sym typeface="Symbol" pitchFamily="18" charset="2"/>
            </a:endParaRPr>
          </a:p>
        </p:txBody>
      </p:sp>
      <p:sp>
        <p:nvSpPr>
          <p:cNvPr id="14" name="Text Box 5"/>
          <p:cNvSpPr txBox="1">
            <a:spLocks noChangeArrowheads="1"/>
          </p:cNvSpPr>
          <p:nvPr/>
        </p:nvSpPr>
        <p:spPr bwMode="auto">
          <a:xfrm>
            <a:off x="2895600" y="5940623"/>
            <a:ext cx="258084" cy="307777"/>
          </a:xfrm>
          <a:prstGeom prst="rect">
            <a:avLst/>
          </a:prstGeom>
          <a:noFill/>
          <a:ln w="9525">
            <a:noFill/>
            <a:miter lim="800000"/>
            <a:headEnd/>
            <a:tailEnd/>
          </a:ln>
        </p:spPr>
        <p:txBody>
          <a:bodyPr wrap="none" lIns="0" tIns="0" rIns="0" bIns="0">
            <a:spAutoFit/>
          </a:bodyPr>
          <a:lstStyle/>
          <a:p>
            <a:pPr>
              <a:spcBef>
                <a:spcPct val="50000"/>
              </a:spcBef>
            </a:pPr>
            <a:r>
              <a:rPr lang="zh-CN" altLang="en-US" sz="2000" dirty="0" smtClean="0">
                <a:solidFill>
                  <a:schemeClr val="tx1"/>
                </a:solidFill>
                <a:latin typeface="Arial" charset="0"/>
                <a:ea typeface="黑体" pitchFamily="2" charset="-122"/>
                <a:sym typeface="Symbol" pitchFamily="18" charset="2"/>
              </a:rPr>
              <a:t>低</a:t>
            </a:r>
            <a:endParaRPr lang="zh-CN" altLang="en-US" sz="2000" dirty="0">
              <a:solidFill>
                <a:schemeClr val="tx1"/>
              </a:solidFill>
              <a:latin typeface="Arial" charset="0"/>
              <a:ea typeface="黑体"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nimBg="1"/>
      <p:bldP spid="13" grpId="0" autoUpdateAnimBg="0"/>
      <p:bldP spid="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运算符和表达式</a:t>
            </a:r>
            <a:endParaRPr lang="zh-CN" altLang="en-US" dirty="0"/>
          </a:p>
        </p:txBody>
      </p:sp>
      <p:sp>
        <p:nvSpPr>
          <p:cNvPr id="3" name="内容占位符 2"/>
          <p:cNvSpPr>
            <a:spLocks noGrp="1"/>
          </p:cNvSpPr>
          <p:nvPr>
            <p:ph idx="1"/>
          </p:nvPr>
        </p:nvSpPr>
        <p:spPr>
          <a:xfrm>
            <a:off x="431800" y="1066800"/>
            <a:ext cx="8229600" cy="5267325"/>
          </a:xfrm>
        </p:spPr>
        <p:txBody>
          <a:bodyPr>
            <a:noAutofit/>
          </a:bodyPr>
          <a:lstStyle/>
          <a:p>
            <a:pPr>
              <a:lnSpc>
                <a:spcPct val="100000"/>
              </a:lnSpc>
            </a:pPr>
            <a:r>
              <a:rPr lang="zh-CN" altLang="en-US" dirty="0" smtClean="0"/>
              <a:t>算术表达式</a:t>
            </a:r>
            <a:endParaRPr lang="en-US" altLang="zh-CN" dirty="0" smtClean="0"/>
          </a:p>
          <a:p>
            <a:pPr lvl="1">
              <a:lnSpc>
                <a:spcPct val="100000"/>
              </a:lnSpc>
            </a:pPr>
            <a:r>
              <a:rPr lang="zh-CN" altLang="en-US" dirty="0" smtClean="0"/>
              <a:t>用算术运算符和括号将运算对象</a:t>
            </a:r>
            <a:r>
              <a:rPr lang="en-US" altLang="zh-CN" dirty="0" smtClean="0"/>
              <a:t>(</a:t>
            </a:r>
            <a:r>
              <a:rPr lang="zh-CN" altLang="en-US" dirty="0" smtClean="0"/>
              <a:t>包括常量、变量、函数等）连接起来的、符合Ｃ语法规则的式子</a:t>
            </a:r>
            <a:endParaRPr lang="en-US" altLang="zh-CN" dirty="0" smtClean="0"/>
          </a:p>
          <a:p>
            <a:pPr lvl="2">
              <a:buFont typeface="Wingdings" pitchFamily="2" charset="2"/>
              <a:buChar char="Ø"/>
            </a:pPr>
            <a:r>
              <a:rPr lang="en-US" altLang="zh-CN" sz="2000" dirty="0" smtClean="0">
                <a:solidFill>
                  <a:schemeClr val="tx1"/>
                </a:solidFill>
              </a:rPr>
              <a:t>a</a:t>
            </a:r>
            <a:r>
              <a:rPr lang="en-US" altLang="zh-CN" sz="2000" dirty="0" smtClean="0">
                <a:solidFill>
                  <a:schemeClr val="tx1"/>
                </a:solidFill>
                <a:sym typeface="Symbol" pitchFamily="18" charset="2"/>
              </a:rPr>
              <a:t>  b / c – 1.5 + </a:t>
            </a:r>
            <a:r>
              <a:rPr lang="en-US" altLang="zh-CN" sz="2000" dirty="0" smtClean="0">
                <a:solidFill>
                  <a:schemeClr val="tx1"/>
                </a:solidFill>
              </a:rPr>
              <a:t>′a′</a:t>
            </a:r>
          </a:p>
          <a:p>
            <a:pPr>
              <a:lnSpc>
                <a:spcPct val="100000"/>
              </a:lnSpc>
            </a:pPr>
            <a:r>
              <a:rPr lang="zh-CN" altLang="en-US" dirty="0" smtClean="0"/>
              <a:t>关系表达式</a:t>
            </a:r>
            <a:endParaRPr lang="en-US" altLang="zh-CN" dirty="0" smtClean="0"/>
          </a:p>
          <a:p>
            <a:pPr lvl="1">
              <a:lnSpc>
                <a:spcPct val="100000"/>
              </a:lnSpc>
            </a:pPr>
            <a:r>
              <a:rPr lang="zh-CN" altLang="en-US" dirty="0" smtClean="0"/>
              <a:t>用关系运算符将两个表达式连接起来的式子</a:t>
            </a:r>
            <a:endParaRPr lang="en-US" altLang="zh-CN" dirty="0" smtClean="0"/>
          </a:p>
          <a:p>
            <a:pPr lvl="1">
              <a:lnSpc>
                <a:spcPct val="100000"/>
              </a:lnSpc>
            </a:pPr>
            <a:r>
              <a:rPr lang="zh-CN" altLang="en-US" dirty="0" smtClean="0"/>
              <a:t>关系表达式的值：</a:t>
            </a:r>
            <a:r>
              <a:rPr lang="en-US" altLang="zh-CN" dirty="0" smtClean="0">
                <a:solidFill>
                  <a:srgbClr val="FF0000"/>
                </a:solidFill>
              </a:rPr>
              <a:t>1</a:t>
            </a:r>
            <a:r>
              <a:rPr lang="zh-CN" altLang="en-US" dirty="0" smtClean="0">
                <a:solidFill>
                  <a:srgbClr val="FF0000"/>
                </a:solidFill>
              </a:rPr>
              <a:t>表示“真”，</a:t>
            </a:r>
            <a:r>
              <a:rPr lang="en-US" altLang="zh-CN" dirty="0" smtClean="0">
                <a:solidFill>
                  <a:srgbClr val="FF0000"/>
                </a:solidFill>
              </a:rPr>
              <a:t>0</a:t>
            </a:r>
            <a:r>
              <a:rPr lang="zh-CN" altLang="en-US" dirty="0" smtClean="0">
                <a:solidFill>
                  <a:srgbClr val="FF0000"/>
                </a:solidFill>
              </a:rPr>
              <a:t>表示“假”</a:t>
            </a:r>
            <a:endParaRPr lang="en-US" altLang="zh-CN" dirty="0" smtClean="0">
              <a:solidFill>
                <a:srgbClr val="FF0000"/>
              </a:solidFill>
            </a:endParaRPr>
          </a:p>
          <a:p>
            <a:pPr lvl="2">
              <a:buFont typeface="Wingdings" pitchFamily="2" charset="2"/>
              <a:buChar char="Ø"/>
            </a:pPr>
            <a:r>
              <a:rPr lang="en-US" altLang="zh-CN" sz="2000" dirty="0" err="1" smtClean="0">
                <a:solidFill>
                  <a:schemeClr val="tx1"/>
                </a:solidFill>
              </a:rPr>
              <a:t>a+b</a:t>
            </a:r>
            <a:r>
              <a:rPr lang="en-US" altLang="zh-CN" sz="2000" dirty="0" smtClean="0">
                <a:solidFill>
                  <a:schemeClr val="tx1"/>
                </a:solidFill>
              </a:rPr>
              <a:t> &gt; </a:t>
            </a:r>
            <a:r>
              <a:rPr lang="en-US" altLang="zh-CN" sz="2000" dirty="0" err="1" smtClean="0">
                <a:solidFill>
                  <a:schemeClr val="tx1"/>
                </a:solidFill>
              </a:rPr>
              <a:t>b+c</a:t>
            </a:r>
            <a:endParaRPr lang="en-US" altLang="zh-CN" sz="2000" dirty="0" smtClean="0">
              <a:solidFill>
                <a:schemeClr val="tx1"/>
              </a:solidFill>
            </a:endParaRPr>
          </a:p>
          <a:p>
            <a:pPr>
              <a:lnSpc>
                <a:spcPct val="100000"/>
              </a:lnSpc>
            </a:pPr>
            <a:r>
              <a:rPr lang="zh-CN" altLang="en-US" dirty="0" smtClean="0"/>
              <a:t>逻辑表达式</a:t>
            </a:r>
            <a:endParaRPr lang="en-US" altLang="zh-CN" dirty="0" smtClean="0"/>
          </a:p>
          <a:p>
            <a:pPr lvl="1">
              <a:lnSpc>
                <a:spcPct val="100000"/>
              </a:lnSpc>
            </a:pPr>
            <a:r>
              <a:rPr lang="zh-CN" altLang="en-US" dirty="0" smtClean="0"/>
              <a:t>用逻辑运算符将关系表达式或逻辑量连接起来的式子</a:t>
            </a:r>
            <a:endParaRPr lang="en-US" altLang="zh-CN" dirty="0" smtClean="0"/>
          </a:p>
          <a:p>
            <a:pPr lvl="1">
              <a:lnSpc>
                <a:spcPct val="100000"/>
              </a:lnSpc>
            </a:pPr>
            <a:r>
              <a:rPr lang="zh-CN" altLang="en-US" dirty="0" smtClean="0"/>
              <a:t>逻辑表达式的值：</a:t>
            </a:r>
            <a:r>
              <a:rPr lang="zh-CN" altLang="en-US" dirty="0" smtClean="0">
                <a:solidFill>
                  <a:srgbClr val="FF0000"/>
                </a:solidFill>
              </a:rPr>
              <a:t>非</a:t>
            </a:r>
            <a:r>
              <a:rPr lang="en-US" altLang="zh-CN" dirty="0" smtClean="0">
                <a:solidFill>
                  <a:srgbClr val="FF0000"/>
                </a:solidFill>
              </a:rPr>
              <a:t>0</a:t>
            </a:r>
            <a:r>
              <a:rPr lang="zh-CN" altLang="en-US" dirty="0" smtClean="0">
                <a:solidFill>
                  <a:srgbClr val="FF0000"/>
                </a:solidFill>
              </a:rPr>
              <a:t>为“真”，</a:t>
            </a:r>
            <a:r>
              <a:rPr lang="en-US" altLang="zh-CN" dirty="0" smtClean="0">
                <a:solidFill>
                  <a:srgbClr val="FF0000"/>
                </a:solidFill>
              </a:rPr>
              <a:t>0</a:t>
            </a:r>
            <a:r>
              <a:rPr lang="zh-CN" altLang="en-US" dirty="0" smtClean="0">
                <a:solidFill>
                  <a:srgbClr val="FF0000"/>
                </a:solidFill>
              </a:rPr>
              <a:t>为“假”</a:t>
            </a:r>
            <a:endParaRPr lang="en-US" altLang="zh-CN" dirty="0" smtClean="0">
              <a:solidFill>
                <a:srgbClr val="FF0000"/>
              </a:solidFill>
            </a:endParaRPr>
          </a:p>
          <a:p>
            <a:pPr lvl="2">
              <a:buFont typeface="Wingdings" pitchFamily="2" charset="2"/>
              <a:buChar char="Ø"/>
            </a:pPr>
            <a:r>
              <a:rPr lang="en-US" altLang="zh-CN" sz="2000" dirty="0" smtClean="0">
                <a:solidFill>
                  <a:schemeClr val="tx1"/>
                </a:solidFill>
              </a:rPr>
              <a:t>5&gt;3 &amp;&amp; 8&lt;4</a:t>
            </a:r>
            <a:r>
              <a:rPr lang="en-US" altLang="zh-CN" sz="2000" dirty="0" smtClean="0">
                <a:sym typeface="Symbol" pitchFamily="18" charset="2"/>
              </a:rPr>
              <a:t>–</a:t>
            </a:r>
            <a:r>
              <a:rPr lang="en-US" altLang="zh-CN" sz="2000" dirty="0" smtClean="0">
                <a:solidFill>
                  <a:schemeClr val="tx1"/>
                </a:solidFill>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运算符和表达式</a:t>
            </a:r>
            <a:endParaRPr lang="zh-CN" altLang="en-US" dirty="0"/>
          </a:p>
        </p:txBody>
      </p:sp>
      <p:sp>
        <p:nvSpPr>
          <p:cNvPr id="3" name="内容占位符 2"/>
          <p:cNvSpPr>
            <a:spLocks noGrp="1"/>
          </p:cNvSpPr>
          <p:nvPr>
            <p:ph idx="1"/>
          </p:nvPr>
        </p:nvSpPr>
        <p:spPr/>
        <p:txBody>
          <a:bodyPr/>
          <a:lstStyle/>
          <a:p>
            <a:r>
              <a:rPr lang="zh-CN" altLang="en-US" dirty="0" smtClean="0"/>
              <a:t>赋值表达式</a:t>
            </a:r>
            <a:endParaRPr lang="en-US" altLang="zh-CN" dirty="0" smtClean="0"/>
          </a:p>
          <a:p>
            <a:pPr lvl="1"/>
            <a:r>
              <a:rPr lang="en-US" altLang="zh-CN" dirty="0" smtClean="0"/>
              <a:t>&lt;</a:t>
            </a:r>
            <a:r>
              <a:rPr lang="zh-CN" altLang="en-US" dirty="0" smtClean="0"/>
              <a:t>变量</a:t>
            </a:r>
            <a:r>
              <a:rPr lang="en-US" altLang="zh-CN" dirty="0" smtClean="0"/>
              <a:t>&gt; &lt;</a:t>
            </a:r>
            <a:r>
              <a:rPr lang="zh-CN" altLang="en-US" dirty="0" smtClean="0"/>
              <a:t>赋值运算符</a:t>
            </a:r>
            <a:r>
              <a:rPr lang="en-US" altLang="zh-CN" dirty="0" smtClean="0"/>
              <a:t>/</a:t>
            </a:r>
            <a:r>
              <a:rPr lang="zh-CN" altLang="en-US" dirty="0" smtClean="0"/>
              <a:t>复合赋值运算符</a:t>
            </a:r>
            <a:r>
              <a:rPr lang="en-US" altLang="zh-CN" dirty="0" smtClean="0"/>
              <a:t>&gt; &lt;</a:t>
            </a:r>
            <a:r>
              <a:rPr lang="zh-CN" altLang="en-US" dirty="0" smtClean="0"/>
              <a:t>表达式</a:t>
            </a:r>
            <a:r>
              <a:rPr lang="en-US" altLang="zh-CN" dirty="0" smtClean="0"/>
              <a:t>&gt;</a:t>
            </a:r>
          </a:p>
          <a:p>
            <a:pPr marL="1409700" lvl="2" indent="-536575" defTabSz="762000">
              <a:buFont typeface="Wingdings" pitchFamily="2" charset="2"/>
              <a:buChar char="Ø"/>
            </a:pPr>
            <a:r>
              <a:rPr lang="en-US" altLang="zh-CN" dirty="0" smtClean="0">
                <a:ea typeface="楷体_GB2312" pitchFamily="49" charset="-122"/>
              </a:rPr>
              <a:t>a = ++b;  m = n</a:t>
            </a:r>
            <a:r>
              <a:rPr lang="en-US" altLang="zh-CN" dirty="0" smtClean="0">
                <a:sym typeface="Symbol" pitchFamily="18" charset="2"/>
              </a:rPr>
              <a:t>– –</a:t>
            </a:r>
            <a:r>
              <a:rPr lang="en-US" altLang="zh-CN" dirty="0" smtClean="0">
                <a:ea typeface="楷体_GB2312" pitchFamily="49" charset="-122"/>
              </a:rPr>
              <a:t>;</a:t>
            </a:r>
          </a:p>
          <a:p>
            <a:pPr marL="1409700" lvl="2" indent="-536575" defTabSz="762000">
              <a:buFont typeface="Wingdings" pitchFamily="2" charset="2"/>
              <a:buChar char="Ø"/>
            </a:pPr>
            <a:r>
              <a:rPr lang="en-US" altLang="zh-CN" dirty="0" smtClean="0"/>
              <a:t>x = y = 10;</a:t>
            </a:r>
            <a:r>
              <a:rPr lang="zh-CN" altLang="en-US" dirty="0" smtClean="0"/>
              <a:t>（</a:t>
            </a:r>
            <a:r>
              <a:rPr lang="en-US" altLang="zh-CN" dirty="0" smtClean="0"/>
              <a:t>y=10,x=10;</a:t>
            </a:r>
            <a:r>
              <a:rPr lang="zh-CN" altLang="en-US" dirty="0" smtClean="0"/>
              <a:t>）</a:t>
            </a:r>
            <a:endParaRPr lang="en-US" altLang="zh-CN" dirty="0" smtClean="0"/>
          </a:p>
          <a:p>
            <a:pPr marL="1409700" lvl="2" indent="-536575" defTabSz="762000">
              <a:buFont typeface="Wingdings" pitchFamily="2" charset="2"/>
              <a:buChar char="Ø"/>
            </a:pPr>
            <a:r>
              <a:rPr lang="en-US" altLang="zh-CN" dirty="0" smtClean="0"/>
              <a:t>x </a:t>
            </a:r>
            <a:r>
              <a:rPr lang="en-US" altLang="zh-CN" dirty="0" smtClean="0">
                <a:sym typeface="Symbol" pitchFamily="18" charset="2"/>
              </a:rPr>
              <a:t></a:t>
            </a:r>
            <a:r>
              <a:rPr lang="en-US" altLang="zh-CN" dirty="0" smtClean="0"/>
              <a:t>= y+8; </a:t>
            </a:r>
            <a:r>
              <a:rPr lang="zh-CN" altLang="en-US" dirty="0" smtClean="0"/>
              <a:t>（</a:t>
            </a:r>
            <a:r>
              <a:rPr lang="en-US" altLang="zh-CN" dirty="0" smtClean="0"/>
              <a:t>x=x</a:t>
            </a:r>
            <a:r>
              <a:rPr lang="en-US" altLang="zh-CN" dirty="0" smtClean="0">
                <a:sym typeface="Symbol" pitchFamily="18" charset="2"/>
              </a:rPr>
              <a:t></a:t>
            </a:r>
            <a:r>
              <a:rPr lang="en-US" altLang="zh-CN" dirty="0" smtClean="0"/>
              <a:t>(y+8);</a:t>
            </a:r>
            <a:r>
              <a:rPr lang="zh-CN" altLang="en-US" dirty="0" smtClean="0"/>
              <a:t>）</a:t>
            </a:r>
            <a:endParaRPr lang="en-US" altLang="zh-CN" dirty="0" smtClean="0"/>
          </a:p>
          <a:p>
            <a:pPr>
              <a:lnSpc>
                <a:spcPct val="100000"/>
              </a:lnSpc>
            </a:pPr>
            <a:r>
              <a:rPr lang="zh-CN" altLang="en-US" dirty="0" smtClean="0"/>
              <a:t>强制转换</a:t>
            </a:r>
            <a:endParaRPr lang="en-US" altLang="zh-CN" dirty="0" smtClean="0"/>
          </a:p>
          <a:p>
            <a:pPr lvl="1">
              <a:lnSpc>
                <a:spcPct val="100000"/>
              </a:lnSpc>
            </a:pPr>
            <a:r>
              <a:rPr lang="zh-CN" altLang="en-US" dirty="0" smtClean="0"/>
              <a:t>（类型说明符）表达式</a:t>
            </a:r>
            <a:endParaRPr lang="en-US" altLang="zh-CN" dirty="0" smtClean="0"/>
          </a:p>
          <a:p>
            <a:pPr marL="1339850" lvl="1" indent="-441325">
              <a:lnSpc>
                <a:spcPct val="100000"/>
              </a:lnSpc>
              <a:buFont typeface="Wingdings" pitchFamily="2" charset="2"/>
              <a:buChar char="Ø"/>
            </a:pPr>
            <a:r>
              <a:rPr lang="en-US" altLang="zh-CN" dirty="0" smtClean="0">
                <a:solidFill>
                  <a:schemeClr val="tx1"/>
                </a:solidFill>
              </a:rPr>
              <a:t>(</a:t>
            </a:r>
            <a:r>
              <a:rPr lang="en-US" altLang="zh-CN" dirty="0" err="1" smtClean="0">
                <a:solidFill>
                  <a:schemeClr val="tx1"/>
                </a:solidFill>
              </a:rPr>
              <a:t>int</a:t>
            </a:r>
            <a:r>
              <a:rPr lang="en-US" altLang="zh-CN" dirty="0" smtClean="0">
                <a:solidFill>
                  <a:schemeClr val="tx1"/>
                </a:solidFill>
              </a:rPr>
              <a:t>)a         </a:t>
            </a:r>
            <a:r>
              <a:rPr lang="zh-CN" altLang="en-US" dirty="0" smtClean="0">
                <a:solidFill>
                  <a:schemeClr val="tx1"/>
                </a:solidFill>
              </a:rPr>
              <a:t>将</a:t>
            </a:r>
            <a:r>
              <a:rPr lang="en-US" altLang="zh-CN" dirty="0" smtClean="0">
                <a:solidFill>
                  <a:schemeClr val="tx1"/>
                </a:solidFill>
              </a:rPr>
              <a:t>a</a:t>
            </a:r>
            <a:r>
              <a:rPr lang="zh-CN" altLang="en-US" dirty="0" smtClean="0">
                <a:solidFill>
                  <a:schemeClr val="tx1"/>
                </a:solidFill>
              </a:rPr>
              <a:t>的结果强制转换为整型量</a:t>
            </a:r>
          </a:p>
          <a:p>
            <a:pPr marL="1339850" lvl="1" indent="-441325">
              <a:lnSpc>
                <a:spcPct val="100000"/>
              </a:lnSpc>
              <a:buFont typeface="Wingdings" pitchFamily="2" charset="2"/>
              <a:buChar char="Ø"/>
            </a:pPr>
            <a:r>
              <a:rPr lang="en-US" altLang="zh-CN" dirty="0" smtClean="0">
                <a:solidFill>
                  <a:schemeClr val="tx1"/>
                </a:solidFill>
              </a:rPr>
              <a:t>(</a:t>
            </a:r>
            <a:r>
              <a:rPr lang="en-US" altLang="zh-CN" dirty="0" err="1" smtClean="0">
                <a:solidFill>
                  <a:schemeClr val="tx1"/>
                </a:solidFill>
              </a:rPr>
              <a:t>int</a:t>
            </a:r>
            <a:r>
              <a:rPr lang="en-US" altLang="zh-CN" dirty="0" smtClean="0">
                <a:solidFill>
                  <a:schemeClr val="tx1"/>
                </a:solidFill>
              </a:rPr>
              <a:t>)(</a:t>
            </a:r>
            <a:r>
              <a:rPr lang="en-US" altLang="zh-CN" dirty="0" err="1" smtClean="0">
                <a:solidFill>
                  <a:schemeClr val="tx1"/>
                </a:solidFill>
              </a:rPr>
              <a:t>x+y</a:t>
            </a:r>
            <a:r>
              <a:rPr lang="en-US" altLang="zh-CN" dirty="0" smtClean="0">
                <a:solidFill>
                  <a:schemeClr val="tx1"/>
                </a:solidFill>
              </a:rPr>
              <a:t>)   </a:t>
            </a:r>
            <a:r>
              <a:rPr lang="zh-CN" altLang="en-US" dirty="0" smtClean="0">
                <a:solidFill>
                  <a:schemeClr val="tx1"/>
                </a:solidFill>
              </a:rPr>
              <a:t>将</a:t>
            </a:r>
            <a:r>
              <a:rPr lang="en-US" altLang="zh-CN" dirty="0" err="1" smtClean="0">
                <a:solidFill>
                  <a:schemeClr val="tx1"/>
                </a:solidFill>
              </a:rPr>
              <a:t>x+y</a:t>
            </a:r>
            <a:r>
              <a:rPr lang="zh-CN" altLang="en-US" dirty="0" smtClean="0">
                <a:solidFill>
                  <a:schemeClr val="tx1"/>
                </a:solidFill>
              </a:rPr>
              <a:t>的结果强制转换为整型量</a:t>
            </a:r>
          </a:p>
          <a:p>
            <a:pPr marL="1409700" lvl="2" indent="-536575" defTabSz="762000">
              <a:buFont typeface="Wingdings" pitchFamily="2" charset="2"/>
              <a:buChar char="Ø"/>
            </a:pP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白色底板15_39_40</Template>
  <TotalTime>11061</TotalTime>
  <Words>2886</Words>
  <Application>Microsoft Office PowerPoint</Application>
  <PresentationFormat>全屏显示(4:3)</PresentationFormat>
  <Paragraphs>576</Paragraphs>
  <Slides>55</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1_自定义设计方案</vt:lpstr>
      <vt:lpstr>Picture2</vt:lpstr>
      <vt:lpstr>嵌入式程序开发 —— C语言简介</vt:lpstr>
      <vt:lpstr>c语言的数据类型</vt:lpstr>
      <vt:lpstr>数值型数据</vt:lpstr>
      <vt:lpstr>字符型数据</vt:lpstr>
      <vt:lpstr>类型关键字</vt:lpstr>
      <vt:lpstr>c语言的运算符</vt:lpstr>
      <vt:lpstr>运算符的优先级</vt:lpstr>
      <vt:lpstr>运算符和表达式</vt:lpstr>
      <vt:lpstr>运算符和表达式</vt:lpstr>
      <vt:lpstr>运算符和表达式</vt:lpstr>
      <vt:lpstr>C语句</vt:lpstr>
      <vt:lpstr>C语句</vt:lpstr>
      <vt:lpstr>C语句</vt:lpstr>
      <vt:lpstr>输入输出语句</vt:lpstr>
      <vt:lpstr>字符数据的输入输出</vt:lpstr>
      <vt:lpstr>格式输入与输出</vt:lpstr>
      <vt:lpstr>格式输入与输出</vt:lpstr>
      <vt:lpstr>格式输入与输出</vt:lpstr>
      <vt:lpstr>格式输入与输出</vt:lpstr>
      <vt:lpstr>控制语句</vt:lpstr>
      <vt:lpstr>控制语句</vt:lpstr>
      <vt:lpstr>控制语句</vt:lpstr>
      <vt:lpstr>控制语句</vt:lpstr>
      <vt:lpstr>数组</vt:lpstr>
      <vt:lpstr>数组</vt:lpstr>
      <vt:lpstr>数组</vt:lpstr>
      <vt:lpstr>数组</vt:lpstr>
      <vt:lpstr>常用的字符串处理函数</vt:lpstr>
      <vt:lpstr>常用的字符串处理函数</vt:lpstr>
      <vt:lpstr>常用的字符串处理函数</vt:lpstr>
      <vt:lpstr>C语言的函数</vt:lpstr>
      <vt:lpstr>函数参数</vt:lpstr>
      <vt:lpstr>函数的返回值</vt:lpstr>
      <vt:lpstr>变量的作用域和存储类型</vt:lpstr>
      <vt:lpstr>变量的作用域和存储类型</vt:lpstr>
      <vt:lpstr>指针</vt:lpstr>
      <vt:lpstr>指针变量的运算</vt:lpstr>
      <vt:lpstr>指针变量作为函数参数</vt:lpstr>
      <vt:lpstr>指针变量作为函数参数</vt:lpstr>
      <vt:lpstr>数组与指针</vt:lpstr>
      <vt:lpstr>数组名作函数参数</vt:lpstr>
      <vt:lpstr>数组名作函数参数</vt:lpstr>
      <vt:lpstr>结构体</vt:lpstr>
      <vt:lpstr>预处理命令</vt:lpstr>
      <vt:lpstr>预处理命令</vt:lpstr>
      <vt:lpstr>ARM嵌入式程序框架</vt:lpstr>
      <vt:lpstr>C/C++与汇编语言的混合编程</vt:lpstr>
      <vt:lpstr>ATPCS规则</vt:lpstr>
      <vt:lpstr>C语言程序中使用内嵌汇编</vt:lpstr>
      <vt:lpstr>C语言程序中调用汇编程序</vt:lpstr>
      <vt:lpstr>C语言程序中调用汇编程序</vt:lpstr>
      <vt:lpstr>汇编程序中调用C语言程序</vt:lpstr>
      <vt:lpstr>汇编程序中调用C语言程序</vt:lpstr>
      <vt:lpstr>ARM程序开发流程</vt:lpstr>
      <vt:lpstr>幻灯片 55</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thinkpad</cp:lastModifiedBy>
  <cp:revision>858</cp:revision>
  <dcterms:created xsi:type="dcterms:W3CDTF">2004-08-26T06:30:40Z</dcterms:created>
  <dcterms:modified xsi:type="dcterms:W3CDTF">2014-06-11T08:11:23Z</dcterms:modified>
</cp:coreProperties>
</file>