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7" r:id="rId2"/>
    <p:sldId id="258" r:id="rId3"/>
    <p:sldId id="259" r:id="rId4"/>
    <p:sldId id="260" r:id="rId5"/>
    <p:sldId id="261"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11" r:id="rId50"/>
    <p:sldId id="312" r:id="rId51"/>
    <p:sldId id="313" r:id="rId52"/>
    <p:sldId id="314" r:id="rId53"/>
    <p:sldId id="315" r:id="rId54"/>
    <p:sldId id="316" r:id="rId55"/>
    <p:sldId id="414" r:id="rId56"/>
    <p:sldId id="318" r:id="rId57"/>
    <p:sldId id="319" r:id="rId58"/>
    <p:sldId id="321" r:id="rId59"/>
    <p:sldId id="322" r:id="rId60"/>
    <p:sldId id="323" r:id="rId61"/>
    <p:sldId id="326" r:id="rId62"/>
    <p:sldId id="327" r:id="rId63"/>
    <p:sldId id="328" r:id="rId64"/>
    <p:sldId id="329"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4" r:id="rId80"/>
    <p:sldId id="355" r:id="rId81"/>
    <p:sldId id="357" r:id="rId82"/>
    <p:sldId id="358" r:id="rId83"/>
    <p:sldId id="366" r:id="rId84"/>
    <p:sldId id="368" r:id="rId85"/>
    <p:sldId id="369" r:id="rId86"/>
    <p:sldId id="370" r:id="rId87"/>
    <p:sldId id="382" r:id="rId88"/>
    <p:sldId id="383" r:id="rId89"/>
    <p:sldId id="411" r:id="rId90"/>
    <p:sldId id="412" r:id="rId91"/>
    <p:sldId id="413" r:id="rId9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E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40" autoAdjust="0"/>
  </p:normalViewPr>
  <p:slideViewPr>
    <p:cSldViewPr>
      <p:cViewPr>
        <p:scale>
          <a:sx n="64" d="100"/>
          <a:sy n="64" d="100"/>
        </p:scale>
        <p:origin x="-696"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5" Type="http://schemas.openxmlformats.org/officeDocument/2006/relationships/image" Target="../media/image38.emf"/><Relationship Id="rId4"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D86080C-8717-4E47-A9BB-79AB92261373}" type="slidenum">
              <a:rPr lang="en-US" altLang="zh-CN"/>
              <a:pPr/>
              <a:t>‹#›</a:t>
            </a:fld>
            <a:endParaRPr lang="en-US" altLang="zh-CN"/>
          </a:p>
        </p:txBody>
      </p:sp>
    </p:spTree>
    <p:extLst>
      <p:ext uri="{BB962C8B-B14F-4D97-AF65-F5344CB8AC3E}">
        <p14:creationId xmlns:p14="http://schemas.microsoft.com/office/powerpoint/2010/main" val="23686021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10455-A1EB-4DD8-A61B-5640092B5AEB}" type="slidenum">
              <a:rPr lang="en-US" altLang="zh-CN"/>
              <a:pPr/>
              <a:t>1</a:t>
            </a:fld>
            <a:endParaRPr lang="en-US" altLang="zh-CN"/>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altLang="zh-CN" sz="1800" dirty="0">
                <a:latin typeface="Corbel" pitchFamily="34" charset="0"/>
                <a:ea typeface="Arial Unicode MS" pitchFamily="34" charset="-122"/>
                <a:cs typeface="Arial Unicode MS" pitchFamily="34" charset="-122"/>
              </a:rPr>
              <a:t>Chapter 8</a:t>
            </a:r>
          </a:p>
          <a:p>
            <a:r>
              <a:rPr lang="en-US" altLang="zh-CN" sz="1600" b="1" dirty="0">
                <a:solidFill>
                  <a:srgbClr val="2A4F86"/>
                </a:solidFill>
                <a:latin typeface="Corbel" pitchFamily="34" charset="0"/>
              </a:rPr>
              <a:t>Embedded System and Cortex-M3</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05A67-D279-445F-B3A2-AAFCA75A7503}" type="slidenum">
              <a:rPr lang="en-US" altLang="zh-CN"/>
              <a:pPr/>
              <a:t>10</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pPr>
              <a:spcBef>
                <a:spcPct val="50000"/>
              </a:spcBef>
            </a:pPr>
            <a:r>
              <a:rPr lang="en-US" altLang="zh-CN" dirty="0"/>
              <a:t>7. </a:t>
            </a:r>
            <a:r>
              <a:rPr lang="zh-CN" altLang="zh-CN" dirty="0"/>
              <a:t>The Bus Interface</a:t>
            </a:r>
            <a:r>
              <a:rPr lang="en-US" altLang="zh-CN" dirty="0"/>
              <a:t>: Several bus interfaces allow the Cortex-M3 to carry instruction fetches and data accesses at the same time.</a:t>
            </a:r>
          </a:p>
          <a:p>
            <a:pPr>
              <a:spcBef>
                <a:spcPct val="50000"/>
              </a:spcBef>
            </a:pPr>
            <a:endParaRPr lang="en-US" altLang="zh-CN" dirty="0"/>
          </a:p>
          <a:p>
            <a:pPr>
              <a:spcBef>
                <a:spcPct val="50000"/>
              </a:spcBef>
            </a:pPr>
            <a:r>
              <a:rPr lang="en-US" altLang="zh-CN" dirty="0"/>
              <a:t>8. MPU: An optional Memory Protection Unit allows access rules to be set up for privileged access and user program access.</a:t>
            </a:r>
          </a:p>
          <a:p>
            <a:pPr>
              <a:spcBef>
                <a:spcPct val="50000"/>
              </a:spcBef>
            </a:pPr>
            <a:endParaRPr lang="en-US" altLang="zh-CN" dirty="0"/>
          </a:p>
          <a:p>
            <a:pPr>
              <a:spcBef>
                <a:spcPct val="50000"/>
              </a:spcBef>
            </a:pPr>
            <a:r>
              <a:rPr lang="en-US" altLang="zh-CN" dirty="0"/>
              <a:t>9. The Instruction Set: Thumb-2 instruction set; allows 32-bit instructions and 16-bit instructions to be used together.</a:t>
            </a:r>
          </a:p>
          <a:p>
            <a:pPr>
              <a:spcBef>
                <a:spcPct val="50000"/>
              </a:spcBef>
            </a:pPr>
            <a:endParaRPr lang="en-US" altLang="zh-CN" dirty="0"/>
          </a:p>
          <a:p>
            <a:pPr>
              <a:spcBef>
                <a:spcPct val="50000"/>
              </a:spcBef>
            </a:pPr>
            <a:r>
              <a:rPr lang="en-US" altLang="zh-CN" dirty="0"/>
              <a:t>10. Fixed internal debugging components: Provide debugging operation supports and features such as breakpoints.</a:t>
            </a:r>
            <a:endParaRPr lang="en-US" altLang="zh-CN" b="1" dirty="0"/>
          </a:p>
          <a:p>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D5041F-84D3-4938-AA53-E95852A7FB2D}" type="slidenum">
              <a:rPr lang="en-US" altLang="zh-CN"/>
              <a:pPr/>
              <a:t>11</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pPr>
              <a:spcBef>
                <a:spcPct val="50000"/>
              </a:spcBef>
            </a:pPr>
            <a:r>
              <a:rPr lang="en-US" altLang="zh-CN" sz="1600" b="1"/>
              <a:t>8.3 Cortex-M3 Basics</a:t>
            </a:r>
          </a:p>
          <a:p>
            <a:pPr>
              <a:spcBef>
                <a:spcPct val="50000"/>
              </a:spcBef>
            </a:pPr>
            <a:r>
              <a:rPr lang="en-US" altLang="zh-CN" sz="1500" b="1"/>
              <a:t>8.3.1 Registers</a:t>
            </a:r>
          </a:p>
          <a:p>
            <a:pPr>
              <a:spcBef>
                <a:spcPct val="50000"/>
              </a:spcBef>
            </a:pPr>
            <a:r>
              <a:rPr lang="en-US" altLang="zh-CN" sz="1400" b="1"/>
              <a:t>8.3.1.1 General-Purpose Registers</a:t>
            </a:r>
          </a:p>
          <a:p>
            <a:pPr>
              <a:spcBef>
                <a:spcPct val="50000"/>
              </a:spcBef>
            </a:pPr>
            <a:r>
              <a:rPr lang="en-US" altLang="zh-CN"/>
              <a:t>1. R0~R7 (</a:t>
            </a:r>
            <a:r>
              <a:rPr lang="en-US" altLang="zh-CN" i="1">
                <a:solidFill>
                  <a:srgbClr val="FF3300"/>
                </a:solidFill>
              </a:rPr>
              <a:t>low registers</a:t>
            </a:r>
            <a:r>
              <a:rPr lang="en-US" altLang="zh-CN"/>
              <a:t>): </a:t>
            </a:r>
          </a:p>
          <a:p>
            <a:pPr>
              <a:spcBef>
                <a:spcPct val="50000"/>
              </a:spcBef>
            </a:pPr>
            <a:r>
              <a:rPr lang="en-US" altLang="zh-CN"/>
              <a:t>Accessed by all 16-bit Thumb instructions and all 32-bit Thumb-2 instructions.</a:t>
            </a:r>
          </a:p>
          <a:p>
            <a:pPr>
              <a:spcBef>
                <a:spcPct val="50000"/>
              </a:spcBef>
            </a:pPr>
            <a:r>
              <a:rPr lang="en-US" altLang="zh-CN"/>
              <a:t>2. R8~R12 (</a:t>
            </a:r>
            <a:r>
              <a:rPr lang="en-US" altLang="zh-CN" i="1">
                <a:solidFill>
                  <a:srgbClr val="FF3300"/>
                </a:solidFill>
              </a:rPr>
              <a:t>high registers</a:t>
            </a:r>
            <a:r>
              <a:rPr lang="en-US" altLang="zh-CN"/>
              <a:t>):</a:t>
            </a:r>
          </a:p>
          <a:p>
            <a:pPr>
              <a:spcBef>
                <a:spcPct val="50000"/>
              </a:spcBef>
            </a:pPr>
            <a:r>
              <a:rPr lang="en-US" altLang="zh-CN"/>
              <a:t>Accessible by all Thumb-2 instructions but not by all 16-bit Thumb instructions.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C69964-E676-4672-8955-B76CF95CA2DC}" type="slidenum">
              <a:rPr lang="en-US" altLang="zh-CN"/>
              <a:pPr/>
              <a:t>12</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ltLang="zh-CN" b="1"/>
              <a:t>Registers in the Cortex-M3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F7D3B-D24B-436B-A11D-7122994891D1}" type="slidenum">
              <a:rPr lang="en-US" altLang="zh-CN"/>
              <a:pPr/>
              <a:t>13</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pPr>
              <a:spcBef>
                <a:spcPct val="50000"/>
              </a:spcBef>
            </a:pPr>
            <a:r>
              <a:rPr lang="en-US" altLang="zh-CN" sz="1400" b="1" dirty="0"/>
              <a:t>8.3.1.2 Stack Pointers</a:t>
            </a:r>
          </a:p>
          <a:p>
            <a:pPr>
              <a:spcBef>
                <a:spcPct val="50000"/>
              </a:spcBef>
            </a:pPr>
            <a:r>
              <a:rPr lang="en-US" altLang="zh-CN" dirty="0"/>
              <a:t>R13 is the stack pointer. Two stack pointers are </a:t>
            </a:r>
            <a:r>
              <a:rPr lang="en-US" altLang="zh-CN" i="1" dirty="0">
                <a:solidFill>
                  <a:srgbClr val="FF3300"/>
                </a:solidFill>
              </a:rPr>
              <a:t>banked</a:t>
            </a:r>
            <a:r>
              <a:rPr lang="en-US" altLang="zh-CN" dirty="0"/>
              <a:t> so that only one is visible at a time.</a:t>
            </a:r>
          </a:p>
          <a:p>
            <a:pPr>
              <a:spcBef>
                <a:spcPct val="50000"/>
              </a:spcBef>
            </a:pPr>
            <a:r>
              <a:rPr lang="en-US" altLang="zh-CN" dirty="0"/>
              <a:t>The lowest two bits of the stack pointers are always 0, which means they are always word aligned.</a:t>
            </a:r>
          </a:p>
          <a:p>
            <a:pPr>
              <a:spcBef>
                <a:spcPct val="50000"/>
              </a:spcBef>
            </a:pPr>
            <a:endParaRPr lang="en-US" altLang="zh-CN" dirty="0"/>
          </a:p>
          <a:p>
            <a:pPr>
              <a:spcBef>
                <a:spcPct val="50000"/>
              </a:spcBef>
            </a:pPr>
            <a:r>
              <a:rPr lang="en-US" altLang="zh-CN" dirty="0"/>
              <a:t>The two stack pointers are:</a:t>
            </a:r>
          </a:p>
          <a:p>
            <a:pPr>
              <a:spcBef>
                <a:spcPct val="50000"/>
              </a:spcBef>
            </a:pPr>
            <a:r>
              <a:rPr lang="en-US" altLang="zh-CN" dirty="0"/>
              <a:t>1. </a:t>
            </a:r>
            <a:r>
              <a:rPr lang="en-US" altLang="zh-CN" b="1" i="1" dirty="0">
                <a:solidFill>
                  <a:srgbClr val="FF3300"/>
                </a:solidFill>
              </a:rPr>
              <a:t>Main Stack Pointer</a:t>
            </a:r>
            <a:r>
              <a:rPr lang="en-US" altLang="zh-CN" dirty="0"/>
              <a:t> (MSP) : This is the default stack pointer</a:t>
            </a:r>
          </a:p>
          <a:p>
            <a:pPr>
              <a:spcBef>
                <a:spcPct val="50000"/>
              </a:spcBef>
            </a:pPr>
            <a:r>
              <a:rPr lang="en-US" altLang="zh-CN" dirty="0"/>
              <a:t>2. </a:t>
            </a:r>
            <a:r>
              <a:rPr lang="en-US" altLang="zh-CN" b="1" i="1" dirty="0">
                <a:solidFill>
                  <a:srgbClr val="FF3300"/>
                </a:solidFill>
              </a:rPr>
              <a:t>Process Stack Pointer</a:t>
            </a:r>
            <a:r>
              <a:rPr lang="en-US" altLang="zh-CN" dirty="0"/>
              <a:t> (PSP) : Used by the base-level application code.</a:t>
            </a:r>
          </a:p>
          <a:p>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DA12A-04B6-4BF0-B264-0CAAFB6D73E6}" type="slidenum">
              <a:rPr lang="en-US" altLang="zh-CN"/>
              <a:pPr/>
              <a:t>14</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ltLang="zh-CN"/>
              <a:t>The stack pointers are used for accessing stack memory processes such as PUSH and POP.</a:t>
            </a:r>
          </a:p>
          <a:p>
            <a:r>
              <a:rPr lang="en-US" altLang="zh-CN" b="1">
                <a:solidFill>
                  <a:schemeClr val="tx2"/>
                </a:solidFill>
              </a:rPr>
              <a:t>Basic Concept of Stack Memory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1A5CB-11A5-455D-89BB-35ADAECFC626}" type="slidenum">
              <a:rPr lang="en-US" altLang="zh-CN"/>
              <a:pPr/>
              <a:t>15</a:t>
            </a:fld>
            <a:endParaRPr lang="en-US" altLang="zh-CN"/>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pPr>
              <a:spcBef>
                <a:spcPct val="50000"/>
              </a:spcBef>
            </a:pPr>
            <a:r>
              <a:rPr lang="en-US" altLang="zh-CN" sz="1400" dirty="0"/>
              <a:t>The assembly language syntax is:</a:t>
            </a:r>
          </a:p>
          <a:p>
            <a:pPr>
              <a:spcBef>
                <a:spcPct val="50000"/>
              </a:spcBef>
            </a:pPr>
            <a:endParaRPr lang="en-US" altLang="zh-CN" sz="1400" dirty="0"/>
          </a:p>
          <a:p>
            <a:pPr>
              <a:spcBef>
                <a:spcPct val="50000"/>
              </a:spcBef>
            </a:pPr>
            <a:r>
              <a:rPr lang="en-US" altLang="zh-CN" dirty="0"/>
              <a:t>  PUSH {R0}      ; R13R13-4, then Memory[R13]  R0</a:t>
            </a:r>
          </a:p>
          <a:p>
            <a:r>
              <a:rPr lang="en-US" altLang="zh-CN" dirty="0"/>
              <a:t>  POP {R0}        ; R0  Memory[R13], then R13  R13+4</a:t>
            </a:r>
          </a:p>
          <a:p>
            <a:endParaRPr lang="en-US" altLang="zh-CN" dirty="0"/>
          </a:p>
          <a:p>
            <a:pPr>
              <a:spcBef>
                <a:spcPct val="50000"/>
              </a:spcBef>
            </a:pPr>
            <a:r>
              <a:rPr lang="en-US" altLang="zh-CN" sz="1400" dirty="0"/>
              <a:t>You can PUSH or POP multiple registers in one instruction:</a:t>
            </a:r>
          </a:p>
          <a:p>
            <a:pPr>
              <a:spcBef>
                <a:spcPct val="50000"/>
              </a:spcBef>
            </a:pPr>
            <a:endParaRPr lang="en-US" altLang="zh-CN" sz="1400" dirty="0"/>
          </a:p>
          <a:p>
            <a:pPr>
              <a:spcBef>
                <a:spcPct val="50000"/>
              </a:spcBef>
            </a:pPr>
            <a:r>
              <a:rPr lang="en-US" altLang="zh-CN" dirty="0"/>
              <a:t>subroutine_1</a:t>
            </a:r>
          </a:p>
          <a:p>
            <a:pPr>
              <a:spcBef>
                <a:spcPct val="50000"/>
              </a:spcBef>
            </a:pPr>
            <a:r>
              <a:rPr lang="en-US" altLang="zh-CN" dirty="0"/>
              <a:t>  PUSH       {R0-R7, R12, R14}     ; Save registers</a:t>
            </a:r>
          </a:p>
          <a:p>
            <a:r>
              <a:rPr lang="en-US" altLang="zh-CN" dirty="0"/>
              <a:t>  …                                                ; Do your processing</a:t>
            </a:r>
          </a:p>
          <a:p>
            <a:r>
              <a:rPr lang="en-US" altLang="zh-CN" dirty="0"/>
              <a:t>  POP         {R0-R7, R12, R14}     ; Restore registers</a:t>
            </a:r>
          </a:p>
          <a:p>
            <a:r>
              <a:rPr lang="en-US" altLang="zh-CN" dirty="0"/>
              <a:t>  BX            R14                            ; Return to calling function</a:t>
            </a:r>
          </a:p>
          <a:p>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AEE260-67C7-4CF5-B2F9-8356F8DF72F4}" type="slidenum">
              <a:rPr lang="en-US" altLang="zh-CN"/>
              <a:pPr/>
              <a:t>16</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pPr>
              <a:spcBef>
                <a:spcPct val="50000"/>
              </a:spcBef>
            </a:pPr>
            <a:r>
              <a:rPr lang="en-US" altLang="zh-CN" sz="1600" b="1" dirty="0"/>
              <a:t>8.3.1.3 Link Register</a:t>
            </a:r>
          </a:p>
          <a:p>
            <a:pPr>
              <a:spcBef>
                <a:spcPct val="50000"/>
              </a:spcBef>
            </a:pPr>
            <a:r>
              <a:rPr lang="en-US" altLang="zh-CN" sz="1400" b="1" i="1" dirty="0">
                <a:solidFill>
                  <a:srgbClr val="FF3300"/>
                </a:solidFill>
              </a:rPr>
              <a:t>R14</a:t>
            </a:r>
            <a:r>
              <a:rPr lang="en-US" altLang="zh-CN" sz="1400" dirty="0"/>
              <a:t> is the link register (LR). LR is used to store the return program counter when a subroutine or function is called.</a:t>
            </a:r>
          </a:p>
          <a:p>
            <a:pPr>
              <a:spcBef>
                <a:spcPct val="50000"/>
              </a:spcBef>
            </a:pPr>
            <a:r>
              <a:rPr lang="en-US" altLang="zh-CN" sz="1400" dirty="0"/>
              <a:t>when you’re using the BL (branch and link) instruction:</a:t>
            </a:r>
          </a:p>
          <a:p>
            <a:pPr>
              <a:spcBef>
                <a:spcPct val="50000"/>
              </a:spcBef>
            </a:pPr>
            <a:r>
              <a:rPr lang="en-US" altLang="zh-CN" dirty="0"/>
              <a:t>main                                     ; Main program</a:t>
            </a:r>
          </a:p>
          <a:p>
            <a:r>
              <a:rPr lang="en-US" altLang="zh-CN" dirty="0"/>
              <a:t>                …</a:t>
            </a:r>
          </a:p>
          <a:p>
            <a:r>
              <a:rPr lang="en-US" altLang="zh-CN" dirty="0"/>
              <a:t>                BL function1         ; Call function1 using Branch with Link</a:t>
            </a:r>
          </a:p>
          <a:p>
            <a:r>
              <a:rPr lang="en-US" altLang="zh-CN" dirty="0"/>
              <a:t>                                             ; instruction.</a:t>
            </a:r>
          </a:p>
          <a:p>
            <a:r>
              <a:rPr lang="en-US" altLang="zh-CN" dirty="0"/>
              <a:t>                                             ; PC = function1 and</a:t>
            </a:r>
          </a:p>
          <a:p>
            <a:r>
              <a:rPr lang="en-US" altLang="zh-CN" dirty="0"/>
              <a:t>                                             ; LR = the next instruction in main</a:t>
            </a:r>
          </a:p>
          <a:p>
            <a:r>
              <a:rPr lang="en-US" altLang="zh-CN" dirty="0"/>
              <a:t>                …</a:t>
            </a:r>
          </a:p>
          <a:p>
            <a:r>
              <a:rPr lang="en-US" altLang="zh-CN" dirty="0"/>
              <a:t>function1</a:t>
            </a:r>
          </a:p>
          <a:p>
            <a:r>
              <a:rPr lang="en-US" altLang="zh-CN" dirty="0"/>
              <a:t>                …                          ; Program code for function 1</a:t>
            </a:r>
          </a:p>
          <a:p>
            <a:r>
              <a:rPr lang="en-US" altLang="zh-CN" dirty="0"/>
              <a:t>                BX LR                   ; Return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20B42-C354-40C8-853A-666BB6041CB1}" type="slidenum">
              <a:rPr lang="en-US" altLang="zh-CN"/>
              <a:pPr/>
              <a:t>17</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a:spcBef>
                <a:spcPct val="50000"/>
              </a:spcBef>
            </a:pPr>
            <a:r>
              <a:rPr lang="en-US" altLang="zh-CN" sz="1400" b="1" dirty="0"/>
              <a:t>8.3.1.4 Program Counter</a:t>
            </a:r>
          </a:p>
          <a:p>
            <a:pPr>
              <a:spcBef>
                <a:spcPct val="50000"/>
              </a:spcBef>
            </a:pPr>
            <a:r>
              <a:rPr lang="en-US" altLang="en-US" b="1" i="1" dirty="0">
                <a:solidFill>
                  <a:srgbClr val="FF3300"/>
                </a:solidFill>
              </a:rPr>
              <a:t>R15</a:t>
            </a:r>
            <a:r>
              <a:rPr lang="en-US" altLang="en-US" dirty="0"/>
              <a:t> is the program counter. </a:t>
            </a:r>
            <a:endParaRPr lang="en-US" altLang="zh-CN" dirty="0"/>
          </a:p>
          <a:p>
            <a:pPr>
              <a:spcBef>
                <a:spcPct val="50000"/>
              </a:spcBef>
            </a:pPr>
            <a:r>
              <a:rPr lang="en-US" altLang="en-US" dirty="0"/>
              <a:t>You can access it in assembler code by either R15 or PC. </a:t>
            </a:r>
            <a:endParaRPr lang="en-US" altLang="zh-CN" dirty="0"/>
          </a:p>
          <a:p>
            <a:pPr>
              <a:spcBef>
                <a:spcPct val="50000"/>
              </a:spcBef>
            </a:pPr>
            <a:endParaRPr lang="en-US" altLang="zh-CN" dirty="0"/>
          </a:p>
          <a:p>
            <a:pPr>
              <a:spcBef>
                <a:spcPct val="50000"/>
              </a:spcBef>
            </a:pPr>
            <a:r>
              <a:rPr lang="en-US" altLang="zh-CN" dirty="0"/>
              <a:t>W</a:t>
            </a:r>
            <a:r>
              <a:rPr lang="en-US" altLang="en-US" dirty="0"/>
              <a:t>hen you read this register you will find that</a:t>
            </a:r>
            <a:r>
              <a:rPr lang="en-US" altLang="zh-CN" dirty="0"/>
              <a:t> </a:t>
            </a:r>
            <a:r>
              <a:rPr lang="en-US" altLang="en-US" dirty="0"/>
              <a:t>the value is different than the location of the executing instruction by 4.</a:t>
            </a:r>
            <a:r>
              <a:rPr lang="en-US" altLang="zh-CN" dirty="0"/>
              <a:t> </a:t>
            </a:r>
          </a:p>
          <a:p>
            <a:pPr>
              <a:spcBef>
                <a:spcPct val="50000"/>
              </a:spcBef>
            </a:pPr>
            <a:endParaRPr lang="en-US" altLang="zh-CN" dirty="0"/>
          </a:p>
          <a:p>
            <a:pPr>
              <a:spcBef>
                <a:spcPct val="50000"/>
              </a:spcBef>
            </a:pPr>
            <a:r>
              <a:rPr lang="en-US" altLang="zh-CN" b="1" dirty="0">
                <a:solidFill>
                  <a:srgbClr val="6E1C7C"/>
                </a:solidFill>
              </a:rPr>
              <a:t>           Example:</a:t>
            </a:r>
          </a:p>
          <a:p>
            <a:pPr>
              <a:spcBef>
                <a:spcPct val="50000"/>
              </a:spcBef>
            </a:pPr>
            <a:endParaRPr lang="en-US" altLang="zh-CN" b="1" dirty="0">
              <a:solidFill>
                <a:srgbClr val="6E1C7C"/>
              </a:solidFill>
            </a:endParaRPr>
          </a:p>
          <a:p>
            <a:pPr>
              <a:spcBef>
                <a:spcPct val="50000"/>
              </a:spcBef>
            </a:pPr>
            <a:r>
              <a:rPr lang="en-US" altLang="zh-CN" sz="1000" dirty="0"/>
              <a:t>  0x1000 :     MOV    R0,     PC             ; R0 = 0x1004</a:t>
            </a:r>
          </a:p>
          <a:p>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FD359-0095-4266-B6C3-D0419EA2B368}" type="slidenum">
              <a:rPr lang="en-US" altLang="zh-CN"/>
              <a:pPr/>
              <a:t>18</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a:spcBef>
                <a:spcPct val="40000"/>
              </a:spcBef>
            </a:pPr>
            <a:r>
              <a:rPr lang="en-US" altLang="zh-CN" sz="1500" b="1"/>
              <a:t>8.3.2 Special Registers</a:t>
            </a:r>
          </a:p>
          <a:p>
            <a:pPr>
              <a:spcBef>
                <a:spcPct val="40000"/>
              </a:spcBef>
            </a:pPr>
            <a:r>
              <a:rPr lang="en-US" altLang="zh-CN"/>
              <a:t>The special registers in the Cortex-M3 processor include: </a:t>
            </a:r>
          </a:p>
          <a:p>
            <a:pPr>
              <a:spcBef>
                <a:spcPct val="40000"/>
              </a:spcBef>
            </a:pPr>
            <a:r>
              <a:rPr lang="en-US" altLang="zh-CN"/>
              <a:t>1. Program Status Registers (PSRs)</a:t>
            </a:r>
          </a:p>
          <a:p>
            <a:pPr>
              <a:spcBef>
                <a:spcPct val="40000"/>
              </a:spcBef>
            </a:pPr>
            <a:r>
              <a:rPr lang="en-US" altLang="zh-CN"/>
              <a:t>2. Interrupt Mask Registers (PRIMASK, FAULTMASK, and BASEPRI)</a:t>
            </a:r>
          </a:p>
          <a:p>
            <a:pPr>
              <a:spcBef>
                <a:spcPct val="40000"/>
              </a:spcBef>
            </a:pPr>
            <a:r>
              <a:rPr lang="en-US" altLang="zh-CN"/>
              <a:t>3. Control Register (CONTROL)</a:t>
            </a:r>
          </a:p>
          <a:p>
            <a:r>
              <a:rPr lang="en-US" altLang="zh-CN" b="1"/>
              <a:t>Special Registers in the Cortex-M3</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E38C6-6F3D-4FD3-9CDB-899DA59C86F0}" type="slidenum">
              <a:rPr lang="en-US" altLang="zh-CN"/>
              <a:pPr/>
              <a:t>19</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a:spcBef>
                <a:spcPct val="50000"/>
              </a:spcBef>
            </a:pPr>
            <a:r>
              <a:rPr lang="en-US" altLang="zh-CN" sz="1400" b="1" dirty="0"/>
              <a:t>8.3.2.1 Program Status Registers (PSRs)</a:t>
            </a:r>
          </a:p>
          <a:p>
            <a:pPr>
              <a:spcBef>
                <a:spcPct val="50000"/>
              </a:spcBef>
            </a:pPr>
            <a:r>
              <a:rPr lang="en-US" altLang="zh-CN" dirty="0"/>
              <a:t>The program status registers are subdivided into three status registers:</a:t>
            </a:r>
          </a:p>
          <a:p>
            <a:pPr>
              <a:spcBef>
                <a:spcPct val="50000"/>
              </a:spcBef>
            </a:pPr>
            <a:r>
              <a:rPr lang="en-US" altLang="zh-CN" dirty="0"/>
              <a:t>1. Application PSR (APSR)</a:t>
            </a:r>
          </a:p>
          <a:p>
            <a:pPr>
              <a:spcBef>
                <a:spcPct val="50000"/>
              </a:spcBef>
            </a:pPr>
            <a:r>
              <a:rPr lang="en-US" altLang="zh-CN" dirty="0"/>
              <a:t>2. Interrupt PSR (IPSR)</a:t>
            </a:r>
          </a:p>
          <a:p>
            <a:pPr>
              <a:spcBef>
                <a:spcPct val="50000"/>
              </a:spcBef>
            </a:pPr>
            <a:r>
              <a:rPr lang="en-US" altLang="zh-CN" dirty="0"/>
              <a:t>3. Execution PSR (EPSR)</a:t>
            </a:r>
          </a:p>
          <a:p>
            <a:r>
              <a:rPr lang="en-US" altLang="zh-CN" b="1" dirty="0"/>
              <a:t>Combined Program Status Registers (</a:t>
            </a:r>
            <a:r>
              <a:rPr lang="en-US" altLang="zh-CN" b="1" dirty="0" err="1"/>
              <a:t>xPSR</a:t>
            </a:r>
            <a:r>
              <a:rPr lang="en-US" altLang="zh-CN" b="1" dirty="0"/>
              <a:t>) in the Cortex-M3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606BF2-AD29-4F35-B3DF-36EA28C4AE98}" type="slidenum">
              <a:rPr lang="en-US" altLang="zh-CN"/>
              <a:pPr/>
              <a:t>2</a:t>
            </a:fld>
            <a:endParaRPr lang="en-US" altLang="zh-CN"/>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pPr>
              <a:spcBef>
                <a:spcPct val="50000"/>
              </a:spcBef>
            </a:pPr>
            <a:r>
              <a:rPr lang="en-US" altLang="zh-CN" sz="1600" b="1" dirty="0"/>
              <a:t>8.1 Embedded System</a:t>
            </a:r>
          </a:p>
          <a:p>
            <a:pPr>
              <a:spcBef>
                <a:spcPct val="50000"/>
              </a:spcBef>
            </a:pPr>
            <a:r>
              <a:rPr lang="en-US" altLang="zh-CN" sz="1500" b="1" dirty="0"/>
              <a:t>8.1.1 Definition</a:t>
            </a:r>
            <a:r>
              <a:rPr lang="en-US" altLang="zh-CN" sz="2000" b="1" dirty="0"/>
              <a:t> </a:t>
            </a:r>
          </a:p>
          <a:p>
            <a:pPr>
              <a:spcBef>
                <a:spcPct val="50000"/>
              </a:spcBef>
            </a:pPr>
            <a:r>
              <a:rPr lang="en-US" altLang="zh-CN" dirty="0"/>
              <a:t>An </a:t>
            </a:r>
            <a:r>
              <a:rPr lang="en-US" altLang="zh-CN" b="1" i="1" dirty="0">
                <a:solidFill>
                  <a:srgbClr val="FF0000"/>
                </a:solidFill>
              </a:rPr>
              <a:t>embedded system</a:t>
            </a:r>
            <a:r>
              <a:rPr lang="en-US" altLang="zh-CN" dirty="0"/>
              <a:t> is a computer system designed to perform one or a few dedicated functions often with real-time computing constraints. </a:t>
            </a:r>
          </a:p>
          <a:p>
            <a:pPr>
              <a:spcBef>
                <a:spcPct val="50000"/>
              </a:spcBef>
            </a:pPr>
            <a:r>
              <a:rPr lang="en-US" altLang="zh-CN" dirty="0"/>
              <a:t>It is embedded as part of a complete device. </a:t>
            </a:r>
          </a:p>
          <a:p>
            <a:pPr>
              <a:spcBef>
                <a:spcPct val="50000"/>
              </a:spcBef>
            </a:pPr>
            <a:r>
              <a:rPr lang="en-US" altLang="zh-CN" dirty="0"/>
              <a:t>A general-purpose computer, such as a personal computer (PC), is designed to be flexible and to meet a wide range of end-user needs.</a:t>
            </a:r>
          </a:p>
          <a:p>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14F91A-96C6-4753-8EE5-CEAD2674B2B8}" type="slidenum">
              <a:rPr lang="en-US" altLang="zh-CN"/>
              <a:pPr/>
              <a:t>20</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a:spcBef>
                <a:spcPct val="50000"/>
              </a:spcBef>
            </a:pPr>
            <a:r>
              <a:rPr lang="en-US" altLang="zh-CN" b="1"/>
              <a:t>Program Status Registers (PSRs) in the Cortex-M3</a:t>
            </a:r>
            <a:endParaRPr lang="en-US" altLang="zh-CN" sz="1400"/>
          </a:p>
          <a:p>
            <a:pPr>
              <a:spcBef>
                <a:spcPct val="50000"/>
              </a:spcBef>
            </a:pPr>
            <a:r>
              <a:rPr lang="en-US" altLang="zh-CN" sz="1400"/>
              <a:t>EPSR and IPSR are </a:t>
            </a:r>
            <a:r>
              <a:rPr lang="en-US" altLang="zh-CN" sz="1400">
                <a:solidFill>
                  <a:srgbClr val="006600"/>
                </a:solidFill>
              </a:rPr>
              <a:t>read-only</a:t>
            </a:r>
            <a:r>
              <a:rPr lang="en-US" altLang="zh-CN" sz="1400"/>
              <a:t>:</a:t>
            </a:r>
          </a:p>
          <a:p>
            <a:pPr>
              <a:spcBef>
                <a:spcPct val="50000"/>
              </a:spcBef>
            </a:pPr>
            <a:r>
              <a:rPr lang="en-US" altLang="zh-CN"/>
              <a:t> MRS     r0, APSR                  ; Read Flag state into R0</a:t>
            </a:r>
          </a:p>
          <a:p>
            <a:r>
              <a:rPr lang="en-US" altLang="zh-CN"/>
              <a:t> MRS     r0, IPSR                   ; Read Exception/Interrupt state</a:t>
            </a:r>
          </a:p>
          <a:p>
            <a:r>
              <a:rPr lang="en-US" altLang="zh-CN"/>
              <a:t> MRS     r0, EPSR                  ; Read Execution state</a:t>
            </a:r>
          </a:p>
          <a:p>
            <a:r>
              <a:rPr lang="en-US" altLang="zh-CN"/>
              <a:t> MSR     APSR, r0                  ; Write Flag state</a:t>
            </a:r>
          </a:p>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D1FD1-28F0-4882-AD98-4B0C3B501310}" type="slidenum">
              <a:rPr lang="en-US" altLang="zh-CN"/>
              <a:pPr/>
              <a:t>21</a:t>
            </a:fld>
            <a:endParaRPr lang="en-US" altLang="zh-C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ltLang="zh-CN" b="1" dirty="0"/>
              <a:t>Bit Fields in Cortex-M3 Program Status Registers</a:t>
            </a:r>
          </a:p>
          <a:p>
            <a:r>
              <a:rPr lang="en-US" altLang="zh-CN" sz="900" dirty="0"/>
              <a:t>Bit	                                  Description</a:t>
            </a:r>
          </a:p>
          <a:p>
            <a:r>
              <a:rPr lang="en-US" altLang="zh-CN" sz="900" dirty="0"/>
              <a:t>N	                                  Negative</a:t>
            </a:r>
          </a:p>
          <a:p>
            <a:r>
              <a:rPr lang="en-US" altLang="zh-CN" sz="900" dirty="0"/>
              <a:t>Z	                                  Zero</a:t>
            </a:r>
          </a:p>
          <a:p>
            <a:r>
              <a:rPr lang="en-US" altLang="zh-CN" sz="900" dirty="0"/>
              <a:t>C	                                  Carry/borrow</a:t>
            </a:r>
          </a:p>
          <a:p>
            <a:r>
              <a:rPr lang="en-US" altLang="zh-CN" sz="900" dirty="0"/>
              <a:t>V	                                  Overflow</a:t>
            </a:r>
          </a:p>
          <a:p>
            <a:r>
              <a:rPr lang="en-US" altLang="zh-CN" sz="900" dirty="0"/>
              <a:t>Q	                                  Sticky saturation flag</a:t>
            </a:r>
          </a:p>
          <a:p>
            <a:r>
              <a:rPr lang="en-US" altLang="zh-CN" sz="900" dirty="0"/>
              <a:t>ICI/IT	                                  Interrupt-</a:t>
            </a:r>
            <a:r>
              <a:rPr lang="en-US" altLang="zh-CN" sz="900" dirty="0" err="1"/>
              <a:t>Continuable</a:t>
            </a:r>
            <a:r>
              <a:rPr lang="en-US" altLang="zh-CN" sz="900" dirty="0"/>
              <a:t> Instruction (ICI) bits, IF-THEN instruction status bit</a:t>
            </a:r>
          </a:p>
          <a:p>
            <a:r>
              <a:rPr lang="en-US" altLang="zh-CN" sz="900" dirty="0"/>
              <a:t>T	                                  Thumb state, always 1; trying to clear this bit will cause a fault exception</a:t>
            </a:r>
          </a:p>
          <a:p>
            <a:r>
              <a:rPr lang="en-US" altLang="zh-CN" sz="900" dirty="0"/>
              <a:t>Exception Number	                Indicates which exception the processor is handling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F2D7E-E834-4844-9449-87B085A68D9C}" type="slidenum">
              <a:rPr lang="en-US" altLang="zh-CN"/>
              <a:pPr/>
              <a:t>22</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a:spcBef>
                <a:spcPct val="50000"/>
              </a:spcBef>
            </a:pPr>
            <a:r>
              <a:rPr lang="en-US" altLang="zh-CN" sz="1400" b="1" dirty="0"/>
              <a:t>8.3.2.2 PRIMASK, FAULTMASK and BASEPRI Registers</a:t>
            </a:r>
          </a:p>
          <a:p>
            <a:pPr>
              <a:spcBef>
                <a:spcPct val="50000"/>
              </a:spcBef>
            </a:pPr>
            <a:r>
              <a:rPr lang="en-US" altLang="zh-CN" sz="1000" dirty="0"/>
              <a:t>The PRIMASK, FAULTMASK, and BASEPRI registers are used to disable exceptions.</a:t>
            </a:r>
            <a:endParaRPr lang="en-US" altLang="zh-CN" sz="1000" b="1" dirty="0"/>
          </a:p>
          <a:p>
            <a:r>
              <a:rPr lang="en-US" altLang="zh-CN" b="1" dirty="0"/>
              <a:t>Cortex-M3 Interrupt Mask Registers</a:t>
            </a:r>
          </a:p>
          <a:p>
            <a:r>
              <a:rPr lang="en-US" altLang="zh-CN" sz="900" dirty="0"/>
              <a:t>Register Name	                  Description</a:t>
            </a:r>
          </a:p>
          <a:p>
            <a:r>
              <a:rPr lang="en-US" altLang="zh-CN" sz="900" dirty="0"/>
              <a:t>PRIMASK	                           A 1-bit register. When this is set, it allows NMI and the hard fault exception; all other interrupts and exceptions are masked.</a:t>
            </a:r>
          </a:p>
          <a:p>
            <a:r>
              <a:rPr lang="en-US" altLang="zh-CN" sz="900" dirty="0"/>
              <a:t>FAULTMASK	                  A 1-bit register. When this is set, it allows only the NMI, and all interrupts and fault handling exceptions are disabled.</a:t>
            </a:r>
          </a:p>
          <a:p>
            <a:r>
              <a:rPr lang="en-US" altLang="zh-CN" sz="900" dirty="0"/>
              <a:t>BASEPRI	                           A register of up to 9 bits. It defines the masking priority level. When this is set, it disables all interrupts of the same or lower level.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E5464-896C-43BA-BFA1-7A8D1559E508}" type="slidenum">
              <a:rPr lang="en-US" altLang="zh-CN"/>
              <a:pPr/>
              <a:t>23</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pPr>
              <a:spcBef>
                <a:spcPct val="50000"/>
              </a:spcBef>
            </a:pPr>
            <a:r>
              <a:rPr lang="en-US" altLang="zh-CN" sz="1400"/>
              <a:t>To access the PRIMASK, FAULTMASK, and BASEPRI registers, the MRS and MSR instructions are used. </a:t>
            </a:r>
          </a:p>
          <a:p>
            <a:pPr>
              <a:spcBef>
                <a:spcPct val="50000"/>
              </a:spcBef>
            </a:pPr>
            <a:endParaRPr lang="en-US" altLang="zh-CN" sz="1400"/>
          </a:p>
          <a:p>
            <a:pPr>
              <a:spcBef>
                <a:spcPct val="50000"/>
              </a:spcBef>
            </a:pPr>
            <a:r>
              <a:rPr lang="en-US" altLang="zh-CN" sz="1400" b="1">
                <a:solidFill>
                  <a:srgbClr val="6E1C7C"/>
                </a:solidFill>
              </a:rPr>
              <a:t>            Example:</a:t>
            </a:r>
          </a:p>
          <a:p>
            <a:pPr>
              <a:spcBef>
                <a:spcPct val="50000"/>
              </a:spcBef>
            </a:pPr>
            <a:r>
              <a:rPr lang="en-US" altLang="zh-CN"/>
              <a:t>  MRS     r0, BASEPRI          ; Read BASEPRI register into R0 </a:t>
            </a:r>
          </a:p>
          <a:p>
            <a:r>
              <a:rPr lang="en-US" altLang="zh-CN"/>
              <a:t>  MRS     r0, PRIMASK          ; Read PRIMASK register into R0</a:t>
            </a:r>
          </a:p>
          <a:p>
            <a:r>
              <a:rPr lang="en-US" altLang="zh-CN"/>
              <a:t>  MRS     r0, FAULTMASK     ; Read FAULTMASK register into R0</a:t>
            </a:r>
          </a:p>
          <a:p>
            <a:r>
              <a:rPr lang="en-US" altLang="zh-CN"/>
              <a:t>  MSR     BASEPRI, r0           ; Write R0 into BASEPRI register</a:t>
            </a:r>
          </a:p>
          <a:p>
            <a:r>
              <a:rPr lang="en-US" altLang="zh-CN"/>
              <a:t>  MSR     PRIMASK, r0          ; Write R0 into PRIMASK register</a:t>
            </a:r>
          </a:p>
          <a:p>
            <a:r>
              <a:rPr lang="en-US" altLang="zh-CN"/>
              <a:t>  MSR     FAULTMASK, r0     ; Write R0 into FAULTMASK register</a:t>
            </a:r>
          </a:p>
          <a:p>
            <a:endParaRPr lang="en-US" altLang="zh-CN"/>
          </a:p>
          <a:p>
            <a:pPr>
              <a:spcBef>
                <a:spcPct val="50000"/>
              </a:spcBef>
            </a:pPr>
            <a:r>
              <a:rPr lang="en-US" altLang="zh-CN" sz="1400"/>
              <a:t>The PRIMASK, FAULTMASK, and BASEPRI registers cannot be set in the user access level.</a:t>
            </a:r>
          </a:p>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BC27C-3E84-4D92-8DBE-967F38DD47CE}" type="slidenum">
              <a:rPr lang="en-US" altLang="zh-CN"/>
              <a:pPr/>
              <a:t>24</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a:spcBef>
                <a:spcPct val="50000"/>
              </a:spcBef>
            </a:pPr>
            <a:r>
              <a:rPr lang="en-US" altLang="zh-CN" sz="1600" b="1"/>
              <a:t>8.3.2.3 The Control Register</a:t>
            </a:r>
          </a:p>
          <a:p>
            <a:pPr>
              <a:spcBef>
                <a:spcPct val="50000"/>
              </a:spcBef>
            </a:pPr>
            <a:r>
              <a:rPr lang="en-US" altLang="zh-CN"/>
              <a:t>The </a:t>
            </a:r>
            <a:r>
              <a:rPr lang="en-US" altLang="zh-CN" b="1" i="1">
                <a:solidFill>
                  <a:srgbClr val="FF3300"/>
                </a:solidFill>
              </a:rPr>
              <a:t>Control register</a:t>
            </a:r>
            <a:r>
              <a:rPr lang="en-US" altLang="zh-CN"/>
              <a:t> is used to define the privilege level and the stack pointer selection. This register has two bits.</a:t>
            </a:r>
            <a:endParaRPr lang="en-US" altLang="zh-CN" b="1"/>
          </a:p>
          <a:p>
            <a:r>
              <a:rPr lang="en-US" altLang="zh-CN" b="1"/>
              <a:t>Cortex-M3 CONTROL Register</a:t>
            </a:r>
          </a:p>
          <a:p>
            <a:r>
              <a:rPr lang="en-US" altLang="zh-CN" sz="900"/>
              <a:t>Bit	                                     Function</a:t>
            </a:r>
          </a:p>
          <a:p>
            <a:r>
              <a:rPr lang="en-US" altLang="zh-CN" sz="900"/>
              <a:t>CONTROL[1]	                   Stack status</a:t>
            </a:r>
            <a:r>
              <a:rPr lang="en-US" altLang="zh-CN" sz="900">
                <a:sym typeface="Wingdings" pitchFamily="2" charset="2"/>
              </a:rPr>
              <a:t>:(automatically changes when access level changes)</a:t>
            </a:r>
            <a:endParaRPr lang="en-US" altLang="zh-CN" sz="900"/>
          </a:p>
          <a:p>
            <a:r>
              <a:rPr lang="en-US" altLang="zh-CN" sz="900"/>
              <a:t>                                              1 = Process stack(PSP) is used (for user  level)</a:t>
            </a:r>
          </a:p>
          <a:p>
            <a:r>
              <a:rPr lang="en-US" altLang="zh-CN" sz="900"/>
              <a:t>                                              0 = Default stack (MSP) is used(for privileged level)</a:t>
            </a:r>
          </a:p>
          <a:p>
            <a:r>
              <a:rPr lang="en-US" altLang="zh-CN" sz="900"/>
              <a:t>CONTROL[0]	                   Specify access level:</a:t>
            </a:r>
          </a:p>
          <a:p>
            <a:r>
              <a:rPr lang="en-US" altLang="zh-CN" sz="900"/>
              <a:t>                                              0 = Privileged in Thread mode</a:t>
            </a:r>
          </a:p>
          <a:p>
            <a:r>
              <a:rPr lang="en-US" altLang="zh-CN" sz="900"/>
              <a:t>                                              1 = User state in Thread mode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9538DD-93E6-4741-999B-E5735622C47A}" type="slidenum">
              <a:rPr lang="en-US" altLang="zh-CN"/>
              <a:pPr/>
              <a:t>25</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a:spcBef>
                <a:spcPct val="50000"/>
              </a:spcBef>
            </a:pPr>
            <a:r>
              <a:rPr lang="en-US" altLang="zh-CN" b="1">
                <a:solidFill>
                  <a:srgbClr val="217744"/>
                </a:solidFill>
              </a:rPr>
              <a:t> CONTROL[1]</a:t>
            </a:r>
          </a:p>
          <a:p>
            <a:pPr>
              <a:spcBef>
                <a:spcPct val="50000"/>
              </a:spcBef>
            </a:pPr>
            <a:r>
              <a:rPr lang="en-US" altLang="zh-CN"/>
              <a:t>In Cortex-M3, the CONTROL[1] bit is always 0 (MSP)in handler mode. However, in the Thread or base level, it can be either 0 or 1.</a:t>
            </a:r>
          </a:p>
          <a:p>
            <a:pPr>
              <a:spcBef>
                <a:spcPct val="50000"/>
              </a:spcBef>
            </a:pPr>
            <a:endParaRPr lang="en-US" altLang="zh-CN"/>
          </a:p>
          <a:p>
            <a:pPr>
              <a:spcBef>
                <a:spcPct val="50000"/>
              </a:spcBef>
            </a:pPr>
            <a:r>
              <a:rPr lang="en-US" altLang="zh-CN" b="1">
                <a:solidFill>
                  <a:srgbClr val="217744"/>
                </a:solidFill>
              </a:rPr>
              <a:t> CONTROL[0]</a:t>
            </a:r>
          </a:p>
          <a:p>
            <a:pPr>
              <a:spcBef>
                <a:spcPct val="50000"/>
              </a:spcBef>
            </a:pPr>
            <a:r>
              <a:rPr lang="en-US" altLang="zh-CN"/>
              <a:t>The CONTRL[0] bit is writable only in a privileged state. </a:t>
            </a:r>
          </a:p>
          <a:p>
            <a:pPr>
              <a:spcBef>
                <a:spcPct val="50000"/>
              </a:spcBef>
            </a:pPr>
            <a:r>
              <a:rPr lang="en-US" altLang="zh-CN"/>
              <a:t>To access the Control register, the MRS and MSR instructions are used:</a:t>
            </a:r>
          </a:p>
          <a:p>
            <a:pPr>
              <a:spcBef>
                <a:spcPct val="50000"/>
              </a:spcBef>
            </a:pPr>
            <a:r>
              <a:rPr lang="en-US" altLang="zh-CN" sz="1000"/>
              <a:t>  MRS     r0, CONTROL         ; Read CONTROL register into R0</a:t>
            </a:r>
          </a:p>
          <a:p>
            <a:r>
              <a:rPr lang="en-US" altLang="zh-CN" sz="1000"/>
              <a:t>  MSR     CONTROL, r0         ; Write R0 into CONTROL register</a:t>
            </a:r>
          </a:p>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34165-4674-48F1-86B7-69A5FE9135C3}" type="slidenum">
              <a:rPr lang="en-US" altLang="zh-CN"/>
              <a:pPr/>
              <a:t>26</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a:spcBef>
                <a:spcPct val="50000"/>
              </a:spcBef>
            </a:pPr>
            <a:r>
              <a:rPr lang="en-US" altLang="zh-CN" sz="1500" b="1"/>
              <a:t>8.3.3 Operation Mode</a:t>
            </a:r>
          </a:p>
          <a:p>
            <a:pPr>
              <a:spcBef>
                <a:spcPct val="50000"/>
              </a:spcBef>
            </a:pPr>
            <a:r>
              <a:rPr lang="en-US" altLang="zh-CN"/>
              <a:t>Two modes and two privilege levels.</a:t>
            </a:r>
          </a:p>
          <a:p>
            <a:r>
              <a:rPr lang="en-US" altLang="zh-CN" b="1"/>
              <a:t>Operation Modes and Privilege Levels in Cortex-M3</a:t>
            </a:r>
          </a:p>
          <a:p>
            <a:r>
              <a:rPr lang="en-US" altLang="zh-CN" sz="900" i="1"/>
              <a:t>                                                                           Privileged	                           User</a:t>
            </a:r>
            <a:endParaRPr lang="en-US" altLang="zh-CN" b="1"/>
          </a:p>
          <a:p>
            <a:r>
              <a:rPr lang="en-US" altLang="zh-CN" sz="900"/>
              <a:t>When running an exceptton                                   </a:t>
            </a:r>
            <a:r>
              <a:rPr lang="en-US" altLang="zh-CN" sz="900" i="1"/>
              <a:t>Handler Mode</a:t>
            </a:r>
          </a:p>
          <a:p>
            <a:r>
              <a:rPr lang="en-US" altLang="zh-CN" sz="900"/>
              <a:t>When running main program	                             </a:t>
            </a:r>
            <a:r>
              <a:rPr lang="en-US" altLang="zh-CN" sz="900" i="1"/>
              <a:t>Thread Mode	                 Thread Mode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F8674-091D-472E-A3A1-6845F6BFE358}" type="slidenum">
              <a:rPr lang="en-US" altLang="zh-CN"/>
              <a:pPr/>
              <a:t>27</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ltLang="zh-CN">
                <a:solidFill>
                  <a:srgbClr val="133984"/>
                </a:solidFill>
              </a:rPr>
              <a:t>The privilege levels provide a mechanism for safeguarding memory accesses to critical regions as well as providing a basic security model.</a:t>
            </a:r>
          </a:p>
          <a:p>
            <a:endParaRPr lang="en-US" altLang="zh-CN">
              <a:solidFill>
                <a:srgbClr val="133984"/>
              </a:solidFill>
            </a:endParaRPr>
          </a:p>
          <a:p>
            <a:r>
              <a:rPr lang="en-US" altLang="en-US">
                <a:solidFill>
                  <a:srgbClr val="133984"/>
                </a:solidFill>
              </a:rPr>
              <a:t>Software in a privileged access level can switch the program into the user access level by writing</a:t>
            </a:r>
            <a:r>
              <a:rPr lang="en-US" altLang="zh-CN">
                <a:solidFill>
                  <a:srgbClr val="133984"/>
                </a:solidFill>
              </a:rPr>
              <a:t> </a:t>
            </a:r>
            <a:r>
              <a:rPr lang="en-US" altLang="en-US">
                <a:solidFill>
                  <a:srgbClr val="133984"/>
                </a:solidFill>
              </a:rPr>
              <a:t>the Control register[0]=1. </a:t>
            </a:r>
            <a:endParaRPr lang="en-US" altLang="zh-CN">
              <a:solidFill>
                <a:srgbClr val="133984"/>
              </a:solidFill>
            </a:endParaRPr>
          </a:p>
          <a:p>
            <a:endParaRPr lang="en-US" altLang="zh-CN">
              <a:solidFill>
                <a:srgbClr val="133984"/>
              </a:solidFill>
            </a:endParaRPr>
          </a:p>
          <a:p>
            <a:r>
              <a:rPr lang="en-US" altLang="en-US">
                <a:solidFill>
                  <a:srgbClr val="133984"/>
                </a:solidFill>
              </a:rPr>
              <a:t>A user</a:t>
            </a:r>
            <a:r>
              <a:rPr lang="en-US" altLang="zh-CN">
                <a:solidFill>
                  <a:srgbClr val="133984"/>
                </a:solidFill>
              </a:rPr>
              <a:t> </a:t>
            </a:r>
            <a:r>
              <a:rPr lang="en-US" altLang="en-US">
                <a:solidFill>
                  <a:srgbClr val="133984"/>
                </a:solidFill>
              </a:rPr>
              <a:t>program cannot change back to the privileged state directly by writing to the Control register.</a:t>
            </a:r>
            <a:r>
              <a:rPr lang="en-US" altLang="zh-CN">
                <a:solidFill>
                  <a:srgbClr val="133984"/>
                </a:solidFill>
              </a:rPr>
              <a:t> </a:t>
            </a:r>
          </a:p>
          <a:p>
            <a:r>
              <a:rPr lang="en-US" altLang="en-US">
                <a:solidFill>
                  <a:srgbClr val="133984"/>
                </a:solidFill>
              </a:rPr>
              <a:t>It has to go through an exception handler that programs the Control register [0]=0 to switch the</a:t>
            </a:r>
            <a:r>
              <a:rPr lang="en-US" altLang="zh-CN">
                <a:solidFill>
                  <a:srgbClr val="133984"/>
                </a:solidFill>
              </a:rPr>
              <a:t> </a:t>
            </a:r>
            <a:r>
              <a:rPr lang="en-US" altLang="en-US">
                <a:solidFill>
                  <a:srgbClr val="133984"/>
                </a:solidFill>
              </a:rPr>
              <a:t>processor back into privileged access level</a:t>
            </a:r>
            <a:r>
              <a:rPr lang="en-US" altLang="zh-CN">
                <a:solidFill>
                  <a:srgbClr val="133984"/>
                </a:solidFill>
              </a:rPr>
              <a:t>.</a:t>
            </a:r>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8A221-7AEB-44B4-A81A-610069C50D06}" type="slidenum">
              <a:rPr lang="en-US" altLang="zh-CN"/>
              <a:pPr/>
              <a:t>28</a:t>
            </a:fld>
            <a:endParaRPr lang="en-US" altLang="zh-CN"/>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lgn="ctr">
              <a:spcBef>
                <a:spcPct val="50000"/>
              </a:spcBef>
            </a:pPr>
            <a:r>
              <a:rPr lang="en-US" altLang="zh-CN" b="1" dirty="0"/>
              <a:t>Switching of Operation Mode by Programming the Control Register or by Exceptions</a:t>
            </a:r>
          </a:p>
          <a:p>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5C294-B967-449E-9ED4-8DA50CDB8515}" type="slidenum">
              <a:rPr lang="en-US" altLang="zh-CN"/>
              <a:pPr/>
              <a:t>29</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ltLang="zh-CN"/>
              <a:t>The mode and access level of the processor are defined by the Control register. When the Control register[0] =0, only the processor mode changes when an exception takes place. Access level stays privileged all the time.</a:t>
            </a:r>
          </a:p>
          <a:p>
            <a:r>
              <a:rPr lang="en-US" altLang="zh-CN" b="1"/>
              <a:t>Switching Processor Mode at Interrupt</a:t>
            </a:r>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13348-C402-4BB4-B5DA-F9B610C79680}" type="slidenum">
              <a:rPr lang="en-US" altLang="zh-CN"/>
              <a:pPr/>
              <a:t>3</a:t>
            </a:fld>
            <a:endParaRPr lang="en-US" altLang="zh-CN"/>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pPr>
              <a:spcBef>
                <a:spcPct val="50000"/>
              </a:spcBef>
            </a:pPr>
            <a:r>
              <a:rPr lang="en-US" altLang="zh-CN" sz="1500" b="1" dirty="0"/>
              <a:t>8.1.2 History </a:t>
            </a:r>
          </a:p>
          <a:p>
            <a:pPr>
              <a:spcBef>
                <a:spcPct val="50000"/>
              </a:spcBef>
            </a:pPr>
            <a:r>
              <a:rPr lang="en-US" altLang="zh-CN" dirty="0"/>
              <a:t>In the 1930–40s, computers were sometimes dedicated to a single task, but were far too large and expensive.</a:t>
            </a:r>
          </a:p>
          <a:p>
            <a:pPr>
              <a:spcBef>
                <a:spcPct val="50000"/>
              </a:spcBef>
            </a:pPr>
            <a:r>
              <a:rPr lang="en-US" altLang="zh-CN" dirty="0"/>
              <a:t>One of the first recognizably modern embedded systems was the </a:t>
            </a:r>
            <a:r>
              <a:rPr lang="en-US" altLang="zh-CN" dirty="0">
                <a:solidFill>
                  <a:srgbClr val="FF3300"/>
                </a:solidFill>
              </a:rPr>
              <a:t>Apollo Guidance Computer</a:t>
            </a:r>
            <a:r>
              <a:rPr lang="en-US" altLang="zh-CN" dirty="0"/>
              <a:t>, developed by Charles Stark Draper at the MIT. </a:t>
            </a:r>
          </a:p>
          <a:p>
            <a:pPr>
              <a:spcBef>
                <a:spcPct val="50000"/>
              </a:spcBef>
            </a:pPr>
            <a:r>
              <a:rPr lang="en-US" altLang="zh-CN" dirty="0"/>
              <a:t>The first microprocessor, the </a:t>
            </a:r>
            <a:r>
              <a:rPr lang="en-US" altLang="zh-CN" dirty="0">
                <a:solidFill>
                  <a:srgbClr val="FF3300"/>
                </a:solidFill>
              </a:rPr>
              <a:t>Intel 4004</a:t>
            </a:r>
            <a:r>
              <a:rPr lang="en-US" altLang="zh-CN" dirty="0"/>
              <a:t>, was designed for calculators and other small systems.</a:t>
            </a:r>
          </a:p>
          <a:p>
            <a:pPr>
              <a:spcBef>
                <a:spcPct val="50000"/>
              </a:spcBef>
            </a:pPr>
            <a:endParaRPr lang="en-US" altLang="zh-CN" dirty="0"/>
          </a:p>
          <a:p>
            <a:pPr>
              <a:spcBef>
                <a:spcPct val="50000"/>
              </a:spcBef>
            </a:pPr>
            <a:r>
              <a:rPr lang="en-US" altLang="zh-CN" dirty="0"/>
              <a:t>By the mid-1980s, most of the common previously external system components had been integrated into the same chip.</a:t>
            </a:r>
          </a:p>
          <a:p>
            <a:pPr>
              <a:spcBef>
                <a:spcPct val="50000"/>
              </a:spcBef>
            </a:pPr>
            <a:r>
              <a:rPr lang="en-US" altLang="zh-CN" dirty="0"/>
              <a:t>The integration of microcontrollers has increased the applications for which traditionally a computer would not.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103A8E-20E5-4ECC-A065-4F850A078A48}" type="slidenum">
              <a:rPr lang="en-US" altLang="zh-CN"/>
              <a:pPr/>
              <a:t>30</a:t>
            </a:fld>
            <a:endParaRPr lang="en-US" altLang="zh-CN"/>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ltLang="en-US"/>
              <a:t>For a user-level program</a:t>
            </a:r>
            <a:r>
              <a:rPr lang="en-US" altLang="zh-CN"/>
              <a:t> </a:t>
            </a:r>
            <a:r>
              <a:rPr lang="en-US" altLang="en-US"/>
              <a:t>to switch to privileged state, it has to raise an interrupt (for example, SVC, or System Service</a:t>
            </a:r>
            <a:r>
              <a:rPr lang="en-US" altLang="zh-CN"/>
              <a:t> </a:t>
            </a:r>
            <a:r>
              <a:rPr lang="en-US" altLang="en-US"/>
              <a:t>Call) and write to CONTROL[0]=0 within the handler.</a:t>
            </a:r>
            <a:endParaRPr lang="en-US" altLang="zh-CN"/>
          </a:p>
          <a:p>
            <a:r>
              <a:rPr lang="en-US" altLang="zh-CN" b="1"/>
              <a:t>Switching Processor Mode and Privilege Level at Interrupt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5D91E-6ABD-4406-9F83-64EE8B86B506}" type="slidenum">
              <a:rPr lang="en-US" altLang="zh-CN"/>
              <a:pPr/>
              <a:t>31</a:t>
            </a:fld>
            <a:endParaRPr lang="en-US" altLang="zh-CN"/>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a:spcBef>
                <a:spcPct val="50000"/>
              </a:spcBef>
            </a:pPr>
            <a:r>
              <a:rPr lang="en-US" altLang="zh-CN" sz="1500" b="1" dirty="0"/>
              <a:t>8.3.4 Vector Tables</a:t>
            </a:r>
          </a:p>
          <a:p>
            <a:pPr>
              <a:spcBef>
                <a:spcPct val="50000"/>
              </a:spcBef>
            </a:pPr>
            <a:r>
              <a:rPr lang="en-US" altLang="zh-CN" dirty="0"/>
              <a:t>The </a:t>
            </a:r>
            <a:r>
              <a:rPr lang="en-US" altLang="zh-CN" b="1" i="1" dirty="0">
                <a:solidFill>
                  <a:srgbClr val="FF3300"/>
                </a:solidFill>
              </a:rPr>
              <a:t>vector table</a:t>
            </a:r>
            <a:r>
              <a:rPr lang="en-US" altLang="zh-CN" i="1" dirty="0"/>
              <a:t> </a:t>
            </a:r>
            <a:r>
              <a:rPr lang="en-US" altLang="zh-CN" dirty="0"/>
              <a:t>is an array of word data. </a:t>
            </a:r>
          </a:p>
          <a:p>
            <a:pPr>
              <a:spcBef>
                <a:spcPct val="50000"/>
              </a:spcBef>
            </a:pPr>
            <a:r>
              <a:rPr lang="en-US" altLang="zh-CN" dirty="0"/>
              <a:t>When PUSH/POP instructions are used, the stack pointer is incremented/ decremented automatically.</a:t>
            </a:r>
          </a:p>
          <a:p>
            <a:pPr>
              <a:spcBef>
                <a:spcPct val="50000"/>
              </a:spcBef>
            </a:pPr>
            <a:endParaRPr lang="en-US" altLang="zh-CN" dirty="0"/>
          </a:p>
          <a:p>
            <a:pPr>
              <a:spcBef>
                <a:spcPct val="50000"/>
              </a:spcBef>
            </a:pPr>
            <a:r>
              <a:rPr lang="en-US" altLang="zh-CN" b="1" dirty="0">
                <a:solidFill>
                  <a:srgbClr val="7F4D78"/>
                </a:solidFill>
              </a:rPr>
              <a:t>           Example:</a:t>
            </a:r>
          </a:p>
          <a:p>
            <a:pPr>
              <a:spcBef>
                <a:spcPct val="50000"/>
              </a:spcBef>
            </a:pPr>
            <a:r>
              <a:rPr lang="en-US" altLang="zh-CN" dirty="0"/>
              <a:t>The reset is exception type 1.</a:t>
            </a:r>
          </a:p>
          <a:p>
            <a:pPr>
              <a:spcBef>
                <a:spcPct val="50000"/>
              </a:spcBef>
            </a:pPr>
            <a:r>
              <a:rPr lang="en-US" altLang="zh-CN" dirty="0"/>
              <a:t>The address of the reset vector is 1 times 4, which equals 0x00000004, and NMI vector (type 2) is located in</a:t>
            </a:r>
          </a:p>
          <a:p>
            <a:pPr algn="ctr">
              <a:spcBef>
                <a:spcPct val="50000"/>
              </a:spcBef>
            </a:pPr>
            <a:r>
              <a:rPr lang="en-US" altLang="zh-CN" dirty="0"/>
              <a:t>2 * 4 = 0x00000008 </a:t>
            </a:r>
          </a:p>
          <a:p>
            <a:pPr>
              <a:spcBef>
                <a:spcPct val="50000"/>
              </a:spcBef>
            </a:pPr>
            <a:r>
              <a:rPr lang="en-US" altLang="zh-CN" dirty="0"/>
              <a:t>The address 0x00000000 is used as the starting value for the MSP.</a:t>
            </a:r>
          </a:p>
          <a:p>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32005B-C674-49A2-BEE2-2B16F4F542DB}" type="slidenum">
              <a:rPr lang="en-US" altLang="zh-CN"/>
              <a:pPr/>
              <a:t>32</a:t>
            </a:fld>
            <a:endParaRPr lang="en-US" altLang="zh-CN"/>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altLang="zh-CN" b="1" dirty="0"/>
              <a:t>Vector Table Definition After Reset</a:t>
            </a:r>
          </a:p>
          <a:p>
            <a:r>
              <a:rPr lang="en-US" altLang="zh-CN" sz="800" dirty="0"/>
              <a:t>Exception Type	Address Offset	Exception Vector</a:t>
            </a:r>
          </a:p>
          <a:p>
            <a:r>
              <a:rPr lang="en-US" altLang="zh-CN" sz="800" dirty="0"/>
              <a:t>15	                     0x3C	            SYSTICK</a:t>
            </a:r>
          </a:p>
          <a:p>
            <a:r>
              <a:rPr lang="en-US" altLang="zh-CN" sz="800" dirty="0"/>
              <a:t>14	                     0x38	            </a:t>
            </a:r>
            <a:r>
              <a:rPr lang="en-US" altLang="zh-CN" sz="800" dirty="0" err="1"/>
              <a:t>PendSV</a:t>
            </a:r>
            <a:endParaRPr lang="en-US" altLang="zh-CN" sz="800" dirty="0"/>
          </a:p>
          <a:p>
            <a:r>
              <a:rPr lang="en-US" altLang="zh-CN" sz="800" dirty="0"/>
              <a:t>13	                     0x34	            Reserved</a:t>
            </a:r>
          </a:p>
          <a:p>
            <a:r>
              <a:rPr lang="en-US" altLang="zh-CN" sz="800" dirty="0"/>
              <a:t>12	                     0x30	            Debug Monitor</a:t>
            </a:r>
          </a:p>
          <a:p>
            <a:r>
              <a:rPr lang="en-US" altLang="zh-CN" sz="800" dirty="0"/>
              <a:t>11	                     0x2C	            SVC</a:t>
            </a:r>
          </a:p>
          <a:p>
            <a:r>
              <a:rPr lang="en-US" altLang="zh-CN" sz="800" dirty="0"/>
              <a:t>7-10	                     0x1C-0x28	   Reserved</a:t>
            </a:r>
          </a:p>
          <a:p>
            <a:r>
              <a:rPr lang="en-US" altLang="zh-CN" sz="800" dirty="0"/>
              <a:t>6	                     0x18	            Usage fault</a:t>
            </a:r>
          </a:p>
          <a:p>
            <a:r>
              <a:rPr lang="en-US" altLang="zh-CN" sz="800" dirty="0"/>
              <a:t>5	                     0x14	            Bus fault</a:t>
            </a:r>
          </a:p>
          <a:p>
            <a:r>
              <a:rPr lang="en-US" altLang="zh-CN" sz="800" dirty="0"/>
              <a:t>4	                     0x10	            </a:t>
            </a:r>
            <a:r>
              <a:rPr lang="en-US" altLang="zh-CN" sz="800" dirty="0" err="1"/>
              <a:t>MemManage</a:t>
            </a:r>
            <a:r>
              <a:rPr lang="en-US" altLang="zh-CN" sz="800" dirty="0"/>
              <a:t> fault</a:t>
            </a:r>
          </a:p>
          <a:p>
            <a:r>
              <a:rPr lang="en-US" altLang="zh-CN" sz="800" dirty="0"/>
              <a:t>3	                     0x0C	            Hard fault</a:t>
            </a:r>
          </a:p>
          <a:p>
            <a:r>
              <a:rPr lang="en-US" altLang="zh-CN" sz="800" dirty="0"/>
              <a:t>2	                     0x08	            NMI</a:t>
            </a:r>
          </a:p>
          <a:p>
            <a:r>
              <a:rPr lang="en-US" altLang="zh-CN" sz="800" dirty="0"/>
              <a:t>1	                     0x04	            Reset</a:t>
            </a:r>
          </a:p>
          <a:p>
            <a:r>
              <a:rPr lang="en-US" altLang="zh-CN" sz="800" dirty="0"/>
              <a:t>0	                     0x00	            Starting value of the MSP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2AE37-052B-4D3E-9A64-FE3FABE2968B}" type="slidenum">
              <a:rPr lang="en-US" altLang="zh-CN"/>
              <a:pPr/>
              <a:t>33</a:t>
            </a:fld>
            <a:endParaRPr lang="en-US" altLang="zh-CN"/>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pPr>
              <a:spcBef>
                <a:spcPct val="50000"/>
              </a:spcBef>
            </a:pPr>
            <a:r>
              <a:rPr lang="en-US" altLang="zh-CN" sz="1700" b="1"/>
              <a:t>8.3.5 Stack Memory Operations</a:t>
            </a:r>
          </a:p>
          <a:p>
            <a:pPr>
              <a:spcBef>
                <a:spcPct val="50000"/>
              </a:spcBef>
            </a:pPr>
            <a:r>
              <a:rPr lang="en-US" altLang="zh-CN" sz="1600" b="1"/>
              <a:t>8.3.5.1 Basic Operations of the Stack</a:t>
            </a:r>
          </a:p>
          <a:p>
            <a:pPr>
              <a:spcBef>
                <a:spcPct val="50000"/>
              </a:spcBef>
            </a:pPr>
            <a:r>
              <a:rPr lang="en-US" altLang="zh-CN"/>
              <a:t>Data in registers are saved into stack memory by a PUSH operation and can be restored to registers later by a POP operation.</a:t>
            </a:r>
          </a:p>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59F4BD-60A2-4F3F-A669-D840DF24061E}" type="slidenum">
              <a:rPr lang="en-US" altLang="zh-CN"/>
              <a:pPr/>
              <a:t>35</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pPr>
              <a:spcBef>
                <a:spcPct val="50000"/>
              </a:spcBef>
            </a:pPr>
            <a:r>
              <a:rPr lang="en-US" altLang="zh-CN" sz="1400" b="1"/>
              <a:t>8.3.5.3 Cortex-M3 Stack Implementation</a:t>
            </a:r>
          </a:p>
          <a:p>
            <a:pPr>
              <a:spcBef>
                <a:spcPct val="50000"/>
              </a:spcBef>
            </a:pPr>
            <a:r>
              <a:rPr lang="en-US" altLang="zh-CN"/>
              <a:t>The stack pointer (SP) points to the last data pushed to the stack memory, and the SP decrements before a new </a:t>
            </a:r>
            <a:r>
              <a:rPr lang="en-US" altLang="zh-CN">
                <a:solidFill>
                  <a:srgbClr val="FF3300"/>
                </a:solidFill>
              </a:rPr>
              <a:t>PUSH operation</a:t>
            </a:r>
            <a:r>
              <a:rPr lang="en-US" altLang="zh-CN"/>
              <a:t>.</a:t>
            </a:r>
          </a:p>
          <a:p>
            <a:r>
              <a:rPr lang="en-US" altLang="zh-CN" b="1"/>
              <a:t>Cortex-M3 Stack PUSH Implementation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2C1DA-3F02-4A90-88D9-120644D548AC}" type="slidenum">
              <a:rPr lang="en-US" altLang="zh-CN"/>
              <a:pPr/>
              <a:t>36</a:t>
            </a:fld>
            <a:endParaRPr lang="en-US"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ltLang="zh-CN"/>
              <a:t>For POP operations, the data is read from the memory location pointer by SP, then the stack pointer is incremented. The contents in the memory location are unchanged.</a:t>
            </a:r>
          </a:p>
          <a:p>
            <a:r>
              <a:rPr lang="en-US" altLang="zh-CN" b="1"/>
              <a:t>Cortex-M3 Stack POP Implementation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198C73-98E0-479F-9BD8-90A41DCF1B4D}" type="slidenum">
              <a:rPr lang="en-US" altLang="zh-CN"/>
              <a:pPr/>
              <a:t>37</a:t>
            </a:fld>
            <a:endParaRPr lang="en-US" altLang="zh-CN"/>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ltLang="zh-CN" b="1">
                <a:solidFill>
                  <a:srgbClr val="133984"/>
                </a:solidFill>
              </a:rPr>
              <a:t>8.3.5.4 The Two-Stack Model in the Cortex-M3</a:t>
            </a:r>
          </a:p>
          <a:p>
            <a:r>
              <a:rPr lang="en-US" altLang="zh-CN">
                <a:solidFill>
                  <a:srgbClr val="133984"/>
                </a:solidFill>
              </a:rPr>
              <a:t>The Cortex-M3 has two stack pointers: the Main Stack Pointer (MSP) and the Process Stack Pointer (PSP). </a:t>
            </a:r>
          </a:p>
          <a:p>
            <a:r>
              <a:rPr lang="en-US" altLang="zh-CN">
                <a:solidFill>
                  <a:srgbClr val="133984"/>
                </a:solidFill>
              </a:rPr>
              <a:t>The SP register to be used is controlled by the Control register bit 1.</a:t>
            </a:r>
          </a:p>
          <a:p>
            <a:pPr>
              <a:spcBef>
                <a:spcPct val="0"/>
              </a:spcBef>
            </a:pPr>
            <a:r>
              <a:rPr lang="en-US" altLang="zh-CN" b="1"/>
              <a:t>Control [1] = 0: Both Thread Level and Handler Use Main Stack</a:t>
            </a:r>
          </a:p>
          <a:p>
            <a:endParaRPr lang="en-US" altLang="zh-CN">
              <a:solidFill>
                <a:srgbClr val="133984"/>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56FC20-1F4C-4DEB-8416-25C6995158CA}" type="slidenum">
              <a:rPr lang="en-US" altLang="zh-CN"/>
              <a:pPr/>
              <a:t>38</a:t>
            </a:fld>
            <a:endParaRPr lang="en-US"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ltLang="zh-CN" b="1" dirty="0"/>
              <a:t>Control[1] = 1: Thread Level Uses Process Stack and Handler Uses Main Stack</a:t>
            </a:r>
          </a:p>
          <a:p>
            <a:r>
              <a:rPr lang="en-US" altLang="zh-CN" dirty="0"/>
              <a:t>The automatic stacking and </a:t>
            </a:r>
            <a:r>
              <a:rPr lang="en-US" altLang="zh-CN" dirty="0" err="1"/>
              <a:t>unstacking</a:t>
            </a:r>
            <a:r>
              <a:rPr lang="en-US" altLang="zh-CN" dirty="0"/>
              <a:t> mechanism will use PSP; whereas stack operations inside the handler will use MSP.</a:t>
            </a:r>
          </a:p>
          <a:p>
            <a:endParaRPr lang="en-US" altLang="zh-CN"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A8EB03-CEAF-4F0B-B4F6-387E7CB67C93}" type="slidenum">
              <a:rPr lang="en-US" altLang="zh-CN"/>
              <a:pPr/>
              <a:t>39</a:t>
            </a:fld>
            <a:endParaRPr lang="en-US" altLang="zh-CN"/>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altLang="zh-CN" sz="1600" b="1" dirty="0"/>
              <a:t>8.3.5.5 Reset Sequence</a:t>
            </a:r>
          </a:p>
          <a:p>
            <a:endParaRPr lang="en-US" altLang="zh-CN" sz="1600" b="1" dirty="0"/>
          </a:p>
          <a:p>
            <a:pPr>
              <a:spcBef>
                <a:spcPct val="50000"/>
              </a:spcBef>
            </a:pPr>
            <a:r>
              <a:rPr lang="en-US" altLang="zh-CN" sz="1300" dirty="0"/>
              <a:t>After the processor exits reset, it will read two words from memory:</a:t>
            </a:r>
          </a:p>
          <a:p>
            <a:pPr>
              <a:spcBef>
                <a:spcPct val="50000"/>
              </a:spcBef>
            </a:pPr>
            <a:endParaRPr lang="en-US" altLang="zh-CN" sz="1300" dirty="0"/>
          </a:p>
          <a:p>
            <a:pPr>
              <a:spcBef>
                <a:spcPct val="50000"/>
              </a:spcBef>
            </a:pPr>
            <a:r>
              <a:rPr lang="en-US" altLang="zh-CN" sz="1300" dirty="0"/>
              <a:t>1. Address 0x00000000: holds Starting value of R13 (the stack pointer)</a:t>
            </a:r>
          </a:p>
          <a:p>
            <a:pPr>
              <a:spcBef>
                <a:spcPct val="50000"/>
              </a:spcBef>
            </a:pPr>
            <a:r>
              <a:rPr lang="en-US" altLang="zh-CN" sz="1300" dirty="0"/>
              <a:t>2. Address 0x00000004: holds Reset vector (the starting address of startup program; LSB should be set to 1 to indicate Thumb state)</a:t>
            </a:r>
          </a:p>
          <a:p>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C8469-47CE-4EAB-8688-37CF6960ED20}" type="slidenum">
              <a:rPr lang="en-US" altLang="zh-CN"/>
              <a:pPr/>
              <a:t>40</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ltLang="zh-CN" b="1"/>
              <a:t>Reset Sequence</a:t>
            </a:r>
          </a:p>
          <a:p>
            <a:r>
              <a:rPr lang="en-US" altLang="zh-CN"/>
              <a:t>The vector table starts after the initial SP value. In the Cortex-M3, vector addresses in the vector table should have their LSB set to 1 to indicate that they are Thumb code.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14CCD-B2AA-470B-9914-60D5F7D2863E}" type="slidenum">
              <a:rPr lang="en-US" altLang="zh-CN"/>
              <a:pPr/>
              <a:t>4</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pPr>
              <a:spcBef>
                <a:spcPct val="50000"/>
              </a:spcBef>
            </a:pPr>
            <a:r>
              <a:rPr lang="en-US" altLang="zh-CN" sz="1500" b="1"/>
              <a:t>8.1.3 Characteristics</a:t>
            </a:r>
          </a:p>
          <a:p>
            <a:pPr>
              <a:spcBef>
                <a:spcPct val="50000"/>
              </a:spcBef>
            </a:pPr>
            <a:r>
              <a:rPr lang="en-US" altLang="zh-CN"/>
              <a:t>1. Embedded systems are designed to do some specific task.</a:t>
            </a:r>
          </a:p>
          <a:p>
            <a:pPr>
              <a:spcBef>
                <a:spcPct val="50000"/>
              </a:spcBef>
            </a:pPr>
            <a:r>
              <a:rPr lang="en-US" altLang="zh-CN"/>
              <a:t>Some also have real-time performance constraints that must be met; others may have low or no performance requirements.</a:t>
            </a:r>
          </a:p>
          <a:p>
            <a:pPr>
              <a:spcBef>
                <a:spcPct val="50000"/>
              </a:spcBef>
            </a:pPr>
            <a:endParaRPr lang="en-US" altLang="zh-CN"/>
          </a:p>
          <a:p>
            <a:pPr>
              <a:spcBef>
                <a:spcPct val="50000"/>
              </a:spcBef>
            </a:pPr>
            <a:r>
              <a:rPr lang="en-US" altLang="zh-CN"/>
              <a:t>2. Many embedded systems consist of small, computerized parts within a larger device that serves a more general purpose. </a:t>
            </a:r>
          </a:p>
          <a:p>
            <a:pPr>
              <a:spcBef>
                <a:spcPct val="50000"/>
              </a:spcBef>
            </a:pPr>
            <a:endParaRPr lang="en-US" altLang="zh-CN"/>
          </a:p>
          <a:p>
            <a:pPr>
              <a:spcBef>
                <a:spcPct val="50000"/>
              </a:spcBef>
            </a:pPr>
            <a:r>
              <a:rPr lang="en-US" altLang="zh-CN"/>
              <a:t>3. The program instructions written for embedded systems are referred to as firmware, and are stored in read-only memory or Flash memory chips. </a:t>
            </a:r>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62F779-1FA5-4BD7-A762-339463DFE52D}" type="slidenum">
              <a:rPr lang="en-US" altLang="zh-CN"/>
              <a:pPr/>
              <a:t>41</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altLang="zh-CN" b="1"/>
              <a:t>Initial Stack Pointer Value and Initial Program Counter (PC) Value Example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98F08F-3BD9-4944-8E2F-DBDF0EFA0EE7}" type="slidenum">
              <a:rPr lang="en-US" altLang="zh-CN"/>
              <a:pPr/>
              <a:t>42</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pPr>
              <a:spcBef>
                <a:spcPct val="50000"/>
              </a:spcBef>
            </a:pPr>
            <a:r>
              <a:rPr lang="en-US" altLang="zh-CN" sz="1600" b="1" dirty="0"/>
              <a:t>8.4 Memory System</a:t>
            </a:r>
          </a:p>
          <a:p>
            <a:pPr>
              <a:spcBef>
                <a:spcPct val="50000"/>
              </a:spcBef>
            </a:pPr>
            <a:r>
              <a:rPr lang="en-US" altLang="zh-CN" sz="1500" b="1" dirty="0"/>
              <a:t>8.4.1 Memory System Features Overview</a:t>
            </a:r>
          </a:p>
          <a:p>
            <a:pPr>
              <a:spcBef>
                <a:spcPct val="50000"/>
              </a:spcBef>
            </a:pPr>
            <a:r>
              <a:rPr lang="en-US" altLang="zh-CN" dirty="0"/>
              <a:t>1. A predefined memory map that specifies which bus interface is to be used when a memory location is accessed.</a:t>
            </a:r>
          </a:p>
          <a:p>
            <a:pPr>
              <a:spcBef>
                <a:spcPct val="50000"/>
              </a:spcBef>
            </a:pPr>
            <a:endParaRPr lang="en-US" altLang="zh-CN" dirty="0"/>
          </a:p>
          <a:p>
            <a:pPr>
              <a:spcBef>
                <a:spcPct val="50000"/>
              </a:spcBef>
            </a:pPr>
            <a:r>
              <a:rPr lang="en-US" altLang="zh-CN" dirty="0"/>
              <a:t>2. Bit-band: This provides atomic operations to bit data in memory or peripherals.</a:t>
            </a:r>
          </a:p>
          <a:p>
            <a:pPr>
              <a:spcBef>
                <a:spcPct val="50000"/>
              </a:spcBef>
            </a:pPr>
            <a:endParaRPr lang="en-US" altLang="zh-CN" dirty="0"/>
          </a:p>
          <a:p>
            <a:pPr>
              <a:spcBef>
                <a:spcPct val="50000"/>
              </a:spcBef>
            </a:pPr>
            <a:r>
              <a:rPr lang="en-US" altLang="zh-CN" dirty="0"/>
              <a:t>3. Supports unaligned transfers and exclusive accesses.</a:t>
            </a:r>
          </a:p>
          <a:p>
            <a:pPr>
              <a:spcBef>
                <a:spcPct val="50000"/>
              </a:spcBef>
            </a:pPr>
            <a:endParaRPr lang="en-US" altLang="zh-CN" b="1" dirty="0"/>
          </a:p>
          <a:p>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71225B-80FD-41CB-99D1-A6AC81110872}" type="slidenum">
              <a:rPr lang="en-US" altLang="zh-CN"/>
              <a:pPr/>
              <a:t>43</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pPr>
              <a:spcBef>
                <a:spcPct val="50000"/>
              </a:spcBef>
            </a:pPr>
            <a:r>
              <a:rPr lang="en-US" altLang="zh-CN" sz="1500" b="1" dirty="0"/>
              <a:t>8.4.2 Memory Maps</a:t>
            </a:r>
          </a:p>
          <a:p>
            <a:pPr>
              <a:spcBef>
                <a:spcPct val="50000"/>
              </a:spcBef>
            </a:pPr>
            <a:r>
              <a:rPr lang="en-US" altLang="zh-CN" dirty="0"/>
              <a:t>The Cortex-M3 processor has a fixed memory map. </a:t>
            </a:r>
          </a:p>
          <a:p>
            <a:pPr>
              <a:spcBef>
                <a:spcPct val="50000"/>
              </a:spcBef>
            </a:pPr>
            <a:r>
              <a:rPr lang="en-US" altLang="en-US" dirty="0"/>
              <a:t>Some of the memory locations are allocated for private peripherals such as debugging</a:t>
            </a:r>
            <a:r>
              <a:rPr lang="en-US" altLang="zh-CN" dirty="0"/>
              <a:t> </a:t>
            </a:r>
            <a:r>
              <a:rPr lang="en-US" altLang="en-US" dirty="0"/>
              <a:t>components.</a:t>
            </a:r>
            <a:endParaRPr lang="en-US" altLang="zh-CN" dirty="0"/>
          </a:p>
          <a:p>
            <a:pPr>
              <a:spcBef>
                <a:spcPct val="50000"/>
              </a:spcBef>
            </a:pPr>
            <a:r>
              <a:rPr lang="en-US" altLang="zh-CN" dirty="0"/>
              <a:t>1. Fetch Patch and </a:t>
            </a:r>
            <a:r>
              <a:rPr lang="en-US" altLang="zh-CN" dirty="0" err="1"/>
              <a:t>BreakPoint</a:t>
            </a:r>
            <a:r>
              <a:rPr lang="en-US" altLang="zh-CN" dirty="0"/>
              <a:t> Unit (FPB)</a:t>
            </a:r>
          </a:p>
          <a:p>
            <a:pPr>
              <a:spcBef>
                <a:spcPct val="50000"/>
              </a:spcBef>
            </a:pPr>
            <a:r>
              <a:rPr lang="en-US" altLang="zh-CN" dirty="0"/>
              <a:t>2. Data </a:t>
            </a:r>
            <a:r>
              <a:rPr lang="en-US" altLang="zh-CN" dirty="0" err="1"/>
              <a:t>WatchPoint</a:t>
            </a:r>
            <a:r>
              <a:rPr lang="en-US" altLang="zh-CN" dirty="0"/>
              <a:t> and Trace Unit (DWT)</a:t>
            </a:r>
          </a:p>
          <a:p>
            <a:pPr>
              <a:spcBef>
                <a:spcPct val="50000"/>
              </a:spcBef>
            </a:pPr>
            <a:r>
              <a:rPr lang="en-US" altLang="zh-CN" dirty="0"/>
              <a:t>3. Instrumentation Trace </a:t>
            </a:r>
            <a:r>
              <a:rPr lang="en-US" altLang="zh-CN" dirty="0" err="1"/>
              <a:t>Macrocell</a:t>
            </a:r>
            <a:r>
              <a:rPr lang="en-US" altLang="zh-CN" dirty="0"/>
              <a:t> (ITM)</a:t>
            </a:r>
          </a:p>
          <a:p>
            <a:pPr>
              <a:spcBef>
                <a:spcPct val="50000"/>
              </a:spcBef>
            </a:pPr>
            <a:r>
              <a:rPr lang="en-US" altLang="zh-CN" dirty="0"/>
              <a:t>4. Embedded Trace </a:t>
            </a:r>
            <a:r>
              <a:rPr lang="en-US" altLang="zh-CN" dirty="0" err="1"/>
              <a:t>Macrocell</a:t>
            </a:r>
            <a:r>
              <a:rPr lang="en-US" altLang="zh-CN" dirty="0"/>
              <a:t> (ETM)</a:t>
            </a:r>
          </a:p>
          <a:p>
            <a:pPr>
              <a:spcBef>
                <a:spcPct val="50000"/>
              </a:spcBef>
            </a:pPr>
            <a:r>
              <a:rPr lang="en-US" altLang="zh-CN" dirty="0"/>
              <a:t>5. Trace Port Interface Unit (TPIU)</a:t>
            </a:r>
          </a:p>
          <a:p>
            <a:pPr>
              <a:spcBef>
                <a:spcPct val="50000"/>
              </a:spcBef>
            </a:pPr>
            <a:r>
              <a:rPr lang="en-US" altLang="zh-CN" dirty="0"/>
              <a:t>6. ROM Table</a:t>
            </a:r>
          </a:p>
          <a:p>
            <a:pPr>
              <a:spcBef>
                <a:spcPct val="50000"/>
              </a:spcBef>
            </a:pPr>
            <a:r>
              <a:rPr lang="en-US" altLang="zh-CN" dirty="0"/>
              <a:t>The Cortex-M3 processor has a total of 4 GB of address space. </a:t>
            </a:r>
          </a:p>
          <a:p>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CF2E4-7D46-4DE3-A51F-0CDF89514528}" type="slidenum">
              <a:rPr lang="en-US" altLang="zh-CN"/>
              <a:pPr/>
              <a:t>44</a:t>
            </a:fld>
            <a:endParaRPr lang="en-US"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pPr>
              <a:spcBef>
                <a:spcPct val="0"/>
              </a:spcBef>
            </a:pPr>
            <a:r>
              <a:rPr lang="en-US" altLang="zh-CN" b="1"/>
              <a:t>A Cortex-M3 Predefined Memory Map</a:t>
            </a:r>
          </a:p>
          <a:p>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0B48C-1ADB-47C4-A57C-C136120FA58C}" type="slidenum">
              <a:rPr lang="en-US" altLang="zh-CN"/>
              <a:pPr/>
              <a:t>45</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pPr>
              <a:spcBef>
                <a:spcPct val="50000"/>
              </a:spcBef>
            </a:pPr>
            <a:r>
              <a:rPr lang="en-US" altLang="zh-CN" b="1" i="1">
                <a:solidFill>
                  <a:srgbClr val="FF3300"/>
                </a:solidFill>
              </a:rPr>
              <a:t>SRAM: </a:t>
            </a:r>
          </a:p>
          <a:p>
            <a:pPr>
              <a:spcBef>
                <a:spcPct val="50000"/>
              </a:spcBef>
            </a:pPr>
            <a:r>
              <a:rPr lang="en-US" altLang="zh-CN"/>
              <a:t>0.5 GB. The SRAM memory range is for connecting internal SRAM. </a:t>
            </a:r>
          </a:p>
          <a:p>
            <a:pPr>
              <a:spcBef>
                <a:spcPct val="50000"/>
              </a:spcBef>
            </a:pPr>
            <a:r>
              <a:rPr lang="en-US" altLang="zh-CN" b="1" i="1">
                <a:solidFill>
                  <a:srgbClr val="FF3300"/>
                </a:solidFill>
              </a:rPr>
              <a:t>On-chip peripherals: </a:t>
            </a:r>
          </a:p>
          <a:p>
            <a:pPr>
              <a:spcBef>
                <a:spcPct val="50000"/>
              </a:spcBef>
            </a:pPr>
            <a:r>
              <a:rPr lang="en-US" altLang="zh-CN"/>
              <a:t>0.5 GB, supports bit-band alias and is accessed via the system bus interface.</a:t>
            </a:r>
          </a:p>
          <a:p>
            <a:pPr>
              <a:spcBef>
                <a:spcPct val="50000"/>
              </a:spcBef>
            </a:pPr>
            <a:r>
              <a:rPr lang="en-US" altLang="zh-CN" b="1" i="1">
                <a:solidFill>
                  <a:srgbClr val="FF3300"/>
                </a:solidFill>
              </a:rPr>
              <a:t>External RAM: </a:t>
            </a:r>
          </a:p>
          <a:p>
            <a:pPr>
              <a:spcBef>
                <a:spcPct val="50000"/>
              </a:spcBef>
            </a:pPr>
            <a:r>
              <a:rPr lang="en-US" altLang="zh-CN"/>
              <a:t>1 GB. Program execution is allowed.</a:t>
            </a:r>
          </a:p>
          <a:p>
            <a:pPr>
              <a:spcBef>
                <a:spcPct val="50000"/>
              </a:spcBef>
            </a:pPr>
            <a:r>
              <a:rPr lang="en-US" altLang="zh-CN" b="1" i="1">
                <a:solidFill>
                  <a:srgbClr val="FF3300"/>
                </a:solidFill>
              </a:rPr>
              <a:t>External devices: </a:t>
            </a:r>
          </a:p>
          <a:p>
            <a:pPr>
              <a:spcBef>
                <a:spcPct val="50000"/>
              </a:spcBef>
            </a:pPr>
            <a:r>
              <a:rPr lang="en-US" altLang="zh-CN"/>
              <a:t>1 GB. Program execution is not allowed.</a:t>
            </a:r>
          </a:p>
          <a:p>
            <a:pPr>
              <a:spcBef>
                <a:spcPct val="50000"/>
              </a:spcBef>
            </a:pPr>
            <a:r>
              <a:rPr lang="en-US" altLang="zh-CN" b="1" i="1">
                <a:solidFill>
                  <a:srgbClr val="FF3300"/>
                </a:solidFill>
              </a:rPr>
              <a:t>System-level components + internal private peripheral buses + external private peripheral bus + vendor-specific system peripherals:</a:t>
            </a:r>
          </a:p>
          <a:p>
            <a:pPr>
              <a:spcBef>
                <a:spcPct val="50000"/>
              </a:spcBef>
            </a:pPr>
            <a:r>
              <a:rPr lang="en-US" altLang="zh-CN"/>
              <a:t> 0.5 GB.</a:t>
            </a:r>
          </a:p>
          <a:p>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309CE-9C9D-4FA3-AF51-38F14E106585}" type="slidenum">
              <a:rPr lang="en-US" altLang="zh-CN"/>
              <a:pPr/>
              <a:t>46</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pPr>
              <a:spcBef>
                <a:spcPct val="50000"/>
              </a:spcBef>
            </a:pPr>
            <a:r>
              <a:rPr lang="en-US" altLang="zh-CN" b="1">
                <a:solidFill>
                  <a:srgbClr val="7F4D78"/>
                </a:solidFill>
              </a:rPr>
              <a:t>Private peripheral bus: </a:t>
            </a:r>
          </a:p>
          <a:p>
            <a:pPr>
              <a:spcBef>
                <a:spcPct val="50000"/>
              </a:spcBef>
            </a:pPr>
            <a:r>
              <a:rPr lang="en-US" altLang="zh-CN"/>
              <a:t>1. AHB private peripheral bus, for Cortex-M3 internal AHB peripherals only.</a:t>
            </a:r>
          </a:p>
          <a:p>
            <a:pPr>
              <a:spcBef>
                <a:spcPct val="50000"/>
              </a:spcBef>
            </a:pPr>
            <a:r>
              <a:rPr lang="en-US" altLang="zh-CN"/>
              <a:t>2. APB private peripheral bus, for Cortex-M3 internal APB devices as well as external peripherals.</a:t>
            </a:r>
          </a:p>
          <a:p>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DF1F7-9275-4AA4-B9A6-BD4D18BE7EBE}" type="slidenum">
              <a:rPr lang="en-US" altLang="zh-CN"/>
              <a:pPr/>
              <a:t>47</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pPr>
              <a:spcBef>
                <a:spcPct val="50000"/>
              </a:spcBef>
            </a:pPr>
            <a:r>
              <a:rPr lang="en-US" altLang="zh-CN" sz="1300" b="1" dirty="0"/>
              <a:t>8.4.3 Memory Access Attributes</a:t>
            </a:r>
          </a:p>
          <a:p>
            <a:pPr>
              <a:spcBef>
                <a:spcPct val="50000"/>
              </a:spcBef>
            </a:pPr>
            <a:r>
              <a:rPr lang="en-US" altLang="zh-CN" dirty="0"/>
              <a:t>The memory map defines the memory attributes of the access:</a:t>
            </a:r>
          </a:p>
          <a:p>
            <a:pPr>
              <a:spcBef>
                <a:spcPct val="50000"/>
              </a:spcBef>
            </a:pPr>
            <a:endParaRPr lang="en-US" altLang="zh-CN" dirty="0"/>
          </a:p>
          <a:p>
            <a:pPr>
              <a:spcBef>
                <a:spcPct val="50000"/>
              </a:spcBef>
            </a:pPr>
            <a:endParaRPr lang="en-US" altLang="zh-CN" dirty="0"/>
          </a:p>
          <a:p>
            <a:pPr>
              <a:spcBef>
                <a:spcPct val="50000"/>
              </a:spcBef>
            </a:pPr>
            <a:endParaRPr lang="en-US" altLang="zh-CN" dirty="0"/>
          </a:p>
          <a:p>
            <a:pPr>
              <a:spcBef>
                <a:spcPct val="50000"/>
              </a:spcBef>
            </a:pPr>
            <a:endParaRPr lang="en-US" altLang="zh-CN" dirty="0"/>
          </a:p>
          <a:p>
            <a:pPr>
              <a:spcBef>
                <a:spcPct val="50000"/>
              </a:spcBef>
            </a:pPr>
            <a:endParaRPr lang="en-US" altLang="zh-CN" dirty="0"/>
          </a:p>
          <a:p>
            <a:pPr>
              <a:spcBef>
                <a:spcPct val="50000"/>
              </a:spcBef>
            </a:pPr>
            <a:endParaRPr lang="en-US" altLang="zh-CN" dirty="0"/>
          </a:p>
          <a:p>
            <a:pPr>
              <a:spcBef>
                <a:spcPct val="50000"/>
              </a:spcBef>
            </a:pPr>
            <a:r>
              <a:rPr lang="en-US" altLang="zh-CN" dirty="0"/>
              <a:t>The default memory attribute settings can be overridden if MPU is present and the region is programmed differently from the default.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13056-460C-4C70-96F7-9DAC3F4B3824}" type="slidenum">
              <a:rPr lang="en-US" altLang="zh-CN"/>
              <a:pPr/>
              <a:t>48</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zh-CN" sz="6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C30B0-9B94-4EE7-8916-1268AE40846C}" type="slidenum">
              <a:rPr lang="en-US" altLang="zh-CN"/>
              <a:pPr/>
              <a:t>49</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pPr>
              <a:spcBef>
                <a:spcPct val="50000"/>
              </a:spcBef>
            </a:pPr>
            <a:r>
              <a:rPr lang="en-US" altLang="zh-CN" sz="1300" b="1"/>
              <a:t>8.4.5 Bit-Band Operations</a:t>
            </a:r>
          </a:p>
          <a:p>
            <a:pPr>
              <a:spcBef>
                <a:spcPct val="50000"/>
              </a:spcBef>
            </a:pPr>
            <a:r>
              <a:rPr lang="en-US" altLang="zh-CN"/>
              <a:t>Bit-band operation support allows a single load/store operation to access (read/write) to a single data bit.</a:t>
            </a:r>
          </a:p>
          <a:p>
            <a:pPr>
              <a:spcBef>
                <a:spcPct val="50000"/>
              </a:spcBef>
            </a:pPr>
            <a:r>
              <a:rPr lang="en-US" altLang="zh-CN"/>
              <a:t>Bit-band regions: </a:t>
            </a:r>
          </a:p>
          <a:p>
            <a:pPr>
              <a:spcBef>
                <a:spcPct val="50000"/>
              </a:spcBef>
            </a:pPr>
            <a:r>
              <a:rPr lang="en-US" altLang="zh-CN"/>
              <a:t>1. The first 1 MB of the SRAM region</a:t>
            </a:r>
          </a:p>
          <a:p>
            <a:pPr>
              <a:spcBef>
                <a:spcPct val="50000"/>
              </a:spcBef>
            </a:pPr>
            <a:r>
              <a:rPr lang="en-US" altLang="zh-CN"/>
              <a:t>2. The first 1 MB of the peripheral region</a:t>
            </a:r>
          </a:p>
          <a:p>
            <a:pPr>
              <a:spcBef>
                <a:spcPct val="50000"/>
              </a:spcBef>
            </a:pPr>
            <a:endParaRPr lang="en-US" altLang="zh-CN"/>
          </a:p>
          <a:p>
            <a:pPr>
              <a:spcBef>
                <a:spcPct val="50000"/>
              </a:spcBef>
            </a:pPr>
            <a:r>
              <a:rPr lang="en-US" altLang="zh-CN"/>
              <a:t>They can be accessed via a separate memory region called the </a:t>
            </a:r>
            <a:r>
              <a:rPr lang="en-US" altLang="zh-CN" b="1" i="1">
                <a:solidFill>
                  <a:srgbClr val="FF3300"/>
                </a:solidFill>
              </a:rPr>
              <a:t>bit-band alias</a:t>
            </a:r>
            <a:r>
              <a:rPr lang="en-US" altLang="zh-CN" b="1">
                <a:solidFill>
                  <a:srgbClr val="FF3300"/>
                </a:solidFill>
              </a:rPr>
              <a:t>. </a:t>
            </a:r>
          </a:p>
          <a:p>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FB172-D29A-440B-AD6E-1BBC163E8537}" type="slidenum">
              <a:rPr lang="en-US" altLang="zh-CN"/>
              <a:pPr/>
              <a:t>50</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altLang="zh-CN" b="1"/>
              <a:t>Bit Accesses to Bit-Band Region Via the Bit-Band Alias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E64B14-5909-4F8D-92AD-33A02FF6AFCB}" type="slidenum">
              <a:rPr lang="en-US" altLang="zh-CN"/>
              <a:pPr/>
              <a:t>5</a:t>
            </a:fld>
            <a:endParaRPr lang="en-US" altLang="zh-CN"/>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pPr>
              <a:spcBef>
                <a:spcPct val="50000"/>
              </a:spcBef>
            </a:pPr>
            <a:r>
              <a:rPr lang="en-US" altLang="zh-CN" sz="1800" b="1" dirty="0"/>
              <a:t>8.1.4 </a:t>
            </a:r>
            <a:r>
              <a:rPr lang="en-US" altLang="zh-CN" sz="1500" b="1" dirty="0"/>
              <a:t>Application</a:t>
            </a:r>
          </a:p>
          <a:p>
            <a:pPr>
              <a:spcBef>
                <a:spcPct val="50000"/>
              </a:spcBef>
            </a:pPr>
            <a:r>
              <a:rPr lang="en-US" altLang="zh-CN" dirty="0"/>
              <a:t>Embedded systems span all aspects of modern life and there are many examples of their use.</a:t>
            </a:r>
          </a:p>
          <a:p>
            <a:pPr>
              <a:spcBef>
                <a:spcPct val="50000"/>
              </a:spcBef>
            </a:pPr>
            <a:r>
              <a:rPr lang="en-US" altLang="zh-CN" dirty="0"/>
              <a:t>Telecommunications systems employ numerous embedded systems from telephone switches for the network to mobile phones at the end-user. </a:t>
            </a:r>
          </a:p>
          <a:p>
            <a:pPr>
              <a:spcBef>
                <a:spcPct val="50000"/>
              </a:spcBef>
            </a:pPr>
            <a:endParaRPr lang="en-US" altLang="zh-CN" dirty="0"/>
          </a:p>
          <a:p>
            <a:pPr>
              <a:spcBef>
                <a:spcPct val="50000"/>
              </a:spcBef>
            </a:pPr>
            <a:r>
              <a:rPr lang="en-US" altLang="zh-CN" dirty="0"/>
              <a:t>Consumer electronics include</a:t>
            </a:r>
          </a:p>
          <a:p>
            <a:pPr>
              <a:spcBef>
                <a:spcPct val="50000"/>
              </a:spcBef>
            </a:pPr>
            <a:r>
              <a:rPr lang="en-US" altLang="zh-CN" dirty="0"/>
              <a:t> personal digital assistants (PDAs), </a:t>
            </a:r>
          </a:p>
          <a:p>
            <a:pPr>
              <a:spcBef>
                <a:spcPct val="50000"/>
              </a:spcBef>
            </a:pPr>
            <a:r>
              <a:rPr lang="en-US" altLang="zh-CN" dirty="0"/>
              <a:t>mp3 players, mobile phones </a:t>
            </a:r>
          </a:p>
          <a:p>
            <a:pPr>
              <a:spcBef>
                <a:spcPct val="50000"/>
              </a:spcBef>
            </a:pPr>
            <a:r>
              <a:rPr lang="en-US" altLang="zh-CN" dirty="0"/>
              <a:t>and videogame consoles.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84011-5F8B-46AD-8F7B-25812EB6F07C}" type="slidenum">
              <a:rPr lang="en-US" altLang="zh-CN"/>
              <a:pPr/>
              <a:t>51</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altLang="zh-CN">
                <a:solidFill>
                  <a:srgbClr val="133984"/>
                </a:solidFill>
              </a:rPr>
              <a:t>To set bit 2 in word data in address 0x20000000:</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5D888F-A2B2-4997-80CD-F2715BF4C243}" type="slidenum">
              <a:rPr lang="en-US" altLang="zh-CN"/>
              <a:pPr/>
              <a:t>52</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pPr>
              <a:spcBef>
                <a:spcPct val="50000"/>
              </a:spcBef>
            </a:pPr>
            <a:r>
              <a:rPr lang="en-US" altLang="zh-CN" sz="1400"/>
              <a:t>The assembler sequence to </a:t>
            </a:r>
          </a:p>
          <a:p>
            <a:pPr>
              <a:spcBef>
                <a:spcPct val="50000"/>
              </a:spcBef>
            </a:pPr>
            <a:r>
              <a:rPr lang="en-US" altLang="zh-CN" sz="1400">
                <a:solidFill>
                  <a:srgbClr val="FF3300"/>
                </a:solidFill>
              </a:rPr>
              <a:t>Write</a:t>
            </a:r>
            <a:r>
              <a:rPr lang="en-US" altLang="zh-CN" sz="1400"/>
              <a:t>:</a:t>
            </a:r>
          </a:p>
          <a:p>
            <a:pPr>
              <a:spcBef>
                <a:spcPct val="50000"/>
              </a:spcBef>
            </a:pPr>
            <a:r>
              <a:rPr lang="en-US" altLang="zh-CN" sz="1400"/>
              <a:t>1. Without Bit-Band:</a:t>
            </a:r>
          </a:p>
          <a:p>
            <a:r>
              <a:rPr lang="en-US" altLang="zh-CN" sz="1400"/>
              <a:t>2. With Bit-Band:</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7C6392-76BC-4344-BB27-F6E2EABCB3B0}" type="slidenum">
              <a:rPr lang="en-US" altLang="zh-CN"/>
              <a:pPr/>
              <a:t>53</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en-US" altLang="zh-CN" b="1"/>
              <a:t>Read from the Bit-Band Alias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A65B7D-F875-48EB-8DA7-86AEAD3FDE10}" type="slidenum">
              <a:rPr lang="en-US" altLang="zh-CN"/>
              <a:pPr/>
              <a:t>54</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altLang="zh-CN">
                <a:solidFill>
                  <a:srgbClr val="133984"/>
                </a:solidFill>
              </a:rPr>
              <a:t>The assembler sequence to </a:t>
            </a:r>
            <a:r>
              <a:rPr lang="en-US" altLang="zh-CN">
                <a:solidFill>
                  <a:srgbClr val="FF3300"/>
                </a:solidFill>
              </a:rPr>
              <a:t>read:</a:t>
            </a:r>
          </a:p>
          <a:p>
            <a:endParaRPr lang="en-US" altLang="zh-CN">
              <a:solidFill>
                <a:srgbClr val="FF3300"/>
              </a:solidFill>
            </a:endParaRPr>
          </a:p>
          <a:p>
            <a:r>
              <a:rPr lang="en-US" altLang="zh-CN">
                <a:solidFill>
                  <a:srgbClr val="133984"/>
                </a:solidFill>
              </a:rPr>
              <a:t>1. With Bit-Band:</a:t>
            </a:r>
          </a:p>
          <a:p>
            <a:r>
              <a:rPr lang="en-US" altLang="zh-CN">
                <a:solidFill>
                  <a:srgbClr val="133984"/>
                </a:solidFill>
              </a:rPr>
              <a:t>  LDR          R0,   =0x20000000   ; Setup address</a:t>
            </a:r>
          </a:p>
          <a:p>
            <a:r>
              <a:rPr lang="en-US" altLang="zh-CN">
                <a:solidFill>
                  <a:srgbClr val="133984"/>
                </a:solidFill>
              </a:rPr>
              <a:t>  LDR          R1,   [R0]                  ; Read</a:t>
            </a:r>
          </a:p>
          <a:p>
            <a:r>
              <a:rPr lang="en-US" altLang="zh-CN">
                <a:solidFill>
                  <a:srgbClr val="133984"/>
                </a:solidFill>
              </a:rPr>
              <a:t>  UBFX.W   R1,   R1,  #2,  #1      ; Extract bit[2]</a:t>
            </a:r>
          </a:p>
          <a:p>
            <a:endParaRPr lang="en-US" altLang="zh-CN">
              <a:solidFill>
                <a:srgbClr val="133984"/>
              </a:solidFill>
            </a:endParaRPr>
          </a:p>
          <a:p>
            <a:r>
              <a:rPr lang="en-US" altLang="zh-CN">
                <a:solidFill>
                  <a:srgbClr val="133984"/>
                </a:solidFill>
              </a:rPr>
              <a:t>2. With Bit-Band:</a:t>
            </a:r>
          </a:p>
          <a:p>
            <a:r>
              <a:rPr lang="en-US" altLang="zh-CN">
                <a:solidFill>
                  <a:srgbClr val="133984"/>
                </a:solidFill>
              </a:rPr>
              <a:t>  LDR          R0,   =0x22000008   ; Setup address</a:t>
            </a:r>
          </a:p>
          <a:p>
            <a:r>
              <a:rPr lang="en-US" altLang="zh-CN">
                <a:solidFill>
                  <a:srgbClr val="133984"/>
                </a:solidFill>
              </a:rPr>
              <a:t>  LDR          R1,   [R0]                  ; Read</a:t>
            </a:r>
          </a:p>
          <a:p>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C3C56-3EFC-46C9-8A37-615006F22F2E}" type="slidenum">
              <a:rPr lang="en-US" altLang="zh-CN"/>
              <a:pPr/>
              <a:t>57</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pPr>
              <a:spcBef>
                <a:spcPct val="40000"/>
              </a:spcBef>
            </a:pPr>
            <a:r>
              <a:rPr lang="en-US" altLang="zh-CN" b="1" dirty="0">
                <a:solidFill>
                  <a:srgbClr val="851385"/>
                </a:solidFill>
              </a:rPr>
              <a:t> Example:</a:t>
            </a:r>
          </a:p>
          <a:p>
            <a:pPr>
              <a:spcBef>
                <a:spcPct val="40000"/>
              </a:spcBef>
            </a:pPr>
            <a:r>
              <a:rPr lang="en-US" altLang="zh-CN" dirty="0"/>
              <a:t>1. Set address 0x20000000 to a value of 0x3355AACC.</a:t>
            </a:r>
          </a:p>
          <a:p>
            <a:pPr>
              <a:spcBef>
                <a:spcPct val="40000"/>
              </a:spcBef>
            </a:pPr>
            <a:r>
              <a:rPr lang="en-US" altLang="zh-CN" dirty="0"/>
              <a:t>2. Read address 0x22000008. This read access is remapped into read access to 0x20000000. The return value is 1 (bit[2] of 0x3355AACC).</a:t>
            </a:r>
          </a:p>
          <a:p>
            <a:pPr>
              <a:spcBef>
                <a:spcPct val="40000"/>
              </a:spcBef>
            </a:pPr>
            <a:r>
              <a:rPr lang="en-US" altLang="zh-CN" dirty="0"/>
              <a:t>3. Write 0x0 to 0x22000008. </a:t>
            </a:r>
          </a:p>
          <a:p>
            <a:pPr>
              <a:spcBef>
                <a:spcPct val="40000"/>
              </a:spcBef>
            </a:pPr>
            <a:r>
              <a:rPr lang="en-US" altLang="zh-CN" dirty="0"/>
              <a:t>4. Now read 0x20000000. That gives you a return value of 0x3355AAC8 (bit[2] cleared).</a:t>
            </a:r>
          </a:p>
          <a:p>
            <a:pPr>
              <a:spcBef>
                <a:spcPct val="40000"/>
              </a:spcBef>
            </a:pPr>
            <a:endParaRPr lang="en-US" altLang="zh-CN" dirty="0"/>
          </a:p>
          <a:p>
            <a:pPr>
              <a:spcBef>
                <a:spcPct val="50000"/>
              </a:spcBef>
            </a:pPr>
            <a:r>
              <a:rPr lang="en-US" altLang="zh-CN" sz="1500" b="1" dirty="0"/>
              <a:t>8.4.6 Unaligned Transfers</a:t>
            </a:r>
          </a:p>
          <a:p>
            <a:pPr>
              <a:spcBef>
                <a:spcPct val="50000"/>
              </a:spcBef>
            </a:pPr>
            <a:r>
              <a:rPr lang="en-US" altLang="zh-CN" dirty="0"/>
              <a:t>The Cortex-M3 supports unaligned transfers on single accesses. Data memory accesses can be defined as aligned or unaligned.</a:t>
            </a:r>
          </a:p>
          <a:p>
            <a:endParaRPr lang="en-US"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E917B-722B-4E72-93FC-79C58D1DC50E}" type="slidenum">
              <a:rPr lang="en-US" altLang="zh-CN"/>
              <a:pPr/>
              <a:t>58</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lang="en-US" altLang="zh-CN"/>
              <a:t>2. Half word size, and the address is not a multiple of 2.</a:t>
            </a:r>
          </a:p>
          <a:p>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B2AD9-59B1-4D35-B193-8DC3FA1CE820}" type="slidenum">
              <a:rPr lang="en-US" altLang="zh-CN"/>
              <a:pPr/>
              <a:t>59</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pPr>
              <a:spcBef>
                <a:spcPct val="50000"/>
              </a:spcBef>
            </a:pPr>
            <a:r>
              <a:rPr lang="en-US" altLang="zh-CN"/>
              <a:t>There are a number of </a:t>
            </a:r>
            <a:r>
              <a:rPr lang="en-US" altLang="zh-CN" b="1">
                <a:solidFill>
                  <a:srgbClr val="851385"/>
                </a:solidFill>
              </a:rPr>
              <a:t>limitations</a:t>
            </a:r>
            <a:r>
              <a:rPr lang="en-US" altLang="zh-CN" b="1"/>
              <a:t>:</a:t>
            </a:r>
          </a:p>
          <a:p>
            <a:pPr>
              <a:spcBef>
                <a:spcPct val="50000"/>
              </a:spcBef>
            </a:pPr>
            <a:r>
              <a:rPr lang="en-US" altLang="zh-CN"/>
              <a:t>1. Not supported in Load/Store multiple instructions.</a:t>
            </a:r>
          </a:p>
          <a:p>
            <a:pPr>
              <a:spcBef>
                <a:spcPct val="50000"/>
              </a:spcBef>
            </a:pPr>
            <a:r>
              <a:rPr lang="en-US" altLang="zh-CN"/>
              <a:t>2. Stack operations (PUSH/POP) must be aligned.</a:t>
            </a:r>
          </a:p>
          <a:p>
            <a:pPr>
              <a:spcBef>
                <a:spcPct val="50000"/>
              </a:spcBef>
            </a:pPr>
            <a:r>
              <a:rPr lang="en-US" altLang="zh-CN"/>
              <a:t>3. Exclusive accesses must be aligned</a:t>
            </a:r>
            <a:r>
              <a:rPr lang="zh-CN" altLang="en-US"/>
              <a:t>。</a:t>
            </a:r>
          </a:p>
          <a:p>
            <a:pPr>
              <a:spcBef>
                <a:spcPct val="50000"/>
              </a:spcBef>
            </a:pPr>
            <a:r>
              <a:rPr lang="en-US" altLang="zh-CN"/>
              <a:t>4. Unaligned transfers are not supported in bit-band operations.</a:t>
            </a:r>
          </a:p>
          <a:p>
            <a:pPr>
              <a:spcBef>
                <a:spcPct val="50000"/>
              </a:spcBef>
            </a:pPr>
            <a:endParaRPr lang="en-US" altLang="zh-CN"/>
          </a:p>
          <a:p>
            <a:pPr>
              <a:spcBef>
                <a:spcPct val="50000"/>
              </a:spcBef>
            </a:pPr>
            <a:r>
              <a:rPr lang="en-US" altLang="zh-CN"/>
              <a:t>When unaligned transfers are used, they are actually converted into multiple aligned transfers by the processor’s bus interface unit.</a:t>
            </a:r>
          </a:p>
          <a:p>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466D17-7385-427D-836E-7B3983AD018C}" type="slidenum">
              <a:rPr lang="en-US" altLang="zh-CN"/>
              <a:pPr/>
              <a:t>60</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pPr>
              <a:spcBef>
                <a:spcPct val="50000"/>
              </a:spcBef>
            </a:pPr>
            <a:r>
              <a:rPr lang="en-US" altLang="zh-CN" sz="1500" b="1" dirty="0"/>
              <a:t>8.4.7 Exclusive Accesses</a:t>
            </a:r>
          </a:p>
          <a:p>
            <a:pPr>
              <a:spcBef>
                <a:spcPct val="50000"/>
              </a:spcBef>
            </a:pPr>
            <a:r>
              <a:rPr lang="en-US" altLang="en-US" dirty="0"/>
              <a:t>SWP instruction (swap)</a:t>
            </a:r>
            <a:r>
              <a:rPr lang="en-US" altLang="zh-CN" dirty="0"/>
              <a:t> </a:t>
            </a:r>
            <a:r>
              <a:rPr lang="en-US" altLang="en-US" dirty="0"/>
              <a:t>was used</a:t>
            </a:r>
            <a:r>
              <a:rPr lang="en-US" altLang="zh-CN" dirty="0"/>
              <a:t> f</a:t>
            </a:r>
            <a:r>
              <a:rPr lang="en-US" altLang="en-US" dirty="0"/>
              <a:t>or semaphore operations in traditional ARM processors</a:t>
            </a:r>
            <a:r>
              <a:rPr lang="en-US" altLang="zh-CN" dirty="0"/>
              <a:t>. </a:t>
            </a:r>
          </a:p>
          <a:p>
            <a:pPr>
              <a:spcBef>
                <a:spcPct val="50000"/>
              </a:spcBef>
            </a:pPr>
            <a:r>
              <a:rPr lang="en-US" altLang="zh-CN" dirty="0">
                <a:solidFill>
                  <a:srgbClr val="851385"/>
                </a:solidFill>
              </a:rPr>
              <a:t>1. What is semaphore?(</a:t>
            </a:r>
            <a:r>
              <a:rPr lang="zh-CN" altLang="en-US" dirty="0">
                <a:solidFill>
                  <a:srgbClr val="851385"/>
                </a:solidFill>
              </a:rPr>
              <a:t>信号灯</a:t>
            </a:r>
            <a:r>
              <a:rPr lang="en-US" altLang="zh-CN" dirty="0">
                <a:solidFill>
                  <a:srgbClr val="851385"/>
                </a:solidFill>
              </a:rPr>
              <a:t>)</a:t>
            </a:r>
          </a:p>
          <a:p>
            <a:pPr>
              <a:spcBef>
                <a:spcPct val="50000"/>
              </a:spcBef>
            </a:pPr>
            <a:r>
              <a:rPr lang="en-US" altLang="zh-CN" dirty="0"/>
              <a:t>Semaphores are commonly used for allocating shared resources to applications. It is locked to that process When a resource is being used by one process</a:t>
            </a:r>
          </a:p>
          <a:p>
            <a:pPr>
              <a:spcBef>
                <a:spcPct val="50000"/>
              </a:spcBef>
            </a:pPr>
            <a:r>
              <a:rPr lang="en-US" altLang="zh-CN" dirty="0">
                <a:solidFill>
                  <a:srgbClr val="851385"/>
                </a:solidFill>
              </a:rPr>
              <a:t>2. Why is exclusive access used instead of </a:t>
            </a:r>
            <a:r>
              <a:rPr lang="en-US" altLang="en-US" dirty="0">
                <a:solidFill>
                  <a:srgbClr val="851385"/>
                </a:solidFill>
              </a:rPr>
              <a:t>SWP instruction</a:t>
            </a:r>
            <a:r>
              <a:rPr lang="en-US" altLang="zh-CN" dirty="0">
                <a:solidFill>
                  <a:srgbClr val="851385"/>
                </a:solidFill>
              </a:rPr>
              <a:t>?</a:t>
            </a:r>
          </a:p>
          <a:p>
            <a:pPr>
              <a:spcBef>
                <a:spcPct val="50000"/>
              </a:spcBef>
            </a:pPr>
            <a:r>
              <a:rPr lang="en-US" altLang="zh-CN" dirty="0"/>
              <a:t>When a process or application want to use the resource, it needs to check whether the resource has been locked first. If it is not being used, it can indicate that the resource is locked. </a:t>
            </a:r>
          </a:p>
          <a:p>
            <a:endParaRPr lang="en-US"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581C7-ABB0-4197-910E-6AFD3A07B9F3}" type="slidenum">
              <a:rPr lang="en-US" altLang="zh-CN"/>
              <a:pPr/>
              <a:t>61</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pPr>
              <a:spcBef>
                <a:spcPct val="50000"/>
              </a:spcBef>
            </a:pPr>
            <a:r>
              <a:rPr lang="en-US" altLang="zh-CN" dirty="0"/>
              <a:t>Exclusive access instructions include:</a:t>
            </a:r>
          </a:p>
          <a:p>
            <a:pPr>
              <a:spcBef>
                <a:spcPct val="50000"/>
              </a:spcBef>
            </a:pPr>
            <a:r>
              <a:rPr lang="en-US" altLang="zh-CN" dirty="0"/>
              <a:t>1. LDREX (word)</a:t>
            </a:r>
          </a:p>
          <a:p>
            <a:pPr>
              <a:spcBef>
                <a:spcPct val="50000"/>
              </a:spcBef>
            </a:pPr>
            <a:r>
              <a:rPr lang="en-US" altLang="zh-CN" dirty="0"/>
              <a:t>2. LDREXB (byte)</a:t>
            </a:r>
          </a:p>
          <a:p>
            <a:pPr>
              <a:spcBef>
                <a:spcPct val="50000"/>
              </a:spcBef>
            </a:pPr>
            <a:r>
              <a:rPr lang="en-US" altLang="zh-CN" dirty="0"/>
              <a:t>3. LDREXH (half word)</a:t>
            </a:r>
          </a:p>
          <a:p>
            <a:pPr>
              <a:spcBef>
                <a:spcPct val="50000"/>
              </a:spcBef>
            </a:pPr>
            <a:r>
              <a:rPr lang="en-US" altLang="zh-CN" dirty="0"/>
              <a:t>4. STREX (word)</a:t>
            </a:r>
          </a:p>
          <a:p>
            <a:pPr>
              <a:spcBef>
                <a:spcPct val="50000"/>
              </a:spcBef>
            </a:pPr>
            <a:r>
              <a:rPr lang="en-US" altLang="zh-CN" dirty="0"/>
              <a:t>5. STREXB (byte)</a:t>
            </a:r>
          </a:p>
          <a:p>
            <a:pPr>
              <a:spcBef>
                <a:spcPct val="50000"/>
              </a:spcBef>
            </a:pPr>
            <a:r>
              <a:rPr lang="en-US" altLang="zh-CN" dirty="0"/>
              <a:t>6. and STREXH (half word)</a:t>
            </a:r>
          </a:p>
          <a:p>
            <a:pPr>
              <a:spcBef>
                <a:spcPct val="50000"/>
              </a:spcBef>
            </a:pPr>
            <a:r>
              <a:rPr lang="en-US" altLang="zh-CN" b="1" dirty="0">
                <a:solidFill>
                  <a:srgbClr val="7F4D78"/>
                </a:solidFill>
              </a:rPr>
              <a:t>            Examples </a:t>
            </a:r>
            <a:r>
              <a:rPr lang="en-US" altLang="zh-CN" dirty="0"/>
              <a:t>of LDREX/STREX:</a:t>
            </a:r>
          </a:p>
          <a:p>
            <a:pPr>
              <a:spcBef>
                <a:spcPct val="50000"/>
              </a:spcBef>
            </a:pPr>
            <a:r>
              <a:rPr lang="en-US" altLang="zh-CN" sz="1000" dirty="0"/>
              <a:t>  LDREX    &lt;</a:t>
            </a:r>
            <a:r>
              <a:rPr lang="en-US" altLang="zh-CN" sz="1000" dirty="0" err="1"/>
              <a:t>Rxf</a:t>
            </a:r>
            <a:r>
              <a:rPr lang="en-US" altLang="zh-CN" sz="1000" dirty="0"/>
              <a:t>&gt;,               [</a:t>
            </a:r>
            <a:r>
              <a:rPr lang="en-US" altLang="zh-CN" sz="1000" dirty="0" err="1"/>
              <a:t>Rn</a:t>
            </a:r>
            <a:r>
              <a:rPr lang="en-US" altLang="zh-CN" sz="1000" dirty="0"/>
              <a:t>, #offset]</a:t>
            </a:r>
          </a:p>
          <a:p>
            <a:r>
              <a:rPr lang="en-US" altLang="zh-CN" sz="1000" dirty="0"/>
              <a:t>  STREX    &lt;Rd&gt;,     &lt;</a:t>
            </a:r>
            <a:r>
              <a:rPr lang="en-US" altLang="zh-CN" sz="1000" dirty="0" err="1"/>
              <a:t>Rxf</a:t>
            </a:r>
            <a:r>
              <a:rPr lang="en-US" altLang="zh-CN" sz="1000" dirty="0"/>
              <a:t>&gt; ,[</a:t>
            </a:r>
            <a:r>
              <a:rPr lang="en-US" altLang="zh-CN" sz="1000" dirty="0" err="1"/>
              <a:t>Rn</a:t>
            </a:r>
            <a:r>
              <a:rPr lang="en-US" altLang="zh-CN" sz="1000" dirty="0"/>
              <a:t>, #offset]</a:t>
            </a:r>
          </a:p>
          <a:p>
            <a:endParaRPr lang="en-US"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24F4B-6882-4590-B599-4C509F2F4F75}" type="slidenum">
              <a:rPr lang="en-US" altLang="zh-CN"/>
              <a:pPr/>
              <a:t>62</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pPr>
              <a:spcBef>
                <a:spcPct val="50000"/>
              </a:spcBef>
            </a:pPr>
            <a:r>
              <a:rPr lang="en-US" altLang="zh-CN" sz="1500" b="1"/>
              <a:t>8.4.8 Endian Mode</a:t>
            </a:r>
          </a:p>
          <a:p>
            <a:pPr>
              <a:spcBef>
                <a:spcPct val="50000"/>
              </a:spcBef>
            </a:pPr>
            <a:r>
              <a:rPr lang="en-US" altLang="zh-CN"/>
              <a:t>The Cortex-M3 supports both little endian and big endian modes.</a:t>
            </a:r>
          </a:p>
          <a:p>
            <a:pPr>
              <a:spcBef>
                <a:spcPct val="50000"/>
              </a:spcBef>
            </a:pPr>
            <a:r>
              <a:rPr lang="en-US" altLang="zh-CN"/>
              <a:t>The definition of big endian in the Cortex-M3 is different from the ARM7’s. </a:t>
            </a:r>
          </a:p>
          <a:p>
            <a:pPr>
              <a:spcBef>
                <a:spcPct val="50000"/>
              </a:spcBef>
            </a:pPr>
            <a:r>
              <a:rPr lang="en-US" altLang="zh-CN"/>
              <a:t>In the ARM7TDMI, the big endian scheme is called word-invariant big endian, whereas in the Cortex-M3, the big endian scheme is called </a:t>
            </a:r>
            <a:r>
              <a:rPr lang="en-US" altLang="zh-CN" b="1" i="1">
                <a:solidFill>
                  <a:srgbClr val="FF3300"/>
                </a:solidFill>
              </a:rPr>
              <a:t>byte-invariant big endian</a:t>
            </a:r>
            <a:r>
              <a:rPr lang="en-US" altLang="zh-CN"/>
              <a:t>.</a:t>
            </a:r>
          </a:p>
          <a:p>
            <a:pPr>
              <a:spcBef>
                <a:spcPct val="50000"/>
              </a:spcBef>
            </a:pPr>
            <a:r>
              <a:rPr lang="en-US" altLang="zh-CN"/>
              <a:t>The data transfer on the AHB bus in BE-8 mode uses the same data byte lanes as in little endian.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C896AE-8698-48C5-A344-64BD76BB4E87}" type="slidenum">
              <a:rPr lang="en-US" altLang="zh-CN"/>
              <a:pPr/>
              <a:t>6</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pPr>
              <a:spcBef>
                <a:spcPct val="50000"/>
              </a:spcBef>
            </a:pPr>
            <a:r>
              <a:rPr lang="en-US" altLang="zh-CN" sz="1500" b="1" dirty="0"/>
              <a:t>8.1.5 Processors in Embedded Systems</a:t>
            </a:r>
          </a:p>
          <a:p>
            <a:pPr>
              <a:spcBef>
                <a:spcPct val="50000"/>
              </a:spcBef>
            </a:pPr>
            <a:r>
              <a:rPr lang="en-US" altLang="zh-CN" dirty="0"/>
              <a:t>Embedded processors can be broken into two broad categories: ordinary </a:t>
            </a:r>
            <a:r>
              <a:rPr lang="en-US" altLang="zh-CN" b="1" i="1" dirty="0">
                <a:solidFill>
                  <a:srgbClr val="FF3300"/>
                </a:solidFill>
              </a:rPr>
              <a:t>microprocessors</a:t>
            </a:r>
            <a:r>
              <a:rPr lang="en-US" altLang="zh-CN" dirty="0"/>
              <a:t> (</a:t>
            </a:r>
            <a:r>
              <a:rPr lang="en-US" altLang="zh-CN" dirty="0" err="1"/>
              <a:t>μP</a:t>
            </a:r>
            <a:r>
              <a:rPr lang="en-US" altLang="zh-CN" dirty="0"/>
              <a:t>) and </a:t>
            </a:r>
            <a:r>
              <a:rPr lang="en-US" altLang="zh-CN" b="1" i="1" dirty="0">
                <a:solidFill>
                  <a:srgbClr val="FF3300"/>
                </a:solidFill>
              </a:rPr>
              <a:t>microcontrollers</a:t>
            </a:r>
            <a:r>
              <a:rPr lang="en-US" altLang="zh-CN" dirty="0"/>
              <a:t> (</a:t>
            </a:r>
            <a:r>
              <a:rPr lang="en-US" altLang="zh-CN" dirty="0" err="1"/>
              <a:t>μC</a:t>
            </a:r>
            <a:r>
              <a:rPr lang="en-US" altLang="zh-CN" dirty="0"/>
              <a:t>).</a:t>
            </a:r>
          </a:p>
          <a:p>
            <a:pPr>
              <a:spcBef>
                <a:spcPct val="50000"/>
              </a:spcBef>
            </a:pPr>
            <a:r>
              <a:rPr lang="en-US" altLang="zh-CN" dirty="0"/>
              <a:t>1. A fairly large number of basic CPU architectures are used.</a:t>
            </a:r>
          </a:p>
          <a:p>
            <a:pPr>
              <a:spcBef>
                <a:spcPct val="50000"/>
              </a:spcBef>
            </a:pPr>
            <a:r>
              <a:rPr lang="en-US" altLang="zh-CN" dirty="0"/>
              <a:t>Von Neumann as well as Harvard architectures.</a:t>
            </a:r>
          </a:p>
          <a:p>
            <a:pPr>
              <a:spcBef>
                <a:spcPct val="50000"/>
              </a:spcBef>
            </a:pPr>
            <a:r>
              <a:rPr lang="en-US" altLang="zh-CN" dirty="0"/>
              <a:t>RISC as well as non-RISC and VLIW.</a:t>
            </a:r>
          </a:p>
          <a:p>
            <a:pPr>
              <a:spcBef>
                <a:spcPct val="50000"/>
              </a:spcBef>
            </a:pPr>
            <a:endParaRPr lang="en-US" altLang="zh-CN" dirty="0"/>
          </a:p>
          <a:p>
            <a:pPr>
              <a:spcBef>
                <a:spcPct val="50000"/>
              </a:spcBef>
            </a:pPr>
            <a:r>
              <a:rPr lang="en-US" altLang="zh-CN" dirty="0"/>
              <a:t>2. Word lengths vary from 4-bit to 64-bits and beyond (mainly in DSP processors). </a:t>
            </a:r>
          </a:p>
          <a:p>
            <a:pPr>
              <a:spcBef>
                <a:spcPct val="50000"/>
              </a:spcBef>
            </a:pPr>
            <a:endParaRPr lang="en-US" altLang="zh-CN" dirty="0"/>
          </a:p>
          <a:p>
            <a:pPr>
              <a:spcBef>
                <a:spcPct val="50000"/>
              </a:spcBef>
            </a:pPr>
            <a:r>
              <a:rPr lang="en-US" altLang="zh-CN" dirty="0"/>
              <a:t>3. Most architectures come in a large number of different variants and shapes.</a:t>
            </a:r>
          </a:p>
          <a:p>
            <a:endParaRPr lang="en-US"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3A062-0FD3-4879-AD34-E3BDA6C71F69}" type="slidenum">
              <a:rPr lang="en-US" altLang="zh-CN"/>
              <a:pPr/>
              <a:t>63</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altLang="zh-CN" b="1"/>
              <a:t>The Cortex-M3 (Byte-Invariant Big Endian): Data on AHB Bus</a:t>
            </a:r>
          </a:p>
          <a:p>
            <a:r>
              <a:rPr lang="en-US" altLang="zh-CN" sz="900"/>
              <a:t>Address, Size	         Bits 31-24	                Bits 23-16	                Bits 15-8	             Bits 7-0</a:t>
            </a:r>
          </a:p>
          <a:p>
            <a:r>
              <a:rPr lang="en-US" altLang="zh-CN" sz="900"/>
              <a:t>0x1000, word	         Data[7:0]	                Data[15:8]	                Data[23:16]	             Data[31:24]</a:t>
            </a:r>
          </a:p>
          <a:p>
            <a:r>
              <a:rPr lang="en-US" altLang="zh-CN" sz="900"/>
              <a:t>0x1000, half word			                                                             Data[7:0]	             Data[15:8]</a:t>
            </a:r>
          </a:p>
          <a:p>
            <a:r>
              <a:rPr lang="en-US" altLang="zh-CN" sz="900"/>
              <a:t>0x1002, half word	         Data[7:0]	                Data[15:8]		</a:t>
            </a:r>
          </a:p>
          <a:p>
            <a:r>
              <a:rPr lang="en-US" altLang="zh-CN" sz="900"/>
              <a:t>0x1000, byte				                                                                                     Data[7:0]</a:t>
            </a:r>
          </a:p>
          <a:p>
            <a:r>
              <a:rPr lang="en-US" altLang="zh-CN" sz="900"/>
              <a:t>0x1001, byte			                                                             Data[7:0]	</a:t>
            </a:r>
          </a:p>
          <a:p>
            <a:r>
              <a:rPr lang="en-US" altLang="zh-CN" sz="900"/>
              <a:t>0x1002, byte		                                   Data[7:0]		</a:t>
            </a:r>
          </a:p>
          <a:p>
            <a:r>
              <a:rPr lang="en-US" altLang="zh-CN" sz="900"/>
              <a:t>0x1003, byte	        Data[7:0]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4C9E6-DC49-4CEE-98E1-C053EF55C660}" type="slidenum">
              <a:rPr lang="en-US" altLang="zh-CN"/>
              <a:pPr/>
              <a:t>64</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a:spcBef>
                <a:spcPct val="50000"/>
              </a:spcBef>
            </a:pPr>
            <a:r>
              <a:rPr lang="en-US" altLang="zh-CN"/>
              <a:t>The data transfer on the AHB bus in BE-8 mode uses the same data byte lanes as in little endian. The data byte inside the half word or word data is reversely ordered.</a:t>
            </a:r>
          </a:p>
          <a:p>
            <a:pPr>
              <a:spcBef>
                <a:spcPct val="0"/>
              </a:spcBef>
            </a:pPr>
            <a:r>
              <a:rPr lang="en-US" altLang="zh-CN" b="1"/>
              <a:t>ARM7 (Word-Invariant Big Endian): Data on AHB Bus</a:t>
            </a:r>
          </a:p>
          <a:p>
            <a:r>
              <a:rPr lang="en-US" altLang="zh-CN" sz="900"/>
              <a:t>Address, Size	        Bits 31-24	         Bits 23-16	           Bits 15-8	            Bits 7-0</a:t>
            </a:r>
          </a:p>
          <a:p>
            <a:r>
              <a:rPr lang="en-US" altLang="zh-CN" sz="900"/>
              <a:t>0x1000, word	        Data[7:0]	          Data[15:8]	            Data[23:16]	   Data[31:24]</a:t>
            </a:r>
          </a:p>
          <a:p>
            <a:r>
              <a:rPr lang="en-US" altLang="zh-CN" sz="900"/>
              <a:t>0x1000, half word	        Data[7:0]	          Data[15:8]		</a:t>
            </a:r>
          </a:p>
          <a:p>
            <a:r>
              <a:rPr lang="en-US" altLang="zh-CN" sz="900"/>
              <a:t>0x1002, half word			                                                Data[7:0]	             Data[15:8]</a:t>
            </a:r>
          </a:p>
          <a:p>
            <a:r>
              <a:rPr lang="en-US" altLang="zh-CN" sz="900"/>
              <a:t>0x1000, byte	        Data[7:0]			</a:t>
            </a:r>
          </a:p>
          <a:p>
            <a:r>
              <a:rPr lang="en-US" altLang="zh-CN" sz="900"/>
              <a:t>0x1001, byte		                             Data[7:0]		</a:t>
            </a:r>
          </a:p>
          <a:p>
            <a:r>
              <a:rPr lang="en-US" altLang="zh-CN" sz="900"/>
              <a:t>0x1002, byte			                                                Data[7:0]	</a:t>
            </a:r>
          </a:p>
          <a:p>
            <a:r>
              <a:rPr lang="en-US" altLang="zh-CN" sz="900"/>
              <a:t>0x1003, byte				                                                                    Data[7:0]</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914B0-3014-412A-BD98-0FA339160E06}" type="slidenum">
              <a:rPr lang="en-US" altLang="zh-CN"/>
              <a:pPr/>
              <a:t>65</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ltLang="zh-CN" sz="1300" b="1"/>
              <a:t>8.5.2 Instruction List</a:t>
            </a:r>
          </a:p>
          <a:p>
            <a:r>
              <a:rPr lang="en-US" altLang="zh-CN" b="1"/>
              <a:t>16-Bit Data Processing Instructions</a:t>
            </a:r>
          </a:p>
          <a:p>
            <a:r>
              <a:rPr lang="en-US" altLang="zh-CN" sz="700"/>
              <a:t>Instruction	                 Function</a:t>
            </a:r>
          </a:p>
          <a:p>
            <a:r>
              <a:rPr lang="en-US" altLang="zh-CN" sz="700"/>
              <a:t>ADC	                          Add with carry</a:t>
            </a:r>
          </a:p>
          <a:p>
            <a:r>
              <a:rPr lang="en-US" altLang="zh-CN" sz="700"/>
              <a:t>ADD	                          Add</a:t>
            </a:r>
          </a:p>
          <a:p>
            <a:r>
              <a:rPr lang="en-US" altLang="zh-CN" sz="700"/>
              <a:t>AND	                          Logical AND</a:t>
            </a:r>
          </a:p>
          <a:p>
            <a:r>
              <a:rPr lang="en-US" altLang="zh-CN" sz="700"/>
              <a:t>BIC	                          Bit clear (Logical AND one value with the logic inversion of another value)</a:t>
            </a:r>
          </a:p>
          <a:p>
            <a:r>
              <a:rPr lang="en-US" altLang="zh-CN" sz="700"/>
              <a:t>CMN	                          Compare negative (compare one data with two’s complement of another data and update flags)</a:t>
            </a:r>
          </a:p>
          <a:p>
            <a:r>
              <a:rPr lang="en-US" altLang="zh-CN" sz="700"/>
              <a:t>CMP	                          Compare (compare two data and update flags)</a:t>
            </a:r>
          </a:p>
          <a:p>
            <a:r>
              <a:rPr lang="en-US" altLang="zh-CN" sz="700"/>
              <a:t>CPY	                          Copy (available from architecture v6; move a value from one high or low register to</a:t>
            </a:r>
          </a:p>
          <a:p>
            <a:r>
              <a:rPr lang="en-US" altLang="zh-CN" sz="700"/>
              <a:t>                                   another high or low register)</a:t>
            </a:r>
          </a:p>
          <a:p>
            <a:r>
              <a:rPr lang="en-US" altLang="zh-CN" sz="700"/>
              <a:t>LSL	                          Logical shift left</a:t>
            </a:r>
          </a:p>
          <a:p>
            <a:r>
              <a:rPr lang="en-US" altLang="zh-CN" sz="700"/>
              <a:t>LSR	                          Logical shift right</a:t>
            </a:r>
          </a:p>
          <a:p>
            <a:r>
              <a:rPr lang="en-US" altLang="zh-CN" sz="700"/>
              <a:t>MOV	                          Move (can be used for register-to-register transfers or loading immediate data)</a:t>
            </a:r>
          </a:p>
          <a:p>
            <a:r>
              <a:rPr lang="en-US" altLang="zh-CN" sz="700"/>
              <a:t>MUL	                          Multiply</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36133-3300-4F3D-9A78-272BCB0438F4}" type="slidenum">
              <a:rPr lang="en-US" altLang="zh-CN"/>
              <a:pPr/>
              <a:t>66</a:t>
            </a:fld>
            <a:endParaRPr lang="en-US" altLang="zh-CN"/>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r>
              <a:rPr lang="en-US" altLang="zh-CN" sz="700"/>
              <a:t>MVN	                       Move NOT (obtain logical inverted value)</a:t>
            </a:r>
          </a:p>
          <a:p>
            <a:r>
              <a:rPr lang="en-US" altLang="zh-CN" sz="700"/>
              <a:t>NEG	                       Negate (obtain two’s complement value)</a:t>
            </a:r>
          </a:p>
          <a:p>
            <a:r>
              <a:rPr lang="en-US" altLang="zh-CN" sz="700"/>
              <a:t>ORR	                       Logical OR</a:t>
            </a:r>
          </a:p>
          <a:p>
            <a:r>
              <a:rPr lang="en-US" altLang="zh-CN" sz="700"/>
              <a:t>ROR	                       Rotate right</a:t>
            </a:r>
          </a:p>
          <a:p>
            <a:r>
              <a:rPr lang="en-US" altLang="zh-CN" sz="700"/>
              <a:t>SBC	                       Subtract with carry</a:t>
            </a:r>
          </a:p>
          <a:p>
            <a:r>
              <a:rPr lang="en-US" altLang="zh-CN" sz="700"/>
              <a:t>SUB	                       Subtract</a:t>
            </a:r>
          </a:p>
          <a:p>
            <a:r>
              <a:rPr lang="en-US" altLang="zh-CN" sz="700"/>
              <a:t>TST	                       Test (use as logical AND; Z flag is updated but AND result is not stored)</a:t>
            </a:r>
          </a:p>
          <a:p>
            <a:r>
              <a:rPr lang="en-US" altLang="zh-CN" sz="700"/>
              <a:t>REV	                       Reverse the byte order in a 32-bit register (available from architecture v6)</a:t>
            </a:r>
          </a:p>
          <a:p>
            <a:r>
              <a:rPr lang="en-US" altLang="zh-CN" sz="700"/>
              <a:t>SXTB	                       Signed extend byte (available from architecture v6)</a:t>
            </a:r>
          </a:p>
          <a:p>
            <a:r>
              <a:rPr lang="en-US" altLang="zh-CN" sz="700"/>
              <a:t>SXTH	                       Signed extend half word (available from architecture v6)</a:t>
            </a:r>
          </a:p>
          <a:p>
            <a:r>
              <a:rPr lang="en-US" altLang="zh-CN" sz="700"/>
              <a:t>UXTB	                       Unsigned extend byte (available from architecture v6)</a:t>
            </a:r>
          </a:p>
          <a:p>
            <a:r>
              <a:rPr lang="en-US" altLang="zh-CN" sz="700"/>
              <a:t>UXTH	                       Unsigned extend half word (available from architecture v6)</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4DF27-6C9A-4BD0-A562-638CFA80394E}" type="slidenum">
              <a:rPr lang="en-US" altLang="zh-CN"/>
              <a:pPr/>
              <a:t>67</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ltLang="zh-CN" b="1"/>
              <a:t>16-Bit Branch Instructions</a:t>
            </a:r>
          </a:p>
          <a:p>
            <a:r>
              <a:rPr lang="en-US" altLang="zh-CN" sz="900"/>
              <a:t>Instruction	           Function</a:t>
            </a:r>
          </a:p>
          <a:p>
            <a:r>
              <a:rPr lang="en-US" altLang="zh-CN" sz="900"/>
              <a:t>B	                    Branch</a:t>
            </a:r>
          </a:p>
          <a:p>
            <a:r>
              <a:rPr lang="en-US" altLang="zh-CN" sz="900"/>
              <a:t>B&lt;cond&gt;	           Conditional branch</a:t>
            </a:r>
          </a:p>
          <a:p>
            <a:r>
              <a:rPr lang="en-US" altLang="zh-CN" sz="900"/>
              <a:t>BL	                    Branch with link; call a subroutine and store the return address in LR</a:t>
            </a:r>
          </a:p>
          <a:p>
            <a:r>
              <a:rPr lang="en-US" altLang="zh-CN" sz="900"/>
              <a:t>BLX	                    Branch with link and change state (BLX &lt;reg&gt; only)</a:t>
            </a:r>
          </a:p>
          <a:p>
            <a:r>
              <a:rPr lang="en-US" altLang="zh-CN" sz="900"/>
              <a:t>CBZ	                    Compare and branch if zero (architecture v7)</a:t>
            </a:r>
          </a:p>
          <a:p>
            <a:r>
              <a:rPr lang="en-US" altLang="zh-CN" sz="900"/>
              <a:t>CBNZ	                    Compare and branch if nonzero (architecture v7)</a:t>
            </a:r>
          </a:p>
          <a:p>
            <a:r>
              <a:rPr lang="en-US" altLang="zh-CN" sz="900"/>
              <a:t>IT	                    IF-THEN (architecture v7)</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71F5D-E11F-473C-A1D3-459518CBC3D3}" type="slidenum">
              <a:rPr lang="en-US" altLang="zh-CN"/>
              <a:pPr/>
              <a:t>68</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r>
              <a:rPr lang="en-US" altLang="zh-CN" b="1"/>
              <a:t>16-Bit Load and Store Instructions</a:t>
            </a:r>
          </a:p>
          <a:p>
            <a:r>
              <a:rPr lang="en-US" altLang="zh-CN" sz="800"/>
              <a:t>Instruction	                  Function</a:t>
            </a:r>
          </a:p>
          <a:p>
            <a:r>
              <a:rPr lang="en-US" altLang="zh-CN" sz="800"/>
              <a:t>LDR	                           Load word from memory to register</a:t>
            </a:r>
          </a:p>
          <a:p>
            <a:r>
              <a:rPr lang="en-US" altLang="zh-CN" sz="800"/>
              <a:t>LDRH	                           Load half word from memory to register</a:t>
            </a:r>
          </a:p>
          <a:p>
            <a:r>
              <a:rPr lang="en-US" altLang="zh-CN" sz="800"/>
              <a:t>LDRB	                           Load byte from memory to register</a:t>
            </a:r>
          </a:p>
          <a:p>
            <a:r>
              <a:rPr lang="en-US" altLang="zh-CN" sz="800"/>
              <a:t>STR	                           Store word from register to memory</a:t>
            </a:r>
          </a:p>
          <a:p>
            <a:r>
              <a:rPr lang="en-US" altLang="zh-CN" sz="800"/>
              <a:t>STRH	                           Store half word from register to memory</a:t>
            </a:r>
          </a:p>
          <a:p>
            <a:r>
              <a:rPr lang="en-US" altLang="zh-CN" sz="800"/>
              <a:t>STRB	                           Store byte from register to memory</a:t>
            </a:r>
          </a:p>
          <a:p>
            <a:r>
              <a:rPr lang="en-US" altLang="zh-CN" sz="800"/>
              <a:t>LDMIA	                  Load multiple increment after</a:t>
            </a:r>
          </a:p>
          <a:p>
            <a:r>
              <a:rPr lang="en-US" altLang="zh-CN" sz="800"/>
              <a:t>STMIA	                  Store multiple increment after</a:t>
            </a:r>
          </a:p>
          <a:p>
            <a:r>
              <a:rPr lang="en-US" altLang="zh-CN" sz="800"/>
              <a:t>PUSH	                  Push multiple registers</a:t>
            </a:r>
          </a:p>
          <a:p>
            <a:r>
              <a:rPr lang="en-US" altLang="zh-CN" sz="800"/>
              <a:t>POP	                           Pop multiple registers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FB04F-4B28-42B8-9DAF-DFBEFD8B6F7F}" type="slidenum">
              <a:rPr lang="en-US" altLang="zh-CN"/>
              <a:pPr/>
              <a:t>69</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ltLang="zh-CN" b="1"/>
              <a:t>Other 16-Bit Instructions</a:t>
            </a:r>
          </a:p>
          <a:p>
            <a:r>
              <a:rPr lang="en-US" altLang="zh-CN" sz="800"/>
              <a:t>Instruction	                        Function</a:t>
            </a:r>
          </a:p>
          <a:p>
            <a:r>
              <a:rPr lang="en-US" altLang="zh-CN" sz="800"/>
              <a:t>SVC	                                 System service call</a:t>
            </a:r>
          </a:p>
          <a:p>
            <a:r>
              <a:rPr lang="en-US" altLang="zh-CN" sz="800"/>
              <a:t>BKPT	                                 Breakpoint; if debug is enabled, will enter debug mode (halted), or if debug monitor exception is enabled, will invoke the debug exception; otherwise it will invoke</a:t>
            </a:r>
          </a:p>
          <a:p>
            <a:r>
              <a:rPr lang="en-US" altLang="zh-CN" sz="800"/>
              <a:t>                                          a fault exception</a:t>
            </a:r>
          </a:p>
          <a:p>
            <a:r>
              <a:rPr lang="en-US" altLang="zh-CN" sz="800"/>
              <a:t>NOP	                                 No operation</a:t>
            </a:r>
          </a:p>
          <a:p>
            <a:r>
              <a:rPr lang="en-US" altLang="zh-CN" sz="800"/>
              <a:t>CPSIE	                        Enable PRIMASK (CPSIE i)/FAULTMASK (CPSIE f ) register (set the register to 0)</a:t>
            </a:r>
          </a:p>
          <a:p>
            <a:r>
              <a:rPr lang="en-US" altLang="zh-CN" sz="800"/>
              <a:t>CPSID	                        Disable PRIMASK (CPSID i)/ FAULTMASK (CPSID f ) register (set the register to 1)</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42941-5714-4BC1-8E2D-6D803D1C104B}" type="slidenum">
              <a:rPr lang="en-US" altLang="zh-CN"/>
              <a:pPr/>
              <a:t>70</a:t>
            </a:fld>
            <a:endParaRPr lang="en-US" altLang="zh-C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n-US" altLang="zh-CN" b="1"/>
              <a:t>32-Bit Data Processing Instructions</a:t>
            </a:r>
          </a:p>
          <a:p>
            <a:r>
              <a:rPr lang="en-US" altLang="zh-CN" sz="800"/>
              <a:t>Instruction	          Function</a:t>
            </a:r>
          </a:p>
          <a:p>
            <a:r>
              <a:rPr lang="en-US" altLang="zh-CN" sz="800"/>
              <a:t>ADC	                   Add with carry</a:t>
            </a:r>
          </a:p>
          <a:p>
            <a:r>
              <a:rPr lang="en-US" altLang="zh-CN" sz="800"/>
              <a:t>ADD	                   Add</a:t>
            </a:r>
          </a:p>
          <a:p>
            <a:r>
              <a:rPr lang="en-US" altLang="zh-CN" sz="800"/>
              <a:t>ADDW	          Add wide (#immed_12)</a:t>
            </a:r>
          </a:p>
          <a:p>
            <a:r>
              <a:rPr lang="en-US" altLang="zh-CN" sz="800"/>
              <a:t>AND	                   Logical AND</a:t>
            </a:r>
          </a:p>
          <a:p>
            <a:r>
              <a:rPr lang="en-US" altLang="zh-CN" sz="800"/>
              <a:t>ASR	                   Arithmetic shift right</a:t>
            </a:r>
          </a:p>
          <a:p>
            <a:r>
              <a:rPr lang="en-US" altLang="zh-CN" sz="800"/>
              <a:t>BIC	                   Bit clear (logical AND one value with the logic inversion of another value)</a:t>
            </a:r>
          </a:p>
          <a:p>
            <a:r>
              <a:rPr lang="en-US" altLang="zh-CN" sz="800"/>
              <a:t>BFC	                   Bit field clear</a:t>
            </a:r>
          </a:p>
          <a:p>
            <a:r>
              <a:rPr lang="en-US" altLang="zh-CN" sz="800"/>
              <a:t>CMP	                   Compare (compare two data and update flags)</a:t>
            </a:r>
          </a:p>
          <a:p>
            <a:r>
              <a:rPr lang="en-US" altLang="zh-CN" sz="800"/>
              <a:t>CLZ	                   Count lead zero</a:t>
            </a:r>
          </a:p>
          <a:p>
            <a:r>
              <a:rPr lang="en-US" altLang="zh-CN" sz="800"/>
              <a:t>EOR	                   Exclusive OR</a:t>
            </a:r>
          </a:p>
          <a:p>
            <a:r>
              <a:rPr lang="en-US" altLang="zh-CN" sz="800"/>
              <a:t>LSL	                   Logical shift left</a:t>
            </a:r>
          </a:p>
          <a:p>
            <a:r>
              <a:rPr lang="en-US" altLang="zh-CN" sz="800"/>
              <a:t>LSR	                   Logical shift right</a:t>
            </a:r>
          </a:p>
          <a:p>
            <a:r>
              <a:rPr lang="en-US" altLang="zh-CN" sz="800"/>
              <a:t>MLA	                   Multiply accumulate</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D072B-3382-4316-8D21-77C471B20A59}" type="slidenum">
              <a:rPr lang="en-US" altLang="zh-CN"/>
              <a:pPr/>
              <a:t>71</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r>
              <a:rPr lang="en-US" altLang="zh-CN" sz="800"/>
              <a:t>MSL	              Multiply and subtract</a:t>
            </a:r>
          </a:p>
          <a:p>
            <a:r>
              <a:rPr lang="en-US" altLang="zh-CN" sz="800"/>
              <a:t>MOV	              Move</a:t>
            </a:r>
          </a:p>
          <a:p>
            <a:r>
              <a:rPr lang="en-US" altLang="zh-CN" sz="800"/>
              <a:t>MVN	              Move negative</a:t>
            </a:r>
          </a:p>
          <a:p>
            <a:r>
              <a:rPr lang="en-US" altLang="zh-CN" sz="800"/>
              <a:t>MUL	              Multiply</a:t>
            </a:r>
          </a:p>
          <a:p>
            <a:r>
              <a:rPr lang="en-US" altLang="zh-CN" sz="800"/>
              <a:t>ORR	              Logical OR</a:t>
            </a:r>
          </a:p>
          <a:p>
            <a:r>
              <a:rPr lang="en-US" altLang="zh-CN" sz="800"/>
              <a:t>ORN	              Logical OR NOT</a:t>
            </a:r>
          </a:p>
          <a:p>
            <a:r>
              <a:rPr lang="en-US" altLang="zh-CN" sz="800"/>
              <a:t>RBIT	              Reverse bit</a:t>
            </a:r>
          </a:p>
          <a:p>
            <a:r>
              <a:rPr lang="en-US" altLang="zh-CN" sz="800"/>
              <a:t>REV	              Byte reserve word</a:t>
            </a:r>
          </a:p>
          <a:p>
            <a:r>
              <a:rPr lang="en-US" altLang="zh-CN" sz="800"/>
              <a:t>ROR	              Rotate right register</a:t>
            </a:r>
          </a:p>
          <a:p>
            <a:r>
              <a:rPr lang="en-US" altLang="zh-CN" sz="800"/>
              <a:t>RSB	              Reverse subtract</a:t>
            </a:r>
          </a:p>
          <a:p>
            <a:r>
              <a:rPr lang="en-US" altLang="zh-CN" sz="800"/>
              <a:t>RRX	              Rotate right extended</a:t>
            </a:r>
          </a:p>
          <a:p>
            <a:r>
              <a:rPr lang="en-US" altLang="zh-CN" sz="800"/>
              <a:t>SBFX	              Signed bit field extract</a:t>
            </a:r>
          </a:p>
          <a:p>
            <a:r>
              <a:rPr lang="en-US" altLang="zh-CN" sz="800"/>
              <a:t>SDIV	              Signed divide</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D34C6-3E88-4B49-9283-3475F1963EC5}" type="slidenum">
              <a:rPr lang="en-US" altLang="zh-CN"/>
              <a:pPr/>
              <a:t>72</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r>
              <a:rPr lang="en-US" altLang="zh-CN" sz="800"/>
              <a:t>SMLAL	       Signed multiply accumulate long</a:t>
            </a:r>
          </a:p>
          <a:p>
            <a:r>
              <a:rPr lang="en-US" altLang="zh-CN" sz="800"/>
              <a:t>SMULL	       Signed multiply long</a:t>
            </a:r>
          </a:p>
          <a:p>
            <a:r>
              <a:rPr lang="en-US" altLang="zh-CN" sz="800"/>
              <a:t>SSAT	                Signed saturate</a:t>
            </a:r>
          </a:p>
          <a:p>
            <a:r>
              <a:rPr lang="en-US" altLang="zh-CN" sz="800"/>
              <a:t>SBC	                Subtract with carry</a:t>
            </a:r>
          </a:p>
          <a:p>
            <a:r>
              <a:rPr lang="en-US" altLang="zh-CN" sz="800"/>
              <a:t>SUB	                Subtract</a:t>
            </a:r>
          </a:p>
          <a:p>
            <a:r>
              <a:rPr lang="en-US" altLang="zh-CN" sz="800"/>
              <a:t>SUBW	       Subtract wide (#immed_12)</a:t>
            </a:r>
          </a:p>
          <a:p>
            <a:r>
              <a:rPr lang="en-US" altLang="zh-CN" sz="800"/>
              <a:t>SXTB	                Sign extend byte</a:t>
            </a:r>
          </a:p>
          <a:p>
            <a:r>
              <a:rPr lang="en-US" altLang="zh-CN" sz="800"/>
              <a:t>TEQ	                Test equivalent (use as logical exclusive OR; flags are updated but result is not stored)</a:t>
            </a:r>
          </a:p>
          <a:p>
            <a:r>
              <a:rPr lang="en-US" altLang="zh-CN" sz="800"/>
              <a:t>TST	                Test (use as logical AND; Z flag is updated but AND result is not stored)</a:t>
            </a:r>
          </a:p>
          <a:p>
            <a:r>
              <a:rPr lang="en-US" altLang="zh-CN" sz="800"/>
              <a:t>UBFX	                Unsigned bit field extract</a:t>
            </a:r>
          </a:p>
          <a:p>
            <a:r>
              <a:rPr lang="en-US" altLang="zh-CN" sz="800"/>
              <a:t>USAT	                Unsigned saturate</a:t>
            </a:r>
          </a:p>
          <a:p>
            <a:r>
              <a:rPr lang="en-US" altLang="zh-CN" sz="800"/>
              <a:t>UXTB	                Unsigned extend byte</a:t>
            </a:r>
          </a:p>
          <a:p>
            <a:r>
              <a:rPr lang="en-US" altLang="zh-CN" sz="800"/>
              <a:t>UXTH	                Unsigned extend half word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851AF-6F57-4E51-B6D3-DE5C28251018}" type="slidenum">
              <a:rPr lang="en-US" altLang="zh-CN"/>
              <a:pPr/>
              <a:t>7</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pPr>
              <a:spcBef>
                <a:spcPct val="50000"/>
              </a:spcBef>
            </a:pPr>
            <a:r>
              <a:rPr lang="en-US" altLang="zh-CN" sz="1800" b="1" dirty="0">
                <a:solidFill>
                  <a:srgbClr val="7F4D78"/>
                </a:solidFill>
                <a:latin typeface="Corbel" pitchFamily="34" charset="0"/>
              </a:rPr>
              <a:t>ARM</a:t>
            </a:r>
          </a:p>
          <a:p>
            <a:pPr>
              <a:spcBef>
                <a:spcPct val="50000"/>
              </a:spcBef>
            </a:pPr>
            <a:r>
              <a:rPr lang="en-US" altLang="zh-CN" dirty="0"/>
              <a:t>ARM, a company was known as the </a:t>
            </a:r>
            <a:r>
              <a:rPr lang="en-US" altLang="zh-CN" b="1" i="1" dirty="0">
                <a:solidFill>
                  <a:srgbClr val="FF3300"/>
                </a:solidFill>
              </a:rPr>
              <a:t>Advanced RISC </a:t>
            </a:r>
          </a:p>
          <a:p>
            <a:pPr>
              <a:spcBef>
                <a:spcPct val="50000"/>
              </a:spcBef>
            </a:pPr>
            <a:r>
              <a:rPr lang="en-US" altLang="zh-CN" b="1" i="1" dirty="0">
                <a:solidFill>
                  <a:srgbClr val="FF3300"/>
                </a:solidFill>
              </a:rPr>
              <a:t>Machine</a:t>
            </a:r>
            <a:r>
              <a:rPr lang="en-US" altLang="zh-CN" dirty="0"/>
              <a:t>, and before that as the </a:t>
            </a:r>
            <a:r>
              <a:rPr lang="en-US" altLang="zh-CN" i="1" dirty="0"/>
              <a:t>Acorn RISC Machine</a:t>
            </a:r>
            <a:r>
              <a:rPr lang="en-US" altLang="zh-CN" dirty="0"/>
              <a:t>.</a:t>
            </a:r>
          </a:p>
          <a:p>
            <a:pPr>
              <a:spcBef>
                <a:spcPct val="50000"/>
              </a:spcBef>
            </a:pPr>
            <a:endParaRPr lang="en-US" altLang="zh-CN" dirty="0"/>
          </a:p>
          <a:p>
            <a:pPr>
              <a:spcBef>
                <a:spcPct val="50000"/>
              </a:spcBef>
            </a:pPr>
            <a:r>
              <a:rPr lang="en-US" altLang="zh-CN" dirty="0"/>
              <a:t>As of </a:t>
            </a:r>
            <a:r>
              <a:rPr lang="en-US" altLang="zh-CN" dirty="0">
                <a:latin typeface="Corbel" pitchFamily="34" charset="0"/>
              </a:rPr>
              <a:t>2007</a:t>
            </a:r>
            <a:r>
              <a:rPr lang="en-US" altLang="zh-CN" dirty="0"/>
              <a:t>, about 98 percent of the more than one billion mobile phones sold each year use at least one ARM processor. </a:t>
            </a:r>
          </a:p>
          <a:p>
            <a:pPr>
              <a:spcBef>
                <a:spcPct val="50000"/>
              </a:spcBef>
            </a:pPr>
            <a:endParaRPr lang="en-US" altLang="zh-CN" dirty="0"/>
          </a:p>
          <a:p>
            <a:pPr>
              <a:spcBef>
                <a:spcPct val="50000"/>
              </a:spcBef>
            </a:pPr>
            <a:r>
              <a:rPr lang="en-US" altLang="zh-CN" dirty="0"/>
              <a:t>As of </a:t>
            </a:r>
            <a:r>
              <a:rPr lang="en-US" altLang="zh-CN" dirty="0">
                <a:latin typeface="Corbel" pitchFamily="34" charset="0"/>
              </a:rPr>
              <a:t>2009</a:t>
            </a:r>
            <a:r>
              <a:rPr lang="en-US" altLang="zh-CN" dirty="0"/>
              <a:t>, ARM processors account for approximately </a:t>
            </a:r>
            <a:r>
              <a:rPr lang="en-US" altLang="zh-CN" dirty="0">
                <a:latin typeface="Corbel" pitchFamily="34" charset="0"/>
              </a:rPr>
              <a:t>90%</a:t>
            </a:r>
            <a:r>
              <a:rPr lang="en-US" altLang="zh-CN" dirty="0"/>
              <a:t> of all embedded 32-bit RISC processors. </a:t>
            </a:r>
          </a:p>
          <a:p>
            <a:pPr>
              <a:spcBef>
                <a:spcPct val="50000"/>
              </a:spcBef>
            </a:pPr>
            <a:endParaRPr lang="en-US" altLang="zh-CN" dirty="0"/>
          </a:p>
          <a:p>
            <a:pPr>
              <a:spcBef>
                <a:spcPct val="50000"/>
              </a:spcBef>
            </a:pPr>
            <a:r>
              <a:rPr lang="en-US" altLang="zh-CN" dirty="0"/>
              <a:t>ARM processors are used extensively in consumer electronics, including PDAs, mobile phones, digital media and music players.</a:t>
            </a:r>
          </a:p>
          <a:p>
            <a:endParaRPr lang="en-US"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54DD7-D3CF-4E62-B55A-7852527D6DBE}" type="slidenum">
              <a:rPr lang="en-US" altLang="zh-CN"/>
              <a:pPr/>
              <a:t>73</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r>
              <a:rPr lang="en-US" altLang="zh-CN" b="1"/>
              <a:t>32-Bit Load and Store Instructions</a:t>
            </a:r>
          </a:p>
          <a:p>
            <a:r>
              <a:rPr lang="en-US" altLang="zh-CN" sz="800"/>
              <a:t>Instruction  	                   Function</a:t>
            </a:r>
          </a:p>
          <a:p>
            <a:r>
              <a:rPr lang="en-US" altLang="zh-CN" sz="800"/>
              <a:t>LDR	                            Load word data from memory to register</a:t>
            </a:r>
          </a:p>
          <a:p>
            <a:r>
              <a:rPr lang="en-US" altLang="zh-CN" sz="800"/>
              <a:t>LDRB	                            Load byte data from memory to register</a:t>
            </a:r>
          </a:p>
          <a:p>
            <a:r>
              <a:rPr lang="en-US" altLang="zh-CN" sz="800"/>
              <a:t>LDRH	                            Load half word data from memory to register</a:t>
            </a:r>
          </a:p>
          <a:p>
            <a:r>
              <a:rPr lang="en-US" altLang="zh-CN" sz="800"/>
              <a:t>LDRSB	                   Load byte data from memory, sign extend it, and put it to register</a:t>
            </a:r>
          </a:p>
          <a:p>
            <a:r>
              <a:rPr lang="en-US" altLang="zh-CN" sz="800"/>
              <a:t>LDRSH	                   Load half word data from memory, sign extend it, and put it to register</a:t>
            </a:r>
          </a:p>
          <a:p>
            <a:r>
              <a:rPr lang="en-US" altLang="zh-CN" sz="800"/>
              <a:t>LDM	                            LDM Load multiple data from memory to registers</a:t>
            </a:r>
          </a:p>
          <a:p>
            <a:r>
              <a:rPr lang="en-US" altLang="zh-CN" sz="800"/>
              <a:t>LDRD	                            LDRD Load double word data from memory to registers</a:t>
            </a:r>
          </a:p>
          <a:p>
            <a:r>
              <a:rPr lang="en-US" altLang="zh-CN" sz="800"/>
              <a:t>STR	                            STR Store word to memory</a:t>
            </a:r>
          </a:p>
          <a:p>
            <a:r>
              <a:rPr lang="en-US" altLang="zh-CN" sz="800"/>
              <a:t>STM	                            Store multiple words from registers to memory</a:t>
            </a:r>
          </a:p>
          <a:p>
            <a:r>
              <a:rPr lang="en-US" altLang="zh-CN" sz="800"/>
              <a:t>STRD	                            Store double word data from registers to memory</a:t>
            </a:r>
          </a:p>
          <a:p>
            <a:r>
              <a:rPr lang="en-US" altLang="zh-CN" sz="800"/>
              <a:t>PUSH	                   Push multiple registers</a:t>
            </a:r>
          </a:p>
          <a:p>
            <a:r>
              <a:rPr lang="en-US" altLang="zh-CN" sz="800"/>
              <a:t>POP	                            Pop multiple registers</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D38034-FD66-410D-B9DE-3B450F938BD1}" type="slidenum">
              <a:rPr lang="en-US" altLang="zh-CN"/>
              <a:pPr/>
              <a:t>74</a:t>
            </a:fld>
            <a:endParaRPr lang="en-US" altLang="zh-CN"/>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r>
              <a:rPr lang="en-US" altLang="zh-CN" b="1"/>
              <a:t>32-Bit Branch Instructions</a:t>
            </a:r>
          </a:p>
          <a:p>
            <a:r>
              <a:rPr lang="en-US" altLang="zh-CN" sz="800"/>
              <a:t>Instruction	             Function</a:t>
            </a:r>
          </a:p>
          <a:p>
            <a:r>
              <a:rPr lang="en-US" altLang="zh-CN" sz="800"/>
              <a:t>B	                      Branch</a:t>
            </a:r>
          </a:p>
          <a:p>
            <a:r>
              <a:rPr lang="en-US" altLang="zh-CN" sz="800"/>
              <a:t>BL	                      Branch and link</a:t>
            </a:r>
          </a:p>
          <a:p>
            <a:r>
              <a:rPr lang="en-US" altLang="zh-CN" sz="800"/>
              <a:t>TBB	                      Table branch byte; forward branch using a table of single byte offset</a:t>
            </a:r>
          </a:p>
          <a:p>
            <a:r>
              <a:rPr lang="en-US" altLang="zh-CN" sz="800"/>
              <a:t>TBH	                      Table branch half word; forward branch using a table of half word offset</a:t>
            </a:r>
          </a:p>
          <a:p>
            <a:r>
              <a:rPr lang="en-US" altLang="zh-CN" b="1"/>
              <a:t>Other 32-Bit Instructions</a:t>
            </a:r>
          </a:p>
          <a:p>
            <a:r>
              <a:rPr lang="en-US" altLang="zh-CN" sz="800"/>
              <a:t>Instruction	              Function</a:t>
            </a:r>
          </a:p>
          <a:p>
            <a:r>
              <a:rPr lang="en-US" altLang="zh-CN" sz="800"/>
              <a:t>LDREX  	              Exclusive load word</a:t>
            </a:r>
          </a:p>
          <a:p>
            <a:r>
              <a:rPr lang="en-US" altLang="zh-CN" sz="800"/>
              <a:t>STREX	              Exclusive store word</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F05ED-A126-4995-82D1-23D02F215223}" type="slidenum">
              <a:rPr lang="en-US" altLang="zh-CN"/>
              <a:pPr/>
              <a:t>75</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r>
              <a:rPr lang="en-US" altLang="zh-CN" sz="800"/>
              <a:t>CLREX 	         Clear the local exclusive access record of local processor</a:t>
            </a:r>
          </a:p>
          <a:p>
            <a:r>
              <a:rPr lang="en-US" altLang="zh-CN" sz="800"/>
              <a:t>MRS	                  Move special register to general-purpose register</a:t>
            </a:r>
          </a:p>
          <a:p>
            <a:r>
              <a:rPr lang="en-US" altLang="zh-CN" sz="800"/>
              <a:t>MSR	                  Move to special register from general-purpose register</a:t>
            </a:r>
          </a:p>
          <a:p>
            <a:r>
              <a:rPr lang="en-US" altLang="zh-CN" sz="800"/>
              <a:t>NOP	                  No operation</a:t>
            </a:r>
          </a:p>
          <a:p>
            <a:r>
              <a:rPr lang="en-US" altLang="zh-CN" sz="800"/>
              <a:t>SEV	                  Send event</a:t>
            </a:r>
          </a:p>
          <a:p>
            <a:r>
              <a:rPr lang="en-US" altLang="zh-CN" sz="800"/>
              <a:t>WFE	                  Sleep and wake for event</a:t>
            </a:r>
          </a:p>
          <a:p>
            <a:r>
              <a:rPr lang="en-US" altLang="zh-CN" sz="800"/>
              <a:t>WFI	                  Sleep and wake for interrupt</a:t>
            </a:r>
          </a:p>
          <a:p>
            <a:r>
              <a:rPr lang="en-US" altLang="zh-CN" sz="800"/>
              <a:t>ISB	                  Instruction synchronization barrier</a:t>
            </a:r>
          </a:p>
          <a:p>
            <a:r>
              <a:rPr lang="en-US" altLang="zh-CN" sz="800"/>
              <a:t>DSB	                  Data synchronization barrier</a:t>
            </a:r>
          </a:p>
          <a:p>
            <a:r>
              <a:rPr lang="en-US" altLang="zh-CN" sz="800"/>
              <a:t>DMB	                  Data memory barrier</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44A84-8430-47DA-A6BE-F9BF5D5DE349}" type="slidenum">
              <a:rPr lang="en-US" altLang="zh-CN"/>
              <a:pPr/>
              <a:t>76</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pPr>
              <a:spcBef>
                <a:spcPct val="50000"/>
              </a:spcBef>
            </a:pPr>
            <a:r>
              <a:rPr lang="en-US" altLang="zh-CN" sz="1500" b="1"/>
              <a:t>8.5.3 Instruction Descriptions</a:t>
            </a:r>
          </a:p>
          <a:p>
            <a:pPr>
              <a:spcBef>
                <a:spcPct val="50000"/>
              </a:spcBef>
            </a:pPr>
            <a:r>
              <a:rPr lang="en-US" altLang="zh-CN" sz="1400" b="1"/>
              <a:t>8.5.3.1 Assembler Language: Moving Data</a:t>
            </a:r>
          </a:p>
          <a:p>
            <a:pPr>
              <a:spcBef>
                <a:spcPct val="50000"/>
              </a:spcBef>
            </a:pPr>
            <a:r>
              <a:rPr lang="en-US" altLang="zh-CN"/>
              <a:t>Data transfers can be of one of the following types:</a:t>
            </a:r>
          </a:p>
          <a:p>
            <a:pPr>
              <a:spcBef>
                <a:spcPct val="50000"/>
              </a:spcBef>
            </a:pPr>
            <a:r>
              <a:rPr lang="en-US" altLang="zh-CN"/>
              <a:t>               1. Moving data between register and register</a:t>
            </a:r>
          </a:p>
          <a:p>
            <a:pPr>
              <a:spcBef>
                <a:spcPct val="50000"/>
              </a:spcBef>
            </a:pPr>
            <a:endParaRPr lang="en-US" altLang="zh-CN"/>
          </a:p>
          <a:p>
            <a:pPr>
              <a:spcBef>
                <a:spcPct val="50000"/>
              </a:spcBef>
            </a:pPr>
            <a:r>
              <a:rPr lang="en-US" altLang="zh-CN"/>
              <a:t>               2. Moving data between memory and register</a:t>
            </a:r>
          </a:p>
          <a:p>
            <a:pPr>
              <a:spcBef>
                <a:spcPct val="50000"/>
              </a:spcBef>
            </a:pPr>
            <a:endParaRPr lang="en-US" altLang="zh-CN"/>
          </a:p>
          <a:p>
            <a:pPr>
              <a:spcBef>
                <a:spcPct val="50000"/>
              </a:spcBef>
            </a:pPr>
            <a:r>
              <a:rPr lang="en-US" altLang="zh-CN"/>
              <a:t>               3. Moving data between special register and register</a:t>
            </a:r>
          </a:p>
          <a:p>
            <a:pPr>
              <a:spcBef>
                <a:spcPct val="50000"/>
              </a:spcBef>
            </a:pPr>
            <a:endParaRPr lang="en-US" altLang="zh-CN"/>
          </a:p>
          <a:p>
            <a:pPr>
              <a:spcBef>
                <a:spcPct val="50000"/>
              </a:spcBef>
            </a:pPr>
            <a:r>
              <a:rPr lang="en-US" altLang="zh-CN"/>
              <a:t>               4. Moving an immediate data value into a register</a:t>
            </a:r>
            <a:endParaRPr lang="en-US" altLang="zh-CN" sz="1000"/>
          </a:p>
          <a:p>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259F43-7B08-4E5F-B4B0-629F46CC82DD}" type="slidenum">
              <a:rPr lang="en-US" altLang="zh-CN"/>
              <a:pPr/>
              <a:t>77</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r>
              <a:rPr lang="en-US" altLang="zh-CN">
                <a:solidFill>
                  <a:srgbClr val="133984"/>
                </a:solidFill>
              </a:rPr>
              <a:t>The basic instructions for accessing memory are Load and Store.</a:t>
            </a:r>
          </a:p>
          <a:p>
            <a:r>
              <a:rPr lang="en-US" altLang="zh-CN" b="1"/>
              <a:t>Commonly Used Memory Access Instructions</a:t>
            </a:r>
          </a:p>
          <a:p>
            <a:r>
              <a:rPr lang="en-US" altLang="zh-CN" sz="800"/>
              <a:t>Example	                                      Description</a:t>
            </a:r>
          </a:p>
          <a:p>
            <a:r>
              <a:rPr lang="en-US" altLang="zh-CN" sz="800"/>
              <a:t>LDRB Rd, [Rn, #offset] 	                    Read byte from memory location Rn + offset</a:t>
            </a:r>
          </a:p>
          <a:p>
            <a:r>
              <a:rPr lang="en-US" altLang="zh-CN" sz="800"/>
              <a:t>LDRH Rd, [Rn, #offset] 	                    Read half-word from memory location Rn + offset</a:t>
            </a:r>
          </a:p>
          <a:p>
            <a:r>
              <a:rPr lang="en-US" altLang="zh-CN" sz="800"/>
              <a:t>LDR Rd, [Rn, #offset] 	                    Read word from memory location Rn + offset</a:t>
            </a:r>
          </a:p>
          <a:p>
            <a:r>
              <a:rPr lang="en-US" altLang="zh-CN" sz="800"/>
              <a:t>LDRD Rd1,Rd2, [Rn, #offset] 	           Read double word from memory location Rn + offset</a:t>
            </a:r>
          </a:p>
          <a:p>
            <a:r>
              <a:rPr lang="en-US" altLang="zh-CN" sz="800"/>
              <a:t>STRB Rd, [Rn, #offset] 	                    Store byte to memory location Rn + offset</a:t>
            </a:r>
          </a:p>
          <a:p>
            <a:r>
              <a:rPr lang="en-US" altLang="zh-CN" sz="800"/>
              <a:t>STRH Rd, [Rn, #offset] 	                    Store half word to memory location Rn + offset</a:t>
            </a:r>
          </a:p>
          <a:p>
            <a:r>
              <a:rPr lang="en-US" altLang="zh-CN" sz="800"/>
              <a:t>STR Rd, [Rn, #offset] 	                    Store word to memory location Rn + offset</a:t>
            </a:r>
          </a:p>
          <a:p>
            <a:r>
              <a:rPr lang="en-US" altLang="zh-CN" sz="800"/>
              <a:t>STRD Rd1,Rd2, [Rn, #offset] 	           Store double word to memory location Rn + offset</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D461F-406E-4C42-843A-F9DC70AFD315}" type="slidenum">
              <a:rPr lang="en-US" altLang="zh-CN"/>
              <a:pPr/>
              <a:t>78</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ltLang="zh-CN" dirty="0"/>
              <a:t>Multiple Load and Store operations:</a:t>
            </a:r>
          </a:p>
          <a:p>
            <a:r>
              <a:rPr lang="en-US" altLang="zh-CN" dirty="0"/>
              <a:t>LDM (Load Multiple); STM (Store Multiple).</a:t>
            </a:r>
          </a:p>
          <a:p>
            <a:r>
              <a:rPr lang="en-US" altLang="zh-CN" b="1" dirty="0"/>
              <a:t>Multiple Memory Access Instructions</a:t>
            </a:r>
          </a:p>
          <a:p>
            <a:r>
              <a:rPr lang="en-US" altLang="zh-CN" sz="800" dirty="0"/>
              <a:t>Example 	                                       Description</a:t>
            </a:r>
          </a:p>
          <a:p>
            <a:r>
              <a:rPr lang="en-US" altLang="zh-CN" sz="800" dirty="0"/>
              <a:t>LDMIA Rd!, &lt;</a:t>
            </a:r>
            <a:r>
              <a:rPr lang="en-US" altLang="zh-CN" sz="800" dirty="0" err="1"/>
              <a:t>reg</a:t>
            </a:r>
            <a:r>
              <a:rPr lang="en-US" altLang="zh-CN" sz="800" dirty="0"/>
              <a:t> list&gt; 	                     Read multiple words from memory location specified by Rd.</a:t>
            </a:r>
          </a:p>
          <a:p>
            <a:r>
              <a:rPr lang="en-US" altLang="zh-CN" sz="800" dirty="0"/>
              <a:t>STMIA Rd!, &lt;</a:t>
            </a:r>
            <a:r>
              <a:rPr lang="en-US" altLang="zh-CN" sz="800" dirty="0" err="1"/>
              <a:t>reg</a:t>
            </a:r>
            <a:r>
              <a:rPr lang="en-US" altLang="zh-CN" sz="800" dirty="0"/>
              <a:t> list&gt; 	                     Store multiple words to memory location specified by Rd. </a:t>
            </a:r>
          </a:p>
          <a:p>
            <a:r>
              <a:rPr lang="en-US" altLang="zh-CN" sz="800" dirty="0"/>
              <a:t>LDMIA.W Rd(!),&lt;</a:t>
            </a:r>
            <a:r>
              <a:rPr lang="en-US" altLang="zh-CN" sz="800" dirty="0" err="1"/>
              <a:t>reg</a:t>
            </a:r>
            <a:r>
              <a:rPr lang="en-US" altLang="zh-CN" sz="800" dirty="0"/>
              <a:t> list&gt; 	            Read multiple words from memory location specified by Rd. </a:t>
            </a:r>
          </a:p>
          <a:p>
            <a:r>
              <a:rPr lang="en-US" altLang="zh-CN" sz="800" dirty="0"/>
              <a:t>LDMDB.W Rd(!), &lt;</a:t>
            </a:r>
            <a:r>
              <a:rPr lang="en-US" altLang="zh-CN" sz="800" dirty="0" err="1"/>
              <a:t>reg</a:t>
            </a:r>
            <a:r>
              <a:rPr lang="en-US" altLang="zh-CN" sz="800" dirty="0"/>
              <a:t> list&gt; 	            Read multiple words from memory location specified by Rd. </a:t>
            </a:r>
          </a:p>
          <a:p>
            <a:r>
              <a:rPr lang="en-US" altLang="zh-CN" sz="800" dirty="0"/>
              <a:t>STMIA.W Rd(!), &lt;</a:t>
            </a:r>
            <a:r>
              <a:rPr lang="en-US" altLang="zh-CN" sz="800" dirty="0" err="1"/>
              <a:t>reg</a:t>
            </a:r>
            <a:r>
              <a:rPr lang="en-US" altLang="zh-CN" sz="800" dirty="0"/>
              <a:t> list&gt; 	            Write multiple words to memory location specified by Rd. </a:t>
            </a:r>
          </a:p>
          <a:p>
            <a:r>
              <a:rPr lang="en-US" altLang="zh-CN" sz="800" dirty="0"/>
              <a:t>STMDB.W Rd(!), &lt;</a:t>
            </a:r>
            <a:r>
              <a:rPr lang="en-US" altLang="zh-CN" sz="800" dirty="0" err="1"/>
              <a:t>reg</a:t>
            </a:r>
            <a:r>
              <a:rPr lang="en-US" altLang="zh-CN" sz="800" dirty="0"/>
              <a:t> list&gt; 	            Write multiple words to memory location specified by Rd.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96DF5B-8C81-47D1-B2A5-9A26C510DB19}" type="slidenum">
              <a:rPr lang="en-US" altLang="zh-CN"/>
              <a:pPr/>
              <a:t>79</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pPr>
              <a:spcBef>
                <a:spcPct val="50000"/>
              </a:spcBef>
            </a:pPr>
            <a:r>
              <a:rPr lang="en-US" altLang="zh-CN" sz="1400"/>
              <a:t>Usually a PUSH instruction will have a corresponding POP with the same register list, but this is not always necessary.</a:t>
            </a:r>
          </a:p>
          <a:p>
            <a:pPr>
              <a:spcBef>
                <a:spcPct val="50000"/>
              </a:spcBef>
            </a:pPr>
            <a:r>
              <a:rPr lang="en-US" altLang="zh-CN" sz="1400"/>
              <a:t>  </a:t>
            </a:r>
            <a:r>
              <a:rPr lang="en-US" altLang="zh-CN"/>
              <a:t>PUSH    {R0-R3, LR}     ; Save register contents at beginning of subroutine </a:t>
            </a:r>
          </a:p>
          <a:p>
            <a:r>
              <a:rPr lang="en-US" altLang="zh-CN"/>
              <a:t>  ....                                  ; Processing </a:t>
            </a:r>
          </a:p>
          <a:p>
            <a:r>
              <a:rPr lang="en-US" altLang="zh-CN"/>
              <a:t>  POP      {R0-R3, PC}     ; restore registers and return</a:t>
            </a:r>
          </a:p>
          <a:p>
            <a:pPr>
              <a:spcBef>
                <a:spcPct val="50000"/>
              </a:spcBef>
            </a:pPr>
            <a:r>
              <a:rPr lang="en-US" altLang="zh-CN" sz="1400"/>
              <a:t>Moving immediate data into a register:</a:t>
            </a:r>
          </a:p>
          <a:p>
            <a:pPr>
              <a:spcBef>
                <a:spcPct val="50000"/>
              </a:spcBef>
            </a:pPr>
            <a:r>
              <a:rPr lang="en-US" altLang="zh-CN" sz="1400"/>
              <a:t>  </a:t>
            </a:r>
            <a:r>
              <a:rPr lang="en-US" altLang="zh-CN"/>
              <a:t>MOV R0,   #0x12      ; Set R0 to 0x12</a:t>
            </a:r>
          </a:p>
          <a:p>
            <a:pPr>
              <a:spcBef>
                <a:spcPct val="50000"/>
              </a:spcBef>
            </a:pPr>
            <a:r>
              <a:rPr lang="en-US" altLang="zh-CN" sz="1400"/>
              <a:t>For a larger value (over 8 bits), you might need to use a Thumb-2 move instruction.</a:t>
            </a:r>
          </a:p>
          <a:p>
            <a:pPr>
              <a:spcBef>
                <a:spcPct val="50000"/>
              </a:spcBef>
            </a:pPr>
            <a:r>
              <a:rPr lang="en-US" altLang="zh-CN" sz="1400"/>
              <a:t>  </a:t>
            </a:r>
            <a:r>
              <a:rPr lang="en-US" altLang="zh-CN"/>
              <a:t>MOVW.W      R0,#0x789A       ; Set R0 to 0x789A</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E1782C-EDF8-40A8-81E5-3C1103FA122E}" type="slidenum">
              <a:rPr lang="en-US" altLang="zh-CN"/>
              <a:pPr/>
              <a:t>80</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pPr>
              <a:spcBef>
                <a:spcPct val="50000"/>
              </a:spcBef>
            </a:pPr>
            <a:r>
              <a:rPr lang="en-US" altLang="zh-CN"/>
              <a:t>You can also use LDR (a pseudo instruction provided in ARM assembler):</a:t>
            </a:r>
          </a:p>
          <a:p>
            <a:pPr>
              <a:spcBef>
                <a:spcPct val="50000"/>
              </a:spcBef>
            </a:pPr>
            <a:r>
              <a:rPr lang="en-US" altLang="zh-CN"/>
              <a:t>  </a:t>
            </a:r>
            <a:r>
              <a:rPr lang="en-US" altLang="zh-CN" sz="1000"/>
              <a:t>LDR   R0,    =0x3456789A</a:t>
            </a:r>
          </a:p>
          <a:p>
            <a:pPr>
              <a:spcBef>
                <a:spcPct val="50000"/>
              </a:spcBef>
            </a:pPr>
            <a:r>
              <a:rPr lang="en-US" altLang="zh-CN"/>
              <a:t>This is not a real assembler command, but the ARM assembler will convert it into a PC relative load instruction to produce the required data.</a:t>
            </a:r>
          </a:p>
          <a:p>
            <a:pPr>
              <a:spcBef>
                <a:spcPct val="50000"/>
              </a:spcBef>
            </a:pPr>
            <a:r>
              <a:rPr lang="en-US" altLang="zh-CN"/>
              <a:t>For LDR, if the address is a program address value, it will automatically set the LSB to 1.</a:t>
            </a:r>
          </a:p>
          <a:p>
            <a:pPr>
              <a:spcBef>
                <a:spcPct val="50000"/>
              </a:spcBef>
            </a:pPr>
            <a:r>
              <a:rPr lang="en-US" altLang="zh-CN"/>
              <a:t>  </a:t>
            </a:r>
            <a:r>
              <a:rPr lang="en-US" altLang="zh-CN" sz="1000"/>
              <a:t>LDR        R0,        =address1     ; R0 set to 0x4001</a:t>
            </a:r>
          </a:p>
          <a:p>
            <a:r>
              <a:rPr lang="en-US" altLang="zh-CN" sz="1000"/>
              <a:t>  ... </a:t>
            </a:r>
          </a:p>
          <a:p>
            <a:r>
              <a:rPr lang="en-US" altLang="zh-CN" sz="1000"/>
              <a:t>address1</a:t>
            </a:r>
          </a:p>
          <a:p>
            <a:r>
              <a:rPr lang="en-US" altLang="zh-CN" sz="1000"/>
              <a:t>0x4000:   MOV    R0,   R1   ; address1 contains program code</a:t>
            </a:r>
          </a:p>
          <a:p>
            <a:r>
              <a:rPr lang="en-US" altLang="zh-CN" sz="1000"/>
              <a:t>  ...</a:t>
            </a:r>
          </a:p>
          <a:p>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0BD77-BE4B-4ABF-A24F-28CD3D022439}" type="slidenum">
              <a:rPr lang="en-US" altLang="zh-CN"/>
              <a:pPr/>
              <a:t>81</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pPr>
              <a:spcBef>
                <a:spcPct val="50000"/>
              </a:spcBef>
            </a:pPr>
            <a:r>
              <a:rPr lang="en-US" altLang="zh-CN" sz="1400" b="1"/>
              <a:t>8.5.3.2 Assembler Language: Processing Data</a:t>
            </a:r>
          </a:p>
          <a:p>
            <a:pPr>
              <a:spcBef>
                <a:spcPct val="50000"/>
              </a:spcBef>
            </a:pPr>
            <a:r>
              <a:rPr lang="en-US" altLang="zh-CN"/>
              <a:t>Many data operation instructions can have multiple instruction formats. </a:t>
            </a:r>
          </a:p>
          <a:p>
            <a:pPr>
              <a:spcBef>
                <a:spcPct val="50000"/>
              </a:spcBef>
            </a:pPr>
            <a:r>
              <a:rPr lang="en-US" altLang="zh-CN" b="1">
                <a:solidFill>
                  <a:srgbClr val="7F4D78"/>
                </a:solidFill>
              </a:rPr>
              <a:t>            Example:</a:t>
            </a:r>
            <a:r>
              <a:rPr lang="en-US" altLang="zh-CN">
                <a:solidFill>
                  <a:srgbClr val="FF3300"/>
                </a:solidFill>
              </a:rPr>
              <a:t> ADD</a:t>
            </a:r>
          </a:p>
          <a:p>
            <a:pPr>
              <a:spcBef>
                <a:spcPct val="50000"/>
              </a:spcBef>
            </a:pPr>
            <a:r>
              <a:rPr lang="en-US" altLang="zh-CN"/>
              <a:t>  </a:t>
            </a:r>
            <a:r>
              <a:rPr lang="en-US" altLang="zh-CN" sz="1000"/>
              <a:t>ADD R0,   R1               ; R0 = R0 + R1</a:t>
            </a:r>
          </a:p>
          <a:p>
            <a:r>
              <a:rPr lang="en-US" altLang="zh-CN" sz="1000"/>
              <a:t>  ADD R0,   #0x12          ; R0 = R0 + 0x12</a:t>
            </a:r>
          </a:p>
          <a:p>
            <a:r>
              <a:rPr lang="en-US" altLang="zh-CN" sz="1000"/>
              <a:t>  ADD.W     R0, R1, R2  ; R0 = R1 + R2</a:t>
            </a:r>
          </a:p>
          <a:p>
            <a:pPr>
              <a:spcBef>
                <a:spcPct val="50000"/>
              </a:spcBef>
            </a:pPr>
            <a:r>
              <a:rPr lang="en-US" altLang="zh-CN"/>
              <a:t>When 16-bit Thumb code is used, an ADD instruction changes the flags in the PSR.</a:t>
            </a:r>
          </a:p>
          <a:p>
            <a:pPr>
              <a:spcBef>
                <a:spcPct val="50000"/>
              </a:spcBef>
            </a:pPr>
            <a:r>
              <a:rPr lang="en-US" altLang="zh-CN"/>
              <a:t>  </a:t>
            </a:r>
            <a:r>
              <a:rPr lang="en-US" altLang="zh-CN" sz="1000"/>
              <a:t>ADD.W     R0,   R1,   R2   ; Flag unchanged</a:t>
            </a:r>
          </a:p>
          <a:p>
            <a:r>
              <a:rPr lang="en-US" altLang="zh-CN" sz="1000"/>
              <a:t>  ADDS.W   R0,   R1,   R2   ; Flag change</a:t>
            </a:r>
          </a:p>
          <a:p>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A471A-7034-42A6-ABE2-5146172D0802}" type="slidenum">
              <a:rPr lang="en-US" altLang="zh-CN"/>
              <a:pPr/>
              <a:t>82</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b="1"/>
              <a:t>Examples of Arithmetic Instructions</a:t>
            </a:r>
          </a:p>
          <a:p>
            <a:r>
              <a:rPr lang="en-US" altLang="zh-CN" sz="700"/>
              <a:t>Instruction 	                                                                              Operation</a:t>
            </a:r>
          </a:p>
          <a:p>
            <a:r>
              <a:rPr lang="en-US" altLang="zh-CN" sz="700"/>
              <a:t>ADD Rd, Rn, Rm          ; Rd = Rn + Rm </a:t>
            </a:r>
          </a:p>
          <a:p>
            <a:r>
              <a:rPr lang="en-US" altLang="zh-CN" sz="700"/>
              <a:t>ADD Rd, Rm                ; Rd = Rd + Rm</a:t>
            </a:r>
          </a:p>
          <a:p>
            <a:r>
              <a:rPr lang="en-US" altLang="zh-CN" sz="700"/>
              <a:t>ADD Rd, #immed          ; Rd = Rd + #immed	                        ADD operation</a:t>
            </a:r>
          </a:p>
          <a:p>
            <a:endParaRPr lang="en-US" altLang="zh-CN" sz="700"/>
          </a:p>
          <a:p>
            <a:r>
              <a:rPr lang="en-US" altLang="zh-CN" sz="700"/>
              <a:t>ADC Rd, Rn, Rm          ; Rd = Rn + Rm + carry </a:t>
            </a:r>
          </a:p>
          <a:p>
            <a:r>
              <a:rPr lang="en-US" altLang="zh-CN" sz="700"/>
              <a:t>ADC Rd, Rm                ; Rd = Rd + Rm + carry</a:t>
            </a:r>
          </a:p>
          <a:p>
            <a:r>
              <a:rPr lang="en-US" altLang="zh-CN" sz="700"/>
              <a:t>ADC Rd, #immed          ; Rd = Rd + #immed + carry	              ADD with carry</a:t>
            </a:r>
          </a:p>
          <a:p>
            <a:endParaRPr lang="en-US" altLang="zh-CN" sz="700"/>
          </a:p>
          <a:p>
            <a:r>
              <a:rPr lang="en-US" altLang="zh-CN" sz="700"/>
              <a:t>ADDW Rd, Rn,#immed   ; Rd = Rn + #immed 	                      ADD register with 12-bit immediate value</a:t>
            </a:r>
          </a:p>
          <a:p>
            <a:endParaRPr lang="en-US" altLang="zh-CN" sz="700"/>
          </a:p>
          <a:p>
            <a:r>
              <a:rPr lang="en-US" altLang="zh-CN" sz="700"/>
              <a:t>SUB Rd, Rn, Rm            ; Rd = Rn – Rm </a:t>
            </a:r>
          </a:p>
          <a:p>
            <a:r>
              <a:rPr lang="en-US" altLang="zh-CN" sz="700"/>
              <a:t>SUB Rd, #immed            ; Rd = Rd – #immed</a:t>
            </a:r>
          </a:p>
          <a:p>
            <a:r>
              <a:rPr lang="en-US" altLang="zh-CN" sz="700"/>
              <a:t>SUB Rd, Rn,#immed      ; Rd = Rn –#immed	                     SUBTRACT</a:t>
            </a:r>
          </a:p>
          <a:p>
            <a:endParaRPr lang="en-US" altLang="zh-CN" sz="700"/>
          </a:p>
          <a:p>
            <a:r>
              <a:rPr lang="en-US" altLang="zh-CN" sz="700"/>
              <a:t>RSB.W Rd, Rn, #immed ; Rd = #immed –Rn </a:t>
            </a:r>
          </a:p>
          <a:p>
            <a:r>
              <a:rPr lang="en-US" altLang="zh-CN" sz="700"/>
              <a:t>RSB.W Rd, Rn, Rm        ; Rd = Rm - Rn</a:t>
            </a:r>
          </a:p>
          <a:p>
            <a:r>
              <a:rPr lang="en-US" altLang="zh-CN" sz="700"/>
              <a:t>MUL Rd, Rm                   ; Rd = Rd * Rm Multiply</a:t>
            </a:r>
          </a:p>
          <a:p>
            <a:r>
              <a:rPr lang="en-US" altLang="zh-CN" sz="700"/>
              <a:t>MUL.W Rd, Rn, Rm        ; Rd = Rn * Rm	                             Reverse subtract</a:t>
            </a:r>
          </a:p>
          <a:p>
            <a:endParaRPr lang="en-US" altLang="zh-CN" sz="700"/>
          </a:p>
          <a:p>
            <a:r>
              <a:rPr lang="en-US" altLang="zh-CN" sz="700"/>
              <a:t>UDIV Rd, Rn, Rm            ; Rd = Rn /Rm </a:t>
            </a:r>
          </a:p>
          <a:p>
            <a:r>
              <a:rPr lang="en-US" altLang="zh-CN" sz="700"/>
              <a:t>SDIV Rd, Rn, Rm            ; Rd = Rn /Rm	                             Unsigned and signed divide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732C85-4B4F-449F-96EB-BC7D38992037}" type="slidenum">
              <a:rPr lang="en-US" altLang="zh-CN"/>
              <a:pPr/>
              <a:t>8</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r>
              <a:rPr lang="en-US" altLang="zh-CN" b="1"/>
              <a:t>8.2 Overview of Cortex-M3</a:t>
            </a:r>
            <a:endParaRPr lang="en-US" altLang="zh-CN"/>
          </a:p>
          <a:p>
            <a:pPr>
              <a:spcBef>
                <a:spcPct val="0"/>
              </a:spcBef>
            </a:pPr>
            <a:r>
              <a:rPr lang="en-US" altLang="zh-CN" b="1"/>
              <a:t>A Simplified View of the Cortex-M3 </a:t>
            </a:r>
          </a:p>
          <a:p>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736CC-5474-4EA5-BA3A-0DCDC6C7A449}" type="slidenum">
              <a:rPr lang="en-US" altLang="zh-CN"/>
              <a:pPr/>
              <a:t>83</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pPr>
              <a:spcBef>
                <a:spcPct val="50000"/>
              </a:spcBef>
            </a:pPr>
            <a:r>
              <a:rPr lang="en-US" altLang="zh-CN" sz="1400" b="1" dirty="0"/>
              <a:t>8.5.3.3 Assembler Language: Call and Unconditional Branch</a:t>
            </a:r>
          </a:p>
          <a:p>
            <a:pPr>
              <a:spcBef>
                <a:spcPct val="50000"/>
              </a:spcBef>
            </a:pPr>
            <a:r>
              <a:rPr lang="en-US" altLang="zh-CN" dirty="0"/>
              <a:t>The most basic branch instructions are:</a:t>
            </a:r>
          </a:p>
          <a:p>
            <a:pPr>
              <a:spcBef>
                <a:spcPct val="50000"/>
              </a:spcBef>
            </a:pPr>
            <a:r>
              <a:rPr lang="en-US" altLang="zh-CN" dirty="0"/>
              <a:t>  </a:t>
            </a:r>
            <a:r>
              <a:rPr lang="en-US" altLang="zh-CN" sz="1000" dirty="0"/>
              <a:t>B      label       ; Branch to a labeled address</a:t>
            </a:r>
          </a:p>
          <a:p>
            <a:r>
              <a:rPr lang="en-US" altLang="zh-CN" sz="1000" dirty="0"/>
              <a:t>   BX    </a:t>
            </a:r>
            <a:r>
              <a:rPr lang="en-US" altLang="zh-CN" sz="1000" dirty="0" err="1"/>
              <a:t>reg</a:t>
            </a:r>
            <a:r>
              <a:rPr lang="en-US" altLang="zh-CN" sz="1000" dirty="0"/>
              <a:t>         ; Branch to an address specified by a register</a:t>
            </a:r>
          </a:p>
          <a:p>
            <a:pPr>
              <a:spcBef>
                <a:spcPct val="50000"/>
              </a:spcBef>
            </a:pPr>
            <a:r>
              <a:rPr lang="en-US" altLang="zh-CN" dirty="0"/>
              <a:t>In BX instructions, the LSB of the value contained in the register determines the next state of the processor.</a:t>
            </a:r>
          </a:p>
          <a:p>
            <a:pPr>
              <a:spcBef>
                <a:spcPct val="50000"/>
              </a:spcBef>
            </a:pPr>
            <a:r>
              <a:rPr lang="en-US" altLang="zh-CN" dirty="0"/>
              <a:t>To </a:t>
            </a:r>
            <a:r>
              <a:rPr lang="en-US" altLang="zh-CN" b="1" dirty="0">
                <a:solidFill>
                  <a:srgbClr val="851385"/>
                </a:solidFill>
              </a:rPr>
              <a:t>call a function</a:t>
            </a:r>
            <a:r>
              <a:rPr lang="en-US" altLang="zh-CN" dirty="0"/>
              <a:t>:</a:t>
            </a:r>
          </a:p>
          <a:p>
            <a:pPr>
              <a:spcBef>
                <a:spcPct val="50000"/>
              </a:spcBef>
            </a:pPr>
            <a:r>
              <a:rPr lang="en-US" altLang="zh-CN" dirty="0"/>
              <a:t>  </a:t>
            </a:r>
            <a:r>
              <a:rPr lang="en-US" altLang="zh-CN" sz="1000" dirty="0"/>
              <a:t>BL     label    ; Branch to a labeled address and save return address in LR</a:t>
            </a:r>
          </a:p>
          <a:p>
            <a:r>
              <a:rPr lang="en-US" altLang="zh-CN" sz="1000" dirty="0"/>
              <a:t>   BLX   </a:t>
            </a:r>
            <a:r>
              <a:rPr lang="en-US" altLang="zh-CN" sz="1000" dirty="0" err="1"/>
              <a:t>reg</a:t>
            </a:r>
            <a:r>
              <a:rPr lang="en-US" altLang="zh-CN" sz="1000" dirty="0"/>
              <a:t>      ; Branch to an address specified by a register and</a:t>
            </a:r>
          </a:p>
          <a:p>
            <a:r>
              <a:rPr lang="en-US" altLang="zh-CN" sz="1000" dirty="0"/>
              <a:t>                       ; save return address in LR.</a:t>
            </a:r>
            <a:endParaRPr lang="en-US" altLang="zh-CN" sz="1000" b="1" dirty="0"/>
          </a:p>
          <a:p>
            <a:endParaRPr lang="en-US"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3D5EC-B1A2-40B6-9BEF-796BAAA49288}" type="slidenum">
              <a:rPr lang="en-US" altLang="zh-CN"/>
              <a:pPr/>
              <a:t>84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pPr>
              <a:spcBef>
                <a:spcPct val="50000"/>
              </a:spcBef>
            </a:pPr>
            <a:r>
              <a:rPr lang="en-US" altLang="zh-CN" sz="1300" b="1"/>
              <a:t>8.5.3.4 Assembler Language: </a:t>
            </a:r>
            <a:r>
              <a:rPr lang="en-US" altLang="en-US" sz="1300" b="1"/>
              <a:t>Decisions and Conditional Branches</a:t>
            </a:r>
            <a:endParaRPr lang="en-US" altLang="zh-CN" sz="1300" b="1"/>
          </a:p>
          <a:p>
            <a:pPr>
              <a:spcBef>
                <a:spcPct val="50000"/>
              </a:spcBef>
            </a:pPr>
            <a:r>
              <a:rPr lang="en-US" altLang="zh-CN"/>
              <a:t>In the APSR, there are five flag bits; four of them are used for branch decisions.</a:t>
            </a:r>
          </a:p>
          <a:p>
            <a:r>
              <a:rPr lang="en-US" altLang="zh-CN" b="1"/>
              <a:t>Flag bits in APSR That Can Be Used for Conditional Branches</a:t>
            </a:r>
          </a:p>
          <a:p>
            <a:r>
              <a:rPr lang="en-US" altLang="zh-CN" sz="900"/>
              <a:t>Flag	 PSR Bit	      Description</a:t>
            </a:r>
          </a:p>
          <a:p>
            <a:r>
              <a:rPr lang="en-US" altLang="zh-CN" sz="900"/>
              <a:t>N	 31	               Negative flag (last operation result is a negative value)</a:t>
            </a:r>
          </a:p>
          <a:p>
            <a:r>
              <a:rPr lang="en-US" altLang="zh-CN" sz="900"/>
              <a:t>Z	 30	               Zero (last operation result returns a zero value)</a:t>
            </a:r>
          </a:p>
          <a:p>
            <a:r>
              <a:rPr lang="en-US" altLang="zh-CN" sz="900"/>
              <a:t>C	 29	               Carry (last operation returns a carry out or borrow)</a:t>
            </a:r>
          </a:p>
          <a:p>
            <a:r>
              <a:rPr lang="en-US" altLang="zh-CN" sz="900"/>
              <a:t>V	 28	               Overflow (last operation results in an overflow)</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9EB571E-2055-471E-96FF-7BABCCECA15C}" type="slidenum">
              <a:rPr lang="en-US" altLang="zh-CN"/>
              <a:pPr/>
              <a:t>85</a:t>
            </a:fld>
            <a:endParaRPr lang="en-US" altLang="zh-CN"/>
          </a:p>
        </p:txBody>
      </p:sp>
      <p:sp>
        <p:nvSpPr>
          <p:cNvPr id="231426" name="幻灯片图像占位符 1"/>
          <p:cNvSpPr>
            <a:spLocks noGrp="1" noRot="1" noChangeAspect="1" noTextEdit="1"/>
          </p:cNvSpPr>
          <p:nvPr>
            <p:ph type="sldImg"/>
          </p:nvPr>
        </p:nvSpPr>
        <p:spPr>
          <a:ln/>
        </p:spPr>
      </p:sp>
      <p:sp>
        <p:nvSpPr>
          <p:cNvPr id="231427" name="备注占位符 2"/>
          <p:cNvSpPr>
            <a:spLocks noGrp="1"/>
          </p:cNvSpPr>
          <p:nvPr>
            <p:ph type="body" idx="1"/>
          </p:nvPr>
        </p:nvSpPr>
        <p:spPr/>
        <p:txBody>
          <a:bodyPr/>
          <a:lstStyle/>
          <a:p>
            <a:r>
              <a:rPr lang="en-US" altLang="zh-CN"/>
              <a:t>With combinations of the four flags (</a:t>
            </a:r>
            <a:r>
              <a:rPr lang="en-US" altLang="zh-CN" i="1"/>
              <a:t>N, Z, C</a:t>
            </a:r>
            <a:r>
              <a:rPr lang="en-US" altLang="zh-CN"/>
              <a:t>, and </a:t>
            </a:r>
            <a:r>
              <a:rPr lang="en-US" altLang="zh-CN" i="1"/>
              <a:t>V</a:t>
            </a:r>
            <a:r>
              <a:rPr lang="en-US" altLang="zh-CN"/>
              <a:t>), 15 branch conditions are defined.</a:t>
            </a:r>
          </a:p>
          <a:p>
            <a:r>
              <a:rPr lang="en-US" altLang="zh-CN" b="1"/>
              <a:t>Conditions for Branches or Other Conditional Operations</a:t>
            </a:r>
          </a:p>
          <a:p>
            <a:r>
              <a:rPr lang="en-US" altLang="zh-CN" sz="800"/>
              <a:t>Symbol	    Condition	                                            Flag</a:t>
            </a:r>
          </a:p>
          <a:p>
            <a:r>
              <a:rPr lang="en-US" altLang="zh-CN" sz="800"/>
              <a:t>EQ	             Equal	                                             Z set</a:t>
            </a:r>
          </a:p>
          <a:p>
            <a:r>
              <a:rPr lang="en-US" altLang="zh-CN" sz="800"/>
              <a:t>NE	             Not equal                                     	Z clear</a:t>
            </a:r>
          </a:p>
          <a:p>
            <a:r>
              <a:rPr lang="en-US" altLang="zh-CN" sz="800"/>
              <a:t>CS/HS	    Carry set/unsigned higher or same	         C set</a:t>
            </a:r>
          </a:p>
          <a:p>
            <a:r>
              <a:rPr lang="en-US" altLang="zh-CN" sz="800"/>
              <a:t>CC/LO	    Carry clear/unsigned lower	                  C clear</a:t>
            </a:r>
          </a:p>
          <a:p>
            <a:r>
              <a:rPr lang="en-US" altLang="zh-CN" sz="800"/>
              <a:t>MI	             Minus/negative	                                    N set</a:t>
            </a:r>
          </a:p>
          <a:p>
            <a:r>
              <a:rPr lang="en-US" altLang="zh-CN" sz="800"/>
              <a:t>PL	             Plus/positive or zero	                           N clear</a:t>
            </a:r>
          </a:p>
          <a:p>
            <a:r>
              <a:rPr lang="en-US" altLang="zh-CN" sz="800"/>
              <a:t>VS	             Overflow	                                             V set</a:t>
            </a:r>
          </a:p>
          <a:p>
            <a:r>
              <a:rPr lang="en-US" altLang="zh-CN" sz="800"/>
              <a:t>VC	             No overflow	                                    V clear</a:t>
            </a:r>
          </a:p>
          <a:p>
            <a:r>
              <a:rPr lang="en-US" altLang="zh-CN" sz="800"/>
              <a:t>HI	             Unsigned higher	                           C set and Z clear</a:t>
            </a:r>
          </a:p>
          <a:p>
            <a:r>
              <a:rPr lang="en-US" altLang="zh-CN" sz="800"/>
              <a:t>LS	             Unsigned lower or same	                  C clear or Z set</a:t>
            </a:r>
          </a:p>
        </p:txBody>
      </p:sp>
      <p:sp>
        <p:nvSpPr>
          <p:cNvPr id="23142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r"/>
            <a:fld id="{F62C0BE3-C9C6-4D28-8956-761B7E8D294A}" type="slidenum">
              <a:rPr lang="en-US" altLang="zh-CN" sz="1200"/>
              <a:pPr algn="r"/>
              <a:t>85</a:t>
            </a:fld>
            <a:endParaRPr lang="en-US" altLang="zh-CN" sz="120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421D1D8-E283-4824-BFC2-41864C565627}" type="slidenum">
              <a:rPr lang="en-US" altLang="zh-CN"/>
              <a:pPr/>
              <a:t>86</a:t>
            </a:fld>
            <a:endParaRPr lang="en-US" altLang="zh-CN"/>
          </a:p>
        </p:txBody>
      </p:sp>
      <p:sp>
        <p:nvSpPr>
          <p:cNvPr id="233474" name="幻灯片图像占位符 1"/>
          <p:cNvSpPr>
            <a:spLocks noGrp="1" noRot="1" noChangeAspect="1" noTextEdit="1"/>
          </p:cNvSpPr>
          <p:nvPr>
            <p:ph type="sldImg"/>
          </p:nvPr>
        </p:nvSpPr>
        <p:spPr>
          <a:ln/>
        </p:spPr>
      </p:sp>
      <p:sp>
        <p:nvSpPr>
          <p:cNvPr id="233475" name="备注占位符 2"/>
          <p:cNvSpPr>
            <a:spLocks noGrp="1"/>
          </p:cNvSpPr>
          <p:nvPr>
            <p:ph type="body" idx="1"/>
          </p:nvPr>
        </p:nvSpPr>
        <p:spPr/>
        <p:txBody>
          <a:bodyPr/>
          <a:lstStyle/>
          <a:p>
            <a:pPr>
              <a:spcBef>
                <a:spcPct val="50000"/>
              </a:spcBef>
            </a:pPr>
            <a:r>
              <a:rPr lang="en-US" altLang="zh-CN" sz="1400" b="1">
                <a:solidFill>
                  <a:srgbClr val="7F4D78"/>
                </a:solidFill>
              </a:rPr>
              <a:t>Example:</a:t>
            </a:r>
          </a:p>
          <a:p>
            <a:pPr>
              <a:spcBef>
                <a:spcPct val="50000"/>
              </a:spcBef>
            </a:pPr>
            <a:r>
              <a:rPr lang="en-US" altLang="zh-CN" sz="1400"/>
              <a:t>  </a:t>
            </a:r>
            <a:r>
              <a:rPr lang="en-US" altLang="zh-CN"/>
              <a:t>BEQ         label      ; Branch to address ‘label’ if Z flag is set</a:t>
            </a:r>
          </a:p>
          <a:p>
            <a:pPr>
              <a:spcBef>
                <a:spcPct val="50000"/>
              </a:spcBef>
            </a:pPr>
            <a:r>
              <a:rPr lang="en-US" altLang="zh-CN" sz="1400" b="1">
                <a:solidFill>
                  <a:srgbClr val="7F4D78"/>
                </a:solidFill>
              </a:rPr>
              <a:t>Thumb-2 version</a:t>
            </a:r>
          </a:p>
          <a:p>
            <a:pPr>
              <a:spcBef>
                <a:spcPct val="50000"/>
              </a:spcBef>
            </a:pPr>
            <a:r>
              <a:rPr lang="en-US" altLang="zh-CN"/>
              <a:t>  BEQ.W    label       ; Branch to address ‘label’ if Z flag is set</a:t>
            </a:r>
          </a:p>
          <a:p>
            <a:endParaRPr lang="en-US" altLang="zh-CN"/>
          </a:p>
        </p:txBody>
      </p:sp>
      <p:sp>
        <p:nvSpPr>
          <p:cNvPr id="2334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r"/>
            <a:fld id="{8C4583C4-B6FE-43FD-B560-9F63FC026E26}" type="slidenum">
              <a:rPr lang="en-US" altLang="zh-CN" sz="1200"/>
              <a:pPr algn="r"/>
              <a:t>86</a:t>
            </a:fld>
            <a:endParaRPr lang="en-US" altLang="zh-CN" sz="120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E0ED361-6F0C-4B8A-8015-9C0E46D72FD8}" type="slidenum">
              <a:rPr lang="en-US" altLang="zh-CN"/>
              <a:pPr/>
              <a:t>87</a:t>
            </a:fld>
            <a:endParaRPr lang="en-US" altLang="zh-CN"/>
          </a:p>
        </p:txBody>
      </p:sp>
      <p:sp>
        <p:nvSpPr>
          <p:cNvPr id="25702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spcBef>
                <a:spcPct val="0"/>
              </a:spcBef>
            </a:pPr>
            <a:r>
              <a:rPr lang="en-US" altLang="zh-CN" b="1"/>
              <a:t>Special Register Names for MRS and MSR Instructions</a:t>
            </a:r>
          </a:p>
          <a:p>
            <a:endParaRPr lang="en-US" altLang="zh-CN"/>
          </a:p>
          <a:p>
            <a:pPr>
              <a:spcBef>
                <a:spcPct val="0"/>
              </a:spcBef>
            </a:pPr>
            <a:r>
              <a:rPr lang="en-US" altLang="zh-CN">
                <a:solidFill>
                  <a:srgbClr val="133984"/>
                </a:solidFill>
                <a:ea typeface="黑体" pitchFamily="2" charset="-122"/>
              </a:rPr>
              <a:t>Execution status register (read as zero)</a:t>
            </a:r>
          </a:p>
          <a:p>
            <a:pPr>
              <a:spcBef>
                <a:spcPct val="0"/>
              </a:spcBef>
            </a:pPr>
            <a:r>
              <a:rPr lang="en-US" altLang="zh-CN">
                <a:solidFill>
                  <a:srgbClr val="133984"/>
                </a:solidFill>
                <a:ea typeface="黑体" pitchFamily="2" charset="-122"/>
              </a:rPr>
              <a:t>Flags from previous operation</a:t>
            </a:r>
          </a:p>
          <a:p>
            <a:r>
              <a:rPr lang="en-US" altLang="zh-CN">
                <a:latin typeface="Calibri" pitchFamily="34" charset="0"/>
              </a:rPr>
              <a:t>A composite of IPSR and EPSR</a:t>
            </a:r>
            <a:endParaRPr lang="zh-CN" altLang="zh-CN">
              <a:latin typeface="Calibri" pitchFamily="34" charset="0"/>
            </a:endParaRPr>
          </a:p>
          <a:p>
            <a:r>
              <a:rPr lang="en-US" altLang="zh-CN">
                <a:latin typeface="Calibri" pitchFamily="34" charset="0"/>
              </a:rPr>
              <a:t>A composite of IPSR and APSR</a:t>
            </a:r>
            <a:endParaRPr lang="zh-CN" altLang="zh-CN">
              <a:latin typeface="Calibri" pitchFamily="34" charset="0"/>
            </a:endParaRPr>
          </a:p>
          <a:p>
            <a:endParaRPr lang="en-US" altLang="zh-CN"/>
          </a:p>
        </p:txBody>
      </p:sp>
      <p:sp>
        <p:nvSpPr>
          <p:cNvPr id="25702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r"/>
            <a:fld id="{EC036943-E7E3-4956-B384-F245E98C657F}" type="slidenum">
              <a:rPr lang="en-US" altLang="zh-CN" sz="1200"/>
              <a:pPr algn="r"/>
              <a:t>87</a:t>
            </a:fld>
            <a:endParaRPr lang="en-US" altLang="zh-CN" sz="120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A9B7918-049D-4199-9395-2C9E7839AECD}" type="slidenum">
              <a:rPr lang="en-US" altLang="zh-CN"/>
              <a:pPr/>
              <a:t>88</a:t>
            </a:fld>
            <a:endParaRPr lang="en-US" altLang="zh-CN"/>
          </a:p>
        </p:txBody>
      </p:sp>
      <p:sp>
        <p:nvSpPr>
          <p:cNvPr id="25907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r>
              <a:rPr lang="en-US" altLang="zh-CN">
                <a:latin typeface="Calibri" pitchFamily="34" charset="0"/>
              </a:rPr>
              <a:t>A composite of EPSR and APSR</a:t>
            </a:r>
            <a:endParaRPr lang="zh-CN" altLang="zh-CN">
              <a:latin typeface="Calibri" pitchFamily="34" charset="0"/>
            </a:endParaRPr>
          </a:p>
          <a:p>
            <a:r>
              <a:rPr lang="en-US" altLang="zh-CN">
                <a:latin typeface="Calibri" pitchFamily="34" charset="0"/>
              </a:rPr>
              <a:t>A composite of APSR, EPSR and IPSR</a:t>
            </a:r>
            <a:endParaRPr lang="zh-CN" altLang="zh-CN">
              <a:latin typeface="Calibri" pitchFamily="34" charset="0"/>
            </a:endParaRPr>
          </a:p>
          <a:p>
            <a:r>
              <a:rPr lang="en-US" altLang="zh-CN">
                <a:latin typeface="Calibri" pitchFamily="34" charset="0"/>
              </a:rPr>
              <a:t>Main stack pointer</a:t>
            </a:r>
            <a:endParaRPr lang="zh-CN" altLang="zh-CN">
              <a:latin typeface="Calibri" pitchFamily="34" charset="0"/>
            </a:endParaRPr>
          </a:p>
          <a:p>
            <a:r>
              <a:rPr lang="en-US" altLang="zh-CN">
                <a:latin typeface="Calibri" pitchFamily="34" charset="0"/>
              </a:rPr>
              <a:t>Process stack pointer</a:t>
            </a:r>
            <a:endParaRPr lang="zh-CN" altLang="zh-CN">
              <a:latin typeface="Calibri" pitchFamily="34" charset="0"/>
            </a:endParaRPr>
          </a:p>
          <a:p>
            <a:r>
              <a:rPr lang="en-US" altLang="zh-CN">
                <a:latin typeface="Calibri" pitchFamily="34" charset="0"/>
              </a:rPr>
              <a:t>Normal exception mask register</a:t>
            </a:r>
            <a:endParaRPr lang="zh-CN" altLang="zh-CN">
              <a:latin typeface="Calibri" pitchFamily="34" charset="0"/>
            </a:endParaRPr>
          </a:p>
          <a:p>
            <a:r>
              <a:rPr lang="en-US" altLang="zh-CN">
                <a:latin typeface="Calibri" pitchFamily="34" charset="0"/>
              </a:rPr>
              <a:t>Normal exception priority mask register</a:t>
            </a:r>
            <a:endParaRPr lang="zh-CN" altLang="zh-CN">
              <a:latin typeface="Calibri" pitchFamily="34" charset="0"/>
            </a:endParaRPr>
          </a:p>
          <a:p>
            <a:r>
              <a:rPr lang="en-US" altLang="zh-CN">
                <a:latin typeface="Calibri" pitchFamily="34" charset="0"/>
              </a:rPr>
              <a:t>Same as normal exception priority mask register, with conditional write (new priority level must be higher than the old level)</a:t>
            </a:r>
            <a:endParaRPr lang="zh-CN" altLang="zh-CN">
              <a:latin typeface="Calibri" pitchFamily="34" charset="0"/>
            </a:endParaRPr>
          </a:p>
          <a:p>
            <a:r>
              <a:rPr lang="en-US" altLang="zh-CN">
                <a:latin typeface="Calibri" pitchFamily="34" charset="0"/>
              </a:rPr>
              <a:t>Fault exception mask register (also disables normal interrupts)</a:t>
            </a:r>
            <a:endParaRPr lang="zh-CN" altLang="zh-CN">
              <a:latin typeface="Calibri" pitchFamily="34" charset="0"/>
            </a:endParaRPr>
          </a:p>
          <a:p>
            <a:r>
              <a:rPr lang="en-US" altLang="zh-CN">
                <a:latin typeface="Calibri" pitchFamily="34" charset="0"/>
              </a:rPr>
              <a:t>Control register</a:t>
            </a:r>
            <a:endParaRPr lang="zh-CN" altLang="zh-CN">
              <a:latin typeface="Calibri" pitchFamily="34" charset="0"/>
            </a:endParaRPr>
          </a:p>
          <a:p>
            <a:endParaRPr lang="en-US" altLang="zh-CN"/>
          </a:p>
        </p:txBody>
      </p:sp>
      <p:sp>
        <p:nvSpPr>
          <p:cNvPr id="2590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r"/>
            <a:fld id="{465A453E-0E1A-405B-9266-F976DFC595D3}" type="slidenum">
              <a:rPr lang="en-US" altLang="zh-CN" sz="1200"/>
              <a:pPr algn="r"/>
              <a:t>88</a:t>
            </a:fld>
            <a:endParaRPr lang="en-US" altLang="zh-CN" sz="120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2136E76-459D-4BC9-B3CF-42F8E9E78B4A}" type="slidenum">
              <a:rPr lang="en-US" altLang="zh-CN"/>
              <a:pPr/>
              <a:t>89</a:t>
            </a:fld>
            <a:endParaRPr lang="en-US" altLang="zh-CN"/>
          </a:p>
        </p:txBody>
      </p:sp>
      <p:sp>
        <p:nvSpPr>
          <p:cNvPr id="313346" name="幻灯片图像占位符 1"/>
          <p:cNvSpPr>
            <a:spLocks noGrp="1" noRot="1" noChangeAspect="1" noTextEdit="1"/>
          </p:cNvSpPr>
          <p:nvPr>
            <p:ph type="sldImg"/>
          </p:nvPr>
        </p:nvSpPr>
        <p:spPr>
          <a:ln/>
        </p:spPr>
      </p:sp>
      <p:sp>
        <p:nvSpPr>
          <p:cNvPr id="313347" name="备注占位符 2"/>
          <p:cNvSpPr>
            <a:spLocks noGrp="1"/>
          </p:cNvSpPr>
          <p:nvPr>
            <p:ph type="body" idx="1"/>
          </p:nvPr>
        </p:nvSpPr>
        <p:spPr/>
        <p:txBody>
          <a:bodyPr/>
          <a:lstStyle/>
          <a:p>
            <a:pPr>
              <a:lnSpc>
                <a:spcPct val="90000"/>
              </a:lnSpc>
              <a:spcBef>
                <a:spcPct val="50000"/>
              </a:spcBef>
            </a:pPr>
            <a:r>
              <a:rPr lang="en-US" altLang="zh-CN"/>
              <a:t>In typical applications, you need to consider a number of regions:</a:t>
            </a:r>
          </a:p>
          <a:p>
            <a:pPr>
              <a:lnSpc>
                <a:spcPct val="90000"/>
              </a:lnSpc>
              <a:spcBef>
                <a:spcPct val="50000"/>
              </a:spcBef>
            </a:pPr>
            <a:r>
              <a:rPr lang="en-US" altLang="zh-CN" b="1">
                <a:solidFill>
                  <a:srgbClr val="7F4D78"/>
                </a:solidFill>
              </a:rPr>
              <a:t>                 1. Code region:</a:t>
            </a:r>
          </a:p>
          <a:p>
            <a:pPr>
              <a:lnSpc>
                <a:spcPct val="90000"/>
              </a:lnSpc>
              <a:spcBef>
                <a:spcPct val="50000"/>
              </a:spcBef>
            </a:pPr>
            <a:r>
              <a:rPr lang="en-US" altLang="zh-CN"/>
              <a:t>1) Privileged code, including a starting vector table</a:t>
            </a:r>
          </a:p>
          <a:p>
            <a:pPr>
              <a:lnSpc>
                <a:spcPct val="90000"/>
              </a:lnSpc>
              <a:spcBef>
                <a:spcPct val="50000"/>
              </a:spcBef>
            </a:pPr>
            <a:r>
              <a:rPr lang="en-US" altLang="zh-CN"/>
              <a:t>2) User code</a:t>
            </a:r>
          </a:p>
          <a:p>
            <a:pPr>
              <a:lnSpc>
                <a:spcPct val="90000"/>
              </a:lnSpc>
              <a:spcBef>
                <a:spcPct val="50000"/>
              </a:spcBef>
            </a:pPr>
            <a:endParaRPr lang="en-US" altLang="zh-CN"/>
          </a:p>
          <a:p>
            <a:pPr>
              <a:lnSpc>
                <a:spcPct val="90000"/>
              </a:lnSpc>
              <a:spcBef>
                <a:spcPct val="50000"/>
              </a:spcBef>
            </a:pPr>
            <a:r>
              <a:rPr lang="en-US" altLang="zh-CN" b="1">
                <a:solidFill>
                  <a:srgbClr val="7F4D78"/>
                </a:solidFill>
              </a:rPr>
              <a:t>                 2. SRAM region:</a:t>
            </a:r>
          </a:p>
          <a:p>
            <a:pPr>
              <a:lnSpc>
                <a:spcPct val="90000"/>
              </a:lnSpc>
              <a:spcBef>
                <a:spcPct val="50000"/>
              </a:spcBef>
            </a:pPr>
            <a:r>
              <a:rPr lang="en-US" altLang="zh-CN"/>
              <a:t>1) Privileged data, including the main stack</a:t>
            </a:r>
          </a:p>
          <a:p>
            <a:pPr>
              <a:lnSpc>
                <a:spcPct val="90000"/>
              </a:lnSpc>
              <a:spcBef>
                <a:spcPct val="50000"/>
              </a:spcBef>
            </a:pPr>
            <a:r>
              <a:rPr lang="en-US" altLang="zh-CN"/>
              <a:t>2) User data, including the process stack</a:t>
            </a:r>
          </a:p>
          <a:p>
            <a:pPr>
              <a:lnSpc>
                <a:spcPct val="90000"/>
              </a:lnSpc>
              <a:spcBef>
                <a:spcPct val="50000"/>
              </a:spcBef>
            </a:pPr>
            <a:r>
              <a:rPr lang="en-US" altLang="zh-CN"/>
              <a:t>3) Privileged bit-band alias region</a:t>
            </a:r>
          </a:p>
          <a:p>
            <a:pPr>
              <a:lnSpc>
                <a:spcPct val="90000"/>
              </a:lnSpc>
              <a:spcBef>
                <a:spcPct val="50000"/>
              </a:spcBef>
            </a:pPr>
            <a:r>
              <a:rPr lang="en-US" altLang="zh-CN"/>
              <a:t>4) User bit-band alias region</a:t>
            </a:r>
          </a:p>
        </p:txBody>
      </p:sp>
      <p:sp>
        <p:nvSpPr>
          <p:cNvPr id="31334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r"/>
            <a:fld id="{83B4FC1C-C0AC-406E-9F54-1261B0BEE2A6}" type="slidenum">
              <a:rPr lang="en-US" altLang="zh-CN" sz="1200"/>
              <a:pPr algn="r"/>
              <a:t>89</a:t>
            </a:fld>
            <a:endParaRPr lang="en-US" altLang="zh-CN" sz="120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DF3DCEA-4C4E-4863-9586-BE6EEACB1CF3}" type="slidenum">
              <a:rPr lang="en-US" altLang="zh-CN"/>
              <a:pPr/>
              <a:t>90</a:t>
            </a:fld>
            <a:endParaRPr lang="en-US" altLang="zh-CN"/>
          </a:p>
        </p:txBody>
      </p:sp>
      <p:sp>
        <p:nvSpPr>
          <p:cNvPr id="315394" name="幻灯片图像占位符 1"/>
          <p:cNvSpPr>
            <a:spLocks noGrp="1" noRot="1" noChangeAspect="1" noTextEdit="1"/>
          </p:cNvSpPr>
          <p:nvPr>
            <p:ph type="sldImg"/>
          </p:nvPr>
        </p:nvSpPr>
        <p:spPr>
          <a:ln/>
        </p:spPr>
      </p:sp>
      <p:sp>
        <p:nvSpPr>
          <p:cNvPr id="315395" name="备注占位符 2"/>
          <p:cNvSpPr>
            <a:spLocks noGrp="1"/>
          </p:cNvSpPr>
          <p:nvPr>
            <p:ph type="body" idx="1"/>
          </p:nvPr>
        </p:nvSpPr>
        <p:spPr/>
        <p:txBody>
          <a:bodyPr/>
          <a:lstStyle/>
          <a:p>
            <a:pPr>
              <a:spcBef>
                <a:spcPct val="50000"/>
              </a:spcBef>
            </a:pPr>
            <a:r>
              <a:rPr lang="en-US" altLang="zh-CN"/>
              <a:t>1) Privileged peripherals</a:t>
            </a:r>
          </a:p>
          <a:p>
            <a:pPr>
              <a:spcBef>
                <a:spcPct val="50000"/>
              </a:spcBef>
            </a:pPr>
            <a:r>
              <a:rPr lang="en-US" altLang="zh-CN"/>
              <a:t>2) User peripherals</a:t>
            </a:r>
          </a:p>
          <a:p>
            <a:pPr>
              <a:spcBef>
                <a:spcPct val="50000"/>
              </a:spcBef>
            </a:pPr>
            <a:r>
              <a:rPr lang="en-US" altLang="zh-CN"/>
              <a:t>3) Privileged peripheral bit-band alias region</a:t>
            </a:r>
          </a:p>
          <a:p>
            <a:pPr>
              <a:spcBef>
                <a:spcPct val="50000"/>
              </a:spcBef>
            </a:pPr>
            <a:r>
              <a:rPr lang="en-US" altLang="zh-CN"/>
              <a:t>4) User peripheral bit-band alias region</a:t>
            </a:r>
          </a:p>
          <a:p>
            <a:endParaRPr lang="en-US" altLang="zh-CN"/>
          </a:p>
          <a:p>
            <a:pPr>
              <a:spcBef>
                <a:spcPct val="50000"/>
              </a:spcBef>
            </a:pPr>
            <a:r>
              <a:rPr lang="en-US" altLang="zh-CN" b="1">
                <a:solidFill>
                  <a:srgbClr val="7F4D78"/>
                </a:solidFill>
              </a:rPr>
              <a:t>. System Control Space (NVIC and debug components):</a:t>
            </a:r>
          </a:p>
          <a:p>
            <a:pPr>
              <a:spcBef>
                <a:spcPct val="50000"/>
              </a:spcBef>
            </a:pPr>
            <a:r>
              <a:rPr lang="en-US" altLang="zh-CN"/>
              <a:t>1) Privileged accesses only</a:t>
            </a:r>
          </a:p>
          <a:p>
            <a:endParaRPr lang="en-US" altLang="zh-CN"/>
          </a:p>
        </p:txBody>
      </p:sp>
      <p:sp>
        <p:nvSpPr>
          <p:cNvPr id="31539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r"/>
            <a:fld id="{AD8EF426-F5E9-4DB8-961A-159FEE7B20F7}" type="slidenum">
              <a:rPr lang="en-US" altLang="zh-CN" sz="1200"/>
              <a:pPr algn="r"/>
              <a:t>90</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6AE7C-0A41-4DB5-8A61-11EC3D77C8FD}" type="slidenum">
              <a:rPr lang="en-US" altLang="zh-CN"/>
              <a:pPr/>
              <a:t>9</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pPr>
              <a:spcBef>
                <a:spcPct val="50000"/>
              </a:spcBef>
            </a:pPr>
            <a:r>
              <a:rPr lang="en-US" altLang="zh-CN" dirty="0"/>
              <a:t>1. 32-bit microprocessor: 32-bit data path, 32-bit register bank, 32-bit memory interfaces.</a:t>
            </a:r>
          </a:p>
          <a:p>
            <a:pPr>
              <a:spcBef>
                <a:spcPct val="50000"/>
              </a:spcBef>
            </a:pPr>
            <a:r>
              <a:rPr lang="en-US" altLang="zh-CN" dirty="0"/>
              <a:t>2. Harvard architecture: A separate instruction bus and data bus. This allows instructions and data accesses to take place at the same time.</a:t>
            </a:r>
          </a:p>
          <a:p>
            <a:pPr>
              <a:spcBef>
                <a:spcPct val="50000"/>
              </a:spcBef>
            </a:pPr>
            <a:r>
              <a:rPr lang="en-US" altLang="zh-CN" dirty="0"/>
              <a:t>3. Memory space: 8GB.</a:t>
            </a:r>
          </a:p>
          <a:p>
            <a:pPr>
              <a:spcBef>
                <a:spcPct val="50000"/>
              </a:spcBef>
            </a:pPr>
            <a:r>
              <a:rPr lang="en-US" altLang="zh-CN" dirty="0"/>
              <a:t>4. Registers: </a:t>
            </a:r>
            <a:r>
              <a:rPr lang="en-US" altLang="en-US" dirty="0"/>
              <a:t>Registers</a:t>
            </a:r>
            <a:r>
              <a:rPr lang="en-US" altLang="zh-CN" dirty="0"/>
              <a:t> (R0 to R15) and s</a:t>
            </a:r>
            <a:r>
              <a:rPr lang="en-US" altLang="en-US" dirty="0"/>
              <a:t>pecial </a:t>
            </a:r>
            <a:r>
              <a:rPr lang="en-US" altLang="zh-CN" dirty="0"/>
              <a:t>r</a:t>
            </a:r>
            <a:r>
              <a:rPr lang="en-US" altLang="en-US" dirty="0"/>
              <a:t>egisters</a:t>
            </a:r>
            <a:r>
              <a:rPr lang="en-US" altLang="zh-CN" dirty="0"/>
              <a:t>.</a:t>
            </a:r>
          </a:p>
          <a:p>
            <a:pPr>
              <a:spcBef>
                <a:spcPct val="50000"/>
              </a:spcBef>
            </a:pPr>
            <a:r>
              <a:rPr lang="en-US" altLang="zh-CN" dirty="0"/>
              <a:t>5. Operation Modes: Thread mode and handler mode; Privileged level and user level.</a:t>
            </a:r>
          </a:p>
          <a:p>
            <a:pPr>
              <a:spcBef>
                <a:spcPct val="50000"/>
              </a:spcBef>
            </a:pPr>
            <a:r>
              <a:rPr lang="en-US" altLang="zh-CN" dirty="0"/>
              <a:t>6. Interrupts and Exceptions: The built-in </a:t>
            </a:r>
            <a:r>
              <a:rPr lang="en-US" altLang="zh-CN" b="1" i="1" dirty="0">
                <a:solidFill>
                  <a:srgbClr val="FF3300"/>
                </a:solidFill>
              </a:rPr>
              <a:t>Nested Vectored Interrupt Controller</a:t>
            </a:r>
            <a:r>
              <a:rPr lang="en-US" altLang="zh-CN" i="1" dirty="0"/>
              <a:t>;</a:t>
            </a:r>
            <a:r>
              <a:rPr lang="en-US" altLang="zh-CN" dirty="0"/>
              <a:t> Support 11 system exceptions plus 240  external IRQs.</a:t>
            </a:r>
          </a:p>
          <a:p>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CFFA7C9-0F52-49A6-8253-F04B12EF679B}" type="slidenum">
              <a:rPr lang="en-US" altLang="zh-CN"/>
              <a:pPr/>
              <a:t>‹#›</a:t>
            </a:fld>
            <a:endParaRPr lang="en-US" altLang="zh-CN"/>
          </a:p>
        </p:txBody>
      </p:sp>
    </p:spTree>
    <p:extLst>
      <p:ext uri="{BB962C8B-B14F-4D97-AF65-F5344CB8AC3E}">
        <p14:creationId xmlns:p14="http://schemas.microsoft.com/office/powerpoint/2010/main" val="367294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299C3A6-0E81-4EAB-A699-E33EBA8B1A31}" type="slidenum">
              <a:rPr lang="en-US" altLang="zh-CN"/>
              <a:pPr/>
              <a:t>‹#›</a:t>
            </a:fld>
            <a:endParaRPr lang="en-US" altLang="zh-CN"/>
          </a:p>
        </p:txBody>
      </p:sp>
    </p:spTree>
    <p:extLst>
      <p:ext uri="{BB962C8B-B14F-4D97-AF65-F5344CB8AC3E}">
        <p14:creationId xmlns:p14="http://schemas.microsoft.com/office/powerpoint/2010/main" val="293630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DE1A20-7DFF-4FA5-A129-8A2E192C09B2}" type="slidenum">
              <a:rPr lang="en-US" altLang="zh-CN"/>
              <a:pPr/>
              <a:t>‹#›</a:t>
            </a:fld>
            <a:endParaRPr lang="en-US" altLang="zh-CN"/>
          </a:p>
        </p:txBody>
      </p:sp>
    </p:spTree>
    <p:extLst>
      <p:ext uri="{BB962C8B-B14F-4D97-AF65-F5344CB8AC3E}">
        <p14:creationId xmlns:p14="http://schemas.microsoft.com/office/powerpoint/2010/main" val="361065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E4198E2-2E49-4592-AE2E-50FDA079D9A4}" type="slidenum">
              <a:rPr lang="en-US" altLang="zh-CN"/>
              <a:pPr/>
              <a:t>‹#›</a:t>
            </a:fld>
            <a:endParaRPr lang="en-US" altLang="zh-CN"/>
          </a:p>
        </p:txBody>
      </p:sp>
    </p:spTree>
    <p:extLst>
      <p:ext uri="{BB962C8B-B14F-4D97-AF65-F5344CB8AC3E}">
        <p14:creationId xmlns:p14="http://schemas.microsoft.com/office/powerpoint/2010/main" val="34456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C64169F-B05F-4A8B-A609-A5CC6DA990CB}" type="slidenum">
              <a:rPr lang="en-US" altLang="zh-CN"/>
              <a:pPr/>
              <a:t>‹#›</a:t>
            </a:fld>
            <a:endParaRPr lang="en-US" altLang="zh-CN"/>
          </a:p>
        </p:txBody>
      </p:sp>
    </p:spTree>
    <p:extLst>
      <p:ext uri="{BB962C8B-B14F-4D97-AF65-F5344CB8AC3E}">
        <p14:creationId xmlns:p14="http://schemas.microsoft.com/office/powerpoint/2010/main" val="426501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B4C0BD7-670E-4286-A6A1-DDB5A657A6B8}" type="slidenum">
              <a:rPr lang="en-US" altLang="zh-CN"/>
              <a:pPr/>
              <a:t>‹#›</a:t>
            </a:fld>
            <a:endParaRPr lang="en-US" altLang="zh-CN"/>
          </a:p>
        </p:txBody>
      </p:sp>
    </p:spTree>
    <p:extLst>
      <p:ext uri="{BB962C8B-B14F-4D97-AF65-F5344CB8AC3E}">
        <p14:creationId xmlns:p14="http://schemas.microsoft.com/office/powerpoint/2010/main" val="25529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F4264F9-08D4-4601-8889-43E7863C3A09}" type="slidenum">
              <a:rPr lang="en-US" altLang="zh-CN"/>
              <a:pPr/>
              <a:t>‹#›</a:t>
            </a:fld>
            <a:endParaRPr lang="en-US" altLang="zh-CN"/>
          </a:p>
        </p:txBody>
      </p:sp>
    </p:spTree>
    <p:extLst>
      <p:ext uri="{BB962C8B-B14F-4D97-AF65-F5344CB8AC3E}">
        <p14:creationId xmlns:p14="http://schemas.microsoft.com/office/powerpoint/2010/main" val="181260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D472523-BECF-41D2-94F4-5652997F774C}" type="slidenum">
              <a:rPr lang="en-US" altLang="zh-CN"/>
              <a:pPr/>
              <a:t>‹#›</a:t>
            </a:fld>
            <a:endParaRPr lang="en-US" altLang="zh-CN"/>
          </a:p>
        </p:txBody>
      </p:sp>
    </p:spTree>
    <p:extLst>
      <p:ext uri="{BB962C8B-B14F-4D97-AF65-F5344CB8AC3E}">
        <p14:creationId xmlns:p14="http://schemas.microsoft.com/office/powerpoint/2010/main" val="272207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948D4AA-EBDD-497C-9AEF-828EE29FC117}" type="slidenum">
              <a:rPr lang="en-US" altLang="zh-CN"/>
              <a:pPr/>
              <a:t>‹#›</a:t>
            </a:fld>
            <a:endParaRPr lang="en-US" altLang="zh-CN"/>
          </a:p>
        </p:txBody>
      </p:sp>
    </p:spTree>
    <p:extLst>
      <p:ext uri="{BB962C8B-B14F-4D97-AF65-F5344CB8AC3E}">
        <p14:creationId xmlns:p14="http://schemas.microsoft.com/office/powerpoint/2010/main" val="326679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93DE4A2-6884-478C-9DB7-5FD76CA24CA9}" type="slidenum">
              <a:rPr lang="en-US" altLang="zh-CN"/>
              <a:pPr/>
              <a:t>‹#›</a:t>
            </a:fld>
            <a:endParaRPr lang="en-US" altLang="zh-CN"/>
          </a:p>
        </p:txBody>
      </p:sp>
    </p:spTree>
    <p:extLst>
      <p:ext uri="{BB962C8B-B14F-4D97-AF65-F5344CB8AC3E}">
        <p14:creationId xmlns:p14="http://schemas.microsoft.com/office/powerpoint/2010/main" val="249821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6BA55B8-B9B1-4024-B386-E2B3F04E4D74}" type="slidenum">
              <a:rPr lang="en-US" altLang="zh-CN"/>
              <a:pPr/>
              <a:t>‹#›</a:t>
            </a:fld>
            <a:endParaRPr lang="en-US" altLang="zh-CN"/>
          </a:p>
        </p:txBody>
      </p:sp>
    </p:spTree>
    <p:extLst>
      <p:ext uri="{BB962C8B-B14F-4D97-AF65-F5344CB8AC3E}">
        <p14:creationId xmlns:p14="http://schemas.microsoft.com/office/powerpoint/2010/main" val="14899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22287CA-B6E1-4826-9FE7-4EB78B4BAA2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4.xml"/><Relationship Id="rId7"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image" Target="../media/image7.emf"/><Relationship Id="rId10" Type="http://schemas.openxmlformats.org/officeDocument/2006/relationships/image" Target="../media/image9.e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emf"/><Relationship Id="rId18" Type="http://schemas.openxmlformats.org/officeDocument/2006/relationships/oleObject" Target="../embeddings/oleObject17.bin"/><Relationship Id="rId3" Type="http://schemas.openxmlformats.org/officeDocument/2006/relationships/notesSlide" Target="../notesSlides/notesSlide29.xml"/><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oleObject" Target="../embeddings/oleObject14.bin"/><Relationship Id="rId17" Type="http://schemas.openxmlformats.org/officeDocument/2006/relationships/image" Target="../media/image19.emf"/><Relationship Id="rId2" Type="http://schemas.openxmlformats.org/officeDocument/2006/relationships/slideLayout" Target="../slideLayouts/slideLayout7.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6.emf"/><Relationship Id="rId5" Type="http://schemas.openxmlformats.org/officeDocument/2006/relationships/image" Target="../media/image13.emf"/><Relationship Id="rId15" Type="http://schemas.openxmlformats.org/officeDocument/2006/relationships/image" Target="../media/image18.emf"/><Relationship Id="rId23" Type="http://schemas.openxmlformats.org/officeDocument/2006/relationships/image" Target="../media/image22.emf"/><Relationship Id="rId10" Type="http://schemas.openxmlformats.org/officeDocument/2006/relationships/oleObject" Target="../embeddings/oleObject13.bin"/><Relationship Id="rId19" Type="http://schemas.openxmlformats.org/officeDocument/2006/relationships/image" Target="../media/image20.emf"/><Relationship Id="rId4" Type="http://schemas.openxmlformats.org/officeDocument/2006/relationships/oleObject" Target="../embeddings/oleObject10.bin"/><Relationship Id="rId9" Type="http://schemas.openxmlformats.org/officeDocument/2006/relationships/image" Target="../media/image15.e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7.emf"/><Relationship Id="rId3" Type="http://schemas.openxmlformats.org/officeDocument/2006/relationships/notesSlide" Target="../notesSlides/notesSlide30.xml"/><Relationship Id="rId7" Type="http://schemas.openxmlformats.org/officeDocument/2006/relationships/image" Target="../media/image24.emf"/><Relationship Id="rId12"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1.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34.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6.bin"/><Relationship Id="rId5" Type="http://schemas.openxmlformats.org/officeDocument/2006/relationships/image" Target="../media/image28.emf"/><Relationship Id="rId4" Type="http://schemas.openxmlformats.org/officeDocument/2006/relationships/oleObject" Target="../embeddings/oleObject25.bin"/><Relationship Id="rId9" Type="http://schemas.openxmlformats.org/officeDocument/2006/relationships/image" Target="../media/image30.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35.xml"/><Relationship Id="rId7" Type="http://schemas.openxmlformats.org/officeDocument/2006/relationships/image" Target="../media/image3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image" Target="../media/image31.emf"/><Relationship Id="rId4" Type="http://schemas.openxmlformats.org/officeDocument/2006/relationships/oleObject" Target="../embeddings/oleObject28.bin"/><Relationship Id="rId9" Type="http://schemas.openxmlformats.org/officeDocument/2006/relationships/image" Target="../media/image33.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8.emf"/><Relationship Id="rId3" Type="http://schemas.openxmlformats.org/officeDocument/2006/relationships/notesSlide" Target="../notesSlides/notesSlide36.xml"/><Relationship Id="rId7" Type="http://schemas.openxmlformats.org/officeDocument/2006/relationships/image" Target="../media/image35.emf"/><Relationship Id="rId12"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2.bin"/><Relationship Id="rId11" Type="http://schemas.openxmlformats.org/officeDocument/2006/relationships/image" Target="../media/image37.emf"/><Relationship Id="rId5" Type="http://schemas.openxmlformats.org/officeDocument/2006/relationships/image" Target="../media/image34.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6.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38.emf"/><Relationship Id="rId3" Type="http://schemas.openxmlformats.org/officeDocument/2006/relationships/notesSlide" Target="../notesSlides/notesSlide37.xml"/><Relationship Id="rId7" Type="http://schemas.openxmlformats.org/officeDocument/2006/relationships/image" Target="../media/image35.emf"/><Relationship Id="rId12"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7.bin"/><Relationship Id="rId11" Type="http://schemas.openxmlformats.org/officeDocument/2006/relationships/image" Target="../media/image37.emf"/><Relationship Id="rId5" Type="http://schemas.openxmlformats.org/officeDocument/2006/relationships/image" Target="../media/image39.e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0.emf"/><Relationship Id="rId4" Type="http://schemas.openxmlformats.org/officeDocument/2006/relationships/oleObject" Target="../embeddings/oleObject41.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1.emf"/><Relationship Id="rId4" Type="http://schemas.openxmlformats.org/officeDocument/2006/relationships/oleObject" Target="../embeddings/oleObject42.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3.emf"/><Relationship Id="rId4"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47.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5.bin"/><Relationship Id="rId5" Type="http://schemas.openxmlformats.org/officeDocument/2006/relationships/image" Target="../media/image46.emf"/><Relationship Id="rId4" Type="http://schemas.openxmlformats.org/officeDocument/2006/relationships/oleObject" Target="../embeddings/oleObject4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49.e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7.bin"/><Relationship Id="rId5" Type="http://schemas.openxmlformats.org/officeDocument/2006/relationships/image" Target="../media/image48.emf"/><Relationship Id="rId4" Type="http://schemas.openxmlformats.org/officeDocument/2006/relationships/oleObject" Target="../embeddings/oleObject4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3.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5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57.jpeg"/></Relationships>
</file>

<file path=ppt/slides/_rels/slide91.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2483768" y="260648"/>
            <a:ext cx="4032448" cy="1063079"/>
          </a:xfrm>
        </p:spPr>
        <p:txBody>
          <a:bodyPr tIns="54000" anchor="t" anchorCtr="1"/>
          <a:lstStyle/>
          <a:p>
            <a:r>
              <a:rPr lang="zh-CN" altLang="en-US" sz="6000" dirty="0">
                <a:latin typeface="Corbel" pitchFamily="34" charset="0"/>
                <a:ea typeface="Arial Unicode MS" pitchFamily="34" charset="-122"/>
                <a:cs typeface="Arial Unicode MS" pitchFamily="34" charset="-122"/>
              </a:rPr>
              <a:t>第</a:t>
            </a:r>
            <a:r>
              <a:rPr lang="en-US" altLang="zh-CN" sz="6000" dirty="0">
                <a:latin typeface="Corbel" pitchFamily="34" charset="0"/>
                <a:ea typeface="Arial Unicode MS" pitchFamily="34" charset="-122"/>
                <a:cs typeface="Arial Unicode MS" pitchFamily="34" charset="-122"/>
              </a:rPr>
              <a:t>8</a:t>
            </a:r>
            <a:r>
              <a:rPr lang="zh-CN" altLang="en-US" sz="6000" dirty="0">
                <a:latin typeface="Corbel" pitchFamily="34" charset="0"/>
                <a:ea typeface="Arial Unicode MS" pitchFamily="34" charset="-122"/>
                <a:cs typeface="Arial Unicode MS" pitchFamily="34" charset="-122"/>
              </a:rPr>
              <a:t>章</a:t>
            </a:r>
          </a:p>
        </p:txBody>
      </p:sp>
      <p:sp>
        <p:nvSpPr>
          <p:cNvPr id="3075" name="Rectangle 3"/>
          <p:cNvSpPr>
            <a:spLocks noGrp="1" noChangeArrowheads="1"/>
          </p:cNvSpPr>
          <p:nvPr>
            <p:ph type="body" idx="4294967295"/>
          </p:nvPr>
        </p:nvSpPr>
        <p:spPr>
          <a:xfrm>
            <a:off x="863600" y="1965325"/>
            <a:ext cx="7670800" cy="3684588"/>
          </a:xfrm>
        </p:spPr>
        <p:txBody>
          <a:bodyPr/>
          <a:lstStyle/>
          <a:p>
            <a:pPr marL="449263" indent="-449263" algn="ctr">
              <a:buFontTx/>
              <a:buNone/>
            </a:pPr>
            <a:r>
              <a:rPr lang="zh-CN" altLang="en-US" sz="4000" b="1" dirty="0">
                <a:solidFill>
                  <a:srgbClr val="2A4F86"/>
                </a:solidFill>
                <a:latin typeface="Corbel" pitchFamily="34" charset="0"/>
              </a:rPr>
              <a:t>嵌入式系统和</a:t>
            </a:r>
            <a:r>
              <a:rPr lang="en-US" altLang="zh-CN" sz="4000" b="1" dirty="0">
                <a:solidFill>
                  <a:srgbClr val="2A4F86"/>
                </a:solidFill>
                <a:latin typeface="Corbel" pitchFamily="34" charset="0"/>
              </a:rPr>
              <a:t>Cortex-M3</a:t>
            </a:r>
          </a:p>
        </p:txBody>
      </p:sp>
      <p:pic>
        <p:nvPicPr>
          <p:cNvPr id="3076" name="Picture 4" descr="11815464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425514"/>
            <a:ext cx="2962672" cy="2955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4294967295"/>
          </p:nvPr>
        </p:nvSpPr>
        <p:spPr>
          <a:xfrm>
            <a:off x="457200" y="404664"/>
            <a:ext cx="8229600" cy="5135563"/>
          </a:xfrm>
        </p:spPr>
        <p:txBody>
          <a:bodyPr/>
          <a:lstStyle/>
          <a:p>
            <a:pPr marL="457200" indent="-457200">
              <a:lnSpc>
                <a:spcPct val="150000"/>
              </a:lnSpc>
              <a:spcBef>
                <a:spcPct val="50000"/>
              </a:spcBef>
              <a:buFont typeface="+mj-lt"/>
              <a:buAutoNum type="arabicPeriod" startAt="7"/>
            </a:pPr>
            <a:r>
              <a:rPr lang="zh-CN" altLang="en-US" sz="2400" dirty="0" smtClean="0"/>
              <a:t>总线</a:t>
            </a:r>
            <a:r>
              <a:rPr lang="zh-CN" altLang="en-US" sz="2400" dirty="0"/>
              <a:t>接口</a:t>
            </a:r>
            <a:r>
              <a:rPr lang="en-US" altLang="zh-CN" sz="2400" dirty="0"/>
              <a:t>: </a:t>
            </a:r>
            <a:r>
              <a:rPr lang="zh-CN" altLang="en-US" sz="2400" dirty="0"/>
              <a:t>若干总线接口允许 </a:t>
            </a:r>
            <a:r>
              <a:rPr lang="en-US" altLang="zh-CN" sz="2400" dirty="0"/>
              <a:t>Cortex-M3 </a:t>
            </a:r>
            <a:r>
              <a:rPr lang="zh-CN" altLang="en-US" sz="2400" dirty="0"/>
              <a:t>同时取指令和取数据。</a:t>
            </a:r>
          </a:p>
          <a:p>
            <a:pPr marL="457200" indent="-457200">
              <a:lnSpc>
                <a:spcPct val="150000"/>
              </a:lnSpc>
              <a:spcBef>
                <a:spcPct val="50000"/>
              </a:spcBef>
              <a:buFont typeface="+mj-lt"/>
              <a:buAutoNum type="arabicPeriod" startAt="7"/>
            </a:pPr>
            <a:r>
              <a:rPr lang="en-US" altLang="zh-CN" sz="2400" dirty="0" smtClean="0"/>
              <a:t>MPU</a:t>
            </a:r>
            <a:r>
              <a:rPr lang="en-US" altLang="zh-CN" sz="2400" dirty="0"/>
              <a:t>: </a:t>
            </a:r>
            <a:r>
              <a:rPr lang="zh-CN" altLang="en-US" sz="2400" dirty="0"/>
              <a:t>一个可选的存储器保护</a:t>
            </a:r>
            <a:r>
              <a:rPr lang="zh-CN" altLang="en-US" sz="2400" dirty="0" smtClean="0"/>
              <a:t>单元</a:t>
            </a:r>
            <a:r>
              <a:rPr lang="zh-CN" altLang="en-US" sz="2400" dirty="0"/>
              <a:t>，</a:t>
            </a:r>
            <a:r>
              <a:rPr lang="zh-CN" altLang="en-US" sz="2400" dirty="0" smtClean="0"/>
              <a:t>允许</a:t>
            </a:r>
            <a:r>
              <a:rPr lang="zh-CN" altLang="en-US" sz="2400" dirty="0"/>
              <a:t>对特权访问和用户程序访问制定访问规则。</a:t>
            </a:r>
          </a:p>
          <a:p>
            <a:pPr marL="457200" indent="-457200">
              <a:lnSpc>
                <a:spcPct val="150000"/>
              </a:lnSpc>
              <a:spcBef>
                <a:spcPct val="50000"/>
              </a:spcBef>
              <a:buFont typeface="+mj-lt"/>
              <a:buAutoNum type="arabicPeriod" startAt="7"/>
            </a:pPr>
            <a:r>
              <a:rPr lang="zh-CN" altLang="en-US" sz="2400" dirty="0" smtClean="0"/>
              <a:t>指令集</a:t>
            </a:r>
            <a:r>
              <a:rPr lang="en-US" altLang="zh-CN" sz="2400" dirty="0"/>
              <a:t>: Thumb-2 </a:t>
            </a:r>
            <a:r>
              <a:rPr lang="zh-CN" altLang="en-US" sz="2400" dirty="0"/>
              <a:t>指令集</a:t>
            </a:r>
            <a:r>
              <a:rPr lang="en-US" altLang="zh-CN" sz="2400" dirty="0"/>
              <a:t>; </a:t>
            </a:r>
            <a:r>
              <a:rPr lang="zh-CN" altLang="en-US" sz="2400" dirty="0"/>
              <a:t>允许 </a:t>
            </a:r>
            <a:r>
              <a:rPr lang="en-US" altLang="zh-CN" sz="2400" dirty="0"/>
              <a:t>32-</a:t>
            </a:r>
            <a:r>
              <a:rPr lang="zh-CN" altLang="en-US" sz="2400" dirty="0"/>
              <a:t>位指令和</a:t>
            </a:r>
            <a:r>
              <a:rPr lang="en-US" altLang="zh-CN" sz="2400" dirty="0"/>
              <a:t>16-</a:t>
            </a:r>
            <a:r>
              <a:rPr lang="zh-CN" altLang="en-US" sz="2400" dirty="0"/>
              <a:t>位指令被同时使用。</a:t>
            </a:r>
          </a:p>
          <a:p>
            <a:pPr marL="457200" indent="-457200">
              <a:lnSpc>
                <a:spcPct val="150000"/>
              </a:lnSpc>
              <a:spcBef>
                <a:spcPct val="50000"/>
              </a:spcBef>
              <a:buFont typeface="+mj-lt"/>
              <a:buAutoNum type="arabicPeriod" startAt="7"/>
            </a:pPr>
            <a:r>
              <a:rPr lang="zh-CN" altLang="en-US" sz="2400" dirty="0" smtClean="0"/>
              <a:t>固定</a:t>
            </a:r>
            <a:r>
              <a:rPr lang="zh-CN" altLang="en-US" sz="2400" dirty="0"/>
              <a:t>的内部调试组件</a:t>
            </a:r>
            <a:r>
              <a:rPr lang="en-US" altLang="zh-CN" sz="2400" dirty="0"/>
              <a:t>: </a:t>
            </a:r>
            <a:r>
              <a:rPr lang="zh-CN" altLang="en-US" sz="2400" dirty="0"/>
              <a:t>提供调试操作支持和像断点调试这样的功能。</a:t>
            </a:r>
            <a:endParaRPr lang="zh-CN" altLang="en-US"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4294967295"/>
          </p:nvPr>
        </p:nvSpPr>
        <p:spPr>
          <a:xfrm>
            <a:off x="468313" y="404664"/>
            <a:ext cx="8229600" cy="6264696"/>
          </a:xfrm>
        </p:spPr>
        <p:txBody>
          <a:bodyPr/>
          <a:lstStyle/>
          <a:p>
            <a:pPr marL="0" indent="0">
              <a:spcBef>
                <a:spcPct val="50000"/>
              </a:spcBef>
              <a:buFontTx/>
              <a:buNone/>
            </a:pPr>
            <a:r>
              <a:rPr lang="en-US" altLang="zh-CN" b="1" dirty="0"/>
              <a:t>8.3 Cortex-M3 </a:t>
            </a:r>
            <a:r>
              <a:rPr lang="zh-CN" altLang="en-US" b="1" dirty="0"/>
              <a:t>基础</a:t>
            </a:r>
          </a:p>
          <a:p>
            <a:pPr marL="0" indent="0">
              <a:spcBef>
                <a:spcPct val="50000"/>
              </a:spcBef>
              <a:buFontTx/>
              <a:buNone/>
            </a:pPr>
            <a:r>
              <a:rPr lang="en-US" altLang="zh-CN" sz="3000" b="1" dirty="0"/>
              <a:t>8.3.1 </a:t>
            </a:r>
            <a:r>
              <a:rPr lang="zh-CN" altLang="en-US" sz="3000" b="1" dirty="0"/>
              <a:t>寄存器</a:t>
            </a:r>
          </a:p>
          <a:p>
            <a:pPr marL="0" indent="0">
              <a:lnSpc>
                <a:spcPct val="150000"/>
              </a:lnSpc>
              <a:spcBef>
                <a:spcPct val="50000"/>
              </a:spcBef>
              <a:buFontTx/>
              <a:buNone/>
            </a:pPr>
            <a:r>
              <a:rPr lang="en-US" altLang="zh-CN" sz="2800" b="1" dirty="0"/>
              <a:t>8.3.1.1 </a:t>
            </a:r>
            <a:r>
              <a:rPr lang="zh-CN" altLang="en-US" sz="2800" b="1" dirty="0"/>
              <a:t>通用寄存器</a:t>
            </a:r>
          </a:p>
          <a:p>
            <a:pPr marL="0" indent="0">
              <a:lnSpc>
                <a:spcPct val="150000"/>
              </a:lnSpc>
              <a:spcBef>
                <a:spcPct val="50000"/>
              </a:spcBef>
              <a:buFontTx/>
              <a:buNone/>
            </a:pPr>
            <a:r>
              <a:rPr lang="en-US" altLang="zh-CN" sz="2400" dirty="0"/>
              <a:t>1. R0~R7 (</a:t>
            </a:r>
            <a:r>
              <a:rPr lang="zh-CN" altLang="en-US" sz="2400" i="1" dirty="0">
                <a:solidFill>
                  <a:srgbClr val="FF3300"/>
                </a:solidFill>
              </a:rPr>
              <a:t>低寄存器</a:t>
            </a:r>
            <a:r>
              <a:rPr lang="en-US" altLang="zh-CN" sz="2400" dirty="0"/>
              <a:t>): </a:t>
            </a:r>
          </a:p>
          <a:p>
            <a:pPr marL="0" indent="0">
              <a:lnSpc>
                <a:spcPct val="150000"/>
              </a:lnSpc>
              <a:spcBef>
                <a:spcPct val="50000"/>
              </a:spcBef>
              <a:buFontTx/>
              <a:buNone/>
            </a:pPr>
            <a:r>
              <a:rPr lang="zh-CN" altLang="en-US" sz="2400" dirty="0"/>
              <a:t>可以被所有 </a:t>
            </a:r>
            <a:r>
              <a:rPr lang="en-US" altLang="zh-CN" sz="2400" dirty="0"/>
              <a:t>16-bit Thumb </a:t>
            </a:r>
            <a:r>
              <a:rPr lang="zh-CN" altLang="en-US" sz="2400" dirty="0"/>
              <a:t>指令和所有 </a:t>
            </a:r>
            <a:r>
              <a:rPr lang="en-US" altLang="zh-CN" sz="2400" dirty="0"/>
              <a:t>32-bit Thumb-2 </a:t>
            </a:r>
            <a:r>
              <a:rPr lang="zh-CN" altLang="en-US" sz="2400" dirty="0"/>
              <a:t>指令访问。</a:t>
            </a:r>
          </a:p>
          <a:p>
            <a:pPr marL="0" indent="0">
              <a:lnSpc>
                <a:spcPct val="150000"/>
              </a:lnSpc>
              <a:spcBef>
                <a:spcPct val="50000"/>
              </a:spcBef>
              <a:buFontTx/>
              <a:buNone/>
            </a:pPr>
            <a:r>
              <a:rPr lang="en-US" altLang="zh-CN" sz="2400" dirty="0"/>
              <a:t>2. R8~R12 (</a:t>
            </a:r>
            <a:r>
              <a:rPr lang="zh-CN" altLang="en-US" sz="2400" i="1" dirty="0">
                <a:solidFill>
                  <a:srgbClr val="FF3300"/>
                </a:solidFill>
              </a:rPr>
              <a:t>高寄存器</a:t>
            </a:r>
            <a:r>
              <a:rPr lang="en-US" altLang="zh-CN" sz="2400" dirty="0"/>
              <a:t>):</a:t>
            </a:r>
          </a:p>
          <a:p>
            <a:pPr marL="0" indent="0">
              <a:lnSpc>
                <a:spcPct val="150000"/>
              </a:lnSpc>
              <a:spcBef>
                <a:spcPct val="50000"/>
              </a:spcBef>
              <a:buFontTx/>
              <a:buNone/>
            </a:pPr>
            <a:r>
              <a:rPr lang="zh-CN" altLang="en-US" sz="2400" dirty="0"/>
              <a:t>可以被所有 </a:t>
            </a:r>
            <a:r>
              <a:rPr lang="en-US" altLang="zh-CN" sz="2400" dirty="0"/>
              <a:t>Thumb-2 </a:t>
            </a:r>
            <a:r>
              <a:rPr lang="zh-CN" altLang="en-US" sz="2400" dirty="0"/>
              <a:t>指令但不能被所有 </a:t>
            </a:r>
            <a:r>
              <a:rPr lang="en-US" altLang="zh-CN" sz="2400" dirty="0"/>
              <a:t>16-bit Thumb </a:t>
            </a:r>
            <a:r>
              <a:rPr lang="zh-CN" altLang="en-US" sz="2400" dirty="0"/>
              <a:t>指令访问。 </a:t>
            </a:r>
            <a:endParaRPr lang="zh-CN" altLang="en-US" sz="2400" b="1" dirty="0"/>
          </a:p>
        </p:txBody>
      </p:sp>
      <p:sp>
        <p:nvSpPr>
          <p:cNvPr id="28675" name="Rectangle 3"/>
          <p:cNvSpPr>
            <a:spLocks noChangeArrowheads="1"/>
          </p:cNvSpPr>
          <p:nvPr/>
        </p:nvSpPr>
        <p:spPr bwMode="auto">
          <a:xfrm>
            <a:off x="0" y="595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2882" name="Object 2"/>
          <p:cNvGraphicFramePr>
            <a:graphicFrameLocks noGrp="1" noChangeAspect="1"/>
          </p:cNvGraphicFramePr>
          <p:nvPr>
            <p:ph idx="4294967295"/>
            <p:extLst>
              <p:ext uri="{D42A27DB-BD31-4B8C-83A1-F6EECF244321}">
                <p14:modId xmlns:p14="http://schemas.microsoft.com/office/powerpoint/2010/main" val="1998702058"/>
              </p:ext>
            </p:extLst>
          </p:nvPr>
        </p:nvGraphicFramePr>
        <p:xfrm>
          <a:off x="1043608" y="188640"/>
          <a:ext cx="7113984" cy="6472352"/>
        </p:xfrm>
        <a:graphic>
          <a:graphicData uri="http://schemas.openxmlformats.org/presentationml/2006/ole">
            <mc:AlternateContent xmlns:mc="http://schemas.openxmlformats.org/markup-compatibility/2006">
              <mc:Choice xmlns:v="urn:schemas-microsoft-com:vml" Requires="v">
                <p:oleObj spid="_x0000_s30791" name="Visio" r:id="rId4" imgW="8434695" imgH="9063881" progId="Visio.Drawing.11">
                  <p:embed/>
                </p:oleObj>
              </mc:Choice>
              <mc:Fallback>
                <p:oleObj name="Visio" r:id="rId4" imgW="8434695" imgH="9063881"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188640"/>
                        <a:ext cx="7113984" cy="647235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62882"/>
                                        </p:tgtEl>
                                        <p:attrNameLst>
                                          <p:attrName>style.visibility</p:attrName>
                                        </p:attrNameLst>
                                      </p:cBhvr>
                                      <p:to>
                                        <p:strVal val="visible"/>
                                      </p:to>
                                    </p:set>
                                    <p:animEffect transition="in" filter="fade">
                                      <p:cBhvr>
                                        <p:cTn id="7" dur="1000"/>
                                        <p:tgtEl>
                                          <p:spTgt spid="762882"/>
                                        </p:tgtEl>
                                      </p:cBhvr>
                                    </p:animEffect>
                                    <p:anim calcmode="lin" valueType="num">
                                      <p:cBhvr>
                                        <p:cTn id="8" dur="1000" fill="hold"/>
                                        <p:tgtEl>
                                          <p:spTgt spid="762882"/>
                                        </p:tgtEl>
                                        <p:attrNameLst>
                                          <p:attrName>ppt_x</p:attrName>
                                        </p:attrNameLst>
                                      </p:cBhvr>
                                      <p:tavLst>
                                        <p:tav tm="0">
                                          <p:val>
                                            <p:strVal val="#ppt_x"/>
                                          </p:val>
                                        </p:tav>
                                        <p:tav tm="100000">
                                          <p:val>
                                            <p:strVal val="#ppt_x"/>
                                          </p:val>
                                        </p:tav>
                                      </p:tavLst>
                                    </p:anim>
                                    <p:anim calcmode="lin" valueType="num">
                                      <p:cBhvr>
                                        <p:cTn id="9" dur="1000" fill="hold"/>
                                        <p:tgtEl>
                                          <p:spTgt spid="7628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4294967295"/>
          </p:nvPr>
        </p:nvSpPr>
        <p:spPr>
          <a:xfrm>
            <a:off x="457200" y="404664"/>
            <a:ext cx="8229600" cy="5534025"/>
          </a:xfrm>
        </p:spPr>
        <p:txBody>
          <a:bodyPr/>
          <a:lstStyle/>
          <a:p>
            <a:pPr marL="0" indent="0">
              <a:spcBef>
                <a:spcPct val="50000"/>
              </a:spcBef>
              <a:buFontTx/>
              <a:buNone/>
            </a:pPr>
            <a:r>
              <a:rPr lang="en-US" altLang="zh-CN" sz="3000" b="1" dirty="0"/>
              <a:t>8.3.1.2 </a:t>
            </a:r>
            <a:r>
              <a:rPr lang="zh-CN" altLang="en-US" sz="3000" b="1" dirty="0"/>
              <a:t>堆栈指针</a:t>
            </a:r>
          </a:p>
          <a:p>
            <a:pPr marL="0" indent="0">
              <a:lnSpc>
                <a:spcPct val="150000"/>
              </a:lnSpc>
              <a:spcBef>
                <a:spcPct val="50000"/>
              </a:spcBef>
              <a:buFontTx/>
              <a:buNone/>
            </a:pPr>
            <a:r>
              <a:rPr lang="en-US" altLang="zh-CN" sz="2400" dirty="0"/>
              <a:t>R13 </a:t>
            </a:r>
            <a:r>
              <a:rPr lang="zh-CN" altLang="en-US" sz="2400" dirty="0" smtClean="0"/>
              <a:t>：两</a:t>
            </a:r>
            <a:r>
              <a:rPr lang="zh-CN" altLang="en-US" sz="2400" dirty="0"/>
              <a:t>个堆栈</a:t>
            </a:r>
            <a:r>
              <a:rPr lang="zh-CN" altLang="en-US" sz="2400" dirty="0" smtClean="0"/>
              <a:t>指针，它们是</a:t>
            </a:r>
            <a:r>
              <a:rPr lang="en-US" altLang="zh-CN" sz="2400" dirty="0" smtClean="0">
                <a:solidFill>
                  <a:srgbClr val="FF0000"/>
                </a:solidFill>
              </a:rPr>
              <a:t>banked</a:t>
            </a:r>
            <a:r>
              <a:rPr lang="zh-CN" altLang="en-US" sz="2400" dirty="0" smtClean="0">
                <a:solidFill>
                  <a:srgbClr val="FF0000"/>
                </a:solidFill>
              </a:rPr>
              <a:t>，</a:t>
            </a:r>
            <a:r>
              <a:rPr lang="zh-CN" altLang="en-US" sz="2400" dirty="0" smtClean="0"/>
              <a:t>同一时刻只能使用其中的一个。</a:t>
            </a:r>
            <a:endParaRPr lang="zh-CN" altLang="en-US" sz="2400" dirty="0">
              <a:solidFill>
                <a:srgbClr val="6B6BCF"/>
              </a:solidFill>
            </a:endParaRPr>
          </a:p>
          <a:p>
            <a:pPr marL="0" indent="0">
              <a:lnSpc>
                <a:spcPct val="150000"/>
              </a:lnSpc>
              <a:spcBef>
                <a:spcPct val="50000"/>
              </a:spcBef>
              <a:buFontTx/>
              <a:buNone/>
            </a:pPr>
            <a:r>
              <a:rPr lang="zh-CN" altLang="en-US" sz="2400" b="1" dirty="0">
                <a:solidFill>
                  <a:srgbClr val="00B050"/>
                </a:solidFill>
              </a:rPr>
              <a:t>堆栈指针的最低两位总是</a:t>
            </a:r>
            <a:r>
              <a:rPr lang="en-US" altLang="zh-CN" sz="2400" b="1" dirty="0">
                <a:solidFill>
                  <a:srgbClr val="00B050"/>
                </a:solidFill>
              </a:rPr>
              <a:t>0, </a:t>
            </a:r>
            <a:r>
              <a:rPr lang="zh-CN" altLang="en-US" sz="2400" b="1" dirty="0">
                <a:solidFill>
                  <a:srgbClr val="00B050"/>
                </a:solidFill>
              </a:rPr>
              <a:t>这意味着他们总是字对齐。</a:t>
            </a:r>
          </a:p>
          <a:p>
            <a:pPr marL="0" indent="0">
              <a:lnSpc>
                <a:spcPct val="150000"/>
              </a:lnSpc>
              <a:spcBef>
                <a:spcPct val="50000"/>
              </a:spcBef>
              <a:buFontTx/>
              <a:buNone/>
            </a:pPr>
            <a:endParaRPr lang="zh-CN" altLang="en-US" sz="2400" dirty="0"/>
          </a:p>
          <a:p>
            <a:pPr marL="0" indent="0">
              <a:lnSpc>
                <a:spcPct val="150000"/>
              </a:lnSpc>
              <a:spcBef>
                <a:spcPct val="50000"/>
              </a:spcBef>
              <a:buFontTx/>
              <a:buNone/>
            </a:pPr>
            <a:r>
              <a:rPr lang="zh-CN" altLang="en-US" sz="2400" dirty="0"/>
              <a:t>两个堆栈指针是</a:t>
            </a:r>
            <a:r>
              <a:rPr lang="en-US" altLang="zh-CN" sz="2400" dirty="0"/>
              <a:t>:</a:t>
            </a:r>
          </a:p>
          <a:p>
            <a:pPr marL="0" indent="0">
              <a:lnSpc>
                <a:spcPct val="150000"/>
              </a:lnSpc>
              <a:spcBef>
                <a:spcPct val="50000"/>
              </a:spcBef>
              <a:buFontTx/>
              <a:buNone/>
            </a:pPr>
            <a:r>
              <a:rPr lang="en-US" altLang="zh-CN" sz="2400" dirty="0"/>
              <a:t>1. </a:t>
            </a:r>
            <a:r>
              <a:rPr lang="zh-CN" altLang="en-US" sz="2400" dirty="0">
                <a:solidFill>
                  <a:srgbClr val="FF0000"/>
                </a:solidFill>
              </a:rPr>
              <a:t>主堆栈指针</a:t>
            </a:r>
            <a:r>
              <a:rPr lang="en-US" altLang="zh-CN" sz="2400" dirty="0"/>
              <a:t>(MSP) : </a:t>
            </a:r>
            <a:r>
              <a:rPr lang="zh-CN" altLang="en-US" sz="2400" dirty="0"/>
              <a:t>这是默认的堆栈指针。</a:t>
            </a:r>
          </a:p>
          <a:p>
            <a:pPr marL="0" indent="0">
              <a:lnSpc>
                <a:spcPct val="150000"/>
              </a:lnSpc>
              <a:spcBef>
                <a:spcPct val="50000"/>
              </a:spcBef>
              <a:buFontTx/>
              <a:buNone/>
            </a:pPr>
            <a:r>
              <a:rPr lang="en-US" altLang="zh-CN" sz="2400" dirty="0"/>
              <a:t>2. </a:t>
            </a:r>
            <a:r>
              <a:rPr lang="zh-CN" altLang="en-US" sz="2400" dirty="0">
                <a:solidFill>
                  <a:srgbClr val="FF0000"/>
                </a:solidFill>
              </a:rPr>
              <a:t>进程堆栈指针</a:t>
            </a:r>
            <a:r>
              <a:rPr lang="en-US" altLang="zh-CN" sz="2400" dirty="0"/>
              <a:t>(PSP) : </a:t>
            </a:r>
            <a:r>
              <a:rPr lang="zh-CN" altLang="en-US" sz="2400" dirty="0"/>
              <a:t>被基本级别的应用程序代码所使用。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4294967295"/>
          </p:nvPr>
        </p:nvSpPr>
        <p:spPr>
          <a:xfrm>
            <a:off x="431800" y="404664"/>
            <a:ext cx="8483600" cy="504056"/>
          </a:xfrm>
        </p:spPr>
        <p:txBody>
          <a:bodyPr/>
          <a:lstStyle/>
          <a:p>
            <a:pPr marL="0" indent="0">
              <a:buFontTx/>
              <a:buNone/>
            </a:pPr>
            <a:r>
              <a:rPr lang="zh-CN" altLang="en-US" sz="2400" dirty="0"/>
              <a:t>堆栈指针用来进行堆栈存储器</a:t>
            </a:r>
            <a:r>
              <a:rPr lang="zh-CN" altLang="en-US" sz="2400" dirty="0" smtClean="0"/>
              <a:t>操作，比如</a:t>
            </a:r>
            <a:r>
              <a:rPr lang="en-US" altLang="zh-CN" sz="2400" dirty="0"/>
              <a:t>PUSH</a:t>
            </a:r>
            <a:r>
              <a:rPr lang="zh-CN" altLang="en-US" sz="2400" dirty="0"/>
              <a:t>和</a:t>
            </a:r>
            <a:r>
              <a:rPr lang="en-US" altLang="zh-CN" sz="2400" dirty="0"/>
              <a:t>POP</a:t>
            </a:r>
            <a:r>
              <a:rPr lang="zh-CN" altLang="en-US" sz="2400" dirty="0"/>
              <a:t>。</a:t>
            </a:r>
          </a:p>
        </p:txBody>
      </p:sp>
      <p:sp>
        <p:nvSpPr>
          <p:cNvPr id="34819" name="Rectangle 3"/>
          <p:cNvSpPr>
            <a:spLocks noChangeArrowheads="1"/>
          </p:cNvSpPr>
          <p:nvPr/>
        </p:nvSpPr>
        <p:spPr bwMode="auto">
          <a:xfrm>
            <a:off x="-180528" y="170805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34820" name="Object 4"/>
          <p:cNvGraphicFramePr>
            <a:graphicFrameLocks noChangeAspect="1"/>
          </p:cNvGraphicFramePr>
          <p:nvPr>
            <p:extLst>
              <p:ext uri="{D42A27DB-BD31-4B8C-83A1-F6EECF244321}">
                <p14:modId xmlns:p14="http://schemas.microsoft.com/office/powerpoint/2010/main" val="139463392"/>
              </p:ext>
            </p:extLst>
          </p:nvPr>
        </p:nvGraphicFramePr>
        <p:xfrm>
          <a:off x="143322" y="1412776"/>
          <a:ext cx="8820150" cy="4008438"/>
        </p:xfrm>
        <a:graphic>
          <a:graphicData uri="http://schemas.openxmlformats.org/presentationml/2006/ole">
            <mc:AlternateContent xmlns:mc="http://schemas.openxmlformats.org/markup-compatibility/2006">
              <mc:Choice xmlns:v="urn:schemas-microsoft-com:vml" Requires="v">
                <p:oleObj spid="_x0000_s35161" name="Visio" r:id="rId4" imgW="10544651" imgH="4299585" progId="Visio.Drawing.11">
                  <p:embed/>
                </p:oleObj>
              </mc:Choice>
              <mc:Fallback>
                <p:oleObj name="Visio" r:id="rId4" imgW="10544651" imgH="429958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22" y="1412776"/>
                        <a:ext cx="8820150" cy="400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1" name="Rectangle 5"/>
          <p:cNvSpPr>
            <a:spLocks noChangeArrowheads="1"/>
          </p:cNvSpPr>
          <p:nvPr/>
        </p:nvSpPr>
        <p:spPr bwMode="auto">
          <a:xfrm>
            <a:off x="2638872" y="5298976"/>
            <a:ext cx="32591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10000"/>
              </a:lnSpc>
              <a:spcBef>
                <a:spcPct val="20000"/>
              </a:spcBef>
              <a:buSzPct val="120000"/>
            </a:pPr>
            <a:r>
              <a:rPr lang="en-US" altLang="zh-CN" sz="2000" b="1">
                <a:solidFill>
                  <a:schemeClr val="tx2"/>
                </a:solidFill>
                <a:ea typeface="黑体" pitchFamily="2" charset="-122"/>
              </a:rPr>
              <a:t>      </a:t>
            </a:r>
            <a:r>
              <a:rPr lang="zh-CN" altLang="en-US" sz="2000" b="1">
                <a:solidFill>
                  <a:schemeClr val="tx2"/>
                </a:solidFill>
                <a:ea typeface="黑体" pitchFamily="2" charset="-122"/>
              </a:rPr>
              <a:t>堆栈存储器的基本概念</a:t>
            </a:r>
            <a:r>
              <a:rPr lang="zh-CN" altLang="en-US" sz="2000">
                <a:solidFill>
                  <a:schemeClr val="tx2"/>
                </a:solidFill>
                <a:ea typeface="黑体" pitchFamily="2" charset="-122"/>
              </a:rPr>
              <a:t> </a:t>
            </a:r>
          </a:p>
        </p:txBody>
      </p:sp>
      <p:graphicFrame>
        <p:nvGraphicFramePr>
          <p:cNvPr id="764934" name="Object 6"/>
          <p:cNvGraphicFramePr>
            <a:graphicFrameLocks noGrp="1" noChangeAspect="1"/>
          </p:cNvGraphicFramePr>
          <p:nvPr>
            <p:ph sz="half" idx="4294967295"/>
            <p:extLst>
              <p:ext uri="{D42A27DB-BD31-4B8C-83A1-F6EECF244321}">
                <p14:modId xmlns:p14="http://schemas.microsoft.com/office/powerpoint/2010/main" val="783729088"/>
              </p:ext>
            </p:extLst>
          </p:nvPr>
        </p:nvGraphicFramePr>
        <p:xfrm>
          <a:off x="124272" y="2555776"/>
          <a:ext cx="1295400" cy="457200"/>
        </p:xfrm>
        <a:graphic>
          <a:graphicData uri="http://schemas.openxmlformats.org/presentationml/2006/ole">
            <mc:AlternateContent xmlns:mc="http://schemas.openxmlformats.org/markup-compatibility/2006">
              <mc:Choice xmlns:v="urn:schemas-microsoft-com:vml" Requires="v">
                <p:oleObj spid="_x0000_s35162" name="Visio" r:id="rId6" imgW="1318897" imgH="418882" progId="Visio.Drawing.11">
                  <p:embed/>
                </p:oleObj>
              </mc:Choice>
              <mc:Fallback>
                <p:oleObj name="Visio" r:id="rId6" imgW="1318897" imgH="418882"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272" y="2555776"/>
                        <a:ext cx="1295400" cy="4572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4937" name="Object 9"/>
          <p:cNvGraphicFramePr>
            <a:graphicFrameLocks noChangeAspect="1"/>
          </p:cNvGraphicFramePr>
          <p:nvPr>
            <p:extLst>
              <p:ext uri="{D42A27DB-BD31-4B8C-83A1-F6EECF244321}">
                <p14:modId xmlns:p14="http://schemas.microsoft.com/office/powerpoint/2010/main" val="385803266"/>
              </p:ext>
            </p:extLst>
          </p:nvPr>
        </p:nvGraphicFramePr>
        <p:xfrm>
          <a:off x="1800672" y="2985989"/>
          <a:ext cx="1371600" cy="484187"/>
        </p:xfrm>
        <a:graphic>
          <a:graphicData uri="http://schemas.openxmlformats.org/presentationml/2006/ole">
            <mc:AlternateContent xmlns:mc="http://schemas.openxmlformats.org/markup-compatibility/2006">
              <mc:Choice xmlns:v="urn:schemas-microsoft-com:vml" Requires="v">
                <p:oleObj spid="_x0000_s35163" name="Visio" r:id="rId8" imgW="1318897" imgH="418882" progId="Visio.Drawing.11">
                  <p:embed/>
                </p:oleObj>
              </mc:Choice>
              <mc:Fallback>
                <p:oleObj name="Visio" r:id="rId8" imgW="1318897" imgH="418882" progId="Visio.Drawing.11">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672" y="2985989"/>
                        <a:ext cx="1371600" cy="48418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4938" name="Object 10"/>
          <p:cNvGraphicFramePr>
            <a:graphicFrameLocks noChangeAspect="1"/>
          </p:cNvGraphicFramePr>
          <p:nvPr>
            <p:extLst>
              <p:ext uri="{D42A27DB-BD31-4B8C-83A1-F6EECF244321}">
                <p14:modId xmlns:p14="http://schemas.microsoft.com/office/powerpoint/2010/main" val="1666907616"/>
              </p:ext>
            </p:extLst>
          </p:nvPr>
        </p:nvGraphicFramePr>
        <p:xfrm>
          <a:off x="5610672" y="2936776"/>
          <a:ext cx="1371600" cy="484188"/>
        </p:xfrm>
        <a:graphic>
          <a:graphicData uri="http://schemas.openxmlformats.org/presentationml/2006/ole">
            <mc:AlternateContent xmlns:mc="http://schemas.openxmlformats.org/markup-compatibility/2006">
              <mc:Choice xmlns:v="urn:schemas-microsoft-com:vml" Requires="v">
                <p:oleObj spid="_x0000_s35164" name="Visio" r:id="rId9" imgW="1318897" imgH="418882" progId="Visio.Drawing.11">
                  <p:embed/>
                </p:oleObj>
              </mc:Choice>
              <mc:Fallback>
                <p:oleObj name="Visio" r:id="rId9" imgW="1318897" imgH="418882" progId="Visio.Drawing.11">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0672" y="2936776"/>
                        <a:ext cx="1371600" cy="484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4943" name="Object 15"/>
          <p:cNvGraphicFramePr>
            <a:graphicFrameLocks noChangeAspect="1"/>
          </p:cNvGraphicFramePr>
          <p:nvPr>
            <p:extLst>
              <p:ext uri="{D42A27DB-BD31-4B8C-83A1-F6EECF244321}">
                <p14:modId xmlns:p14="http://schemas.microsoft.com/office/powerpoint/2010/main" val="2404879171"/>
              </p:ext>
            </p:extLst>
          </p:nvPr>
        </p:nvGraphicFramePr>
        <p:xfrm>
          <a:off x="7363272" y="2555776"/>
          <a:ext cx="1371600" cy="484188"/>
        </p:xfrm>
        <a:graphic>
          <a:graphicData uri="http://schemas.openxmlformats.org/presentationml/2006/ole">
            <mc:AlternateContent xmlns:mc="http://schemas.openxmlformats.org/markup-compatibility/2006">
              <mc:Choice xmlns:v="urn:schemas-microsoft-com:vml" Requires="v">
                <p:oleObj spid="_x0000_s35165" name="Visio" r:id="rId11" imgW="1318897" imgH="418882" progId="Visio.Drawing.11">
                  <p:embed/>
                </p:oleObj>
              </mc:Choice>
              <mc:Fallback>
                <p:oleObj name="Visio" r:id="rId11" imgW="1318897" imgH="418882" progId="Visio.Drawing.11">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272" y="2555776"/>
                        <a:ext cx="1371600" cy="484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64934"/>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49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76493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49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76493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64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457200" y="404664"/>
            <a:ext cx="8229600" cy="5391150"/>
          </a:xfrm>
        </p:spPr>
        <p:txBody>
          <a:bodyPr/>
          <a:lstStyle/>
          <a:p>
            <a:pPr marL="0" indent="0">
              <a:spcBef>
                <a:spcPct val="50000"/>
              </a:spcBef>
              <a:buFontTx/>
              <a:buNone/>
            </a:pPr>
            <a:r>
              <a:rPr lang="zh-CN" altLang="en-US" sz="3000" b="1" dirty="0"/>
              <a:t>汇编语言的语法</a:t>
            </a:r>
            <a:r>
              <a:rPr lang="en-US" altLang="zh-CN" sz="3000" b="1" dirty="0"/>
              <a:t>:</a:t>
            </a:r>
          </a:p>
          <a:p>
            <a:pPr marL="0" indent="0">
              <a:spcBef>
                <a:spcPct val="50000"/>
              </a:spcBef>
              <a:buFontTx/>
              <a:buNone/>
            </a:pPr>
            <a:endParaRPr lang="en-US" altLang="zh-CN" sz="2400" dirty="0"/>
          </a:p>
          <a:p>
            <a:pPr marL="0" indent="0">
              <a:spcBef>
                <a:spcPct val="50000"/>
              </a:spcBef>
              <a:buFontTx/>
              <a:buNone/>
            </a:pPr>
            <a:r>
              <a:rPr lang="en-US" altLang="zh-CN" sz="2000" dirty="0"/>
              <a:t>  PUSH {R0}      ; </a:t>
            </a:r>
            <a:r>
              <a:rPr lang="en-US" altLang="zh-CN" sz="2000" dirty="0" smtClean="0"/>
              <a:t>R13←R13-4</a:t>
            </a:r>
            <a:r>
              <a:rPr lang="en-US" altLang="zh-CN" sz="2000" dirty="0"/>
              <a:t>, then </a:t>
            </a:r>
            <a:r>
              <a:rPr lang="en-US" altLang="zh-CN" sz="2000" dirty="0" smtClean="0"/>
              <a:t>Memory[R13]←R0</a:t>
            </a:r>
            <a:endParaRPr lang="en-US" altLang="zh-CN" sz="2000" dirty="0"/>
          </a:p>
          <a:p>
            <a:pPr marL="0" indent="0">
              <a:buFontTx/>
              <a:buNone/>
            </a:pPr>
            <a:r>
              <a:rPr lang="en-US" altLang="zh-CN" sz="2000" dirty="0"/>
              <a:t>  POP {R0}        ; </a:t>
            </a:r>
            <a:r>
              <a:rPr lang="en-US" altLang="zh-CN" sz="2000" dirty="0" smtClean="0"/>
              <a:t>R0←Memory[R13</a:t>
            </a:r>
            <a:r>
              <a:rPr lang="en-US" altLang="zh-CN" sz="2000" dirty="0"/>
              <a:t>], then </a:t>
            </a:r>
            <a:r>
              <a:rPr lang="en-US" altLang="zh-CN" sz="2000" dirty="0" smtClean="0"/>
              <a:t>R13←R13+4</a:t>
            </a:r>
            <a:endParaRPr lang="en-US" altLang="zh-CN" sz="2000" dirty="0"/>
          </a:p>
          <a:p>
            <a:pPr marL="0" indent="0">
              <a:buFontTx/>
              <a:buNone/>
            </a:pPr>
            <a:endParaRPr lang="en-US" altLang="zh-CN" sz="2000" dirty="0"/>
          </a:p>
          <a:p>
            <a:pPr marL="0" indent="0">
              <a:spcBef>
                <a:spcPct val="50000"/>
              </a:spcBef>
              <a:buFontTx/>
              <a:buNone/>
            </a:pPr>
            <a:r>
              <a:rPr lang="zh-CN" altLang="en-US" sz="2400" dirty="0"/>
              <a:t>你可以在一条指令中</a:t>
            </a:r>
            <a:r>
              <a:rPr lang="en-US" altLang="zh-CN" sz="2400" dirty="0"/>
              <a:t>PUSH</a:t>
            </a:r>
            <a:r>
              <a:rPr lang="zh-CN" altLang="en-US" sz="2400" dirty="0"/>
              <a:t>或</a:t>
            </a:r>
            <a:r>
              <a:rPr lang="en-US" altLang="zh-CN" sz="2400" dirty="0"/>
              <a:t>POP</a:t>
            </a:r>
            <a:r>
              <a:rPr lang="zh-CN" altLang="en-US" sz="2400" dirty="0"/>
              <a:t>多个寄存器</a:t>
            </a:r>
            <a:r>
              <a:rPr lang="en-US" altLang="zh-CN" sz="2400" dirty="0"/>
              <a:t>:</a:t>
            </a:r>
          </a:p>
          <a:p>
            <a:pPr marL="0" indent="0">
              <a:spcBef>
                <a:spcPct val="50000"/>
              </a:spcBef>
              <a:buFontTx/>
              <a:buNone/>
            </a:pPr>
            <a:endParaRPr lang="en-US" altLang="zh-CN" sz="2400" dirty="0"/>
          </a:p>
          <a:p>
            <a:pPr marL="0" indent="0">
              <a:spcBef>
                <a:spcPct val="50000"/>
              </a:spcBef>
              <a:buFontTx/>
              <a:buNone/>
            </a:pPr>
            <a:r>
              <a:rPr lang="en-US" altLang="zh-CN" sz="2000" dirty="0"/>
              <a:t>subroutine_1</a:t>
            </a:r>
          </a:p>
          <a:p>
            <a:pPr marL="0" indent="0">
              <a:spcBef>
                <a:spcPct val="50000"/>
              </a:spcBef>
              <a:buFontTx/>
              <a:buNone/>
            </a:pPr>
            <a:r>
              <a:rPr lang="en-US" altLang="zh-CN" sz="2000" dirty="0"/>
              <a:t>  PUSH       {R0-R7, R12, R14}     ; Save registers</a:t>
            </a:r>
          </a:p>
          <a:p>
            <a:pPr marL="0" indent="0">
              <a:buFontTx/>
              <a:buNone/>
            </a:pPr>
            <a:r>
              <a:rPr lang="en-US" altLang="zh-CN" sz="2000" dirty="0"/>
              <a:t>  …                                                ; Do your processing</a:t>
            </a:r>
          </a:p>
          <a:p>
            <a:pPr marL="0" indent="0">
              <a:buFontTx/>
              <a:buNone/>
            </a:pPr>
            <a:r>
              <a:rPr lang="en-US" altLang="zh-CN" sz="2000" dirty="0"/>
              <a:t>  POP         {R0-R7, R12, R14}     ; Restore registers</a:t>
            </a:r>
          </a:p>
          <a:p>
            <a:pPr marL="0" indent="0">
              <a:buFontTx/>
              <a:buNone/>
            </a:pPr>
            <a:r>
              <a:rPr lang="en-US" altLang="zh-CN" sz="2000" dirty="0"/>
              <a:t>  BX            R14                            ; Return to calling function</a:t>
            </a:r>
          </a:p>
          <a:p>
            <a:pPr marL="0" indent="0">
              <a:spcBef>
                <a:spcPct val="50000"/>
              </a:spcBef>
              <a:buFontTx/>
              <a:buNone/>
            </a:pPr>
            <a:endParaRPr lang="en-US" altLang="zh-C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457200" y="404664"/>
            <a:ext cx="8229600" cy="6192688"/>
          </a:xfrm>
        </p:spPr>
        <p:txBody>
          <a:bodyPr/>
          <a:lstStyle/>
          <a:p>
            <a:pPr marL="0" indent="0">
              <a:spcBef>
                <a:spcPct val="50000"/>
              </a:spcBef>
              <a:buFontTx/>
              <a:buNone/>
            </a:pPr>
            <a:r>
              <a:rPr lang="en-US" altLang="zh-CN" sz="3000" b="1" dirty="0"/>
              <a:t>8.3.1.3 </a:t>
            </a:r>
            <a:r>
              <a:rPr lang="zh-CN" altLang="en-US" sz="3000" b="1" dirty="0"/>
              <a:t>链接寄存器</a:t>
            </a:r>
          </a:p>
          <a:p>
            <a:pPr marL="0" indent="0">
              <a:spcBef>
                <a:spcPct val="50000"/>
              </a:spcBef>
              <a:buFontTx/>
              <a:buNone/>
            </a:pPr>
            <a:r>
              <a:rPr lang="en-US" altLang="zh-CN" sz="2400" b="1" i="1" dirty="0">
                <a:solidFill>
                  <a:srgbClr val="FF3300"/>
                </a:solidFill>
              </a:rPr>
              <a:t>R14</a:t>
            </a:r>
            <a:r>
              <a:rPr lang="en-US" altLang="zh-CN" sz="2400" dirty="0"/>
              <a:t> </a:t>
            </a:r>
            <a:r>
              <a:rPr lang="zh-CN" altLang="en-US" sz="2400" dirty="0"/>
              <a:t>是链接寄存器 </a:t>
            </a:r>
            <a:r>
              <a:rPr lang="en-US" altLang="zh-CN" sz="2400" dirty="0"/>
              <a:t>(LR). </a:t>
            </a:r>
            <a:r>
              <a:rPr lang="zh-CN" altLang="en-US" sz="2400" dirty="0"/>
              <a:t>当一个子程序或函数被调用时，</a:t>
            </a:r>
            <a:r>
              <a:rPr lang="en-US" altLang="zh-CN" sz="2400" dirty="0"/>
              <a:t>LR</a:t>
            </a:r>
            <a:r>
              <a:rPr lang="zh-CN" altLang="en-US" sz="2400" dirty="0"/>
              <a:t>用来存储返回的程序计数器。</a:t>
            </a:r>
          </a:p>
          <a:p>
            <a:pPr marL="0" indent="0">
              <a:spcBef>
                <a:spcPct val="50000"/>
              </a:spcBef>
              <a:buFontTx/>
              <a:buNone/>
            </a:pPr>
            <a:r>
              <a:rPr lang="zh-CN" altLang="en-US" sz="2400" dirty="0"/>
              <a:t>当你使用 </a:t>
            </a:r>
            <a:r>
              <a:rPr lang="en-US" altLang="zh-CN" sz="2400" dirty="0"/>
              <a:t>BL (branch and link) </a:t>
            </a:r>
            <a:r>
              <a:rPr lang="zh-CN" altLang="en-US" sz="2400" dirty="0"/>
              <a:t>指令时</a:t>
            </a:r>
            <a:r>
              <a:rPr lang="en-US" altLang="zh-CN" sz="2400" dirty="0"/>
              <a:t>:</a:t>
            </a:r>
          </a:p>
          <a:p>
            <a:pPr marL="0" indent="0">
              <a:spcBef>
                <a:spcPct val="50000"/>
              </a:spcBef>
              <a:buFontTx/>
              <a:buNone/>
            </a:pPr>
            <a:r>
              <a:rPr lang="en-US" altLang="zh-CN" sz="2000" dirty="0"/>
              <a:t>main                                     ; Main program</a:t>
            </a:r>
          </a:p>
          <a:p>
            <a:pPr marL="0" indent="0">
              <a:buFontTx/>
              <a:buNone/>
            </a:pPr>
            <a:r>
              <a:rPr lang="en-US" altLang="zh-CN" sz="2000" dirty="0"/>
              <a:t>                …</a:t>
            </a:r>
          </a:p>
          <a:p>
            <a:pPr marL="0" indent="0">
              <a:buFontTx/>
              <a:buNone/>
            </a:pPr>
            <a:r>
              <a:rPr lang="en-US" altLang="zh-CN" sz="2000" dirty="0"/>
              <a:t>                BL function1         ; Call function1 using Branch with Link</a:t>
            </a:r>
          </a:p>
          <a:p>
            <a:pPr marL="0" indent="0">
              <a:buFontTx/>
              <a:buNone/>
            </a:pPr>
            <a:r>
              <a:rPr lang="en-US" altLang="zh-CN" sz="2000" dirty="0"/>
              <a:t>                                             ; instruction.</a:t>
            </a:r>
          </a:p>
          <a:p>
            <a:pPr marL="0" indent="0">
              <a:buFontTx/>
              <a:buNone/>
            </a:pPr>
            <a:r>
              <a:rPr lang="en-US" altLang="zh-CN" sz="2000" dirty="0"/>
              <a:t>                                             ; PC = function1 and</a:t>
            </a:r>
          </a:p>
          <a:p>
            <a:pPr marL="0" indent="0">
              <a:buFontTx/>
              <a:buNone/>
            </a:pPr>
            <a:r>
              <a:rPr lang="en-US" altLang="zh-CN" sz="2000" dirty="0"/>
              <a:t>                                             ; LR = the next instruction in main</a:t>
            </a:r>
          </a:p>
          <a:p>
            <a:pPr marL="0" indent="0">
              <a:buFontTx/>
              <a:buNone/>
            </a:pPr>
            <a:r>
              <a:rPr lang="en-US" altLang="zh-CN" sz="2000" dirty="0"/>
              <a:t>                …</a:t>
            </a:r>
          </a:p>
          <a:p>
            <a:pPr marL="0" indent="0">
              <a:buFontTx/>
              <a:buNone/>
            </a:pPr>
            <a:r>
              <a:rPr lang="en-US" altLang="zh-CN" sz="2000" dirty="0"/>
              <a:t>function1</a:t>
            </a:r>
          </a:p>
          <a:p>
            <a:pPr marL="0" indent="0">
              <a:buFontTx/>
              <a:buNone/>
            </a:pPr>
            <a:r>
              <a:rPr lang="en-US" altLang="zh-CN" sz="2000" dirty="0"/>
              <a:t>                …                          ; Program code for function 1</a:t>
            </a:r>
          </a:p>
          <a:p>
            <a:pPr marL="0" indent="0">
              <a:buFontTx/>
              <a:buNone/>
            </a:pPr>
            <a:r>
              <a:rPr lang="en-US" altLang="zh-CN" sz="2000" dirty="0"/>
              <a:t>                BX LR                   ; Return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457200" y="404664"/>
            <a:ext cx="8362950" cy="5400600"/>
          </a:xfrm>
        </p:spPr>
        <p:txBody>
          <a:bodyPr/>
          <a:lstStyle/>
          <a:p>
            <a:pPr marL="0" indent="0">
              <a:lnSpc>
                <a:spcPct val="150000"/>
              </a:lnSpc>
              <a:spcBef>
                <a:spcPct val="50000"/>
              </a:spcBef>
              <a:buFontTx/>
              <a:buNone/>
            </a:pPr>
            <a:r>
              <a:rPr lang="en-US" altLang="zh-CN" sz="3000" b="1" dirty="0"/>
              <a:t>8.3.1.4 </a:t>
            </a:r>
            <a:r>
              <a:rPr lang="zh-CN" altLang="en-US" sz="3000" b="1" dirty="0"/>
              <a:t>程序计数器</a:t>
            </a:r>
          </a:p>
          <a:p>
            <a:pPr marL="0" indent="0">
              <a:lnSpc>
                <a:spcPct val="150000"/>
              </a:lnSpc>
              <a:spcBef>
                <a:spcPct val="50000"/>
              </a:spcBef>
              <a:buFontTx/>
              <a:buNone/>
            </a:pPr>
            <a:r>
              <a:rPr lang="en-US" altLang="en-US" sz="2400" b="1" i="1" dirty="0">
                <a:solidFill>
                  <a:srgbClr val="FF3300"/>
                </a:solidFill>
              </a:rPr>
              <a:t>R15</a:t>
            </a:r>
            <a:r>
              <a:rPr lang="en-US" altLang="en-US" sz="2400" dirty="0"/>
              <a:t> </a:t>
            </a:r>
            <a:r>
              <a:rPr lang="zh-CN" altLang="en-US" sz="2400" dirty="0"/>
              <a:t>是程序计数器。</a:t>
            </a:r>
            <a:r>
              <a:rPr lang="en-US" altLang="en-US" sz="2400" dirty="0"/>
              <a:t> </a:t>
            </a:r>
            <a:endParaRPr lang="zh-CN" altLang="en-US" sz="2400" dirty="0"/>
          </a:p>
          <a:p>
            <a:pPr marL="0" indent="0">
              <a:lnSpc>
                <a:spcPct val="150000"/>
              </a:lnSpc>
              <a:spcBef>
                <a:spcPct val="50000"/>
              </a:spcBef>
              <a:buFontTx/>
              <a:buNone/>
            </a:pPr>
            <a:r>
              <a:rPr lang="zh-CN" altLang="en-US" sz="2400" dirty="0"/>
              <a:t>你可以在汇编语言中通过</a:t>
            </a:r>
            <a:r>
              <a:rPr lang="en-US" altLang="zh-CN" sz="2400" dirty="0"/>
              <a:t>R15</a:t>
            </a:r>
            <a:r>
              <a:rPr lang="zh-CN" altLang="en-US" sz="2400" dirty="0"/>
              <a:t>或</a:t>
            </a:r>
            <a:r>
              <a:rPr lang="en-US" altLang="zh-CN" sz="2400" dirty="0"/>
              <a:t>PC</a:t>
            </a:r>
            <a:r>
              <a:rPr lang="zh-CN" altLang="en-US" sz="2400" dirty="0"/>
              <a:t>访问它。</a:t>
            </a:r>
          </a:p>
          <a:p>
            <a:pPr marL="0" indent="0">
              <a:lnSpc>
                <a:spcPct val="150000"/>
              </a:lnSpc>
              <a:spcBef>
                <a:spcPct val="50000"/>
              </a:spcBef>
              <a:buFontTx/>
              <a:buNone/>
            </a:pPr>
            <a:r>
              <a:rPr lang="zh-CN" altLang="en-US" sz="2400" b="1" dirty="0">
                <a:solidFill>
                  <a:srgbClr val="1D0EE4"/>
                </a:solidFill>
              </a:rPr>
              <a:t>当你读这个寄存器时，你会发现它的值和执行指令位置的值相差</a:t>
            </a:r>
            <a:r>
              <a:rPr lang="en-US" altLang="zh-CN" sz="2400" b="1" dirty="0">
                <a:solidFill>
                  <a:srgbClr val="1D0EE4"/>
                </a:solidFill>
              </a:rPr>
              <a:t>4</a:t>
            </a:r>
            <a:r>
              <a:rPr lang="zh-CN" altLang="en-US" sz="2400" b="1" dirty="0">
                <a:solidFill>
                  <a:srgbClr val="1D0EE4"/>
                </a:solidFill>
              </a:rPr>
              <a:t>。</a:t>
            </a:r>
          </a:p>
          <a:p>
            <a:pPr marL="0" indent="0">
              <a:lnSpc>
                <a:spcPct val="150000"/>
              </a:lnSpc>
              <a:spcBef>
                <a:spcPct val="50000"/>
              </a:spcBef>
              <a:buFontTx/>
              <a:buNone/>
            </a:pPr>
            <a:r>
              <a:rPr lang="zh-CN" altLang="en-US" sz="2400" b="1" dirty="0">
                <a:solidFill>
                  <a:srgbClr val="6E1C7C"/>
                </a:solidFill>
              </a:rPr>
              <a:t> </a:t>
            </a:r>
            <a:r>
              <a:rPr lang="en-US" altLang="zh-CN" sz="2400" b="1" dirty="0">
                <a:solidFill>
                  <a:srgbClr val="6E1C7C"/>
                </a:solidFill>
              </a:rPr>
              <a:t>Example:</a:t>
            </a:r>
          </a:p>
          <a:p>
            <a:pPr marL="0" indent="0">
              <a:lnSpc>
                <a:spcPct val="150000"/>
              </a:lnSpc>
              <a:spcBef>
                <a:spcPct val="50000"/>
              </a:spcBef>
              <a:buFontTx/>
              <a:buNone/>
            </a:pPr>
            <a:endParaRPr lang="en-US" altLang="zh-CN" sz="2400" b="1" dirty="0">
              <a:solidFill>
                <a:srgbClr val="6E1C7C"/>
              </a:solidFill>
            </a:endParaRPr>
          </a:p>
          <a:p>
            <a:pPr marL="0" indent="0">
              <a:lnSpc>
                <a:spcPct val="150000"/>
              </a:lnSpc>
              <a:spcBef>
                <a:spcPct val="50000"/>
              </a:spcBef>
              <a:buFontTx/>
              <a:buNone/>
            </a:pPr>
            <a:r>
              <a:rPr lang="en-US" altLang="zh-CN" sz="2000" dirty="0"/>
              <a:t>  0x1000 :     MOV    R0,     PC             ; R0 = 0x1004</a:t>
            </a:r>
          </a:p>
        </p:txBody>
      </p:sp>
      <p:pic>
        <p:nvPicPr>
          <p:cNvPr id="40963"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4797152"/>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4294967295"/>
          </p:nvPr>
        </p:nvSpPr>
        <p:spPr>
          <a:xfrm>
            <a:off x="457200" y="404664"/>
            <a:ext cx="8229600" cy="2514600"/>
          </a:xfrm>
        </p:spPr>
        <p:txBody>
          <a:bodyPr/>
          <a:lstStyle/>
          <a:p>
            <a:pPr marL="0" indent="0">
              <a:spcBef>
                <a:spcPct val="40000"/>
              </a:spcBef>
              <a:buFontTx/>
              <a:buNone/>
            </a:pPr>
            <a:r>
              <a:rPr lang="en-US" altLang="zh-CN" sz="3000" b="1" dirty="0"/>
              <a:t>8.3.2 </a:t>
            </a:r>
            <a:r>
              <a:rPr lang="zh-CN" altLang="en-US" sz="3000" b="1" dirty="0"/>
              <a:t>特殊寄存器</a:t>
            </a:r>
          </a:p>
          <a:p>
            <a:pPr marL="0" indent="0">
              <a:spcBef>
                <a:spcPct val="40000"/>
              </a:spcBef>
              <a:buFontTx/>
              <a:buNone/>
            </a:pPr>
            <a:r>
              <a:rPr lang="en-US" altLang="zh-CN" sz="2400" dirty="0" smtClean="0"/>
              <a:t>Cortex-M3 </a:t>
            </a:r>
            <a:r>
              <a:rPr lang="zh-CN" altLang="en-US" sz="2400" dirty="0"/>
              <a:t>处理器中的特殊寄存器包括</a:t>
            </a:r>
            <a:r>
              <a:rPr lang="en-US" altLang="zh-CN" sz="2400" dirty="0"/>
              <a:t>: </a:t>
            </a:r>
          </a:p>
          <a:p>
            <a:pPr marL="0" indent="0">
              <a:spcBef>
                <a:spcPct val="40000"/>
              </a:spcBef>
              <a:buFontTx/>
              <a:buNone/>
            </a:pPr>
            <a:r>
              <a:rPr lang="en-US" altLang="zh-CN" sz="2400" dirty="0"/>
              <a:t>1. </a:t>
            </a:r>
            <a:r>
              <a:rPr lang="zh-CN" altLang="en-US" sz="2400" dirty="0"/>
              <a:t>程序状态寄存器 </a:t>
            </a:r>
            <a:r>
              <a:rPr lang="en-US" altLang="zh-CN" sz="2400" dirty="0"/>
              <a:t>(PSRs)</a:t>
            </a:r>
          </a:p>
          <a:p>
            <a:pPr marL="0" indent="0">
              <a:spcBef>
                <a:spcPct val="40000"/>
              </a:spcBef>
              <a:buFontTx/>
              <a:buNone/>
            </a:pPr>
            <a:r>
              <a:rPr lang="en-US" altLang="zh-CN" sz="2400" dirty="0"/>
              <a:t>2. </a:t>
            </a:r>
            <a:r>
              <a:rPr lang="zh-CN" altLang="en-US" sz="2400" dirty="0"/>
              <a:t>中断屏蔽寄存器</a:t>
            </a:r>
            <a:r>
              <a:rPr lang="en-US" altLang="zh-CN" sz="2400" dirty="0"/>
              <a:t>(PRIMASK, FAULTMASK, and BASEPRI)</a:t>
            </a:r>
          </a:p>
          <a:p>
            <a:pPr marL="0" indent="0">
              <a:spcBef>
                <a:spcPct val="40000"/>
              </a:spcBef>
              <a:buFontTx/>
              <a:buNone/>
            </a:pPr>
            <a:r>
              <a:rPr lang="en-US" altLang="zh-CN" sz="2400" dirty="0"/>
              <a:t>3. </a:t>
            </a:r>
            <a:r>
              <a:rPr lang="zh-CN" altLang="en-US" sz="2400" dirty="0"/>
              <a:t>控制寄存器 </a:t>
            </a:r>
            <a:r>
              <a:rPr lang="en-US" altLang="zh-CN" sz="2400" dirty="0"/>
              <a:t>(CONTROL)</a:t>
            </a:r>
          </a:p>
        </p:txBody>
      </p:sp>
      <p:sp>
        <p:nvSpPr>
          <p:cNvPr id="43011" name="Text Box 3"/>
          <p:cNvSpPr txBox="1">
            <a:spLocks noChangeArrowheads="1"/>
          </p:cNvSpPr>
          <p:nvPr/>
        </p:nvSpPr>
        <p:spPr bwMode="auto">
          <a:xfrm>
            <a:off x="2286000" y="6216650"/>
            <a:ext cx="419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b="1">
                <a:ea typeface="黑体" pitchFamily="2" charset="-122"/>
              </a:rPr>
              <a:t>    Cortex-M3</a:t>
            </a:r>
            <a:r>
              <a:rPr lang="zh-CN" altLang="en-US" b="1">
                <a:ea typeface="黑体" pitchFamily="2" charset="-122"/>
              </a:rPr>
              <a:t>中的特殊寄存器</a:t>
            </a:r>
          </a:p>
        </p:txBody>
      </p:sp>
      <p:sp>
        <p:nvSpPr>
          <p:cNvPr id="43012" name="Rectangle 4"/>
          <p:cNvSpPr>
            <a:spLocks noChangeArrowheads="1"/>
          </p:cNvSpPr>
          <p:nvPr/>
        </p:nvSpPr>
        <p:spPr bwMode="auto">
          <a:xfrm>
            <a:off x="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43013" name="Object 5"/>
          <p:cNvGraphicFramePr>
            <a:graphicFrameLocks noChangeAspect="1"/>
          </p:cNvGraphicFramePr>
          <p:nvPr/>
        </p:nvGraphicFramePr>
        <p:xfrm>
          <a:off x="1676400" y="3200400"/>
          <a:ext cx="6400800" cy="2927350"/>
        </p:xfrm>
        <a:graphic>
          <a:graphicData uri="http://schemas.openxmlformats.org/presentationml/2006/ole">
            <mc:AlternateContent xmlns:mc="http://schemas.openxmlformats.org/markup-compatibility/2006">
              <mc:Choice xmlns:v="urn:schemas-microsoft-com:vml" Requires="v">
                <p:oleObj spid="_x0000_s43081" name="Visio" r:id="rId4" imgW="6797025" imgH="2920855" progId="Visio.Drawing.11">
                  <p:embed/>
                </p:oleObj>
              </mc:Choice>
              <mc:Fallback>
                <p:oleObj name="Visio" r:id="rId4" imgW="6797025" imgH="292085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200400"/>
                        <a:ext cx="6400800" cy="292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4294967295"/>
          </p:nvPr>
        </p:nvSpPr>
        <p:spPr>
          <a:xfrm>
            <a:off x="468313" y="404664"/>
            <a:ext cx="8229600" cy="2870200"/>
          </a:xfrm>
        </p:spPr>
        <p:txBody>
          <a:bodyPr/>
          <a:lstStyle/>
          <a:p>
            <a:pPr marL="0" indent="0">
              <a:spcBef>
                <a:spcPct val="50000"/>
              </a:spcBef>
              <a:buFontTx/>
              <a:buNone/>
            </a:pPr>
            <a:r>
              <a:rPr lang="en-US" altLang="zh-CN" sz="3000" b="1" dirty="0"/>
              <a:t>8.3.2.1 </a:t>
            </a:r>
            <a:r>
              <a:rPr lang="zh-CN" altLang="en-US" sz="3000" b="1" dirty="0"/>
              <a:t>程序状态寄存器 </a:t>
            </a:r>
            <a:r>
              <a:rPr lang="en-US" altLang="zh-CN" sz="3000" b="1" dirty="0"/>
              <a:t>(PSRs)</a:t>
            </a:r>
          </a:p>
          <a:p>
            <a:pPr marL="0" indent="0">
              <a:spcBef>
                <a:spcPct val="50000"/>
              </a:spcBef>
              <a:buFontTx/>
              <a:buNone/>
            </a:pPr>
            <a:r>
              <a:rPr lang="zh-CN" altLang="en-US" sz="2400" dirty="0"/>
              <a:t>程序状态寄存器可以分为三个状态寄存器：</a:t>
            </a:r>
          </a:p>
          <a:p>
            <a:pPr marL="0" indent="0">
              <a:spcBef>
                <a:spcPct val="50000"/>
              </a:spcBef>
              <a:buFontTx/>
              <a:buNone/>
            </a:pPr>
            <a:r>
              <a:rPr lang="en-US" altLang="zh-CN" sz="2400" dirty="0"/>
              <a:t>1. </a:t>
            </a:r>
            <a:r>
              <a:rPr lang="zh-CN" altLang="en-US" sz="2400" dirty="0"/>
              <a:t>应用 </a:t>
            </a:r>
            <a:r>
              <a:rPr lang="en-US" altLang="zh-CN" sz="2400" dirty="0"/>
              <a:t>PSR (APSR)</a:t>
            </a:r>
          </a:p>
          <a:p>
            <a:pPr marL="0" indent="0">
              <a:spcBef>
                <a:spcPct val="50000"/>
              </a:spcBef>
              <a:buFontTx/>
              <a:buNone/>
            </a:pPr>
            <a:r>
              <a:rPr lang="en-US" altLang="zh-CN" sz="2400" dirty="0"/>
              <a:t>2. </a:t>
            </a:r>
            <a:r>
              <a:rPr lang="zh-CN" altLang="en-US" sz="2400" dirty="0"/>
              <a:t>中断 </a:t>
            </a:r>
            <a:r>
              <a:rPr lang="en-US" altLang="zh-CN" sz="2400" dirty="0"/>
              <a:t>PSR (IPSR)</a:t>
            </a:r>
          </a:p>
          <a:p>
            <a:pPr marL="0" indent="0">
              <a:spcBef>
                <a:spcPct val="50000"/>
              </a:spcBef>
              <a:buFontTx/>
              <a:buNone/>
            </a:pPr>
            <a:r>
              <a:rPr lang="en-US" altLang="zh-CN" sz="2400" dirty="0"/>
              <a:t>3. </a:t>
            </a:r>
            <a:r>
              <a:rPr lang="zh-CN" altLang="en-US" sz="2400" dirty="0"/>
              <a:t>执行 </a:t>
            </a:r>
            <a:r>
              <a:rPr lang="en-US" altLang="zh-CN" sz="2400" dirty="0"/>
              <a:t>PSR (EPSR)</a:t>
            </a:r>
          </a:p>
        </p:txBody>
      </p:sp>
      <p:graphicFrame>
        <p:nvGraphicFramePr>
          <p:cNvPr id="770105" name="Group 57"/>
          <p:cNvGraphicFramePr>
            <a:graphicFrameLocks noGrp="1"/>
          </p:cNvGraphicFramePr>
          <p:nvPr/>
        </p:nvGraphicFramePr>
        <p:xfrm>
          <a:off x="304800" y="4419600"/>
          <a:ext cx="8515350" cy="1158240"/>
        </p:xfrm>
        <a:graphic>
          <a:graphicData uri="http://schemas.openxmlformats.org/drawingml/2006/table">
            <a:tbl>
              <a:tblPr/>
              <a:tblGrid>
                <a:gridCol w="501650"/>
                <a:gridCol w="500063"/>
                <a:gridCol w="501650"/>
                <a:gridCol w="501650"/>
                <a:gridCol w="500062"/>
                <a:gridCol w="500063"/>
                <a:gridCol w="501650"/>
                <a:gridCol w="501650"/>
                <a:gridCol w="498475"/>
                <a:gridCol w="501650"/>
                <a:gridCol w="501650"/>
                <a:gridCol w="500062"/>
                <a:gridCol w="500063"/>
                <a:gridCol w="501650"/>
                <a:gridCol w="501650"/>
                <a:gridCol w="500062"/>
                <a:gridCol w="50165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23:20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19:16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15:10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xPSR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ICI/IT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ICI/IT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Exception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5111" name="Rectangle 55"/>
          <p:cNvSpPr>
            <a:spLocks noChangeArrowheads="1"/>
          </p:cNvSpPr>
          <p:nvPr/>
        </p:nvSpPr>
        <p:spPr bwMode="auto">
          <a:xfrm>
            <a:off x="2133600" y="3810000"/>
            <a:ext cx="3869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b="1" dirty="0"/>
              <a:t>Cortex-M3</a:t>
            </a:r>
            <a:r>
              <a:rPr lang="zh-CN" altLang="en-US" b="1" dirty="0"/>
              <a:t>中</a:t>
            </a:r>
            <a:r>
              <a:rPr lang="zh-CN" altLang="en-US" b="1" dirty="0" smtClean="0"/>
              <a:t>的</a:t>
            </a:r>
            <a:r>
              <a:rPr lang="zh-CN" altLang="en-US" b="1" dirty="0"/>
              <a:t>组合</a:t>
            </a:r>
            <a:r>
              <a:rPr lang="zh-CN" altLang="en-US" b="1" dirty="0" smtClean="0"/>
              <a:t>程序状态</a:t>
            </a:r>
            <a:r>
              <a:rPr lang="zh-CN" altLang="en-US" b="1" dirty="0"/>
              <a:t>寄存器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395288" y="404664"/>
            <a:ext cx="8229600" cy="5937969"/>
          </a:xfrm>
        </p:spPr>
        <p:txBody>
          <a:bodyPr/>
          <a:lstStyle/>
          <a:p>
            <a:pPr marL="0" indent="0">
              <a:spcBef>
                <a:spcPct val="50000"/>
              </a:spcBef>
              <a:buFontTx/>
              <a:buNone/>
            </a:pPr>
            <a:r>
              <a:rPr lang="en-US" altLang="zh-CN" b="1" dirty="0"/>
              <a:t>8.1 </a:t>
            </a:r>
            <a:r>
              <a:rPr lang="zh-CN" altLang="en-US" b="1" dirty="0"/>
              <a:t>嵌入式系统</a:t>
            </a:r>
          </a:p>
          <a:p>
            <a:pPr marL="0" indent="0">
              <a:spcBef>
                <a:spcPct val="50000"/>
              </a:spcBef>
              <a:buFontTx/>
              <a:buNone/>
            </a:pPr>
            <a:r>
              <a:rPr lang="en-US" altLang="zh-CN" sz="3000" b="1" dirty="0"/>
              <a:t>8.1.1 </a:t>
            </a:r>
            <a:r>
              <a:rPr lang="zh-CN" altLang="en-US" sz="3000" b="1" dirty="0"/>
              <a:t>定义</a:t>
            </a:r>
            <a:r>
              <a:rPr lang="zh-CN" altLang="en-US" sz="3900" b="1" dirty="0"/>
              <a:t> </a:t>
            </a:r>
          </a:p>
          <a:p>
            <a:pPr marL="0" indent="0">
              <a:lnSpc>
                <a:spcPct val="200000"/>
              </a:lnSpc>
              <a:spcBef>
                <a:spcPct val="50000"/>
              </a:spcBef>
              <a:buFontTx/>
              <a:buNone/>
            </a:pPr>
            <a:r>
              <a:rPr lang="zh-CN" altLang="en-US" sz="2400" b="1" dirty="0">
                <a:solidFill>
                  <a:srgbClr val="FF0000"/>
                </a:solidFill>
              </a:rPr>
              <a:t>嵌入式系统</a:t>
            </a:r>
            <a:r>
              <a:rPr lang="zh-CN" altLang="en-US" sz="2400" dirty="0"/>
              <a:t>是用来实现一种或多种功能并且常常带有实时计算要求的</a:t>
            </a:r>
            <a:r>
              <a:rPr lang="zh-CN" altLang="en-US" sz="2400" dirty="0" smtClean="0"/>
              <a:t>计算机系统</a:t>
            </a:r>
            <a:r>
              <a:rPr lang="en-US" altLang="zh-CN" sz="2400" dirty="0" smtClean="0"/>
              <a:t>,</a:t>
            </a:r>
            <a:r>
              <a:rPr lang="zh-CN" altLang="en-US" sz="2400" dirty="0" smtClean="0"/>
              <a:t> 它</a:t>
            </a:r>
            <a:r>
              <a:rPr lang="zh-CN" altLang="en-US" sz="2400" dirty="0"/>
              <a:t>作为一个完整设备的嵌入部分。 </a:t>
            </a:r>
          </a:p>
          <a:p>
            <a:pPr marL="0" indent="0">
              <a:lnSpc>
                <a:spcPct val="200000"/>
              </a:lnSpc>
              <a:spcBef>
                <a:spcPct val="50000"/>
              </a:spcBef>
              <a:buFontTx/>
              <a:buNone/>
            </a:pPr>
            <a:r>
              <a:rPr lang="zh-CN" altLang="en-US" sz="2400" dirty="0"/>
              <a:t>一般用途的计算机</a:t>
            </a:r>
            <a:r>
              <a:rPr lang="en-US" altLang="zh-CN" sz="2400" dirty="0"/>
              <a:t>, </a:t>
            </a:r>
            <a:r>
              <a:rPr lang="zh-CN" altLang="en-US" sz="2400" dirty="0"/>
              <a:t>比如个人电脑 </a:t>
            </a:r>
            <a:r>
              <a:rPr lang="en-US" altLang="zh-CN" sz="2400" dirty="0"/>
              <a:t>(PC), </a:t>
            </a:r>
            <a:r>
              <a:rPr lang="zh-CN" altLang="en-US" sz="2400" dirty="0"/>
              <a:t>常常</a:t>
            </a:r>
            <a:r>
              <a:rPr lang="zh-CN" altLang="en-US" sz="2400" dirty="0" smtClean="0"/>
              <a:t>设计</a:t>
            </a:r>
            <a:r>
              <a:rPr lang="zh-CN" altLang="en-US" sz="2400" dirty="0"/>
              <a:t>得</a:t>
            </a:r>
            <a:r>
              <a:rPr lang="zh-CN" altLang="en-US" sz="2400" dirty="0" smtClean="0"/>
              <a:t>很</a:t>
            </a:r>
            <a:r>
              <a:rPr lang="zh-CN" altLang="en-US" sz="2400" dirty="0"/>
              <a:t>灵活并且能满足最终用户的广泛需求。</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371600" y="476672"/>
            <a:ext cx="612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b="1" dirty="0"/>
              <a:t>Cortex-M3</a:t>
            </a:r>
            <a:r>
              <a:rPr lang="zh-CN" altLang="en-US" b="1" dirty="0"/>
              <a:t>中的程序状态寄存器 </a:t>
            </a:r>
            <a:r>
              <a:rPr lang="en-US" altLang="zh-CN" b="1" dirty="0"/>
              <a:t>(PSRs)</a:t>
            </a:r>
          </a:p>
        </p:txBody>
      </p:sp>
      <p:graphicFrame>
        <p:nvGraphicFramePr>
          <p:cNvPr id="771075" name="Group 3"/>
          <p:cNvGraphicFramePr>
            <a:graphicFrameLocks noGrp="1"/>
          </p:cNvGraphicFramePr>
          <p:nvPr>
            <p:ph sz="half" idx="4294967295"/>
            <p:extLst>
              <p:ext uri="{D42A27DB-BD31-4B8C-83A1-F6EECF244321}">
                <p14:modId xmlns:p14="http://schemas.microsoft.com/office/powerpoint/2010/main" val="2880243837"/>
              </p:ext>
            </p:extLst>
          </p:nvPr>
        </p:nvGraphicFramePr>
        <p:xfrm>
          <a:off x="381000" y="1124744"/>
          <a:ext cx="8291513" cy="2519364"/>
        </p:xfrm>
        <a:graphic>
          <a:graphicData uri="http://schemas.openxmlformats.org/drawingml/2006/table">
            <a:tbl>
              <a:tblPr/>
              <a:tblGrid>
                <a:gridCol w="488950"/>
                <a:gridCol w="485775"/>
                <a:gridCol w="488950"/>
                <a:gridCol w="488950"/>
                <a:gridCol w="485775"/>
                <a:gridCol w="488950"/>
                <a:gridCol w="488950"/>
                <a:gridCol w="485775"/>
                <a:gridCol w="487363"/>
                <a:gridCol w="485775"/>
                <a:gridCol w="488950"/>
                <a:gridCol w="488950"/>
                <a:gridCol w="485775"/>
                <a:gridCol w="488950"/>
                <a:gridCol w="488950"/>
                <a:gridCol w="485775"/>
                <a:gridCol w="488950"/>
              </a:tblGrid>
              <a:tr h="630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23:20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19:16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15:10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APSR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IPSR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Exception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30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EPSR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ICI/IT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ICI/IT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7171" name="Rectangle 67"/>
          <p:cNvSpPr>
            <a:spLocks noGrp="1" noChangeArrowheads="1"/>
          </p:cNvSpPr>
          <p:nvPr>
            <p:ph type="body" idx="4294967295"/>
          </p:nvPr>
        </p:nvSpPr>
        <p:spPr>
          <a:xfrm>
            <a:off x="539750" y="4077072"/>
            <a:ext cx="8229600" cy="2109788"/>
          </a:xfrm>
          <a:noFill/>
        </p:spPr>
        <p:txBody>
          <a:bodyPr/>
          <a:lstStyle/>
          <a:p>
            <a:pPr marL="0" indent="0">
              <a:spcBef>
                <a:spcPct val="50000"/>
              </a:spcBef>
              <a:buFontTx/>
              <a:buNone/>
            </a:pPr>
            <a:r>
              <a:rPr lang="en-US" altLang="zh-CN" sz="2400" dirty="0"/>
              <a:t>EPSR </a:t>
            </a:r>
            <a:r>
              <a:rPr lang="zh-CN" altLang="en-US" sz="2400" dirty="0"/>
              <a:t>和</a:t>
            </a:r>
            <a:r>
              <a:rPr lang="en-US" altLang="zh-CN" sz="2400" dirty="0"/>
              <a:t>IPSR </a:t>
            </a:r>
            <a:r>
              <a:rPr lang="zh-CN" altLang="en-US" sz="2400" dirty="0"/>
              <a:t>是</a:t>
            </a:r>
            <a:r>
              <a:rPr lang="zh-CN" altLang="en-US" sz="2400" b="1" dirty="0">
                <a:solidFill>
                  <a:srgbClr val="92D050"/>
                </a:solidFill>
              </a:rPr>
              <a:t>只读</a:t>
            </a:r>
            <a:r>
              <a:rPr lang="zh-CN" altLang="en-US" sz="2400" dirty="0"/>
              <a:t>的</a:t>
            </a:r>
            <a:r>
              <a:rPr lang="en-US" altLang="zh-CN" sz="2400" dirty="0"/>
              <a:t>:</a:t>
            </a:r>
          </a:p>
          <a:p>
            <a:pPr marL="0" indent="0">
              <a:spcBef>
                <a:spcPct val="50000"/>
              </a:spcBef>
              <a:buFontTx/>
              <a:buNone/>
            </a:pPr>
            <a:r>
              <a:rPr lang="en-US" altLang="zh-CN" sz="2000" dirty="0"/>
              <a:t> MRS     r0, APSR                  ; Read Flag state into R0</a:t>
            </a:r>
          </a:p>
          <a:p>
            <a:pPr marL="0" indent="0">
              <a:buFontTx/>
              <a:buNone/>
            </a:pPr>
            <a:r>
              <a:rPr lang="en-US" altLang="zh-CN" sz="2000" dirty="0"/>
              <a:t> MRS     r0, IPSR                   ; Read Exception/Interrupt state</a:t>
            </a:r>
          </a:p>
          <a:p>
            <a:pPr marL="0" indent="0">
              <a:buFontTx/>
              <a:buNone/>
            </a:pPr>
            <a:r>
              <a:rPr lang="en-US" altLang="zh-CN" sz="2000" dirty="0"/>
              <a:t> MRS     r0, EPSR                  ; Read Execution state</a:t>
            </a:r>
          </a:p>
          <a:p>
            <a:pPr marL="0" indent="0">
              <a:buFontTx/>
              <a:buNone/>
            </a:pPr>
            <a:r>
              <a:rPr lang="en-US" altLang="zh-CN" sz="2000" dirty="0"/>
              <a:t> MSR     APSR, r0                  ; Write Flag state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2132" name="Group 36"/>
          <p:cNvGraphicFramePr>
            <a:graphicFrameLocks noGrp="1"/>
          </p:cNvGraphicFramePr>
          <p:nvPr>
            <p:ph idx="4294967295"/>
            <p:extLst>
              <p:ext uri="{D42A27DB-BD31-4B8C-83A1-F6EECF244321}">
                <p14:modId xmlns:p14="http://schemas.microsoft.com/office/powerpoint/2010/main" val="8356710"/>
              </p:ext>
            </p:extLst>
          </p:nvPr>
        </p:nvGraphicFramePr>
        <p:xfrm>
          <a:off x="381000" y="1196752"/>
          <a:ext cx="8382000" cy="4099243"/>
        </p:xfrm>
        <a:graphic>
          <a:graphicData uri="http://schemas.openxmlformats.org/drawingml/2006/table">
            <a:tbl>
              <a:tblPr/>
              <a:tblGrid>
                <a:gridCol w="2347913"/>
                <a:gridCol w="6034087"/>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84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进位</a:t>
                      </a:r>
                      <a:r>
                        <a:rPr kumimoji="0" lang="en-US" altLang="zh-CN" sz="2000" b="0" i="0" u="none" strike="noStrike" cap="none" normalizeH="0" baseline="0" smtClean="0">
                          <a:ln>
                            <a:noFill/>
                          </a:ln>
                          <a:solidFill>
                            <a:schemeClr val="tx1"/>
                          </a:solidFill>
                          <a:effectLst/>
                          <a:latin typeface="Arial" charset="0"/>
                          <a:ea typeface="宋体" charset="-122"/>
                        </a:rPr>
                        <a:t>/</a:t>
                      </a:r>
                      <a:r>
                        <a:rPr kumimoji="0" lang="zh-CN" altLang="en-US" sz="2000" b="0" i="0" u="none" strike="noStrike" cap="none" normalizeH="0" baseline="0" smtClean="0">
                          <a:ln>
                            <a:noFill/>
                          </a:ln>
                          <a:solidFill>
                            <a:schemeClr val="tx1"/>
                          </a:solidFill>
                          <a:effectLst/>
                          <a:latin typeface="Arial" charset="0"/>
                          <a:ea typeface="宋体" charset="-122"/>
                        </a:rPr>
                        <a:t>借位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84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溢出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置顶饱和标记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61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ICI/IT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中断可持续指令</a:t>
                      </a:r>
                      <a:r>
                        <a:rPr kumimoji="0" lang="en-US" altLang="zh-CN" sz="2000" b="0" i="0" u="none" strike="noStrike" cap="none" normalizeH="0" baseline="0" smtClean="0">
                          <a:ln>
                            <a:noFill/>
                          </a:ln>
                          <a:solidFill>
                            <a:schemeClr val="tx1"/>
                          </a:solidFill>
                          <a:effectLst/>
                          <a:latin typeface="Arial" charset="0"/>
                          <a:ea typeface="宋体" charset="-122"/>
                        </a:rPr>
                        <a:t>(ICI) </a:t>
                      </a:r>
                      <a:r>
                        <a:rPr kumimoji="0" lang="zh-CN" altLang="en-US" sz="2000" b="0" i="0" u="none" strike="noStrike" cap="none" normalizeH="0" baseline="0" smtClean="0">
                          <a:ln>
                            <a:noFill/>
                          </a:ln>
                          <a:solidFill>
                            <a:schemeClr val="tx1"/>
                          </a:solidFill>
                          <a:effectLst/>
                          <a:latin typeface="Arial" charset="0"/>
                          <a:ea typeface="宋体" charset="-122"/>
                        </a:rPr>
                        <a:t>位</a:t>
                      </a:r>
                      <a:r>
                        <a:rPr kumimoji="0" lang="en-US" altLang="zh-CN" sz="2000" b="0" i="0" u="none" strike="noStrike" cap="none" normalizeH="0" baseline="0" smtClean="0">
                          <a:ln>
                            <a:noFill/>
                          </a:ln>
                          <a:solidFill>
                            <a:schemeClr val="tx1"/>
                          </a:solidFill>
                          <a:effectLst/>
                          <a:latin typeface="Arial" charset="0"/>
                          <a:ea typeface="宋体" charset="-122"/>
                        </a:rPr>
                        <a:t>, IF-THEN </a:t>
                      </a:r>
                      <a:r>
                        <a:rPr kumimoji="0" lang="zh-CN" altLang="en-US" sz="2000" b="0" i="0" u="none" strike="noStrike" cap="none" normalizeH="0" baseline="0" smtClean="0">
                          <a:ln>
                            <a:noFill/>
                          </a:ln>
                          <a:solidFill>
                            <a:schemeClr val="tx1"/>
                          </a:solidFill>
                          <a:effectLst/>
                          <a:latin typeface="Arial" charset="0"/>
                          <a:ea typeface="宋体" charset="-122"/>
                        </a:rPr>
                        <a:t>指令状态位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63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Thumb </a:t>
                      </a:r>
                      <a:r>
                        <a:rPr kumimoji="0" lang="zh-CN" altLang="en-US" sz="2000" b="0" i="0" u="none" strike="noStrike" cap="none" normalizeH="0" baseline="0" smtClean="0">
                          <a:ln>
                            <a:noFill/>
                          </a:ln>
                          <a:solidFill>
                            <a:schemeClr val="tx1"/>
                          </a:solidFill>
                          <a:effectLst/>
                          <a:latin typeface="Arial" charset="0"/>
                          <a:ea typeface="宋体" charset="-122"/>
                        </a:rPr>
                        <a:t>状态</a:t>
                      </a:r>
                      <a:r>
                        <a:rPr kumimoji="0" lang="en-US" altLang="zh-CN" sz="2000" b="0" i="0" u="none" strike="noStrike" cap="none" normalizeH="0" baseline="0" smtClean="0">
                          <a:ln>
                            <a:noFill/>
                          </a:ln>
                          <a:solidFill>
                            <a:schemeClr val="tx1"/>
                          </a:solidFill>
                          <a:effectLst/>
                          <a:latin typeface="Arial" charset="0"/>
                          <a:ea typeface="宋体" charset="-122"/>
                        </a:rPr>
                        <a:t>, </a:t>
                      </a:r>
                      <a:r>
                        <a:rPr kumimoji="0" lang="zh-CN" altLang="en-US" sz="2000" b="0" i="0" u="none" strike="noStrike" cap="none" normalizeH="0" baseline="0" smtClean="0">
                          <a:ln>
                            <a:noFill/>
                          </a:ln>
                          <a:solidFill>
                            <a:schemeClr val="tx1"/>
                          </a:solidFill>
                          <a:effectLst/>
                          <a:latin typeface="Arial" charset="0"/>
                          <a:ea typeface="宋体" charset="-122"/>
                        </a:rPr>
                        <a:t>总是 </a:t>
                      </a:r>
                      <a:r>
                        <a:rPr kumimoji="0" lang="en-US" altLang="zh-CN" sz="2000" b="0" i="0" u="none" strike="noStrike" cap="none" normalizeH="0" baseline="0" smtClean="0">
                          <a:ln>
                            <a:noFill/>
                          </a:ln>
                          <a:solidFill>
                            <a:schemeClr val="tx1"/>
                          </a:solidFill>
                          <a:effectLst/>
                          <a:latin typeface="Arial" charset="0"/>
                          <a:ea typeface="宋体" charset="-122"/>
                        </a:rPr>
                        <a:t>1; </a:t>
                      </a:r>
                      <a:r>
                        <a:rPr kumimoji="0" lang="zh-CN" altLang="en-US" sz="2000" b="0" i="0" u="none" strike="noStrike" cap="none" normalizeH="0" baseline="0" smtClean="0">
                          <a:ln>
                            <a:noFill/>
                          </a:ln>
                          <a:solidFill>
                            <a:schemeClr val="tx1"/>
                          </a:solidFill>
                          <a:effectLst/>
                          <a:latin typeface="Arial" charset="0"/>
                          <a:ea typeface="宋体" charset="-122"/>
                        </a:rPr>
                        <a:t>试图清除此位将导致错误异常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异常号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charset="-122"/>
                        </a:rPr>
                        <a:t>指出处理器正在处理哪一个异常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
        <p:nvSpPr>
          <p:cNvPr id="49186" name="Rectangle 34"/>
          <p:cNvSpPr>
            <a:spLocks noChangeArrowheads="1"/>
          </p:cNvSpPr>
          <p:nvPr/>
        </p:nvSpPr>
        <p:spPr bwMode="auto">
          <a:xfrm>
            <a:off x="2286000" y="476672"/>
            <a:ext cx="3933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t>Cortex-M3 </a:t>
            </a:r>
            <a:r>
              <a:rPr lang="zh-CN" altLang="en-US" b="1" dirty="0"/>
              <a:t>中程序状态寄存器的位域</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4294967295"/>
          </p:nvPr>
        </p:nvSpPr>
        <p:spPr>
          <a:xfrm>
            <a:off x="457200" y="404664"/>
            <a:ext cx="8229600" cy="1008112"/>
          </a:xfrm>
        </p:spPr>
        <p:txBody>
          <a:bodyPr/>
          <a:lstStyle/>
          <a:p>
            <a:pPr marL="0" indent="0">
              <a:spcBef>
                <a:spcPct val="50000"/>
              </a:spcBef>
              <a:buFontTx/>
              <a:buNone/>
            </a:pPr>
            <a:r>
              <a:rPr lang="en-US" altLang="zh-CN" sz="3000" b="1" dirty="0"/>
              <a:t>8.3.2.2 PRIMASK, FAULTMASK </a:t>
            </a:r>
            <a:r>
              <a:rPr lang="zh-CN" altLang="en-US" sz="3000" b="1" dirty="0"/>
              <a:t>和 </a:t>
            </a:r>
            <a:r>
              <a:rPr lang="en-US" altLang="zh-CN" sz="3000" b="1" dirty="0"/>
              <a:t>BASEPRI </a:t>
            </a:r>
            <a:r>
              <a:rPr lang="zh-CN" altLang="en-US" sz="3000" b="1" dirty="0" smtClean="0"/>
              <a:t>寄存器</a:t>
            </a:r>
            <a:endParaRPr lang="zh-CN" altLang="en-US" sz="3000" b="1" dirty="0"/>
          </a:p>
        </p:txBody>
      </p:sp>
      <p:sp>
        <p:nvSpPr>
          <p:cNvPr id="51203" name="Text Box 3"/>
          <p:cNvSpPr txBox="1">
            <a:spLocks noChangeArrowheads="1"/>
          </p:cNvSpPr>
          <p:nvPr/>
        </p:nvSpPr>
        <p:spPr bwMode="auto">
          <a:xfrm>
            <a:off x="1600200" y="1628800"/>
            <a:ext cx="5903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en-US" altLang="zh-CN" sz="2000" b="1" dirty="0"/>
              <a:t>Cortex-M3 </a:t>
            </a:r>
            <a:r>
              <a:rPr lang="zh-CN" altLang="en-US" sz="2000" b="1" dirty="0"/>
              <a:t>中断屏蔽寄存器</a:t>
            </a:r>
            <a:endParaRPr lang="zh-CN" altLang="en-US" sz="2000" dirty="0"/>
          </a:p>
        </p:txBody>
      </p:sp>
      <p:graphicFrame>
        <p:nvGraphicFramePr>
          <p:cNvPr id="773144" name="Group 24"/>
          <p:cNvGraphicFramePr>
            <a:graphicFrameLocks noGrp="1"/>
          </p:cNvGraphicFramePr>
          <p:nvPr>
            <p:extLst>
              <p:ext uri="{D42A27DB-BD31-4B8C-83A1-F6EECF244321}">
                <p14:modId xmlns:p14="http://schemas.microsoft.com/office/powerpoint/2010/main" val="1595089913"/>
              </p:ext>
            </p:extLst>
          </p:nvPr>
        </p:nvGraphicFramePr>
        <p:xfrm>
          <a:off x="457200" y="2401415"/>
          <a:ext cx="8207375" cy="2971801"/>
        </p:xfrm>
        <a:graphic>
          <a:graphicData uri="http://schemas.openxmlformats.org/drawingml/2006/table">
            <a:tbl>
              <a:tblPr/>
              <a:tblGrid>
                <a:gridCol w="1828800"/>
                <a:gridCol w="6378575"/>
              </a:tblGrid>
              <a:tr h="407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charset="-122"/>
                        </a:rPr>
                        <a:t>寄存器名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714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PRIMASK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charset="-122"/>
                        </a:rPr>
                        <a:t>一个</a:t>
                      </a:r>
                      <a:r>
                        <a:rPr kumimoji="0" lang="en-US" altLang="zh-CN" sz="2000" b="0" i="0" u="none" strike="noStrike" cap="none" normalizeH="0" baseline="0" dirty="0" smtClean="0">
                          <a:ln>
                            <a:noFill/>
                          </a:ln>
                          <a:solidFill>
                            <a:schemeClr val="tx1"/>
                          </a:solidFill>
                          <a:effectLst/>
                          <a:latin typeface="Arial" charset="0"/>
                          <a:ea typeface="宋体" charset="-122"/>
                        </a:rPr>
                        <a:t>1-bit </a:t>
                      </a:r>
                      <a:r>
                        <a:rPr kumimoji="0" lang="zh-CN" altLang="en-US" sz="2000" b="0" i="0" u="none" strike="noStrike" cap="none" normalizeH="0" baseline="0" dirty="0" smtClean="0">
                          <a:ln>
                            <a:noFill/>
                          </a:ln>
                          <a:solidFill>
                            <a:schemeClr val="tx1"/>
                          </a:solidFill>
                          <a:effectLst/>
                          <a:latin typeface="Arial" charset="0"/>
                          <a:ea typeface="宋体" charset="-122"/>
                        </a:rPr>
                        <a:t>寄存器。当置位时</a:t>
                      </a:r>
                      <a:r>
                        <a:rPr kumimoji="0" lang="en-US" altLang="zh-CN" sz="2000" b="0" i="0" u="none" strike="noStrike" cap="none" normalizeH="0" baseline="0" dirty="0" smtClean="0">
                          <a:ln>
                            <a:noFill/>
                          </a:ln>
                          <a:solidFill>
                            <a:schemeClr val="tx1"/>
                          </a:solidFill>
                          <a:effectLst/>
                          <a:latin typeface="Arial" charset="0"/>
                          <a:ea typeface="宋体" charset="-122"/>
                        </a:rPr>
                        <a:t>, </a:t>
                      </a:r>
                      <a:r>
                        <a:rPr kumimoji="0" lang="zh-CN" altLang="en-US" sz="2000" b="0" i="0" u="none" strike="noStrike" cap="none" normalizeH="0" baseline="0" dirty="0" smtClean="0">
                          <a:ln>
                            <a:noFill/>
                          </a:ln>
                          <a:solidFill>
                            <a:schemeClr val="tx1"/>
                          </a:solidFill>
                          <a:effectLst/>
                          <a:latin typeface="Arial" charset="0"/>
                          <a:ea typeface="宋体" charset="-122"/>
                        </a:rPr>
                        <a:t>它</a:t>
                      </a:r>
                      <a:r>
                        <a:rPr kumimoji="0" lang="zh-CN" altLang="en-US" sz="2000" b="1" i="0" u="none" strike="noStrike" cap="none" normalizeH="0" baseline="0" dirty="0" smtClean="0">
                          <a:ln>
                            <a:noFill/>
                          </a:ln>
                          <a:solidFill>
                            <a:srgbClr val="1D0EE4"/>
                          </a:solidFill>
                          <a:effectLst/>
                          <a:latin typeface="Arial" charset="0"/>
                          <a:ea typeface="宋体" charset="-122"/>
                        </a:rPr>
                        <a:t>允许</a:t>
                      </a:r>
                      <a:r>
                        <a:rPr kumimoji="0" lang="en-US" altLang="zh-CN" sz="2000" b="1" i="0" u="none" strike="noStrike" cap="none" normalizeH="0" baseline="0" dirty="0" smtClean="0">
                          <a:ln>
                            <a:noFill/>
                          </a:ln>
                          <a:solidFill>
                            <a:srgbClr val="1D0EE4"/>
                          </a:solidFill>
                          <a:effectLst/>
                          <a:latin typeface="Arial" charset="0"/>
                          <a:ea typeface="宋体" charset="-122"/>
                        </a:rPr>
                        <a:t>NMI </a:t>
                      </a:r>
                      <a:r>
                        <a:rPr kumimoji="0" lang="zh-CN" altLang="en-US" sz="2000" b="1" i="0" u="none" strike="noStrike" cap="none" normalizeH="0" baseline="0" dirty="0" smtClean="0">
                          <a:ln>
                            <a:noFill/>
                          </a:ln>
                          <a:solidFill>
                            <a:srgbClr val="1D0EE4"/>
                          </a:solidFill>
                          <a:effectLst/>
                          <a:latin typeface="Arial" charset="0"/>
                          <a:ea typeface="宋体" charset="-122"/>
                        </a:rPr>
                        <a:t>和硬</a:t>
                      </a:r>
                      <a:r>
                        <a:rPr kumimoji="0" lang="en-US" altLang="zh-CN" sz="2000" b="1" i="0" u="none" strike="noStrike" cap="none" normalizeH="0" baseline="0" dirty="0" smtClean="0">
                          <a:ln>
                            <a:noFill/>
                          </a:ln>
                          <a:solidFill>
                            <a:srgbClr val="1D0EE4"/>
                          </a:solidFill>
                          <a:effectLst/>
                          <a:latin typeface="Arial" charset="0"/>
                          <a:ea typeface="宋体" charset="-122"/>
                        </a:rPr>
                        <a:t>fault</a:t>
                      </a:r>
                      <a:r>
                        <a:rPr kumimoji="0" lang="en-US" altLang="zh-CN" sz="2000" b="0" i="0" u="none" strike="noStrike" cap="none" normalizeH="0" baseline="0" dirty="0" smtClean="0">
                          <a:ln>
                            <a:noFill/>
                          </a:ln>
                          <a:solidFill>
                            <a:schemeClr val="tx1"/>
                          </a:solidFill>
                          <a:effectLst/>
                          <a:latin typeface="Arial" charset="0"/>
                          <a:ea typeface="宋体" charset="-122"/>
                        </a:rPr>
                        <a:t>; </a:t>
                      </a:r>
                      <a:r>
                        <a:rPr kumimoji="0" lang="zh-CN" altLang="en-US" sz="2000" b="0" i="0" u="none" strike="noStrike" cap="none" normalizeH="0" baseline="0" dirty="0" smtClean="0">
                          <a:ln>
                            <a:noFill/>
                          </a:ln>
                          <a:solidFill>
                            <a:schemeClr val="tx1"/>
                          </a:solidFill>
                          <a:effectLst/>
                          <a:latin typeface="Arial" charset="0"/>
                          <a:ea typeface="宋体" charset="-122"/>
                        </a:rPr>
                        <a:t>所有其他的中断和异常将被屏蔽。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712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FAULTMASK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charset="-122"/>
                        </a:rPr>
                        <a:t>一个</a:t>
                      </a:r>
                      <a:r>
                        <a:rPr kumimoji="0" lang="en-US" altLang="zh-CN" sz="2000" b="0" i="0" u="none" strike="noStrike" cap="none" normalizeH="0" baseline="0" dirty="0" smtClean="0">
                          <a:ln>
                            <a:noFill/>
                          </a:ln>
                          <a:solidFill>
                            <a:schemeClr val="tx1"/>
                          </a:solidFill>
                          <a:effectLst/>
                          <a:latin typeface="Arial" charset="0"/>
                          <a:ea typeface="宋体" charset="-122"/>
                        </a:rPr>
                        <a:t>1-bit </a:t>
                      </a:r>
                      <a:r>
                        <a:rPr kumimoji="0" lang="zh-CN" altLang="en-US" sz="2000" b="0" i="0" u="none" strike="noStrike" cap="none" normalizeH="0" baseline="0" dirty="0" smtClean="0">
                          <a:ln>
                            <a:noFill/>
                          </a:ln>
                          <a:solidFill>
                            <a:schemeClr val="tx1"/>
                          </a:solidFill>
                          <a:effectLst/>
                          <a:latin typeface="Arial" charset="0"/>
                          <a:ea typeface="宋体" charset="-122"/>
                        </a:rPr>
                        <a:t>寄存器。当置位时</a:t>
                      </a:r>
                      <a:r>
                        <a:rPr kumimoji="0" lang="en-US" altLang="zh-CN" sz="2000" b="0" i="0" u="none" strike="noStrike" cap="none" normalizeH="0" baseline="0" dirty="0" smtClean="0">
                          <a:ln>
                            <a:noFill/>
                          </a:ln>
                          <a:solidFill>
                            <a:schemeClr val="tx1"/>
                          </a:solidFill>
                          <a:effectLst/>
                          <a:latin typeface="Arial" charset="0"/>
                          <a:ea typeface="宋体" charset="-122"/>
                        </a:rPr>
                        <a:t>, </a:t>
                      </a:r>
                      <a:r>
                        <a:rPr kumimoji="0" lang="zh-CN" altLang="en-US" sz="2000" b="0" i="0" u="none" strike="noStrike" cap="none" normalizeH="0" baseline="0" dirty="0" smtClean="0">
                          <a:ln>
                            <a:noFill/>
                          </a:ln>
                          <a:solidFill>
                            <a:schemeClr val="tx1"/>
                          </a:solidFill>
                          <a:effectLst/>
                          <a:latin typeface="Arial" charset="0"/>
                          <a:ea typeface="宋体" charset="-122"/>
                        </a:rPr>
                        <a:t>它只</a:t>
                      </a:r>
                      <a:r>
                        <a:rPr kumimoji="0" lang="zh-CN" altLang="en-US" sz="2000" b="1" i="0" u="none" strike="noStrike" cap="none" normalizeH="0" baseline="0" dirty="0" smtClean="0">
                          <a:ln>
                            <a:noFill/>
                          </a:ln>
                          <a:solidFill>
                            <a:srgbClr val="1D0EE4"/>
                          </a:solidFill>
                          <a:effectLst/>
                          <a:latin typeface="Arial" charset="0"/>
                          <a:ea typeface="宋体" charset="-122"/>
                        </a:rPr>
                        <a:t>允许</a:t>
                      </a:r>
                      <a:r>
                        <a:rPr kumimoji="0" lang="en-US" altLang="zh-CN" sz="2000" b="1" i="0" u="none" strike="noStrike" cap="none" normalizeH="0" baseline="0" dirty="0" smtClean="0">
                          <a:ln>
                            <a:noFill/>
                          </a:ln>
                          <a:solidFill>
                            <a:srgbClr val="1D0EE4"/>
                          </a:solidFill>
                          <a:effectLst/>
                          <a:latin typeface="Arial" charset="0"/>
                          <a:ea typeface="宋体" charset="-122"/>
                        </a:rPr>
                        <a:t>NMI</a:t>
                      </a:r>
                      <a:r>
                        <a:rPr kumimoji="0" lang="en-US" altLang="zh-CN" sz="2000" b="0" i="0" u="none" strike="noStrike" cap="none" normalizeH="0" baseline="0" dirty="0" smtClean="0">
                          <a:ln>
                            <a:noFill/>
                          </a:ln>
                          <a:solidFill>
                            <a:schemeClr val="tx1"/>
                          </a:solidFill>
                          <a:effectLst/>
                          <a:latin typeface="Arial" charset="0"/>
                          <a:ea typeface="宋体" charset="-122"/>
                        </a:rPr>
                        <a:t>, </a:t>
                      </a:r>
                      <a:r>
                        <a:rPr kumimoji="0" lang="zh-CN" altLang="en-US" sz="2000" b="0" i="0" u="none" strike="noStrike" cap="none" normalizeH="0" baseline="0" dirty="0" smtClean="0">
                          <a:ln>
                            <a:noFill/>
                          </a:ln>
                          <a:solidFill>
                            <a:schemeClr val="tx1"/>
                          </a:solidFill>
                          <a:effectLst/>
                          <a:latin typeface="Arial" charset="0"/>
                          <a:ea typeface="宋体" charset="-122"/>
                        </a:rPr>
                        <a:t>所有中断和默认异常处理被忽略。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113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BASEPRI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charset="-122"/>
                        </a:rPr>
                        <a:t>一个</a:t>
                      </a:r>
                      <a:r>
                        <a:rPr kumimoji="0" lang="en-US" altLang="zh-CN" sz="2000" b="0" i="0" u="none" strike="noStrike" cap="none" normalizeH="0" baseline="0" dirty="0" smtClean="0">
                          <a:ln>
                            <a:noFill/>
                          </a:ln>
                          <a:solidFill>
                            <a:schemeClr val="tx1"/>
                          </a:solidFill>
                          <a:effectLst/>
                          <a:latin typeface="Arial" charset="0"/>
                          <a:ea typeface="宋体" charset="-122"/>
                        </a:rPr>
                        <a:t>9</a:t>
                      </a:r>
                      <a:r>
                        <a:rPr kumimoji="0" lang="zh-CN" altLang="en-US" sz="2000" b="0" i="0" u="none" strike="noStrike" cap="none" normalizeH="0" baseline="0" dirty="0" smtClean="0">
                          <a:ln>
                            <a:noFill/>
                          </a:ln>
                          <a:solidFill>
                            <a:schemeClr val="tx1"/>
                          </a:solidFill>
                          <a:effectLst/>
                          <a:latin typeface="Arial" charset="0"/>
                          <a:ea typeface="宋体" charset="-122"/>
                        </a:rPr>
                        <a:t>位寄存器。它定义了屏蔽优先级。 当它被设成某个值时</a:t>
                      </a:r>
                      <a:r>
                        <a:rPr kumimoji="0" lang="en-US" altLang="zh-CN" sz="2000" b="0" i="0" u="none" strike="noStrike" cap="none" normalizeH="0" baseline="0" dirty="0" smtClean="0">
                          <a:ln>
                            <a:noFill/>
                          </a:ln>
                          <a:solidFill>
                            <a:schemeClr val="tx1"/>
                          </a:solidFill>
                          <a:effectLst/>
                          <a:latin typeface="Arial" charset="0"/>
                          <a:ea typeface="宋体" charset="-122"/>
                        </a:rPr>
                        <a:t>, </a:t>
                      </a:r>
                      <a:r>
                        <a:rPr kumimoji="0" lang="zh-CN" altLang="en-US" sz="2000" b="0" i="0" u="none" strike="noStrike" cap="none" normalizeH="0" baseline="0" dirty="0" smtClean="0">
                          <a:ln>
                            <a:noFill/>
                          </a:ln>
                          <a:solidFill>
                            <a:schemeClr val="tx1"/>
                          </a:solidFill>
                          <a:effectLst/>
                          <a:latin typeface="Arial" charset="0"/>
                          <a:ea typeface="宋体" charset="-122"/>
                        </a:rPr>
                        <a:t>所有同级的或低级的中断被忽略。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4294967295"/>
          </p:nvPr>
        </p:nvSpPr>
        <p:spPr>
          <a:xfrm>
            <a:off x="467544" y="404664"/>
            <a:ext cx="8229600" cy="5688632"/>
          </a:xfrm>
        </p:spPr>
        <p:txBody>
          <a:bodyPr/>
          <a:lstStyle/>
          <a:p>
            <a:pPr marL="0" indent="0">
              <a:spcBef>
                <a:spcPct val="50000"/>
              </a:spcBef>
              <a:buFontTx/>
              <a:buNone/>
            </a:pPr>
            <a:r>
              <a:rPr lang="en-US" altLang="zh-CN" sz="2400" b="1" dirty="0" smtClean="0">
                <a:solidFill>
                  <a:srgbClr val="6E1C7C"/>
                </a:solidFill>
              </a:rPr>
              <a:t>Example:</a:t>
            </a:r>
          </a:p>
          <a:p>
            <a:pPr marL="0" indent="0">
              <a:spcBef>
                <a:spcPct val="50000"/>
              </a:spcBef>
              <a:buFontTx/>
              <a:buNone/>
            </a:pPr>
            <a:endParaRPr lang="en-US" altLang="zh-CN" sz="2400" b="1" dirty="0">
              <a:solidFill>
                <a:srgbClr val="6E1C7C"/>
              </a:solidFill>
            </a:endParaRPr>
          </a:p>
          <a:p>
            <a:pPr marL="0" indent="0">
              <a:spcBef>
                <a:spcPct val="50000"/>
              </a:spcBef>
              <a:buFontTx/>
              <a:buNone/>
            </a:pPr>
            <a:endParaRPr lang="en-US" altLang="zh-CN" sz="2400" b="1" dirty="0">
              <a:solidFill>
                <a:srgbClr val="6E1C7C"/>
              </a:solidFill>
            </a:endParaRPr>
          </a:p>
          <a:p>
            <a:pPr marL="0" indent="0">
              <a:spcBef>
                <a:spcPct val="50000"/>
              </a:spcBef>
              <a:buFontTx/>
              <a:buNone/>
            </a:pPr>
            <a:r>
              <a:rPr lang="en-US" altLang="zh-CN" sz="2000" dirty="0"/>
              <a:t>  MRS     r0, BASEPRI          ; Read BASEPRI register into R0 </a:t>
            </a:r>
          </a:p>
          <a:p>
            <a:pPr marL="0" indent="0">
              <a:buFontTx/>
              <a:buNone/>
            </a:pPr>
            <a:r>
              <a:rPr lang="en-US" altLang="zh-CN" sz="2000" dirty="0"/>
              <a:t>  MRS     r0, PRIMASK          ; Read PRIMASK register into R0</a:t>
            </a:r>
          </a:p>
          <a:p>
            <a:pPr marL="0" indent="0">
              <a:buFontTx/>
              <a:buNone/>
            </a:pPr>
            <a:r>
              <a:rPr lang="en-US" altLang="zh-CN" sz="2000" dirty="0"/>
              <a:t>  MRS     r0, FAULTMASK     ; Read FAULTMASK register into R0</a:t>
            </a:r>
          </a:p>
          <a:p>
            <a:pPr marL="0" indent="0">
              <a:buFontTx/>
              <a:buNone/>
            </a:pPr>
            <a:r>
              <a:rPr lang="en-US" altLang="zh-CN" sz="2000" dirty="0"/>
              <a:t>  MSR     BASEPRI, r0           ; Write R0 into BASEPRI register</a:t>
            </a:r>
          </a:p>
          <a:p>
            <a:pPr marL="0" indent="0">
              <a:buFontTx/>
              <a:buNone/>
            </a:pPr>
            <a:r>
              <a:rPr lang="en-US" altLang="zh-CN" sz="2000" dirty="0"/>
              <a:t>  MSR     PRIMASK, r0          ; Write R0 into PRIMASK register</a:t>
            </a:r>
          </a:p>
          <a:p>
            <a:pPr marL="0" indent="0">
              <a:buFontTx/>
              <a:buNone/>
            </a:pPr>
            <a:r>
              <a:rPr lang="en-US" altLang="zh-CN" sz="2000" dirty="0"/>
              <a:t>  MSR     FAULTMASK, r0     ; Write R0 into FAULTMASK register</a:t>
            </a:r>
          </a:p>
          <a:p>
            <a:pPr marL="0" indent="0">
              <a:buFontTx/>
              <a:buNone/>
            </a:pPr>
            <a:endParaRPr lang="en-US" altLang="zh-CN" sz="2000" dirty="0"/>
          </a:p>
          <a:p>
            <a:pPr marL="0" indent="0">
              <a:spcBef>
                <a:spcPct val="50000"/>
              </a:spcBef>
              <a:buFontTx/>
              <a:buNone/>
            </a:pPr>
            <a:r>
              <a:rPr lang="zh-CN" altLang="en-US" sz="2400" dirty="0"/>
              <a:t>在用户访问级，</a:t>
            </a:r>
            <a:r>
              <a:rPr lang="en-US" altLang="zh-CN" sz="2400" dirty="0"/>
              <a:t>PRIMASK, FAULTMASK, </a:t>
            </a:r>
            <a:r>
              <a:rPr lang="zh-CN" altLang="en-US" sz="2400" dirty="0"/>
              <a:t>和 </a:t>
            </a:r>
            <a:r>
              <a:rPr lang="en-US" altLang="zh-CN" sz="2400" dirty="0"/>
              <a:t>BASEPRI </a:t>
            </a:r>
            <a:r>
              <a:rPr lang="zh-CN" altLang="en-US" sz="2400" dirty="0"/>
              <a:t>寄存器不能被置位。</a:t>
            </a:r>
          </a:p>
        </p:txBody>
      </p:sp>
      <p:pic>
        <p:nvPicPr>
          <p:cNvPr id="53251"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124744"/>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457200" y="404664"/>
            <a:ext cx="8229600" cy="1656184"/>
          </a:xfrm>
        </p:spPr>
        <p:txBody>
          <a:bodyPr/>
          <a:lstStyle/>
          <a:p>
            <a:pPr marL="0" indent="0">
              <a:spcBef>
                <a:spcPct val="50000"/>
              </a:spcBef>
              <a:buFontTx/>
              <a:buNone/>
            </a:pPr>
            <a:r>
              <a:rPr lang="en-US" altLang="zh-CN" sz="3000" b="1" dirty="0"/>
              <a:t>8.3.2.3 </a:t>
            </a:r>
            <a:r>
              <a:rPr lang="zh-CN" altLang="en-US" sz="3000" b="1" dirty="0"/>
              <a:t>控制寄存器</a:t>
            </a:r>
          </a:p>
          <a:p>
            <a:pPr marL="0" indent="0">
              <a:lnSpc>
                <a:spcPct val="150000"/>
              </a:lnSpc>
              <a:spcBef>
                <a:spcPct val="50000"/>
              </a:spcBef>
              <a:buFontTx/>
              <a:buNone/>
            </a:pPr>
            <a:r>
              <a:rPr lang="zh-CN" altLang="en-US" sz="2400" dirty="0">
                <a:solidFill>
                  <a:srgbClr val="FF0000"/>
                </a:solidFill>
              </a:rPr>
              <a:t>控制</a:t>
            </a:r>
            <a:r>
              <a:rPr lang="zh-CN" altLang="en-US" sz="2400" dirty="0" smtClean="0">
                <a:solidFill>
                  <a:srgbClr val="FF0000"/>
                </a:solidFill>
              </a:rPr>
              <a:t>寄存器</a:t>
            </a:r>
            <a:r>
              <a:rPr lang="zh-CN" altLang="en-US" sz="2400" dirty="0" smtClean="0"/>
              <a:t>定义</a:t>
            </a:r>
            <a:r>
              <a:rPr lang="zh-CN" altLang="en-US" sz="2400" dirty="0"/>
              <a:t>特权级和堆栈指针的选择。这个寄存器有两位。</a:t>
            </a:r>
            <a:endParaRPr lang="zh-CN" altLang="en-US" sz="2400" b="1" dirty="0"/>
          </a:p>
        </p:txBody>
      </p:sp>
      <p:sp>
        <p:nvSpPr>
          <p:cNvPr id="55299" name="Text Box 3"/>
          <p:cNvSpPr txBox="1">
            <a:spLocks noChangeArrowheads="1"/>
          </p:cNvSpPr>
          <p:nvPr/>
        </p:nvSpPr>
        <p:spPr bwMode="auto">
          <a:xfrm>
            <a:off x="1981200" y="2132856"/>
            <a:ext cx="5184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2400" b="1" dirty="0"/>
              <a:t>Cortex-M3 </a:t>
            </a:r>
            <a:r>
              <a:rPr lang="zh-CN" altLang="en-US" sz="2400" b="1" dirty="0"/>
              <a:t>控制寄存器</a:t>
            </a:r>
          </a:p>
        </p:txBody>
      </p:sp>
      <p:graphicFrame>
        <p:nvGraphicFramePr>
          <p:cNvPr id="775189" name="Group 21"/>
          <p:cNvGraphicFramePr>
            <a:graphicFrameLocks noGrp="1"/>
          </p:cNvGraphicFramePr>
          <p:nvPr>
            <p:extLst>
              <p:ext uri="{D42A27DB-BD31-4B8C-83A1-F6EECF244321}">
                <p14:modId xmlns:p14="http://schemas.microsoft.com/office/powerpoint/2010/main" val="1403331394"/>
              </p:ext>
            </p:extLst>
          </p:nvPr>
        </p:nvGraphicFramePr>
        <p:xfrm>
          <a:off x="457200" y="2924944"/>
          <a:ext cx="8208963" cy="3135948"/>
        </p:xfrm>
        <a:graphic>
          <a:graphicData uri="http://schemas.openxmlformats.org/drawingml/2006/table">
            <a:tbl>
              <a:tblPr/>
              <a:tblGrid>
                <a:gridCol w="1752600"/>
                <a:gridCol w="6456363"/>
              </a:tblGrid>
              <a:tr h="477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153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CONTROL[1]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sym typeface="Wingdings" pitchFamily="2" charset="2"/>
                        </a:rPr>
                        <a:t>堆栈状态</a:t>
                      </a:r>
                      <a:r>
                        <a:rPr kumimoji="0" lang="en-US" altLang="zh-CN" sz="2000" b="0" i="0" u="none" strike="noStrike" cap="none" normalizeH="0" baseline="0" smtClean="0">
                          <a:ln>
                            <a:noFill/>
                          </a:ln>
                          <a:solidFill>
                            <a:schemeClr val="tx1"/>
                          </a:solidFill>
                          <a:effectLst/>
                          <a:latin typeface="Arial" charset="0"/>
                          <a:ea typeface="宋体" charset="-122"/>
                          <a:sym typeface="Wingdings" pitchFamily="2" charset="2"/>
                        </a:rPr>
                        <a:t>:(</a:t>
                      </a:r>
                      <a:r>
                        <a:rPr kumimoji="0" lang="zh-CN" altLang="en-US" sz="2000" b="0" i="0" u="none" strike="noStrike" cap="none" normalizeH="0" baseline="0" smtClean="0">
                          <a:ln>
                            <a:noFill/>
                          </a:ln>
                          <a:solidFill>
                            <a:schemeClr val="tx1"/>
                          </a:solidFill>
                          <a:effectLst/>
                          <a:latin typeface="Arial" charset="0"/>
                          <a:ea typeface="宋体" charset="-122"/>
                          <a:sym typeface="Wingdings" pitchFamily="2" charset="2"/>
                        </a:rPr>
                        <a:t>当访问级别改变时自动改变</a:t>
                      </a:r>
                      <a:r>
                        <a:rPr kumimoji="0" lang="en-US" altLang="zh-CN" sz="2000" b="0" i="0" u="none" strike="noStrike" cap="none" normalizeH="0" baseline="0" smtClean="0">
                          <a:ln>
                            <a:noFill/>
                          </a:ln>
                          <a:solidFill>
                            <a:schemeClr val="tx1"/>
                          </a:solidFill>
                          <a:effectLst/>
                          <a:latin typeface="Arial" charset="0"/>
                          <a:ea typeface="宋体" charset="-122"/>
                          <a:sym typeface="Wingdings" pitchFamily="2" charset="2"/>
                        </a:rPr>
                        <a:t>)</a:t>
                      </a:r>
                      <a:endParaRPr kumimoji="0" lang="en-US" altLang="zh-CN" sz="2000" b="0" i="0" u="none" strike="noStrike" cap="none" normalizeH="0" baseline="0" smtClean="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1 = </a:t>
                      </a:r>
                      <a:r>
                        <a:rPr kumimoji="0" lang="zh-CN" altLang="en-US" sz="2000" b="0" i="0" u="none" strike="noStrike" cap="none" normalizeH="0" baseline="0" smtClean="0">
                          <a:ln>
                            <a:noFill/>
                          </a:ln>
                          <a:solidFill>
                            <a:schemeClr val="tx1"/>
                          </a:solidFill>
                          <a:effectLst/>
                          <a:latin typeface="Arial" charset="0"/>
                          <a:ea typeface="宋体" charset="-122"/>
                        </a:rPr>
                        <a:t>进程堆栈</a:t>
                      </a:r>
                      <a:r>
                        <a:rPr kumimoji="0" lang="en-US" altLang="zh-CN" sz="2000" b="0" i="0" u="none" strike="noStrike" cap="none" normalizeH="0" baseline="0" smtClean="0">
                          <a:ln>
                            <a:noFill/>
                          </a:ln>
                          <a:solidFill>
                            <a:schemeClr val="tx1"/>
                          </a:solidFill>
                          <a:effectLst/>
                          <a:latin typeface="Arial" charset="0"/>
                          <a:ea typeface="宋体" charset="-122"/>
                        </a:rPr>
                        <a:t>(PSP) </a:t>
                      </a:r>
                      <a:r>
                        <a:rPr kumimoji="0" lang="zh-CN" altLang="en-US" sz="2000" b="0" i="0" u="none" strike="noStrike" cap="none" normalizeH="0" baseline="0" smtClean="0">
                          <a:ln>
                            <a:noFill/>
                          </a:ln>
                          <a:solidFill>
                            <a:schemeClr val="tx1"/>
                          </a:solidFill>
                          <a:effectLst/>
                          <a:latin typeface="Arial" charset="0"/>
                          <a:ea typeface="宋体" charset="-122"/>
                        </a:rPr>
                        <a:t>被使用 </a:t>
                      </a:r>
                      <a:r>
                        <a:rPr kumimoji="0" lang="en-US" altLang="zh-CN" sz="2000" b="0" i="0" u="none" strike="noStrike" cap="none" normalizeH="0" baseline="0" smtClean="0">
                          <a:ln>
                            <a:noFill/>
                          </a:ln>
                          <a:solidFill>
                            <a:schemeClr val="tx1"/>
                          </a:solidFill>
                          <a:effectLst/>
                          <a:latin typeface="Arial" charset="0"/>
                          <a:ea typeface="宋体" charset="-122"/>
                        </a:rPr>
                        <a:t>(</a:t>
                      </a:r>
                      <a:r>
                        <a:rPr kumimoji="0" lang="zh-CN" altLang="en-US" sz="2000" b="0" i="0" u="none" strike="noStrike" cap="none" normalizeH="0" baseline="0" smtClean="0">
                          <a:ln>
                            <a:noFill/>
                          </a:ln>
                          <a:solidFill>
                            <a:schemeClr val="tx1"/>
                          </a:solidFill>
                          <a:effectLst/>
                          <a:latin typeface="Arial" charset="0"/>
                          <a:ea typeface="宋体" charset="-122"/>
                        </a:rPr>
                        <a:t>针对用户级</a:t>
                      </a:r>
                      <a:r>
                        <a:rPr kumimoji="0" lang="en-US" altLang="zh-CN" sz="2000" b="0" i="0" u="none" strike="noStrike" cap="none" normalizeH="0" baseline="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 = </a:t>
                      </a:r>
                      <a:r>
                        <a:rPr kumimoji="0" lang="zh-CN" altLang="en-US" sz="2000" b="0" i="0" u="none" strike="noStrike" cap="none" normalizeH="0" baseline="0" smtClean="0">
                          <a:ln>
                            <a:noFill/>
                          </a:ln>
                          <a:solidFill>
                            <a:schemeClr val="tx1"/>
                          </a:solidFill>
                          <a:effectLst/>
                          <a:latin typeface="Arial" charset="0"/>
                          <a:ea typeface="宋体" charset="-122"/>
                        </a:rPr>
                        <a:t>默认堆栈 </a:t>
                      </a:r>
                      <a:r>
                        <a:rPr kumimoji="0" lang="en-US" altLang="zh-CN" sz="2000" b="0" i="0" u="none" strike="noStrike" cap="none" normalizeH="0" baseline="0" smtClean="0">
                          <a:ln>
                            <a:noFill/>
                          </a:ln>
                          <a:solidFill>
                            <a:schemeClr val="tx1"/>
                          </a:solidFill>
                          <a:effectLst/>
                          <a:latin typeface="Arial" charset="0"/>
                          <a:ea typeface="宋体" charset="-122"/>
                        </a:rPr>
                        <a:t>(MSP) </a:t>
                      </a:r>
                      <a:r>
                        <a:rPr kumimoji="0" lang="zh-CN" altLang="en-US" sz="2000" b="0" i="0" u="none" strike="noStrike" cap="none" normalizeH="0" baseline="0" smtClean="0">
                          <a:ln>
                            <a:noFill/>
                          </a:ln>
                          <a:solidFill>
                            <a:schemeClr val="tx1"/>
                          </a:solidFill>
                          <a:effectLst/>
                          <a:latin typeface="Arial" charset="0"/>
                          <a:ea typeface="宋体" charset="-122"/>
                        </a:rPr>
                        <a:t>被使用</a:t>
                      </a:r>
                      <a:r>
                        <a:rPr kumimoji="0" lang="en-US" altLang="zh-CN" sz="2000" b="0" i="0" u="none" strike="noStrike" cap="none" normalizeH="0" baseline="0" smtClean="0">
                          <a:ln>
                            <a:noFill/>
                          </a:ln>
                          <a:solidFill>
                            <a:schemeClr val="tx1"/>
                          </a:solidFill>
                          <a:effectLst/>
                          <a:latin typeface="Arial" charset="0"/>
                          <a:ea typeface="宋体" charset="-122"/>
                        </a:rPr>
                        <a:t>(</a:t>
                      </a:r>
                      <a:r>
                        <a:rPr kumimoji="0" lang="zh-CN" altLang="en-US" sz="2000" b="0" i="0" u="none" strike="noStrike" cap="none" normalizeH="0" baseline="0" smtClean="0">
                          <a:ln>
                            <a:noFill/>
                          </a:ln>
                          <a:solidFill>
                            <a:schemeClr val="tx1"/>
                          </a:solidFill>
                          <a:effectLst/>
                          <a:latin typeface="Arial" charset="0"/>
                          <a:ea typeface="宋体" charset="-122"/>
                        </a:rPr>
                        <a:t>针对特权级</a:t>
                      </a:r>
                      <a:r>
                        <a:rPr kumimoji="0" lang="en-US" altLang="zh-CN" sz="20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1046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CONTROL[0]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charset="-122"/>
                        </a:rPr>
                        <a:t>指定的访问级别</a:t>
                      </a:r>
                      <a:r>
                        <a:rPr kumimoji="0" lang="en-US" altLang="zh-CN" sz="2000" b="0" i="0" u="none" strike="noStrike" cap="none" normalizeH="0" baseline="0" dirty="0" smtClean="0">
                          <a:ln>
                            <a:noFill/>
                          </a:ln>
                          <a:solidFill>
                            <a:schemeClr val="tx1"/>
                          </a:solidFill>
                          <a:effectLst/>
                          <a:latin typeface="Arial" charset="0"/>
                          <a:ea typeface="宋体"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0 = </a:t>
                      </a:r>
                      <a:r>
                        <a:rPr kumimoji="0" lang="zh-CN" altLang="en-US" sz="2000" b="0" i="0" u="none" strike="noStrike" cap="none" normalizeH="0" baseline="0" dirty="0" smtClean="0">
                          <a:ln>
                            <a:noFill/>
                          </a:ln>
                          <a:solidFill>
                            <a:schemeClr val="tx1"/>
                          </a:solidFill>
                          <a:effectLst/>
                          <a:latin typeface="Arial" charset="0"/>
                          <a:ea typeface="宋体" charset="-122"/>
                        </a:rPr>
                        <a:t>特权的线程模式</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1 = </a:t>
                      </a:r>
                      <a:r>
                        <a:rPr kumimoji="0" lang="zh-CN" altLang="en-US" sz="2000" b="0" i="0" u="none" strike="noStrike" cap="none" normalizeH="0" baseline="0" dirty="0" smtClean="0">
                          <a:ln>
                            <a:noFill/>
                          </a:ln>
                          <a:solidFill>
                            <a:schemeClr val="tx1"/>
                          </a:solidFill>
                          <a:effectLst/>
                          <a:latin typeface="Arial" charset="0"/>
                          <a:ea typeface="宋体" charset="-122"/>
                        </a:rPr>
                        <a:t>用户状态的线程模式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4294967295"/>
          </p:nvPr>
        </p:nvSpPr>
        <p:spPr>
          <a:xfrm>
            <a:off x="457200" y="404664"/>
            <a:ext cx="8229600" cy="5976664"/>
          </a:xfrm>
        </p:spPr>
        <p:txBody>
          <a:bodyPr/>
          <a:lstStyle/>
          <a:p>
            <a:pPr marL="0" indent="0">
              <a:lnSpc>
                <a:spcPct val="150000"/>
              </a:lnSpc>
              <a:spcBef>
                <a:spcPct val="50000"/>
              </a:spcBef>
            </a:pPr>
            <a:r>
              <a:rPr lang="en-US" altLang="zh-CN" sz="2400" b="1" dirty="0">
                <a:solidFill>
                  <a:srgbClr val="217744"/>
                </a:solidFill>
              </a:rPr>
              <a:t> CONTROL[1]</a:t>
            </a:r>
          </a:p>
          <a:p>
            <a:pPr marL="0" indent="0">
              <a:lnSpc>
                <a:spcPct val="150000"/>
              </a:lnSpc>
              <a:spcBef>
                <a:spcPct val="50000"/>
              </a:spcBef>
              <a:buFontTx/>
              <a:buNone/>
            </a:pPr>
            <a:r>
              <a:rPr lang="zh-CN" altLang="en-US" sz="2400" dirty="0"/>
              <a:t>在</a:t>
            </a:r>
            <a:r>
              <a:rPr lang="en-US" altLang="zh-CN" sz="2400" dirty="0"/>
              <a:t>Cortex-M3</a:t>
            </a:r>
            <a:r>
              <a:rPr lang="zh-CN" altLang="en-US" sz="2400" dirty="0"/>
              <a:t>中</a:t>
            </a:r>
            <a:r>
              <a:rPr lang="en-US" altLang="zh-CN" sz="2400" dirty="0"/>
              <a:t>, </a:t>
            </a:r>
            <a:r>
              <a:rPr lang="zh-CN" altLang="en-US" sz="2400" dirty="0" smtClean="0"/>
              <a:t>在</a:t>
            </a:r>
            <a:r>
              <a:rPr lang="en-US" altLang="zh-CN" sz="2400" dirty="0" smtClean="0"/>
              <a:t>handler</a:t>
            </a:r>
            <a:r>
              <a:rPr lang="zh-CN" altLang="en-US" sz="2400" dirty="0" smtClean="0"/>
              <a:t>模式</a:t>
            </a:r>
            <a:r>
              <a:rPr lang="zh-CN" altLang="en-US" sz="2400" dirty="0"/>
              <a:t>中</a:t>
            </a:r>
            <a:r>
              <a:rPr lang="en-US" altLang="zh-CN" sz="2400" dirty="0"/>
              <a:t>CONTROL[1] </a:t>
            </a:r>
            <a:r>
              <a:rPr lang="zh-CN" altLang="en-US" sz="2400" dirty="0"/>
              <a:t>位总是</a:t>
            </a:r>
            <a:r>
              <a:rPr lang="en-US" altLang="zh-CN" sz="2400" dirty="0"/>
              <a:t>0 (MSP)</a:t>
            </a:r>
            <a:r>
              <a:rPr lang="zh-CN" altLang="en-US" sz="2400" dirty="0"/>
              <a:t>。但是</a:t>
            </a:r>
            <a:r>
              <a:rPr lang="en-US" altLang="zh-CN" sz="2400" dirty="0"/>
              <a:t>, </a:t>
            </a:r>
            <a:r>
              <a:rPr lang="zh-CN" altLang="en-US" sz="2400" dirty="0"/>
              <a:t>在线程或基本级别，它可以为</a:t>
            </a:r>
            <a:r>
              <a:rPr lang="en-US" altLang="zh-CN" sz="2400" dirty="0"/>
              <a:t>0</a:t>
            </a:r>
            <a:r>
              <a:rPr lang="zh-CN" altLang="en-US" sz="2400" dirty="0"/>
              <a:t>或</a:t>
            </a:r>
            <a:r>
              <a:rPr lang="en-US" altLang="zh-CN" sz="2400" dirty="0"/>
              <a:t>1</a:t>
            </a:r>
            <a:r>
              <a:rPr lang="zh-CN" altLang="en-US" sz="2400" dirty="0"/>
              <a:t>。</a:t>
            </a:r>
          </a:p>
          <a:p>
            <a:pPr marL="0" indent="0">
              <a:lnSpc>
                <a:spcPct val="150000"/>
              </a:lnSpc>
              <a:spcBef>
                <a:spcPct val="50000"/>
              </a:spcBef>
              <a:buFontTx/>
              <a:buNone/>
            </a:pPr>
            <a:endParaRPr lang="zh-CN" altLang="en-US" sz="2400" dirty="0"/>
          </a:p>
          <a:p>
            <a:pPr marL="0" indent="0">
              <a:lnSpc>
                <a:spcPct val="150000"/>
              </a:lnSpc>
              <a:spcBef>
                <a:spcPct val="50000"/>
              </a:spcBef>
            </a:pPr>
            <a:r>
              <a:rPr lang="zh-CN" altLang="en-US" sz="2400" b="1" dirty="0">
                <a:solidFill>
                  <a:srgbClr val="217744"/>
                </a:solidFill>
              </a:rPr>
              <a:t> </a:t>
            </a:r>
            <a:r>
              <a:rPr lang="en-US" altLang="zh-CN" sz="2400" b="1" dirty="0">
                <a:solidFill>
                  <a:srgbClr val="217744"/>
                </a:solidFill>
              </a:rPr>
              <a:t>CONTROL[0]</a:t>
            </a:r>
          </a:p>
          <a:p>
            <a:pPr marL="0" indent="0">
              <a:lnSpc>
                <a:spcPct val="150000"/>
              </a:lnSpc>
              <a:spcBef>
                <a:spcPct val="50000"/>
              </a:spcBef>
              <a:buFontTx/>
              <a:buNone/>
            </a:pPr>
            <a:r>
              <a:rPr lang="en-US" altLang="zh-CN" sz="2400" dirty="0"/>
              <a:t>CONTRL[0] </a:t>
            </a:r>
            <a:r>
              <a:rPr lang="zh-CN" altLang="en-US" sz="2400" dirty="0"/>
              <a:t>位只在特权状态可写。</a:t>
            </a:r>
          </a:p>
          <a:p>
            <a:pPr marL="0" indent="0">
              <a:lnSpc>
                <a:spcPct val="150000"/>
              </a:lnSpc>
              <a:spcBef>
                <a:spcPct val="50000"/>
              </a:spcBef>
              <a:buFontTx/>
              <a:buNone/>
            </a:pPr>
            <a:r>
              <a:rPr lang="zh-CN" altLang="en-US" sz="2400" dirty="0"/>
              <a:t>使用</a:t>
            </a:r>
            <a:r>
              <a:rPr lang="en-US" altLang="zh-CN" sz="2400" dirty="0"/>
              <a:t>MRS</a:t>
            </a:r>
            <a:r>
              <a:rPr lang="zh-CN" altLang="en-US" sz="2400" dirty="0"/>
              <a:t>和</a:t>
            </a:r>
            <a:r>
              <a:rPr lang="en-US" altLang="zh-CN" sz="2400" dirty="0"/>
              <a:t>MSR</a:t>
            </a:r>
            <a:r>
              <a:rPr lang="zh-CN" altLang="en-US" sz="2400" dirty="0"/>
              <a:t>指令来访问控制寄存器</a:t>
            </a:r>
            <a:r>
              <a:rPr lang="en-US" altLang="zh-CN" sz="2400" dirty="0"/>
              <a:t>:</a:t>
            </a:r>
          </a:p>
          <a:p>
            <a:pPr marL="0" indent="0">
              <a:lnSpc>
                <a:spcPct val="150000"/>
              </a:lnSpc>
              <a:spcBef>
                <a:spcPct val="50000"/>
              </a:spcBef>
              <a:buFontTx/>
              <a:buNone/>
            </a:pPr>
            <a:r>
              <a:rPr lang="en-US" altLang="zh-CN" sz="2000" dirty="0"/>
              <a:t>  MRS     r0, CONTROL         ; Read CONTROL register into R0</a:t>
            </a:r>
          </a:p>
          <a:p>
            <a:pPr marL="0" indent="0">
              <a:lnSpc>
                <a:spcPct val="150000"/>
              </a:lnSpc>
              <a:buFontTx/>
              <a:buNone/>
            </a:pPr>
            <a:r>
              <a:rPr lang="en-US" altLang="zh-CN" sz="2000" dirty="0"/>
              <a:t>  MSR     CONTROL, r0         ; Write R0 into CONTROL register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4294967295"/>
          </p:nvPr>
        </p:nvSpPr>
        <p:spPr>
          <a:xfrm>
            <a:off x="457200" y="404664"/>
            <a:ext cx="8229600" cy="1223963"/>
          </a:xfrm>
        </p:spPr>
        <p:txBody>
          <a:bodyPr/>
          <a:lstStyle/>
          <a:p>
            <a:pPr marL="0" indent="0">
              <a:spcBef>
                <a:spcPct val="50000"/>
              </a:spcBef>
              <a:buFontTx/>
              <a:buNone/>
            </a:pPr>
            <a:r>
              <a:rPr lang="en-US" altLang="zh-CN" sz="3000" b="1" dirty="0"/>
              <a:t>8.3.3 </a:t>
            </a:r>
            <a:r>
              <a:rPr lang="zh-CN" altLang="en-US" sz="3000" b="1" dirty="0"/>
              <a:t>操作模式</a:t>
            </a:r>
          </a:p>
          <a:p>
            <a:pPr marL="0" indent="0">
              <a:spcBef>
                <a:spcPct val="50000"/>
              </a:spcBef>
              <a:buFontTx/>
              <a:buNone/>
            </a:pPr>
            <a:r>
              <a:rPr lang="zh-CN" altLang="en-US" sz="2400" dirty="0"/>
              <a:t>两种模式和</a:t>
            </a:r>
            <a:r>
              <a:rPr lang="zh-CN" altLang="en-US" sz="2400" dirty="0" smtClean="0"/>
              <a:t>两种</a:t>
            </a:r>
            <a:r>
              <a:rPr lang="zh-CN" altLang="en-US" sz="2400" dirty="0"/>
              <a:t>权限</a:t>
            </a:r>
            <a:r>
              <a:rPr lang="zh-CN" altLang="en-US" sz="2400" dirty="0" smtClean="0"/>
              <a:t>级别</a:t>
            </a:r>
            <a:r>
              <a:rPr lang="zh-CN" altLang="en-US" sz="2400" dirty="0"/>
              <a:t>。</a:t>
            </a:r>
          </a:p>
        </p:txBody>
      </p:sp>
      <p:graphicFrame>
        <p:nvGraphicFramePr>
          <p:cNvPr id="777240" name="Group 24"/>
          <p:cNvGraphicFramePr>
            <a:graphicFrameLocks noGrp="1"/>
          </p:cNvGraphicFramePr>
          <p:nvPr/>
        </p:nvGraphicFramePr>
        <p:xfrm>
          <a:off x="609600" y="2971800"/>
          <a:ext cx="7967663" cy="1584326"/>
        </p:xfrm>
        <a:graphic>
          <a:graphicData uri="http://schemas.openxmlformats.org/drawingml/2006/table">
            <a:tbl>
              <a:tblPr/>
              <a:tblGrid>
                <a:gridCol w="3165475"/>
                <a:gridCol w="2401888"/>
                <a:gridCol w="2400300"/>
              </a:tblGrid>
              <a:tr h="515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Arial" charset="0"/>
                          <a:ea typeface="宋体" charset="-122"/>
                        </a:rPr>
                        <a:t>特权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Arial" charset="0"/>
                          <a:ea typeface="宋体" charset="-122"/>
                        </a:rPr>
                        <a:t>用户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r>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当运行一个异常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Arial" charset="0"/>
                          <a:ea typeface="宋体" charset="-122"/>
                        </a:rPr>
                        <a:t>处理器模式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1"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515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当运行主程序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Arial" charset="0"/>
                          <a:ea typeface="宋体" charset="-122"/>
                        </a:rPr>
                        <a:t>线程模式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Arial" charset="0"/>
                          <a:ea typeface="宋体" charset="-122"/>
                        </a:rPr>
                        <a:t>线程模式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bl>
          </a:graphicData>
        </a:graphic>
      </p:graphicFrame>
      <p:sp>
        <p:nvSpPr>
          <p:cNvPr id="59414" name="Rectangle 22"/>
          <p:cNvSpPr>
            <a:spLocks noChangeArrowheads="1"/>
          </p:cNvSpPr>
          <p:nvPr/>
        </p:nvSpPr>
        <p:spPr bwMode="auto">
          <a:xfrm>
            <a:off x="2123728" y="2132856"/>
            <a:ext cx="54040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ea typeface="黑体" pitchFamily="2" charset="-122"/>
              </a:rPr>
              <a:t>在</a:t>
            </a:r>
            <a:r>
              <a:rPr lang="en-US" altLang="zh-CN" sz="2400" b="1" dirty="0">
                <a:ea typeface="黑体" pitchFamily="2" charset="-122"/>
              </a:rPr>
              <a:t>Cortex-M3</a:t>
            </a:r>
            <a:r>
              <a:rPr lang="zh-CN" altLang="en-US" sz="2400" b="1" dirty="0">
                <a:ea typeface="黑体" pitchFamily="2" charset="-122"/>
              </a:rPr>
              <a:t>中的操作模式和权限级别</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533400" y="404664"/>
            <a:ext cx="7848600" cy="519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50000"/>
              </a:spcBef>
            </a:pPr>
            <a:r>
              <a:rPr lang="zh-CN" altLang="en-US" sz="2400" dirty="0">
                <a:solidFill>
                  <a:srgbClr val="133984"/>
                </a:solidFill>
                <a:ea typeface="黑体" pitchFamily="2" charset="-122"/>
              </a:rPr>
              <a:t>特权级别提供了一种机制来保障访问存储器的关键区域，同时还提供了一个基本的安全模式。</a:t>
            </a:r>
          </a:p>
          <a:p>
            <a:pPr>
              <a:lnSpc>
                <a:spcPct val="150000"/>
              </a:lnSpc>
              <a:spcBef>
                <a:spcPct val="50000"/>
              </a:spcBef>
            </a:pPr>
            <a:r>
              <a:rPr lang="zh-CN" altLang="en-US" sz="2400" dirty="0">
                <a:solidFill>
                  <a:srgbClr val="133984"/>
                </a:solidFill>
                <a:ea typeface="黑体" pitchFamily="2" charset="-122"/>
              </a:rPr>
              <a:t>通过写</a:t>
            </a:r>
            <a:r>
              <a:rPr lang="en-US" altLang="en-US" sz="2400" dirty="0">
                <a:solidFill>
                  <a:srgbClr val="133984"/>
                </a:solidFill>
                <a:ea typeface="黑体" pitchFamily="2" charset="-122"/>
              </a:rPr>
              <a:t>Control register[0]=1</a:t>
            </a:r>
            <a:r>
              <a:rPr lang="zh-CN" altLang="en-US" sz="2400" dirty="0">
                <a:solidFill>
                  <a:srgbClr val="133984"/>
                </a:solidFill>
                <a:ea typeface="黑体" pitchFamily="2" charset="-122"/>
              </a:rPr>
              <a:t>，软件在特权访问级别可以使程序转换到用户访问级别。</a:t>
            </a:r>
            <a:r>
              <a:rPr lang="en-US" altLang="en-US" sz="2400" dirty="0">
                <a:solidFill>
                  <a:srgbClr val="133984"/>
                </a:solidFill>
                <a:ea typeface="黑体" pitchFamily="2" charset="-122"/>
              </a:rPr>
              <a:t> </a:t>
            </a:r>
            <a:endParaRPr lang="zh-CN" altLang="en-US" sz="2400" dirty="0">
              <a:solidFill>
                <a:srgbClr val="133984"/>
              </a:solidFill>
              <a:ea typeface="黑体" pitchFamily="2" charset="-122"/>
            </a:endParaRPr>
          </a:p>
          <a:p>
            <a:pPr>
              <a:lnSpc>
                <a:spcPct val="150000"/>
              </a:lnSpc>
              <a:spcBef>
                <a:spcPct val="50000"/>
              </a:spcBef>
            </a:pPr>
            <a:endParaRPr lang="zh-CN" altLang="en-US" sz="2400" dirty="0">
              <a:solidFill>
                <a:srgbClr val="133984"/>
              </a:solidFill>
              <a:ea typeface="黑体" pitchFamily="2" charset="-122"/>
            </a:endParaRPr>
          </a:p>
          <a:p>
            <a:pPr>
              <a:lnSpc>
                <a:spcPct val="150000"/>
              </a:lnSpc>
              <a:spcBef>
                <a:spcPct val="50000"/>
              </a:spcBef>
            </a:pPr>
            <a:r>
              <a:rPr lang="zh-CN" altLang="en-US" sz="2400" dirty="0">
                <a:solidFill>
                  <a:srgbClr val="133984"/>
                </a:solidFill>
                <a:ea typeface="黑体" pitchFamily="2" charset="-122"/>
              </a:rPr>
              <a:t>用户程序不能够通过写控制寄存器直接变回特权状态。 </a:t>
            </a:r>
          </a:p>
          <a:p>
            <a:pPr>
              <a:lnSpc>
                <a:spcPct val="150000"/>
              </a:lnSpc>
              <a:spcBef>
                <a:spcPct val="50000"/>
              </a:spcBef>
            </a:pPr>
            <a:r>
              <a:rPr lang="zh-CN" altLang="en-US" sz="2400" dirty="0">
                <a:solidFill>
                  <a:srgbClr val="133984"/>
                </a:solidFill>
                <a:ea typeface="黑体" pitchFamily="2" charset="-122"/>
              </a:rPr>
              <a:t>它要经过一个异常处理程序设置</a:t>
            </a:r>
            <a:r>
              <a:rPr lang="en-US" altLang="en-US" sz="2400" dirty="0">
                <a:solidFill>
                  <a:srgbClr val="133984"/>
                </a:solidFill>
                <a:ea typeface="黑体" pitchFamily="2" charset="-122"/>
              </a:rPr>
              <a:t>Control register[0]=0</a:t>
            </a:r>
            <a:r>
              <a:rPr lang="zh-CN" altLang="en-US" sz="2400" dirty="0">
                <a:solidFill>
                  <a:srgbClr val="133984"/>
                </a:solidFill>
                <a:ea typeface="黑体" pitchFamily="2" charset="-122"/>
              </a:rPr>
              <a:t>使得处理器切换回特权访问级别。</a:t>
            </a:r>
          </a:p>
        </p:txBody>
      </p:sp>
      <p:sp>
        <p:nvSpPr>
          <p:cNvPr id="61443" name="Rectangle 3"/>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990600" y="5410200"/>
            <a:ext cx="7345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50000"/>
              </a:spcBef>
            </a:pPr>
            <a:r>
              <a:rPr lang="zh-CN" altLang="en-US" b="1" dirty="0">
                <a:ea typeface="黑体" pitchFamily="2" charset="-122"/>
              </a:rPr>
              <a:t>通过控制寄存器或异常来切换操作模式</a:t>
            </a:r>
          </a:p>
        </p:txBody>
      </p:sp>
      <p:graphicFrame>
        <p:nvGraphicFramePr>
          <p:cNvPr id="779267" name="Object 3"/>
          <p:cNvGraphicFramePr>
            <a:graphicFrameLocks noGrp="1" noChangeAspect="1"/>
          </p:cNvGraphicFramePr>
          <p:nvPr>
            <p:ph idx="4294967295"/>
          </p:nvPr>
        </p:nvGraphicFramePr>
        <p:xfrm>
          <a:off x="457200" y="1295400"/>
          <a:ext cx="8424863" cy="3184525"/>
        </p:xfrm>
        <a:graphic>
          <a:graphicData uri="http://schemas.openxmlformats.org/presentationml/2006/ole">
            <mc:AlternateContent xmlns:mc="http://schemas.openxmlformats.org/markup-compatibility/2006">
              <mc:Choice xmlns:v="urn:schemas-microsoft-com:vml" Requires="v">
                <p:oleObj spid="_x0000_s63559" name="Visio" r:id="rId4" imgW="9821573" imgH="3125011" progId="Visio.Drawing.11">
                  <p:embed/>
                </p:oleObj>
              </mc:Choice>
              <mc:Fallback>
                <p:oleObj name="Visio" r:id="rId4" imgW="9821573" imgH="3125011"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8424863"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9267"/>
                                        </p:tgtEl>
                                        <p:attrNameLst>
                                          <p:attrName>style.visibility</p:attrName>
                                        </p:attrNameLst>
                                      </p:cBhvr>
                                      <p:to>
                                        <p:strVal val="visible"/>
                                      </p:to>
                                    </p:set>
                                    <p:anim calcmode="lin" valueType="num">
                                      <p:cBhvr additive="base">
                                        <p:cTn id="7" dur="500" fill="hold"/>
                                        <p:tgtEl>
                                          <p:spTgt spid="779267"/>
                                        </p:tgtEl>
                                        <p:attrNameLst>
                                          <p:attrName>ppt_x</p:attrName>
                                        </p:attrNameLst>
                                      </p:cBhvr>
                                      <p:tavLst>
                                        <p:tav tm="0">
                                          <p:val>
                                            <p:strVal val="0-#ppt_w/2"/>
                                          </p:val>
                                        </p:tav>
                                        <p:tav tm="100000">
                                          <p:val>
                                            <p:strVal val="#ppt_x"/>
                                          </p:val>
                                        </p:tav>
                                      </p:tavLst>
                                    </p:anim>
                                    <p:anim calcmode="lin" valueType="num">
                                      <p:cBhvr additive="base">
                                        <p:cTn id="8" dur="500" fill="hold"/>
                                        <p:tgtEl>
                                          <p:spTgt spid="7792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5"/>
          <p:cNvGraphicFramePr>
            <a:graphicFrameLocks noChangeAspect="1"/>
          </p:cNvGraphicFramePr>
          <p:nvPr/>
        </p:nvGraphicFramePr>
        <p:xfrm>
          <a:off x="304800" y="2438400"/>
          <a:ext cx="8424863" cy="3317875"/>
        </p:xfrm>
        <a:graphic>
          <a:graphicData uri="http://schemas.openxmlformats.org/presentationml/2006/ole">
            <mc:AlternateContent xmlns:mc="http://schemas.openxmlformats.org/markup-compatibility/2006">
              <mc:Choice xmlns:v="urn:schemas-microsoft-com:vml" Requires="v">
                <p:oleObj spid="_x0000_s66221" name="Visio" r:id="rId4" imgW="8837173" imgH="3827417" progId="Visio.Drawing.11">
                  <p:embed/>
                </p:oleObj>
              </mc:Choice>
              <mc:Fallback>
                <p:oleObj name="Visio" r:id="rId4" imgW="8837173" imgH="3827417"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438400"/>
                        <a:ext cx="8424863" cy="331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39" name="Rectangle 2"/>
          <p:cNvSpPr>
            <a:spLocks noGrp="1" noChangeArrowheads="1"/>
          </p:cNvSpPr>
          <p:nvPr>
            <p:ph type="body" sz="half" idx="4294967295"/>
          </p:nvPr>
        </p:nvSpPr>
        <p:spPr>
          <a:xfrm>
            <a:off x="431800" y="404664"/>
            <a:ext cx="8255000" cy="5929461"/>
          </a:xfrm>
        </p:spPr>
        <p:txBody>
          <a:bodyPr/>
          <a:lstStyle/>
          <a:p>
            <a:pPr marL="0" indent="0">
              <a:lnSpc>
                <a:spcPct val="150000"/>
              </a:lnSpc>
              <a:buFontTx/>
              <a:buNone/>
            </a:pPr>
            <a:r>
              <a:rPr lang="zh-CN" altLang="en-US" sz="2400" dirty="0"/>
              <a:t>由控制寄存器来定义处理器的模式和访问级别。 当</a:t>
            </a:r>
            <a:r>
              <a:rPr lang="en-US" altLang="zh-CN" sz="2400" dirty="0"/>
              <a:t>Control register[0] =0, </a:t>
            </a:r>
            <a:r>
              <a:rPr lang="zh-CN" altLang="en-US" sz="2400" dirty="0"/>
              <a:t>异常发生时只有处理器的模式发生了变化。 访问级别始终停留在特权状态。</a:t>
            </a:r>
          </a:p>
        </p:txBody>
      </p:sp>
      <p:graphicFrame>
        <p:nvGraphicFramePr>
          <p:cNvPr id="780294" name="Object 6"/>
          <p:cNvGraphicFramePr>
            <a:graphicFrameLocks noGrp="1" noChangeAspect="1"/>
          </p:cNvGraphicFramePr>
          <p:nvPr>
            <p:ph sz="quarter" idx="4294967295"/>
          </p:nvPr>
        </p:nvGraphicFramePr>
        <p:xfrm>
          <a:off x="2463800" y="3462338"/>
          <a:ext cx="966788" cy="1104900"/>
        </p:xfrm>
        <a:graphic>
          <a:graphicData uri="http://schemas.openxmlformats.org/presentationml/2006/ole">
            <mc:AlternateContent xmlns:mc="http://schemas.openxmlformats.org/markup-compatibility/2006">
              <mc:Choice xmlns:v="urn:schemas-microsoft-com:vml" Requires="v">
                <p:oleObj spid="_x0000_s66222" name="Visio" r:id="rId6" imgW="966295" imgH="1237053" progId="Visio.Drawing.11">
                  <p:embed/>
                </p:oleObj>
              </mc:Choice>
              <mc:Fallback>
                <p:oleObj name="Visio" r:id="rId6" imgW="966295" imgH="1237053"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3800" y="3462338"/>
                        <a:ext cx="966788" cy="11049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1" name="Rectangle 3"/>
          <p:cNvSpPr>
            <a:spLocks noChangeArrowheads="1"/>
          </p:cNvSpPr>
          <p:nvPr/>
        </p:nvSpPr>
        <p:spPr bwMode="auto">
          <a:xfrm>
            <a:off x="3276600" y="6096000"/>
            <a:ext cx="2741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b="1">
                <a:ea typeface="黑体" pitchFamily="2" charset="-122"/>
              </a:rPr>
              <a:t>在中断时改变处理器模式</a:t>
            </a:r>
          </a:p>
        </p:txBody>
      </p:sp>
      <p:sp>
        <p:nvSpPr>
          <p:cNvPr id="65542" name="Rectangle 4"/>
          <p:cNvSpPr>
            <a:spLocks noChangeArrowheads="1"/>
          </p:cNvSpPr>
          <p:nvPr/>
        </p:nvSpPr>
        <p:spPr bwMode="auto">
          <a:xfrm>
            <a:off x="0"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780297" name="Object 9"/>
          <p:cNvGraphicFramePr>
            <a:graphicFrameLocks noGrp="1" noChangeAspect="1"/>
          </p:cNvGraphicFramePr>
          <p:nvPr>
            <p:ph sz="quarter" idx="4294967295"/>
          </p:nvPr>
        </p:nvGraphicFramePr>
        <p:xfrm>
          <a:off x="3225800" y="4075113"/>
          <a:ext cx="1162050" cy="677862"/>
        </p:xfrm>
        <a:graphic>
          <a:graphicData uri="http://schemas.openxmlformats.org/presentationml/2006/ole">
            <mc:AlternateContent xmlns:mc="http://schemas.openxmlformats.org/markup-compatibility/2006">
              <mc:Choice xmlns:v="urn:schemas-microsoft-com:vml" Requires="v">
                <p:oleObj spid="_x0000_s66223" name="Visio" r:id="rId8" imgW="1161896" imgH="758081" progId="Visio.Drawing.11">
                  <p:embed/>
                </p:oleObj>
              </mc:Choice>
              <mc:Fallback>
                <p:oleObj name="Visio" r:id="rId8" imgW="1161896" imgH="758081" progId="Visio.Drawing.11">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5800" y="4075113"/>
                        <a:ext cx="1162050" cy="6778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0300" name="Object 12"/>
          <p:cNvGraphicFramePr>
            <a:graphicFrameLocks noChangeAspect="1"/>
          </p:cNvGraphicFramePr>
          <p:nvPr/>
        </p:nvGraphicFramePr>
        <p:xfrm>
          <a:off x="4648200" y="4038600"/>
          <a:ext cx="1352550" cy="747713"/>
        </p:xfrm>
        <a:graphic>
          <a:graphicData uri="http://schemas.openxmlformats.org/presentationml/2006/ole">
            <mc:AlternateContent xmlns:mc="http://schemas.openxmlformats.org/markup-compatibility/2006">
              <mc:Choice xmlns:v="urn:schemas-microsoft-com:vml" Requires="v">
                <p:oleObj spid="_x0000_s66224" name="Visio" r:id="rId10" imgW="1352726" imgH="747631" progId="Visio.Drawing.11">
                  <p:embed/>
                </p:oleObj>
              </mc:Choice>
              <mc:Fallback>
                <p:oleObj name="Visio" r:id="rId10" imgW="1352726" imgH="747631" progId="Visio.Drawing.11">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4038600"/>
                        <a:ext cx="1352550" cy="747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0301" name="Object 13"/>
          <p:cNvGraphicFramePr>
            <a:graphicFrameLocks noChangeAspect="1"/>
          </p:cNvGraphicFramePr>
          <p:nvPr/>
        </p:nvGraphicFramePr>
        <p:xfrm>
          <a:off x="5638800" y="2286000"/>
          <a:ext cx="966788" cy="1158875"/>
        </p:xfrm>
        <a:graphic>
          <a:graphicData uri="http://schemas.openxmlformats.org/presentationml/2006/ole">
            <mc:AlternateContent xmlns:mc="http://schemas.openxmlformats.org/markup-compatibility/2006">
              <mc:Choice xmlns:v="urn:schemas-microsoft-com:vml" Requires="v">
                <p:oleObj spid="_x0000_s66225" name="Visio" r:id="rId12" imgW="966295" imgH="1158675" progId="Visio.Drawing.11">
                  <p:embed/>
                </p:oleObj>
              </mc:Choice>
              <mc:Fallback>
                <p:oleObj name="Visio" r:id="rId12" imgW="966295" imgH="1158675" progId="Visio.Drawing.11">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2286000"/>
                        <a:ext cx="966788" cy="1158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0302" name="Object 14"/>
          <p:cNvGraphicFramePr>
            <a:graphicFrameLocks noChangeAspect="1"/>
          </p:cNvGraphicFramePr>
          <p:nvPr/>
        </p:nvGraphicFramePr>
        <p:xfrm>
          <a:off x="1219200" y="4495800"/>
          <a:ext cx="1843088" cy="44450"/>
        </p:xfrm>
        <a:graphic>
          <a:graphicData uri="http://schemas.openxmlformats.org/presentationml/2006/ole">
            <mc:AlternateContent xmlns:mc="http://schemas.openxmlformats.org/markup-compatibility/2006">
              <mc:Choice xmlns:v="urn:schemas-microsoft-com:vml" Requires="v">
                <p:oleObj spid="_x0000_s66226" name="Visio" r:id="rId14" imgW="1843680" imgH="43978" progId="Visio.Drawing.11">
                  <p:embed/>
                </p:oleObj>
              </mc:Choice>
              <mc:Fallback>
                <p:oleObj name="Visio" r:id="rId14" imgW="1843680" imgH="43978" progId="Visio.Drawing.11">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4495800"/>
                        <a:ext cx="1843088" cy="444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0303" name="Object 15"/>
          <p:cNvGraphicFramePr>
            <a:graphicFrameLocks noChangeAspect="1"/>
          </p:cNvGraphicFramePr>
          <p:nvPr/>
        </p:nvGraphicFramePr>
        <p:xfrm>
          <a:off x="2971800" y="3429000"/>
          <a:ext cx="382588" cy="1123950"/>
        </p:xfrm>
        <a:graphic>
          <a:graphicData uri="http://schemas.openxmlformats.org/presentationml/2006/ole">
            <mc:AlternateContent xmlns:mc="http://schemas.openxmlformats.org/markup-compatibility/2006">
              <mc:Choice xmlns:v="urn:schemas-microsoft-com:vml" Requires="v">
                <p:oleObj spid="_x0000_s66227" name="Visio" r:id="rId16" imgW="382962" imgH="1123841" progId="Visio.Drawing.11">
                  <p:embed/>
                </p:oleObj>
              </mc:Choice>
              <mc:Fallback>
                <p:oleObj name="Visio" r:id="rId16" imgW="382962" imgH="1123841" progId="Visio.Drawing.11">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71800" y="3429000"/>
                        <a:ext cx="382588" cy="11239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0304" name="Object 16"/>
          <p:cNvGraphicFramePr>
            <a:graphicFrameLocks noChangeAspect="1"/>
          </p:cNvGraphicFramePr>
          <p:nvPr/>
        </p:nvGraphicFramePr>
        <p:xfrm>
          <a:off x="3276600" y="3429000"/>
          <a:ext cx="2563813" cy="44450"/>
        </p:xfrm>
        <a:graphic>
          <a:graphicData uri="http://schemas.openxmlformats.org/presentationml/2006/ole">
            <mc:AlternateContent xmlns:mc="http://schemas.openxmlformats.org/markup-compatibility/2006">
              <mc:Choice xmlns:v="urn:schemas-microsoft-com:vml" Requires="v">
                <p:oleObj spid="_x0000_s66228" name="Visio" r:id="rId18" imgW="2563630" imgH="43978" progId="Visio.Drawing.11">
                  <p:embed/>
                </p:oleObj>
              </mc:Choice>
              <mc:Fallback>
                <p:oleObj name="Visio" r:id="rId18" imgW="2563630" imgH="43978" progId="Visio.Drawing.11">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6600" y="3429000"/>
                        <a:ext cx="2563813" cy="444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0305" name="Object 17"/>
          <p:cNvGraphicFramePr>
            <a:graphicFrameLocks noChangeAspect="1"/>
          </p:cNvGraphicFramePr>
          <p:nvPr/>
        </p:nvGraphicFramePr>
        <p:xfrm>
          <a:off x="5791200" y="3429000"/>
          <a:ext cx="423863" cy="1123950"/>
        </p:xfrm>
        <a:graphic>
          <a:graphicData uri="http://schemas.openxmlformats.org/presentationml/2006/ole">
            <mc:AlternateContent xmlns:mc="http://schemas.openxmlformats.org/markup-compatibility/2006">
              <mc:Choice xmlns:v="urn:schemas-microsoft-com:vml" Requires="v">
                <p:oleObj spid="_x0000_s66229" name="Visio" r:id="rId20" imgW="424597" imgH="1123841" progId="Visio.Drawing.11">
                  <p:embed/>
                </p:oleObj>
              </mc:Choice>
              <mc:Fallback>
                <p:oleObj name="Visio" r:id="rId20" imgW="424597" imgH="1123841" progId="Visio.Drawing.11">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91200" y="3429000"/>
                        <a:ext cx="423863" cy="11239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0306" name="Object 18"/>
          <p:cNvGraphicFramePr>
            <a:graphicFrameLocks noChangeAspect="1"/>
          </p:cNvGraphicFramePr>
          <p:nvPr/>
        </p:nvGraphicFramePr>
        <p:xfrm>
          <a:off x="6172200" y="4495800"/>
          <a:ext cx="2024063" cy="47625"/>
        </p:xfrm>
        <a:graphic>
          <a:graphicData uri="http://schemas.openxmlformats.org/presentationml/2006/ole">
            <mc:AlternateContent xmlns:mc="http://schemas.openxmlformats.org/markup-compatibility/2006">
              <mc:Choice xmlns:v="urn:schemas-microsoft-com:vml" Requires="v">
                <p:oleObj spid="_x0000_s66230" name="Visio" r:id="rId22" imgW="2023668" imgH="47026" progId="Visio.Drawing.11">
                  <p:embed/>
                </p:oleObj>
              </mc:Choice>
              <mc:Fallback>
                <p:oleObj name="Visio" r:id="rId22" imgW="2023668" imgH="47026" progId="Visio.Drawing.11">
                  <p:embed/>
                  <p:pic>
                    <p:nvPicPr>
                      <p:cNvPr id="0" name="Object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72200" y="4495800"/>
                        <a:ext cx="2024063" cy="476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80302"/>
                                        </p:tgtEl>
                                        <p:attrNameLst>
                                          <p:attrName>style.visibility</p:attrName>
                                        </p:attrNameLst>
                                      </p:cBhvr>
                                      <p:to>
                                        <p:strVal val="visible"/>
                                      </p:to>
                                    </p:set>
                                    <p:anim calcmode="lin" valueType="num">
                                      <p:cBhvr>
                                        <p:cTn id="7" dur="500" fill="hold"/>
                                        <p:tgtEl>
                                          <p:spTgt spid="780302"/>
                                        </p:tgtEl>
                                        <p:attrNameLst>
                                          <p:attrName>ppt_x</p:attrName>
                                        </p:attrNameLst>
                                      </p:cBhvr>
                                      <p:tavLst>
                                        <p:tav tm="0">
                                          <p:val>
                                            <p:strVal val="#ppt_x-#ppt_w/2"/>
                                          </p:val>
                                        </p:tav>
                                        <p:tav tm="100000">
                                          <p:val>
                                            <p:strVal val="#ppt_x"/>
                                          </p:val>
                                        </p:tav>
                                      </p:tavLst>
                                    </p:anim>
                                    <p:anim calcmode="lin" valueType="num">
                                      <p:cBhvr>
                                        <p:cTn id="8" dur="500" fill="hold"/>
                                        <p:tgtEl>
                                          <p:spTgt spid="780302"/>
                                        </p:tgtEl>
                                        <p:attrNameLst>
                                          <p:attrName>ppt_y</p:attrName>
                                        </p:attrNameLst>
                                      </p:cBhvr>
                                      <p:tavLst>
                                        <p:tav tm="0">
                                          <p:val>
                                            <p:strVal val="#ppt_y"/>
                                          </p:val>
                                        </p:tav>
                                        <p:tav tm="100000">
                                          <p:val>
                                            <p:strVal val="#ppt_y"/>
                                          </p:val>
                                        </p:tav>
                                      </p:tavLst>
                                    </p:anim>
                                    <p:anim calcmode="lin" valueType="num">
                                      <p:cBhvr>
                                        <p:cTn id="9" dur="500" fill="hold"/>
                                        <p:tgtEl>
                                          <p:spTgt spid="780302"/>
                                        </p:tgtEl>
                                        <p:attrNameLst>
                                          <p:attrName>ppt_w</p:attrName>
                                        </p:attrNameLst>
                                      </p:cBhvr>
                                      <p:tavLst>
                                        <p:tav tm="0">
                                          <p:val>
                                            <p:fltVal val="0"/>
                                          </p:val>
                                        </p:tav>
                                        <p:tav tm="100000">
                                          <p:val>
                                            <p:strVal val="#ppt_w"/>
                                          </p:val>
                                        </p:tav>
                                      </p:tavLst>
                                    </p:anim>
                                    <p:anim calcmode="lin" valueType="num">
                                      <p:cBhvr>
                                        <p:cTn id="10" dur="500" fill="hold"/>
                                        <p:tgtEl>
                                          <p:spTgt spid="78030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02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780303"/>
                                        </p:tgtEl>
                                        <p:attrNameLst>
                                          <p:attrName>style.visibility</p:attrName>
                                        </p:attrNameLst>
                                      </p:cBhvr>
                                      <p:to>
                                        <p:strVal val="visible"/>
                                      </p:to>
                                    </p:set>
                                    <p:anim calcmode="lin" valueType="num">
                                      <p:cBhvr>
                                        <p:cTn id="19" dur="500" fill="hold"/>
                                        <p:tgtEl>
                                          <p:spTgt spid="780303"/>
                                        </p:tgtEl>
                                        <p:attrNameLst>
                                          <p:attrName>ppt_x</p:attrName>
                                        </p:attrNameLst>
                                      </p:cBhvr>
                                      <p:tavLst>
                                        <p:tav tm="0">
                                          <p:val>
                                            <p:strVal val="#ppt_x-#ppt_w/2"/>
                                          </p:val>
                                        </p:tav>
                                        <p:tav tm="100000">
                                          <p:val>
                                            <p:strVal val="#ppt_x"/>
                                          </p:val>
                                        </p:tav>
                                      </p:tavLst>
                                    </p:anim>
                                    <p:anim calcmode="lin" valueType="num">
                                      <p:cBhvr>
                                        <p:cTn id="20" dur="500" fill="hold"/>
                                        <p:tgtEl>
                                          <p:spTgt spid="780303"/>
                                        </p:tgtEl>
                                        <p:attrNameLst>
                                          <p:attrName>ppt_y</p:attrName>
                                        </p:attrNameLst>
                                      </p:cBhvr>
                                      <p:tavLst>
                                        <p:tav tm="0">
                                          <p:val>
                                            <p:strVal val="#ppt_y"/>
                                          </p:val>
                                        </p:tav>
                                        <p:tav tm="100000">
                                          <p:val>
                                            <p:strVal val="#ppt_y"/>
                                          </p:val>
                                        </p:tav>
                                      </p:tavLst>
                                    </p:anim>
                                    <p:anim calcmode="lin" valueType="num">
                                      <p:cBhvr>
                                        <p:cTn id="21" dur="500" fill="hold"/>
                                        <p:tgtEl>
                                          <p:spTgt spid="780303"/>
                                        </p:tgtEl>
                                        <p:attrNameLst>
                                          <p:attrName>ppt_w</p:attrName>
                                        </p:attrNameLst>
                                      </p:cBhvr>
                                      <p:tavLst>
                                        <p:tav tm="0">
                                          <p:val>
                                            <p:fltVal val="0"/>
                                          </p:val>
                                        </p:tav>
                                        <p:tav tm="100000">
                                          <p:val>
                                            <p:strVal val="#ppt_w"/>
                                          </p:val>
                                        </p:tav>
                                      </p:tavLst>
                                    </p:anim>
                                    <p:anim calcmode="lin" valueType="num">
                                      <p:cBhvr>
                                        <p:cTn id="22" dur="500" fill="hold"/>
                                        <p:tgtEl>
                                          <p:spTgt spid="780303"/>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8029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780304"/>
                                        </p:tgtEl>
                                        <p:attrNameLst>
                                          <p:attrName>style.visibility</p:attrName>
                                        </p:attrNameLst>
                                      </p:cBhvr>
                                      <p:to>
                                        <p:strVal val="visible"/>
                                      </p:to>
                                    </p:set>
                                    <p:anim calcmode="lin" valueType="num">
                                      <p:cBhvr>
                                        <p:cTn id="31" dur="500" fill="hold"/>
                                        <p:tgtEl>
                                          <p:spTgt spid="780304"/>
                                        </p:tgtEl>
                                        <p:attrNameLst>
                                          <p:attrName>ppt_x</p:attrName>
                                        </p:attrNameLst>
                                      </p:cBhvr>
                                      <p:tavLst>
                                        <p:tav tm="0">
                                          <p:val>
                                            <p:strVal val="#ppt_x-#ppt_w/2"/>
                                          </p:val>
                                        </p:tav>
                                        <p:tav tm="100000">
                                          <p:val>
                                            <p:strVal val="#ppt_x"/>
                                          </p:val>
                                        </p:tav>
                                      </p:tavLst>
                                    </p:anim>
                                    <p:anim calcmode="lin" valueType="num">
                                      <p:cBhvr>
                                        <p:cTn id="32" dur="500" fill="hold"/>
                                        <p:tgtEl>
                                          <p:spTgt spid="780304"/>
                                        </p:tgtEl>
                                        <p:attrNameLst>
                                          <p:attrName>ppt_y</p:attrName>
                                        </p:attrNameLst>
                                      </p:cBhvr>
                                      <p:tavLst>
                                        <p:tav tm="0">
                                          <p:val>
                                            <p:strVal val="#ppt_y"/>
                                          </p:val>
                                        </p:tav>
                                        <p:tav tm="100000">
                                          <p:val>
                                            <p:strVal val="#ppt_y"/>
                                          </p:val>
                                        </p:tav>
                                      </p:tavLst>
                                    </p:anim>
                                    <p:anim calcmode="lin" valueType="num">
                                      <p:cBhvr>
                                        <p:cTn id="33" dur="500" fill="hold"/>
                                        <p:tgtEl>
                                          <p:spTgt spid="780304"/>
                                        </p:tgtEl>
                                        <p:attrNameLst>
                                          <p:attrName>ppt_w</p:attrName>
                                        </p:attrNameLst>
                                      </p:cBhvr>
                                      <p:tavLst>
                                        <p:tav tm="0">
                                          <p:val>
                                            <p:fltVal val="0"/>
                                          </p:val>
                                        </p:tav>
                                        <p:tav tm="100000">
                                          <p:val>
                                            <p:strVal val="#ppt_w"/>
                                          </p:val>
                                        </p:tav>
                                      </p:tavLst>
                                    </p:anim>
                                    <p:anim calcmode="lin" valueType="num">
                                      <p:cBhvr>
                                        <p:cTn id="34" dur="500" fill="hold"/>
                                        <p:tgtEl>
                                          <p:spTgt spid="780304"/>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8030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780305"/>
                                        </p:tgtEl>
                                        <p:attrNameLst>
                                          <p:attrName>style.visibility</p:attrName>
                                        </p:attrNameLst>
                                      </p:cBhvr>
                                      <p:to>
                                        <p:strVal val="visible"/>
                                      </p:to>
                                    </p:set>
                                    <p:anim calcmode="lin" valueType="num">
                                      <p:cBhvr>
                                        <p:cTn id="43" dur="500" fill="hold"/>
                                        <p:tgtEl>
                                          <p:spTgt spid="780305"/>
                                        </p:tgtEl>
                                        <p:attrNameLst>
                                          <p:attrName>ppt_x</p:attrName>
                                        </p:attrNameLst>
                                      </p:cBhvr>
                                      <p:tavLst>
                                        <p:tav tm="0">
                                          <p:val>
                                            <p:strVal val="#ppt_x-#ppt_w/2"/>
                                          </p:val>
                                        </p:tav>
                                        <p:tav tm="100000">
                                          <p:val>
                                            <p:strVal val="#ppt_x"/>
                                          </p:val>
                                        </p:tav>
                                      </p:tavLst>
                                    </p:anim>
                                    <p:anim calcmode="lin" valueType="num">
                                      <p:cBhvr>
                                        <p:cTn id="44" dur="500" fill="hold"/>
                                        <p:tgtEl>
                                          <p:spTgt spid="780305"/>
                                        </p:tgtEl>
                                        <p:attrNameLst>
                                          <p:attrName>ppt_y</p:attrName>
                                        </p:attrNameLst>
                                      </p:cBhvr>
                                      <p:tavLst>
                                        <p:tav tm="0">
                                          <p:val>
                                            <p:strVal val="#ppt_y"/>
                                          </p:val>
                                        </p:tav>
                                        <p:tav tm="100000">
                                          <p:val>
                                            <p:strVal val="#ppt_y"/>
                                          </p:val>
                                        </p:tav>
                                      </p:tavLst>
                                    </p:anim>
                                    <p:anim calcmode="lin" valueType="num">
                                      <p:cBhvr>
                                        <p:cTn id="45" dur="500" fill="hold"/>
                                        <p:tgtEl>
                                          <p:spTgt spid="780305"/>
                                        </p:tgtEl>
                                        <p:attrNameLst>
                                          <p:attrName>ppt_w</p:attrName>
                                        </p:attrNameLst>
                                      </p:cBhvr>
                                      <p:tavLst>
                                        <p:tav tm="0">
                                          <p:val>
                                            <p:fltVal val="0"/>
                                          </p:val>
                                        </p:tav>
                                        <p:tav tm="100000">
                                          <p:val>
                                            <p:strVal val="#ppt_w"/>
                                          </p:val>
                                        </p:tav>
                                      </p:tavLst>
                                    </p:anim>
                                    <p:anim calcmode="lin" valueType="num">
                                      <p:cBhvr>
                                        <p:cTn id="46" dur="500" fill="hold"/>
                                        <p:tgtEl>
                                          <p:spTgt spid="780305"/>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8030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nodeType="clickEffect">
                                  <p:stCondLst>
                                    <p:cond delay="0"/>
                                  </p:stCondLst>
                                  <p:childTnLst>
                                    <p:set>
                                      <p:cBhvr>
                                        <p:cTn id="54" dur="1" fill="hold">
                                          <p:stCondLst>
                                            <p:cond delay="0"/>
                                          </p:stCondLst>
                                        </p:cTn>
                                        <p:tgtEl>
                                          <p:spTgt spid="780306"/>
                                        </p:tgtEl>
                                        <p:attrNameLst>
                                          <p:attrName>style.visibility</p:attrName>
                                        </p:attrNameLst>
                                      </p:cBhvr>
                                      <p:to>
                                        <p:strVal val="visible"/>
                                      </p:to>
                                    </p:set>
                                    <p:anim calcmode="lin" valueType="num">
                                      <p:cBhvr>
                                        <p:cTn id="55" dur="500" fill="hold"/>
                                        <p:tgtEl>
                                          <p:spTgt spid="780306"/>
                                        </p:tgtEl>
                                        <p:attrNameLst>
                                          <p:attrName>ppt_x</p:attrName>
                                        </p:attrNameLst>
                                      </p:cBhvr>
                                      <p:tavLst>
                                        <p:tav tm="0">
                                          <p:val>
                                            <p:strVal val="#ppt_x-#ppt_w/2"/>
                                          </p:val>
                                        </p:tav>
                                        <p:tav tm="100000">
                                          <p:val>
                                            <p:strVal val="#ppt_x"/>
                                          </p:val>
                                        </p:tav>
                                      </p:tavLst>
                                    </p:anim>
                                    <p:anim calcmode="lin" valueType="num">
                                      <p:cBhvr>
                                        <p:cTn id="56" dur="500" fill="hold"/>
                                        <p:tgtEl>
                                          <p:spTgt spid="780306"/>
                                        </p:tgtEl>
                                        <p:attrNameLst>
                                          <p:attrName>ppt_y</p:attrName>
                                        </p:attrNameLst>
                                      </p:cBhvr>
                                      <p:tavLst>
                                        <p:tav tm="0">
                                          <p:val>
                                            <p:strVal val="#ppt_y"/>
                                          </p:val>
                                        </p:tav>
                                        <p:tav tm="100000">
                                          <p:val>
                                            <p:strVal val="#ppt_y"/>
                                          </p:val>
                                        </p:tav>
                                      </p:tavLst>
                                    </p:anim>
                                    <p:anim calcmode="lin" valueType="num">
                                      <p:cBhvr>
                                        <p:cTn id="57" dur="500" fill="hold"/>
                                        <p:tgtEl>
                                          <p:spTgt spid="780306"/>
                                        </p:tgtEl>
                                        <p:attrNameLst>
                                          <p:attrName>ppt_w</p:attrName>
                                        </p:attrNameLst>
                                      </p:cBhvr>
                                      <p:tavLst>
                                        <p:tav tm="0">
                                          <p:val>
                                            <p:fltVal val="0"/>
                                          </p:val>
                                        </p:tav>
                                        <p:tav tm="100000">
                                          <p:val>
                                            <p:strVal val="#ppt_w"/>
                                          </p:val>
                                        </p:tav>
                                      </p:tavLst>
                                    </p:anim>
                                    <p:anim calcmode="lin" valueType="num">
                                      <p:cBhvr>
                                        <p:cTn id="58" dur="500" fill="hold"/>
                                        <p:tgtEl>
                                          <p:spTgt spid="7803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468313" y="404664"/>
            <a:ext cx="8229600" cy="5976664"/>
          </a:xfrm>
        </p:spPr>
        <p:txBody>
          <a:bodyPr/>
          <a:lstStyle/>
          <a:p>
            <a:pPr marL="0" indent="0">
              <a:spcBef>
                <a:spcPct val="50000"/>
              </a:spcBef>
              <a:buFontTx/>
              <a:buNone/>
            </a:pPr>
            <a:r>
              <a:rPr lang="en-US" altLang="zh-CN" sz="3000" b="1" dirty="0"/>
              <a:t>8.1.2 </a:t>
            </a:r>
            <a:r>
              <a:rPr lang="zh-CN" altLang="en-US" sz="3000" b="1" dirty="0"/>
              <a:t>历史 </a:t>
            </a:r>
          </a:p>
          <a:p>
            <a:pPr marL="0" indent="0">
              <a:lnSpc>
                <a:spcPct val="150000"/>
              </a:lnSpc>
              <a:spcBef>
                <a:spcPct val="50000"/>
              </a:spcBef>
              <a:buFontTx/>
              <a:buNone/>
            </a:pPr>
            <a:r>
              <a:rPr lang="en-US" altLang="zh-CN" sz="2400" dirty="0" smtClean="0"/>
              <a:t>20</a:t>
            </a:r>
            <a:r>
              <a:rPr lang="zh-CN" altLang="en-US" sz="2400" dirty="0" smtClean="0"/>
              <a:t>世纪</a:t>
            </a:r>
            <a:r>
              <a:rPr lang="en-US" altLang="zh-CN" sz="2400" dirty="0" smtClean="0"/>
              <a:t>30</a:t>
            </a:r>
            <a:r>
              <a:rPr lang="zh-CN" altLang="en-US" sz="2400" dirty="0" smtClean="0"/>
              <a:t>年代到</a:t>
            </a:r>
            <a:r>
              <a:rPr lang="en-US" altLang="zh-CN" sz="2400" dirty="0" smtClean="0"/>
              <a:t>40</a:t>
            </a:r>
            <a:r>
              <a:rPr lang="zh-CN" altLang="en-US" sz="2400" dirty="0" smtClean="0"/>
              <a:t>年代</a:t>
            </a:r>
            <a:r>
              <a:rPr lang="en-US" altLang="zh-CN" sz="2400" dirty="0" smtClean="0"/>
              <a:t>, </a:t>
            </a:r>
            <a:r>
              <a:rPr lang="zh-CN" altLang="en-US" sz="2400" dirty="0" smtClean="0"/>
              <a:t>计算机常常只致力于完成一个任务</a:t>
            </a:r>
            <a:r>
              <a:rPr lang="en-US" altLang="zh-CN" sz="2400" dirty="0" smtClean="0"/>
              <a:t>, </a:t>
            </a:r>
            <a:r>
              <a:rPr lang="zh-CN" altLang="en-US" sz="2400" dirty="0" smtClean="0"/>
              <a:t>它太大又太贵。</a:t>
            </a:r>
          </a:p>
          <a:p>
            <a:pPr marL="0" indent="0">
              <a:lnSpc>
                <a:spcPct val="150000"/>
              </a:lnSpc>
              <a:spcBef>
                <a:spcPct val="50000"/>
              </a:spcBef>
              <a:buFontTx/>
              <a:buNone/>
            </a:pPr>
            <a:r>
              <a:rPr lang="zh-CN" altLang="en-US" sz="2400" dirty="0" smtClean="0">
                <a:solidFill>
                  <a:srgbClr val="FF0000"/>
                </a:solidFill>
              </a:rPr>
              <a:t>阿波罗</a:t>
            </a:r>
            <a:r>
              <a:rPr lang="zh-CN" altLang="en-US" sz="2400" dirty="0">
                <a:solidFill>
                  <a:srgbClr val="FF0000"/>
                </a:solidFill>
              </a:rPr>
              <a:t>导航电脑</a:t>
            </a:r>
            <a:r>
              <a:rPr lang="zh-CN" altLang="en-US" sz="2400" dirty="0"/>
              <a:t>属于第一</a:t>
            </a:r>
            <a:r>
              <a:rPr lang="zh-CN" altLang="en-US" sz="2400" dirty="0" smtClean="0"/>
              <a:t>批现代</a:t>
            </a:r>
            <a:r>
              <a:rPr lang="zh-CN" altLang="en-US" sz="2400" dirty="0"/>
              <a:t>嵌入式系统</a:t>
            </a:r>
            <a:r>
              <a:rPr lang="en-US" altLang="zh-CN" sz="2400" dirty="0"/>
              <a:t>,</a:t>
            </a:r>
            <a:r>
              <a:rPr lang="zh-CN" altLang="en-US" sz="2400" dirty="0"/>
              <a:t>由麻省理工的</a:t>
            </a:r>
            <a:r>
              <a:rPr lang="en-US" altLang="zh-CN" sz="2400" dirty="0"/>
              <a:t>Charles Stark Draper</a:t>
            </a:r>
            <a:r>
              <a:rPr lang="zh-CN" altLang="en-US" sz="2400" dirty="0"/>
              <a:t>发明。 </a:t>
            </a:r>
          </a:p>
          <a:p>
            <a:pPr marL="0" indent="0">
              <a:lnSpc>
                <a:spcPct val="150000"/>
              </a:lnSpc>
              <a:spcBef>
                <a:spcPct val="50000"/>
              </a:spcBef>
              <a:buFontTx/>
              <a:buNone/>
            </a:pPr>
            <a:r>
              <a:rPr lang="en-US" altLang="zh-CN" sz="2400" dirty="0">
                <a:solidFill>
                  <a:srgbClr val="FF3300"/>
                </a:solidFill>
              </a:rPr>
              <a:t>Intel 4004</a:t>
            </a:r>
            <a:r>
              <a:rPr lang="zh-CN" altLang="en-US" sz="2400" dirty="0">
                <a:solidFill>
                  <a:schemeClr val="accent2"/>
                </a:solidFill>
              </a:rPr>
              <a:t>是第一个</a:t>
            </a:r>
            <a:r>
              <a:rPr lang="zh-CN" altLang="en-US" sz="2400" dirty="0" smtClean="0">
                <a:solidFill>
                  <a:schemeClr val="accent2"/>
                </a:solidFill>
              </a:rPr>
              <a:t>微处理器</a:t>
            </a:r>
            <a:r>
              <a:rPr lang="zh-CN" altLang="en-US" sz="2400" dirty="0" smtClean="0"/>
              <a:t>。</a:t>
            </a:r>
            <a:endParaRPr lang="zh-CN" altLang="en-US" sz="2400" dirty="0"/>
          </a:p>
          <a:p>
            <a:pPr marL="0" indent="0">
              <a:lnSpc>
                <a:spcPct val="150000"/>
              </a:lnSpc>
              <a:spcBef>
                <a:spcPct val="50000"/>
              </a:spcBef>
              <a:buFontTx/>
              <a:buNone/>
            </a:pPr>
            <a:r>
              <a:rPr lang="en-US" altLang="zh-CN" sz="2400" dirty="0" smtClean="0"/>
              <a:t>20</a:t>
            </a:r>
            <a:r>
              <a:rPr lang="zh-CN" altLang="en-US" sz="2400" dirty="0"/>
              <a:t>世纪</a:t>
            </a:r>
            <a:r>
              <a:rPr lang="en-US" altLang="zh-CN" sz="2400" dirty="0"/>
              <a:t>80</a:t>
            </a:r>
            <a:r>
              <a:rPr lang="zh-CN" altLang="en-US" sz="2400" dirty="0"/>
              <a:t>年代中期</a:t>
            </a:r>
            <a:r>
              <a:rPr lang="en-US" altLang="zh-CN" sz="2400" dirty="0"/>
              <a:t>, </a:t>
            </a:r>
            <a:r>
              <a:rPr lang="zh-CN" altLang="en-US" sz="2400" dirty="0" smtClean="0"/>
              <a:t>大部分外部</a:t>
            </a:r>
            <a:r>
              <a:rPr lang="zh-CN" altLang="en-US" sz="2400" dirty="0"/>
              <a:t>系统组件已经被集成到了</a:t>
            </a:r>
            <a:r>
              <a:rPr lang="zh-CN" altLang="en-US" sz="2400" dirty="0" smtClean="0"/>
              <a:t>同一芯片</a:t>
            </a:r>
            <a:r>
              <a:rPr lang="zh-CN" altLang="en-US" sz="2400" dirty="0"/>
              <a:t>上</a:t>
            </a:r>
            <a:r>
              <a:rPr lang="zh-CN" altLang="en-US" sz="2400" dirty="0" smtClean="0"/>
              <a:t>。微</a:t>
            </a:r>
            <a:r>
              <a:rPr lang="zh-CN" altLang="en-US" sz="2400" dirty="0"/>
              <a:t>控制器的集成增加了传统计算机不会有的应用。</a:t>
            </a:r>
          </a:p>
        </p:txBody>
      </p:sp>
      <p:pic>
        <p:nvPicPr>
          <p:cNvPr id="8195" name="Picture 3" descr="$(VS]DOQ`ROISZMA{AI~V1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260648"/>
            <a:ext cx="12954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5"/>
          <p:cNvGraphicFramePr>
            <a:graphicFrameLocks noChangeAspect="1"/>
          </p:cNvGraphicFramePr>
          <p:nvPr>
            <p:extLst>
              <p:ext uri="{D42A27DB-BD31-4B8C-83A1-F6EECF244321}">
                <p14:modId xmlns:p14="http://schemas.microsoft.com/office/powerpoint/2010/main" val="77046189"/>
              </p:ext>
            </p:extLst>
          </p:nvPr>
        </p:nvGraphicFramePr>
        <p:xfrm>
          <a:off x="381000" y="1916832"/>
          <a:ext cx="8353425" cy="3611563"/>
        </p:xfrm>
        <a:graphic>
          <a:graphicData uri="http://schemas.openxmlformats.org/presentationml/2006/ole">
            <mc:AlternateContent xmlns:mc="http://schemas.openxmlformats.org/markup-compatibility/2006">
              <mc:Choice xmlns:v="urn:schemas-microsoft-com:vml" Requires="v">
                <p:oleObj spid="_x0000_s67929" name="Visio" r:id="rId4" imgW="8837173" imgH="3827417" progId="Visio.Drawing.11">
                  <p:embed/>
                </p:oleObj>
              </mc:Choice>
              <mc:Fallback>
                <p:oleObj name="Visio" r:id="rId4" imgW="8837173" imgH="3827417"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16832"/>
                        <a:ext cx="8353425" cy="361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7" name="Rectangle 2"/>
          <p:cNvSpPr>
            <a:spLocks noGrp="1" noChangeArrowheads="1"/>
          </p:cNvSpPr>
          <p:nvPr>
            <p:ph type="body" sz="half" idx="4294967295"/>
          </p:nvPr>
        </p:nvSpPr>
        <p:spPr>
          <a:xfrm>
            <a:off x="431800" y="404664"/>
            <a:ext cx="8255000" cy="1440160"/>
          </a:xfrm>
        </p:spPr>
        <p:txBody>
          <a:bodyPr/>
          <a:lstStyle/>
          <a:p>
            <a:pPr marL="0" indent="0">
              <a:lnSpc>
                <a:spcPct val="150000"/>
              </a:lnSpc>
              <a:buFontTx/>
              <a:buNone/>
            </a:pPr>
            <a:r>
              <a:rPr lang="zh-CN" altLang="en-US" sz="2400" dirty="0"/>
              <a:t>对于用户级别程序转换到特权状态</a:t>
            </a:r>
            <a:r>
              <a:rPr lang="en-US" altLang="en-US" sz="2400" dirty="0"/>
              <a:t>, </a:t>
            </a:r>
            <a:r>
              <a:rPr lang="zh-CN" altLang="en-US" sz="2400" dirty="0"/>
              <a:t>需要在处理程序产生一个中断</a:t>
            </a:r>
            <a:r>
              <a:rPr lang="en-US" altLang="en-US" sz="2400" dirty="0"/>
              <a:t> (</a:t>
            </a:r>
            <a:r>
              <a:rPr lang="zh-CN" altLang="en-US" sz="2400" dirty="0"/>
              <a:t>例如</a:t>
            </a:r>
            <a:r>
              <a:rPr lang="en-US" altLang="en-US" sz="2400" dirty="0"/>
              <a:t>, SVC, </a:t>
            </a:r>
            <a:r>
              <a:rPr lang="zh-CN" altLang="en-US" sz="2400" dirty="0"/>
              <a:t>或呼叫系统服务</a:t>
            </a:r>
            <a:r>
              <a:rPr lang="en-US" altLang="en-US" sz="2400" dirty="0"/>
              <a:t>) </a:t>
            </a:r>
            <a:r>
              <a:rPr lang="zh-CN" altLang="en-US" sz="2400" dirty="0"/>
              <a:t>和写</a:t>
            </a:r>
            <a:r>
              <a:rPr lang="en-US" altLang="en-US" sz="2400" dirty="0"/>
              <a:t>CONTROL[0]=0</a:t>
            </a:r>
            <a:r>
              <a:rPr lang="zh-CN" altLang="en-US" sz="2400" dirty="0"/>
              <a:t>。</a:t>
            </a:r>
            <a:r>
              <a:rPr lang="en-US" altLang="en-US" sz="2400" dirty="0"/>
              <a:t> </a:t>
            </a:r>
            <a:endParaRPr lang="zh-CN" altLang="en-US" sz="2400" dirty="0"/>
          </a:p>
        </p:txBody>
      </p:sp>
      <p:graphicFrame>
        <p:nvGraphicFramePr>
          <p:cNvPr id="781318" name="Object 6"/>
          <p:cNvGraphicFramePr>
            <a:graphicFrameLocks noGrp="1" noChangeAspect="1"/>
          </p:cNvGraphicFramePr>
          <p:nvPr>
            <p:ph sz="quarter" idx="4294967295"/>
            <p:extLst>
              <p:ext uri="{D42A27DB-BD31-4B8C-83A1-F6EECF244321}">
                <p14:modId xmlns:p14="http://schemas.microsoft.com/office/powerpoint/2010/main" val="759118445"/>
              </p:ext>
            </p:extLst>
          </p:nvPr>
        </p:nvGraphicFramePr>
        <p:xfrm>
          <a:off x="1778000" y="3169370"/>
          <a:ext cx="966788" cy="1104900"/>
        </p:xfrm>
        <a:graphic>
          <a:graphicData uri="http://schemas.openxmlformats.org/presentationml/2006/ole">
            <mc:AlternateContent xmlns:mc="http://schemas.openxmlformats.org/markup-compatibility/2006">
              <mc:Choice xmlns:v="urn:schemas-microsoft-com:vml" Requires="v">
                <p:oleObj spid="_x0000_s67930" name="Visio" r:id="rId6" imgW="966295" imgH="1237053" progId="Visio.Drawing.11">
                  <p:embed/>
                </p:oleObj>
              </mc:Choice>
              <mc:Fallback>
                <p:oleObj name="Visio" r:id="rId6" imgW="966295" imgH="1237053"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8000" y="3169370"/>
                        <a:ext cx="966788" cy="11049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9" name="Rectangle 3"/>
          <p:cNvSpPr>
            <a:spLocks noChangeArrowheads="1"/>
          </p:cNvSpPr>
          <p:nvPr/>
        </p:nvSpPr>
        <p:spPr bwMode="auto">
          <a:xfrm>
            <a:off x="2743200" y="5879232"/>
            <a:ext cx="431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ea typeface="黑体" pitchFamily="2" charset="-122"/>
              </a:rPr>
              <a:t>在中断时切换处理器模式和权限级别</a:t>
            </a:r>
          </a:p>
        </p:txBody>
      </p:sp>
      <p:sp>
        <p:nvSpPr>
          <p:cNvPr id="67590" name="Rectangle 4"/>
          <p:cNvSpPr>
            <a:spLocks noChangeArrowheads="1"/>
          </p:cNvSpPr>
          <p:nvPr/>
        </p:nvSpPr>
        <p:spPr bwMode="auto">
          <a:xfrm>
            <a:off x="0" y="199779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781321" name="Object 9"/>
          <p:cNvGraphicFramePr>
            <a:graphicFrameLocks noGrp="1" noChangeAspect="1"/>
          </p:cNvGraphicFramePr>
          <p:nvPr>
            <p:ph sz="quarter" idx="4294967295"/>
            <p:extLst>
              <p:ext uri="{D42A27DB-BD31-4B8C-83A1-F6EECF244321}">
                <p14:modId xmlns:p14="http://schemas.microsoft.com/office/powerpoint/2010/main" val="1400547341"/>
              </p:ext>
            </p:extLst>
          </p:nvPr>
        </p:nvGraphicFramePr>
        <p:xfrm>
          <a:off x="3302000" y="3782145"/>
          <a:ext cx="1162050" cy="677862"/>
        </p:xfrm>
        <a:graphic>
          <a:graphicData uri="http://schemas.openxmlformats.org/presentationml/2006/ole">
            <mc:AlternateContent xmlns:mc="http://schemas.openxmlformats.org/markup-compatibility/2006">
              <mc:Choice xmlns:v="urn:schemas-microsoft-com:vml" Requires="v">
                <p:oleObj spid="_x0000_s67931" name="Visio" r:id="rId8" imgW="1161896" imgH="758081" progId="Visio.Drawing.11">
                  <p:embed/>
                </p:oleObj>
              </mc:Choice>
              <mc:Fallback>
                <p:oleObj name="Visio" r:id="rId8" imgW="1161896" imgH="758081" progId="Visio.Drawing.11">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2000" y="3782145"/>
                        <a:ext cx="1162050" cy="6778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1324" name="Object 12"/>
          <p:cNvGraphicFramePr>
            <a:graphicFrameLocks noChangeAspect="1"/>
          </p:cNvGraphicFramePr>
          <p:nvPr>
            <p:extLst>
              <p:ext uri="{D42A27DB-BD31-4B8C-83A1-F6EECF244321}">
                <p14:modId xmlns:p14="http://schemas.microsoft.com/office/powerpoint/2010/main" val="3544648846"/>
              </p:ext>
            </p:extLst>
          </p:nvPr>
        </p:nvGraphicFramePr>
        <p:xfrm>
          <a:off x="4648200" y="3745632"/>
          <a:ext cx="1352550" cy="747713"/>
        </p:xfrm>
        <a:graphic>
          <a:graphicData uri="http://schemas.openxmlformats.org/presentationml/2006/ole">
            <mc:AlternateContent xmlns:mc="http://schemas.openxmlformats.org/markup-compatibility/2006">
              <mc:Choice xmlns:v="urn:schemas-microsoft-com:vml" Requires="v">
                <p:oleObj spid="_x0000_s67932" name="Visio" r:id="rId10" imgW="1352726" imgH="747631" progId="Visio.Drawing.11">
                  <p:embed/>
                </p:oleObj>
              </mc:Choice>
              <mc:Fallback>
                <p:oleObj name="Visio" r:id="rId10" imgW="1352726" imgH="747631" progId="Visio.Drawing.11">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3745632"/>
                        <a:ext cx="1352550" cy="747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1325" name="Object 13"/>
          <p:cNvGraphicFramePr>
            <a:graphicFrameLocks noChangeAspect="1"/>
          </p:cNvGraphicFramePr>
          <p:nvPr>
            <p:extLst>
              <p:ext uri="{D42A27DB-BD31-4B8C-83A1-F6EECF244321}">
                <p14:modId xmlns:p14="http://schemas.microsoft.com/office/powerpoint/2010/main" val="782497777"/>
              </p:ext>
            </p:extLst>
          </p:nvPr>
        </p:nvGraphicFramePr>
        <p:xfrm>
          <a:off x="5334000" y="1993032"/>
          <a:ext cx="966788" cy="1158875"/>
        </p:xfrm>
        <a:graphic>
          <a:graphicData uri="http://schemas.openxmlformats.org/presentationml/2006/ole">
            <mc:AlternateContent xmlns:mc="http://schemas.openxmlformats.org/markup-compatibility/2006">
              <mc:Choice xmlns:v="urn:schemas-microsoft-com:vml" Requires="v">
                <p:oleObj spid="_x0000_s67933" name="Visio" r:id="rId12" imgW="966295" imgH="1158675" progId="Visio.Drawing.11">
                  <p:embed/>
                </p:oleObj>
              </mc:Choice>
              <mc:Fallback>
                <p:oleObj name="Visio" r:id="rId12" imgW="966295" imgH="1158675" progId="Visio.Drawing.11">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0" y="1993032"/>
                        <a:ext cx="966788" cy="1158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781318"/>
                                        </p:tgtEl>
                                        <p:attrNameLst>
                                          <p:attrName>style.visibility</p:attrName>
                                        </p:attrNameLst>
                                      </p:cBhvr>
                                      <p:to>
                                        <p:strVal val="visible"/>
                                      </p:to>
                                    </p:set>
                                    <p:anim calcmode="lin" valueType="num">
                                      <p:cBhvr additive="base">
                                        <p:cTn id="7" dur="500" fill="hold"/>
                                        <p:tgtEl>
                                          <p:spTgt spid="781318"/>
                                        </p:tgtEl>
                                        <p:attrNameLst>
                                          <p:attrName>ppt_x</p:attrName>
                                        </p:attrNameLst>
                                      </p:cBhvr>
                                      <p:tavLst>
                                        <p:tav tm="0">
                                          <p:val>
                                            <p:strVal val="#ppt_x"/>
                                          </p:val>
                                        </p:tav>
                                        <p:tav tm="100000">
                                          <p:val>
                                            <p:strVal val="#ppt_x"/>
                                          </p:val>
                                        </p:tav>
                                      </p:tavLst>
                                    </p:anim>
                                    <p:anim calcmode="lin" valueType="num">
                                      <p:cBhvr additive="base">
                                        <p:cTn id="8" dur="500" fill="hold"/>
                                        <p:tgtEl>
                                          <p:spTgt spid="78131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781321"/>
                                        </p:tgtEl>
                                        <p:attrNameLst>
                                          <p:attrName>style.visibility</p:attrName>
                                        </p:attrNameLst>
                                      </p:cBhvr>
                                      <p:to>
                                        <p:strVal val="visible"/>
                                      </p:to>
                                    </p:set>
                                    <p:anim calcmode="lin" valueType="num">
                                      <p:cBhvr additive="base">
                                        <p:cTn id="13" dur="500" fill="hold"/>
                                        <p:tgtEl>
                                          <p:spTgt spid="781321"/>
                                        </p:tgtEl>
                                        <p:attrNameLst>
                                          <p:attrName>ppt_x</p:attrName>
                                        </p:attrNameLst>
                                      </p:cBhvr>
                                      <p:tavLst>
                                        <p:tav tm="0">
                                          <p:val>
                                            <p:strVal val="1+#ppt_w/2"/>
                                          </p:val>
                                        </p:tav>
                                        <p:tav tm="100000">
                                          <p:val>
                                            <p:strVal val="#ppt_x"/>
                                          </p:val>
                                        </p:tav>
                                      </p:tavLst>
                                    </p:anim>
                                    <p:anim calcmode="lin" valueType="num">
                                      <p:cBhvr additive="base">
                                        <p:cTn id="14" dur="500" fill="hold"/>
                                        <p:tgtEl>
                                          <p:spTgt spid="7813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781325"/>
                                        </p:tgtEl>
                                        <p:attrNameLst>
                                          <p:attrName>style.visibility</p:attrName>
                                        </p:attrNameLst>
                                      </p:cBhvr>
                                      <p:to>
                                        <p:strVal val="visible"/>
                                      </p:to>
                                    </p:set>
                                    <p:anim calcmode="lin" valueType="num">
                                      <p:cBhvr additive="base">
                                        <p:cTn id="19" dur="500" fill="hold"/>
                                        <p:tgtEl>
                                          <p:spTgt spid="781325"/>
                                        </p:tgtEl>
                                        <p:attrNameLst>
                                          <p:attrName>ppt_x</p:attrName>
                                        </p:attrNameLst>
                                      </p:cBhvr>
                                      <p:tavLst>
                                        <p:tav tm="0">
                                          <p:val>
                                            <p:strVal val="#ppt_x"/>
                                          </p:val>
                                        </p:tav>
                                        <p:tav tm="100000">
                                          <p:val>
                                            <p:strVal val="#ppt_x"/>
                                          </p:val>
                                        </p:tav>
                                      </p:tavLst>
                                    </p:anim>
                                    <p:anim calcmode="lin" valueType="num">
                                      <p:cBhvr additive="base">
                                        <p:cTn id="20" dur="500" fill="hold"/>
                                        <p:tgtEl>
                                          <p:spTgt spid="781325"/>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781324"/>
                                        </p:tgtEl>
                                        <p:attrNameLst>
                                          <p:attrName>style.visibility</p:attrName>
                                        </p:attrNameLst>
                                      </p:cBhvr>
                                      <p:to>
                                        <p:strVal val="visible"/>
                                      </p:to>
                                    </p:set>
                                    <p:anim calcmode="lin" valueType="num">
                                      <p:cBhvr additive="base">
                                        <p:cTn id="25" dur="500" fill="hold"/>
                                        <p:tgtEl>
                                          <p:spTgt spid="781324"/>
                                        </p:tgtEl>
                                        <p:attrNameLst>
                                          <p:attrName>ppt_x</p:attrName>
                                        </p:attrNameLst>
                                      </p:cBhvr>
                                      <p:tavLst>
                                        <p:tav tm="0">
                                          <p:val>
                                            <p:strVal val="0-#ppt_w/2"/>
                                          </p:val>
                                        </p:tav>
                                        <p:tav tm="100000">
                                          <p:val>
                                            <p:strVal val="#ppt_x"/>
                                          </p:val>
                                        </p:tav>
                                      </p:tavLst>
                                    </p:anim>
                                    <p:anim calcmode="lin" valueType="num">
                                      <p:cBhvr additive="base">
                                        <p:cTn id="26" dur="500" fill="hold"/>
                                        <p:tgtEl>
                                          <p:spTgt spid="781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4294967295"/>
          </p:nvPr>
        </p:nvSpPr>
        <p:spPr>
          <a:xfrm>
            <a:off x="381000" y="404664"/>
            <a:ext cx="8229600" cy="5760640"/>
          </a:xfrm>
        </p:spPr>
        <p:txBody>
          <a:bodyPr/>
          <a:lstStyle/>
          <a:p>
            <a:pPr marL="0" indent="0">
              <a:spcBef>
                <a:spcPct val="50000"/>
              </a:spcBef>
              <a:buFontTx/>
              <a:buNone/>
            </a:pPr>
            <a:r>
              <a:rPr lang="en-US" altLang="zh-CN" sz="3000" b="1" dirty="0"/>
              <a:t>8.3.4 </a:t>
            </a:r>
            <a:r>
              <a:rPr lang="zh-CN" altLang="en-US" sz="3000" b="1" dirty="0"/>
              <a:t>向量表</a:t>
            </a:r>
          </a:p>
          <a:p>
            <a:pPr marL="0" indent="0">
              <a:lnSpc>
                <a:spcPct val="150000"/>
              </a:lnSpc>
              <a:spcBef>
                <a:spcPct val="50000"/>
              </a:spcBef>
              <a:buFontTx/>
              <a:buNone/>
            </a:pPr>
            <a:r>
              <a:rPr lang="zh-CN" altLang="en-US" sz="2400" dirty="0">
                <a:solidFill>
                  <a:srgbClr val="FF0000"/>
                </a:solidFill>
              </a:rPr>
              <a:t>向量表</a:t>
            </a:r>
            <a:r>
              <a:rPr lang="zh-CN" altLang="en-US" sz="2400" dirty="0"/>
              <a:t>是字数据的一个队列。 </a:t>
            </a:r>
            <a:r>
              <a:rPr lang="zh-CN" altLang="en-US" sz="2400" dirty="0" smtClean="0"/>
              <a:t>当</a:t>
            </a:r>
            <a:r>
              <a:rPr lang="zh-CN" altLang="en-US" sz="2400" dirty="0"/>
              <a:t>使用 </a:t>
            </a:r>
            <a:r>
              <a:rPr lang="en-US" altLang="zh-CN" sz="2400" dirty="0"/>
              <a:t>PUSH/POP </a:t>
            </a:r>
            <a:r>
              <a:rPr lang="zh-CN" altLang="en-US" sz="2400" dirty="0"/>
              <a:t>指令时</a:t>
            </a:r>
            <a:r>
              <a:rPr lang="en-US" altLang="zh-CN" sz="2400" dirty="0"/>
              <a:t>, </a:t>
            </a:r>
            <a:r>
              <a:rPr lang="zh-CN" altLang="en-US" sz="2400" dirty="0"/>
              <a:t>堆栈指针自动地增加</a:t>
            </a:r>
            <a:r>
              <a:rPr lang="en-US" altLang="zh-CN" sz="2400" dirty="0"/>
              <a:t>/ </a:t>
            </a:r>
            <a:r>
              <a:rPr lang="zh-CN" altLang="en-US" sz="2400" dirty="0"/>
              <a:t>减少。</a:t>
            </a:r>
          </a:p>
          <a:p>
            <a:pPr marL="0" indent="0">
              <a:lnSpc>
                <a:spcPct val="150000"/>
              </a:lnSpc>
              <a:spcBef>
                <a:spcPct val="50000"/>
              </a:spcBef>
              <a:buFontTx/>
              <a:buNone/>
            </a:pPr>
            <a:r>
              <a:rPr lang="zh-CN" altLang="en-US" sz="2400" b="1" dirty="0">
                <a:solidFill>
                  <a:srgbClr val="7F4D78"/>
                </a:solidFill>
              </a:rPr>
              <a:t> </a:t>
            </a:r>
            <a:r>
              <a:rPr lang="zh-CN" altLang="en-US" sz="2400" b="1" dirty="0" smtClean="0">
                <a:solidFill>
                  <a:srgbClr val="7F4D78"/>
                </a:solidFill>
              </a:rPr>
              <a:t>         例如</a:t>
            </a:r>
            <a:r>
              <a:rPr lang="en-US" altLang="zh-CN" sz="2400" b="1" dirty="0">
                <a:solidFill>
                  <a:srgbClr val="7F4D78"/>
                </a:solidFill>
              </a:rPr>
              <a:t>:</a:t>
            </a:r>
          </a:p>
          <a:p>
            <a:pPr marL="0" indent="0">
              <a:lnSpc>
                <a:spcPct val="150000"/>
              </a:lnSpc>
              <a:spcBef>
                <a:spcPct val="50000"/>
              </a:spcBef>
              <a:buFontTx/>
              <a:buNone/>
            </a:pPr>
            <a:r>
              <a:rPr lang="zh-CN" altLang="en-US" sz="2400" dirty="0"/>
              <a:t>复位是异常类型</a:t>
            </a:r>
            <a:r>
              <a:rPr lang="en-US" altLang="zh-CN" sz="2400" dirty="0"/>
              <a:t>1</a:t>
            </a:r>
            <a:r>
              <a:rPr lang="zh-CN" altLang="en-US" sz="2400" dirty="0"/>
              <a:t>。</a:t>
            </a:r>
          </a:p>
          <a:p>
            <a:pPr marL="0" indent="0">
              <a:lnSpc>
                <a:spcPct val="150000"/>
              </a:lnSpc>
              <a:spcBef>
                <a:spcPct val="50000"/>
              </a:spcBef>
              <a:buFontTx/>
              <a:buNone/>
            </a:pPr>
            <a:r>
              <a:rPr lang="zh-CN" altLang="en-US" sz="2400" dirty="0"/>
              <a:t>复位向量的地址是</a:t>
            </a:r>
            <a:r>
              <a:rPr lang="en-US" altLang="zh-CN" sz="2400" dirty="0"/>
              <a:t>1</a:t>
            </a:r>
            <a:r>
              <a:rPr lang="zh-CN" altLang="en-US" sz="2400" dirty="0"/>
              <a:t>乘</a:t>
            </a:r>
            <a:r>
              <a:rPr lang="en-US" altLang="zh-CN" sz="2400" dirty="0"/>
              <a:t>4, </a:t>
            </a:r>
            <a:r>
              <a:rPr lang="zh-CN" altLang="en-US" sz="2400" dirty="0"/>
              <a:t>等于 </a:t>
            </a:r>
            <a:r>
              <a:rPr lang="zh-CN" altLang="en-US" sz="2400" dirty="0" smtClean="0"/>
              <a:t> </a:t>
            </a:r>
            <a:r>
              <a:rPr lang="en-US" altLang="zh-CN" sz="2400" dirty="0" smtClean="0"/>
              <a:t>0x00000004</a:t>
            </a:r>
          </a:p>
          <a:p>
            <a:pPr marL="0" indent="0">
              <a:lnSpc>
                <a:spcPct val="150000"/>
              </a:lnSpc>
              <a:spcBef>
                <a:spcPct val="50000"/>
              </a:spcBef>
              <a:buFontTx/>
              <a:buNone/>
            </a:pPr>
            <a:r>
              <a:rPr lang="en-US" altLang="zh-CN" sz="2400" dirty="0" smtClean="0"/>
              <a:t>NMI </a:t>
            </a:r>
            <a:r>
              <a:rPr lang="zh-CN" altLang="en-US" sz="2400" dirty="0"/>
              <a:t>向量 </a:t>
            </a:r>
            <a:r>
              <a:rPr lang="en-US" altLang="zh-CN" sz="2400" dirty="0"/>
              <a:t>(</a:t>
            </a:r>
            <a:r>
              <a:rPr lang="zh-CN" altLang="en-US" sz="2400" dirty="0"/>
              <a:t>类型 </a:t>
            </a:r>
            <a:r>
              <a:rPr lang="en-US" altLang="zh-CN" sz="2400" dirty="0"/>
              <a:t>2) </a:t>
            </a:r>
            <a:r>
              <a:rPr lang="zh-CN" altLang="en-US" sz="2400" dirty="0" smtClean="0"/>
              <a:t>位于</a:t>
            </a:r>
            <a:r>
              <a:rPr lang="en-US" altLang="zh-CN" sz="2400" dirty="0" smtClean="0"/>
              <a:t>2 </a:t>
            </a:r>
            <a:r>
              <a:rPr lang="en-US" altLang="zh-CN" sz="2400" dirty="0"/>
              <a:t>* 4 = 0x00000008 </a:t>
            </a:r>
          </a:p>
          <a:p>
            <a:pPr marL="0" indent="0">
              <a:lnSpc>
                <a:spcPct val="150000"/>
              </a:lnSpc>
              <a:spcBef>
                <a:spcPct val="50000"/>
              </a:spcBef>
              <a:buFontTx/>
              <a:buNone/>
            </a:pPr>
            <a:r>
              <a:rPr lang="zh-CN" altLang="en-US" sz="2400" dirty="0"/>
              <a:t>地址 </a:t>
            </a:r>
            <a:r>
              <a:rPr lang="en-US" altLang="zh-CN" sz="2400" dirty="0"/>
              <a:t>0x00000000 </a:t>
            </a:r>
            <a:r>
              <a:rPr lang="zh-CN" altLang="en-US" sz="2400" dirty="0"/>
              <a:t>被用作</a:t>
            </a:r>
            <a:r>
              <a:rPr lang="en-US" altLang="zh-CN" sz="2400" dirty="0"/>
              <a:t>MSP</a:t>
            </a:r>
            <a:r>
              <a:rPr lang="zh-CN" altLang="en-US" sz="2400" dirty="0"/>
              <a:t>的开始值。</a:t>
            </a:r>
          </a:p>
        </p:txBody>
      </p:sp>
      <p:pic>
        <p:nvPicPr>
          <p:cNvPr id="69635"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016" y="2276872"/>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2930296" y="404664"/>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dirty="0">
                <a:ea typeface="黑体" pitchFamily="2" charset="-122"/>
              </a:rPr>
              <a:t>复位后的向量表定义</a:t>
            </a:r>
          </a:p>
        </p:txBody>
      </p:sp>
      <p:graphicFrame>
        <p:nvGraphicFramePr>
          <p:cNvPr id="783434" name="Group 74"/>
          <p:cNvGraphicFramePr>
            <a:graphicFrameLocks noGrp="1"/>
          </p:cNvGraphicFramePr>
          <p:nvPr>
            <p:ph idx="4294967295"/>
            <p:extLst>
              <p:ext uri="{D42A27DB-BD31-4B8C-83A1-F6EECF244321}">
                <p14:modId xmlns:p14="http://schemas.microsoft.com/office/powerpoint/2010/main" val="3656302792"/>
              </p:ext>
            </p:extLst>
          </p:nvPr>
        </p:nvGraphicFramePr>
        <p:xfrm>
          <a:off x="457200" y="1124744"/>
          <a:ext cx="8229600" cy="5163820"/>
        </p:xfrm>
        <a:graphic>
          <a:graphicData uri="http://schemas.openxmlformats.org/drawingml/2006/table">
            <a:tbl>
              <a:tblPr/>
              <a:tblGrid>
                <a:gridCol w="2743200"/>
                <a:gridCol w="2743200"/>
                <a:gridCol w="2743200"/>
              </a:tblGrid>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异常类型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偏移地址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异常向量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0x3C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SYSTICK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PendSV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保留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调试监视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SVC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7-10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0x1C-0x28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保留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使用故障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总线故障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存储器管理故障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0x0C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硬件故障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NMI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复位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MSP</a:t>
                      </a:r>
                      <a:r>
                        <a:rPr kumimoji="0" lang="zh-CN" altLang="en-US" sz="1800" b="0" i="0" u="none" strike="noStrike" cap="none" normalizeH="0" baseline="0" dirty="0" smtClean="0">
                          <a:ln>
                            <a:noFill/>
                          </a:ln>
                          <a:solidFill>
                            <a:schemeClr val="tx1"/>
                          </a:solidFill>
                          <a:effectLst/>
                          <a:latin typeface="Arial" charset="0"/>
                          <a:ea typeface="宋体" charset="-122"/>
                        </a:rPr>
                        <a:t>的开始值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4294967295"/>
          </p:nvPr>
        </p:nvSpPr>
        <p:spPr>
          <a:xfrm>
            <a:off x="468313" y="404664"/>
            <a:ext cx="8229600" cy="5607050"/>
          </a:xfrm>
        </p:spPr>
        <p:txBody>
          <a:bodyPr/>
          <a:lstStyle/>
          <a:p>
            <a:pPr marL="0" indent="0">
              <a:spcBef>
                <a:spcPct val="50000"/>
              </a:spcBef>
              <a:buFontTx/>
              <a:buNone/>
            </a:pPr>
            <a:r>
              <a:rPr lang="en-US" altLang="zh-CN" sz="3000" b="1" dirty="0"/>
              <a:t>8.3.5 </a:t>
            </a:r>
            <a:r>
              <a:rPr lang="zh-CN" altLang="en-US" sz="3000" b="1" dirty="0"/>
              <a:t>栈内存操作</a:t>
            </a:r>
          </a:p>
          <a:p>
            <a:pPr marL="0" indent="0">
              <a:spcBef>
                <a:spcPct val="50000"/>
              </a:spcBef>
              <a:buFontTx/>
              <a:buNone/>
            </a:pPr>
            <a:r>
              <a:rPr lang="en-US" altLang="zh-CN" sz="3000" b="1" dirty="0"/>
              <a:t>8.3.5.1 </a:t>
            </a:r>
            <a:r>
              <a:rPr lang="zh-CN" altLang="en-US" sz="3000" b="1" dirty="0"/>
              <a:t>栈的基本操作</a:t>
            </a:r>
          </a:p>
          <a:p>
            <a:pPr marL="0" indent="0">
              <a:spcBef>
                <a:spcPct val="50000"/>
              </a:spcBef>
              <a:buFontTx/>
              <a:buNone/>
            </a:pPr>
            <a:r>
              <a:rPr lang="zh-CN" altLang="en-US" sz="2400" dirty="0"/>
              <a:t>在寄存器中的数据可以通过</a:t>
            </a:r>
            <a:r>
              <a:rPr lang="en-US" altLang="zh-CN" sz="2400" dirty="0"/>
              <a:t>PUSH</a:t>
            </a:r>
            <a:r>
              <a:rPr lang="zh-CN" altLang="en-US" sz="2400" dirty="0"/>
              <a:t>操作保存到栈内存并且通过</a:t>
            </a:r>
            <a:r>
              <a:rPr lang="en-US" altLang="zh-CN" sz="2400" dirty="0"/>
              <a:t>POP</a:t>
            </a:r>
            <a:r>
              <a:rPr lang="zh-CN" altLang="en-US" sz="2400" dirty="0"/>
              <a:t>操作在稍后恢复到寄存器</a:t>
            </a:r>
            <a:r>
              <a:rPr lang="en-US" altLang="zh-CN" sz="2400" dirty="0" smtClean="0"/>
              <a:t>.</a:t>
            </a:r>
            <a:endParaRPr lang="en-US" altLang="zh-CN" sz="2400" dirty="0"/>
          </a:p>
          <a:p>
            <a:pPr marL="0" indent="0">
              <a:spcBef>
                <a:spcPct val="50000"/>
              </a:spcBef>
              <a:buFontTx/>
              <a:buNone/>
            </a:pPr>
            <a:r>
              <a:rPr lang="zh-CN" altLang="en-US" sz="2400" dirty="0"/>
              <a:t>主程序</a:t>
            </a:r>
          </a:p>
          <a:p>
            <a:pPr marL="0" indent="0">
              <a:buFontTx/>
              <a:buNone/>
            </a:pPr>
            <a:r>
              <a:rPr lang="zh-CN" altLang="en-US" sz="2000" dirty="0"/>
              <a:t>              </a:t>
            </a:r>
            <a:r>
              <a:rPr lang="en-US" altLang="zh-CN" sz="2000" dirty="0"/>
              <a:t>...</a:t>
            </a:r>
          </a:p>
          <a:p>
            <a:pPr marL="0" indent="0">
              <a:buFontTx/>
              <a:buNone/>
            </a:pPr>
            <a:r>
              <a:rPr lang="en-US" altLang="zh-CN" sz="2000" dirty="0"/>
              <a:t>  ; R0 = X, R1 = Y, R2 = Z</a:t>
            </a:r>
          </a:p>
          <a:p>
            <a:pPr marL="0" indent="0">
              <a:buFontTx/>
              <a:buNone/>
            </a:pPr>
            <a:r>
              <a:rPr lang="en-US" altLang="zh-CN" sz="2000" dirty="0"/>
              <a:t>  BL function1</a:t>
            </a:r>
          </a:p>
          <a:p>
            <a:pPr marL="0" indent="0">
              <a:buFontTx/>
              <a:buNone/>
            </a:pPr>
            <a:endParaRPr lang="en-US" altLang="zh-CN" sz="2000" dirty="0"/>
          </a:p>
        </p:txBody>
      </p:sp>
      <p:sp>
        <p:nvSpPr>
          <p:cNvPr id="784388" name="Text Box 4"/>
          <p:cNvSpPr txBox="1">
            <a:spLocks noChangeArrowheads="1"/>
          </p:cNvSpPr>
          <p:nvPr/>
        </p:nvSpPr>
        <p:spPr bwMode="auto">
          <a:xfrm>
            <a:off x="1066800" y="5013176"/>
            <a:ext cx="77724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dirty="0">
                <a:solidFill>
                  <a:srgbClr val="133984"/>
                </a:solidFill>
                <a:ea typeface="黑体" pitchFamily="2" charset="-122"/>
              </a:rPr>
              <a:t>          </a:t>
            </a:r>
            <a:r>
              <a:rPr lang="en-US" altLang="zh-CN" dirty="0" smtClean="0">
                <a:solidFill>
                  <a:srgbClr val="133984"/>
                </a:solidFill>
                <a:ea typeface="黑体" pitchFamily="2" charset="-122"/>
              </a:rPr>
              <a:t>                               </a:t>
            </a:r>
            <a:r>
              <a:rPr lang="en-US" altLang="zh-CN" dirty="0">
                <a:ea typeface="黑体" pitchFamily="2" charset="-122"/>
              </a:rPr>
              <a:t>function1</a:t>
            </a:r>
          </a:p>
          <a:p>
            <a:r>
              <a:rPr lang="en-US" altLang="zh-CN" dirty="0">
                <a:ea typeface="黑体" pitchFamily="2" charset="-122"/>
              </a:rPr>
              <a:t>                                         PUSH {R0}       ; store R0 to stack &amp; adjust SP</a:t>
            </a:r>
          </a:p>
          <a:p>
            <a:r>
              <a:rPr lang="en-US" altLang="zh-CN" dirty="0">
                <a:ea typeface="黑体" pitchFamily="2" charset="-122"/>
              </a:rPr>
              <a:t>                                         PUSH {R1}       ; store R1 to stack &amp; adjust SP</a:t>
            </a:r>
          </a:p>
          <a:p>
            <a:r>
              <a:rPr lang="en-US" altLang="zh-CN" dirty="0">
                <a:ea typeface="黑体" pitchFamily="2" charset="-122"/>
              </a:rPr>
              <a:t>                                         PUSH {R2}       ; store R2 to stack &amp; adjust SP</a:t>
            </a:r>
          </a:p>
          <a:p>
            <a:pPr>
              <a:spcBef>
                <a:spcPct val="50000"/>
              </a:spcBef>
            </a:pPr>
            <a:endParaRPr lang="en-US" altLang="zh-CN" dirty="0">
              <a:ea typeface="黑体" pitchFamily="2" charset="-122"/>
            </a:endParaRPr>
          </a:p>
        </p:txBody>
      </p:sp>
      <p:sp>
        <p:nvSpPr>
          <p:cNvPr id="784389" name="AutoShape 5"/>
          <p:cNvSpPr>
            <a:spLocks noChangeArrowheads="1"/>
          </p:cNvSpPr>
          <p:nvPr/>
        </p:nvSpPr>
        <p:spPr bwMode="auto">
          <a:xfrm rot="5400000">
            <a:off x="3733800" y="4085456"/>
            <a:ext cx="1066800" cy="762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DDDDDD"/>
          </a:solidFill>
          <a:ln w="28575" algn="ctr">
            <a:solidFill>
              <a:srgbClr val="922706"/>
            </a:solidFill>
            <a:miter lim="800000"/>
            <a:headEnd/>
            <a:tailEnd/>
          </a:ln>
        </p:spPr>
        <p:txBody>
          <a:bodyPr lIns="90000" tIns="46800" rIns="90000" bIns="46800" anchor="ctr">
            <a:spAutoFit/>
          </a:bodyPr>
          <a:lstStyle/>
          <a:p>
            <a:pPr algn="ctr"/>
            <a:endParaRPr lang="zh-CN" altLang="zh-CN">
              <a:solidFill>
                <a:srgbClr val="133984"/>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84389"/>
                                        </p:tgtEl>
                                        <p:attrNameLst>
                                          <p:attrName>style.visibility</p:attrName>
                                        </p:attrNameLst>
                                      </p:cBhvr>
                                      <p:to>
                                        <p:strVal val="visible"/>
                                      </p:to>
                                    </p:set>
                                    <p:animEffect transition="in" filter="diamond(in)">
                                      <p:cBhvr>
                                        <p:cTn id="7" dur="500"/>
                                        <p:tgtEl>
                                          <p:spTgt spid="784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84388"/>
                                        </p:tgtEl>
                                        <p:attrNameLst>
                                          <p:attrName>style.visibility</p:attrName>
                                        </p:attrNameLst>
                                      </p:cBhvr>
                                      <p:to>
                                        <p:strVal val="visible"/>
                                      </p:to>
                                    </p:set>
                                    <p:animEffect transition="in" filter="fade">
                                      <p:cBhvr>
                                        <p:cTn id="12" dur="1000"/>
                                        <p:tgtEl>
                                          <p:spTgt spid="784388"/>
                                        </p:tgtEl>
                                      </p:cBhvr>
                                    </p:animEffect>
                                    <p:anim calcmode="lin" valueType="num">
                                      <p:cBhvr>
                                        <p:cTn id="13" dur="1000" fill="hold"/>
                                        <p:tgtEl>
                                          <p:spTgt spid="784388"/>
                                        </p:tgtEl>
                                        <p:attrNameLst>
                                          <p:attrName>ppt_x</p:attrName>
                                        </p:attrNameLst>
                                      </p:cBhvr>
                                      <p:tavLst>
                                        <p:tav tm="0">
                                          <p:val>
                                            <p:strVal val="#ppt_x"/>
                                          </p:val>
                                        </p:tav>
                                        <p:tav tm="100000">
                                          <p:val>
                                            <p:strVal val="#ppt_x"/>
                                          </p:val>
                                        </p:tav>
                                      </p:tavLst>
                                    </p:anim>
                                    <p:anim calcmode="lin" valueType="num">
                                      <p:cBhvr>
                                        <p:cTn id="14" dur="1000" fill="hold"/>
                                        <p:tgtEl>
                                          <p:spTgt spid="784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8" grpId="0"/>
      <p:bldP spid="78438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4294967295"/>
          </p:nvPr>
        </p:nvSpPr>
        <p:spPr>
          <a:xfrm>
            <a:off x="457200" y="404664"/>
            <a:ext cx="8229600" cy="4343400"/>
          </a:xfrm>
        </p:spPr>
        <p:txBody>
          <a:bodyPr/>
          <a:lstStyle/>
          <a:p>
            <a:pPr marL="0" indent="0">
              <a:buFontTx/>
              <a:buNone/>
            </a:pPr>
            <a:r>
              <a:rPr lang="en-US" altLang="zh-CN" sz="2000" dirty="0"/>
              <a:t>       </a:t>
            </a:r>
            <a:r>
              <a:rPr lang="en-US" altLang="zh-CN" sz="2000" dirty="0" smtClean="0"/>
              <a:t>...                  </a:t>
            </a:r>
            <a:r>
              <a:rPr lang="en-US" altLang="zh-CN" sz="2000" dirty="0"/>
              <a:t>; Executing task (R0, R1 and R2  </a:t>
            </a:r>
          </a:p>
          <a:p>
            <a:pPr marL="0" indent="0">
              <a:buFontTx/>
              <a:buNone/>
            </a:pPr>
            <a:r>
              <a:rPr lang="en-US" altLang="zh-CN" sz="2000" dirty="0"/>
              <a:t>                           </a:t>
            </a:r>
            <a:r>
              <a:rPr lang="en-US" altLang="zh-CN" sz="2000" dirty="0" smtClean="0"/>
              <a:t> </a:t>
            </a:r>
            <a:r>
              <a:rPr lang="en-US" altLang="zh-CN" sz="2000" dirty="0"/>
              <a:t>; could be changed)</a:t>
            </a:r>
          </a:p>
          <a:p>
            <a:pPr marL="0" indent="0">
              <a:buFontTx/>
              <a:buNone/>
            </a:pPr>
            <a:r>
              <a:rPr lang="en-US" altLang="zh-CN" sz="2000" dirty="0"/>
              <a:t> </a:t>
            </a:r>
            <a:r>
              <a:rPr lang="en-US" altLang="zh-CN" sz="2000" dirty="0" smtClean="0"/>
              <a:t> </a:t>
            </a:r>
            <a:r>
              <a:rPr lang="en-US" altLang="zh-CN" sz="2000" dirty="0"/>
              <a:t>POP {R2}          ; restore R2 and SP re-adjusted</a:t>
            </a:r>
          </a:p>
          <a:p>
            <a:pPr marL="0" indent="0">
              <a:buFontTx/>
              <a:buNone/>
            </a:pPr>
            <a:r>
              <a:rPr lang="en-US" altLang="zh-CN" sz="2000" dirty="0"/>
              <a:t>  </a:t>
            </a:r>
            <a:r>
              <a:rPr lang="en-US" altLang="zh-CN" sz="2000" dirty="0" smtClean="0"/>
              <a:t>POP </a:t>
            </a:r>
            <a:r>
              <a:rPr lang="en-US" altLang="zh-CN" sz="2000" dirty="0"/>
              <a:t>{R1}          ; restore R1 and SP re-adjusted</a:t>
            </a:r>
          </a:p>
          <a:p>
            <a:pPr marL="0" indent="0">
              <a:buFontTx/>
              <a:buNone/>
            </a:pPr>
            <a:r>
              <a:rPr lang="en-US" altLang="zh-CN" sz="2000" dirty="0"/>
              <a:t>  </a:t>
            </a:r>
            <a:r>
              <a:rPr lang="en-US" altLang="zh-CN" sz="2000" dirty="0" smtClean="0"/>
              <a:t>POP </a:t>
            </a:r>
            <a:r>
              <a:rPr lang="en-US" altLang="zh-CN" sz="2000" dirty="0"/>
              <a:t>{R0}          ; restore R0 and SP re-adjusted</a:t>
            </a:r>
          </a:p>
          <a:p>
            <a:pPr marL="0" indent="0">
              <a:buFontTx/>
              <a:buNone/>
            </a:pPr>
            <a:r>
              <a:rPr lang="en-US" altLang="zh-CN" sz="2000" dirty="0"/>
              <a:t>  </a:t>
            </a:r>
            <a:r>
              <a:rPr lang="en-US" altLang="zh-CN" sz="2000" dirty="0" smtClean="0"/>
              <a:t>BX </a:t>
            </a:r>
            <a:r>
              <a:rPr lang="en-US" altLang="zh-CN" sz="2000" dirty="0"/>
              <a:t>LR               ; Return </a:t>
            </a:r>
          </a:p>
          <a:p>
            <a:pPr marL="0" indent="0">
              <a:buFontTx/>
              <a:buNone/>
            </a:pPr>
            <a:r>
              <a:rPr lang="en-US" altLang="zh-CN" sz="2000" dirty="0"/>
              <a:t>    </a:t>
            </a:r>
          </a:p>
          <a:p>
            <a:pPr marL="0" indent="0">
              <a:buFontTx/>
              <a:buNone/>
            </a:pPr>
            <a:endParaRPr lang="en-US" altLang="zh-CN" sz="2000" dirty="0"/>
          </a:p>
          <a:p>
            <a:pPr marL="0" indent="0">
              <a:buFontTx/>
              <a:buNone/>
            </a:pPr>
            <a:r>
              <a:rPr lang="en-US" altLang="zh-CN" sz="2000" dirty="0"/>
              <a:t>  </a:t>
            </a:r>
          </a:p>
        </p:txBody>
      </p:sp>
      <p:sp>
        <p:nvSpPr>
          <p:cNvPr id="785412" name="Text Box 4"/>
          <p:cNvSpPr txBox="1">
            <a:spLocks noChangeArrowheads="1"/>
          </p:cNvSpPr>
          <p:nvPr/>
        </p:nvSpPr>
        <p:spPr bwMode="auto">
          <a:xfrm>
            <a:off x="457200" y="3605064"/>
            <a:ext cx="38862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a:ea typeface="黑体" pitchFamily="2" charset="-122"/>
              </a:rPr>
              <a:t> ; Back to main program</a:t>
            </a:r>
          </a:p>
          <a:p>
            <a:r>
              <a:rPr lang="en-US" altLang="zh-CN">
                <a:ea typeface="黑体" pitchFamily="2" charset="-122"/>
              </a:rPr>
              <a:t>  ; R0 = X, R1 = Y, R2 = Z</a:t>
            </a:r>
          </a:p>
          <a:p>
            <a:r>
              <a:rPr lang="en-US" altLang="zh-CN">
                <a:ea typeface="黑体" pitchFamily="2" charset="-122"/>
              </a:rPr>
              <a:t>  ... ; next instructions</a:t>
            </a:r>
          </a:p>
          <a:p>
            <a:pPr>
              <a:spcBef>
                <a:spcPct val="50000"/>
              </a:spcBef>
            </a:pPr>
            <a:endParaRPr lang="en-US" altLang="zh-CN">
              <a:ea typeface="黑体" pitchFamily="2" charset="-122"/>
            </a:endParaRPr>
          </a:p>
        </p:txBody>
      </p:sp>
      <p:sp>
        <p:nvSpPr>
          <p:cNvPr id="785415" name="AutoShape 7"/>
          <p:cNvSpPr>
            <a:spLocks noChangeArrowheads="1"/>
          </p:cNvSpPr>
          <p:nvPr/>
        </p:nvSpPr>
        <p:spPr bwMode="auto">
          <a:xfrm rot="10800000">
            <a:off x="1447800" y="2708176"/>
            <a:ext cx="1295400" cy="914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DDDDDD"/>
          </a:solidFill>
          <a:ln w="28575" algn="ctr">
            <a:solidFill>
              <a:srgbClr val="922706"/>
            </a:solidFill>
            <a:miter lim="800000"/>
            <a:headEnd/>
            <a:tailEnd/>
          </a:ln>
        </p:spPr>
        <p:txBody>
          <a:bodyPr lIns="90000" tIns="46800" rIns="90000" bIns="46800" anchor="ctr">
            <a:spAutoFit/>
          </a:bodyPr>
          <a:lstStyle/>
          <a:p>
            <a:pPr algn="ctr"/>
            <a:endParaRPr lang="zh-CN" altLang="zh-CN">
              <a:solidFill>
                <a:srgbClr val="133984"/>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85415"/>
                                        </p:tgtEl>
                                        <p:attrNameLst>
                                          <p:attrName>style.visibility</p:attrName>
                                        </p:attrNameLst>
                                      </p:cBhvr>
                                      <p:to>
                                        <p:strVal val="visible"/>
                                      </p:to>
                                    </p:set>
                                    <p:animEffect transition="in" filter="diamond(in)">
                                      <p:cBhvr>
                                        <p:cTn id="7" dur="500"/>
                                        <p:tgtEl>
                                          <p:spTgt spid="785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85412"/>
                                        </p:tgtEl>
                                        <p:attrNameLst>
                                          <p:attrName>style.visibility</p:attrName>
                                        </p:attrNameLst>
                                      </p:cBhvr>
                                      <p:to>
                                        <p:strVal val="visible"/>
                                      </p:to>
                                    </p:set>
                                    <p:anim calcmode="lin" valueType="num">
                                      <p:cBhvr additive="base">
                                        <p:cTn id="12" dur="500" fill="hold"/>
                                        <p:tgtEl>
                                          <p:spTgt spid="785412"/>
                                        </p:tgtEl>
                                        <p:attrNameLst>
                                          <p:attrName>ppt_x</p:attrName>
                                        </p:attrNameLst>
                                      </p:cBhvr>
                                      <p:tavLst>
                                        <p:tav tm="0">
                                          <p:val>
                                            <p:strVal val="#ppt_x"/>
                                          </p:val>
                                        </p:tav>
                                        <p:tav tm="100000">
                                          <p:val>
                                            <p:strVal val="#ppt_x"/>
                                          </p:val>
                                        </p:tav>
                                      </p:tavLst>
                                    </p:anim>
                                    <p:anim calcmode="lin" valueType="num">
                                      <p:cBhvr additive="base">
                                        <p:cTn id="13" dur="500" fill="hold"/>
                                        <p:tgtEl>
                                          <p:spTgt spid="785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2" grpId="0"/>
      <p:bldP spid="7854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sz="half" idx="4294967295"/>
          </p:nvPr>
        </p:nvSpPr>
        <p:spPr>
          <a:xfrm>
            <a:off x="431800" y="404664"/>
            <a:ext cx="8407400" cy="5785445"/>
          </a:xfrm>
        </p:spPr>
        <p:txBody>
          <a:bodyPr/>
          <a:lstStyle/>
          <a:p>
            <a:pPr marL="0" indent="0">
              <a:spcBef>
                <a:spcPct val="50000"/>
              </a:spcBef>
              <a:buFontTx/>
              <a:buNone/>
            </a:pPr>
            <a:r>
              <a:rPr lang="en-US" altLang="zh-CN" sz="3000" b="1" dirty="0" smtClean="0"/>
              <a:t>8.3.5.2  </a:t>
            </a:r>
            <a:r>
              <a:rPr lang="en-US" altLang="zh-CN" sz="3000" b="1" dirty="0"/>
              <a:t>Cortex-M3 </a:t>
            </a:r>
            <a:r>
              <a:rPr lang="zh-CN" altLang="en-US" sz="3000" b="1" dirty="0"/>
              <a:t>的堆栈实现</a:t>
            </a:r>
          </a:p>
          <a:p>
            <a:pPr marL="0" indent="0">
              <a:lnSpc>
                <a:spcPct val="150000"/>
              </a:lnSpc>
              <a:spcBef>
                <a:spcPct val="50000"/>
              </a:spcBef>
              <a:buFontTx/>
              <a:buNone/>
            </a:pPr>
            <a:r>
              <a:rPr lang="zh-CN" altLang="en-US" sz="2400" dirty="0"/>
              <a:t>堆栈指针 </a:t>
            </a:r>
            <a:r>
              <a:rPr lang="en-US" altLang="zh-CN" sz="2400" dirty="0"/>
              <a:t>(SP) </a:t>
            </a:r>
            <a:r>
              <a:rPr lang="zh-CN" altLang="en-US" sz="2400" dirty="0"/>
              <a:t>指向压入堆栈的最后一个数据</a:t>
            </a:r>
            <a:r>
              <a:rPr lang="en-US" altLang="zh-CN" sz="2400" dirty="0"/>
              <a:t>, SP </a:t>
            </a:r>
            <a:r>
              <a:rPr lang="zh-CN" altLang="en-US" sz="2400" dirty="0"/>
              <a:t>在一个新的</a:t>
            </a:r>
            <a:r>
              <a:rPr lang="en-US" altLang="zh-CN" sz="2400" dirty="0">
                <a:solidFill>
                  <a:srgbClr val="FF0000"/>
                </a:solidFill>
              </a:rPr>
              <a:t>PUSH</a:t>
            </a:r>
            <a:r>
              <a:rPr lang="zh-CN" altLang="en-US" sz="2400" dirty="0">
                <a:solidFill>
                  <a:srgbClr val="FF0000"/>
                </a:solidFill>
              </a:rPr>
              <a:t>操作</a:t>
            </a:r>
            <a:r>
              <a:rPr lang="zh-CN" altLang="en-US" sz="2400" dirty="0"/>
              <a:t>前递减</a:t>
            </a:r>
            <a:r>
              <a:rPr lang="zh-CN" altLang="en-US" sz="2400" dirty="0" smtClean="0"/>
              <a:t>。</a:t>
            </a:r>
            <a:endParaRPr lang="zh-CN" altLang="en-US" sz="2400" dirty="0"/>
          </a:p>
        </p:txBody>
      </p:sp>
      <p:graphicFrame>
        <p:nvGraphicFramePr>
          <p:cNvPr id="788486" name="Object 6"/>
          <p:cNvGraphicFramePr>
            <a:graphicFrameLocks noGrp="1" noChangeAspect="1"/>
          </p:cNvGraphicFramePr>
          <p:nvPr>
            <p:ph sz="quarter" idx="4294967295"/>
          </p:nvPr>
        </p:nvGraphicFramePr>
        <p:xfrm>
          <a:off x="152400" y="3581400"/>
          <a:ext cx="3873500" cy="1843088"/>
        </p:xfrm>
        <a:graphic>
          <a:graphicData uri="http://schemas.openxmlformats.org/presentationml/2006/ole">
            <mc:AlternateContent xmlns:mc="http://schemas.openxmlformats.org/markup-compatibility/2006">
              <mc:Choice xmlns:v="urn:schemas-microsoft-com:vml" Requires="v">
                <p:oleObj spid="_x0000_s81102" name="Visio" r:id="rId4" imgW="3873853" imgH="1843605" progId="Visio.Drawing.11">
                  <p:embed/>
                </p:oleObj>
              </mc:Choice>
              <mc:Fallback>
                <p:oleObj name="Visio" r:id="rId4" imgW="3873853" imgH="184360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581400"/>
                        <a:ext cx="3873500" cy="18430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0" name="Rectangle 3"/>
          <p:cNvSpPr>
            <a:spLocks noChangeArrowheads="1"/>
          </p:cNvSpPr>
          <p:nvPr/>
        </p:nvSpPr>
        <p:spPr bwMode="auto">
          <a:xfrm>
            <a:off x="3200400" y="6019800"/>
            <a:ext cx="4824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Cortex-M3 </a:t>
            </a:r>
            <a:r>
              <a:rPr lang="zh-CN" altLang="en-US" b="1"/>
              <a:t>堆栈</a:t>
            </a:r>
            <a:r>
              <a:rPr lang="en-US" altLang="zh-CN" b="1"/>
              <a:t>PUSH </a:t>
            </a:r>
            <a:r>
              <a:rPr lang="zh-CN" altLang="en-US" b="1"/>
              <a:t>实现</a:t>
            </a:r>
          </a:p>
        </p:txBody>
      </p:sp>
      <p:graphicFrame>
        <p:nvGraphicFramePr>
          <p:cNvPr id="80902" name="Object 5"/>
          <p:cNvGraphicFramePr>
            <a:graphicFrameLocks noChangeAspect="1"/>
          </p:cNvGraphicFramePr>
          <p:nvPr/>
        </p:nvGraphicFramePr>
        <p:xfrm>
          <a:off x="304800" y="2590800"/>
          <a:ext cx="8569325" cy="3190875"/>
        </p:xfrm>
        <a:graphic>
          <a:graphicData uri="http://schemas.openxmlformats.org/presentationml/2006/ole">
            <mc:AlternateContent xmlns:mc="http://schemas.openxmlformats.org/markup-compatibility/2006">
              <mc:Choice xmlns:v="urn:schemas-microsoft-com:vml" Requires="v">
                <p:oleObj spid="_x0000_s81103" name="Visio" r:id="rId6" imgW="9949193" imgH="3143359" progId="Visio.Drawing.11">
                  <p:embed/>
                </p:oleObj>
              </mc:Choice>
              <mc:Fallback>
                <p:oleObj name="Visio" r:id="rId6" imgW="9949193" imgH="3143359"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590800"/>
                        <a:ext cx="8569325" cy="319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489" name="Object 9"/>
          <p:cNvGraphicFramePr>
            <a:graphicFrameLocks noGrp="1" noChangeAspect="1"/>
          </p:cNvGraphicFramePr>
          <p:nvPr>
            <p:ph sz="quarter" idx="4294967295"/>
          </p:nvPr>
        </p:nvGraphicFramePr>
        <p:xfrm>
          <a:off x="5588000" y="3581400"/>
          <a:ext cx="3556000" cy="2384425"/>
        </p:xfrm>
        <a:graphic>
          <a:graphicData uri="http://schemas.openxmlformats.org/presentationml/2006/ole">
            <mc:AlternateContent xmlns:mc="http://schemas.openxmlformats.org/markup-compatibility/2006">
              <mc:Choice xmlns:v="urn:schemas-microsoft-com:vml" Requires="v">
                <p:oleObj spid="_x0000_s81104" name="Visio" r:id="rId8" imgW="3555514" imgH="2383971" progId="Visio.Drawing.11">
                  <p:embed/>
                </p:oleObj>
              </mc:Choice>
              <mc:Fallback>
                <p:oleObj name="Visio" r:id="rId8" imgW="3555514" imgH="2383971" progId="Visio.Drawing.11">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8000" y="3581400"/>
                        <a:ext cx="3556000" cy="2384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8486"/>
                                        </p:tgtEl>
                                        <p:attrNameLst>
                                          <p:attrName>style.visibility</p:attrName>
                                        </p:attrNameLst>
                                      </p:cBhvr>
                                      <p:to>
                                        <p:strVal val="visible"/>
                                      </p:to>
                                    </p:set>
                                    <p:anim calcmode="lin" valueType="num">
                                      <p:cBhvr additive="base">
                                        <p:cTn id="7" dur="500" fill="hold"/>
                                        <p:tgtEl>
                                          <p:spTgt spid="788486"/>
                                        </p:tgtEl>
                                        <p:attrNameLst>
                                          <p:attrName>ppt_x</p:attrName>
                                        </p:attrNameLst>
                                      </p:cBhvr>
                                      <p:tavLst>
                                        <p:tav tm="0">
                                          <p:val>
                                            <p:strVal val="0-#ppt_w/2"/>
                                          </p:val>
                                        </p:tav>
                                        <p:tav tm="100000">
                                          <p:val>
                                            <p:strVal val="#ppt_x"/>
                                          </p:val>
                                        </p:tav>
                                      </p:tavLst>
                                    </p:anim>
                                    <p:anim calcmode="lin" valueType="num">
                                      <p:cBhvr additive="base">
                                        <p:cTn id="8" dur="500" fill="hold"/>
                                        <p:tgtEl>
                                          <p:spTgt spid="7884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88489"/>
                                        </p:tgtEl>
                                        <p:attrNameLst>
                                          <p:attrName>style.visibility</p:attrName>
                                        </p:attrNameLst>
                                      </p:cBhvr>
                                      <p:to>
                                        <p:strVal val="visible"/>
                                      </p:to>
                                    </p:set>
                                    <p:anim calcmode="lin" valueType="num">
                                      <p:cBhvr additive="base">
                                        <p:cTn id="13" dur="500" fill="hold"/>
                                        <p:tgtEl>
                                          <p:spTgt spid="788489"/>
                                        </p:tgtEl>
                                        <p:attrNameLst>
                                          <p:attrName>ppt_x</p:attrName>
                                        </p:attrNameLst>
                                      </p:cBhvr>
                                      <p:tavLst>
                                        <p:tav tm="0">
                                          <p:val>
                                            <p:strVal val="1+#ppt_w/2"/>
                                          </p:val>
                                        </p:tav>
                                        <p:tav tm="100000">
                                          <p:val>
                                            <p:strVal val="#ppt_x"/>
                                          </p:val>
                                        </p:tav>
                                      </p:tavLst>
                                    </p:anim>
                                    <p:anim calcmode="lin" valueType="num">
                                      <p:cBhvr additive="base">
                                        <p:cTn id="14" dur="500" fill="hold"/>
                                        <p:tgtEl>
                                          <p:spTgt spid="7884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sz="half" idx="4294967295"/>
          </p:nvPr>
        </p:nvSpPr>
        <p:spPr>
          <a:xfrm>
            <a:off x="431800" y="404664"/>
            <a:ext cx="8483600" cy="5065712"/>
          </a:xfrm>
        </p:spPr>
        <p:txBody>
          <a:bodyPr/>
          <a:lstStyle/>
          <a:p>
            <a:pPr marL="0" indent="0">
              <a:lnSpc>
                <a:spcPct val="150000"/>
              </a:lnSpc>
              <a:buFontTx/>
              <a:buNone/>
            </a:pPr>
            <a:r>
              <a:rPr lang="zh-CN" altLang="en-US" sz="2400" dirty="0"/>
              <a:t>对于 </a:t>
            </a:r>
            <a:r>
              <a:rPr lang="en-US" altLang="zh-CN" sz="2400" dirty="0"/>
              <a:t>POP </a:t>
            </a:r>
            <a:r>
              <a:rPr lang="zh-CN" altLang="en-US" sz="2400" dirty="0"/>
              <a:t>操作</a:t>
            </a:r>
            <a:r>
              <a:rPr lang="en-US" altLang="zh-CN" sz="2400" dirty="0"/>
              <a:t>, </a:t>
            </a:r>
            <a:r>
              <a:rPr lang="zh-CN" altLang="en-US" sz="2400" dirty="0"/>
              <a:t>数据从</a:t>
            </a:r>
            <a:r>
              <a:rPr lang="en-US" altLang="zh-CN" sz="2400" dirty="0"/>
              <a:t>SP</a:t>
            </a:r>
            <a:r>
              <a:rPr lang="zh-CN" altLang="en-US" sz="2400" dirty="0"/>
              <a:t>指向的存储区域读取</a:t>
            </a:r>
            <a:r>
              <a:rPr lang="en-US" altLang="zh-CN" sz="2400" dirty="0"/>
              <a:t>, </a:t>
            </a:r>
            <a:r>
              <a:rPr lang="zh-CN" altLang="en-US" sz="2400" dirty="0"/>
              <a:t>然后堆栈指针递增。 在存储位置的内容并未发生变化。</a:t>
            </a:r>
          </a:p>
        </p:txBody>
      </p:sp>
      <p:graphicFrame>
        <p:nvGraphicFramePr>
          <p:cNvPr id="82947" name="Object 6"/>
          <p:cNvGraphicFramePr>
            <a:graphicFrameLocks noGrp="1" noChangeAspect="1"/>
          </p:cNvGraphicFramePr>
          <p:nvPr>
            <p:ph sz="quarter" idx="4294967295"/>
            <p:extLst>
              <p:ext uri="{D42A27DB-BD31-4B8C-83A1-F6EECF244321}">
                <p14:modId xmlns:p14="http://schemas.microsoft.com/office/powerpoint/2010/main" val="856086108"/>
              </p:ext>
            </p:extLst>
          </p:nvPr>
        </p:nvGraphicFramePr>
        <p:xfrm>
          <a:off x="4749800" y="3015060"/>
          <a:ext cx="763588" cy="890587"/>
        </p:xfrm>
        <a:graphic>
          <a:graphicData uri="http://schemas.openxmlformats.org/presentationml/2006/ole">
            <mc:AlternateContent xmlns:mc="http://schemas.openxmlformats.org/markup-compatibility/2006">
              <mc:Choice xmlns:v="urn:schemas-microsoft-com:vml" Requires="v">
                <p:oleObj spid="_x0000_s83150" name="Visio" r:id="rId4" imgW="763755" imgH="997567" progId="Visio.Drawing.11">
                  <p:embed/>
                </p:oleObj>
              </mc:Choice>
              <mc:Fallback>
                <p:oleObj name="Visio" r:id="rId4" imgW="763755" imgH="997567"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9800" y="3015060"/>
                        <a:ext cx="763588" cy="89058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48" name="Rectangle 3"/>
          <p:cNvSpPr>
            <a:spLocks noChangeArrowheads="1"/>
          </p:cNvSpPr>
          <p:nvPr/>
        </p:nvSpPr>
        <p:spPr bwMode="auto">
          <a:xfrm>
            <a:off x="2971800" y="5724922"/>
            <a:ext cx="3551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Cortex-M3 </a:t>
            </a:r>
            <a:r>
              <a:rPr lang="zh-CN" altLang="en-US" b="1"/>
              <a:t>的堆栈</a:t>
            </a:r>
            <a:r>
              <a:rPr lang="en-US" altLang="zh-CN" b="1"/>
              <a:t>POP </a:t>
            </a:r>
            <a:r>
              <a:rPr lang="zh-CN" altLang="en-US" b="1"/>
              <a:t>操作实现</a:t>
            </a:r>
          </a:p>
        </p:txBody>
      </p:sp>
      <p:sp>
        <p:nvSpPr>
          <p:cNvPr id="82949" name="Rectangle 4"/>
          <p:cNvSpPr>
            <a:spLocks noChangeArrowheads="1"/>
          </p:cNvSpPr>
          <p:nvPr/>
        </p:nvSpPr>
        <p:spPr bwMode="auto">
          <a:xfrm>
            <a:off x="0" y="227687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789509" name="Object 5"/>
          <p:cNvGraphicFramePr>
            <a:graphicFrameLocks noChangeAspect="1"/>
          </p:cNvGraphicFramePr>
          <p:nvPr>
            <p:extLst>
              <p:ext uri="{D42A27DB-BD31-4B8C-83A1-F6EECF244321}">
                <p14:modId xmlns:p14="http://schemas.microsoft.com/office/powerpoint/2010/main" val="3188128380"/>
              </p:ext>
            </p:extLst>
          </p:nvPr>
        </p:nvGraphicFramePr>
        <p:xfrm>
          <a:off x="228600" y="2295922"/>
          <a:ext cx="8353425" cy="2665413"/>
        </p:xfrm>
        <a:graphic>
          <a:graphicData uri="http://schemas.openxmlformats.org/presentationml/2006/ole">
            <mc:AlternateContent xmlns:mc="http://schemas.openxmlformats.org/markup-compatibility/2006">
              <mc:Choice xmlns:v="urn:schemas-microsoft-com:vml" Requires="v">
                <p:oleObj spid="_x0000_s83151" name="Visio" r:id="rId6" imgW="9349812" imgH="2495441" progId="Visio.Drawing.11">
                  <p:embed/>
                </p:oleObj>
              </mc:Choice>
              <mc:Fallback>
                <p:oleObj name="Visio" r:id="rId6" imgW="9349812" imgH="2495441"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2295922"/>
                        <a:ext cx="8353425" cy="2665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9513" name="Object 9"/>
          <p:cNvGraphicFramePr>
            <a:graphicFrameLocks noGrp="1" noChangeAspect="1"/>
          </p:cNvGraphicFramePr>
          <p:nvPr>
            <p:ph sz="quarter" idx="4294967295"/>
            <p:extLst>
              <p:ext uri="{D42A27DB-BD31-4B8C-83A1-F6EECF244321}">
                <p14:modId xmlns:p14="http://schemas.microsoft.com/office/powerpoint/2010/main" val="1887846929"/>
              </p:ext>
            </p:extLst>
          </p:nvPr>
        </p:nvGraphicFramePr>
        <p:xfrm>
          <a:off x="5943600" y="2372122"/>
          <a:ext cx="2959100" cy="2455863"/>
        </p:xfrm>
        <a:graphic>
          <a:graphicData uri="http://schemas.openxmlformats.org/presentationml/2006/ole">
            <mc:AlternateContent xmlns:mc="http://schemas.openxmlformats.org/markup-compatibility/2006">
              <mc:Choice xmlns:v="urn:schemas-microsoft-com:vml" Requires="v">
                <p:oleObj spid="_x0000_s83152" name="Visio" r:id="rId8" imgW="2959603" imgH="2455817" progId="Visio.Drawing.11">
                  <p:embed/>
                </p:oleObj>
              </mc:Choice>
              <mc:Fallback>
                <p:oleObj name="Visio" r:id="rId8" imgW="2959603" imgH="2455817" progId="Visio.Drawing.11">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2372122"/>
                        <a:ext cx="2959100" cy="24558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9509"/>
                                        </p:tgtEl>
                                        <p:attrNameLst>
                                          <p:attrName>style.visibility</p:attrName>
                                        </p:attrNameLst>
                                      </p:cBhvr>
                                      <p:to>
                                        <p:strVal val="visible"/>
                                      </p:to>
                                    </p:set>
                                    <p:anim calcmode="lin" valueType="num">
                                      <p:cBhvr additive="base">
                                        <p:cTn id="7" dur="500" fill="hold"/>
                                        <p:tgtEl>
                                          <p:spTgt spid="789509"/>
                                        </p:tgtEl>
                                        <p:attrNameLst>
                                          <p:attrName>ppt_x</p:attrName>
                                        </p:attrNameLst>
                                      </p:cBhvr>
                                      <p:tavLst>
                                        <p:tav tm="0">
                                          <p:val>
                                            <p:strVal val="0-#ppt_w/2"/>
                                          </p:val>
                                        </p:tav>
                                        <p:tav tm="100000">
                                          <p:val>
                                            <p:strVal val="#ppt_x"/>
                                          </p:val>
                                        </p:tav>
                                      </p:tavLst>
                                    </p:anim>
                                    <p:anim calcmode="lin" valueType="num">
                                      <p:cBhvr additive="base">
                                        <p:cTn id="8" dur="500" fill="hold"/>
                                        <p:tgtEl>
                                          <p:spTgt spid="7895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89513"/>
                                        </p:tgtEl>
                                        <p:attrNameLst>
                                          <p:attrName>style.visibility</p:attrName>
                                        </p:attrNameLst>
                                      </p:cBhvr>
                                      <p:to>
                                        <p:strVal val="visible"/>
                                      </p:to>
                                    </p:set>
                                    <p:anim calcmode="lin" valueType="num">
                                      <p:cBhvr additive="base">
                                        <p:cTn id="13" dur="500" fill="hold"/>
                                        <p:tgtEl>
                                          <p:spTgt spid="789513"/>
                                        </p:tgtEl>
                                        <p:attrNameLst>
                                          <p:attrName>ppt_x</p:attrName>
                                        </p:attrNameLst>
                                      </p:cBhvr>
                                      <p:tavLst>
                                        <p:tav tm="0">
                                          <p:val>
                                            <p:strVal val="1+#ppt_w/2"/>
                                          </p:val>
                                        </p:tav>
                                        <p:tav tm="100000">
                                          <p:val>
                                            <p:strVal val="#ppt_x"/>
                                          </p:val>
                                        </p:tav>
                                      </p:tavLst>
                                    </p:anim>
                                    <p:anim calcmode="lin" valueType="num">
                                      <p:cBhvr additive="base">
                                        <p:cTn id="14" dur="500" fill="hold"/>
                                        <p:tgtEl>
                                          <p:spTgt spid="789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1000" y="404664"/>
            <a:ext cx="820737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000" b="1" dirty="0" smtClean="0">
                <a:solidFill>
                  <a:srgbClr val="133984"/>
                </a:solidFill>
                <a:ea typeface="黑体" pitchFamily="2" charset="-122"/>
              </a:rPr>
              <a:t>8.3.5.3  </a:t>
            </a:r>
            <a:r>
              <a:rPr lang="zh-CN" altLang="en-US" sz="3000" b="1" dirty="0">
                <a:solidFill>
                  <a:srgbClr val="133984"/>
                </a:solidFill>
                <a:ea typeface="黑体" pitchFamily="2" charset="-122"/>
              </a:rPr>
              <a:t>在</a:t>
            </a:r>
            <a:r>
              <a:rPr lang="en-US" altLang="zh-CN" sz="3000" b="1" dirty="0">
                <a:solidFill>
                  <a:srgbClr val="133984"/>
                </a:solidFill>
                <a:ea typeface="黑体" pitchFamily="2" charset="-122"/>
              </a:rPr>
              <a:t>Cortex-M3</a:t>
            </a:r>
            <a:r>
              <a:rPr lang="zh-CN" altLang="en-US" sz="3000" b="1" dirty="0">
                <a:solidFill>
                  <a:srgbClr val="133984"/>
                </a:solidFill>
                <a:ea typeface="黑体" pitchFamily="2" charset="-122"/>
              </a:rPr>
              <a:t>中的两种堆栈模式</a:t>
            </a:r>
          </a:p>
          <a:p>
            <a:pPr>
              <a:lnSpc>
                <a:spcPct val="150000"/>
              </a:lnSpc>
              <a:spcBef>
                <a:spcPct val="50000"/>
              </a:spcBef>
            </a:pPr>
            <a:r>
              <a:rPr lang="en-US" altLang="zh-CN" sz="2400" dirty="0">
                <a:solidFill>
                  <a:srgbClr val="133984"/>
                </a:solidFill>
                <a:ea typeface="黑体" pitchFamily="2" charset="-122"/>
              </a:rPr>
              <a:t>Cortex-M3 </a:t>
            </a:r>
            <a:r>
              <a:rPr lang="zh-CN" altLang="en-US" sz="2400" dirty="0">
                <a:solidFill>
                  <a:srgbClr val="133984"/>
                </a:solidFill>
                <a:ea typeface="黑体" pitchFamily="2" charset="-122"/>
              </a:rPr>
              <a:t>有两个堆栈指针</a:t>
            </a:r>
            <a:r>
              <a:rPr lang="en-US" altLang="zh-CN" sz="2400" dirty="0">
                <a:solidFill>
                  <a:srgbClr val="133984"/>
                </a:solidFill>
                <a:ea typeface="黑体" pitchFamily="2" charset="-122"/>
              </a:rPr>
              <a:t>: </a:t>
            </a:r>
            <a:r>
              <a:rPr lang="zh-CN" altLang="en-US" sz="2400" dirty="0">
                <a:solidFill>
                  <a:srgbClr val="133984"/>
                </a:solidFill>
                <a:ea typeface="黑体" pitchFamily="2" charset="-122"/>
              </a:rPr>
              <a:t>主堆栈指针 </a:t>
            </a:r>
            <a:r>
              <a:rPr lang="en-US" altLang="zh-CN" sz="2400" dirty="0">
                <a:solidFill>
                  <a:srgbClr val="133984"/>
                </a:solidFill>
                <a:ea typeface="黑体" pitchFamily="2" charset="-122"/>
              </a:rPr>
              <a:t>(MSP) </a:t>
            </a:r>
            <a:r>
              <a:rPr lang="zh-CN" altLang="en-US" sz="2400" dirty="0">
                <a:solidFill>
                  <a:srgbClr val="133984"/>
                </a:solidFill>
                <a:ea typeface="黑体" pitchFamily="2" charset="-122"/>
              </a:rPr>
              <a:t>和进程堆栈指针</a:t>
            </a:r>
            <a:r>
              <a:rPr lang="en-US" altLang="zh-CN" sz="2400" dirty="0">
                <a:solidFill>
                  <a:srgbClr val="133984"/>
                </a:solidFill>
                <a:ea typeface="黑体" pitchFamily="2" charset="-122"/>
              </a:rPr>
              <a:t>(PSP</a:t>
            </a:r>
            <a:r>
              <a:rPr lang="en-US" altLang="zh-CN" sz="2400" dirty="0" smtClean="0">
                <a:solidFill>
                  <a:srgbClr val="133984"/>
                </a:solidFill>
                <a:ea typeface="黑体" pitchFamily="2" charset="-122"/>
              </a:rPr>
              <a:t>)</a:t>
            </a:r>
            <a:r>
              <a:rPr lang="zh-CN" altLang="en-US" sz="2400" dirty="0" smtClean="0">
                <a:solidFill>
                  <a:srgbClr val="133984"/>
                </a:solidFill>
                <a:ea typeface="黑体" pitchFamily="2" charset="-122"/>
              </a:rPr>
              <a:t>。被</a:t>
            </a:r>
            <a:r>
              <a:rPr lang="zh-CN" altLang="en-US" sz="2400" dirty="0">
                <a:solidFill>
                  <a:srgbClr val="133984"/>
                </a:solidFill>
                <a:ea typeface="黑体" pitchFamily="2" charset="-122"/>
              </a:rPr>
              <a:t>使用的</a:t>
            </a:r>
            <a:r>
              <a:rPr lang="en-US" altLang="zh-CN" sz="2400" dirty="0">
                <a:solidFill>
                  <a:srgbClr val="133984"/>
                </a:solidFill>
                <a:ea typeface="黑体" pitchFamily="2" charset="-122"/>
              </a:rPr>
              <a:t>SP </a:t>
            </a:r>
            <a:r>
              <a:rPr lang="zh-CN" altLang="en-US" sz="2400" dirty="0">
                <a:solidFill>
                  <a:srgbClr val="133984"/>
                </a:solidFill>
                <a:ea typeface="黑体" pitchFamily="2" charset="-122"/>
              </a:rPr>
              <a:t>寄存器由控制寄存器的比特</a:t>
            </a:r>
            <a:r>
              <a:rPr lang="en-US" altLang="zh-CN" sz="2400" dirty="0">
                <a:solidFill>
                  <a:srgbClr val="133984"/>
                </a:solidFill>
                <a:ea typeface="黑体" pitchFamily="2" charset="-122"/>
              </a:rPr>
              <a:t>1</a:t>
            </a:r>
            <a:r>
              <a:rPr lang="zh-CN" altLang="en-US" sz="2400" dirty="0">
                <a:solidFill>
                  <a:srgbClr val="133984"/>
                </a:solidFill>
                <a:ea typeface="黑体" pitchFamily="2" charset="-122"/>
              </a:rPr>
              <a:t>来控制。</a:t>
            </a:r>
          </a:p>
        </p:txBody>
      </p:sp>
      <p:graphicFrame>
        <p:nvGraphicFramePr>
          <p:cNvPr id="84996" name="Object 4"/>
          <p:cNvGraphicFramePr>
            <a:graphicFrameLocks noChangeAspect="1"/>
          </p:cNvGraphicFramePr>
          <p:nvPr>
            <p:extLst>
              <p:ext uri="{D42A27DB-BD31-4B8C-83A1-F6EECF244321}">
                <p14:modId xmlns:p14="http://schemas.microsoft.com/office/powerpoint/2010/main" val="720491219"/>
              </p:ext>
            </p:extLst>
          </p:nvPr>
        </p:nvGraphicFramePr>
        <p:xfrm>
          <a:off x="762000" y="2513285"/>
          <a:ext cx="7164388" cy="3236913"/>
        </p:xfrm>
        <a:graphic>
          <a:graphicData uri="http://schemas.openxmlformats.org/presentationml/2006/ole">
            <mc:AlternateContent xmlns:mc="http://schemas.openxmlformats.org/markup-compatibility/2006">
              <mc:Choice xmlns:v="urn:schemas-microsoft-com:vml" Requires="v">
                <p:oleObj spid="_x0000_s85332" name="Visio" r:id="rId4" imgW="8837173" imgH="3827417" progId="Visio.Drawing.11">
                  <p:embed/>
                </p:oleObj>
              </mc:Choice>
              <mc:Fallback>
                <p:oleObj name="Visio" r:id="rId4" imgW="8837173" imgH="3827417"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3285"/>
                        <a:ext cx="7164388" cy="323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7" name="Rectangle 5"/>
          <p:cNvSpPr>
            <a:spLocks noChangeArrowheads="1"/>
          </p:cNvSpPr>
          <p:nvPr/>
        </p:nvSpPr>
        <p:spPr bwMode="auto">
          <a:xfrm>
            <a:off x="827584" y="5942285"/>
            <a:ext cx="723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                  Control [1] = 0: </a:t>
            </a:r>
            <a:r>
              <a:rPr lang="zh-CN" altLang="en-US" b="1" dirty="0" smtClean="0"/>
              <a:t>线程</a:t>
            </a:r>
            <a:r>
              <a:rPr lang="zh-CN" altLang="en-US" b="1" dirty="0"/>
              <a:t>模式</a:t>
            </a:r>
            <a:r>
              <a:rPr lang="zh-CN" altLang="en-US" b="1" dirty="0" smtClean="0"/>
              <a:t>和</a:t>
            </a:r>
            <a:r>
              <a:rPr lang="en-US" altLang="zh-CN" b="1" dirty="0" smtClean="0"/>
              <a:t>handler</a:t>
            </a:r>
            <a:r>
              <a:rPr lang="zh-CN" altLang="en-US" b="1" dirty="0" smtClean="0"/>
              <a:t>模式使用</a:t>
            </a:r>
            <a:r>
              <a:rPr lang="zh-CN" altLang="en-US" b="1" dirty="0"/>
              <a:t>主堆栈</a:t>
            </a:r>
          </a:p>
        </p:txBody>
      </p:sp>
      <p:graphicFrame>
        <p:nvGraphicFramePr>
          <p:cNvPr id="790534" name="Object 6"/>
          <p:cNvGraphicFramePr>
            <a:graphicFrameLocks noGrp="1" noChangeAspect="1"/>
          </p:cNvGraphicFramePr>
          <p:nvPr>
            <p:ph sz="quarter" idx="4294967295"/>
            <p:extLst>
              <p:ext uri="{D42A27DB-BD31-4B8C-83A1-F6EECF244321}">
                <p14:modId xmlns:p14="http://schemas.microsoft.com/office/powerpoint/2010/main" val="1595280355"/>
              </p:ext>
            </p:extLst>
          </p:nvPr>
        </p:nvGraphicFramePr>
        <p:xfrm>
          <a:off x="1930400" y="3505473"/>
          <a:ext cx="966788" cy="1104900"/>
        </p:xfrm>
        <a:graphic>
          <a:graphicData uri="http://schemas.openxmlformats.org/presentationml/2006/ole">
            <mc:AlternateContent xmlns:mc="http://schemas.openxmlformats.org/markup-compatibility/2006">
              <mc:Choice xmlns:v="urn:schemas-microsoft-com:vml" Requires="v">
                <p:oleObj spid="_x0000_s85333" name="Visio" r:id="rId6" imgW="966295" imgH="1237053" progId="Visio.Drawing.11">
                  <p:embed/>
                </p:oleObj>
              </mc:Choice>
              <mc:Fallback>
                <p:oleObj name="Visio" r:id="rId6" imgW="966295" imgH="1237053"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0400" y="3505473"/>
                        <a:ext cx="966788" cy="11049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0536" name="Object 8"/>
          <p:cNvGraphicFramePr>
            <a:graphicFrameLocks noGrp="1" noChangeAspect="1"/>
          </p:cNvGraphicFramePr>
          <p:nvPr>
            <p:ph sz="quarter" idx="4294967295"/>
            <p:extLst>
              <p:ext uri="{D42A27DB-BD31-4B8C-83A1-F6EECF244321}">
                <p14:modId xmlns:p14="http://schemas.microsoft.com/office/powerpoint/2010/main" val="3840382484"/>
              </p:ext>
            </p:extLst>
          </p:nvPr>
        </p:nvGraphicFramePr>
        <p:xfrm>
          <a:off x="3225800" y="4184923"/>
          <a:ext cx="1162050" cy="679450"/>
        </p:xfrm>
        <a:graphic>
          <a:graphicData uri="http://schemas.openxmlformats.org/presentationml/2006/ole">
            <mc:AlternateContent xmlns:mc="http://schemas.openxmlformats.org/markup-compatibility/2006">
              <mc:Choice xmlns:v="urn:schemas-microsoft-com:vml" Requires="v">
                <p:oleObj spid="_x0000_s85334" name="Visio" r:id="rId8" imgW="1161896" imgH="758081" progId="Visio.Drawing.11">
                  <p:embed/>
                </p:oleObj>
              </mc:Choice>
              <mc:Fallback>
                <p:oleObj name="Visio" r:id="rId8" imgW="1161896" imgH="758081" progId="Visio.Drawing.11">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5800" y="4184923"/>
                        <a:ext cx="1162050" cy="6794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0539" name="Object 11"/>
          <p:cNvGraphicFramePr>
            <a:graphicFrameLocks noGrp="1" noChangeAspect="1"/>
          </p:cNvGraphicFramePr>
          <p:nvPr>
            <p:ph sz="quarter" idx="4294967295"/>
            <p:extLst>
              <p:ext uri="{D42A27DB-BD31-4B8C-83A1-F6EECF244321}">
                <p14:modId xmlns:p14="http://schemas.microsoft.com/office/powerpoint/2010/main" val="4206476017"/>
              </p:ext>
            </p:extLst>
          </p:nvPr>
        </p:nvGraphicFramePr>
        <p:xfrm>
          <a:off x="4368800" y="4184923"/>
          <a:ext cx="1352550" cy="668337"/>
        </p:xfrm>
        <a:graphic>
          <a:graphicData uri="http://schemas.openxmlformats.org/presentationml/2006/ole">
            <mc:AlternateContent xmlns:mc="http://schemas.openxmlformats.org/markup-compatibility/2006">
              <mc:Choice xmlns:v="urn:schemas-microsoft-com:vml" Requires="v">
                <p:oleObj spid="_x0000_s85335" name="Visio" r:id="rId10" imgW="1352726" imgH="747631" progId="Visio.Drawing.11">
                  <p:embed/>
                </p:oleObj>
              </mc:Choice>
              <mc:Fallback>
                <p:oleObj name="Visio" r:id="rId10" imgW="1352726" imgH="747631" progId="Visio.Drawing.11">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8800" y="4184923"/>
                        <a:ext cx="1352550" cy="668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0542" name="Object 14"/>
          <p:cNvGraphicFramePr>
            <a:graphicFrameLocks noGrp="1" noChangeAspect="1"/>
          </p:cNvGraphicFramePr>
          <p:nvPr>
            <p:ph sz="quarter" idx="4294967295"/>
            <p:extLst>
              <p:ext uri="{D42A27DB-BD31-4B8C-83A1-F6EECF244321}">
                <p14:modId xmlns:p14="http://schemas.microsoft.com/office/powerpoint/2010/main" val="1179173588"/>
              </p:ext>
            </p:extLst>
          </p:nvPr>
        </p:nvGraphicFramePr>
        <p:xfrm>
          <a:off x="5130800" y="2619648"/>
          <a:ext cx="966788" cy="1035050"/>
        </p:xfrm>
        <a:graphic>
          <a:graphicData uri="http://schemas.openxmlformats.org/presentationml/2006/ole">
            <mc:AlternateContent xmlns:mc="http://schemas.openxmlformats.org/markup-compatibility/2006">
              <mc:Choice xmlns:v="urn:schemas-microsoft-com:vml" Requires="v">
                <p:oleObj spid="_x0000_s85336" name="Visio" r:id="rId12" imgW="966295" imgH="1158675" progId="Visio.Drawing.11">
                  <p:embed/>
                </p:oleObj>
              </mc:Choice>
              <mc:Fallback>
                <p:oleObj name="Visio" r:id="rId12" imgW="966295" imgH="1158675" progId="Visio.Drawing.11">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30800" y="2619648"/>
                        <a:ext cx="966788" cy="10350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790534"/>
                                        </p:tgtEl>
                                        <p:attrNameLst>
                                          <p:attrName>style.visibility</p:attrName>
                                        </p:attrNameLst>
                                      </p:cBhvr>
                                      <p:to>
                                        <p:strVal val="visible"/>
                                      </p:to>
                                    </p:set>
                                    <p:anim calcmode="lin" valueType="num">
                                      <p:cBhvr additive="base">
                                        <p:cTn id="7" dur="500" fill="hold"/>
                                        <p:tgtEl>
                                          <p:spTgt spid="790534"/>
                                        </p:tgtEl>
                                        <p:attrNameLst>
                                          <p:attrName>ppt_x</p:attrName>
                                        </p:attrNameLst>
                                      </p:cBhvr>
                                      <p:tavLst>
                                        <p:tav tm="0">
                                          <p:val>
                                            <p:strVal val="#ppt_x"/>
                                          </p:val>
                                        </p:tav>
                                        <p:tav tm="100000">
                                          <p:val>
                                            <p:strVal val="#ppt_x"/>
                                          </p:val>
                                        </p:tav>
                                      </p:tavLst>
                                    </p:anim>
                                    <p:anim calcmode="lin" valueType="num">
                                      <p:cBhvr additive="base">
                                        <p:cTn id="8" dur="500" fill="hold"/>
                                        <p:tgtEl>
                                          <p:spTgt spid="7905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790536"/>
                                        </p:tgtEl>
                                        <p:attrNameLst>
                                          <p:attrName>style.visibility</p:attrName>
                                        </p:attrNameLst>
                                      </p:cBhvr>
                                      <p:to>
                                        <p:strVal val="visible"/>
                                      </p:to>
                                    </p:set>
                                    <p:anim calcmode="lin" valueType="num">
                                      <p:cBhvr additive="base">
                                        <p:cTn id="13" dur="500" fill="hold"/>
                                        <p:tgtEl>
                                          <p:spTgt spid="790536"/>
                                        </p:tgtEl>
                                        <p:attrNameLst>
                                          <p:attrName>ppt_x</p:attrName>
                                        </p:attrNameLst>
                                      </p:cBhvr>
                                      <p:tavLst>
                                        <p:tav tm="0">
                                          <p:val>
                                            <p:strVal val="1+#ppt_w/2"/>
                                          </p:val>
                                        </p:tav>
                                        <p:tav tm="100000">
                                          <p:val>
                                            <p:strVal val="#ppt_x"/>
                                          </p:val>
                                        </p:tav>
                                      </p:tavLst>
                                    </p:anim>
                                    <p:anim calcmode="lin" valueType="num">
                                      <p:cBhvr additive="base">
                                        <p:cTn id="14" dur="500" fill="hold"/>
                                        <p:tgtEl>
                                          <p:spTgt spid="7905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790542"/>
                                        </p:tgtEl>
                                        <p:attrNameLst>
                                          <p:attrName>style.visibility</p:attrName>
                                        </p:attrNameLst>
                                      </p:cBhvr>
                                      <p:to>
                                        <p:strVal val="visible"/>
                                      </p:to>
                                    </p:set>
                                    <p:anim calcmode="lin" valueType="num">
                                      <p:cBhvr additive="base">
                                        <p:cTn id="19" dur="500" fill="hold"/>
                                        <p:tgtEl>
                                          <p:spTgt spid="790542"/>
                                        </p:tgtEl>
                                        <p:attrNameLst>
                                          <p:attrName>ppt_x</p:attrName>
                                        </p:attrNameLst>
                                      </p:cBhvr>
                                      <p:tavLst>
                                        <p:tav tm="0">
                                          <p:val>
                                            <p:strVal val="#ppt_x"/>
                                          </p:val>
                                        </p:tav>
                                        <p:tav tm="100000">
                                          <p:val>
                                            <p:strVal val="#ppt_x"/>
                                          </p:val>
                                        </p:tav>
                                      </p:tavLst>
                                    </p:anim>
                                    <p:anim calcmode="lin" valueType="num">
                                      <p:cBhvr additive="base">
                                        <p:cTn id="20" dur="500" fill="hold"/>
                                        <p:tgtEl>
                                          <p:spTgt spid="790542"/>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790539"/>
                                        </p:tgtEl>
                                        <p:attrNameLst>
                                          <p:attrName>style.visibility</p:attrName>
                                        </p:attrNameLst>
                                      </p:cBhvr>
                                      <p:to>
                                        <p:strVal val="visible"/>
                                      </p:to>
                                    </p:set>
                                    <p:anim calcmode="lin" valueType="num">
                                      <p:cBhvr additive="base">
                                        <p:cTn id="25" dur="500" fill="hold"/>
                                        <p:tgtEl>
                                          <p:spTgt spid="790539"/>
                                        </p:tgtEl>
                                        <p:attrNameLst>
                                          <p:attrName>ppt_x</p:attrName>
                                        </p:attrNameLst>
                                      </p:cBhvr>
                                      <p:tavLst>
                                        <p:tav tm="0">
                                          <p:val>
                                            <p:strVal val="0-#ppt_w/2"/>
                                          </p:val>
                                        </p:tav>
                                        <p:tav tm="100000">
                                          <p:val>
                                            <p:strVal val="#ppt_x"/>
                                          </p:val>
                                        </p:tav>
                                      </p:tavLst>
                                    </p:anim>
                                    <p:anim calcmode="lin" valueType="num">
                                      <p:cBhvr additive="base">
                                        <p:cTn id="26" dur="500" fill="hold"/>
                                        <p:tgtEl>
                                          <p:spTgt spid="790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ChangeArrowheads="1"/>
          </p:cNvSpPr>
          <p:nvPr/>
        </p:nvSpPr>
        <p:spPr bwMode="auto">
          <a:xfrm>
            <a:off x="1475656" y="4005064"/>
            <a:ext cx="6696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a:t>Control[1] = </a:t>
            </a:r>
            <a:r>
              <a:rPr lang="en-US" altLang="zh-CN" b="1" dirty="0" smtClean="0"/>
              <a:t>1</a:t>
            </a:r>
            <a:r>
              <a:rPr lang="zh-CN" altLang="en-US" b="1" dirty="0" smtClean="0"/>
              <a:t>线程模式使用</a:t>
            </a:r>
            <a:r>
              <a:rPr lang="zh-CN" altLang="en-US" b="1" dirty="0"/>
              <a:t>进程堆栈</a:t>
            </a:r>
            <a:r>
              <a:rPr lang="zh-CN" altLang="en-US" b="1" dirty="0" smtClean="0"/>
              <a:t>和</a:t>
            </a:r>
            <a:r>
              <a:rPr lang="en-US" altLang="zh-CN" b="1" dirty="0" smtClean="0"/>
              <a:t>handler</a:t>
            </a:r>
            <a:r>
              <a:rPr lang="zh-CN" altLang="en-US" b="1" dirty="0" smtClean="0"/>
              <a:t>模式使用</a:t>
            </a:r>
            <a:r>
              <a:rPr lang="zh-CN" altLang="en-US" b="1" dirty="0"/>
              <a:t>主堆栈</a:t>
            </a:r>
          </a:p>
        </p:txBody>
      </p:sp>
      <p:graphicFrame>
        <p:nvGraphicFramePr>
          <p:cNvPr id="87045" name="Object 6"/>
          <p:cNvGraphicFramePr>
            <a:graphicFrameLocks noChangeAspect="1"/>
          </p:cNvGraphicFramePr>
          <p:nvPr>
            <p:extLst>
              <p:ext uri="{D42A27DB-BD31-4B8C-83A1-F6EECF244321}">
                <p14:modId xmlns:p14="http://schemas.microsoft.com/office/powerpoint/2010/main" val="852146877"/>
              </p:ext>
            </p:extLst>
          </p:nvPr>
        </p:nvGraphicFramePr>
        <p:xfrm>
          <a:off x="1066800" y="552872"/>
          <a:ext cx="7164388" cy="3236913"/>
        </p:xfrm>
        <a:graphic>
          <a:graphicData uri="http://schemas.openxmlformats.org/presentationml/2006/ole">
            <mc:AlternateContent xmlns:mc="http://schemas.openxmlformats.org/markup-compatibility/2006">
              <mc:Choice xmlns:v="urn:schemas-microsoft-com:vml" Requires="v">
                <p:oleObj spid="_x0000_s87385" name="Visio" r:id="rId4" imgW="8837173" imgH="3827417" progId="Visio.Drawing.11">
                  <p:embed/>
                </p:oleObj>
              </mc:Choice>
              <mc:Fallback>
                <p:oleObj name="Visio" r:id="rId4" imgW="8837173" imgH="3827417"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52872"/>
                        <a:ext cx="7164388" cy="323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1559" name="Object 7"/>
          <p:cNvGraphicFramePr>
            <a:graphicFrameLocks noChangeAspect="1"/>
          </p:cNvGraphicFramePr>
          <p:nvPr>
            <p:extLst>
              <p:ext uri="{D42A27DB-BD31-4B8C-83A1-F6EECF244321}">
                <p14:modId xmlns:p14="http://schemas.microsoft.com/office/powerpoint/2010/main" val="2748526539"/>
              </p:ext>
            </p:extLst>
          </p:nvPr>
        </p:nvGraphicFramePr>
        <p:xfrm>
          <a:off x="2819400" y="1449810"/>
          <a:ext cx="966788" cy="1236662"/>
        </p:xfrm>
        <a:graphic>
          <a:graphicData uri="http://schemas.openxmlformats.org/presentationml/2006/ole">
            <mc:AlternateContent xmlns:mc="http://schemas.openxmlformats.org/markup-compatibility/2006">
              <mc:Choice xmlns:v="urn:schemas-microsoft-com:vml" Requires="v">
                <p:oleObj spid="_x0000_s87386" name="Visio" r:id="rId6" imgW="966295" imgH="1237053" progId="Visio.Drawing.11">
                  <p:embed/>
                </p:oleObj>
              </mc:Choice>
              <mc:Fallback>
                <p:oleObj name="Visio" r:id="rId6" imgW="966295" imgH="1237053"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1449810"/>
                        <a:ext cx="966788" cy="12366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1560" name="Object 8"/>
          <p:cNvGraphicFramePr>
            <a:graphicFrameLocks noChangeAspect="1"/>
          </p:cNvGraphicFramePr>
          <p:nvPr>
            <p:extLst>
              <p:ext uri="{D42A27DB-BD31-4B8C-83A1-F6EECF244321}">
                <p14:modId xmlns:p14="http://schemas.microsoft.com/office/powerpoint/2010/main" val="205040432"/>
              </p:ext>
            </p:extLst>
          </p:nvPr>
        </p:nvGraphicFramePr>
        <p:xfrm>
          <a:off x="3505200" y="2229272"/>
          <a:ext cx="1162050" cy="758825"/>
        </p:xfrm>
        <a:graphic>
          <a:graphicData uri="http://schemas.openxmlformats.org/presentationml/2006/ole">
            <mc:AlternateContent xmlns:mc="http://schemas.openxmlformats.org/markup-compatibility/2006">
              <mc:Choice xmlns:v="urn:schemas-microsoft-com:vml" Requires="v">
                <p:oleObj spid="_x0000_s87387" name="Visio" r:id="rId8" imgW="1161896" imgH="758081" progId="Visio.Drawing.11">
                  <p:embed/>
                </p:oleObj>
              </mc:Choice>
              <mc:Fallback>
                <p:oleObj name="Visio" r:id="rId8" imgW="1161896" imgH="758081" progId="Visio.Drawing.11">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2229272"/>
                        <a:ext cx="1162050" cy="7588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1561" name="Object 9"/>
          <p:cNvGraphicFramePr>
            <a:graphicFrameLocks noChangeAspect="1"/>
          </p:cNvGraphicFramePr>
          <p:nvPr>
            <p:extLst>
              <p:ext uri="{D42A27DB-BD31-4B8C-83A1-F6EECF244321}">
                <p14:modId xmlns:p14="http://schemas.microsoft.com/office/powerpoint/2010/main" val="2084926850"/>
              </p:ext>
            </p:extLst>
          </p:nvPr>
        </p:nvGraphicFramePr>
        <p:xfrm>
          <a:off x="4648200" y="2229272"/>
          <a:ext cx="1352550" cy="747713"/>
        </p:xfrm>
        <a:graphic>
          <a:graphicData uri="http://schemas.openxmlformats.org/presentationml/2006/ole">
            <mc:AlternateContent xmlns:mc="http://schemas.openxmlformats.org/markup-compatibility/2006">
              <mc:Choice xmlns:v="urn:schemas-microsoft-com:vml" Requires="v">
                <p:oleObj spid="_x0000_s87388" name="Visio" r:id="rId10" imgW="1352726" imgH="747631" progId="Visio.Drawing.11">
                  <p:embed/>
                </p:oleObj>
              </mc:Choice>
              <mc:Fallback>
                <p:oleObj name="Visio" r:id="rId10" imgW="1352726" imgH="747631" progId="Visio.Drawing.11">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2229272"/>
                        <a:ext cx="1352550" cy="747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1562" name="Object 10"/>
          <p:cNvGraphicFramePr>
            <a:graphicFrameLocks noChangeAspect="1"/>
          </p:cNvGraphicFramePr>
          <p:nvPr>
            <p:extLst>
              <p:ext uri="{D42A27DB-BD31-4B8C-83A1-F6EECF244321}">
                <p14:modId xmlns:p14="http://schemas.microsoft.com/office/powerpoint/2010/main" val="2806322"/>
              </p:ext>
            </p:extLst>
          </p:nvPr>
        </p:nvGraphicFramePr>
        <p:xfrm>
          <a:off x="5410200" y="476672"/>
          <a:ext cx="966788" cy="1158875"/>
        </p:xfrm>
        <a:graphic>
          <a:graphicData uri="http://schemas.openxmlformats.org/presentationml/2006/ole">
            <mc:AlternateContent xmlns:mc="http://schemas.openxmlformats.org/markup-compatibility/2006">
              <mc:Choice xmlns:v="urn:schemas-microsoft-com:vml" Requires="v">
                <p:oleObj spid="_x0000_s87389" name="Visio" r:id="rId12" imgW="966295" imgH="1158675" progId="Visio.Drawing.11">
                  <p:embed/>
                </p:oleObj>
              </mc:Choice>
              <mc:Fallback>
                <p:oleObj name="Visio" r:id="rId12" imgW="966295" imgH="1158675" progId="Visio.Drawing.11">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0200" y="476672"/>
                        <a:ext cx="966788" cy="1158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lgn="ctr">
                            <a:solidFill>
                              <a:srgbClr val="92270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791559"/>
                                        </p:tgtEl>
                                        <p:attrNameLst>
                                          <p:attrName>style.visibility</p:attrName>
                                        </p:attrNameLst>
                                      </p:cBhvr>
                                      <p:to>
                                        <p:strVal val="visible"/>
                                      </p:to>
                                    </p:set>
                                    <p:anim calcmode="lin" valueType="num">
                                      <p:cBhvr additive="base">
                                        <p:cTn id="7" dur="500" fill="hold"/>
                                        <p:tgtEl>
                                          <p:spTgt spid="791559"/>
                                        </p:tgtEl>
                                        <p:attrNameLst>
                                          <p:attrName>ppt_x</p:attrName>
                                        </p:attrNameLst>
                                      </p:cBhvr>
                                      <p:tavLst>
                                        <p:tav tm="0">
                                          <p:val>
                                            <p:strVal val="#ppt_x"/>
                                          </p:val>
                                        </p:tav>
                                        <p:tav tm="100000">
                                          <p:val>
                                            <p:strVal val="#ppt_x"/>
                                          </p:val>
                                        </p:tav>
                                      </p:tavLst>
                                    </p:anim>
                                    <p:anim calcmode="lin" valueType="num">
                                      <p:cBhvr additive="base">
                                        <p:cTn id="8" dur="500" fill="hold"/>
                                        <p:tgtEl>
                                          <p:spTgt spid="79155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791560"/>
                                        </p:tgtEl>
                                        <p:attrNameLst>
                                          <p:attrName>style.visibility</p:attrName>
                                        </p:attrNameLst>
                                      </p:cBhvr>
                                      <p:to>
                                        <p:strVal val="visible"/>
                                      </p:to>
                                    </p:set>
                                    <p:anim calcmode="lin" valueType="num">
                                      <p:cBhvr additive="base">
                                        <p:cTn id="13" dur="500" fill="hold"/>
                                        <p:tgtEl>
                                          <p:spTgt spid="791560"/>
                                        </p:tgtEl>
                                        <p:attrNameLst>
                                          <p:attrName>ppt_x</p:attrName>
                                        </p:attrNameLst>
                                      </p:cBhvr>
                                      <p:tavLst>
                                        <p:tav tm="0">
                                          <p:val>
                                            <p:strVal val="1+#ppt_w/2"/>
                                          </p:val>
                                        </p:tav>
                                        <p:tav tm="100000">
                                          <p:val>
                                            <p:strVal val="#ppt_x"/>
                                          </p:val>
                                        </p:tav>
                                      </p:tavLst>
                                    </p:anim>
                                    <p:anim calcmode="lin" valueType="num">
                                      <p:cBhvr additive="base">
                                        <p:cTn id="14" dur="500" fill="hold"/>
                                        <p:tgtEl>
                                          <p:spTgt spid="79156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791562"/>
                                        </p:tgtEl>
                                        <p:attrNameLst>
                                          <p:attrName>style.visibility</p:attrName>
                                        </p:attrNameLst>
                                      </p:cBhvr>
                                      <p:to>
                                        <p:strVal val="visible"/>
                                      </p:to>
                                    </p:set>
                                    <p:anim calcmode="lin" valueType="num">
                                      <p:cBhvr additive="base">
                                        <p:cTn id="19" dur="500" fill="hold"/>
                                        <p:tgtEl>
                                          <p:spTgt spid="791562"/>
                                        </p:tgtEl>
                                        <p:attrNameLst>
                                          <p:attrName>ppt_x</p:attrName>
                                        </p:attrNameLst>
                                      </p:cBhvr>
                                      <p:tavLst>
                                        <p:tav tm="0">
                                          <p:val>
                                            <p:strVal val="#ppt_x"/>
                                          </p:val>
                                        </p:tav>
                                        <p:tav tm="100000">
                                          <p:val>
                                            <p:strVal val="#ppt_x"/>
                                          </p:val>
                                        </p:tav>
                                      </p:tavLst>
                                    </p:anim>
                                    <p:anim calcmode="lin" valueType="num">
                                      <p:cBhvr additive="base">
                                        <p:cTn id="20" dur="500" fill="hold"/>
                                        <p:tgtEl>
                                          <p:spTgt spid="791562"/>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791561"/>
                                        </p:tgtEl>
                                        <p:attrNameLst>
                                          <p:attrName>style.visibility</p:attrName>
                                        </p:attrNameLst>
                                      </p:cBhvr>
                                      <p:to>
                                        <p:strVal val="visible"/>
                                      </p:to>
                                    </p:set>
                                    <p:anim calcmode="lin" valueType="num">
                                      <p:cBhvr additive="base">
                                        <p:cTn id="25" dur="500" fill="hold"/>
                                        <p:tgtEl>
                                          <p:spTgt spid="791561"/>
                                        </p:tgtEl>
                                        <p:attrNameLst>
                                          <p:attrName>ppt_x</p:attrName>
                                        </p:attrNameLst>
                                      </p:cBhvr>
                                      <p:tavLst>
                                        <p:tav tm="0">
                                          <p:val>
                                            <p:strVal val="0-#ppt_w/2"/>
                                          </p:val>
                                        </p:tav>
                                        <p:tav tm="100000">
                                          <p:val>
                                            <p:strVal val="#ppt_x"/>
                                          </p:val>
                                        </p:tav>
                                      </p:tavLst>
                                    </p:anim>
                                    <p:anim calcmode="lin" valueType="num">
                                      <p:cBhvr additive="base">
                                        <p:cTn id="26" dur="500" fill="hold"/>
                                        <p:tgtEl>
                                          <p:spTgt spid="791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4294967295"/>
          </p:nvPr>
        </p:nvSpPr>
        <p:spPr>
          <a:xfrm>
            <a:off x="457200" y="404664"/>
            <a:ext cx="8229600" cy="5135563"/>
          </a:xfrm>
        </p:spPr>
        <p:txBody>
          <a:bodyPr/>
          <a:lstStyle/>
          <a:p>
            <a:pPr marL="0" indent="0">
              <a:buFontTx/>
              <a:buNone/>
            </a:pPr>
            <a:r>
              <a:rPr lang="en-US" altLang="zh-CN" sz="3000" b="1" dirty="0" smtClean="0"/>
              <a:t>8.3.5.4 </a:t>
            </a:r>
            <a:r>
              <a:rPr lang="zh-CN" altLang="en-US" sz="3000" b="1" dirty="0"/>
              <a:t>复位序列</a:t>
            </a:r>
          </a:p>
          <a:p>
            <a:pPr marL="0" indent="0">
              <a:spcBef>
                <a:spcPct val="50000"/>
              </a:spcBef>
              <a:buFontTx/>
              <a:buNone/>
            </a:pPr>
            <a:r>
              <a:rPr lang="zh-CN" altLang="en-US" sz="2400" dirty="0" smtClean="0"/>
              <a:t>处理器</a:t>
            </a:r>
            <a:r>
              <a:rPr lang="zh-CN" altLang="en-US" sz="2400" dirty="0"/>
              <a:t>退出复位后，它会从存储器中读取两个字</a:t>
            </a:r>
            <a:r>
              <a:rPr lang="en-US" altLang="zh-CN" sz="2400" dirty="0"/>
              <a:t>:</a:t>
            </a:r>
          </a:p>
          <a:p>
            <a:pPr marL="0" indent="0">
              <a:spcBef>
                <a:spcPct val="50000"/>
              </a:spcBef>
              <a:buFontTx/>
              <a:buNone/>
            </a:pPr>
            <a:endParaRPr lang="en-US" altLang="zh-CN" sz="2400" dirty="0"/>
          </a:p>
          <a:p>
            <a:pPr marL="0" indent="0">
              <a:lnSpc>
                <a:spcPct val="150000"/>
              </a:lnSpc>
              <a:spcBef>
                <a:spcPct val="50000"/>
              </a:spcBef>
              <a:buFontTx/>
              <a:buNone/>
            </a:pPr>
            <a:r>
              <a:rPr lang="en-US" altLang="zh-CN" sz="2400" dirty="0"/>
              <a:t>1. </a:t>
            </a:r>
            <a:r>
              <a:rPr lang="zh-CN" altLang="en-US" sz="2400" dirty="0" smtClean="0"/>
              <a:t>从地址 </a:t>
            </a:r>
            <a:r>
              <a:rPr lang="en-US" altLang="zh-CN" sz="2400" dirty="0" smtClean="0"/>
              <a:t>0x00000000</a:t>
            </a:r>
            <a:r>
              <a:rPr lang="zh-CN" altLang="en-US" sz="2400" dirty="0" smtClean="0"/>
              <a:t>处取出</a:t>
            </a:r>
            <a:r>
              <a:rPr lang="en-US" altLang="zh-CN" sz="2400" dirty="0" smtClean="0"/>
              <a:t>MSP</a:t>
            </a:r>
            <a:r>
              <a:rPr lang="zh-CN" altLang="en-US" sz="2400" dirty="0" smtClean="0"/>
              <a:t>的初始值</a:t>
            </a:r>
            <a:endParaRPr lang="zh-CN" altLang="en-US" sz="2400" dirty="0"/>
          </a:p>
          <a:p>
            <a:pPr marL="0" indent="0">
              <a:lnSpc>
                <a:spcPct val="150000"/>
              </a:lnSpc>
              <a:spcBef>
                <a:spcPct val="50000"/>
              </a:spcBef>
              <a:buFontTx/>
              <a:buNone/>
            </a:pPr>
            <a:r>
              <a:rPr lang="en-US" altLang="zh-CN" sz="2400" dirty="0"/>
              <a:t>2. </a:t>
            </a:r>
            <a:r>
              <a:rPr lang="zh-CN" altLang="en-US" sz="2400" dirty="0" smtClean="0"/>
              <a:t>从地址 </a:t>
            </a:r>
            <a:r>
              <a:rPr lang="en-US" altLang="zh-CN" sz="2400" dirty="0" smtClean="0"/>
              <a:t>0x00000004</a:t>
            </a:r>
            <a:r>
              <a:rPr lang="zh-CN" altLang="en-US" sz="2400" dirty="0" smtClean="0"/>
              <a:t>处取出复位</a:t>
            </a:r>
            <a:r>
              <a:rPr lang="zh-CN" altLang="en-US" sz="2400" dirty="0"/>
              <a:t>向量</a:t>
            </a:r>
            <a:r>
              <a:rPr lang="en-US" altLang="zh-CN" sz="2400" dirty="0"/>
              <a:t>(</a:t>
            </a:r>
            <a:r>
              <a:rPr lang="zh-CN" altLang="en-US" sz="2400" dirty="0"/>
              <a:t>启动程序的起始地址</a:t>
            </a:r>
            <a:r>
              <a:rPr lang="en-US" altLang="zh-CN" sz="2400" dirty="0"/>
              <a:t>; LSB</a:t>
            </a:r>
            <a:r>
              <a:rPr lang="zh-CN" altLang="en-US" sz="2400" dirty="0"/>
              <a:t>应该被设为</a:t>
            </a:r>
            <a:r>
              <a:rPr lang="en-US" altLang="zh-CN" sz="2400" dirty="0"/>
              <a:t>1</a:t>
            </a:r>
            <a:r>
              <a:rPr lang="zh-CN" altLang="en-US" sz="2400" dirty="0"/>
              <a:t>来说明 </a:t>
            </a:r>
            <a:r>
              <a:rPr lang="en-US" altLang="zh-CN" sz="2400" dirty="0"/>
              <a:t>Thumb </a:t>
            </a:r>
            <a:r>
              <a:rPr lang="zh-CN" altLang="en-US" sz="2400" dirty="0"/>
              <a:t>状态</a:t>
            </a:r>
            <a:r>
              <a:rPr lang="en-US" altLang="zh-CN" sz="24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a:xfrm>
            <a:off x="457200" y="404664"/>
            <a:ext cx="8229600" cy="5334000"/>
          </a:xfrm>
        </p:spPr>
        <p:txBody>
          <a:bodyPr/>
          <a:lstStyle/>
          <a:p>
            <a:pPr marL="0" indent="0">
              <a:spcBef>
                <a:spcPct val="50000"/>
              </a:spcBef>
              <a:buFontTx/>
              <a:buNone/>
            </a:pPr>
            <a:r>
              <a:rPr lang="en-US" altLang="zh-CN" sz="3000" b="1" dirty="0"/>
              <a:t>8.1.3 </a:t>
            </a:r>
            <a:r>
              <a:rPr lang="zh-CN" altLang="en-US" sz="3000" b="1" dirty="0"/>
              <a:t>特征</a:t>
            </a:r>
          </a:p>
          <a:p>
            <a:pPr marL="0" indent="0">
              <a:spcBef>
                <a:spcPct val="50000"/>
              </a:spcBef>
              <a:buFontTx/>
              <a:buNone/>
            </a:pPr>
            <a:r>
              <a:rPr lang="en-US" altLang="zh-CN" sz="2400" dirty="0"/>
              <a:t>1. </a:t>
            </a:r>
            <a:r>
              <a:rPr lang="zh-CN" altLang="en-US" sz="2400" dirty="0"/>
              <a:t>嵌入式</a:t>
            </a:r>
            <a:r>
              <a:rPr lang="zh-CN" altLang="en-US" sz="2400" dirty="0" smtClean="0"/>
              <a:t>系统用来</a:t>
            </a:r>
            <a:r>
              <a:rPr lang="zh-CN" altLang="en-US" sz="2400" dirty="0"/>
              <a:t>完成</a:t>
            </a:r>
            <a:r>
              <a:rPr lang="zh-CN" altLang="en-US" sz="2400" dirty="0" smtClean="0"/>
              <a:t>一些</a:t>
            </a:r>
            <a:r>
              <a:rPr lang="zh-CN" altLang="en-US" sz="2400" dirty="0"/>
              <a:t>特殊的任务。</a:t>
            </a:r>
          </a:p>
          <a:p>
            <a:pPr marL="0" indent="0">
              <a:spcBef>
                <a:spcPct val="50000"/>
              </a:spcBef>
              <a:buFontTx/>
              <a:buNone/>
            </a:pPr>
            <a:r>
              <a:rPr lang="zh-CN" altLang="en-US" sz="2400" dirty="0"/>
              <a:t>一些嵌入式系统</a:t>
            </a:r>
            <a:r>
              <a:rPr lang="zh-CN" altLang="en-US" sz="2400" dirty="0" smtClean="0"/>
              <a:t>有实时性要求</a:t>
            </a:r>
            <a:r>
              <a:rPr lang="en-US" altLang="zh-CN" sz="2400" dirty="0"/>
              <a:t>; </a:t>
            </a:r>
            <a:r>
              <a:rPr lang="zh-CN" altLang="en-US" sz="2400" dirty="0"/>
              <a:t>另一些嵌入式系统在实时性能方面的要求会低些或者没有要求。</a:t>
            </a:r>
          </a:p>
          <a:p>
            <a:pPr marL="0" indent="0">
              <a:spcBef>
                <a:spcPct val="50000"/>
              </a:spcBef>
              <a:buFontTx/>
              <a:buNone/>
            </a:pPr>
            <a:endParaRPr lang="zh-CN" altLang="en-US" sz="2400" dirty="0"/>
          </a:p>
          <a:p>
            <a:pPr marL="0" indent="0">
              <a:spcBef>
                <a:spcPct val="50000"/>
              </a:spcBef>
              <a:buFontTx/>
              <a:buNone/>
            </a:pPr>
            <a:r>
              <a:rPr lang="en-US" altLang="zh-CN" sz="2400" dirty="0"/>
              <a:t>2. </a:t>
            </a:r>
            <a:r>
              <a:rPr lang="zh-CN" altLang="en-US" sz="2400" dirty="0"/>
              <a:t>许多嵌入式系统由在一个大设备里提供通用功能的小电脑零件组成。</a:t>
            </a:r>
          </a:p>
          <a:p>
            <a:pPr marL="0" indent="0">
              <a:spcBef>
                <a:spcPct val="50000"/>
              </a:spcBef>
              <a:buFontTx/>
              <a:buNone/>
            </a:pPr>
            <a:endParaRPr lang="zh-CN" altLang="en-US" sz="2400" dirty="0"/>
          </a:p>
          <a:p>
            <a:pPr marL="0" indent="0">
              <a:spcBef>
                <a:spcPct val="50000"/>
              </a:spcBef>
              <a:buFontTx/>
              <a:buNone/>
            </a:pPr>
            <a:r>
              <a:rPr lang="en-US" altLang="zh-CN" sz="2400" dirty="0"/>
              <a:t>3. </a:t>
            </a:r>
            <a:r>
              <a:rPr lang="zh-CN" altLang="en-US" sz="2400" dirty="0"/>
              <a:t>为嵌入式系统所写的程序指令被称为</a:t>
            </a:r>
            <a:r>
              <a:rPr lang="zh-CN" altLang="en-US" sz="2400" b="1" dirty="0">
                <a:solidFill>
                  <a:srgbClr val="FF0000"/>
                </a:solidFill>
              </a:rPr>
              <a:t>固件</a:t>
            </a:r>
            <a:r>
              <a:rPr lang="zh-CN" altLang="en-US" sz="2400" dirty="0"/>
              <a:t>，被存储在只读存储器或者</a:t>
            </a:r>
            <a:r>
              <a:rPr lang="en-US" altLang="zh-CN" sz="2400" dirty="0"/>
              <a:t>Flash</a:t>
            </a:r>
            <a:r>
              <a:rPr lang="zh-CN" altLang="en-US" sz="2400" dirty="0"/>
              <a:t>存储器芯片内。</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ChangeArrowheads="1"/>
          </p:cNvSpPr>
          <p:nvPr/>
        </p:nvSpPr>
        <p:spPr bwMode="auto">
          <a:xfrm>
            <a:off x="3962400" y="373380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复位序列</a:t>
            </a:r>
          </a:p>
        </p:txBody>
      </p:sp>
      <p:sp>
        <p:nvSpPr>
          <p:cNvPr id="91140" name="Rectangle 4"/>
          <p:cNvSpPr>
            <a:spLocks noChangeArrowheads="1"/>
          </p:cNvSpPr>
          <p:nvPr/>
        </p:nvSpPr>
        <p:spPr bwMode="auto">
          <a:xfrm>
            <a:off x="0" y="267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793605" name="Object 5"/>
          <p:cNvGraphicFramePr>
            <a:graphicFrameLocks noChangeAspect="1"/>
          </p:cNvGraphicFramePr>
          <p:nvPr/>
        </p:nvGraphicFramePr>
        <p:xfrm>
          <a:off x="152400" y="1219200"/>
          <a:ext cx="8785225" cy="2447925"/>
        </p:xfrm>
        <a:graphic>
          <a:graphicData uri="http://schemas.openxmlformats.org/presentationml/2006/ole">
            <mc:AlternateContent xmlns:mc="http://schemas.openxmlformats.org/markup-compatibility/2006">
              <mc:Choice xmlns:v="urn:schemas-microsoft-com:vml" Requires="v">
                <p:oleObj spid="_x0000_s91209" name="Visio" r:id="rId4" imgW="9790271" imgH="2268855" progId="Visio.Drawing.11">
                  <p:embed/>
                </p:oleObj>
              </mc:Choice>
              <mc:Fallback>
                <p:oleObj name="Visio" r:id="rId4" imgW="9790271" imgH="226885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219200"/>
                        <a:ext cx="8785225"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93605"/>
                                        </p:tgtEl>
                                        <p:attrNameLst>
                                          <p:attrName>style.visibility</p:attrName>
                                        </p:attrNameLst>
                                      </p:cBhvr>
                                      <p:to>
                                        <p:strVal val="visible"/>
                                      </p:to>
                                    </p:set>
                                    <p:animEffect transition="in" filter="fade">
                                      <p:cBhvr>
                                        <p:cTn id="7" dur="1000"/>
                                        <p:tgtEl>
                                          <p:spTgt spid="793605"/>
                                        </p:tgtEl>
                                      </p:cBhvr>
                                    </p:animEffect>
                                    <p:anim calcmode="lin" valueType="num">
                                      <p:cBhvr>
                                        <p:cTn id="8" dur="1000" fill="hold"/>
                                        <p:tgtEl>
                                          <p:spTgt spid="793605"/>
                                        </p:tgtEl>
                                        <p:attrNameLst>
                                          <p:attrName>ppt_x</p:attrName>
                                        </p:attrNameLst>
                                      </p:cBhvr>
                                      <p:tavLst>
                                        <p:tav tm="0">
                                          <p:val>
                                            <p:strVal val="#ppt_x"/>
                                          </p:val>
                                        </p:tav>
                                        <p:tav tm="100000">
                                          <p:val>
                                            <p:strVal val="#ppt_x"/>
                                          </p:val>
                                        </p:tav>
                                      </p:tavLst>
                                    </p:anim>
                                    <p:anim calcmode="lin" valueType="num">
                                      <p:cBhvr>
                                        <p:cTn id="9" dur="1000" fill="hold"/>
                                        <p:tgtEl>
                                          <p:spTgt spid="7936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468313" y="6237288"/>
            <a:ext cx="828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                         </a:t>
            </a:r>
            <a:r>
              <a:rPr lang="zh-CN" altLang="en-US" b="1"/>
              <a:t>初始化堆栈指针值和初始化程序计数器 </a:t>
            </a:r>
            <a:r>
              <a:rPr lang="en-US" altLang="zh-CN" b="1"/>
              <a:t>(PC) </a:t>
            </a:r>
            <a:r>
              <a:rPr lang="zh-CN" altLang="en-US" b="1"/>
              <a:t>值的例子</a:t>
            </a:r>
          </a:p>
        </p:txBody>
      </p:sp>
      <p:sp>
        <p:nvSpPr>
          <p:cNvPr id="93187" name="Rectangle 3"/>
          <p:cNvSpPr>
            <a:spLocks noChangeArrowheads="1"/>
          </p:cNvSpPr>
          <p:nvPr/>
        </p:nvSpPr>
        <p:spPr bwMode="auto">
          <a:xfrm>
            <a:off x="0" y="1157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794628" name="Object 4"/>
          <p:cNvGraphicFramePr>
            <a:graphicFrameLocks noChangeAspect="1"/>
          </p:cNvGraphicFramePr>
          <p:nvPr/>
        </p:nvGraphicFramePr>
        <p:xfrm>
          <a:off x="2057400" y="990600"/>
          <a:ext cx="5867400" cy="5100638"/>
        </p:xfrm>
        <a:graphic>
          <a:graphicData uri="http://schemas.openxmlformats.org/presentationml/2006/ole">
            <mc:AlternateContent xmlns:mc="http://schemas.openxmlformats.org/markup-compatibility/2006">
              <mc:Choice xmlns:v="urn:schemas-microsoft-com:vml" Requires="v">
                <p:oleObj spid="_x0000_s93255" name="Visio" r:id="rId4" imgW="5004088" imgH="4547181" progId="Visio.Drawing.11">
                  <p:embed/>
                </p:oleObj>
              </mc:Choice>
              <mc:Fallback>
                <p:oleObj name="Visio" r:id="rId4" imgW="5004088" imgH="454718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990600"/>
                        <a:ext cx="5867400" cy="5100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94628"/>
                                        </p:tgtEl>
                                        <p:attrNameLst>
                                          <p:attrName>style.visibility</p:attrName>
                                        </p:attrNameLst>
                                      </p:cBhvr>
                                      <p:to>
                                        <p:strVal val="visible"/>
                                      </p:to>
                                    </p:set>
                                    <p:animEffect transition="in" filter="fade">
                                      <p:cBhvr>
                                        <p:cTn id="7" dur="1000"/>
                                        <p:tgtEl>
                                          <p:spTgt spid="794628"/>
                                        </p:tgtEl>
                                      </p:cBhvr>
                                    </p:animEffect>
                                    <p:anim calcmode="lin" valueType="num">
                                      <p:cBhvr>
                                        <p:cTn id="8" dur="1000" fill="hold"/>
                                        <p:tgtEl>
                                          <p:spTgt spid="794628"/>
                                        </p:tgtEl>
                                        <p:attrNameLst>
                                          <p:attrName>ppt_x</p:attrName>
                                        </p:attrNameLst>
                                      </p:cBhvr>
                                      <p:tavLst>
                                        <p:tav tm="0">
                                          <p:val>
                                            <p:strVal val="#ppt_x"/>
                                          </p:val>
                                        </p:tav>
                                        <p:tav tm="100000">
                                          <p:val>
                                            <p:strVal val="#ppt_x"/>
                                          </p:val>
                                        </p:tav>
                                      </p:tavLst>
                                    </p:anim>
                                    <p:anim calcmode="lin" valueType="num">
                                      <p:cBhvr>
                                        <p:cTn id="9" dur="1000" fill="hold"/>
                                        <p:tgtEl>
                                          <p:spTgt spid="7946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4294967295"/>
          </p:nvPr>
        </p:nvSpPr>
        <p:spPr>
          <a:xfrm>
            <a:off x="468313" y="404664"/>
            <a:ext cx="8229600" cy="5030788"/>
          </a:xfrm>
        </p:spPr>
        <p:txBody>
          <a:bodyPr/>
          <a:lstStyle/>
          <a:p>
            <a:pPr marL="0" indent="0">
              <a:spcBef>
                <a:spcPct val="50000"/>
              </a:spcBef>
              <a:buFontTx/>
              <a:buNone/>
            </a:pPr>
            <a:r>
              <a:rPr lang="en-US" altLang="zh-CN" sz="3000" b="1" dirty="0"/>
              <a:t>8.4 </a:t>
            </a:r>
            <a:r>
              <a:rPr lang="zh-CN" altLang="en-US" sz="3000" b="1" dirty="0"/>
              <a:t>存储系统</a:t>
            </a:r>
          </a:p>
          <a:p>
            <a:pPr marL="0" indent="0">
              <a:spcBef>
                <a:spcPct val="50000"/>
              </a:spcBef>
              <a:buFontTx/>
              <a:buNone/>
            </a:pPr>
            <a:r>
              <a:rPr lang="en-US" altLang="zh-CN" sz="3000" b="1" dirty="0"/>
              <a:t>8.4.1 </a:t>
            </a:r>
            <a:r>
              <a:rPr lang="zh-CN" altLang="en-US" sz="3000" b="1" dirty="0"/>
              <a:t>存储系统功能</a:t>
            </a:r>
            <a:r>
              <a:rPr lang="zh-CN" altLang="en-US" sz="3000" b="1" dirty="0" smtClean="0"/>
              <a:t>概述</a:t>
            </a:r>
            <a:endParaRPr lang="en-US" altLang="zh-CN" sz="3000" b="1" dirty="0" smtClean="0"/>
          </a:p>
          <a:p>
            <a:pPr marL="0" indent="0">
              <a:spcBef>
                <a:spcPct val="50000"/>
              </a:spcBef>
              <a:buFontTx/>
              <a:buNone/>
            </a:pPr>
            <a:endParaRPr lang="zh-CN" altLang="en-US" sz="3000" b="1" dirty="0"/>
          </a:p>
          <a:p>
            <a:pPr marL="0" indent="0">
              <a:spcBef>
                <a:spcPct val="50000"/>
              </a:spcBef>
              <a:buFontTx/>
              <a:buNone/>
            </a:pPr>
            <a:r>
              <a:rPr lang="en-US" altLang="zh-CN" sz="2400" dirty="0"/>
              <a:t>1. </a:t>
            </a:r>
            <a:r>
              <a:rPr lang="zh-CN" altLang="en-US" sz="2400" dirty="0" smtClean="0"/>
              <a:t>预定</a:t>
            </a:r>
            <a:r>
              <a:rPr lang="zh-CN" altLang="en-US" sz="2400" dirty="0"/>
              <a:t>义的内存映射指定了在</a:t>
            </a:r>
            <a:r>
              <a:rPr lang="zh-CN" altLang="en-US" sz="2400" dirty="0" smtClean="0"/>
              <a:t>访问</a:t>
            </a:r>
            <a:r>
              <a:rPr lang="zh-CN" altLang="en-US" sz="2400" dirty="0"/>
              <a:t>内存</a:t>
            </a:r>
            <a:r>
              <a:rPr lang="zh-CN" altLang="en-US" sz="2400" dirty="0" smtClean="0"/>
              <a:t>时</a:t>
            </a:r>
            <a:r>
              <a:rPr lang="zh-CN" altLang="en-US" sz="2400" dirty="0"/>
              <a:t>使用哪个总线接口。</a:t>
            </a:r>
          </a:p>
          <a:p>
            <a:pPr marL="0" indent="0">
              <a:spcBef>
                <a:spcPct val="50000"/>
              </a:spcBef>
              <a:buFontTx/>
              <a:buNone/>
            </a:pPr>
            <a:endParaRPr lang="zh-CN" altLang="en-US" sz="2400" dirty="0"/>
          </a:p>
          <a:p>
            <a:pPr marL="0" indent="0">
              <a:spcBef>
                <a:spcPct val="50000"/>
              </a:spcBef>
              <a:buFontTx/>
              <a:buNone/>
            </a:pPr>
            <a:r>
              <a:rPr lang="en-US" altLang="zh-CN" sz="2400" dirty="0"/>
              <a:t>2. Bit-band: </a:t>
            </a:r>
            <a:r>
              <a:rPr lang="zh-CN" altLang="en-US" sz="2400" dirty="0" smtClean="0"/>
              <a:t>提供</a:t>
            </a:r>
            <a:r>
              <a:rPr lang="zh-CN" altLang="en-US" sz="2400" dirty="0"/>
              <a:t>了对内存或</a:t>
            </a:r>
            <a:r>
              <a:rPr lang="zh-CN" altLang="en-US" sz="2400" dirty="0" smtClean="0"/>
              <a:t>外设中位数据</a:t>
            </a:r>
            <a:r>
              <a:rPr lang="zh-CN" altLang="en-US" sz="2400" dirty="0"/>
              <a:t>的原子操作。</a:t>
            </a:r>
          </a:p>
          <a:p>
            <a:pPr marL="0" indent="0">
              <a:spcBef>
                <a:spcPct val="50000"/>
              </a:spcBef>
              <a:buFontTx/>
              <a:buNone/>
            </a:pPr>
            <a:endParaRPr lang="zh-CN" altLang="en-US" sz="2400" dirty="0"/>
          </a:p>
          <a:p>
            <a:pPr marL="0" indent="0">
              <a:spcBef>
                <a:spcPct val="50000"/>
              </a:spcBef>
              <a:buFontTx/>
              <a:buNone/>
            </a:pPr>
            <a:r>
              <a:rPr lang="en-US" altLang="zh-CN" sz="2400" dirty="0"/>
              <a:t>3. </a:t>
            </a:r>
            <a:r>
              <a:rPr lang="zh-CN" altLang="en-US" sz="2400" dirty="0"/>
              <a:t>提供了非</a:t>
            </a:r>
            <a:r>
              <a:rPr lang="zh-CN" altLang="en-US" sz="2400" dirty="0" smtClean="0"/>
              <a:t>对齐访问和互斥访问。</a:t>
            </a:r>
            <a:endParaRPr lang="zh-CN" altLang="en-US" sz="2400" dirty="0"/>
          </a:p>
          <a:p>
            <a:pPr marL="0" indent="0">
              <a:spcBef>
                <a:spcPct val="50000"/>
              </a:spcBef>
              <a:buFontTx/>
              <a:buNone/>
            </a:pPr>
            <a:endParaRPr lang="en-US" altLang="zh-CN" sz="24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4294967295"/>
          </p:nvPr>
        </p:nvSpPr>
        <p:spPr>
          <a:xfrm>
            <a:off x="468313" y="404664"/>
            <a:ext cx="8229600" cy="6192688"/>
          </a:xfrm>
        </p:spPr>
        <p:txBody>
          <a:bodyPr/>
          <a:lstStyle/>
          <a:p>
            <a:pPr marL="0" indent="0">
              <a:spcBef>
                <a:spcPct val="50000"/>
              </a:spcBef>
              <a:buFontTx/>
              <a:buNone/>
            </a:pPr>
            <a:r>
              <a:rPr lang="en-US" altLang="zh-CN" sz="3000" b="1" dirty="0"/>
              <a:t>8.4.2 </a:t>
            </a:r>
            <a:r>
              <a:rPr lang="zh-CN" altLang="en-US" sz="3000" b="1" dirty="0"/>
              <a:t>内存映射</a:t>
            </a:r>
          </a:p>
          <a:p>
            <a:pPr marL="0" indent="0">
              <a:lnSpc>
                <a:spcPct val="130000"/>
              </a:lnSpc>
              <a:spcBef>
                <a:spcPct val="50000"/>
              </a:spcBef>
              <a:buFontTx/>
              <a:buNone/>
            </a:pPr>
            <a:r>
              <a:rPr lang="en-US" altLang="zh-CN" sz="2400" dirty="0"/>
              <a:t>Cortex-M3 </a:t>
            </a:r>
            <a:r>
              <a:rPr lang="zh-CN" altLang="en-US" sz="2400" dirty="0"/>
              <a:t>处理器有一个固定的存储映射</a:t>
            </a:r>
            <a:r>
              <a:rPr lang="zh-CN" altLang="en-US" sz="2400" dirty="0" smtClean="0"/>
              <a:t>。一些存储单元分</a:t>
            </a:r>
            <a:r>
              <a:rPr lang="zh-CN" altLang="en-US" sz="2400" dirty="0"/>
              <a:t>配给了</a:t>
            </a:r>
            <a:r>
              <a:rPr lang="zh-CN" altLang="en-US" sz="2400" b="1" dirty="0">
                <a:solidFill>
                  <a:srgbClr val="FF0000"/>
                </a:solidFill>
              </a:rPr>
              <a:t>私有外设</a:t>
            </a:r>
            <a:r>
              <a:rPr lang="zh-CN" altLang="en-US" sz="2400" dirty="0" smtClean="0"/>
              <a:t>，如：</a:t>
            </a:r>
            <a:endParaRPr lang="zh-CN" altLang="en-US" sz="2400" dirty="0"/>
          </a:p>
          <a:p>
            <a:pPr marL="0" indent="0">
              <a:lnSpc>
                <a:spcPct val="130000"/>
              </a:lnSpc>
              <a:spcBef>
                <a:spcPct val="50000"/>
              </a:spcBef>
              <a:buFontTx/>
              <a:buNone/>
            </a:pPr>
            <a:r>
              <a:rPr lang="en-US" altLang="zh-CN" sz="2400" dirty="0" smtClean="0"/>
              <a:t>1</a:t>
            </a:r>
            <a:r>
              <a:rPr lang="en-US" altLang="zh-CN" sz="2400" dirty="0"/>
              <a:t>. </a:t>
            </a:r>
            <a:r>
              <a:rPr lang="zh-CN" altLang="en-US" sz="2400" dirty="0"/>
              <a:t>取补丁和断点单元 </a:t>
            </a:r>
            <a:r>
              <a:rPr lang="en-US" altLang="zh-CN" sz="2400" dirty="0"/>
              <a:t>(FPB)</a:t>
            </a:r>
          </a:p>
          <a:p>
            <a:pPr marL="0" indent="0">
              <a:lnSpc>
                <a:spcPct val="130000"/>
              </a:lnSpc>
              <a:spcBef>
                <a:spcPct val="50000"/>
              </a:spcBef>
              <a:buFontTx/>
              <a:buNone/>
            </a:pPr>
            <a:r>
              <a:rPr lang="en-US" altLang="zh-CN" sz="2400" dirty="0"/>
              <a:t>2. </a:t>
            </a:r>
            <a:r>
              <a:rPr lang="zh-CN" altLang="en-US" sz="2400" dirty="0"/>
              <a:t>数据观察点和跟踪单元</a:t>
            </a:r>
            <a:r>
              <a:rPr lang="en-US" altLang="zh-CN" sz="2400" dirty="0"/>
              <a:t>(DWT)</a:t>
            </a:r>
          </a:p>
          <a:p>
            <a:pPr marL="0" indent="0">
              <a:lnSpc>
                <a:spcPct val="130000"/>
              </a:lnSpc>
              <a:spcBef>
                <a:spcPct val="50000"/>
              </a:spcBef>
              <a:buFontTx/>
              <a:buNone/>
            </a:pPr>
            <a:r>
              <a:rPr lang="en-US" altLang="zh-CN" sz="2400" dirty="0"/>
              <a:t>3. </a:t>
            </a:r>
            <a:r>
              <a:rPr lang="zh-CN" altLang="en-US" sz="2400" dirty="0"/>
              <a:t>仪表跟踪宏单元</a:t>
            </a:r>
            <a:r>
              <a:rPr lang="en-US" altLang="zh-CN" sz="2400" dirty="0"/>
              <a:t>(ITM)</a:t>
            </a:r>
          </a:p>
          <a:p>
            <a:pPr marL="0" indent="0">
              <a:lnSpc>
                <a:spcPct val="130000"/>
              </a:lnSpc>
              <a:spcBef>
                <a:spcPct val="50000"/>
              </a:spcBef>
              <a:buFontTx/>
              <a:buNone/>
            </a:pPr>
            <a:r>
              <a:rPr lang="en-US" altLang="zh-CN" sz="2400" dirty="0"/>
              <a:t>4. </a:t>
            </a:r>
            <a:r>
              <a:rPr lang="zh-CN" altLang="en-US" sz="2400" dirty="0"/>
              <a:t>嵌入式跟踪宏单元</a:t>
            </a:r>
            <a:r>
              <a:rPr lang="en-US" altLang="zh-CN" sz="2400" dirty="0"/>
              <a:t>(ETM)</a:t>
            </a:r>
          </a:p>
          <a:p>
            <a:pPr marL="0" indent="0">
              <a:lnSpc>
                <a:spcPct val="130000"/>
              </a:lnSpc>
              <a:spcBef>
                <a:spcPct val="50000"/>
              </a:spcBef>
              <a:buFontTx/>
              <a:buNone/>
            </a:pPr>
            <a:r>
              <a:rPr lang="en-US" altLang="zh-CN" sz="2400" dirty="0"/>
              <a:t>5. </a:t>
            </a:r>
            <a:r>
              <a:rPr lang="zh-CN" altLang="en-US" sz="2400" dirty="0"/>
              <a:t>跟踪端口接口单元</a:t>
            </a:r>
            <a:r>
              <a:rPr lang="en-US" altLang="zh-CN" sz="2400" dirty="0"/>
              <a:t>(TPIU)</a:t>
            </a:r>
          </a:p>
          <a:p>
            <a:pPr marL="0" indent="0">
              <a:lnSpc>
                <a:spcPct val="130000"/>
              </a:lnSpc>
              <a:spcBef>
                <a:spcPct val="50000"/>
              </a:spcBef>
              <a:buFontTx/>
              <a:buNone/>
            </a:pPr>
            <a:r>
              <a:rPr lang="en-US" altLang="zh-CN" sz="2400" dirty="0"/>
              <a:t>6. ROM </a:t>
            </a:r>
            <a:r>
              <a:rPr lang="zh-CN" altLang="en-US" sz="2400" dirty="0"/>
              <a:t>表</a:t>
            </a:r>
          </a:p>
          <a:p>
            <a:pPr marL="0" indent="0">
              <a:lnSpc>
                <a:spcPct val="130000"/>
              </a:lnSpc>
              <a:spcBef>
                <a:spcPct val="50000"/>
              </a:spcBef>
              <a:buFontTx/>
              <a:buNone/>
            </a:pPr>
            <a:r>
              <a:rPr lang="en-US" altLang="zh-CN" sz="2400" dirty="0" smtClean="0"/>
              <a:t>Cortex-M3 </a:t>
            </a:r>
            <a:r>
              <a:rPr lang="zh-CN" altLang="en-US" sz="2400" dirty="0"/>
              <a:t>处理器总共有 </a:t>
            </a:r>
            <a:r>
              <a:rPr lang="en-US" altLang="zh-CN" sz="2400" dirty="0"/>
              <a:t>4 GB </a:t>
            </a:r>
            <a:r>
              <a:rPr lang="zh-CN" altLang="en-US" sz="2400" dirty="0"/>
              <a:t>的地址空间。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ChangeArrowheads="1"/>
          </p:cNvSpPr>
          <p:nvPr/>
        </p:nvSpPr>
        <p:spPr bwMode="auto">
          <a:xfrm>
            <a:off x="5651500" y="2133600"/>
            <a:ext cx="3313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000"/>
          </a:p>
        </p:txBody>
      </p:sp>
      <p:pic>
        <p:nvPicPr>
          <p:cNvPr id="99382"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01069"/>
            <a:ext cx="7200800" cy="619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4294967295"/>
          </p:nvPr>
        </p:nvSpPr>
        <p:spPr>
          <a:xfrm>
            <a:off x="468313" y="476672"/>
            <a:ext cx="8229600" cy="4752528"/>
          </a:xfrm>
        </p:spPr>
        <p:txBody>
          <a:bodyPr/>
          <a:lstStyle/>
          <a:p>
            <a:pPr marL="0" indent="0">
              <a:lnSpc>
                <a:spcPct val="150000"/>
              </a:lnSpc>
              <a:spcBef>
                <a:spcPct val="50000"/>
              </a:spcBef>
              <a:buFontTx/>
              <a:buNone/>
            </a:pPr>
            <a:r>
              <a:rPr lang="zh-CN" altLang="en-US" sz="2200" b="1" i="1" dirty="0" smtClean="0">
                <a:solidFill>
                  <a:srgbClr val="FF3300"/>
                </a:solidFill>
              </a:rPr>
              <a:t>片上</a:t>
            </a:r>
            <a:r>
              <a:rPr lang="en-US" altLang="zh-CN" sz="2200" b="1" i="1" dirty="0" smtClean="0">
                <a:solidFill>
                  <a:srgbClr val="FF3300"/>
                </a:solidFill>
              </a:rPr>
              <a:t>SRAM</a:t>
            </a:r>
            <a:r>
              <a:rPr lang="en-US" altLang="zh-CN" sz="2200" b="1" i="1" dirty="0">
                <a:solidFill>
                  <a:srgbClr val="FF3300"/>
                </a:solidFill>
              </a:rPr>
              <a:t>: </a:t>
            </a:r>
            <a:r>
              <a:rPr lang="en-US" altLang="zh-CN" sz="2200" b="1" i="1" dirty="0" smtClean="0">
                <a:solidFill>
                  <a:srgbClr val="FF3300"/>
                </a:solidFill>
              </a:rPr>
              <a:t>  </a:t>
            </a:r>
            <a:r>
              <a:rPr lang="en-US" altLang="zh-CN" sz="2200" dirty="0" smtClean="0"/>
              <a:t>0.5 </a:t>
            </a:r>
            <a:r>
              <a:rPr lang="en-US" altLang="zh-CN" sz="2200" dirty="0"/>
              <a:t>GB</a:t>
            </a:r>
            <a:r>
              <a:rPr lang="zh-CN" altLang="en-US" sz="2200" dirty="0"/>
              <a:t>。 </a:t>
            </a:r>
            <a:r>
              <a:rPr lang="en-US" altLang="zh-CN" sz="2200" dirty="0"/>
              <a:t>SRAM</a:t>
            </a:r>
            <a:r>
              <a:rPr lang="zh-CN" altLang="en-US" sz="2200" dirty="0"/>
              <a:t>存储范围是用来连接内部的</a:t>
            </a:r>
            <a:r>
              <a:rPr lang="en-US" altLang="zh-CN" sz="2200" dirty="0"/>
              <a:t>SRAM</a:t>
            </a:r>
            <a:r>
              <a:rPr lang="zh-CN" altLang="en-US" sz="2200" dirty="0"/>
              <a:t>。 </a:t>
            </a:r>
          </a:p>
          <a:p>
            <a:pPr marL="0" indent="0">
              <a:lnSpc>
                <a:spcPct val="150000"/>
              </a:lnSpc>
              <a:spcBef>
                <a:spcPct val="50000"/>
              </a:spcBef>
              <a:buFontTx/>
              <a:buNone/>
            </a:pPr>
            <a:r>
              <a:rPr lang="zh-CN" altLang="en-US" sz="2200" b="1" i="1" dirty="0">
                <a:solidFill>
                  <a:srgbClr val="FF3300"/>
                </a:solidFill>
              </a:rPr>
              <a:t>片上外设</a:t>
            </a:r>
            <a:r>
              <a:rPr lang="en-US" altLang="zh-CN" sz="2200" b="1" i="1" dirty="0">
                <a:solidFill>
                  <a:srgbClr val="FF3300"/>
                </a:solidFill>
              </a:rPr>
              <a:t>: </a:t>
            </a:r>
            <a:r>
              <a:rPr lang="en-US" altLang="zh-CN" sz="2200" b="1" i="1" dirty="0" smtClean="0">
                <a:solidFill>
                  <a:srgbClr val="FF3300"/>
                </a:solidFill>
              </a:rPr>
              <a:t>     </a:t>
            </a:r>
            <a:r>
              <a:rPr lang="en-US" altLang="zh-CN" sz="2200" dirty="0" smtClean="0"/>
              <a:t>0.5 </a:t>
            </a:r>
            <a:r>
              <a:rPr lang="en-US" altLang="zh-CN" sz="2200" dirty="0"/>
              <a:t>GB</a:t>
            </a:r>
            <a:r>
              <a:rPr lang="zh-CN" altLang="en-US" sz="2200" dirty="0"/>
              <a:t>，支持 </a:t>
            </a:r>
            <a:r>
              <a:rPr lang="en-US" altLang="zh-CN" sz="2200" dirty="0"/>
              <a:t>bit-band </a:t>
            </a:r>
            <a:r>
              <a:rPr lang="zh-CN" altLang="en-US" sz="2200" dirty="0"/>
              <a:t>别名并且可以通过系统总线接口访问。</a:t>
            </a:r>
          </a:p>
          <a:p>
            <a:pPr marL="0" indent="0">
              <a:lnSpc>
                <a:spcPct val="150000"/>
              </a:lnSpc>
              <a:spcBef>
                <a:spcPct val="50000"/>
              </a:spcBef>
              <a:buFontTx/>
              <a:buNone/>
            </a:pPr>
            <a:r>
              <a:rPr lang="zh-CN" altLang="en-US" sz="2200" b="1" i="1" dirty="0" smtClean="0">
                <a:solidFill>
                  <a:srgbClr val="FF3300"/>
                </a:solidFill>
              </a:rPr>
              <a:t>片外</a:t>
            </a:r>
            <a:r>
              <a:rPr lang="en-US" altLang="zh-CN" sz="2200" b="1" i="1" dirty="0" smtClean="0">
                <a:solidFill>
                  <a:srgbClr val="FF3300"/>
                </a:solidFill>
              </a:rPr>
              <a:t>RAM</a:t>
            </a:r>
            <a:r>
              <a:rPr lang="en-US" altLang="zh-CN" sz="2200" b="1" i="1" dirty="0">
                <a:solidFill>
                  <a:srgbClr val="FF3300"/>
                </a:solidFill>
              </a:rPr>
              <a:t>: </a:t>
            </a:r>
            <a:r>
              <a:rPr lang="en-US" altLang="zh-CN" sz="2200" b="1" i="1" dirty="0" smtClean="0">
                <a:solidFill>
                  <a:srgbClr val="FF3300"/>
                </a:solidFill>
              </a:rPr>
              <a:t>    </a:t>
            </a:r>
            <a:r>
              <a:rPr lang="en-US" altLang="zh-CN" sz="2200" dirty="0" smtClean="0"/>
              <a:t>1 </a:t>
            </a:r>
            <a:r>
              <a:rPr lang="en-US" altLang="zh-CN" sz="2200" dirty="0"/>
              <a:t>GB</a:t>
            </a:r>
            <a:r>
              <a:rPr lang="zh-CN" altLang="en-US" sz="2200" dirty="0"/>
              <a:t>。允许执行程序。</a:t>
            </a:r>
          </a:p>
          <a:p>
            <a:pPr marL="0" indent="0">
              <a:lnSpc>
                <a:spcPct val="150000"/>
              </a:lnSpc>
              <a:spcBef>
                <a:spcPct val="50000"/>
              </a:spcBef>
              <a:buFontTx/>
              <a:buNone/>
            </a:pPr>
            <a:r>
              <a:rPr lang="zh-CN" altLang="en-US" sz="2200" b="1" i="1" dirty="0">
                <a:solidFill>
                  <a:srgbClr val="FF3300"/>
                </a:solidFill>
              </a:rPr>
              <a:t>外部设备</a:t>
            </a:r>
            <a:r>
              <a:rPr lang="en-US" altLang="zh-CN" sz="2200" b="1" i="1" dirty="0">
                <a:solidFill>
                  <a:srgbClr val="FF3300"/>
                </a:solidFill>
              </a:rPr>
              <a:t>: </a:t>
            </a:r>
            <a:r>
              <a:rPr lang="en-US" altLang="zh-CN" sz="2200" b="1" i="1" dirty="0" smtClean="0">
                <a:solidFill>
                  <a:srgbClr val="FF3300"/>
                </a:solidFill>
              </a:rPr>
              <a:t>     </a:t>
            </a:r>
            <a:r>
              <a:rPr lang="en-US" altLang="zh-CN" sz="2200" dirty="0" smtClean="0"/>
              <a:t>1 </a:t>
            </a:r>
            <a:r>
              <a:rPr lang="en-US" altLang="zh-CN" sz="2200" dirty="0"/>
              <a:t>GB</a:t>
            </a:r>
            <a:r>
              <a:rPr lang="zh-CN" altLang="en-US" sz="2200" dirty="0"/>
              <a:t>。不允许执行程序。</a:t>
            </a:r>
          </a:p>
          <a:p>
            <a:pPr marL="0" indent="0">
              <a:lnSpc>
                <a:spcPct val="150000"/>
              </a:lnSpc>
              <a:spcBef>
                <a:spcPct val="50000"/>
              </a:spcBef>
              <a:buFontTx/>
              <a:buNone/>
            </a:pPr>
            <a:r>
              <a:rPr lang="zh-CN" altLang="en-US" sz="2200" b="1" i="1" dirty="0">
                <a:solidFill>
                  <a:srgbClr val="FF3300"/>
                </a:solidFill>
              </a:rPr>
              <a:t>系统级组件</a:t>
            </a:r>
            <a:r>
              <a:rPr lang="en-US" altLang="zh-CN" sz="2200" b="1" i="1" dirty="0">
                <a:solidFill>
                  <a:srgbClr val="FF3300"/>
                </a:solidFill>
              </a:rPr>
              <a:t>+ </a:t>
            </a:r>
            <a:r>
              <a:rPr lang="zh-CN" altLang="en-US" sz="2200" b="1" i="1" dirty="0">
                <a:solidFill>
                  <a:srgbClr val="FF3300"/>
                </a:solidFill>
              </a:rPr>
              <a:t>内部专用的外围总线</a:t>
            </a:r>
            <a:r>
              <a:rPr lang="en-US" altLang="zh-CN" sz="2200" b="1" i="1" dirty="0">
                <a:solidFill>
                  <a:srgbClr val="FF3300"/>
                </a:solidFill>
              </a:rPr>
              <a:t>+ </a:t>
            </a:r>
            <a:r>
              <a:rPr lang="zh-CN" altLang="en-US" sz="2200" b="1" i="1" dirty="0">
                <a:solidFill>
                  <a:srgbClr val="FF3300"/>
                </a:solidFill>
              </a:rPr>
              <a:t>外部私有外设总线</a:t>
            </a:r>
            <a:r>
              <a:rPr lang="en-US" altLang="zh-CN" sz="2200" b="1" i="1" dirty="0">
                <a:solidFill>
                  <a:srgbClr val="FF3300"/>
                </a:solidFill>
              </a:rPr>
              <a:t>+ </a:t>
            </a:r>
            <a:r>
              <a:rPr lang="zh-CN" altLang="en-US" sz="2200" b="1" i="1" dirty="0">
                <a:solidFill>
                  <a:srgbClr val="FF3300"/>
                </a:solidFill>
              </a:rPr>
              <a:t>供应商特定系统</a:t>
            </a:r>
            <a:r>
              <a:rPr lang="zh-CN" altLang="en-US" sz="2200" b="1" i="1" dirty="0" smtClean="0">
                <a:solidFill>
                  <a:srgbClr val="FF3300"/>
                </a:solidFill>
              </a:rPr>
              <a:t>外设</a:t>
            </a:r>
            <a:r>
              <a:rPr lang="en-US" altLang="zh-CN" sz="2200" b="1" i="1" dirty="0">
                <a:solidFill>
                  <a:srgbClr val="FF3300"/>
                </a:solidFill>
              </a:rPr>
              <a:t> </a:t>
            </a:r>
            <a:r>
              <a:rPr lang="en-US" altLang="zh-CN" sz="2200" b="1" i="1" dirty="0" smtClean="0">
                <a:solidFill>
                  <a:srgbClr val="FF3300"/>
                </a:solidFill>
              </a:rPr>
              <a:t>    </a:t>
            </a:r>
            <a:r>
              <a:rPr lang="en-US" altLang="zh-CN" sz="2200" dirty="0" smtClean="0"/>
              <a:t>0.5 </a:t>
            </a:r>
            <a:r>
              <a:rPr lang="en-US" altLang="zh-CN" sz="2200" dirty="0"/>
              <a:t>GB</a:t>
            </a:r>
            <a:r>
              <a:rPr lang="en-US" altLang="zh-CN" sz="2200" dirty="0" smtClean="0"/>
              <a:t>.</a:t>
            </a:r>
            <a:endParaRPr lang="en-US" altLang="zh-CN" sz="2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4294967295"/>
          </p:nvPr>
        </p:nvSpPr>
        <p:spPr>
          <a:xfrm>
            <a:off x="468313" y="548680"/>
            <a:ext cx="8229600" cy="2293938"/>
          </a:xfrm>
        </p:spPr>
        <p:txBody>
          <a:bodyPr/>
          <a:lstStyle/>
          <a:p>
            <a:pPr marL="0" indent="0">
              <a:spcBef>
                <a:spcPct val="50000"/>
              </a:spcBef>
              <a:buFontTx/>
              <a:buNone/>
            </a:pPr>
            <a:r>
              <a:rPr lang="zh-CN" altLang="en-US" sz="2400" b="1" dirty="0">
                <a:solidFill>
                  <a:srgbClr val="7F4D78"/>
                </a:solidFill>
              </a:rPr>
              <a:t>私有外设总线</a:t>
            </a:r>
            <a:r>
              <a:rPr lang="en-US" altLang="zh-CN" sz="2400" b="1" dirty="0">
                <a:solidFill>
                  <a:srgbClr val="7F4D78"/>
                </a:solidFill>
              </a:rPr>
              <a:t>: </a:t>
            </a:r>
          </a:p>
          <a:p>
            <a:pPr marL="0" indent="0">
              <a:spcBef>
                <a:spcPct val="50000"/>
              </a:spcBef>
              <a:buFontTx/>
              <a:buNone/>
            </a:pPr>
            <a:r>
              <a:rPr lang="en-US" altLang="zh-CN" sz="2400" dirty="0"/>
              <a:t>1. AHB </a:t>
            </a:r>
            <a:r>
              <a:rPr lang="zh-CN" altLang="en-US" sz="2400" dirty="0"/>
              <a:t>私有外设总线</a:t>
            </a:r>
            <a:r>
              <a:rPr lang="en-US" altLang="zh-CN" sz="2400" dirty="0"/>
              <a:t>, </a:t>
            </a:r>
            <a:r>
              <a:rPr lang="zh-CN" altLang="en-US" sz="2400" dirty="0"/>
              <a:t>只针对 </a:t>
            </a:r>
            <a:r>
              <a:rPr lang="en-US" altLang="zh-CN" sz="2400" dirty="0"/>
              <a:t>Cortex-M3 </a:t>
            </a:r>
            <a:r>
              <a:rPr lang="zh-CN" altLang="en-US" sz="2400" dirty="0"/>
              <a:t>内部 </a:t>
            </a:r>
            <a:r>
              <a:rPr lang="en-US" altLang="zh-CN" sz="2400" dirty="0"/>
              <a:t>AHB </a:t>
            </a:r>
            <a:r>
              <a:rPr lang="zh-CN" altLang="en-US" sz="2400" dirty="0"/>
              <a:t>外设。</a:t>
            </a:r>
          </a:p>
          <a:p>
            <a:pPr marL="0" indent="0">
              <a:spcBef>
                <a:spcPct val="50000"/>
              </a:spcBef>
              <a:buFontTx/>
              <a:buNone/>
            </a:pPr>
            <a:r>
              <a:rPr lang="en-US" altLang="zh-CN" sz="2400" dirty="0"/>
              <a:t>2. APB </a:t>
            </a:r>
            <a:r>
              <a:rPr lang="zh-CN" altLang="en-US" sz="2400" dirty="0"/>
              <a:t>私有外设总线</a:t>
            </a:r>
            <a:r>
              <a:rPr lang="en-US" altLang="zh-CN" sz="2400" dirty="0"/>
              <a:t>, </a:t>
            </a:r>
            <a:r>
              <a:rPr lang="zh-CN" altLang="en-US" sz="2400" dirty="0"/>
              <a:t>针对 </a:t>
            </a:r>
            <a:r>
              <a:rPr lang="en-US" altLang="zh-CN" sz="2400" dirty="0"/>
              <a:t>Cortex-M3 </a:t>
            </a:r>
            <a:r>
              <a:rPr lang="zh-CN" altLang="en-US" sz="2400" dirty="0"/>
              <a:t>内部 </a:t>
            </a:r>
            <a:r>
              <a:rPr lang="en-US" altLang="zh-CN" sz="2400" dirty="0"/>
              <a:t>APB </a:t>
            </a:r>
            <a:r>
              <a:rPr lang="zh-CN" altLang="en-US" sz="2400" dirty="0"/>
              <a:t>设备和外围设备。</a:t>
            </a:r>
          </a:p>
        </p:txBody>
      </p:sp>
      <p:sp>
        <p:nvSpPr>
          <p:cNvPr id="103427" name="Rectangle 3"/>
          <p:cNvSpPr>
            <a:spLocks noChangeArrowheads="1"/>
          </p:cNvSpPr>
          <p:nvPr/>
        </p:nvSpPr>
        <p:spPr bwMode="auto">
          <a:xfrm>
            <a:off x="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103428" name="Object 4"/>
          <p:cNvGraphicFramePr>
            <a:graphicFrameLocks noChangeAspect="1"/>
          </p:cNvGraphicFramePr>
          <p:nvPr>
            <p:extLst>
              <p:ext uri="{D42A27DB-BD31-4B8C-83A1-F6EECF244321}">
                <p14:modId xmlns:p14="http://schemas.microsoft.com/office/powerpoint/2010/main" val="2850126902"/>
              </p:ext>
            </p:extLst>
          </p:nvPr>
        </p:nvGraphicFramePr>
        <p:xfrm>
          <a:off x="228600" y="2708920"/>
          <a:ext cx="8459788" cy="2212975"/>
        </p:xfrm>
        <a:graphic>
          <a:graphicData uri="http://schemas.openxmlformats.org/presentationml/2006/ole">
            <mc:AlternateContent xmlns:mc="http://schemas.openxmlformats.org/markup-compatibility/2006">
              <mc:Choice xmlns:v="urn:schemas-microsoft-com:vml" Requires="v">
                <p:oleObj spid="_x0000_s103497" name="Visio" r:id="rId4" imgW="8747830" imgH="1972491" progId="Visio.Drawing.11">
                  <p:embed/>
                </p:oleObj>
              </mc:Choice>
              <mc:Fallback>
                <p:oleObj name="Visio" r:id="rId4" imgW="8747830" imgH="197249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708920"/>
                        <a:ext cx="8459788" cy="221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4294967295"/>
          </p:nvPr>
        </p:nvSpPr>
        <p:spPr>
          <a:xfrm>
            <a:off x="457200" y="548680"/>
            <a:ext cx="8229600" cy="4525963"/>
          </a:xfrm>
        </p:spPr>
        <p:txBody>
          <a:bodyPr/>
          <a:lstStyle/>
          <a:p>
            <a:pPr marL="0" indent="0">
              <a:spcBef>
                <a:spcPct val="50000"/>
              </a:spcBef>
              <a:buFontTx/>
              <a:buNone/>
            </a:pPr>
            <a:r>
              <a:rPr lang="en-US" altLang="zh-CN" sz="2600" b="1" dirty="0"/>
              <a:t>8.4.3 </a:t>
            </a:r>
            <a:r>
              <a:rPr lang="zh-CN" altLang="en-US" sz="2600" b="1" dirty="0"/>
              <a:t>内存访问属性</a:t>
            </a:r>
          </a:p>
          <a:p>
            <a:pPr marL="0" indent="0">
              <a:spcBef>
                <a:spcPct val="50000"/>
              </a:spcBef>
              <a:buFontTx/>
              <a:buNone/>
            </a:pPr>
            <a:r>
              <a:rPr lang="zh-CN" altLang="en-US" sz="2400" dirty="0"/>
              <a:t>存储器映射定义了内存的访问</a:t>
            </a:r>
            <a:r>
              <a:rPr lang="zh-CN" altLang="en-US" sz="2400" dirty="0" smtClean="0"/>
              <a:t>属性（</a:t>
            </a:r>
            <a:r>
              <a:rPr lang="en-US" altLang="zh-CN" sz="2400" dirty="0" smtClean="0"/>
              <a:t>4</a:t>
            </a:r>
            <a:r>
              <a:rPr lang="zh-CN" altLang="en-US" sz="2400" dirty="0" smtClean="0"/>
              <a:t>种）</a:t>
            </a:r>
            <a:r>
              <a:rPr lang="en-US" altLang="zh-CN" sz="2400" dirty="0" smtClean="0"/>
              <a:t>:</a:t>
            </a:r>
            <a:endParaRPr lang="en-US" altLang="zh-CN" sz="2400" dirty="0"/>
          </a:p>
          <a:p>
            <a:pPr marL="0" indent="0">
              <a:spcBef>
                <a:spcPct val="50000"/>
              </a:spcBef>
              <a:buFontTx/>
              <a:buNone/>
            </a:pPr>
            <a:endParaRPr lang="en-US" altLang="zh-CN" sz="2400" dirty="0"/>
          </a:p>
          <a:p>
            <a:pPr marL="0" indent="0">
              <a:spcBef>
                <a:spcPct val="50000"/>
              </a:spcBef>
              <a:buFontTx/>
              <a:buNone/>
            </a:pPr>
            <a:endParaRPr lang="en-US" altLang="zh-CN" sz="2400" dirty="0"/>
          </a:p>
          <a:p>
            <a:pPr marL="0" indent="0">
              <a:spcBef>
                <a:spcPct val="50000"/>
              </a:spcBef>
              <a:buFontTx/>
              <a:buNone/>
            </a:pPr>
            <a:endParaRPr lang="en-US" altLang="zh-CN" sz="2400" dirty="0"/>
          </a:p>
          <a:p>
            <a:pPr marL="0" indent="0">
              <a:spcBef>
                <a:spcPct val="50000"/>
              </a:spcBef>
              <a:buFontTx/>
              <a:buNone/>
            </a:pPr>
            <a:endParaRPr lang="en-US" altLang="zh-CN" sz="2400" dirty="0"/>
          </a:p>
          <a:p>
            <a:pPr marL="0" indent="0">
              <a:spcBef>
                <a:spcPct val="50000"/>
              </a:spcBef>
              <a:buFontTx/>
              <a:buNone/>
            </a:pPr>
            <a:endParaRPr lang="en-US" altLang="zh-CN" sz="2400" dirty="0"/>
          </a:p>
          <a:p>
            <a:pPr marL="0" indent="0">
              <a:spcBef>
                <a:spcPct val="50000"/>
              </a:spcBef>
              <a:buFontTx/>
              <a:buNone/>
            </a:pPr>
            <a:endParaRPr lang="en-US" altLang="zh-CN" sz="2400" dirty="0"/>
          </a:p>
        </p:txBody>
      </p:sp>
      <p:pic>
        <p:nvPicPr>
          <p:cNvPr id="105475" name="Picture 27" descr="puzzle-blk-4x"/>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971800" y="2718048"/>
            <a:ext cx="32004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Text Box 28"/>
          <p:cNvSpPr txBox="1">
            <a:spLocks noChangeArrowheads="1"/>
          </p:cNvSpPr>
          <p:nvPr/>
        </p:nvSpPr>
        <p:spPr bwMode="auto">
          <a:xfrm>
            <a:off x="3352800" y="2420888"/>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dirty="0" err="1">
                <a:ea typeface="黑体" pitchFamily="2" charset="-122"/>
              </a:rPr>
              <a:t>Bufferable</a:t>
            </a:r>
            <a:endParaRPr lang="en-US" altLang="zh-CN" dirty="0">
              <a:ea typeface="黑体" pitchFamily="2" charset="-122"/>
            </a:endParaRPr>
          </a:p>
        </p:txBody>
      </p:sp>
      <p:sp>
        <p:nvSpPr>
          <p:cNvPr id="105477" name="Text Box 29"/>
          <p:cNvSpPr txBox="1">
            <a:spLocks noChangeArrowheads="1"/>
          </p:cNvSpPr>
          <p:nvPr/>
        </p:nvSpPr>
        <p:spPr bwMode="auto">
          <a:xfrm>
            <a:off x="5759152" y="3350319"/>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dirty="0">
                <a:ea typeface="黑体" pitchFamily="2" charset="-122"/>
              </a:rPr>
              <a:t>Cacheable</a:t>
            </a:r>
          </a:p>
        </p:txBody>
      </p:sp>
      <p:sp>
        <p:nvSpPr>
          <p:cNvPr id="105478" name="Text Box 30"/>
          <p:cNvSpPr txBox="1">
            <a:spLocks noChangeArrowheads="1"/>
          </p:cNvSpPr>
          <p:nvPr/>
        </p:nvSpPr>
        <p:spPr bwMode="auto">
          <a:xfrm>
            <a:off x="4191000" y="4862487"/>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dirty="0">
                <a:ea typeface="黑体" pitchFamily="2" charset="-122"/>
              </a:rPr>
              <a:t>Executable</a:t>
            </a:r>
          </a:p>
        </p:txBody>
      </p:sp>
      <p:sp>
        <p:nvSpPr>
          <p:cNvPr id="105479" name="Text Box 31"/>
          <p:cNvSpPr txBox="1">
            <a:spLocks noChangeArrowheads="1"/>
          </p:cNvSpPr>
          <p:nvPr/>
        </p:nvSpPr>
        <p:spPr bwMode="auto">
          <a:xfrm>
            <a:off x="1547664" y="3573016"/>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dirty="0">
                <a:ea typeface="黑体" pitchFamily="2" charset="-122"/>
              </a:rPr>
              <a:t>Sharable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1864" name="Group 72"/>
          <p:cNvGraphicFramePr>
            <a:graphicFrameLocks noGrp="1"/>
          </p:cNvGraphicFramePr>
          <p:nvPr>
            <p:ph idx="4294967295"/>
          </p:nvPr>
        </p:nvGraphicFramePr>
        <p:xfrm>
          <a:off x="323850" y="836613"/>
          <a:ext cx="8640763" cy="5653407"/>
        </p:xfrm>
        <a:graphic>
          <a:graphicData uri="http://schemas.openxmlformats.org/drawingml/2006/table">
            <a:tbl>
              <a:tblPr/>
              <a:tblGrid>
                <a:gridCol w="1835150"/>
                <a:gridCol w="1404938"/>
                <a:gridCol w="2087562"/>
                <a:gridCol w="1873250"/>
                <a:gridCol w="1439863"/>
              </a:tblGrid>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区域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用于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可缓存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可执行</a:t>
                      </a:r>
                      <a:r>
                        <a:rPr kumimoji="0" lang="en-US" altLang="zh-CN" sz="1400" b="0" i="0" u="none" strike="noStrike" cap="none" normalizeH="0" baseline="0" smtClean="0">
                          <a:ln>
                            <a:noFill/>
                          </a:ln>
                          <a:solidFill>
                            <a:schemeClr val="tx1"/>
                          </a:solidFill>
                          <a:effectLst/>
                          <a:latin typeface="Arial" charset="0"/>
                          <a:ea typeface="宋体" charset="-122"/>
                        </a:rPr>
                        <a:t>, </a:t>
                      </a:r>
                      <a:r>
                        <a:rPr kumimoji="0" lang="zh-CN" altLang="en-US" sz="1400" b="0" i="0" u="none" strike="noStrike" cap="none" normalizeH="0" baseline="0" smtClean="0">
                          <a:ln>
                            <a:noFill/>
                          </a:ln>
                          <a:solidFill>
                            <a:schemeClr val="tx1"/>
                          </a:solidFill>
                          <a:effectLst/>
                          <a:latin typeface="Arial" charset="0"/>
                          <a:ea typeface="宋体" charset="-122"/>
                        </a:rPr>
                        <a:t>缓冲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代码存储区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0x00000000–0x1FFFFFFF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WT (</a:t>
                      </a:r>
                      <a:r>
                        <a:rPr kumimoji="0" lang="zh-CN" altLang="en-US" sz="1400" b="0" i="0" u="none" strike="noStrike" cap="none" normalizeH="0" baseline="0" smtClean="0">
                          <a:ln>
                            <a:noFill/>
                          </a:ln>
                          <a:solidFill>
                            <a:schemeClr val="tx1"/>
                          </a:solidFill>
                          <a:effectLst/>
                          <a:latin typeface="Arial" charset="0"/>
                          <a:ea typeface="宋体" charset="-122"/>
                        </a:rPr>
                        <a:t>只写</a:t>
                      </a:r>
                      <a:r>
                        <a:rPr kumimoji="0" lang="en-US" altLang="zh-CN" sz="14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可执行</a:t>
                      </a:r>
                      <a:r>
                        <a:rPr kumimoji="0" lang="en-US" altLang="zh-CN" sz="1400" b="0" i="0" u="none" strike="noStrike" cap="none" normalizeH="0" baseline="0" smtClean="0">
                          <a:ln>
                            <a:noFill/>
                          </a:ln>
                          <a:solidFill>
                            <a:schemeClr val="tx1"/>
                          </a:solidFill>
                          <a:effectLst/>
                          <a:latin typeface="Arial" charset="0"/>
                          <a:ea typeface="宋体" charset="-122"/>
                        </a:rPr>
                        <a:t>, </a:t>
                      </a:r>
                      <a:r>
                        <a:rPr kumimoji="0" lang="zh-CN" altLang="en-US" sz="1400" b="0" i="0" u="none" strike="noStrike" cap="none" normalizeH="0" baseline="0" smtClean="0">
                          <a:ln>
                            <a:noFill/>
                          </a:ln>
                          <a:solidFill>
                            <a:schemeClr val="tx1"/>
                          </a:solidFill>
                          <a:effectLst/>
                          <a:latin typeface="Arial" charset="0"/>
                          <a:ea typeface="宋体" charset="-122"/>
                        </a:rPr>
                        <a:t>缓冲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95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SRAM </a:t>
                      </a:r>
                      <a:r>
                        <a:rPr kumimoji="0" lang="zh-CN" altLang="en-US" sz="1400" b="0" i="0" u="none" strike="noStrike" cap="none" normalizeH="0" baseline="0" smtClean="0">
                          <a:ln>
                            <a:noFill/>
                          </a:ln>
                          <a:solidFill>
                            <a:schemeClr val="tx1"/>
                          </a:solidFill>
                          <a:effectLst/>
                          <a:latin typeface="Arial" charset="0"/>
                          <a:ea typeface="宋体" charset="-122"/>
                        </a:rPr>
                        <a:t>存储区域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0x20000000–0x3FFFFFFF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片上</a:t>
                      </a:r>
                      <a:r>
                        <a:rPr kumimoji="0" lang="en-US" altLang="zh-CN" sz="1400" b="0" i="0" u="none" strike="noStrike" cap="none" normalizeH="0" baseline="0" smtClean="0">
                          <a:ln>
                            <a:noFill/>
                          </a:ln>
                          <a:solidFill>
                            <a:schemeClr val="tx1"/>
                          </a:solidFill>
                          <a:effectLst/>
                          <a:latin typeface="Arial" charset="0"/>
                          <a:ea typeface="宋体" charset="-122"/>
                        </a:rPr>
                        <a:t>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WB-WA (</a:t>
                      </a:r>
                      <a:r>
                        <a:rPr kumimoji="0" lang="zh-CN" altLang="en-US" sz="1400" b="0" i="0" u="none" strike="noStrike" cap="none" normalizeH="0" baseline="0" smtClean="0">
                          <a:ln>
                            <a:noFill/>
                          </a:ln>
                          <a:solidFill>
                            <a:schemeClr val="tx1"/>
                          </a:solidFill>
                          <a:effectLst/>
                          <a:latin typeface="Arial" charset="0"/>
                          <a:ea typeface="宋体" charset="-122"/>
                        </a:rPr>
                        <a:t>写回</a:t>
                      </a:r>
                      <a:r>
                        <a:rPr kumimoji="0" lang="en-US" altLang="zh-CN" sz="1400" b="0" i="0" u="none" strike="noStrike" cap="none" normalizeH="0" baseline="0" smtClean="0">
                          <a:ln>
                            <a:noFill/>
                          </a:ln>
                          <a:solidFill>
                            <a:schemeClr val="tx1"/>
                          </a:solidFill>
                          <a:effectLst/>
                          <a:latin typeface="Arial" charset="0"/>
                          <a:ea typeface="宋体" charset="-122"/>
                        </a:rPr>
                        <a:t>, </a:t>
                      </a:r>
                      <a:r>
                        <a:rPr kumimoji="0" lang="zh-CN" altLang="en-US" sz="1400" b="0" i="0" u="none" strike="noStrike" cap="none" normalizeH="0" baseline="0" smtClean="0">
                          <a:ln>
                            <a:noFill/>
                          </a:ln>
                          <a:solidFill>
                            <a:schemeClr val="tx1"/>
                          </a:solidFill>
                          <a:effectLst/>
                          <a:latin typeface="Arial" charset="0"/>
                          <a:ea typeface="宋体" charset="-122"/>
                        </a:rPr>
                        <a:t>写分配</a:t>
                      </a:r>
                      <a:r>
                        <a:rPr kumimoji="0" lang="en-US" altLang="zh-CN" sz="14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可执行</a:t>
                      </a:r>
                      <a:r>
                        <a:rPr kumimoji="0" lang="en-US" altLang="zh-CN" sz="1400" b="0" i="0" u="none" strike="noStrike" cap="none" normalizeH="0" baseline="0" smtClean="0">
                          <a:ln>
                            <a:noFill/>
                          </a:ln>
                          <a:solidFill>
                            <a:schemeClr val="tx1"/>
                          </a:solidFill>
                          <a:effectLst/>
                          <a:latin typeface="Arial" charset="0"/>
                          <a:ea typeface="宋体" charset="-122"/>
                        </a:rPr>
                        <a:t>, </a:t>
                      </a:r>
                      <a:r>
                        <a:rPr kumimoji="0" lang="zh-CN" altLang="en-US" sz="1400" b="0" i="0" u="none" strike="noStrike" cap="none" normalizeH="0" baseline="0" smtClean="0">
                          <a:ln>
                            <a:noFill/>
                          </a:ln>
                          <a:solidFill>
                            <a:schemeClr val="tx1"/>
                          </a:solidFill>
                          <a:effectLst/>
                          <a:latin typeface="Arial" charset="0"/>
                          <a:ea typeface="宋体" charset="-122"/>
                        </a:rPr>
                        <a:t>缓冲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周边地区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0x40000000–0x5FFFFFFF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外设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非缓存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非缓存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外部 </a:t>
                      </a:r>
                      <a:r>
                        <a:rPr kumimoji="0" lang="en-US" altLang="zh-CN" sz="1400" b="0" i="0" u="none" strike="noStrike" cap="none" normalizeH="0" baseline="0" smtClean="0">
                          <a:ln>
                            <a:noFill/>
                          </a:ln>
                          <a:solidFill>
                            <a:schemeClr val="tx1"/>
                          </a:solidFill>
                          <a:effectLst/>
                          <a:latin typeface="Arial" charset="0"/>
                          <a:ea typeface="宋体" charset="-122"/>
                        </a:rPr>
                        <a:t>RAM </a:t>
                      </a:r>
                      <a:r>
                        <a:rPr kumimoji="0" lang="zh-CN" altLang="en-US" sz="1400" b="0" i="0" u="none" strike="noStrike" cap="none" normalizeH="0" baseline="0" smtClean="0">
                          <a:ln>
                            <a:noFill/>
                          </a:ln>
                          <a:solidFill>
                            <a:schemeClr val="tx1"/>
                          </a:solidFill>
                          <a:effectLst/>
                          <a:latin typeface="Arial" charset="0"/>
                          <a:ea typeface="宋体" charset="-122"/>
                        </a:rPr>
                        <a:t>区域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0x60000000–0x7FFFFFFF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片上或片外存储器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WB-WA (</a:t>
                      </a:r>
                      <a:r>
                        <a:rPr kumimoji="0" lang="zh-CN" altLang="en-US" sz="1400" b="0" i="0" u="none" strike="noStrike" cap="none" normalizeH="0" baseline="0" smtClean="0">
                          <a:ln>
                            <a:noFill/>
                          </a:ln>
                          <a:solidFill>
                            <a:schemeClr val="tx1"/>
                          </a:solidFill>
                          <a:effectLst/>
                          <a:latin typeface="Arial" charset="0"/>
                          <a:ea typeface="宋体" charset="-122"/>
                        </a:rPr>
                        <a:t>写回</a:t>
                      </a:r>
                      <a:r>
                        <a:rPr kumimoji="0" lang="en-US" altLang="zh-CN" sz="1400" b="0" i="0" u="none" strike="noStrike" cap="none" normalizeH="0" baseline="0" smtClean="0">
                          <a:ln>
                            <a:noFill/>
                          </a:ln>
                          <a:solidFill>
                            <a:schemeClr val="tx1"/>
                          </a:solidFill>
                          <a:effectLst/>
                          <a:latin typeface="Arial" charset="0"/>
                          <a:ea typeface="宋体" charset="-122"/>
                        </a:rPr>
                        <a:t>, </a:t>
                      </a:r>
                      <a:r>
                        <a:rPr kumimoji="0" lang="zh-CN" altLang="en-US" sz="1400" b="0" i="0" u="none" strike="noStrike" cap="none" normalizeH="0" baseline="0" smtClean="0">
                          <a:ln>
                            <a:noFill/>
                          </a:ln>
                          <a:solidFill>
                            <a:schemeClr val="tx1"/>
                          </a:solidFill>
                          <a:effectLst/>
                          <a:latin typeface="Arial" charset="0"/>
                          <a:ea typeface="宋体" charset="-122"/>
                        </a:rPr>
                        <a:t>写分配</a:t>
                      </a:r>
                      <a:r>
                        <a:rPr kumimoji="0" lang="en-US" altLang="zh-CN" sz="14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可执行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外部 </a:t>
                      </a:r>
                      <a:r>
                        <a:rPr kumimoji="0" lang="en-US" altLang="zh-CN" sz="1400" b="0" i="0" u="none" strike="noStrike" cap="none" normalizeH="0" baseline="0" smtClean="0">
                          <a:ln>
                            <a:noFill/>
                          </a:ln>
                          <a:solidFill>
                            <a:schemeClr val="tx1"/>
                          </a:solidFill>
                          <a:effectLst/>
                          <a:latin typeface="Arial" charset="0"/>
                          <a:ea typeface="宋体" charset="-122"/>
                        </a:rPr>
                        <a:t>RAM </a:t>
                      </a:r>
                      <a:r>
                        <a:rPr kumimoji="0" lang="zh-CN" altLang="en-US" sz="1400" b="0" i="0" u="none" strike="noStrike" cap="none" normalizeH="0" baseline="0" smtClean="0">
                          <a:ln>
                            <a:noFill/>
                          </a:ln>
                          <a:solidFill>
                            <a:schemeClr val="tx1"/>
                          </a:solidFill>
                          <a:effectLst/>
                          <a:latin typeface="Arial" charset="0"/>
                          <a:ea typeface="宋体" charset="-122"/>
                        </a:rPr>
                        <a:t>区域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0x80000000–0x9FFFFFFF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片上或片外存储器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WT (</a:t>
                      </a:r>
                      <a:r>
                        <a:rPr kumimoji="0" lang="zh-CN" altLang="en-US" sz="1400" b="0" i="0" u="none" strike="noStrike" cap="none" normalizeH="0" baseline="0" smtClean="0">
                          <a:ln>
                            <a:noFill/>
                          </a:ln>
                          <a:solidFill>
                            <a:schemeClr val="tx1"/>
                          </a:solidFill>
                          <a:effectLst/>
                          <a:latin typeface="Arial" charset="0"/>
                          <a:ea typeface="宋体" charset="-122"/>
                        </a:rPr>
                        <a:t>直写</a:t>
                      </a:r>
                      <a:r>
                        <a:rPr kumimoji="0" lang="en-US" altLang="zh-CN" sz="14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可执行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外部设备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0xA0000000–0xBFFFFFFF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外部设备和</a:t>
                      </a:r>
                      <a:r>
                        <a:rPr kumimoji="0" lang="en-US" altLang="zh-CN" sz="1400" b="0" i="0" u="none" strike="noStrike" cap="none" normalizeH="0" baseline="0" smtClean="0">
                          <a:ln>
                            <a:noFill/>
                          </a:ln>
                          <a:solidFill>
                            <a:schemeClr val="tx1"/>
                          </a:solidFill>
                          <a:effectLst/>
                          <a:latin typeface="Arial" charset="0"/>
                          <a:ea typeface="宋体" charset="-122"/>
                        </a:rPr>
                        <a:t>/</a:t>
                      </a:r>
                      <a:r>
                        <a:rPr kumimoji="0" lang="zh-CN" altLang="en-US" sz="1400" b="0" i="0" u="none" strike="noStrike" cap="none" normalizeH="0" baseline="0" smtClean="0">
                          <a:ln>
                            <a:noFill/>
                          </a:ln>
                          <a:solidFill>
                            <a:schemeClr val="tx1"/>
                          </a:solidFill>
                          <a:effectLst/>
                          <a:latin typeface="Arial" charset="0"/>
                          <a:ea typeface="宋体" charset="-122"/>
                        </a:rPr>
                        <a:t>或共享内存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不可执行</a:t>
                      </a:r>
                      <a:r>
                        <a:rPr kumimoji="0" lang="en-US" altLang="zh-CN" sz="1400" b="0" i="0" u="none" strike="noStrike" cap="none" normalizeH="0" baseline="0" smtClean="0">
                          <a:ln>
                            <a:noFill/>
                          </a:ln>
                          <a:solidFill>
                            <a:schemeClr val="tx1"/>
                          </a:solidFill>
                          <a:effectLst/>
                          <a:latin typeface="Arial" charset="0"/>
                          <a:ea typeface="宋体" charset="-122"/>
                        </a:rPr>
                        <a:t>, </a:t>
                      </a:r>
                      <a:r>
                        <a:rPr kumimoji="0" lang="zh-CN" altLang="en-US" sz="1400" b="0" i="0" u="none" strike="noStrike" cap="none" normalizeH="0" baseline="0" smtClean="0">
                          <a:ln>
                            <a:noFill/>
                          </a:ln>
                          <a:solidFill>
                            <a:schemeClr val="tx1"/>
                          </a:solidFill>
                          <a:effectLst/>
                          <a:latin typeface="Arial" charset="0"/>
                          <a:ea typeface="宋体" charset="-122"/>
                        </a:rPr>
                        <a:t>非缓冲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外部设备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0xC0000000–0xDFFFFFFF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外部设备和</a:t>
                      </a:r>
                      <a:r>
                        <a:rPr kumimoji="0" lang="en-US" altLang="zh-CN" sz="1400" b="0" i="0" u="none" strike="noStrike" cap="none" normalizeH="0" baseline="0" smtClean="0">
                          <a:ln>
                            <a:noFill/>
                          </a:ln>
                          <a:solidFill>
                            <a:schemeClr val="tx1"/>
                          </a:solidFill>
                          <a:effectLst/>
                          <a:latin typeface="Arial" charset="0"/>
                          <a:ea typeface="宋体" charset="-122"/>
                        </a:rPr>
                        <a:t>/</a:t>
                      </a:r>
                      <a:r>
                        <a:rPr kumimoji="0" lang="zh-CN" altLang="en-US" sz="1400" b="0" i="0" u="none" strike="noStrike" cap="none" normalizeH="0" baseline="0" smtClean="0">
                          <a:ln>
                            <a:noFill/>
                          </a:ln>
                          <a:solidFill>
                            <a:schemeClr val="tx1"/>
                          </a:solidFill>
                          <a:effectLst/>
                          <a:latin typeface="Arial" charset="0"/>
                          <a:ea typeface="宋体" charset="-122"/>
                        </a:rPr>
                        <a:t>或共享内存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不可执行</a:t>
                      </a:r>
                      <a:r>
                        <a:rPr kumimoji="0" lang="en-US" altLang="zh-CN" sz="1400" b="0" i="0" u="none" strike="noStrike" cap="none" normalizeH="0" baseline="0" smtClean="0">
                          <a:ln>
                            <a:noFill/>
                          </a:ln>
                          <a:solidFill>
                            <a:schemeClr val="tx1"/>
                          </a:solidFill>
                          <a:effectLst/>
                          <a:latin typeface="Arial" charset="0"/>
                          <a:ea typeface="宋体" charset="-122"/>
                        </a:rPr>
                        <a:t>, </a:t>
                      </a:r>
                      <a:r>
                        <a:rPr kumimoji="0" lang="zh-CN" altLang="en-US" sz="1400" b="0" i="0" u="none" strike="noStrike" cap="none" normalizeH="0" baseline="0" smtClean="0">
                          <a:ln>
                            <a:noFill/>
                          </a:ln>
                          <a:solidFill>
                            <a:schemeClr val="tx1"/>
                          </a:solidFill>
                          <a:effectLst/>
                          <a:latin typeface="Arial" charset="0"/>
                          <a:ea typeface="宋体" charset="-122"/>
                        </a:rPr>
                        <a:t>非缓冲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系统区域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0xE0000000–0xFFFFFFFF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私有外设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非缓存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不可执行</a:t>
                      </a:r>
                      <a:r>
                        <a:rPr kumimoji="0" lang="en-US" altLang="zh-CN" sz="1400" b="0" i="0" u="none" strike="noStrike" cap="none" normalizeH="0" baseline="0" smtClean="0">
                          <a:ln>
                            <a:noFill/>
                          </a:ln>
                          <a:solidFill>
                            <a:schemeClr val="tx1"/>
                          </a:solidFill>
                          <a:effectLst/>
                          <a:latin typeface="Arial" charset="0"/>
                          <a:ea typeface="宋体" charset="-122"/>
                        </a:rPr>
                        <a:t>, </a:t>
                      </a:r>
                      <a:r>
                        <a:rPr kumimoji="0" lang="zh-CN" altLang="en-US" sz="1400" b="0" i="0" u="none" strike="noStrike" cap="none" normalizeH="0" baseline="0" smtClean="0">
                          <a:ln>
                            <a:noFill/>
                          </a:ln>
                          <a:solidFill>
                            <a:schemeClr val="tx1"/>
                          </a:solidFill>
                          <a:effectLst/>
                          <a:latin typeface="Arial" charset="0"/>
                          <a:ea typeface="宋体" charset="-122"/>
                        </a:rPr>
                        <a:t>非缓冲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系统区域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charset="-122"/>
                        </a:rPr>
                        <a:t>0xE0000000–0xFFFFFFFF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供应商特定设备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非缓存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charset="0"/>
                          <a:ea typeface="宋体" charset="-122"/>
                        </a:rPr>
                        <a:t>不可执行</a:t>
                      </a:r>
                      <a:r>
                        <a:rPr kumimoji="0" lang="en-US" altLang="zh-CN" sz="1400" b="0" i="0" u="none" strike="noStrike" cap="none" normalizeH="0" baseline="0" smtClean="0">
                          <a:ln>
                            <a:noFill/>
                          </a:ln>
                          <a:solidFill>
                            <a:schemeClr val="tx1"/>
                          </a:solidFill>
                          <a:effectLst/>
                          <a:latin typeface="Arial" charset="0"/>
                          <a:ea typeface="宋体" charset="-122"/>
                        </a:rPr>
                        <a:t>, </a:t>
                      </a:r>
                      <a:r>
                        <a:rPr kumimoji="0" lang="zh-CN" altLang="en-US" sz="1400" b="0" i="0" u="none" strike="noStrike" cap="none" normalizeH="0" baseline="0" smtClean="0">
                          <a:ln>
                            <a:noFill/>
                          </a:ln>
                          <a:solidFill>
                            <a:schemeClr val="tx1"/>
                          </a:solidFill>
                          <a:effectLst/>
                          <a:latin typeface="Arial" charset="0"/>
                          <a:ea typeface="宋体" charset="-122"/>
                        </a:rPr>
                        <a:t>非缓冲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
        <p:nvSpPr>
          <p:cNvPr id="107590" name="Rectangle 70"/>
          <p:cNvSpPr>
            <a:spLocks noChangeArrowheads="1"/>
          </p:cNvSpPr>
          <p:nvPr/>
        </p:nvSpPr>
        <p:spPr bwMode="auto">
          <a:xfrm>
            <a:off x="3429000" y="304800"/>
            <a:ext cx="22765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smtClean="0"/>
              <a:t>空间</a:t>
            </a:r>
            <a:r>
              <a:rPr lang="zh-CN" altLang="en-US" b="1" dirty="0"/>
              <a:t>划分</a:t>
            </a:r>
            <a:r>
              <a:rPr lang="zh-CN" altLang="en-US" b="1" dirty="0" smtClean="0"/>
              <a:t>和缺省属性</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4294967295"/>
          </p:nvPr>
        </p:nvSpPr>
        <p:spPr>
          <a:xfrm>
            <a:off x="457200" y="476672"/>
            <a:ext cx="8229600" cy="5976664"/>
          </a:xfrm>
        </p:spPr>
        <p:txBody>
          <a:bodyPr/>
          <a:lstStyle/>
          <a:p>
            <a:pPr marL="0" indent="0">
              <a:lnSpc>
                <a:spcPct val="150000"/>
              </a:lnSpc>
              <a:spcBef>
                <a:spcPct val="50000"/>
              </a:spcBef>
              <a:buFontTx/>
              <a:buNone/>
            </a:pPr>
            <a:r>
              <a:rPr lang="en-US" altLang="zh-CN" sz="3000" b="1" dirty="0" smtClean="0"/>
              <a:t>8.4.4 </a:t>
            </a:r>
            <a:r>
              <a:rPr lang="en-US" altLang="zh-CN" sz="3000" b="1" dirty="0"/>
              <a:t>Bit-Band</a:t>
            </a:r>
            <a:r>
              <a:rPr lang="zh-CN" altLang="en-US" sz="3000" b="1" dirty="0"/>
              <a:t>操作</a:t>
            </a:r>
          </a:p>
          <a:p>
            <a:pPr marL="0" indent="0">
              <a:lnSpc>
                <a:spcPct val="150000"/>
              </a:lnSpc>
              <a:spcBef>
                <a:spcPct val="50000"/>
              </a:spcBef>
              <a:buFontTx/>
              <a:buNone/>
            </a:pPr>
            <a:r>
              <a:rPr lang="en-US" altLang="zh-CN" sz="2400" dirty="0"/>
              <a:t>Bit-band</a:t>
            </a:r>
            <a:r>
              <a:rPr lang="zh-CN" altLang="en-US" sz="2400" dirty="0"/>
              <a:t>操作</a:t>
            </a:r>
            <a:r>
              <a:rPr lang="zh-CN" altLang="en-US" sz="2400" dirty="0" smtClean="0"/>
              <a:t>支持使用普通的加载</a:t>
            </a:r>
            <a:r>
              <a:rPr lang="en-US" altLang="zh-CN" sz="2400" dirty="0"/>
              <a:t>/</a:t>
            </a:r>
            <a:r>
              <a:rPr lang="zh-CN" altLang="en-US" sz="2400" dirty="0" smtClean="0"/>
              <a:t>存储指令来对单一的</a:t>
            </a:r>
            <a:r>
              <a:rPr lang="en-US" altLang="zh-CN" sz="2400" dirty="0" smtClean="0"/>
              <a:t>bit</a:t>
            </a:r>
            <a:r>
              <a:rPr lang="zh-CN" altLang="en-US" sz="2400" dirty="0" smtClean="0"/>
              <a:t>进行读</a:t>
            </a:r>
            <a:r>
              <a:rPr lang="en-US" altLang="zh-CN" sz="2400" dirty="0"/>
              <a:t>/</a:t>
            </a:r>
            <a:r>
              <a:rPr lang="zh-CN" altLang="en-US" sz="2400" dirty="0" smtClean="0"/>
              <a:t>写操作。</a:t>
            </a:r>
            <a:endParaRPr lang="en-US" altLang="zh-CN" sz="2400" dirty="0" smtClean="0"/>
          </a:p>
          <a:p>
            <a:pPr marL="0" indent="0">
              <a:lnSpc>
                <a:spcPct val="150000"/>
              </a:lnSpc>
              <a:spcBef>
                <a:spcPct val="50000"/>
              </a:spcBef>
              <a:buFontTx/>
              <a:buNone/>
            </a:pPr>
            <a:r>
              <a:rPr lang="en-US" altLang="zh-CN" sz="2400" b="1" dirty="0" smtClean="0">
                <a:solidFill>
                  <a:srgbClr val="C00000"/>
                </a:solidFill>
              </a:rPr>
              <a:t>Bit-band</a:t>
            </a:r>
            <a:r>
              <a:rPr lang="zh-CN" altLang="en-US" sz="2400" b="1" dirty="0">
                <a:solidFill>
                  <a:srgbClr val="C00000"/>
                </a:solidFill>
              </a:rPr>
              <a:t>区域</a:t>
            </a:r>
            <a:r>
              <a:rPr lang="en-US" altLang="zh-CN" sz="2400" b="1" dirty="0">
                <a:solidFill>
                  <a:srgbClr val="C00000"/>
                </a:solidFill>
              </a:rPr>
              <a:t>: </a:t>
            </a:r>
          </a:p>
          <a:p>
            <a:pPr marL="400050" lvl="1" indent="0">
              <a:lnSpc>
                <a:spcPct val="150000"/>
              </a:lnSpc>
              <a:spcBef>
                <a:spcPct val="50000"/>
              </a:spcBef>
              <a:buFontTx/>
              <a:buNone/>
            </a:pPr>
            <a:r>
              <a:rPr lang="en-US" altLang="zh-CN" sz="2400" dirty="0"/>
              <a:t>1. </a:t>
            </a:r>
            <a:r>
              <a:rPr lang="zh-CN" altLang="en-US" sz="2400" dirty="0" smtClean="0"/>
              <a:t>片上</a:t>
            </a:r>
            <a:r>
              <a:rPr lang="en-US" altLang="zh-CN" sz="2400" dirty="0" smtClean="0"/>
              <a:t>SRAM </a:t>
            </a:r>
            <a:r>
              <a:rPr lang="zh-CN" altLang="en-US" sz="2400" dirty="0"/>
              <a:t>的第一个</a:t>
            </a:r>
            <a:r>
              <a:rPr lang="en-US" altLang="zh-CN" sz="2400" dirty="0"/>
              <a:t>1MB</a:t>
            </a:r>
            <a:r>
              <a:rPr lang="zh-CN" altLang="en-US" sz="2400" dirty="0"/>
              <a:t>区域</a:t>
            </a:r>
          </a:p>
          <a:p>
            <a:pPr marL="400050" lvl="1" indent="0">
              <a:lnSpc>
                <a:spcPct val="150000"/>
              </a:lnSpc>
              <a:spcBef>
                <a:spcPct val="50000"/>
              </a:spcBef>
              <a:buFontTx/>
              <a:buNone/>
            </a:pPr>
            <a:r>
              <a:rPr lang="en-US" altLang="zh-CN" sz="2400" dirty="0"/>
              <a:t>2. </a:t>
            </a:r>
            <a:r>
              <a:rPr lang="zh-CN" altLang="en-US" sz="2400" dirty="0" smtClean="0"/>
              <a:t>片上外设的</a:t>
            </a:r>
            <a:r>
              <a:rPr lang="zh-CN" altLang="en-US" sz="2400" dirty="0"/>
              <a:t>第一个</a:t>
            </a:r>
            <a:r>
              <a:rPr lang="en-US" altLang="zh-CN" sz="2400" dirty="0"/>
              <a:t>1 MB </a:t>
            </a:r>
          </a:p>
          <a:p>
            <a:pPr marL="0" indent="0">
              <a:lnSpc>
                <a:spcPct val="150000"/>
              </a:lnSpc>
              <a:spcBef>
                <a:spcPct val="50000"/>
              </a:spcBef>
              <a:buFontTx/>
              <a:buNone/>
            </a:pPr>
            <a:r>
              <a:rPr lang="zh-CN" altLang="en-US" sz="2400" dirty="0" smtClean="0"/>
              <a:t>它们</a:t>
            </a:r>
            <a:r>
              <a:rPr lang="zh-CN" altLang="en-US" sz="2400" dirty="0"/>
              <a:t>可以通过一个单独的被称为</a:t>
            </a:r>
            <a:r>
              <a:rPr lang="en-US" altLang="zh-CN" sz="2400" b="1" i="1" dirty="0">
                <a:solidFill>
                  <a:srgbClr val="FF3300"/>
                </a:solidFill>
              </a:rPr>
              <a:t>bit-band </a:t>
            </a:r>
            <a:r>
              <a:rPr lang="en-US" altLang="zh-CN" sz="2400" b="1" i="1" dirty="0" smtClean="0">
                <a:solidFill>
                  <a:srgbClr val="FF3300"/>
                </a:solidFill>
              </a:rPr>
              <a:t>alias</a:t>
            </a:r>
            <a:r>
              <a:rPr lang="zh-CN" altLang="en-US" sz="2400" b="1" dirty="0" smtClean="0">
                <a:solidFill>
                  <a:srgbClr val="1D0EE4"/>
                </a:solidFill>
              </a:rPr>
              <a:t>（位带别名区）</a:t>
            </a:r>
            <a:r>
              <a:rPr lang="zh-CN" altLang="en-US" sz="2400" dirty="0" smtClean="0"/>
              <a:t>的</a:t>
            </a:r>
            <a:r>
              <a:rPr lang="zh-CN" altLang="en-US" sz="2400" dirty="0"/>
              <a:t>存储</a:t>
            </a:r>
            <a:r>
              <a:rPr lang="zh-CN" altLang="en-US" sz="2400" dirty="0" smtClean="0"/>
              <a:t>区域来访问</a:t>
            </a:r>
            <a:r>
              <a:rPr lang="zh-CN" altLang="en-US" sz="2400" dirty="0"/>
              <a:t>。</a:t>
            </a:r>
            <a:endParaRPr lang="zh-CN" altLang="en-US" sz="2400" b="1" dirty="0">
              <a:solidFill>
                <a:srgbClr val="FF33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8~`0GT_6{SK9R{L39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710" y="1628800"/>
            <a:ext cx="3298762" cy="3672408"/>
          </a:xfrm>
          <a:prstGeom prst="rect">
            <a:avLst/>
          </a:prstGeom>
          <a:noFill/>
          <a:ln w="38100" cmpd="dbl">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body" idx="4294967295"/>
          </p:nvPr>
        </p:nvSpPr>
        <p:spPr>
          <a:xfrm>
            <a:off x="457200" y="404664"/>
            <a:ext cx="4690864" cy="5832648"/>
          </a:xfrm>
        </p:spPr>
        <p:txBody>
          <a:bodyPr/>
          <a:lstStyle/>
          <a:p>
            <a:pPr marL="0" indent="0">
              <a:lnSpc>
                <a:spcPct val="150000"/>
              </a:lnSpc>
              <a:spcBef>
                <a:spcPts val="0"/>
              </a:spcBef>
              <a:buFontTx/>
              <a:buNone/>
            </a:pPr>
            <a:r>
              <a:rPr lang="en-US" altLang="zh-CN" sz="3000" b="1" dirty="0"/>
              <a:t>8.1.4 </a:t>
            </a:r>
            <a:r>
              <a:rPr lang="zh-CN" altLang="en-US" sz="3000" b="1" dirty="0"/>
              <a:t>应用</a:t>
            </a:r>
          </a:p>
          <a:p>
            <a:pPr marL="0" indent="0">
              <a:lnSpc>
                <a:spcPct val="150000"/>
              </a:lnSpc>
              <a:spcBef>
                <a:spcPts val="0"/>
              </a:spcBef>
              <a:buFontTx/>
              <a:buNone/>
            </a:pPr>
            <a:r>
              <a:rPr lang="zh-CN" altLang="en-US" sz="2400" dirty="0"/>
              <a:t>嵌入式</a:t>
            </a:r>
            <a:r>
              <a:rPr lang="zh-CN" altLang="en-US" sz="2400" dirty="0" smtClean="0"/>
              <a:t>系统渗透现代</a:t>
            </a:r>
            <a:r>
              <a:rPr lang="zh-CN" altLang="en-US" sz="2400" dirty="0"/>
              <a:t>生活的各个</a:t>
            </a:r>
            <a:r>
              <a:rPr lang="zh-CN" altLang="en-US" sz="2400" dirty="0" smtClean="0"/>
              <a:t>方面，如</a:t>
            </a:r>
            <a:r>
              <a:rPr lang="en-US" altLang="zh-CN" sz="2400" dirty="0"/>
              <a:t>:</a:t>
            </a:r>
            <a:endParaRPr lang="zh-CN" altLang="en-US" sz="2400" dirty="0"/>
          </a:p>
          <a:p>
            <a:pPr>
              <a:lnSpc>
                <a:spcPct val="150000"/>
              </a:lnSpc>
              <a:spcBef>
                <a:spcPts val="0"/>
              </a:spcBef>
              <a:buFont typeface="Wingdings" pitchFamily="2" charset="2"/>
              <a:buChar char="Ø"/>
            </a:pPr>
            <a:r>
              <a:rPr lang="zh-CN" altLang="en-US" sz="2400" b="1" dirty="0">
                <a:solidFill>
                  <a:srgbClr val="1D0EE4"/>
                </a:solidFill>
              </a:rPr>
              <a:t>电信</a:t>
            </a:r>
            <a:r>
              <a:rPr lang="zh-CN" altLang="en-US" sz="2400" b="1" dirty="0" smtClean="0">
                <a:solidFill>
                  <a:srgbClr val="1D0EE4"/>
                </a:solidFill>
              </a:rPr>
              <a:t>系统。</a:t>
            </a:r>
            <a:r>
              <a:rPr lang="zh-CN" altLang="en-US" sz="2400" dirty="0" smtClean="0"/>
              <a:t>从移动电话到电话交换机，应用</a:t>
            </a:r>
            <a:r>
              <a:rPr lang="zh-CN" altLang="en-US" sz="2400" dirty="0"/>
              <a:t>了很多嵌入式系统</a:t>
            </a:r>
            <a:r>
              <a:rPr lang="zh-CN" altLang="en-US" sz="2400" dirty="0" smtClean="0"/>
              <a:t>。</a:t>
            </a:r>
            <a:endParaRPr lang="zh-CN" altLang="en-US" sz="2400" dirty="0"/>
          </a:p>
          <a:p>
            <a:pPr>
              <a:lnSpc>
                <a:spcPct val="150000"/>
              </a:lnSpc>
              <a:spcBef>
                <a:spcPts val="0"/>
              </a:spcBef>
              <a:buFont typeface="Wingdings" pitchFamily="2" charset="2"/>
              <a:buChar char="Ø"/>
            </a:pPr>
            <a:r>
              <a:rPr lang="zh-CN" altLang="en-US" sz="2400" b="1" dirty="0">
                <a:solidFill>
                  <a:schemeClr val="accent6">
                    <a:lumMod val="60000"/>
                    <a:lumOff val="40000"/>
                  </a:schemeClr>
                </a:solidFill>
              </a:rPr>
              <a:t>消费类电子</a:t>
            </a:r>
            <a:r>
              <a:rPr lang="zh-CN" altLang="en-US" sz="2400" b="1" dirty="0" smtClean="0">
                <a:solidFill>
                  <a:schemeClr val="accent6">
                    <a:lumMod val="60000"/>
                    <a:lumOff val="40000"/>
                  </a:schemeClr>
                </a:solidFill>
              </a:rPr>
              <a:t>产品。</a:t>
            </a:r>
            <a:r>
              <a:rPr lang="zh-CN" altLang="en-US" sz="2400" dirty="0" smtClean="0"/>
              <a:t>如：</a:t>
            </a:r>
            <a:r>
              <a:rPr lang="en-US" altLang="zh-CN" sz="2400" dirty="0" smtClean="0"/>
              <a:t>PDAs, mp3</a:t>
            </a:r>
            <a:r>
              <a:rPr lang="zh-CN" altLang="en-US" sz="2400" dirty="0" smtClean="0"/>
              <a:t>等。 </a:t>
            </a:r>
            <a:endParaRPr lang="en-US" altLang="zh-CN" sz="2400" dirty="0" smtClean="0"/>
          </a:p>
          <a:p>
            <a:pPr>
              <a:lnSpc>
                <a:spcPct val="150000"/>
              </a:lnSpc>
              <a:spcBef>
                <a:spcPts val="0"/>
              </a:spcBef>
              <a:buFont typeface="Wingdings" pitchFamily="2" charset="2"/>
              <a:buChar char="Ø"/>
            </a:pPr>
            <a:r>
              <a:rPr lang="zh-CN" altLang="en-US" sz="2400" b="1" dirty="0">
                <a:solidFill>
                  <a:schemeClr val="accent6">
                    <a:lumMod val="60000"/>
                    <a:lumOff val="40000"/>
                  </a:schemeClr>
                </a:solidFill>
              </a:rPr>
              <a:t>交通系统。</a:t>
            </a:r>
            <a:r>
              <a:rPr lang="zh-CN" altLang="en-US" sz="2400" dirty="0"/>
              <a:t>从飞机到汽车越来越多地使用嵌入式系统</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1547664" y="332656"/>
            <a:ext cx="60081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smtClean="0"/>
              <a:t>通过</a:t>
            </a:r>
            <a:r>
              <a:rPr lang="en-US" altLang="zh-CN" sz="2400" b="1" dirty="0"/>
              <a:t>Bit-Band Alias</a:t>
            </a:r>
            <a:r>
              <a:rPr lang="zh-CN" altLang="en-US" sz="2400" b="1" dirty="0"/>
              <a:t>访问</a:t>
            </a:r>
            <a:r>
              <a:rPr lang="en-US" altLang="zh-CN" sz="2400" b="1" dirty="0"/>
              <a:t>Bit-Band Region </a:t>
            </a:r>
          </a:p>
        </p:txBody>
      </p:sp>
      <p:sp>
        <p:nvSpPr>
          <p:cNvPr id="115715" name="Rectangle 3"/>
          <p:cNvSpPr>
            <a:spLocks noChangeArrowheads="1"/>
          </p:cNvSpPr>
          <p:nvPr/>
        </p:nvSpPr>
        <p:spPr bwMode="auto">
          <a:xfrm>
            <a:off x="0" y="2124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pic>
        <p:nvPicPr>
          <p:cNvPr id="115759"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65" y="794321"/>
            <a:ext cx="8699723" cy="5682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1709762" y="447055"/>
            <a:ext cx="5670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400" b="1" dirty="0"/>
              <a:t>设置地址</a:t>
            </a:r>
            <a:r>
              <a:rPr lang="en-US" altLang="zh-CN" sz="2400" b="1" dirty="0" smtClean="0"/>
              <a:t>0x20000000</a:t>
            </a:r>
            <a:r>
              <a:rPr lang="zh-CN" altLang="en-US" sz="2400" b="1" dirty="0" smtClean="0"/>
              <a:t>中的</a:t>
            </a:r>
            <a:r>
              <a:rPr lang="zh-CN" altLang="en-US" sz="2400" b="1" dirty="0"/>
              <a:t>字数据</a:t>
            </a:r>
            <a:r>
              <a:rPr lang="zh-CN" altLang="en-US" sz="2400" b="1" dirty="0" smtClean="0"/>
              <a:t>的位</a:t>
            </a:r>
            <a:r>
              <a:rPr lang="en-US" altLang="zh-CN" sz="2400" b="1" dirty="0" smtClean="0"/>
              <a:t>2</a:t>
            </a:r>
            <a:endParaRPr lang="en-US" altLang="zh-CN" sz="2400" b="1" dirty="0"/>
          </a:p>
        </p:txBody>
      </p:sp>
      <p:graphicFrame>
        <p:nvGraphicFramePr>
          <p:cNvPr id="11" name="Object 5"/>
          <p:cNvGraphicFramePr>
            <a:graphicFrameLocks noChangeAspect="1"/>
          </p:cNvGraphicFramePr>
          <p:nvPr>
            <p:extLst>
              <p:ext uri="{D42A27DB-BD31-4B8C-83A1-F6EECF244321}">
                <p14:modId xmlns:p14="http://schemas.microsoft.com/office/powerpoint/2010/main" val="1451229721"/>
              </p:ext>
            </p:extLst>
          </p:nvPr>
        </p:nvGraphicFramePr>
        <p:xfrm>
          <a:off x="228600" y="1484784"/>
          <a:ext cx="8569325" cy="3671888"/>
        </p:xfrm>
        <a:graphic>
          <a:graphicData uri="http://schemas.openxmlformats.org/presentationml/2006/ole">
            <mc:AlternateContent xmlns:mc="http://schemas.openxmlformats.org/markup-compatibility/2006">
              <mc:Choice xmlns:v="urn:schemas-microsoft-com:vml" Requires="v">
                <p:oleObj spid="_x0000_s117902" name="Visio" r:id="rId4" imgW="7594608" imgH="2914759" progId="Visio.Drawing.11">
                  <p:embed/>
                </p:oleObj>
              </mc:Choice>
              <mc:Fallback>
                <p:oleObj name="Visio" r:id="rId4" imgW="7594608" imgH="291475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484784"/>
                        <a:ext cx="8569325"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3448345103"/>
              </p:ext>
            </p:extLst>
          </p:nvPr>
        </p:nvGraphicFramePr>
        <p:xfrm>
          <a:off x="5410200" y="2399184"/>
          <a:ext cx="3068638" cy="2203450"/>
        </p:xfrm>
        <a:graphic>
          <a:graphicData uri="http://schemas.openxmlformats.org/presentationml/2006/ole">
            <mc:AlternateContent xmlns:mc="http://schemas.openxmlformats.org/markup-compatibility/2006">
              <mc:Choice xmlns:v="urn:schemas-microsoft-com:vml" Requires="v">
                <p:oleObj spid="_x0000_s117903" name="Visio" r:id="rId6" imgW="3068029" imgH="2203704" progId="Visio.Drawing.11">
                  <p:embed/>
                </p:oleObj>
              </mc:Choice>
              <mc:Fallback>
                <p:oleObj name="Visio" r:id="rId6" imgW="3068029" imgH="220370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2399184"/>
                        <a:ext cx="3068638" cy="22034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4294967295"/>
          </p:nvPr>
        </p:nvSpPr>
        <p:spPr>
          <a:xfrm>
            <a:off x="457200" y="476672"/>
            <a:ext cx="8229600" cy="5544616"/>
          </a:xfrm>
        </p:spPr>
        <p:txBody>
          <a:bodyPr/>
          <a:lstStyle/>
          <a:p>
            <a:pPr marL="0" indent="0">
              <a:spcBef>
                <a:spcPct val="50000"/>
              </a:spcBef>
              <a:buFontTx/>
              <a:buNone/>
            </a:pPr>
            <a:r>
              <a:rPr lang="zh-CN" altLang="en-US" sz="2400" b="1" dirty="0"/>
              <a:t>汇编序列 </a:t>
            </a:r>
          </a:p>
          <a:p>
            <a:pPr marL="0" indent="0">
              <a:spcBef>
                <a:spcPct val="50000"/>
              </a:spcBef>
              <a:buFontTx/>
              <a:buNone/>
            </a:pPr>
            <a:r>
              <a:rPr lang="zh-CN" altLang="en-US" sz="2400" b="1" dirty="0">
                <a:solidFill>
                  <a:srgbClr val="FF3300"/>
                </a:solidFill>
              </a:rPr>
              <a:t>写</a:t>
            </a:r>
            <a:r>
              <a:rPr lang="en-US" altLang="zh-CN" sz="2400" b="1" dirty="0"/>
              <a:t>:</a:t>
            </a:r>
          </a:p>
          <a:p>
            <a:pPr marL="0" indent="0">
              <a:spcBef>
                <a:spcPct val="50000"/>
              </a:spcBef>
              <a:buFontTx/>
              <a:buNone/>
            </a:pPr>
            <a:r>
              <a:rPr lang="en-US" altLang="zh-CN" sz="2400" b="1" dirty="0"/>
              <a:t>1. </a:t>
            </a:r>
            <a:r>
              <a:rPr lang="zh-CN" altLang="en-US" sz="2400" b="1" dirty="0"/>
              <a:t>不使用</a:t>
            </a:r>
            <a:r>
              <a:rPr lang="en-US" altLang="zh-CN" sz="2400" b="1" dirty="0"/>
              <a:t>Bit-Band:</a:t>
            </a:r>
          </a:p>
          <a:p>
            <a:pPr marL="0" indent="0">
              <a:spcBef>
                <a:spcPct val="50000"/>
              </a:spcBef>
              <a:buFontTx/>
              <a:buNone/>
            </a:pPr>
            <a:r>
              <a:rPr lang="en-US" altLang="zh-CN" sz="2000" b="1" dirty="0"/>
              <a:t>  LDR         R0,   =0x20000000   ; Setup address</a:t>
            </a:r>
          </a:p>
          <a:p>
            <a:pPr marL="0" indent="0">
              <a:buFontTx/>
              <a:buNone/>
            </a:pPr>
            <a:r>
              <a:rPr lang="en-US" altLang="zh-CN" sz="2000" b="1" dirty="0"/>
              <a:t>  LDR         R1,   [R0]                  ; Read</a:t>
            </a:r>
          </a:p>
          <a:p>
            <a:pPr marL="0" indent="0">
              <a:buFontTx/>
              <a:buNone/>
            </a:pPr>
            <a:r>
              <a:rPr lang="en-US" altLang="zh-CN" sz="2000" b="1" dirty="0"/>
              <a:t>  ORR.W    R1,   #0x4                 ; Modify bit</a:t>
            </a:r>
          </a:p>
          <a:p>
            <a:pPr marL="0" indent="0">
              <a:buFontTx/>
              <a:buNone/>
            </a:pPr>
            <a:r>
              <a:rPr lang="en-US" altLang="zh-CN" sz="2000" b="1" dirty="0"/>
              <a:t>  STR         R1,   [R0]                  ; Write back result</a:t>
            </a:r>
          </a:p>
          <a:p>
            <a:pPr marL="0" indent="0">
              <a:buFontTx/>
              <a:buNone/>
            </a:pPr>
            <a:endParaRPr lang="en-US" altLang="zh-CN" sz="2000" b="1" dirty="0"/>
          </a:p>
          <a:p>
            <a:pPr marL="0" indent="0">
              <a:spcBef>
                <a:spcPct val="50000"/>
              </a:spcBef>
              <a:buFontTx/>
              <a:buNone/>
            </a:pPr>
            <a:r>
              <a:rPr lang="en-US" altLang="zh-CN" sz="2400" b="1" dirty="0"/>
              <a:t>2. </a:t>
            </a:r>
            <a:r>
              <a:rPr lang="zh-CN" altLang="en-US" sz="2400" b="1" dirty="0"/>
              <a:t>使用</a:t>
            </a:r>
            <a:r>
              <a:rPr lang="en-US" altLang="zh-CN" sz="2400" b="1" dirty="0"/>
              <a:t>Bit-Band:</a:t>
            </a:r>
          </a:p>
          <a:p>
            <a:pPr marL="0" indent="0">
              <a:spcBef>
                <a:spcPct val="50000"/>
              </a:spcBef>
              <a:buFontTx/>
              <a:buNone/>
            </a:pPr>
            <a:r>
              <a:rPr lang="pt-BR" altLang="zh-CN" sz="2000" b="1" dirty="0"/>
              <a:t>  LDR         R0,   =0x22000008    ; Setup address</a:t>
            </a:r>
          </a:p>
          <a:p>
            <a:pPr marL="0" indent="0">
              <a:buFontTx/>
              <a:buNone/>
            </a:pPr>
            <a:r>
              <a:rPr lang="pt-BR" altLang="zh-CN" sz="2000" b="1" dirty="0"/>
              <a:t>  MOV        R1,   #1                      ; Setup data</a:t>
            </a:r>
          </a:p>
          <a:p>
            <a:pPr marL="0" indent="0">
              <a:buFontTx/>
              <a:buNone/>
            </a:pPr>
            <a:r>
              <a:rPr lang="pt-BR" altLang="zh-CN" sz="2000" b="1" dirty="0"/>
              <a:t>  STR         R1,   [R0]                   ; Write</a:t>
            </a:r>
            <a:endParaRPr lang="en-US" altLang="zh-CN" sz="20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0" y="2443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121859" name="Object 3"/>
          <p:cNvGraphicFramePr>
            <a:graphicFrameLocks noChangeAspect="1"/>
          </p:cNvGraphicFramePr>
          <p:nvPr/>
        </p:nvGraphicFramePr>
        <p:xfrm>
          <a:off x="304800" y="1981200"/>
          <a:ext cx="8569325" cy="3671888"/>
        </p:xfrm>
        <a:graphic>
          <a:graphicData uri="http://schemas.openxmlformats.org/presentationml/2006/ole">
            <mc:AlternateContent xmlns:mc="http://schemas.openxmlformats.org/markup-compatibility/2006">
              <mc:Choice xmlns:v="urn:schemas-microsoft-com:vml" Requires="v">
                <p:oleObj spid="_x0000_s121997" name="Visio" r:id="rId4" imgW="7774596" imgH="2914759" progId="Visio.Drawing.11">
                  <p:embed/>
                </p:oleObj>
              </mc:Choice>
              <mc:Fallback>
                <p:oleObj name="Visio" r:id="rId4" imgW="7774596" imgH="2914759"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81200"/>
                        <a:ext cx="8569325" cy="367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0" name="Rectangle 4"/>
          <p:cNvSpPr>
            <a:spLocks noChangeArrowheads="1"/>
          </p:cNvSpPr>
          <p:nvPr/>
        </p:nvSpPr>
        <p:spPr bwMode="auto">
          <a:xfrm>
            <a:off x="2828976" y="476672"/>
            <a:ext cx="289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t>从</a:t>
            </a:r>
            <a:r>
              <a:rPr lang="en-US" altLang="zh-CN" sz="2400" b="1" dirty="0"/>
              <a:t>Bit-Band Alias</a:t>
            </a:r>
            <a:r>
              <a:rPr lang="zh-CN" altLang="en-US" sz="2400" b="1" dirty="0"/>
              <a:t>读</a:t>
            </a:r>
          </a:p>
        </p:txBody>
      </p:sp>
      <p:graphicFrame>
        <p:nvGraphicFramePr>
          <p:cNvPr id="808966" name="Object 6"/>
          <p:cNvGraphicFramePr>
            <a:graphicFrameLocks noGrp="1" noChangeAspect="1"/>
          </p:cNvGraphicFramePr>
          <p:nvPr>
            <p:ph idx="4294967295"/>
          </p:nvPr>
        </p:nvGraphicFramePr>
        <p:xfrm>
          <a:off x="5511800" y="3394075"/>
          <a:ext cx="3171825" cy="1230313"/>
        </p:xfrm>
        <a:graphic>
          <a:graphicData uri="http://schemas.openxmlformats.org/presentationml/2006/ole">
            <mc:AlternateContent xmlns:mc="http://schemas.openxmlformats.org/markup-compatibility/2006">
              <mc:Choice xmlns:v="urn:schemas-microsoft-com:vml" Requires="v">
                <p:oleObj spid="_x0000_s121998" name="Visio" r:id="rId6" imgW="3171685" imgH="1375954" progId="Visio.Drawing.11">
                  <p:embed/>
                </p:oleObj>
              </mc:Choice>
              <mc:Fallback>
                <p:oleObj name="Visio" r:id="rId6" imgW="3171685" imgH="1375954"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00" y="3394075"/>
                        <a:ext cx="3171825" cy="12303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cap="flat" cmpd="sng" algn="ctr">
                            <a:solidFill>
                              <a:srgbClr val="92270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08966"/>
                                        </p:tgtEl>
                                        <p:attrNameLst>
                                          <p:attrName>style.visibility</p:attrName>
                                        </p:attrNameLst>
                                      </p:cBhvr>
                                      <p:to>
                                        <p:strVal val="visible"/>
                                      </p:to>
                                    </p:set>
                                    <p:animEffect transition="in" filter="checkerboard(across)">
                                      <p:cBhvr>
                                        <p:cTn id="7" dur="500"/>
                                        <p:tgtEl>
                                          <p:spTgt spid="808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457200" y="620688"/>
            <a:ext cx="8135938"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solidFill>
                  <a:srgbClr val="133984"/>
                </a:solidFill>
                <a:ea typeface="黑体" pitchFamily="2" charset="-122"/>
              </a:rPr>
              <a:t>汇编序列进行</a:t>
            </a:r>
            <a:r>
              <a:rPr lang="zh-CN" altLang="en-US" sz="2400" b="1" dirty="0">
                <a:solidFill>
                  <a:srgbClr val="FF3300"/>
                </a:solidFill>
                <a:ea typeface="黑体" pitchFamily="2" charset="-122"/>
              </a:rPr>
              <a:t>读</a:t>
            </a:r>
            <a:r>
              <a:rPr lang="en-US" altLang="zh-CN" sz="2400" b="1" dirty="0">
                <a:solidFill>
                  <a:srgbClr val="FF3300"/>
                </a:solidFill>
                <a:ea typeface="黑体" pitchFamily="2" charset="-122"/>
              </a:rPr>
              <a:t>:</a:t>
            </a:r>
          </a:p>
          <a:p>
            <a:pPr>
              <a:spcBef>
                <a:spcPct val="50000"/>
              </a:spcBef>
            </a:pPr>
            <a:endParaRPr lang="en-US" altLang="zh-CN" sz="2400" b="1" dirty="0">
              <a:solidFill>
                <a:srgbClr val="FF3300"/>
              </a:solidFill>
              <a:ea typeface="黑体" pitchFamily="2" charset="-122"/>
            </a:endParaRPr>
          </a:p>
          <a:p>
            <a:pPr>
              <a:spcBef>
                <a:spcPct val="50000"/>
              </a:spcBef>
            </a:pPr>
            <a:r>
              <a:rPr lang="en-US" altLang="zh-CN" sz="2400" b="1" dirty="0">
                <a:solidFill>
                  <a:srgbClr val="133984"/>
                </a:solidFill>
                <a:ea typeface="黑体" pitchFamily="2" charset="-122"/>
              </a:rPr>
              <a:t>1. </a:t>
            </a:r>
            <a:r>
              <a:rPr lang="zh-CN" altLang="en-US" sz="2400" b="1" dirty="0">
                <a:solidFill>
                  <a:srgbClr val="133984"/>
                </a:solidFill>
                <a:ea typeface="黑体" pitchFamily="2" charset="-122"/>
              </a:rPr>
              <a:t>使用 </a:t>
            </a:r>
            <a:r>
              <a:rPr lang="en-US" altLang="zh-CN" sz="2400" b="1" dirty="0">
                <a:solidFill>
                  <a:srgbClr val="133984"/>
                </a:solidFill>
                <a:ea typeface="黑体" pitchFamily="2" charset="-122"/>
              </a:rPr>
              <a:t>Bit-Band:</a:t>
            </a:r>
          </a:p>
          <a:p>
            <a:pPr>
              <a:spcBef>
                <a:spcPct val="50000"/>
              </a:spcBef>
            </a:pPr>
            <a:r>
              <a:rPr lang="en-US" altLang="zh-CN" sz="2400" b="1" dirty="0">
                <a:solidFill>
                  <a:srgbClr val="133984"/>
                </a:solidFill>
                <a:ea typeface="黑体" pitchFamily="2" charset="-122"/>
              </a:rPr>
              <a:t>  LDR          R0,   =0x20000000   ; Setup address</a:t>
            </a:r>
          </a:p>
          <a:p>
            <a:pPr>
              <a:spcBef>
                <a:spcPct val="20000"/>
              </a:spcBef>
            </a:pPr>
            <a:r>
              <a:rPr lang="en-US" altLang="zh-CN" sz="2400" b="1" dirty="0">
                <a:solidFill>
                  <a:srgbClr val="133984"/>
                </a:solidFill>
                <a:ea typeface="黑体" pitchFamily="2" charset="-122"/>
              </a:rPr>
              <a:t>  LDR          R1,   [R0]                  ; Read</a:t>
            </a:r>
          </a:p>
          <a:p>
            <a:pPr>
              <a:spcBef>
                <a:spcPct val="20000"/>
              </a:spcBef>
            </a:pPr>
            <a:r>
              <a:rPr lang="en-US" altLang="zh-CN" sz="2400" b="1" dirty="0">
                <a:solidFill>
                  <a:srgbClr val="133984"/>
                </a:solidFill>
                <a:ea typeface="黑体" pitchFamily="2" charset="-122"/>
              </a:rPr>
              <a:t>  UBFX.W   R1,   R1,  #2,  #1      ; Extract bit[2]</a:t>
            </a:r>
          </a:p>
          <a:p>
            <a:pPr>
              <a:spcBef>
                <a:spcPct val="20000"/>
              </a:spcBef>
            </a:pPr>
            <a:endParaRPr lang="en-US" altLang="zh-CN" sz="2400" b="1" dirty="0">
              <a:solidFill>
                <a:srgbClr val="133984"/>
              </a:solidFill>
              <a:ea typeface="黑体" pitchFamily="2" charset="-122"/>
            </a:endParaRPr>
          </a:p>
          <a:p>
            <a:pPr>
              <a:spcBef>
                <a:spcPct val="50000"/>
              </a:spcBef>
            </a:pPr>
            <a:r>
              <a:rPr lang="en-US" altLang="zh-CN" sz="2400" b="1" dirty="0">
                <a:solidFill>
                  <a:srgbClr val="133984"/>
                </a:solidFill>
                <a:ea typeface="黑体" pitchFamily="2" charset="-122"/>
              </a:rPr>
              <a:t>2. </a:t>
            </a:r>
            <a:r>
              <a:rPr lang="zh-CN" altLang="en-US" sz="2400" b="1" dirty="0">
                <a:solidFill>
                  <a:srgbClr val="133984"/>
                </a:solidFill>
                <a:ea typeface="黑体" pitchFamily="2" charset="-122"/>
              </a:rPr>
              <a:t>使用 </a:t>
            </a:r>
            <a:r>
              <a:rPr lang="en-US" altLang="zh-CN" sz="2400" b="1" dirty="0">
                <a:solidFill>
                  <a:srgbClr val="133984"/>
                </a:solidFill>
                <a:ea typeface="黑体" pitchFamily="2" charset="-122"/>
              </a:rPr>
              <a:t>Bit-Band:</a:t>
            </a:r>
          </a:p>
          <a:p>
            <a:pPr>
              <a:spcBef>
                <a:spcPct val="50000"/>
              </a:spcBef>
            </a:pPr>
            <a:r>
              <a:rPr lang="en-US" altLang="zh-CN" sz="2400" b="1" dirty="0">
                <a:solidFill>
                  <a:srgbClr val="133984"/>
                </a:solidFill>
                <a:ea typeface="黑体" pitchFamily="2" charset="-122"/>
              </a:rPr>
              <a:t>  LDR          R0,   =0x22000008   ; Setup address</a:t>
            </a:r>
          </a:p>
          <a:p>
            <a:pPr>
              <a:spcBef>
                <a:spcPct val="20000"/>
              </a:spcBef>
            </a:pPr>
            <a:r>
              <a:rPr lang="en-US" altLang="zh-CN" sz="2400" b="1" dirty="0">
                <a:solidFill>
                  <a:srgbClr val="133984"/>
                </a:solidFill>
                <a:ea typeface="黑体" pitchFamily="2" charset="-122"/>
              </a:rPr>
              <a:t>  LDR          R1,   [R0]                  ; Read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04664"/>
            <a:ext cx="7776864" cy="5970865"/>
          </a:xfrm>
          <a:prstGeom prst="rect">
            <a:avLst/>
          </a:prstGeom>
        </p:spPr>
        <p:txBody>
          <a:bodyPr wrap="square">
            <a:spAutoFit/>
          </a:bodyPr>
          <a:lstStyle/>
          <a:p>
            <a:r>
              <a:rPr lang="zh-CN" altLang="en-US" sz="2800" b="1" dirty="0" smtClean="0"/>
              <a:t>位带别名区地址</a:t>
            </a:r>
            <a:endParaRPr lang="en-US" altLang="zh-CN" sz="2800" b="1" dirty="0" smtClean="0"/>
          </a:p>
          <a:p>
            <a:endParaRPr lang="en-US" altLang="zh-CN" dirty="0" smtClean="0"/>
          </a:p>
          <a:p>
            <a:pPr>
              <a:lnSpc>
                <a:spcPct val="200000"/>
              </a:lnSpc>
            </a:pPr>
            <a:r>
              <a:rPr lang="zh-CN" altLang="en-US" sz="2400" dirty="0" smtClean="0"/>
              <a:t>对于</a:t>
            </a:r>
            <a:r>
              <a:rPr lang="en-US" altLang="zh-CN" sz="2400" dirty="0"/>
              <a:t>SRAM</a:t>
            </a:r>
            <a:r>
              <a:rPr lang="zh-CN" altLang="en-US" sz="2400" dirty="0"/>
              <a:t>位带区的</a:t>
            </a:r>
            <a:r>
              <a:rPr lang="zh-CN" altLang="en-US" sz="2400" dirty="0" smtClean="0"/>
              <a:t>某个</a:t>
            </a:r>
            <a:r>
              <a:rPr lang="en-US" altLang="zh-CN" sz="2400" dirty="0" smtClean="0"/>
              <a:t>bit</a:t>
            </a:r>
            <a:r>
              <a:rPr lang="zh-CN" altLang="en-US" sz="2400" dirty="0" smtClean="0"/>
              <a:t>，</a:t>
            </a:r>
            <a:r>
              <a:rPr lang="zh-CN" altLang="en-US" sz="2400" dirty="0"/>
              <a:t>记它所在字节地址为 </a:t>
            </a:r>
            <a:r>
              <a:rPr lang="en-US" altLang="zh-CN" sz="2400" dirty="0"/>
              <a:t>A,</a:t>
            </a:r>
            <a:r>
              <a:rPr lang="zh-CN" altLang="en-US" sz="2400" dirty="0"/>
              <a:t>位序号为</a:t>
            </a:r>
            <a:r>
              <a:rPr lang="en-US" altLang="zh-CN" sz="2400" dirty="0"/>
              <a:t>n(0&lt;=n&lt;=7)</a:t>
            </a:r>
            <a:r>
              <a:rPr lang="zh-CN" altLang="en-US" sz="2400" dirty="0"/>
              <a:t>，则</a:t>
            </a:r>
            <a:r>
              <a:rPr lang="zh-CN" altLang="en-US" sz="2400" dirty="0" smtClean="0"/>
              <a:t>该</a:t>
            </a:r>
            <a:r>
              <a:rPr lang="en-US" altLang="zh-CN" sz="2400" dirty="0" smtClean="0"/>
              <a:t>bit</a:t>
            </a:r>
            <a:r>
              <a:rPr lang="zh-CN" altLang="en-US" sz="2400" dirty="0" smtClean="0"/>
              <a:t>在别名</a:t>
            </a:r>
            <a:r>
              <a:rPr lang="zh-CN" altLang="en-US" sz="2400" dirty="0"/>
              <a:t>区的地址为： </a:t>
            </a:r>
          </a:p>
          <a:p>
            <a:pPr>
              <a:lnSpc>
                <a:spcPct val="200000"/>
              </a:lnSpc>
            </a:pPr>
            <a:r>
              <a:rPr lang="en-US" altLang="zh-CN" sz="2400" b="1" dirty="0" err="1">
                <a:solidFill>
                  <a:srgbClr val="C00000"/>
                </a:solidFill>
              </a:rPr>
              <a:t>AliasAddr</a:t>
            </a:r>
            <a:r>
              <a:rPr lang="en-US" altLang="zh-CN" sz="2400" b="1" dirty="0">
                <a:solidFill>
                  <a:srgbClr val="C00000"/>
                </a:solidFill>
              </a:rPr>
              <a:t> </a:t>
            </a:r>
            <a:r>
              <a:rPr lang="en-US" altLang="zh-CN" sz="2400" b="1" dirty="0" smtClean="0">
                <a:solidFill>
                  <a:srgbClr val="C00000"/>
                </a:solidFill>
              </a:rPr>
              <a:t>=</a:t>
            </a:r>
            <a:r>
              <a:rPr lang="en-US" altLang="zh-CN" sz="2400" b="1" dirty="0">
                <a:solidFill>
                  <a:srgbClr val="C00000"/>
                </a:solidFill>
              </a:rPr>
              <a:t>0x22000000+  (A-0x20000000)*32   +  </a:t>
            </a:r>
            <a:r>
              <a:rPr lang="en-US" altLang="zh-CN" sz="2400" b="1" dirty="0" smtClean="0">
                <a:solidFill>
                  <a:srgbClr val="C00000"/>
                </a:solidFill>
              </a:rPr>
              <a:t>n*4 </a:t>
            </a:r>
          </a:p>
          <a:p>
            <a:pPr>
              <a:lnSpc>
                <a:spcPct val="200000"/>
              </a:lnSpc>
            </a:pPr>
            <a:r>
              <a:rPr lang="en-US" altLang="zh-CN" sz="2400" dirty="0" smtClean="0"/>
              <a:t> </a:t>
            </a:r>
            <a:endParaRPr lang="en-US" altLang="zh-CN" sz="2400" dirty="0"/>
          </a:p>
          <a:p>
            <a:pPr>
              <a:lnSpc>
                <a:spcPct val="200000"/>
              </a:lnSpc>
            </a:pPr>
            <a:r>
              <a:rPr lang="zh-CN" altLang="en-US" sz="2400" dirty="0"/>
              <a:t>对于片上外设位带区的</a:t>
            </a:r>
            <a:r>
              <a:rPr lang="zh-CN" altLang="en-US" sz="2400" dirty="0" smtClean="0"/>
              <a:t>某个</a:t>
            </a:r>
            <a:r>
              <a:rPr lang="en-US" altLang="zh-CN" sz="2400" dirty="0" smtClean="0"/>
              <a:t>bit</a:t>
            </a:r>
            <a:r>
              <a:rPr lang="zh-CN" altLang="en-US" sz="2400" dirty="0" smtClean="0"/>
              <a:t>，</a:t>
            </a:r>
            <a:r>
              <a:rPr lang="zh-CN" altLang="en-US" sz="2400" dirty="0"/>
              <a:t>记它所在字节的地址为 </a:t>
            </a:r>
            <a:r>
              <a:rPr lang="en-US" altLang="zh-CN" sz="2400" dirty="0"/>
              <a:t>A,</a:t>
            </a:r>
            <a:r>
              <a:rPr lang="zh-CN" altLang="en-US" sz="2400" dirty="0"/>
              <a:t>位序号</a:t>
            </a:r>
            <a:r>
              <a:rPr lang="zh-CN" altLang="en-US" sz="2400" dirty="0" smtClean="0"/>
              <a:t>为</a:t>
            </a:r>
            <a:r>
              <a:rPr lang="en-US" altLang="zh-CN" sz="2400" dirty="0" smtClean="0"/>
              <a:t>n(0</a:t>
            </a:r>
            <a:r>
              <a:rPr lang="en-US" altLang="zh-CN" sz="2400" dirty="0"/>
              <a:t>&lt;=n&lt;=7)</a:t>
            </a:r>
            <a:r>
              <a:rPr lang="zh-CN" altLang="en-US" sz="2400" dirty="0"/>
              <a:t>，则该比特在</a:t>
            </a:r>
            <a:r>
              <a:rPr lang="zh-CN" altLang="en-US" sz="2400" dirty="0" smtClean="0"/>
              <a:t>别名</a:t>
            </a:r>
            <a:r>
              <a:rPr lang="zh-CN" altLang="en-US" sz="2400" dirty="0"/>
              <a:t>区的地址为： </a:t>
            </a:r>
          </a:p>
          <a:p>
            <a:pPr>
              <a:lnSpc>
                <a:spcPct val="200000"/>
              </a:lnSpc>
            </a:pPr>
            <a:r>
              <a:rPr lang="en-US" altLang="zh-CN" sz="2400" b="1" dirty="0" err="1">
                <a:solidFill>
                  <a:srgbClr val="1D0EE4"/>
                </a:solidFill>
              </a:rPr>
              <a:t>AliasAddr</a:t>
            </a:r>
            <a:r>
              <a:rPr lang="en-US" altLang="zh-CN" sz="2400" b="1" dirty="0">
                <a:solidFill>
                  <a:srgbClr val="1D0EE4"/>
                </a:solidFill>
              </a:rPr>
              <a:t> </a:t>
            </a:r>
            <a:r>
              <a:rPr lang="en-US" altLang="zh-CN" sz="2400" b="1" dirty="0" smtClean="0">
                <a:solidFill>
                  <a:srgbClr val="1D0EE4"/>
                </a:solidFill>
              </a:rPr>
              <a:t>=</a:t>
            </a:r>
            <a:r>
              <a:rPr lang="en-US" altLang="zh-CN" sz="2400" b="1" dirty="0">
                <a:solidFill>
                  <a:srgbClr val="1D0EE4"/>
                </a:solidFill>
              </a:rPr>
              <a:t>0x 42000000+  (A-0x40000000)*32  +  </a:t>
            </a:r>
            <a:r>
              <a:rPr lang="en-US" altLang="zh-CN" sz="2400" b="1" dirty="0" smtClean="0">
                <a:solidFill>
                  <a:srgbClr val="1D0EE4"/>
                </a:solidFill>
              </a:rPr>
              <a:t>n*4  </a:t>
            </a:r>
            <a:endParaRPr lang="en-US" altLang="zh-CN" sz="2400" b="1" dirty="0">
              <a:solidFill>
                <a:srgbClr val="1D0EE4"/>
              </a:solidFill>
            </a:endParaRPr>
          </a:p>
        </p:txBody>
      </p:sp>
    </p:spTree>
    <p:extLst>
      <p:ext uri="{BB962C8B-B14F-4D97-AF65-F5344CB8AC3E}">
        <p14:creationId xmlns:p14="http://schemas.microsoft.com/office/powerpoint/2010/main" val="22765711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457200" y="471821"/>
            <a:ext cx="403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b="1"/>
              <a:t>SRAM </a:t>
            </a:r>
            <a:r>
              <a:rPr lang="zh-CN" altLang="en-US" b="1"/>
              <a:t>区域的</a:t>
            </a:r>
            <a:r>
              <a:rPr lang="en-US" altLang="zh-CN" b="1"/>
              <a:t>Bit-Band </a:t>
            </a:r>
            <a:r>
              <a:rPr lang="zh-CN" altLang="en-US" b="1"/>
              <a:t>地址重映射</a:t>
            </a:r>
          </a:p>
        </p:txBody>
      </p:sp>
      <p:sp>
        <p:nvSpPr>
          <p:cNvPr id="128003" name="Rectangle 3"/>
          <p:cNvSpPr>
            <a:spLocks noChangeArrowheads="1"/>
          </p:cNvSpPr>
          <p:nvPr/>
        </p:nvSpPr>
        <p:spPr bwMode="auto">
          <a:xfrm>
            <a:off x="4724400" y="471821"/>
            <a:ext cx="403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t>外设存储区 </a:t>
            </a:r>
            <a:r>
              <a:rPr lang="en-US" altLang="zh-CN" b="1"/>
              <a:t>Bit-Band </a:t>
            </a:r>
            <a:r>
              <a:rPr lang="zh-CN" altLang="en-US" b="1"/>
              <a:t>地址重映射 </a:t>
            </a:r>
          </a:p>
        </p:txBody>
      </p:sp>
      <p:graphicFrame>
        <p:nvGraphicFramePr>
          <p:cNvPr id="812116" name="Group 84"/>
          <p:cNvGraphicFramePr>
            <a:graphicFrameLocks noGrp="1"/>
          </p:cNvGraphicFramePr>
          <p:nvPr>
            <p:ph sz="half" idx="4294967295"/>
            <p:extLst>
              <p:ext uri="{D42A27DB-BD31-4B8C-83A1-F6EECF244321}">
                <p14:modId xmlns:p14="http://schemas.microsoft.com/office/powerpoint/2010/main" val="2264120234"/>
              </p:ext>
            </p:extLst>
          </p:nvPr>
        </p:nvGraphicFramePr>
        <p:xfrm>
          <a:off x="184994" y="1052738"/>
          <a:ext cx="4381946" cy="5544615"/>
        </p:xfrm>
        <a:graphic>
          <a:graphicData uri="http://schemas.openxmlformats.org/drawingml/2006/table">
            <a:tbl>
              <a:tblPr/>
              <a:tblGrid>
                <a:gridCol w="2190973"/>
                <a:gridCol w="2190973"/>
              </a:tblGrid>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Bit-Band </a:t>
                      </a:r>
                      <a:r>
                        <a:rPr kumimoji="0" lang="zh-CN" altLang="en-US" sz="1800" b="0" i="0" u="none" strike="noStrike" cap="none" normalizeH="0" baseline="0" dirty="0" smtClean="0">
                          <a:ln>
                            <a:noFill/>
                          </a:ln>
                          <a:solidFill>
                            <a:schemeClr val="tx1"/>
                          </a:solidFill>
                          <a:effectLst/>
                          <a:latin typeface="Arial" charset="0"/>
                          <a:ea typeface="宋体" charset="-122"/>
                        </a:rPr>
                        <a:t>区域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zh-CN" altLang="en-US" sz="1800" b="0" i="0" u="none" strike="noStrike" cap="none" normalizeH="0" baseline="0" dirty="0" smtClean="0">
                          <a:ln>
                            <a:noFill/>
                          </a:ln>
                          <a:solidFill>
                            <a:schemeClr val="tx1"/>
                          </a:solidFill>
                          <a:effectLst/>
                          <a:latin typeface="Arial" charset="0"/>
                          <a:ea typeface="宋体" charset="-122"/>
                        </a:rPr>
                        <a:t>别名等效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0x20000000 bit[0]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0x22000000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91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0x20000000 bit[1]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0x22000004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0x20000000 bit[2]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0x22000008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81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0x20000000 bit[31]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0x2200007C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0x20000004 bit[0]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0x22000080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81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0x20000004 bit[31]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0x220000FC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81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0x200FFFFC bit[31]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0x23FFFFFC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graphicFrame>
        <p:nvGraphicFramePr>
          <p:cNvPr id="812117" name="Group 85"/>
          <p:cNvGraphicFramePr>
            <a:graphicFrameLocks noGrp="1"/>
          </p:cNvGraphicFramePr>
          <p:nvPr>
            <p:ph sz="half" idx="4294967295"/>
            <p:extLst>
              <p:ext uri="{D42A27DB-BD31-4B8C-83A1-F6EECF244321}">
                <p14:modId xmlns:p14="http://schemas.microsoft.com/office/powerpoint/2010/main" val="2966571336"/>
              </p:ext>
            </p:extLst>
          </p:nvPr>
        </p:nvGraphicFramePr>
        <p:xfrm>
          <a:off x="4656939" y="1052739"/>
          <a:ext cx="4312096" cy="5544614"/>
        </p:xfrm>
        <a:graphic>
          <a:graphicData uri="http://schemas.openxmlformats.org/drawingml/2006/table">
            <a:tbl>
              <a:tblPr/>
              <a:tblGrid>
                <a:gridCol w="2156048"/>
                <a:gridCol w="2156048"/>
              </a:tblGrid>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Bit-Band </a:t>
                      </a:r>
                      <a:r>
                        <a:rPr kumimoji="0" lang="zh-CN" altLang="en-US" sz="1800" b="0" i="0" u="none" strike="noStrike" cap="none" normalizeH="0" baseline="0" dirty="0" smtClean="0">
                          <a:ln>
                            <a:noFill/>
                          </a:ln>
                          <a:solidFill>
                            <a:schemeClr val="tx1"/>
                          </a:solidFill>
                          <a:effectLst/>
                          <a:latin typeface="Arial" charset="0"/>
                          <a:ea typeface="宋体" charset="-122"/>
                        </a:rPr>
                        <a:t>区域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      </a:t>
                      </a:r>
                      <a:r>
                        <a:rPr kumimoji="0" lang="zh-CN" altLang="en-US" sz="1800" b="0" i="0" u="none" strike="noStrike" cap="none" normalizeH="0" baseline="0" smtClean="0">
                          <a:ln>
                            <a:noFill/>
                          </a:ln>
                          <a:solidFill>
                            <a:schemeClr val="tx1"/>
                          </a:solidFill>
                          <a:effectLst/>
                          <a:latin typeface="Arial" charset="0"/>
                          <a:ea typeface="宋体" charset="-122"/>
                        </a:rPr>
                        <a:t>别名等效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0x40000000 bit[0]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0x42000000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9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0x40000000 bit[1]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0x42000004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0x40000000 bit[2]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0x42000008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81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0x40000000 bit[31]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0x4200007C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0x40000004 bit[0]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0x42000080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81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0x40000004 bit[31]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0x420000FC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37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810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0x400FFFFC bit[31]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0x43FFFFFC bit[0]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4294967295"/>
          </p:nvPr>
        </p:nvSpPr>
        <p:spPr>
          <a:xfrm>
            <a:off x="468313" y="476672"/>
            <a:ext cx="8229600" cy="1152128"/>
          </a:xfrm>
        </p:spPr>
        <p:txBody>
          <a:bodyPr/>
          <a:lstStyle/>
          <a:p>
            <a:pPr marL="0" indent="0">
              <a:spcBef>
                <a:spcPct val="50000"/>
              </a:spcBef>
              <a:buFontTx/>
              <a:buNone/>
            </a:pPr>
            <a:r>
              <a:rPr lang="en-US" altLang="zh-CN" sz="3000" b="1" dirty="0" smtClean="0"/>
              <a:t>8.4.5 </a:t>
            </a:r>
            <a:r>
              <a:rPr lang="zh-CN" altLang="en-US" sz="3000" b="1" dirty="0"/>
              <a:t>未</a:t>
            </a:r>
            <a:r>
              <a:rPr lang="zh-CN" altLang="en-US" sz="3000" b="1" dirty="0" smtClean="0"/>
              <a:t>对齐数据传递</a:t>
            </a:r>
            <a:endParaRPr lang="zh-CN" altLang="en-US" sz="3000" b="1" dirty="0"/>
          </a:p>
          <a:p>
            <a:pPr marL="0" indent="0">
              <a:spcBef>
                <a:spcPct val="50000"/>
              </a:spcBef>
              <a:buFontTx/>
              <a:buNone/>
            </a:pPr>
            <a:r>
              <a:rPr lang="en-US" altLang="zh-CN" sz="2400" dirty="0"/>
              <a:t>Cortex-M3 </a:t>
            </a:r>
            <a:r>
              <a:rPr lang="zh-CN" altLang="en-US" sz="2400" dirty="0" smtClean="0"/>
              <a:t>支持在单一的访问中使用未对齐的传递。</a:t>
            </a:r>
            <a:endParaRPr lang="zh-CN" altLang="en-US" sz="2400" dirty="0"/>
          </a:p>
        </p:txBody>
      </p:sp>
      <p:sp>
        <p:nvSpPr>
          <p:cNvPr id="4" name="Rectangle 5"/>
          <p:cNvSpPr>
            <a:spLocks noChangeArrowheads="1"/>
          </p:cNvSpPr>
          <p:nvPr/>
        </p:nvSpPr>
        <p:spPr bwMode="auto">
          <a:xfrm>
            <a:off x="457201" y="1812771"/>
            <a:ext cx="5122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000" b="1" dirty="0">
                <a:solidFill>
                  <a:srgbClr val="133984"/>
                </a:solidFill>
                <a:ea typeface="黑体" pitchFamily="2" charset="-122"/>
              </a:rPr>
              <a:t>1. </a:t>
            </a:r>
            <a:r>
              <a:rPr lang="zh-CN" altLang="en-US" sz="2000" b="1" dirty="0" smtClean="0">
                <a:solidFill>
                  <a:srgbClr val="133984"/>
                </a:solidFill>
                <a:ea typeface="黑体" pitchFamily="2" charset="-122"/>
              </a:rPr>
              <a:t>字</a:t>
            </a:r>
            <a:r>
              <a:rPr lang="en-US" altLang="zh-CN" sz="2000" b="1" dirty="0" smtClean="0">
                <a:solidFill>
                  <a:srgbClr val="133984"/>
                </a:solidFill>
                <a:ea typeface="黑体" pitchFamily="2" charset="-122"/>
              </a:rPr>
              <a:t>, </a:t>
            </a:r>
            <a:r>
              <a:rPr lang="zh-CN" altLang="en-US" sz="2000" b="1" dirty="0">
                <a:solidFill>
                  <a:srgbClr val="133984"/>
                </a:solidFill>
                <a:ea typeface="黑体" pitchFamily="2" charset="-122"/>
              </a:rPr>
              <a:t>地址不是</a:t>
            </a:r>
            <a:r>
              <a:rPr lang="en-US" altLang="zh-CN" sz="2000" b="1" dirty="0">
                <a:solidFill>
                  <a:srgbClr val="133984"/>
                </a:solidFill>
                <a:ea typeface="黑体" pitchFamily="2" charset="-122"/>
              </a:rPr>
              <a:t>4</a:t>
            </a:r>
            <a:r>
              <a:rPr lang="zh-CN" altLang="en-US" sz="2000" b="1" dirty="0">
                <a:solidFill>
                  <a:srgbClr val="133984"/>
                </a:solidFill>
                <a:ea typeface="黑体" pitchFamily="2" charset="-122"/>
              </a:rPr>
              <a:t>的</a:t>
            </a:r>
            <a:r>
              <a:rPr lang="zh-CN" altLang="en-US" sz="2000" b="1" dirty="0" smtClean="0">
                <a:solidFill>
                  <a:srgbClr val="133984"/>
                </a:solidFill>
                <a:ea typeface="黑体" pitchFamily="2" charset="-122"/>
              </a:rPr>
              <a:t>倍数</a:t>
            </a:r>
            <a:endParaRPr lang="zh-CN" altLang="en-US" sz="2000" b="1" dirty="0">
              <a:solidFill>
                <a:srgbClr val="133984"/>
              </a:solidFill>
              <a:ea typeface="黑体" pitchFamily="2" charset="-122"/>
            </a:endParaRPr>
          </a:p>
        </p:txBody>
      </p:sp>
      <p:graphicFrame>
        <p:nvGraphicFramePr>
          <p:cNvPr id="5" name="Group 6"/>
          <p:cNvGraphicFramePr>
            <a:graphicFrameLocks/>
          </p:cNvGraphicFramePr>
          <p:nvPr>
            <p:extLst>
              <p:ext uri="{D42A27DB-BD31-4B8C-83A1-F6EECF244321}">
                <p14:modId xmlns:p14="http://schemas.microsoft.com/office/powerpoint/2010/main" val="1999120254"/>
              </p:ext>
            </p:extLst>
          </p:nvPr>
        </p:nvGraphicFramePr>
        <p:xfrm>
          <a:off x="1605136" y="2420888"/>
          <a:ext cx="5631160" cy="1163320"/>
        </p:xfrm>
        <a:graphic>
          <a:graphicData uri="http://schemas.openxmlformats.org/drawingml/2006/table">
            <a:tbl>
              <a:tblPr/>
              <a:tblGrid>
                <a:gridCol w="1958752"/>
                <a:gridCol w="1008112"/>
                <a:gridCol w="864096"/>
                <a:gridCol w="864096"/>
                <a:gridCol w="936104"/>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Address N+4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[31:24]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Address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32"/>
          <p:cNvGraphicFramePr>
            <a:graphicFrameLocks/>
          </p:cNvGraphicFramePr>
          <p:nvPr>
            <p:extLst>
              <p:ext uri="{D42A27DB-BD31-4B8C-83A1-F6EECF244321}">
                <p14:modId xmlns:p14="http://schemas.microsoft.com/office/powerpoint/2010/main" val="2088018998"/>
              </p:ext>
            </p:extLst>
          </p:nvPr>
        </p:nvGraphicFramePr>
        <p:xfrm>
          <a:off x="1619672" y="3861048"/>
          <a:ext cx="5631160" cy="1152526"/>
        </p:xfrm>
        <a:graphic>
          <a:graphicData uri="http://schemas.openxmlformats.org/drawingml/2006/table">
            <a:tbl>
              <a:tblPr/>
              <a:tblGrid>
                <a:gridCol w="1958752"/>
                <a:gridCol w="1008112"/>
                <a:gridCol w="864096"/>
                <a:gridCol w="864096"/>
                <a:gridCol w="936104"/>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Address N+4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[31:24]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[23:16]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Address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58"/>
          <p:cNvGraphicFramePr>
            <a:graphicFrameLocks/>
          </p:cNvGraphicFramePr>
          <p:nvPr>
            <p:extLst>
              <p:ext uri="{D42A27DB-BD31-4B8C-83A1-F6EECF244321}">
                <p14:modId xmlns:p14="http://schemas.microsoft.com/office/powerpoint/2010/main" val="2269749747"/>
              </p:ext>
            </p:extLst>
          </p:nvPr>
        </p:nvGraphicFramePr>
        <p:xfrm>
          <a:off x="1619424" y="5301208"/>
          <a:ext cx="5616872" cy="1122045"/>
        </p:xfrm>
        <a:graphic>
          <a:graphicData uri="http://schemas.openxmlformats.org/drawingml/2006/table">
            <a:tbl>
              <a:tblPr/>
              <a:tblGrid>
                <a:gridCol w="1944464"/>
                <a:gridCol w="1008112"/>
                <a:gridCol w="864096"/>
                <a:gridCol w="864096"/>
                <a:gridCol w="936104"/>
              </a:tblGrid>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Byte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Address N+4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[31:24]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[23:16]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Address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4294967295"/>
          </p:nvPr>
        </p:nvSpPr>
        <p:spPr>
          <a:xfrm>
            <a:off x="457200" y="476672"/>
            <a:ext cx="3610744" cy="460375"/>
          </a:xfrm>
        </p:spPr>
        <p:txBody>
          <a:bodyPr/>
          <a:lstStyle/>
          <a:p>
            <a:pPr marL="449263" indent="-449263">
              <a:buFontTx/>
              <a:buNone/>
            </a:pPr>
            <a:r>
              <a:rPr lang="en-US" altLang="zh-CN" sz="2000" b="1" dirty="0">
                <a:solidFill>
                  <a:srgbClr val="1D0EE4"/>
                </a:solidFill>
              </a:rPr>
              <a:t>2. </a:t>
            </a:r>
            <a:r>
              <a:rPr lang="zh-CN" altLang="en-US" sz="2000" b="1" dirty="0">
                <a:solidFill>
                  <a:srgbClr val="1D0EE4"/>
                </a:solidFill>
              </a:rPr>
              <a:t>半</a:t>
            </a:r>
            <a:r>
              <a:rPr lang="zh-CN" altLang="en-US" sz="2000" b="1" dirty="0" smtClean="0">
                <a:solidFill>
                  <a:srgbClr val="1D0EE4"/>
                </a:solidFill>
              </a:rPr>
              <a:t>字</a:t>
            </a:r>
            <a:r>
              <a:rPr lang="en-US" altLang="zh-CN" sz="2000" b="1" dirty="0" smtClean="0">
                <a:solidFill>
                  <a:srgbClr val="1D0EE4"/>
                </a:solidFill>
              </a:rPr>
              <a:t>, </a:t>
            </a:r>
            <a:r>
              <a:rPr lang="zh-CN" altLang="en-US" sz="2000" b="1" dirty="0" smtClean="0">
                <a:solidFill>
                  <a:srgbClr val="1D0EE4"/>
                </a:solidFill>
              </a:rPr>
              <a:t>地址</a:t>
            </a:r>
            <a:r>
              <a:rPr lang="zh-CN" altLang="en-US" sz="2000" b="1" dirty="0">
                <a:solidFill>
                  <a:srgbClr val="1D0EE4"/>
                </a:solidFill>
              </a:rPr>
              <a:t>不是</a:t>
            </a:r>
            <a:r>
              <a:rPr lang="en-US" altLang="zh-CN" sz="2000" b="1" dirty="0">
                <a:solidFill>
                  <a:srgbClr val="1D0EE4"/>
                </a:solidFill>
              </a:rPr>
              <a:t>2</a:t>
            </a:r>
            <a:r>
              <a:rPr lang="zh-CN" altLang="en-US" sz="2000" b="1" dirty="0">
                <a:solidFill>
                  <a:srgbClr val="1D0EE4"/>
                </a:solidFill>
              </a:rPr>
              <a:t>的倍数</a:t>
            </a:r>
          </a:p>
        </p:txBody>
      </p:sp>
      <p:graphicFrame>
        <p:nvGraphicFramePr>
          <p:cNvPr id="815161" name="Group 57"/>
          <p:cNvGraphicFramePr>
            <a:graphicFrameLocks noGrp="1"/>
          </p:cNvGraphicFramePr>
          <p:nvPr>
            <p:extLst>
              <p:ext uri="{D42A27DB-BD31-4B8C-83A1-F6EECF244321}">
                <p14:modId xmlns:p14="http://schemas.microsoft.com/office/powerpoint/2010/main" val="2052207485"/>
              </p:ext>
            </p:extLst>
          </p:nvPr>
        </p:nvGraphicFramePr>
        <p:xfrm>
          <a:off x="1393304" y="1628800"/>
          <a:ext cx="6275040" cy="1163320"/>
        </p:xfrm>
        <a:graphic>
          <a:graphicData uri="http://schemas.openxmlformats.org/drawingml/2006/table">
            <a:tbl>
              <a:tblPr/>
              <a:tblGrid>
                <a:gridCol w="1882552"/>
                <a:gridCol w="1152128"/>
                <a:gridCol w="1152128"/>
                <a:gridCol w="1008112"/>
                <a:gridCol w="1080120"/>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Address N+4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Address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5135" name="Group 31"/>
          <p:cNvGraphicFramePr>
            <a:graphicFrameLocks noGrp="1"/>
          </p:cNvGraphicFramePr>
          <p:nvPr>
            <p:extLst>
              <p:ext uri="{D42A27DB-BD31-4B8C-83A1-F6EECF244321}">
                <p14:modId xmlns:p14="http://schemas.microsoft.com/office/powerpoint/2010/main" val="114217250"/>
              </p:ext>
            </p:extLst>
          </p:nvPr>
        </p:nvGraphicFramePr>
        <p:xfrm>
          <a:off x="1393304" y="3207117"/>
          <a:ext cx="6275040" cy="1229995"/>
        </p:xfrm>
        <a:graphic>
          <a:graphicData uri="http://schemas.openxmlformats.org/drawingml/2006/table">
            <a:tbl>
              <a:tblPr/>
              <a:tblGrid>
                <a:gridCol w="1882552"/>
                <a:gridCol w="1152128"/>
                <a:gridCol w="1152128"/>
                <a:gridCol w="1008112"/>
                <a:gridCol w="1080120"/>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Byte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Address N+4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[15:8]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Address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4294967295"/>
          </p:nvPr>
        </p:nvSpPr>
        <p:spPr>
          <a:xfrm>
            <a:off x="457200" y="404664"/>
            <a:ext cx="8229600" cy="6192688"/>
          </a:xfrm>
        </p:spPr>
        <p:txBody>
          <a:bodyPr/>
          <a:lstStyle/>
          <a:p>
            <a:pPr marL="0" indent="0">
              <a:lnSpc>
                <a:spcPct val="150000"/>
              </a:lnSpc>
              <a:spcBef>
                <a:spcPct val="50000"/>
              </a:spcBef>
              <a:buFontTx/>
              <a:buNone/>
            </a:pPr>
            <a:r>
              <a:rPr lang="zh-CN" altLang="en-US" sz="2400" b="1" dirty="0" smtClean="0"/>
              <a:t>未对齐的数据传送只发生在常规的数据传送指令中，其他指令不支持，如：</a:t>
            </a:r>
            <a:endParaRPr lang="en-US" altLang="zh-CN" sz="2400" b="1" dirty="0"/>
          </a:p>
          <a:p>
            <a:pPr marL="400050" lvl="1" indent="0">
              <a:lnSpc>
                <a:spcPct val="150000"/>
              </a:lnSpc>
              <a:spcBef>
                <a:spcPct val="50000"/>
              </a:spcBef>
              <a:buFontTx/>
              <a:buNone/>
            </a:pPr>
            <a:r>
              <a:rPr lang="en-US" altLang="zh-CN" sz="2400" dirty="0"/>
              <a:t>1. </a:t>
            </a:r>
            <a:r>
              <a:rPr lang="zh-CN" altLang="en-US" sz="2400" dirty="0" smtClean="0"/>
              <a:t>多个数据的载入</a:t>
            </a:r>
            <a:r>
              <a:rPr lang="en-US" altLang="zh-CN" sz="2400" dirty="0"/>
              <a:t>/</a:t>
            </a:r>
            <a:r>
              <a:rPr lang="zh-CN" altLang="en-US" sz="2400" dirty="0" smtClean="0"/>
              <a:t>存储</a:t>
            </a:r>
            <a:endParaRPr lang="zh-CN" altLang="en-US" sz="2400" dirty="0"/>
          </a:p>
          <a:p>
            <a:pPr marL="400050" lvl="1" indent="0">
              <a:lnSpc>
                <a:spcPct val="150000"/>
              </a:lnSpc>
              <a:spcBef>
                <a:spcPct val="50000"/>
              </a:spcBef>
              <a:buFontTx/>
              <a:buNone/>
            </a:pPr>
            <a:r>
              <a:rPr lang="en-US" altLang="zh-CN" sz="2400" dirty="0"/>
              <a:t>2. </a:t>
            </a:r>
            <a:r>
              <a:rPr lang="zh-CN" altLang="en-US" sz="2400" dirty="0"/>
              <a:t>堆栈操作</a:t>
            </a:r>
            <a:r>
              <a:rPr lang="en-US" altLang="zh-CN" sz="2400" dirty="0"/>
              <a:t>(PUSH/POP) </a:t>
            </a:r>
            <a:endParaRPr lang="zh-CN" altLang="en-US" sz="2400" dirty="0"/>
          </a:p>
          <a:p>
            <a:pPr marL="400050" lvl="1" indent="0">
              <a:lnSpc>
                <a:spcPct val="150000"/>
              </a:lnSpc>
              <a:spcBef>
                <a:spcPct val="50000"/>
              </a:spcBef>
              <a:buFontTx/>
              <a:buNone/>
            </a:pPr>
            <a:r>
              <a:rPr lang="en-US" altLang="zh-CN" sz="2400" dirty="0"/>
              <a:t>3. </a:t>
            </a:r>
            <a:r>
              <a:rPr lang="zh-CN" altLang="en-US" sz="2400" dirty="0" smtClean="0"/>
              <a:t>互斥访问</a:t>
            </a:r>
            <a:endParaRPr lang="en-US" altLang="zh-CN" sz="2400" dirty="0" smtClean="0"/>
          </a:p>
          <a:p>
            <a:pPr marL="400050" lvl="1" indent="0">
              <a:lnSpc>
                <a:spcPct val="150000"/>
              </a:lnSpc>
              <a:spcBef>
                <a:spcPct val="50000"/>
              </a:spcBef>
              <a:buFontTx/>
              <a:buNone/>
            </a:pPr>
            <a:r>
              <a:rPr lang="en-US" altLang="zh-CN" sz="2400" dirty="0" smtClean="0"/>
              <a:t>4</a:t>
            </a:r>
            <a:r>
              <a:rPr lang="en-US" altLang="zh-CN" sz="2400" dirty="0"/>
              <a:t>. </a:t>
            </a:r>
            <a:r>
              <a:rPr lang="en-US" altLang="zh-CN" sz="2400" dirty="0" smtClean="0"/>
              <a:t>bit-band </a:t>
            </a:r>
            <a:r>
              <a:rPr lang="zh-CN" altLang="en-US" sz="2400" dirty="0" smtClean="0"/>
              <a:t>操作</a:t>
            </a:r>
            <a:endParaRPr lang="en-US" altLang="zh-CN" sz="2400" dirty="0"/>
          </a:p>
          <a:p>
            <a:pPr marL="0" indent="0">
              <a:lnSpc>
                <a:spcPct val="150000"/>
              </a:lnSpc>
              <a:spcBef>
                <a:spcPct val="50000"/>
              </a:spcBef>
              <a:buFontTx/>
              <a:buNone/>
            </a:pPr>
            <a:r>
              <a:rPr lang="zh-CN" altLang="en-US" sz="2400" b="1" dirty="0" smtClean="0">
                <a:solidFill>
                  <a:srgbClr val="C00000"/>
                </a:solidFill>
              </a:rPr>
              <a:t>非</a:t>
            </a:r>
            <a:r>
              <a:rPr lang="zh-CN" altLang="en-US" sz="2400" b="1" dirty="0">
                <a:solidFill>
                  <a:srgbClr val="C00000"/>
                </a:solidFill>
              </a:rPr>
              <a:t>对齐</a:t>
            </a:r>
            <a:r>
              <a:rPr lang="zh-CN" altLang="en-US" sz="2400" b="1" dirty="0" smtClean="0">
                <a:solidFill>
                  <a:srgbClr val="C00000"/>
                </a:solidFill>
              </a:rPr>
              <a:t>传递事实上在内部通过</a:t>
            </a:r>
            <a:r>
              <a:rPr lang="zh-CN" altLang="en-US" sz="2400" b="1" dirty="0">
                <a:solidFill>
                  <a:srgbClr val="C00000"/>
                </a:solidFill>
              </a:rPr>
              <a:t>处理器的总线接口</a:t>
            </a:r>
            <a:r>
              <a:rPr lang="zh-CN" altLang="en-US" sz="2400" b="1" dirty="0" smtClean="0">
                <a:solidFill>
                  <a:srgbClr val="C00000"/>
                </a:solidFill>
              </a:rPr>
              <a:t>单元转换成若干个对齐</a:t>
            </a:r>
            <a:r>
              <a:rPr lang="zh-CN" altLang="en-US" sz="2400" b="1" dirty="0">
                <a:solidFill>
                  <a:srgbClr val="C00000"/>
                </a:solidFill>
              </a:rPr>
              <a:t>传递。</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457200" y="404664"/>
            <a:ext cx="8229600" cy="5486400"/>
          </a:xfrm>
        </p:spPr>
        <p:txBody>
          <a:bodyPr/>
          <a:lstStyle/>
          <a:p>
            <a:pPr marL="0" indent="0">
              <a:lnSpc>
                <a:spcPct val="200000"/>
              </a:lnSpc>
              <a:spcBef>
                <a:spcPct val="50000"/>
              </a:spcBef>
              <a:buFontTx/>
              <a:buNone/>
            </a:pPr>
            <a:r>
              <a:rPr lang="en-US" altLang="zh-CN" sz="3000" b="1" dirty="0"/>
              <a:t>8.1.5 </a:t>
            </a:r>
            <a:r>
              <a:rPr lang="zh-CN" altLang="en-US" sz="3000" b="1" dirty="0"/>
              <a:t>嵌入式系统中的处理器</a:t>
            </a:r>
          </a:p>
          <a:p>
            <a:pPr marL="0" indent="0">
              <a:lnSpc>
                <a:spcPct val="200000"/>
              </a:lnSpc>
              <a:spcBef>
                <a:spcPct val="50000"/>
              </a:spcBef>
              <a:buFontTx/>
              <a:buNone/>
            </a:pPr>
            <a:r>
              <a:rPr lang="zh-CN" altLang="en-US" sz="2400" dirty="0"/>
              <a:t>嵌入式处理器可以分为两大类</a:t>
            </a:r>
            <a:r>
              <a:rPr lang="en-US" altLang="zh-CN" sz="2400" dirty="0"/>
              <a:t>: </a:t>
            </a:r>
            <a:endParaRPr lang="en-US" altLang="zh-CN" sz="2400" dirty="0" smtClean="0"/>
          </a:p>
          <a:p>
            <a:pPr lvl="1">
              <a:lnSpc>
                <a:spcPct val="200000"/>
              </a:lnSpc>
              <a:spcBef>
                <a:spcPct val="50000"/>
              </a:spcBef>
              <a:buFont typeface="Wingdings" pitchFamily="2" charset="2"/>
              <a:buChar char="u"/>
            </a:pPr>
            <a:r>
              <a:rPr lang="zh-CN" altLang="en-US" sz="2400" dirty="0" smtClean="0">
                <a:solidFill>
                  <a:srgbClr val="FF0000"/>
                </a:solidFill>
              </a:rPr>
              <a:t>微处理器</a:t>
            </a:r>
            <a:r>
              <a:rPr lang="zh-CN" altLang="en-US" sz="2400" dirty="0" smtClean="0"/>
              <a:t> </a:t>
            </a:r>
            <a:r>
              <a:rPr lang="en-US" altLang="zh-CN" sz="2400" dirty="0"/>
              <a:t>(</a:t>
            </a:r>
            <a:r>
              <a:rPr lang="en-US" altLang="zh-CN" sz="2400" dirty="0" err="1"/>
              <a:t>μP</a:t>
            </a:r>
            <a:r>
              <a:rPr lang="en-US" altLang="zh-CN" sz="2400" dirty="0"/>
              <a:t>) </a:t>
            </a:r>
          </a:p>
          <a:p>
            <a:pPr lvl="1">
              <a:lnSpc>
                <a:spcPct val="200000"/>
              </a:lnSpc>
              <a:spcBef>
                <a:spcPct val="50000"/>
              </a:spcBef>
              <a:buFont typeface="Wingdings" pitchFamily="2" charset="2"/>
              <a:buChar char="u"/>
            </a:pPr>
            <a:r>
              <a:rPr lang="zh-CN" altLang="en-US" sz="2400" dirty="0" smtClean="0">
                <a:solidFill>
                  <a:srgbClr val="FF0000"/>
                </a:solidFill>
              </a:rPr>
              <a:t>微</a:t>
            </a:r>
            <a:r>
              <a:rPr lang="zh-CN" altLang="en-US" sz="2400" dirty="0">
                <a:solidFill>
                  <a:srgbClr val="FF0000"/>
                </a:solidFill>
              </a:rPr>
              <a:t>控制器</a:t>
            </a:r>
            <a:r>
              <a:rPr lang="zh-CN" altLang="en-US" sz="2400" dirty="0"/>
              <a:t> </a:t>
            </a:r>
            <a:r>
              <a:rPr lang="en-US" altLang="zh-CN" sz="2400" dirty="0"/>
              <a:t>(</a:t>
            </a:r>
            <a:r>
              <a:rPr lang="en-US" altLang="zh-CN" sz="2400" dirty="0" err="1"/>
              <a:t>μC</a:t>
            </a: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2"/>
          <p:cNvSpPr>
            <a:spLocks noGrp="1" noChangeArrowheads="1"/>
          </p:cNvSpPr>
          <p:nvPr>
            <p:ph type="body" idx="4294967295"/>
          </p:nvPr>
        </p:nvSpPr>
        <p:spPr>
          <a:xfrm>
            <a:off x="468313" y="620688"/>
            <a:ext cx="8229600" cy="5538788"/>
          </a:xfrm>
        </p:spPr>
        <p:txBody>
          <a:bodyPr/>
          <a:lstStyle/>
          <a:p>
            <a:pPr marL="0" indent="0">
              <a:spcBef>
                <a:spcPct val="50000"/>
              </a:spcBef>
              <a:buFontTx/>
              <a:buNone/>
            </a:pPr>
            <a:r>
              <a:rPr lang="en-US" altLang="zh-CN" sz="3000" b="1" dirty="0" smtClean="0"/>
              <a:t>8.4.6 </a:t>
            </a:r>
            <a:r>
              <a:rPr lang="zh-CN" altLang="en-US" sz="3000" b="1" dirty="0" smtClean="0"/>
              <a:t>互斥访问（</a:t>
            </a:r>
            <a:r>
              <a:rPr lang="en-US" altLang="zh-CN" sz="2800" b="1" dirty="0"/>
              <a:t>Exclusive Accesses</a:t>
            </a:r>
            <a:r>
              <a:rPr lang="zh-CN" altLang="en-US" sz="3000" b="1" dirty="0" smtClean="0"/>
              <a:t>）</a:t>
            </a:r>
            <a:endParaRPr lang="en-US" altLang="zh-CN" sz="3000" b="1" dirty="0" smtClean="0"/>
          </a:p>
          <a:p>
            <a:pPr marL="0" indent="0">
              <a:buNone/>
            </a:pPr>
            <a:endParaRPr lang="en-US" altLang="zh-CN" sz="2400" dirty="0" smtClean="0"/>
          </a:p>
          <a:p>
            <a:pPr>
              <a:lnSpc>
                <a:spcPct val="150000"/>
              </a:lnSpc>
              <a:buFont typeface="Wingdings" pitchFamily="2" charset="2"/>
              <a:buChar char="Ø"/>
            </a:pPr>
            <a:r>
              <a:rPr lang="zh-CN" altLang="en-US" sz="2400" dirty="0" smtClean="0"/>
              <a:t>互斥</a:t>
            </a:r>
            <a:r>
              <a:rPr lang="zh-CN" altLang="en-US" sz="2400" dirty="0"/>
              <a:t>体在多任务环境中使用，也在中断服务例程和主程序之间使用，用于给任务申请</a:t>
            </a:r>
            <a:r>
              <a:rPr lang="zh-CN" altLang="en-US" sz="2400" b="1" dirty="0">
                <a:solidFill>
                  <a:srgbClr val="1D0EE4"/>
                </a:solidFill>
              </a:rPr>
              <a:t>共享</a:t>
            </a:r>
            <a:r>
              <a:rPr lang="zh-CN" altLang="en-US" sz="2400" b="1" dirty="0" smtClean="0">
                <a:solidFill>
                  <a:srgbClr val="1D0EE4"/>
                </a:solidFill>
              </a:rPr>
              <a:t>资源</a:t>
            </a:r>
            <a:r>
              <a:rPr lang="zh-CN" altLang="en-US" sz="2400" dirty="0" smtClean="0"/>
              <a:t>（</a:t>
            </a:r>
            <a:r>
              <a:rPr lang="zh-CN" altLang="en-US" sz="2400" dirty="0"/>
              <a:t>如一块共享内存）。在某个（排他型）共享资源被一个任务拥有后，直到这个任务释放它之前</a:t>
            </a:r>
            <a:r>
              <a:rPr lang="zh-CN" altLang="en-US" sz="2400" dirty="0" smtClean="0"/>
              <a:t>，其它任务不得</a:t>
            </a:r>
            <a:r>
              <a:rPr lang="zh-CN" altLang="en-US" sz="2400" dirty="0"/>
              <a:t>再访问</a:t>
            </a:r>
            <a:r>
              <a:rPr lang="zh-CN" altLang="en-US" sz="2400" dirty="0" smtClean="0"/>
              <a:t>它。</a:t>
            </a:r>
            <a:endParaRPr lang="en-US" altLang="zh-CN" sz="2400" dirty="0" smtClean="0"/>
          </a:p>
          <a:p>
            <a:pPr>
              <a:lnSpc>
                <a:spcPct val="150000"/>
              </a:lnSpc>
              <a:buFont typeface="Wingdings" pitchFamily="2" charset="2"/>
              <a:buChar char="Ø"/>
            </a:pPr>
            <a:r>
              <a:rPr lang="zh-CN" altLang="en-US" sz="2400" dirty="0" smtClean="0"/>
              <a:t>为</a:t>
            </a:r>
            <a:r>
              <a:rPr lang="zh-CN" altLang="en-US" sz="2400" dirty="0"/>
              <a:t>建立一个互斥体，需要定义一个</a:t>
            </a:r>
            <a:r>
              <a:rPr lang="zh-CN" altLang="en-US" sz="2400" b="1" dirty="0">
                <a:solidFill>
                  <a:srgbClr val="1D0EE4"/>
                </a:solidFill>
              </a:rPr>
              <a:t>标志变量</a:t>
            </a:r>
            <a:r>
              <a:rPr lang="zh-CN" altLang="en-US" sz="2400" dirty="0"/>
              <a:t>，用来指示其对应的</a:t>
            </a:r>
            <a:r>
              <a:rPr lang="zh-CN" altLang="en-US" sz="2400" dirty="0" smtClean="0"/>
              <a:t>共享资源</a:t>
            </a:r>
            <a:r>
              <a:rPr lang="zh-CN" altLang="en-US" sz="2400" dirty="0"/>
              <a:t>是否已经被某任务拥有。当另一个任务欲取得此共享资源时，它要先检查这个互斥体，以</a:t>
            </a:r>
            <a:r>
              <a:rPr lang="zh-CN" altLang="en-US" sz="2400" dirty="0" smtClean="0"/>
              <a:t>获知共享</a:t>
            </a:r>
            <a:r>
              <a:rPr lang="zh-CN" altLang="en-US" sz="2400" dirty="0"/>
              <a:t>资源是否无人使用</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4294967295"/>
          </p:nvPr>
        </p:nvSpPr>
        <p:spPr>
          <a:xfrm>
            <a:off x="457200" y="476672"/>
            <a:ext cx="8229600" cy="5976664"/>
          </a:xfrm>
        </p:spPr>
        <p:txBody>
          <a:bodyPr/>
          <a:lstStyle/>
          <a:p>
            <a:pPr marL="449263" indent="-449263">
              <a:spcBef>
                <a:spcPct val="50000"/>
              </a:spcBef>
              <a:buFontTx/>
              <a:buNone/>
            </a:pPr>
            <a:r>
              <a:rPr lang="zh-CN" altLang="en-US" sz="2400" dirty="0"/>
              <a:t>独占访问指令包括</a:t>
            </a:r>
            <a:r>
              <a:rPr lang="en-US" altLang="zh-CN" sz="2400" dirty="0"/>
              <a:t>:</a:t>
            </a:r>
          </a:p>
          <a:p>
            <a:pPr marL="449263" indent="-449263">
              <a:spcBef>
                <a:spcPct val="50000"/>
              </a:spcBef>
              <a:buFontTx/>
              <a:buNone/>
            </a:pPr>
            <a:r>
              <a:rPr lang="en-US" altLang="zh-CN" sz="2400" dirty="0"/>
              <a:t>1. </a:t>
            </a:r>
            <a:r>
              <a:rPr lang="en-US" altLang="zh-CN" sz="2400" dirty="0" smtClean="0"/>
              <a:t>LDREX</a:t>
            </a:r>
            <a:endParaRPr lang="en-US" altLang="zh-CN" sz="2400" dirty="0"/>
          </a:p>
          <a:p>
            <a:pPr marL="449263" indent="-449263">
              <a:spcBef>
                <a:spcPct val="50000"/>
              </a:spcBef>
              <a:buFontTx/>
              <a:buNone/>
            </a:pPr>
            <a:r>
              <a:rPr lang="en-US" altLang="zh-CN" sz="2400" dirty="0" smtClean="0"/>
              <a:t>2. STREX</a:t>
            </a:r>
            <a:endParaRPr lang="en-US" altLang="zh-CN" sz="2400" dirty="0"/>
          </a:p>
          <a:p>
            <a:pPr marL="449263" indent="-449263">
              <a:spcBef>
                <a:spcPct val="50000"/>
              </a:spcBef>
              <a:buFontTx/>
              <a:buNone/>
            </a:pPr>
            <a:r>
              <a:rPr lang="zh-CN" altLang="en-US" sz="2400" dirty="0" smtClean="0"/>
              <a:t>              </a:t>
            </a:r>
            <a:endParaRPr lang="en-US" altLang="zh-CN" sz="2400" dirty="0" smtClean="0"/>
          </a:p>
          <a:p>
            <a:pPr marL="449263" indent="-449263">
              <a:spcBef>
                <a:spcPct val="50000"/>
              </a:spcBef>
              <a:buFontTx/>
              <a:buNone/>
            </a:pPr>
            <a:r>
              <a:rPr lang="en-US" altLang="zh-CN" sz="2400" dirty="0"/>
              <a:t> </a:t>
            </a:r>
            <a:r>
              <a:rPr lang="en-US" altLang="zh-CN" sz="2400" dirty="0" smtClean="0"/>
              <a:t>         </a:t>
            </a:r>
            <a:r>
              <a:rPr lang="zh-CN" altLang="en-US" sz="2400" dirty="0" smtClean="0"/>
              <a:t>例子</a:t>
            </a:r>
            <a:r>
              <a:rPr lang="en-US" altLang="zh-CN" sz="2400" dirty="0"/>
              <a:t>:</a:t>
            </a:r>
          </a:p>
          <a:p>
            <a:pPr marL="449263" indent="-449263">
              <a:spcBef>
                <a:spcPct val="50000"/>
              </a:spcBef>
              <a:buFontTx/>
              <a:buNone/>
            </a:pPr>
            <a:r>
              <a:rPr lang="en-US" altLang="zh-CN" sz="2000" dirty="0"/>
              <a:t>  </a:t>
            </a:r>
            <a:r>
              <a:rPr lang="en-US" altLang="zh-CN" sz="2000" dirty="0" err="1" smtClean="0"/>
              <a:t>TryInc</a:t>
            </a:r>
            <a:r>
              <a:rPr lang="en-US" altLang="zh-CN" sz="2000" dirty="0" smtClean="0"/>
              <a:t> </a:t>
            </a:r>
            <a:endParaRPr lang="en-US" altLang="zh-CN" sz="2000" dirty="0"/>
          </a:p>
          <a:p>
            <a:pPr marL="449263" indent="-449263">
              <a:spcBef>
                <a:spcPct val="50000"/>
              </a:spcBef>
              <a:buFontTx/>
              <a:buNone/>
            </a:pPr>
            <a:r>
              <a:rPr lang="en-US" altLang="zh-CN" sz="2000" dirty="0" smtClean="0"/>
              <a:t>	LDREX   </a:t>
            </a:r>
            <a:r>
              <a:rPr lang="en-US" altLang="zh-CN" sz="2000" dirty="0"/>
              <a:t>r2,  [R0] </a:t>
            </a:r>
          </a:p>
          <a:p>
            <a:pPr marL="449263" indent="-449263">
              <a:spcBef>
                <a:spcPct val="50000"/>
              </a:spcBef>
              <a:buFontTx/>
              <a:buNone/>
            </a:pPr>
            <a:r>
              <a:rPr lang="en-US" altLang="zh-CN" sz="2000" dirty="0" smtClean="0"/>
              <a:t>	ADD    </a:t>
            </a:r>
            <a:r>
              <a:rPr lang="en-US" altLang="zh-CN" sz="2000" dirty="0"/>
              <a:t>r2,  #1 </a:t>
            </a:r>
          </a:p>
          <a:p>
            <a:pPr marL="449263" indent="-449263">
              <a:spcBef>
                <a:spcPct val="50000"/>
              </a:spcBef>
              <a:buFontTx/>
              <a:buNone/>
            </a:pPr>
            <a:r>
              <a:rPr lang="en-US" altLang="zh-CN" sz="2000" dirty="0" smtClean="0"/>
              <a:t>	STREX   </a:t>
            </a:r>
            <a:r>
              <a:rPr lang="en-US" altLang="zh-CN" sz="2000" dirty="0"/>
              <a:t>R1,  R2,  [R0]     </a:t>
            </a:r>
          </a:p>
          <a:p>
            <a:pPr marL="449263" indent="-449263">
              <a:spcBef>
                <a:spcPct val="50000"/>
              </a:spcBef>
              <a:buFontTx/>
              <a:buNone/>
            </a:pPr>
            <a:r>
              <a:rPr lang="en-US" altLang="zh-CN" sz="2000" dirty="0" smtClean="0"/>
              <a:t>	CMP    </a:t>
            </a:r>
            <a:r>
              <a:rPr lang="en-US" altLang="zh-CN" sz="2000" dirty="0"/>
              <a:t>R1,  #1        ;</a:t>
            </a:r>
            <a:r>
              <a:rPr lang="zh-CN" altLang="en-US" sz="2000" dirty="0"/>
              <a:t>检查</a:t>
            </a:r>
            <a:r>
              <a:rPr lang="en-US" altLang="zh-CN" sz="2000" dirty="0"/>
              <a:t>STREX </a:t>
            </a:r>
            <a:r>
              <a:rPr lang="zh-CN" altLang="en-US" sz="2000" dirty="0"/>
              <a:t>是否被驳回 </a:t>
            </a:r>
          </a:p>
          <a:p>
            <a:pPr marL="449263" indent="-449263">
              <a:spcBef>
                <a:spcPct val="50000"/>
              </a:spcBef>
              <a:buFontTx/>
              <a:buNone/>
            </a:pPr>
            <a:r>
              <a:rPr lang="en-US" altLang="zh-CN" sz="2000" dirty="0" smtClean="0"/>
              <a:t>	BEQ    </a:t>
            </a:r>
            <a:r>
              <a:rPr lang="en-US" altLang="zh-CN" sz="2000" dirty="0" err="1"/>
              <a:t>TryInc</a:t>
            </a:r>
            <a:r>
              <a:rPr lang="en-US" altLang="zh-CN" sz="2000" dirty="0"/>
              <a:t>      </a:t>
            </a:r>
            <a:r>
              <a:rPr lang="en-US" altLang="zh-CN" sz="2000" dirty="0" smtClean="0"/>
              <a:t>    </a:t>
            </a:r>
            <a:r>
              <a:rPr lang="en-US" altLang="zh-CN" sz="2000" dirty="0"/>
              <a:t>;</a:t>
            </a:r>
            <a:r>
              <a:rPr lang="zh-CN" altLang="en-US" sz="2000" dirty="0"/>
              <a:t>如果发现</a:t>
            </a:r>
            <a:r>
              <a:rPr lang="en-US" altLang="zh-CN" sz="2000" dirty="0"/>
              <a:t>STREX </a:t>
            </a:r>
            <a:r>
              <a:rPr lang="zh-CN" altLang="en-US" sz="2000" dirty="0"/>
              <a:t>被驳回，则重试。</a:t>
            </a:r>
            <a:endParaRPr lang="en-US" altLang="zh-CN" sz="2000" dirty="0"/>
          </a:p>
        </p:txBody>
      </p:sp>
      <p:pic>
        <p:nvPicPr>
          <p:cNvPr id="143363"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348880"/>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4294967295"/>
          </p:nvPr>
        </p:nvSpPr>
        <p:spPr>
          <a:xfrm>
            <a:off x="468313" y="548680"/>
            <a:ext cx="8229600" cy="5164138"/>
          </a:xfrm>
        </p:spPr>
        <p:txBody>
          <a:bodyPr/>
          <a:lstStyle/>
          <a:p>
            <a:pPr marL="0" indent="0">
              <a:lnSpc>
                <a:spcPct val="150000"/>
              </a:lnSpc>
              <a:spcBef>
                <a:spcPct val="50000"/>
              </a:spcBef>
              <a:buFontTx/>
              <a:buNone/>
            </a:pPr>
            <a:r>
              <a:rPr lang="en-US" altLang="zh-CN" sz="3000" b="1" dirty="0" smtClean="0"/>
              <a:t>8.4.7 </a:t>
            </a:r>
            <a:r>
              <a:rPr lang="zh-CN" altLang="en-US" sz="3000" b="1" dirty="0" smtClean="0"/>
              <a:t>端模式</a:t>
            </a:r>
            <a:endParaRPr lang="zh-CN" altLang="en-US" sz="3000" b="1" dirty="0"/>
          </a:p>
          <a:p>
            <a:pPr marL="0" indent="0">
              <a:lnSpc>
                <a:spcPct val="150000"/>
              </a:lnSpc>
              <a:spcBef>
                <a:spcPct val="50000"/>
              </a:spcBef>
              <a:buFontTx/>
              <a:buNone/>
            </a:pPr>
            <a:r>
              <a:rPr lang="en-US" altLang="zh-CN" sz="2400" dirty="0"/>
              <a:t>Cortex-M3 </a:t>
            </a:r>
            <a:r>
              <a:rPr lang="zh-CN" altLang="en-US" sz="2400" dirty="0" smtClean="0"/>
              <a:t>支持</a:t>
            </a:r>
            <a:r>
              <a:rPr lang="zh-CN" altLang="en-US" sz="2400" b="1" dirty="0">
                <a:solidFill>
                  <a:srgbClr val="1D0EE4"/>
                </a:solidFill>
              </a:rPr>
              <a:t>小</a:t>
            </a:r>
            <a:r>
              <a:rPr lang="zh-CN" altLang="en-US" sz="2400" b="1" dirty="0" smtClean="0">
                <a:solidFill>
                  <a:srgbClr val="1D0EE4"/>
                </a:solidFill>
              </a:rPr>
              <a:t>端模式</a:t>
            </a:r>
            <a:r>
              <a:rPr lang="zh-CN" altLang="en-US" sz="2400" dirty="0" smtClean="0"/>
              <a:t>和</a:t>
            </a:r>
            <a:r>
              <a:rPr lang="zh-CN" altLang="en-US" sz="2400" b="1" dirty="0" smtClean="0">
                <a:solidFill>
                  <a:srgbClr val="1D0EE4"/>
                </a:solidFill>
              </a:rPr>
              <a:t>大端模式</a:t>
            </a:r>
            <a:r>
              <a:rPr lang="zh-CN" altLang="en-US" sz="2400" dirty="0"/>
              <a:t>。</a:t>
            </a:r>
          </a:p>
          <a:p>
            <a:pPr marL="0" indent="0">
              <a:lnSpc>
                <a:spcPct val="150000"/>
              </a:lnSpc>
              <a:spcBef>
                <a:spcPct val="50000"/>
              </a:spcBef>
              <a:buFontTx/>
              <a:buNone/>
            </a:pPr>
            <a:r>
              <a:rPr lang="zh-CN" altLang="en-US" sz="2400" b="1" dirty="0">
                <a:solidFill>
                  <a:srgbClr val="C00000"/>
                </a:solidFill>
              </a:rPr>
              <a:t>在 </a:t>
            </a:r>
            <a:r>
              <a:rPr lang="en-US" altLang="zh-CN" sz="2400" b="1" dirty="0">
                <a:solidFill>
                  <a:srgbClr val="C00000"/>
                </a:solidFill>
              </a:rPr>
              <a:t>Cortex-M3 </a:t>
            </a:r>
            <a:r>
              <a:rPr lang="zh-CN" altLang="en-US" sz="2400" b="1" dirty="0" smtClean="0">
                <a:solidFill>
                  <a:srgbClr val="C00000"/>
                </a:solidFill>
              </a:rPr>
              <a:t>中大端模式的</a:t>
            </a:r>
            <a:r>
              <a:rPr lang="zh-CN" altLang="en-US" sz="2400" b="1" dirty="0">
                <a:solidFill>
                  <a:srgbClr val="C00000"/>
                </a:solidFill>
              </a:rPr>
              <a:t>定义和 </a:t>
            </a:r>
            <a:r>
              <a:rPr lang="en-US" altLang="zh-CN" sz="2400" b="1" dirty="0">
                <a:solidFill>
                  <a:srgbClr val="C00000"/>
                </a:solidFill>
              </a:rPr>
              <a:t>ARM7 </a:t>
            </a:r>
            <a:r>
              <a:rPr lang="zh-CN" altLang="en-US" sz="2400" b="1" dirty="0">
                <a:solidFill>
                  <a:srgbClr val="C00000"/>
                </a:solidFill>
              </a:rPr>
              <a:t>中不同。 </a:t>
            </a:r>
          </a:p>
          <a:p>
            <a:pPr marL="0" indent="0">
              <a:lnSpc>
                <a:spcPct val="150000"/>
              </a:lnSpc>
              <a:spcBef>
                <a:spcPct val="50000"/>
              </a:spcBef>
              <a:buFontTx/>
              <a:buNone/>
            </a:pPr>
            <a:r>
              <a:rPr lang="zh-CN" altLang="en-US" sz="2400" dirty="0"/>
              <a:t>在 </a:t>
            </a:r>
            <a:r>
              <a:rPr lang="en-US" altLang="zh-CN" sz="2400" dirty="0"/>
              <a:t>ARM7TDMI</a:t>
            </a:r>
            <a:r>
              <a:rPr lang="zh-CN" altLang="en-US" sz="2400" dirty="0"/>
              <a:t>中</a:t>
            </a:r>
            <a:r>
              <a:rPr lang="en-US" altLang="zh-CN" sz="2400" dirty="0"/>
              <a:t>, </a:t>
            </a:r>
            <a:r>
              <a:rPr lang="zh-CN" altLang="en-US" sz="2400" dirty="0" smtClean="0"/>
              <a:t>大端模式被</a:t>
            </a:r>
            <a:r>
              <a:rPr lang="zh-CN" altLang="en-US" sz="2400" dirty="0"/>
              <a:t>称为</a:t>
            </a:r>
            <a:r>
              <a:rPr lang="zh-CN" altLang="en-US" sz="2400" b="1" dirty="0">
                <a:solidFill>
                  <a:srgbClr val="FF0000"/>
                </a:solidFill>
              </a:rPr>
              <a:t>字</a:t>
            </a:r>
            <a:r>
              <a:rPr lang="zh-CN" altLang="en-US" sz="2400" b="1" dirty="0" smtClean="0">
                <a:solidFill>
                  <a:srgbClr val="FF0000"/>
                </a:solidFill>
              </a:rPr>
              <a:t>不变大端模式</a:t>
            </a:r>
            <a:r>
              <a:rPr lang="en-US" altLang="zh-CN" sz="2400" dirty="0" smtClean="0"/>
              <a:t>, </a:t>
            </a:r>
            <a:r>
              <a:rPr lang="zh-CN" altLang="en-US" sz="2400" dirty="0"/>
              <a:t>然而在 </a:t>
            </a:r>
            <a:r>
              <a:rPr lang="en-US" altLang="zh-CN" sz="2400" dirty="0"/>
              <a:t>Cortex-M3</a:t>
            </a:r>
            <a:r>
              <a:rPr lang="zh-CN" altLang="en-US" sz="2400" dirty="0"/>
              <a:t>中</a:t>
            </a:r>
            <a:r>
              <a:rPr lang="en-US" altLang="zh-CN" sz="2400" dirty="0"/>
              <a:t>, </a:t>
            </a:r>
            <a:r>
              <a:rPr lang="zh-CN" altLang="en-US" sz="2400" dirty="0" smtClean="0"/>
              <a:t>大端模式被</a:t>
            </a:r>
            <a:r>
              <a:rPr lang="zh-CN" altLang="en-US" sz="2400" dirty="0"/>
              <a:t>称为</a:t>
            </a:r>
            <a:r>
              <a:rPr lang="zh-CN" altLang="en-US" sz="2400" b="1" dirty="0">
                <a:solidFill>
                  <a:srgbClr val="FF3300"/>
                </a:solidFill>
              </a:rPr>
              <a:t>字节</a:t>
            </a:r>
            <a:r>
              <a:rPr lang="zh-CN" altLang="en-US" sz="2400" b="1" dirty="0" smtClean="0">
                <a:solidFill>
                  <a:srgbClr val="FF3300"/>
                </a:solidFill>
              </a:rPr>
              <a:t>不变大端模式</a:t>
            </a:r>
            <a:r>
              <a:rPr lang="zh-CN" altLang="en-US" sz="2400" dirty="0" smtClean="0"/>
              <a:t>。 </a:t>
            </a:r>
            <a:endParaRPr lang="zh-CN" altLang="en-US" sz="2400" dirty="0"/>
          </a:p>
          <a:p>
            <a:pPr marL="0" indent="0">
              <a:lnSpc>
                <a:spcPct val="150000"/>
              </a:lnSpc>
              <a:spcBef>
                <a:spcPct val="50000"/>
              </a:spcBef>
              <a:buFontTx/>
              <a:buNone/>
            </a:pPr>
            <a:r>
              <a:rPr lang="zh-CN" altLang="en-US" sz="2400" dirty="0"/>
              <a:t>在</a:t>
            </a:r>
            <a:r>
              <a:rPr lang="en-US" altLang="zh-CN" sz="2400" dirty="0"/>
              <a:t>AHB </a:t>
            </a:r>
            <a:r>
              <a:rPr lang="zh-CN" altLang="en-US" sz="2400" dirty="0"/>
              <a:t>总线</a:t>
            </a:r>
            <a:r>
              <a:rPr lang="zh-CN" altLang="en-US" sz="2400" dirty="0" smtClean="0"/>
              <a:t>上的 </a:t>
            </a:r>
            <a:r>
              <a:rPr lang="en-US" altLang="zh-CN" sz="2400" dirty="0"/>
              <a:t>BE-8 </a:t>
            </a:r>
            <a:r>
              <a:rPr lang="zh-CN" altLang="en-US" sz="2400" dirty="0"/>
              <a:t>模式</a:t>
            </a:r>
            <a:r>
              <a:rPr lang="zh-CN" altLang="en-US" sz="2400" dirty="0" smtClean="0"/>
              <a:t>下，数据</a:t>
            </a:r>
            <a:r>
              <a:rPr lang="zh-CN" altLang="en-US" sz="2400" dirty="0"/>
              <a:t>传输使用</a:t>
            </a:r>
            <a:r>
              <a:rPr lang="zh-CN" altLang="en-US" sz="2400" dirty="0" smtClean="0"/>
              <a:t>和小端模式</a:t>
            </a:r>
            <a:r>
              <a:rPr lang="zh-CN" altLang="en-US" sz="2400" dirty="0"/>
              <a:t>中一样的字节通道。</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2332" name="Group 60"/>
          <p:cNvGraphicFramePr>
            <a:graphicFrameLocks noGrp="1"/>
          </p:cNvGraphicFramePr>
          <p:nvPr/>
        </p:nvGraphicFramePr>
        <p:xfrm>
          <a:off x="533400" y="1828800"/>
          <a:ext cx="8153400" cy="3505200"/>
        </p:xfrm>
        <a:graphic>
          <a:graphicData uri="http://schemas.openxmlformats.org/drawingml/2006/table">
            <a:tbl>
              <a:tblPr/>
              <a:tblGrid>
                <a:gridCol w="2343150"/>
                <a:gridCol w="1452563"/>
                <a:gridCol w="1450975"/>
                <a:gridCol w="1452562"/>
                <a:gridCol w="1454150"/>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Address,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Bits 31-24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Bits 23-16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Bits 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Bits 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0x1000, </a:t>
                      </a:r>
                      <a:r>
                        <a:rPr kumimoji="0" lang="zh-CN" altLang="en-US" sz="2000" b="0" i="0" u="none" strike="noStrike" cap="none" normalizeH="0" baseline="0" dirty="0" smtClean="0">
                          <a:ln>
                            <a:noFill/>
                          </a:ln>
                          <a:solidFill>
                            <a:schemeClr val="tx1"/>
                          </a:solidFill>
                          <a:effectLst/>
                          <a:latin typeface="Arial" charset="0"/>
                          <a:ea typeface="宋体" charset="-122"/>
                        </a:rPr>
                        <a:t>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Data[23:16]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Data[31:24]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0x1000, </a:t>
                      </a:r>
                      <a:r>
                        <a:rPr kumimoji="0" lang="zh-CN" altLang="en-US" sz="2000" b="0" i="0" u="none" strike="noStrike" cap="none" normalizeH="0" baseline="0" smtClean="0">
                          <a:ln>
                            <a:noFill/>
                          </a:ln>
                          <a:solidFill>
                            <a:schemeClr val="tx1"/>
                          </a:solidFill>
                          <a:effectLst/>
                          <a:latin typeface="Arial" charset="0"/>
                          <a:ea typeface="宋体" charset="-122"/>
                        </a:rPr>
                        <a:t>半字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Data[15:8]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0x1002, </a:t>
                      </a:r>
                      <a:r>
                        <a:rPr kumimoji="0" lang="zh-CN" altLang="en-US" sz="2000" b="0" i="0" u="none" strike="noStrike" cap="none" normalizeH="0" baseline="0" smtClean="0">
                          <a:ln>
                            <a:noFill/>
                          </a:ln>
                          <a:solidFill>
                            <a:schemeClr val="tx1"/>
                          </a:solidFill>
                          <a:effectLst/>
                          <a:latin typeface="Arial" charset="0"/>
                          <a:ea typeface="宋体" charset="-122"/>
                        </a:rPr>
                        <a:t>半字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0x1000, </a:t>
                      </a:r>
                      <a:r>
                        <a:rPr kumimoji="0" lang="zh-CN" altLang="en-US" sz="2000" b="0" i="0" u="none" strike="noStrike" cap="none" normalizeH="0" baseline="0" smtClean="0">
                          <a:ln>
                            <a:noFill/>
                          </a:ln>
                          <a:solidFill>
                            <a:schemeClr val="tx1"/>
                          </a:solidFill>
                          <a:effectLst/>
                          <a:latin typeface="Arial" charset="0"/>
                          <a:ea typeface="宋体" charset="-122"/>
                        </a:rPr>
                        <a:t>字节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0x1001, </a:t>
                      </a:r>
                      <a:r>
                        <a:rPr kumimoji="0" lang="zh-CN" altLang="en-US" sz="2000" b="0" i="0" u="none" strike="noStrike" cap="none" normalizeH="0" baseline="0" smtClean="0">
                          <a:ln>
                            <a:noFill/>
                          </a:ln>
                          <a:solidFill>
                            <a:schemeClr val="tx1"/>
                          </a:solidFill>
                          <a:effectLst/>
                          <a:latin typeface="Arial" charset="0"/>
                          <a:ea typeface="宋体" charset="-122"/>
                        </a:rPr>
                        <a:t>字节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0x1002, </a:t>
                      </a:r>
                      <a:r>
                        <a:rPr kumimoji="0" lang="zh-CN" altLang="en-US" sz="2000" b="0" i="0" u="none" strike="noStrike" cap="none" normalizeH="0" baseline="0" smtClean="0">
                          <a:ln>
                            <a:noFill/>
                          </a:ln>
                          <a:solidFill>
                            <a:schemeClr val="tx1"/>
                          </a:solidFill>
                          <a:effectLst/>
                          <a:latin typeface="Arial" charset="0"/>
                          <a:ea typeface="宋体" charset="-122"/>
                        </a:rPr>
                        <a:t>字节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0x1003, </a:t>
                      </a:r>
                      <a:r>
                        <a:rPr kumimoji="0" lang="zh-CN" altLang="en-US" sz="2000" b="0" i="0" u="none" strike="noStrike" cap="none" normalizeH="0" baseline="0" smtClean="0">
                          <a:ln>
                            <a:noFill/>
                          </a:ln>
                          <a:solidFill>
                            <a:schemeClr val="tx1"/>
                          </a:solidFill>
                          <a:effectLst/>
                          <a:latin typeface="Arial" charset="0"/>
                          <a:ea typeface="宋体" charset="-122"/>
                        </a:rPr>
                        <a:t>字节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bl>
          </a:graphicData>
        </a:graphic>
      </p:graphicFrame>
      <p:sp>
        <p:nvSpPr>
          <p:cNvPr id="147514" name="Rectangle 58"/>
          <p:cNvSpPr>
            <a:spLocks noChangeArrowheads="1"/>
          </p:cNvSpPr>
          <p:nvPr/>
        </p:nvSpPr>
        <p:spPr bwMode="auto">
          <a:xfrm>
            <a:off x="1043608" y="836712"/>
            <a:ext cx="7242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t>Cortex-M3 (</a:t>
            </a:r>
            <a:r>
              <a:rPr lang="zh-CN" altLang="en-US" sz="2400" b="1" dirty="0"/>
              <a:t>字节</a:t>
            </a:r>
            <a:r>
              <a:rPr lang="zh-CN" altLang="en-US" sz="2400" b="1" dirty="0" smtClean="0"/>
              <a:t>不变大端模式</a:t>
            </a:r>
            <a:r>
              <a:rPr lang="en-US" altLang="zh-CN" sz="2400" b="1" dirty="0" smtClean="0"/>
              <a:t>): </a:t>
            </a:r>
            <a:r>
              <a:rPr lang="en-US" altLang="zh-CN" sz="2400" b="1" dirty="0"/>
              <a:t>AHB </a:t>
            </a:r>
            <a:r>
              <a:rPr lang="zh-CN" altLang="en-US" sz="2400" b="1" dirty="0"/>
              <a:t>总线上的数据</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ChangeArrowheads="1"/>
          </p:cNvSpPr>
          <p:nvPr/>
        </p:nvSpPr>
        <p:spPr bwMode="auto">
          <a:xfrm>
            <a:off x="1475656" y="764704"/>
            <a:ext cx="6423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t>ARM7 (</a:t>
            </a:r>
            <a:r>
              <a:rPr lang="zh-CN" altLang="en-US" sz="2400" b="1" dirty="0"/>
              <a:t>字</a:t>
            </a:r>
            <a:r>
              <a:rPr lang="zh-CN" altLang="en-US" sz="2400" b="1" dirty="0" smtClean="0"/>
              <a:t>不变大端模式</a:t>
            </a:r>
            <a:r>
              <a:rPr lang="en-US" altLang="zh-CN" sz="2400" b="1" dirty="0" smtClean="0"/>
              <a:t>): </a:t>
            </a:r>
            <a:r>
              <a:rPr lang="en-US" altLang="zh-CN" sz="2400" b="1" dirty="0"/>
              <a:t>AHB </a:t>
            </a:r>
            <a:r>
              <a:rPr lang="zh-CN" altLang="en-US" sz="2400" b="1" dirty="0"/>
              <a:t>总线上的数据</a:t>
            </a:r>
          </a:p>
        </p:txBody>
      </p:sp>
      <p:graphicFrame>
        <p:nvGraphicFramePr>
          <p:cNvPr id="823357" name="Group 61"/>
          <p:cNvGraphicFramePr>
            <a:graphicFrameLocks noGrp="1"/>
          </p:cNvGraphicFramePr>
          <p:nvPr>
            <p:extLst>
              <p:ext uri="{D42A27DB-BD31-4B8C-83A1-F6EECF244321}">
                <p14:modId xmlns:p14="http://schemas.microsoft.com/office/powerpoint/2010/main" val="2129954228"/>
              </p:ext>
            </p:extLst>
          </p:nvPr>
        </p:nvGraphicFramePr>
        <p:xfrm>
          <a:off x="539552" y="2030760"/>
          <a:ext cx="8210872" cy="3169920"/>
        </p:xfrm>
        <a:graphic>
          <a:graphicData uri="http://schemas.openxmlformats.org/drawingml/2006/table">
            <a:tbl>
              <a:tblPr/>
              <a:tblGrid>
                <a:gridCol w="2279650"/>
                <a:gridCol w="1412875"/>
                <a:gridCol w="1412875"/>
                <a:gridCol w="1593304"/>
                <a:gridCol w="1512168"/>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Address,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Bits 31-24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Bits 23-16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Bits 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Bits 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r>
              <a:tr h="288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0x1000, </a:t>
                      </a:r>
                      <a:r>
                        <a:rPr kumimoji="0" lang="zh-CN" altLang="en-US" sz="2000" b="0" i="0" u="none" strike="noStrike" cap="none" normalizeH="0" baseline="0" smtClean="0">
                          <a:ln>
                            <a:noFill/>
                          </a:ln>
                          <a:solidFill>
                            <a:schemeClr val="tx1"/>
                          </a:solidFill>
                          <a:effectLst/>
                          <a:latin typeface="Arial" charset="0"/>
                          <a:ea typeface="宋体" charset="-122"/>
                        </a:rPr>
                        <a:t>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Data[23:16]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Data[31:24]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0x1000, </a:t>
                      </a:r>
                      <a:r>
                        <a:rPr kumimoji="0" lang="zh-CN" altLang="en-US" sz="2000" b="0" i="0" u="none" strike="noStrike" cap="none" normalizeH="0" baseline="0" smtClean="0">
                          <a:ln>
                            <a:noFill/>
                          </a:ln>
                          <a:solidFill>
                            <a:schemeClr val="tx1"/>
                          </a:solidFill>
                          <a:effectLst/>
                          <a:latin typeface="Arial" charset="0"/>
                          <a:ea typeface="宋体" charset="-122"/>
                        </a:rPr>
                        <a:t>半字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288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0x1002, </a:t>
                      </a:r>
                      <a:r>
                        <a:rPr kumimoji="0" lang="zh-CN" altLang="en-US" sz="2000" b="0" i="0" u="none" strike="noStrike" cap="none" normalizeH="0" baseline="0" smtClean="0">
                          <a:ln>
                            <a:noFill/>
                          </a:ln>
                          <a:solidFill>
                            <a:schemeClr val="tx1"/>
                          </a:solidFill>
                          <a:effectLst/>
                          <a:latin typeface="Arial" charset="0"/>
                          <a:ea typeface="宋体" charset="-122"/>
                        </a:rPr>
                        <a:t>半字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Data[15:8]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0x1000, </a:t>
                      </a:r>
                      <a:r>
                        <a:rPr kumimoji="0" lang="zh-CN" altLang="en-US" sz="2000" b="0" i="0" u="none" strike="noStrike" cap="none" normalizeH="0" baseline="0" smtClean="0">
                          <a:ln>
                            <a:noFill/>
                          </a:ln>
                          <a:solidFill>
                            <a:schemeClr val="tx1"/>
                          </a:solidFill>
                          <a:effectLst/>
                          <a:latin typeface="Arial" charset="0"/>
                          <a:ea typeface="宋体" charset="-122"/>
                        </a:rPr>
                        <a:t>字节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0x1001, </a:t>
                      </a:r>
                      <a:r>
                        <a:rPr kumimoji="0" lang="zh-CN" altLang="en-US" sz="2000" b="0" i="0" u="none" strike="noStrike" cap="none" normalizeH="0" baseline="0" smtClean="0">
                          <a:ln>
                            <a:noFill/>
                          </a:ln>
                          <a:solidFill>
                            <a:schemeClr val="tx1"/>
                          </a:solidFill>
                          <a:effectLst/>
                          <a:latin typeface="Arial" charset="0"/>
                          <a:ea typeface="宋体" charset="-122"/>
                        </a:rPr>
                        <a:t>字节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288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0x1002, </a:t>
                      </a:r>
                      <a:r>
                        <a:rPr kumimoji="0" lang="zh-CN" altLang="en-US" sz="2000" b="0" i="0" u="none" strike="noStrike" cap="none" normalizeH="0" baseline="0" smtClean="0">
                          <a:ln>
                            <a:noFill/>
                          </a:ln>
                          <a:solidFill>
                            <a:schemeClr val="tx1"/>
                          </a:solidFill>
                          <a:effectLst/>
                          <a:latin typeface="Arial" charset="0"/>
                          <a:ea typeface="宋体" charset="-122"/>
                        </a:rPr>
                        <a:t>字节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0x1003, </a:t>
                      </a:r>
                      <a:r>
                        <a:rPr kumimoji="0" lang="zh-CN" altLang="en-US" sz="2000" b="0" i="0" u="none" strike="noStrike" cap="none" normalizeH="0" baseline="0" dirty="0" smtClean="0">
                          <a:ln>
                            <a:noFill/>
                          </a:ln>
                          <a:solidFill>
                            <a:schemeClr val="tx1"/>
                          </a:solidFill>
                          <a:effectLst/>
                          <a:latin typeface="Arial" charset="0"/>
                          <a:ea typeface="宋体" charset="-122"/>
                        </a:rPr>
                        <a:t>字节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Data[7:0]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sz="half" idx="4294967295"/>
          </p:nvPr>
        </p:nvSpPr>
        <p:spPr>
          <a:xfrm>
            <a:off x="533400" y="332656"/>
            <a:ext cx="5118720" cy="1008112"/>
          </a:xfrm>
        </p:spPr>
        <p:txBody>
          <a:bodyPr/>
          <a:lstStyle/>
          <a:p>
            <a:pPr marL="449263" indent="-449263">
              <a:buNone/>
            </a:pPr>
            <a:r>
              <a:rPr lang="en-US" altLang="zh-CN" b="1" dirty="0"/>
              <a:t>8.5 </a:t>
            </a:r>
            <a:r>
              <a:rPr lang="zh-CN" altLang="en-US" b="1" dirty="0" smtClean="0"/>
              <a:t>指令集</a:t>
            </a:r>
            <a:endParaRPr lang="en-US" altLang="zh-CN" b="1" dirty="0" smtClean="0"/>
          </a:p>
          <a:p>
            <a:pPr marL="449263" indent="-449263">
              <a:buFontTx/>
              <a:buNone/>
            </a:pPr>
            <a:r>
              <a:rPr lang="en-US" altLang="zh-CN" sz="2600" b="1" dirty="0" smtClean="0"/>
              <a:t>8.5.1 </a:t>
            </a:r>
            <a:r>
              <a:rPr lang="zh-CN" altLang="en-US" sz="2600" b="1" dirty="0"/>
              <a:t>指令列表</a:t>
            </a:r>
          </a:p>
        </p:txBody>
      </p:sp>
      <p:sp>
        <p:nvSpPr>
          <p:cNvPr id="165891" name="Rectangle 3"/>
          <p:cNvSpPr>
            <a:spLocks noChangeArrowheads="1"/>
          </p:cNvSpPr>
          <p:nvPr/>
        </p:nvSpPr>
        <p:spPr bwMode="auto">
          <a:xfrm>
            <a:off x="3276600" y="1447800"/>
            <a:ext cx="2284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16-Bit </a:t>
            </a:r>
            <a:r>
              <a:rPr lang="zh-CN" altLang="en-US" b="1"/>
              <a:t>数据处理指令</a:t>
            </a:r>
          </a:p>
        </p:txBody>
      </p:sp>
      <p:graphicFrame>
        <p:nvGraphicFramePr>
          <p:cNvPr id="831534" name="Group 46"/>
          <p:cNvGraphicFramePr>
            <a:graphicFrameLocks noGrp="1"/>
          </p:cNvGraphicFramePr>
          <p:nvPr>
            <p:ph sz="half" idx="4294967295"/>
          </p:nvPr>
        </p:nvGraphicFramePr>
        <p:xfrm>
          <a:off x="381000" y="1905000"/>
          <a:ext cx="8424863" cy="4503421"/>
        </p:xfrm>
        <a:graphic>
          <a:graphicData uri="http://schemas.openxmlformats.org/drawingml/2006/table">
            <a:tbl>
              <a:tblPr/>
              <a:tblGrid>
                <a:gridCol w="1357313"/>
                <a:gridCol w="7067550"/>
              </a:tblGrid>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ADC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带进位加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逻辑与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BIC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位清零 </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一个值与另一个值的逻辑反转进行逻辑与</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CMN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负比较</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将一个数据和另一个数据的二进制补码进行比较同时更新标志 </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CMP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比较 </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比较两个数据并且更新标志</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CPY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拷贝 </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从架构</a:t>
                      </a:r>
                      <a:r>
                        <a:rPr kumimoji="0" lang="en-US" altLang="zh-CN" sz="1600" b="0" i="0" u="none" strike="noStrike" cap="none" normalizeH="0" baseline="0" smtClean="0">
                          <a:ln>
                            <a:noFill/>
                          </a:ln>
                          <a:solidFill>
                            <a:schemeClr val="tx1"/>
                          </a:solidFill>
                          <a:effectLst/>
                          <a:latin typeface="Arial" charset="0"/>
                          <a:ea typeface="宋体" charset="-122"/>
                        </a:rPr>
                        <a:t>v6</a:t>
                      </a:r>
                      <a:r>
                        <a:rPr kumimoji="0" lang="zh-CN" altLang="en-US" sz="1600" b="0" i="0" u="none" strike="noStrike" cap="none" normalizeH="0" baseline="0" smtClean="0">
                          <a:ln>
                            <a:noFill/>
                          </a:ln>
                          <a:solidFill>
                            <a:schemeClr val="tx1"/>
                          </a:solidFill>
                          <a:effectLst/>
                          <a:latin typeface="Arial" charset="0"/>
                          <a:ea typeface="宋体" charset="-122"/>
                        </a:rPr>
                        <a:t>开始可用</a:t>
                      </a:r>
                      <a:r>
                        <a:rPr kumimoji="0" lang="en-US" altLang="zh-CN" sz="1600" b="0" i="0" u="none" strike="noStrike" cap="none" normalizeH="0" baseline="0" smtClean="0">
                          <a:ln>
                            <a:noFill/>
                          </a:ln>
                          <a:solidFill>
                            <a:schemeClr val="tx1"/>
                          </a:solidFill>
                          <a:effectLst/>
                          <a:latin typeface="Arial" charset="0"/>
                          <a:ea typeface="宋体" charset="-122"/>
                        </a:rPr>
                        <a:t>; </a:t>
                      </a:r>
                      <a:r>
                        <a:rPr kumimoji="0" lang="zh-CN" altLang="en-US" sz="1600" b="0" i="0" u="none" strike="noStrike" cap="none" normalizeH="0" baseline="0" smtClean="0">
                          <a:ln>
                            <a:noFill/>
                          </a:ln>
                          <a:solidFill>
                            <a:schemeClr val="tx1"/>
                          </a:solidFill>
                          <a:effectLst/>
                          <a:latin typeface="Arial" charset="0"/>
                          <a:ea typeface="宋体" charset="-122"/>
                        </a:rPr>
                        <a:t>把一个高或低寄存器中的值移植到另一个高或低寄存器</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LSL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逻辑左移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LSR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逻辑右移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MOV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移动 </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可用于寄存器至寄存器的传输或加载即时数据</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MUL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2556" name="Group 44"/>
          <p:cNvGraphicFramePr>
            <a:graphicFrameLocks noGrp="1"/>
          </p:cNvGraphicFramePr>
          <p:nvPr>
            <p:ph idx="4294967295"/>
            <p:extLst>
              <p:ext uri="{D42A27DB-BD31-4B8C-83A1-F6EECF244321}">
                <p14:modId xmlns:p14="http://schemas.microsoft.com/office/powerpoint/2010/main" val="313015011"/>
              </p:ext>
            </p:extLst>
          </p:nvPr>
        </p:nvGraphicFramePr>
        <p:xfrm>
          <a:off x="533400" y="1124744"/>
          <a:ext cx="8280400" cy="4740280"/>
        </p:xfrm>
        <a:graphic>
          <a:graphicData uri="http://schemas.openxmlformats.org/drawingml/2006/table">
            <a:tbl>
              <a:tblPr/>
              <a:tblGrid>
                <a:gridCol w="1066800"/>
                <a:gridCol w="7213600"/>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charset="-122"/>
                        </a:rPr>
                        <a:t>MVN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Move NOT (</a:t>
                      </a:r>
                      <a:r>
                        <a:rPr kumimoji="0" lang="zh-CN" altLang="en-US" sz="1600" b="0" i="0" u="none" strike="noStrike" cap="none" normalizeH="0" baseline="0" smtClean="0">
                          <a:ln>
                            <a:noFill/>
                          </a:ln>
                          <a:solidFill>
                            <a:schemeClr val="tx1"/>
                          </a:solidFill>
                          <a:effectLst/>
                          <a:latin typeface="Arial" charset="0"/>
                          <a:ea typeface="宋体" charset="-122"/>
                        </a:rPr>
                        <a:t>获得逻辑反转值</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NEG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取反 </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获得二进制补码</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ORR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逻辑或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ROR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向右旋转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SBC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减去进位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TST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测试</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被用作逻辑 与</a:t>
                      </a:r>
                      <a:r>
                        <a:rPr kumimoji="0" lang="en-US" altLang="zh-CN" sz="1600" b="0" i="0" u="none" strike="noStrike" cap="none" normalizeH="0" baseline="0" smtClean="0">
                          <a:ln>
                            <a:noFill/>
                          </a:ln>
                          <a:solidFill>
                            <a:schemeClr val="tx1"/>
                          </a:solidFill>
                          <a:effectLst/>
                          <a:latin typeface="Arial" charset="0"/>
                          <a:ea typeface="宋体" charset="-122"/>
                        </a:rPr>
                        <a:t>; Z </a:t>
                      </a:r>
                      <a:r>
                        <a:rPr kumimoji="0" lang="zh-CN" altLang="en-US" sz="1600" b="0" i="0" u="none" strike="noStrike" cap="none" normalizeH="0" baseline="0" smtClean="0">
                          <a:ln>
                            <a:noFill/>
                          </a:ln>
                          <a:solidFill>
                            <a:schemeClr val="tx1"/>
                          </a:solidFill>
                          <a:effectLst/>
                          <a:latin typeface="Arial" charset="0"/>
                          <a:ea typeface="宋体" charset="-122"/>
                        </a:rPr>
                        <a:t>标志会更新但是与的结果不会被储存 </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REV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反转在一个</a:t>
                      </a:r>
                      <a:r>
                        <a:rPr kumimoji="0" lang="en-US" altLang="zh-CN" sz="1600" b="0" i="0" u="none" strike="noStrike" cap="none" normalizeH="0" baseline="0" smtClean="0">
                          <a:ln>
                            <a:noFill/>
                          </a:ln>
                          <a:solidFill>
                            <a:schemeClr val="tx1"/>
                          </a:solidFill>
                          <a:effectLst/>
                          <a:latin typeface="Arial" charset="0"/>
                          <a:ea typeface="宋体" charset="-122"/>
                        </a:rPr>
                        <a:t>32-</a:t>
                      </a:r>
                      <a:r>
                        <a:rPr kumimoji="0" lang="zh-CN" altLang="en-US" sz="1600" b="0" i="0" u="none" strike="noStrike" cap="none" normalizeH="0" baseline="0" smtClean="0">
                          <a:ln>
                            <a:noFill/>
                          </a:ln>
                          <a:solidFill>
                            <a:schemeClr val="tx1"/>
                          </a:solidFill>
                          <a:effectLst/>
                          <a:latin typeface="Arial" charset="0"/>
                          <a:ea typeface="宋体" charset="-122"/>
                        </a:rPr>
                        <a:t>位寄存器中的字节顺序  </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从架构</a:t>
                      </a:r>
                      <a:r>
                        <a:rPr kumimoji="0" lang="en-US" altLang="zh-CN" sz="1600" b="0" i="0" u="none" strike="noStrike" cap="none" normalizeH="0" baseline="0" smtClean="0">
                          <a:ln>
                            <a:noFill/>
                          </a:ln>
                          <a:solidFill>
                            <a:schemeClr val="tx1"/>
                          </a:solidFill>
                          <a:effectLst/>
                          <a:latin typeface="Arial" charset="0"/>
                          <a:ea typeface="宋体" charset="-122"/>
                        </a:rPr>
                        <a:t>v6</a:t>
                      </a:r>
                      <a:r>
                        <a:rPr kumimoji="0" lang="zh-CN" altLang="en-US" sz="1600" b="0" i="0" u="none" strike="noStrike" cap="none" normalizeH="0" baseline="0" smtClean="0">
                          <a:ln>
                            <a:noFill/>
                          </a:ln>
                          <a:solidFill>
                            <a:schemeClr val="tx1"/>
                          </a:solidFill>
                          <a:effectLst/>
                          <a:latin typeface="Arial" charset="0"/>
                          <a:ea typeface="宋体" charset="-122"/>
                        </a:rPr>
                        <a:t>开始可用</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SXTB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带符号延长字节 </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从架构</a:t>
                      </a:r>
                      <a:r>
                        <a:rPr kumimoji="0" lang="en-US" altLang="zh-CN" sz="1600" b="0" i="0" u="none" strike="noStrike" cap="none" normalizeH="0" baseline="0" smtClean="0">
                          <a:ln>
                            <a:noFill/>
                          </a:ln>
                          <a:solidFill>
                            <a:schemeClr val="tx1"/>
                          </a:solidFill>
                          <a:effectLst/>
                          <a:latin typeface="Arial" charset="0"/>
                          <a:ea typeface="宋体" charset="-122"/>
                        </a:rPr>
                        <a:t>v6</a:t>
                      </a:r>
                      <a:r>
                        <a:rPr kumimoji="0" lang="zh-CN" altLang="en-US" sz="1600" b="0" i="0" u="none" strike="noStrike" cap="none" normalizeH="0" baseline="0" smtClean="0">
                          <a:ln>
                            <a:noFill/>
                          </a:ln>
                          <a:solidFill>
                            <a:schemeClr val="tx1"/>
                          </a:solidFill>
                          <a:effectLst/>
                          <a:latin typeface="Arial" charset="0"/>
                          <a:ea typeface="宋体" charset="-122"/>
                        </a:rPr>
                        <a:t>开始可用</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SXTH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带符号延长半字 </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从架构</a:t>
                      </a:r>
                      <a:r>
                        <a:rPr kumimoji="0" lang="en-US" altLang="zh-CN" sz="1600" b="0" i="0" u="none" strike="noStrike" cap="none" normalizeH="0" baseline="0" smtClean="0">
                          <a:ln>
                            <a:noFill/>
                          </a:ln>
                          <a:solidFill>
                            <a:schemeClr val="tx1"/>
                          </a:solidFill>
                          <a:effectLst/>
                          <a:latin typeface="Arial" charset="0"/>
                          <a:ea typeface="宋体" charset="-122"/>
                        </a:rPr>
                        <a:t>v6</a:t>
                      </a:r>
                      <a:r>
                        <a:rPr kumimoji="0" lang="zh-CN" altLang="en-US" sz="1600" b="0" i="0" u="none" strike="noStrike" cap="none" normalizeH="0" baseline="0" smtClean="0">
                          <a:ln>
                            <a:noFill/>
                          </a:ln>
                          <a:solidFill>
                            <a:schemeClr val="tx1"/>
                          </a:solidFill>
                          <a:effectLst/>
                          <a:latin typeface="Arial" charset="0"/>
                          <a:ea typeface="宋体" charset="-122"/>
                        </a:rPr>
                        <a:t>开始可用</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UXTB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不带符号延长字节</a:t>
                      </a:r>
                      <a:r>
                        <a:rPr kumimoji="0" lang="en-US" altLang="zh-CN" sz="1600" b="0" i="0" u="none" strike="noStrike" cap="none" normalizeH="0" baseline="0" smtClean="0">
                          <a:ln>
                            <a:noFill/>
                          </a:ln>
                          <a:solidFill>
                            <a:schemeClr val="tx1"/>
                          </a:solidFill>
                          <a:effectLst/>
                          <a:latin typeface="Arial" charset="0"/>
                          <a:ea typeface="宋体" charset="-122"/>
                        </a:rPr>
                        <a:t>(a</a:t>
                      </a:r>
                      <a:r>
                        <a:rPr kumimoji="0" lang="zh-CN" altLang="en-US" sz="1600" b="0" i="0" u="none" strike="noStrike" cap="none" normalizeH="0" baseline="0" smtClean="0">
                          <a:ln>
                            <a:noFill/>
                          </a:ln>
                          <a:solidFill>
                            <a:schemeClr val="tx1"/>
                          </a:solidFill>
                          <a:effectLst/>
                          <a:latin typeface="Arial" charset="0"/>
                          <a:ea typeface="宋体" charset="-122"/>
                        </a:rPr>
                        <a:t>从架构</a:t>
                      </a:r>
                      <a:r>
                        <a:rPr kumimoji="0" lang="en-US" altLang="zh-CN" sz="1600" b="0" i="0" u="none" strike="noStrike" cap="none" normalizeH="0" baseline="0" smtClean="0">
                          <a:ln>
                            <a:noFill/>
                          </a:ln>
                          <a:solidFill>
                            <a:schemeClr val="tx1"/>
                          </a:solidFill>
                          <a:effectLst/>
                          <a:latin typeface="Arial" charset="0"/>
                          <a:ea typeface="宋体" charset="-122"/>
                        </a:rPr>
                        <a:t>v6</a:t>
                      </a:r>
                      <a:r>
                        <a:rPr kumimoji="0" lang="zh-CN" altLang="en-US" sz="1600" b="0" i="0" u="none" strike="noStrike" cap="none" normalizeH="0" baseline="0" smtClean="0">
                          <a:ln>
                            <a:noFill/>
                          </a:ln>
                          <a:solidFill>
                            <a:schemeClr val="tx1"/>
                          </a:solidFill>
                          <a:effectLst/>
                          <a:latin typeface="Arial" charset="0"/>
                          <a:ea typeface="宋体" charset="-122"/>
                        </a:rPr>
                        <a:t>开始可用</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charset="-122"/>
                        </a:rPr>
                        <a:t>UXTH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不带符号延长半字 </a:t>
                      </a:r>
                      <a:r>
                        <a:rPr kumimoji="0" lang="en-US" altLang="zh-CN" sz="1600" b="0" i="0" u="none" strike="noStrike" cap="none" normalizeH="0" baseline="0" dirty="0" smtClean="0">
                          <a:ln>
                            <a:noFill/>
                          </a:ln>
                          <a:solidFill>
                            <a:schemeClr val="tx1"/>
                          </a:solidFill>
                          <a:effectLst/>
                          <a:latin typeface="Arial" charset="0"/>
                          <a:ea typeface="宋体" charset="-122"/>
                        </a:rPr>
                        <a:t>(</a:t>
                      </a:r>
                      <a:r>
                        <a:rPr kumimoji="0" lang="zh-CN" altLang="en-US" sz="1600" b="0" i="0" u="none" strike="noStrike" cap="none" normalizeH="0" baseline="0" dirty="0" smtClean="0">
                          <a:ln>
                            <a:noFill/>
                          </a:ln>
                          <a:solidFill>
                            <a:schemeClr val="tx1"/>
                          </a:solidFill>
                          <a:effectLst/>
                          <a:latin typeface="Arial" charset="0"/>
                          <a:ea typeface="宋体" charset="-122"/>
                        </a:rPr>
                        <a:t>从架构</a:t>
                      </a:r>
                      <a:r>
                        <a:rPr kumimoji="0" lang="en-US" altLang="zh-CN" sz="1600" b="0" i="0" u="none" strike="noStrike" cap="none" normalizeH="0" baseline="0" dirty="0" smtClean="0">
                          <a:ln>
                            <a:noFill/>
                          </a:ln>
                          <a:solidFill>
                            <a:schemeClr val="tx1"/>
                          </a:solidFill>
                          <a:effectLst/>
                          <a:latin typeface="Arial" charset="0"/>
                          <a:ea typeface="宋体" charset="-122"/>
                        </a:rPr>
                        <a:t>v6</a:t>
                      </a:r>
                      <a:r>
                        <a:rPr kumimoji="0" lang="zh-CN" altLang="en-US" sz="1600" b="0" i="0" u="none" strike="noStrike" cap="none" normalizeH="0" baseline="0" dirty="0" smtClean="0">
                          <a:ln>
                            <a:noFill/>
                          </a:ln>
                          <a:solidFill>
                            <a:schemeClr val="tx1"/>
                          </a:solidFill>
                          <a:effectLst/>
                          <a:latin typeface="Arial" charset="0"/>
                          <a:ea typeface="宋体" charset="-122"/>
                        </a:rPr>
                        <a:t>开始可用</a:t>
                      </a:r>
                      <a:r>
                        <a:rPr kumimoji="0" lang="en-US" altLang="zh-CN" sz="1600" b="0" i="0" u="none" strike="noStrike" cap="none" normalizeH="0" baseline="0" dirty="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bl>
          </a:graphicData>
        </a:graphic>
      </p:graphicFrame>
      <p:sp>
        <p:nvSpPr>
          <p:cNvPr id="167979" name="Rectangle 43"/>
          <p:cNvSpPr>
            <a:spLocks noChangeArrowheads="1"/>
          </p:cNvSpPr>
          <p:nvPr/>
        </p:nvSpPr>
        <p:spPr bwMode="auto">
          <a:xfrm>
            <a:off x="304800" y="260648"/>
            <a:ext cx="162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(Continued)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body" idx="4294967295"/>
          </p:nvPr>
        </p:nvSpPr>
        <p:spPr>
          <a:xfrm>
            <a:off x="2997200" y="476672"/>
            <a:ext cx="3097213" cy="347663"/>
          </a:xfrm>
        </p:spPr>
        <p:txBody>
          <a:bodyPr/>
          <a:lstStyle/>
          <a:p>
            <a:pPr marL="449263" indent="-449263">
              <a:lnSpc>
                <a:spcPct val="90000"/>
              </a:lnSpc>
              <a:buFontTx/>
              <a:buNone/>
            </a:pPr>
            <a:r>
              <a:rPr lang="en-US" altLang="zh-CN" sz="2000" b="1" dirty="0"/>
              <a:t>16-Bit </a:t>
            </a:r>
            <a:r>
              <a:rPr lang="zh-CN" altLang="en-US" sz="2000" b="1" dirty="0"/>
              <a:t>分支指令</a:t>
            </a:r>
          </a:p>
        </p:txBody>
      </p:sp>
      <p:graphicFrame>
        <p:nvGraphicFramePr>
          <p:cNvPr id="833569" name="Group 33"/>
          <p:cNvGraphicFramePr>
            <a:graphicFrameLocks noGrp="1"/>
          </p:cNvGraphicFramePr>
          <p:nvPr>
            <p:extLst>
              <p:ext uri="{D42A27DB-BD31-4B8C-83A1-F6EECF244321}">
                <p14:modId xmlns:p14="http://schemas.microsoft.com/office/powerpoint/2010/main" val="34068803"/>
              </p:ext>
            </p:extLst>
          </p:nvPr>
        </p:nvGraphicFramePr>
        <p:xfrm>
          <a:off x="613097" y="1412776"/>
          <a:ext cx="8207375" cy="4257040"/>
        </p:xfrm>
        <a:graphic>
          <a:graphicData uri="http://schemas.openxmlformats.org/drawingml/2006/table">
            <a:tbl>
              <a:tblPr/>
              <a:tblGrid>
                <a:gridCol w="1752600"/>
                <a:gridCol w="6454775"/>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分支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B&lt;cond&gt;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条件分支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带连接的分支</a:t>
                      </a:r>
                      <a:r>
                        <a:rPr kumimoji="0" lang="en-US" altLang="zh-CN" sz="2000" b="0" i="0" u="none" strike="noStrike" cap="none" normalizeH="0" baseline="0" smtClean="0">
                          <a:ln>
                            <a:noFill/>
                          </a:ln>
                          <a:solidFill>
                            <a:schemeClr val="tx1"/>
                          </a:solidFill>
                          <a:effectLst/>
                          <a:latin typeface="Arial" charset="0"/>
                          <a:ea typeface="宋体" charset="-122"/>
                        </a:rPr>
                        <a:t>; </a:t>
                      </a:r>
                      <a:r>
                        <a:rPr kumimoji="0" lang="zh-CN" altLang="en-US" sz="2000" b="0" i="0" u="none" strike="noStrike" cap="none" normalizeH="0" baseline="0" smtClean="0">
                          <a:ln>
                            <a:noFill/>
                          </a:ln>
                          <a:solidFill>
                            <a:schemeClr val="tx1"/>
                          </a:solidFill>
                          <a:effectLst/>
                          <a:latin typeface="Arial" charset="0"/>
                          <a:ea typeface="宋体" charset="-122"/>
                        </a:rPr>
                        <a:t>调用一个子程序，并在</a:t>
                      </a:r>
                      <a:r>
                        <a:rPr kumimoji="0" lang="en-US" altLang="zh-CN" sz="2000" b="0" i="0" u="none" strike="noStrike" cap="none" normalizeH="0" baseline="0" smtClean="0">
                          <a:ln>
                            <a:noFill/>
                          </a:ln>
                          <a:solidFill>
                            <a:schemeClr val="tx1"/>
                          </a:solidFill>
                          <a:effectLst/>
                          <a:latin typeface="Arial" charset="0"/>
                          <a:ea typeface="宋体" charset="-122"/>
                        </a:rPr>
                        <a:t>LR</a:t>
                      </a:r>
                      <a:r>
                        <a:rPr kumimoji="0" lang="zh-CN" altLang="en-US" sz="2000" b="0" i="0" u="none" strike="noStrike" cap="none" normalizeH="0" baseline="0" smtClean="0">
                          <a:ln>
                            <a:noFill/>
                          </a:ln>
                          <a:solidFill>
                            <a:schemeClr val="tx1"/>
                          </a:solidFill>
                          <a:effectLst/>
                          <a:latin typeface="Arial" charset="0"/>
                          <a:ea typeface="宋体" charset="-122"/>
                        </a:rPr>
                        <a:t>中存储返回地址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BLX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带连接的分支和改变状态 </a:t>
                      </a:r>
                      <a:r>
                        <a:rPr kumimoji="0" lang="en-US" altLang="zh-CN" sz="2000" b="0" i="0" u="none" strike="noStrike" cap="none" normalizeH="0" baseline="0" smtClean="0">
                          <a:ln>
                            <a:noFill/>
                          </a:ln>
                          <a:solidFill>
                            <a:schemeClr val="tx1"/>
                          </a:solidFill>
                          <a:effectLst/>
                          <a:latin typeface="Arial" charset="0"/>
                          <a:ea typeface="宋体" charset="-122"/>
                        </a:rPr>
                        <a:t>(</a:t>
                      </a:r>
                      <a:r>
                        <a:rPr kumimoji="0" lang="zh-CN" altLang="en-US" sz="2000" b="0" i="0" u="none" strike="noStrike" cap="none" normalizeH="0" baseline="0" smtClean="0">
                          <a:ln>
                            <a:noFill/>
                          </a:ln>
                          <a:solidFill>
                            <a:schemeClr val="tx1"/>
                          </a:solidFill>
                          <a:effectLst/>
                          <a:latin typeface="Arial" charset="0"/>
                          <a:ea typeface="宋体" charset="-122"/>
                        </a:rPr>
                        <a:t>只有</a:t>
                      </a:r>
                      <a:r>
                        <a:rPr kumimoji="0" lang="en-US" altLang="zh-CN" sz="2000" b="0" i="0" u="none" strike="noStrike" cap="none" normalizeH="0" baseline="0" smtClean="0">
                          <a:ln>
                            <a:noFill/>
                          </a:ln>
                          <a:solidFill>
                            <a:schemeClr val="tx1"/>
                          </a:solidFill>
                          <a:effectLst/>
                          <a:latin typeface="Arial" charset="0"/>
                          <a:ea typeface="宋体" charset="-122"/>
                        </a:rPr>
                        <a:t>BLX &lt;reg&gt;)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CBZ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进行比较如果为</a:t>
                      </a:r>
                      <a:r>
                        <a:rPr kumimoji="0" lang="en-US" altLang="zh-CN" sz="2000" b="0" i="0" u="none" strike="noStrike" cap="none" normalizeH="0" baseline="0" smtClean="0">
                          <a:ln>
                            <a:noFill/>
                          </a:ln>
                          <a:solidFill>
                            <a:schemeClr val="tx1"/>
                          </a:solidFill>
                          <a:effectLst/>
                          <a:latin typeface="Arial" charset="0"/>
                          <a:ea typeface="宋体" charset="-122"/>
                        </a:rPr>
                        <a:t>0</a:t>
                      </a:r>
                      <a:r>
                        <a:rPr kumimoji="0" lang="zh-CN" altLang="en-US" sz="2000" b="0" i="0" u="none" strike="noStrike" cap="none" normalizeH="0" baseline="0" smtClean="0">
                          <a:ln>
                            <a:noFill/>
                          </a:ln>
                          <a:solidFill>
                            <a:schemeClr val="tx1"/>
                          </a:solidFill>
                          <a:effectLst/>
                          <a:latin typeface="Arial" charset="0"/>
                          <a:ea typeface="宋体" charset="-122"/>
                        </a:rPr>
                        <a:t>就跳转</a:t>
                      </a:r>
                      <a:r>
                        <a:rPr kumimoji="0" lang="en-US" altLang="zh-CN" sz="2000" b="0" i="0" u="none" strike="noStrike" cap="none" normalizeH="0" baseline="0" smtClean="0">
                          <a:ln>
                            <a:noFill/>
                          </a:ln>
                          <a:solidFill>
                            <a:schemeClr val="tx1"/>
                          </a:solidFill>
                          <a:effectLst/>
                          <a:latin typeface="Arial" charset="0"/>
                          <a:ea typeface="宋体" charset="-122"/>
                        </a:rPr>
                        <a:t>(</a:t>
                      </a:r>
                      <a:r>
                        <a:rPr kumimoji="0" lang="zh-CN" altLang="en-US" sz="2000" b="0" i="0" u="none" strike="noStrike" cap="none" normalizeH="0" baseline="0" smtClean="0">
                          <a:ln>
                            <a:noFill/>
                          </a:ln>
                          <a:solidFill>
                            <a:schemeClr val="tx1"/>
                          </a:solidFill>
                          <a:effectLst/>
                          <a:latin typeface="Arial" charset="0"/>
                          <a:ea typeface="宋体" charset="-122"/>
                        </a:rPr>
                        <a:t>架构 </a:t>
                      </a:r>
                      <a:r>
                        <a:rPr kumimoji="0" lang="en-US" altLang="zh-CN" sz="2000" b="0" i="0" u="none" strike="noStrike" cap="none" normalizeH="0" baseline="0" smtClean="0">
                          <a:ln>
                            <a:noFill/>
                          </a:ln>
                          <a:solidFill>
                            <a:schemeClr val="tx1"/>
                          </a:solidFill>
                          <a:effectLst/>
                          <a:latin typeface="Arial" charset="0"/>
                          <a:ea typeface="宋体" charset="-122"/>
                        </a:rPr>
                        <a:t>v7)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CBNZ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进行比较如果非</a:t>
                      </a:r>
                      <a:r>
                        <a:rPr kumimoji="0" lang="en-US" altLang="zh-CN" sz="2000" b="0" i="0" u="none" strike="noStrike" cap="none" normalizeH="0" baseline="0" smtClean="0">
                          <a:ln>
                            <a:noFill/>
                          </a:ln>
                          <a:solidFill>
                            <a:schemeClr val="tx1"/>
                          </a:solidFill>
                          <a:effectLst/>
                          <a:latin typeface="Arial" charset="0"/>
                          <a:ea typeface="宋体" charset="-122"/>
                        </a:rPr>
                        <a:t>0</a:t>
                      </a:r>
                      <a:r>
                        <a:rPr kumimoji="0" lang="zh-CN" altLang="en-US" sz="2000" b="0" i="0" u="none" strike="noStrike" cap="none" normalizeH="0" baseline="0" smtClean="0">
                          <a:ln>
                            <a:noFill/>
                          </a:ln>
                          <a:solidFill>
                            <a:schemeClr val="tx1"/>
                          </a:solidFill>
                          <a:effectLst/>
                          <a:latin typeface="Arial" charset="0"/>
                          <a:ea typeface="宋体" charset="-122"/>
                        </a:rPr>
                        <a:t>就跳转</a:t>
                      </a:r>
                      <a:r>
                        <a:rPr kumimoji="0" lang="en-US" altLang="zh-CN" sz="2000" b="0" i="0" u="none" strike="noStrike" cap="none" normalizeH="0" baseline="0" smtClean="0">
                          <a:ln>
                            <a:noFill/>
                          </a:ln>
                          <a:solidFill>
                            <a:schemeClr val="tx1"/>
                          </a:solidFill>
                          <a:effectLst/>
                          <a:latin typeface="Arial" charset="0"/>
                          <a:ea typeface="宋体" charset="-122"/>
                        </a:rPr>
                        <a:t>(</a:t>
                      </a:r>
                      <a:r>
                        <a:rPr kumimoji="0" lang="zh-CN" altLang="en-US" sz="2000" b="0" i="0" u="none" strike="noStrike" cap="none" normalizeH="0" baseline="0" smtClean="0">
                          <a:ln>
                            <a:noFill/>
                          </a:ln>
                          <a:solidFill>
                            <a:schemeClr val="tx1"/>
                          </a:solidFill>
                          <a:effectLst/>
                          <a:latin typeface="Arial" charset="0"/>
                          <a:ea typeface="宋体" charset="-122"/>
                        </a:rPr>
                        <a:t>架构 </a:t>
                      </a:r>
                      <a:r>
                        <a:rPr kumimoji="0" lang="en-US" altLang="zh-CN" sz="2000" b="0" i="0" u="none" strike="noStrike" cap="none" normalizeH="0" baseline="0" smtClean="0">
                          <a:ln>
                            <a:noFill/>
                          </a:ln>
                          <a:solidFill>
                            <a:schemeClr val="tx1"/>
                          </a:solidFill>
                          <a:effectLst/>
                          <a:latin typeface="Arial" charset="0"/>
                          <a:ea typeface="宋体" charset="-122"/>
                        </a:rPr>
                        <a:t>v7)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IF-THEN (</a:t>
                      </a:r>
                      <a:r>
                        <a:rPr kumimoji="0" lang="zh-CN" altLang="en-US" sz="2000" b="0" i="0" u="none" strike="noStrike" cap="none" normalizeH="0" baseline="0" dirty="0" smtClean="0">
                          <a:ln>
                            <a:noFill/>
                          </a:ln>
                          <a:solidFill>
                            <a:schemeClr val="tx1"/>
                          </a:solidFill>
                          <a:effectLst/>
                          <a:latin typeface="Arial" charset="0"/>
                          <a:ea typeface="宋体" charset="-122"/>
                        </a:rPr>
                        <a:t>架构 </a:t>
                      </a:r>
                      <a:r>
                        <a:rPr kumimoji="0" lang="en-US" altLang="zh-CN" sz="2000" b="0" i="0" u="none" strike="noStrike" cap="none" normalizeH="0" baseline="0" dirty="0" smtClean="0">
                          <a:ln>
                            <a:noFill/>
                          </a:ln>
                          <a:solidFill>
                            <a:schemeClr val="tx1"/>
                          </a:solidFill>
                          <a:effectLst/>
                          <a:latin typeface="Arial" charset="0"/>
                          <a:ea typeface="宋体" charset="-122"/>
                        </a:rPr>
                        <a:t>v7)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4294967295"/>
          </p:nvPr>
        </p:nvSpPr>
        <p:spPr>
          <a:xfrm>
            <a:off x="3200400" y="476672"/>
            <a:ext cx="4043363" cy="315913"/>
          </a:xfrm>
        </p:spPr>
        <p:txBody>
          <a:bodyPr/>
          <a:lstStyle/>
          <a:p>
            <a:pPr marL="449263" indent="-449263">
              <a:lnSpc>
                <a:spcPct val="90000"/>
              </a:lnSpc>
              <a:buFontTx/>
              <a:buNone/>
            </a:pPr>
            <a:r>
              <a:rPr lang="en-US" altLang="zh-CN" sz="1800" b="1" dirty="0"/>
              <a:t>16-Bit </a:t>
            </a:r>
            <a:r>
              <a:rPr lang="zh-CN" altLang="en-US" sz="1800" b="1" dirty="0"/>
              <a:t>加载和存储指令</a:t>
            </a:r>
          </a:p>
        </p:txBody>
      </p:sp>
      <p:graphicFrame>
        <p:nvGraphicFramePr>
          <p:cNvPr id="834602" name="Group 42"/>
          <p:cNvGraphicFramePr>
            <a:graphicFrameLocks noGrp="1"/>
          </p:cNvGraphicFramePr>
          <p:nvPr>
            <p:extLst>
              <p:ext uri="{D42A27DB-BD31-4B8C-83A1-F6EECF244321}">
                <p14:modId xmlns:p14="http://schemas.microsoft.com/office/powerpoint/2010/main" val="4145079560"/>
              </p:ext>
            </p:extLst>
          </p:nvPr>
        </p:nvGraphicFramePr>
        <p:xfrm>
          <a:off x="467544" y="1268760"/>
          <a:ext cx="8353425" cy="4691066"/>
        </p:xfrm>
        <a:graphic>
          <a:graphicData uri="http://schemas.openxmlformats.org/drawingml/2006/table">
            <a:tbl>
              <a:tblPr/>
              <a:tblGrid>
                <a:gridCol w="1295400"/>
                <a:gridCol w="7058025"/>
              </a:tblGrid>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从存储器中加载字到寄存器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从存储器中加载半字到寄存器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从存储器中加载字节到寄存器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从寄存器中存储字到存储器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从寄存器中存储半字到存储器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从寄存器中存储字节到存储器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LDMIA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加载多个后增量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STMIA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存储多个后增量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Push </a:t>
                      </a:r>
                      <a:r>
                        <a:rPr kumimoji="0" lang="zh-CN" altLang="en-US" sz="1800" b="0" i="0" u="none" strike="noStrike" cap="none" normalizeH="0" baseline="0" smtClean="0">
                          <a:ln>
                            <a:noFill/>
                          </a:ln>
                          <a:solidFill>
                            <a:schemeClr val="tx1"/>
                          </a:solidFill>
                          <a:effectLst/>
                          <a:latin typeface="Arial" charset="0"/>
                          <a:ea typeface="宋体" charset="-122"/>
                        </a:rPr>
                        <a:t>多个寄存器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Pop </a:t>
                      </a:r>
                      <a:r>
                        <a:rPr kumimoji="0" lang="zh-CN" altLang="en-US" sz="1800" b="0" i="0" u="none" strike="noStrike" cap="none" normalizeH="0" baseline="0" dirty="0" smtClean="0">
                          <a:ln>
                            <a:noFill/>
                          </a:ln>
                          <a:solidFill>
                            <a:schemeClr val="tx1"/>
                          </a:solidFill>
                          <a:effectLst/>
                          <a:latin typeface="Arial" charset="0"/>
                          <a:ea typeface="宋体" charset="-122"/>
                        </a:rPr>
                        <a:t>多个寄存器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4294967295"/>
          </p:nvPr>
        </p:nvSpPr>
        <p:spPr>
          <a:xfrm>
            <a:off x="3124200" y="548680"/>
            <a:ext cx="3097213" cy="388938"/>
          </a:xfrm>
        </p:spPr>
        <p:txBody>
          <a:bodyPr/>
          <a:lstStyle/>
          <a:p>
            <a:pPr marL="449263" indent="-449263">
              <a:lnSpc>
                <a:spcPct val="90000"/>
              </a:lnSpc>
              <a:buFontTx/>
              <a:buNone/>
            </a:pPr>
            <a:r>
              <a:rPr lang="zh-CN" altLang="en-US" sz="2000" b="1" dirty="0"/>
              <a:t>另外的 </a:t>
            </a:r>
            <a:r>
              <a:rPr lang="en-US" altLang="zh-CN" sz="2000" b="1" dirty="0"/>
              <a:t>16-Bit </a:t>
            </a:r>
            <a:r>
              <a:rPr lang="zh-CN" altLang="en-US" sz="2000" b="1" dirty="0"/>
              <a:t>指令</a:t>
            </a:r>
          </a:p>
        </p:txBody>
      </p:sp>
      <p:graphicFrame>
        <p:nvGraphicFramePr>
          <p:cNvPr id="835611" name="Group 27"/>
          <p:cNvGraphicFramePr>
            <a:graphicFrameLocks noGrp="1"/>
          </p:cNvGraphicFramePr>
          <p:nvPr>
            <p:extLst>
              <p:ext uri="{D42A27DB-BD31-4B8C-83A1-F6EECF244321}">
                <p14:modId xmlns:p14="http://schemas.microsoft.com/office/powerpoint/2010/main" val="1606554195"/>
              </p:ext>
            </p:extLst>
          </p:nvPr>
        </p:nvGraphicFramePr>
        <p:xfrm>
          <a:off x="457200" y="1412776"/>
          <a:ext cx="8207375" cy="3953512"/>
        </p:xfrm>
        <a:graphic>
          <a:graphicData uri="http://schemas.openxmlformats.org/drawingml/2006/table">
            <a:tbl>
              <a:tblPr/>
              <a:tblGrid>
                <a:gridCol w="1295400"/>
                <a:gridCol w="6911975"/>
              </a:tblGrid>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r>
              <a:tr h="509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SVC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系统服务呼叫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1138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BKPT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断点</a:t>
                      </a:r>
                      <a:r>
                        <a:rPr kumimoji="0" lang="en-US" altLang="zh-CN" sz="1800" b="0" i="0" u="none" strike="noStrike" cap="none" normalizeH="0" baseline="0" smtClean="0">
                          <a:ln>
                            <a:noFill/>
                          </a:ln>
                          <a:solidFill>
                            <a:schemeClr val="tx1"/>
                          </a:solidFill>
                          <a:effectLst/>
                          <a:latin typeface="Arial" charset="0"/>
                          <a:ea typeface="宋体" charset="-122"/>
                        </a:rPr>
                        <a:t>; </a:t>
                      </a:r>
                      <a:r>
                        <a:rPr kumimoji="0" lang="zh-CN" altLang="en-US" sz="1800" b="0" i="0" u="none" strike="noStrike" cap="none" normalizeH="0" baseline="0" smtClean="0">
                          <a:ln>
                            <a:noFill/>
                          </a:ln>
                          <a:solidFill>
                            <a:schemeClr val="tx1"/>
                          </a:solidFill>
                          <a:effectLst/>
                          <a:latin typeface="Arial" charset="0"/>
                          <a:ea typeface="宋体" charset="-122"/>
                        </a:rPr>
                        <a:t>如果启用了调试</a:t>
                      </a:r>
                      <a:r>
                        <a:rPr kumimoji="0" lang="en-US" altLang="zh-CN" sz="1800" b="0" i="0" u="none" strike="noStrike" cap="none" normalizeH="0" baseline="0" smtClean="0">
                          <a:ln>
                            <a:noFill/>
                          </a:ln>
                          <a:solidFill>
                            <a:schemeClr val="tx1"/>
                          </a:solidFill>
                          <a:effectLst/>
                          <a:latin typeface="Arial" charset="0"/>
                          <a:ea typeface="宋体" charset="-122"/>
                        </a:rPr>
                        <a:t>, </a:t>
                      </a:r>
                      <a:r>
                        <a:rPr kumimoji="0" lang="zh-CN" altLang="en-US" sz="1800" b="0" i="0" u="none" strike="noStrike" cap="none" normalizeH="0" baseline="0" smtClean="0">
                          <a:ln>
                            <a:noFill/>
                          </a:ln>
                          <a:solidFill>
                            <a:schemeClr val="tx1"/>
                          </a:solidFill>
                          <a:effectLst/>
                          <a:latin typeface="Arial" charset="0"/>
                          <a:ea typeface="宋体" charset="-122"/>
                        </a:rPr>
                        <a:t>会进入调试模式 </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停止</a:t>
                      </a:r>
                      <a:r>
                        <a:rPr kumimoji="0" lang="en-US" altLang="zh-CN" sz="1800" b="0" i="0" u="none" strike="noStrike" cap="none" normalizeH="0" baseline="0" smtClean="0">
                          <a:ln>
                            <a:noFill/>
                          </a:ln>
                          <a:solidFill>
                            <a:schemeClr val="tx1"/>
                          </a:solidFill>
                          <a:effectLst/>
                          <a:latin typeface="Arial" charset="0"/>
                          <a:ea typeface="宋体" charset="-122"/>
                        </a:rPr>
                        <a:t>), </a:t>
                      </a:r>
                      <a:r>
                        <a:rPr kumimoji="0" lang="zh-CN" altLang="en-US" sz="1800" b="0" i="0" u="none" strike="noStrike" cap="none" normalizeH="0" baseline="0" smtClean="0">
                          <a:ln>
                            <a:noFill/>
                          </a:ln>
                          <a:solidFill>
                            <a:schemeClr val="tx1"/>
                          </a:solidFill>
                          <a:effectLst/>
                          <a:latin typeface="Arial" charset="0"/>
                          <a:ea typeface="宋体" charset="-122"/>
                        </a:rPr>
                        <a:t>或者如果启用了调试监控异常</a:t>
                      </a:r>
                      <a:r>
                        <a:rPr kumimoji="0" lang="en-US" altLang="zh-CN" sz="1800" b="0" i="0" u="none" strike="noStrike" cap="none" normalizeH="0" baseline="0" smtClean="0">
                          <a:ln>
                            <a:noFill/>
                          </a:ln>
                          <a:solidFill>
                            <a:schemeClr val="tx1"/>
                          </a:solidFill>
                          <a:effectLst/>
                          <a:latin typeface="Arial" charset="0"/>
                          <a:ea typeface="宋体" charset="-122"/>
                        </a:rPr>
                        <a:t>, </a:t>
                      </a:r>
                      <a:r>
                        <a:rPr kumimoji="0" lang="zh-CN" altLang="en-US" sz="1800" b="0" i="0" u="none" strike="noStrike" cap="none" normalizeH="0" baseline="0" smtClean="0">
                          <a:ln>
                            <a:noFill/>
                          </a:ln>
                          <a:solidFill>
                            <a:schemeClr val="tx1"/>
                          </a:solidFill>
                          <a:effectLst/>
                          <a:latin typeface="Arial" charset="0"/>
                          <a:ea typeface="宋体" charset="-122"/>
                        </a:rPr>
                        <a:t>将调用调试异常</a:t>
                      </a:r>
                      <a:r>
                        <a:rPr kumimoji="0" lang="en-US" altLang="zh-CN" sz="1800" b="0" i="0" u="none" strike="noStrike" cap="none" normalizeH="0" baseline="0" smtClean="0">
                          <a:ln>
                            <a:noFill/>
                          </a:ln>
                          <a:solidFill>
                            <a:schemeClr val="tx1"/>
                          </a:solidFill>
                          <a:effectLst/>
                          <a:latin typeface="Arial" charset="0"/>
                          <a:ea typeface="宋体" charset="-122"/>
                        </a:rPr>
                        <a:t>; </a:t>
                      </a:r>
                      <a:r>
                        <a:rPr kumimoji="0" lang="zh-CN" altLang="en-US" sz="1800" b="0" i="0" u="none" strike="noStrike" cap="none" normalizeH="0" baseline="0" smtClean="0">
                          <a:ln>
                            <a:noFill/>
                          </a:ln>
                          <a:solidFill>
                            <a:schemeClr val="tx1"/>
                          </a:solidFill>
                          <a:effectLst/>
                          <a:latin typeface="Arial" charset="0"/>
                          <a:ea typeface="宋体" charset="-122"/>
                        </a:rPr>
                        <a:t>否则会调用一个错误异常</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512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无操作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617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CPSIE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启用 </a:t>
                      </a:r>
                      <a:r>
                        <a:rPr kumimoji="0" lang="en-US" altLang="zh-CN" sz="1800" b="0" i="0" u="none" strike="noStrike" cap="none" normalizeH="0" baseline="0" smtClean="0">
                          <a:ln>
                            <a:noFill/>
                          </a:ln>
                          <a:solidFill>
                            <a:schemeClr val="tx1"/>
                          </a:solidFill>
                          <a:effectLst/>
                          <a:latin typeface="Arial" charset="0"/>
                          <a:ea typeface="宋体" charset="-122"/>
                        </a:rPr>
                        <a:t>PRIMASK (CPSIE i)/FAULTMASK (CPSIE f ) </a:t>
                      </a:r>
                      <a:r>
                        <a:rPr kumimoji="0" lang="zh-CN" altLang="en-US" sz="1800" b="0" i="0" u="none" strike="noStrike" cap="none" normalizeH="0" baseline="0" smtClean="0">
                          <a:ln>
                            <a:noFill/>
                          </a:ln>
                          <a:solidFill>
                            <a:schemeClr val="tx1"/>
                          </a:solidFill>
                          <a:effectLst/>
                          <a:latin typeface="Arial" charset="0"/>
                          <a:ea typeface="宋体" charset="-122"/>
                        </a:rPr>
                        <a:t>寄存器 </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设置寄存器为</a:t>
                      </a:r>
                      <a:r>
                        <a:rPr kumimoji="0" lang="en-US" altLang="zh-CN" sz="18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617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CPSID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禁用 </a:t>
                      </a:r>
                      <a:r>
                        <a:rPr kumimoji="0" lang="en-US" altLang="zh-CN" sz="1800" b="0" i="0" u="none" strike="noStrike" cap="none" normalizeH="0" baseline="0" dirty="0" smtClean="0">
                          <a:ln>
                            <a:noFill/>
                          </a:ln>
                          <a:solidFill>
                            <a:schemeClr val="tx1"/>
                          </a:solidFill>
                          <a:effectLst/>
                          <a:latin typeface="Arial" charset="0"/>
                          <a:ea typeface="宋体" charset="-122"/>
                        </a:rPr>
                        <a:t>PRIMASK (CPSID </a:t>
                      </a:r>
                      <a:r>
                        <a:rPr kumimoji="0" lang="en-US" altLang="zh-CN" sz="1800" b="0" i="0" u="none" strike="noStrike" cap="none" normalizeH="0" baseline="0" dirty="0" err="1" smtClean="0">
                          <a:ln>
                            <a:noFill/>
                          </a:ln>
                          <a:solidFill>
                            <a:schemeClr val="tx1"/>
                          </a:solidFill>
                          <a:effectLst/>
                          <a:latin typeface="Arial" charset="0"/>
                          <a:ea typeface="宋体" charset="-122"/>
                        </a:rPr>
                        <a:t>i</a:t>
                      </a:r>
                      <a:r>
                        <a:rPr kumimoji="0" lang="en-US" altLang="zh-CN" sz="1800" b="0" i="0" u="none" strike="noStrike" cap="none" normalizeH="0" baseline="0" dirty="0" smtClean="0">
                          <a:ln>
                            <a:noFill/>
                          </a:ln>
                          <a:solidFill>
                            <a:schemeClr val="tx1"/>
                          </a:solidFill>
                          <a:effectLst/>
                          <a:latin typeface="Arial" charset="0"/>
                          <a:ea typeface="宋体" charset="-122"/>
                        </a:rPr>
                        <a:t>)/ FAULTMASK (CPSID f ) </a:t>
                      </a:r>
                      <a:r>
                        <a:rPr kumimoji="0" lang="zh-CN" altLang="en-US" sz="1800" b="0" i="0" u="none" strike="noStrike" cap="none" normalizeH="0" baseline="0" dirty="0" smtClean="0">
                          <a:ln>
                            <a:noFill/>
                          </a:ln>
                          <a:solidFill>
                            <a:schemeClr val="tx1"/>
                          </a:solidFill>
                          <a:effectLst/>
                          <a:latin typeface="Arial" charset="0"/>
                          <a:ea typeface="宋体" charset="-122"/>
                        </a:rPr>
                        <a:t>寄存器 </a:t>
                      </a:r>
                      <a:r>
                        <a:rPr kumimoji="0" lang="en-US" altLang="zh-CN" sz="1800" b="0" i="0" u="none" strike="noStrike" cap="none" normalizeH="0" baseline="0" dirty="0" smtClean="0">
                          <a:ln>
                            <a:noFill/>
                          </a:ln>
                          <a:solidFill>
                            <a:schemeClr val="tx1"/>
                          </a:solidFill>
                          <a:effectLst/>
                          <a:latin typeface="Arial" charset="0"/>
                          <a:ea typeface="宋体" charset="-122"/>
                        </a:rPr>
                        <a:t>(</a:t>
                      </a:r>
                      <a:r>
                        <a:rPr kumimoji="0" lang="zh-CN" altLang="en-US" sz="1800" b="0" i="0" u="none" strike="noStrike" cap="none" normalizeH="0" baseline="0" dirty="0" smtClean="0">
                          <a:ln>
                            <a:noFill/>
                          </a:ln>
                          <a:solidFill>
                            <a:schemeClr val="tx1"/>
                          </a:solidFill>
                          <a:effectLst/>
                          <a:latin typeface="Arial" charset="0"/>
                          <a:ea typeface="宋体" charset="-122"/>
                        </a:rPr>
                        <a:t>设置寄存器为</a:t>
                      </a:r>
                      <a:r>
                        <a:rPr kumimoji="0" lang="en-US" altLang="zh-CN" sz="1800" b="0" i="0" u="none" strike="noStrike" cap="none" normalizeH="0" baseline="0" dirty="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457200" y="404664"/>
            <a:ext cx="8229600" cy="5391150"/>
          </a:xfrm>
        </p:spPr>
        <p:txBody>
          <a:bodyPr/>
          <a:lstStyle/>
          <a:p>
            <a:pPr marL="0" indent="0">
              <a:lnSpc>
                <a:spcPct val="150000"/>
              </a:lnSpc>
              <a:spcBef>
                <a:spcPct val="50000"/>
              </a:spcBef>
              <a:buFontTx/>
              <a:buNone/>
            </a:pPr>
            <a:r>
              <a:rPr lang="en-US" altLang="zh-CN" sz="3000" b="1" dirty="0">
                <a:solidFill>
                  <a:srgbClr val="7F4D78"/>
                </a:solidFill>
                <a:latin typeface="Corbel" pitchFamily="34" charset="0"/>
              </a:rPr>
              <a:t>ARM</a:t>
            </a:r>
          </a:p>
          <a:p>
            <a:pPr marL="0" indent="0">
              <a:lnSpc>
                <a:spcPct val="150000"/>
              </a:lnSpc>
              <a:spcBef>
                <a:spcPct val="50000"/>
              </a:spcBef>
              <a:buFontTx/>
              <a:buNone/>
            </a:pPr>
            <a:r>
              <a:rPr lang="en-US" altLang="zh-CN" sz="2400" dirty="0" smtClean="0"/>
              <a:t>ARM		</a:t>
            </a:r>
            <a:r>
              <a:rPr lang="en-US" altLang="zh-CN" sz="2400" b="1" i="1" dirty="0" smtClean="0">
                <a:solidFill>
                  <a:srgbClr val="FF3300"/>
                </a:solidFill>
              </a:rPr>
              <a:t>Advanced </a:t>
            </a:r>
            <a:r>
              <a:rPr lang="en-US" altLang="zh-CN" sz="2400" b="1" i="1" dirty="0">
                <a:solidFill>
                  <a:srgbClr val="FF3300"/>
                </a:solidFill>
              </a:rPr>
              <a:t>RISC </a:t>
            </a:r>
            <a:r>
              <a:rPr lang="en-US" altLang="zh-CN" sz="2400" b="1" i="1" dirty="0" smtClean="0">
                <a:solidFill>
                  <a:srgbClr val="FF3300"/>
                </a:solidFill>
              </a:rPr>
              <a:t>Machine</a:t>
            </a:r>
            <a:r>
              <a:rPr lang="zh-CN" altLang="en-US" sz="2400" dirty="0" smtClean="0"/>
              <a:t>公司</a:t>
            </a:r>
            <a:r>
              <a:rPr lang="en-US" altLang="zh-CN" sz="2400" dirty="0" smtClean="0"/>
              <a:t>,</a:t>
            </a:r>
            <a:endParaRPr lang="en-US" altLang="zh-CN" sz="2400" dirty="0"/>
          </a:p>
          <a:p>
            <a:pPr marL="0" indent="0">
              <a:lnSpc>
                <a:spcPct val="150000"/>
              </a:lnSpc>
              <a:spcBef>
                <a:spcPct val="50000"/>
              </a:spcBef>
              <a:buFontTx/>
              <a:buNone/>
            </a:pPr>
            <a:r>
              <a:rPr lang="en-US" altLang="zh-CN" sz="2400" dirty="0"/>
              <a:t>	</a:t>
            </a:r>
            <a:r>
              <a:rPr lang="en-US" altLang="zh-CN" sz="2400" dirty="0" smtClean="0"/>
              <a:t>	 </a:t>
            </a:r>
            <a:r>
              <a:rPr lang="en-US" altLang="zh-CN" sz="2400" i="1" dirty="0"/>
              <a:t>Acorn RISC </a:t>
            </a:r>
            <a:r>
              <a:rPr lang="en-US" altLang="zh-CN" sz="2400" i="1" dirty="0" smtClean="0"/>
              <a:t>Machine</a:t>
            </a:r>
            <a:r>
              <a:rPr lang="zh-CN" altLang="en-US" sz="2400" dirty="0" smtClean="0"/>
              <a:t>公司（先前的名称）</a:t>
            </a:r>
            <a:endParaRPr lang="zh-CN" altLang="en-US" sz="2400" dirty="0"/>
          </a:p>
          <a:p>
            <a:pPr marL="0" indent="0">
              <a:lnSpc>
                <a:spcPct val="150000"/>
              </a:lnSpc>
              <a:spcBef>
                <a:spcPct val="50000"/>
              </a:spcBef>
              <a:buFontTx/>
              <a:buNone/>
            </a:pPr>
            <a:endParaRPr lang="en-US" altLang="zh-CN" sz="2400" dirty="0" smtClean="0"/>
          </a:p>
          <a:p>
            <a:pPr marL="0" indent="0">
              <a:lnSpc>
                <a:spcPct val="150000"/>
              </a:lnSpc>
              <a:spcBef>
                <a:spcPct val="50000"/>
              </a:spcBef>
              <a:buFontTx/>
              <a:buNone/>
            </a:pPr>
            <a:r>
              <a:rPr lang="zh-CN" altLang="en-US" sz="2400" dirty="0" smtClean="0"/>
              <a:t>截至</a:t>
            </a:r>
            <a:r>
              <a:rPr lang="en-US" altLang="zh-CN" sz="2400" dirty="0"/>
              <a:t>2007</a:t>
            </a:r>
            <a:r>
              <a:rPr lang="zh-CN" altLang="en-US" sz="2400" dirty="0"/>
              <a:t>年</a:t>
            </a:r>
            <a:r>
              <a:rPr lang="en-US" altLang="zh-CN" sz="2400" dirty="0"/>
              <a:t>, </a:t>
            </a:r>
            <a:r>
              <a:rPr lang="zh-CN" altLang="en-US" sz="2400" dirty="0"/>
              <a:t>每年销量达十几亿的手机</a:t>
            </a:r>
            <a:r>
              <a:rPr lang="zh-CN" altLang="en-US" sz="2400" dirty="0" smtClean="0"/>
              <a:t>中大约</a:t>
            </a:r>
            <a:r>
              <a:rPr lang="en-US" altLang="zh-CN" sz="2400" dirty="0"/>
              <a:t>98</a:t>
            </a:r>
            <a:r>
              <a:rPr lang="en-US" altLang="zh-CN" sz="2400" dirty="0" smtClean="0"/>
              <a:t>%</a:t>
            </a:r>
            <a:r>
              <a:rPr lang="zh-CN" altLang="en-US" sz="2400" dirty="0" smtClean="0"/>
              <a:t>使用了至少一</a:t>
            </a:r>
            <a:r>
              <a:rPr lang="zh-CN" altLang="en-US" sz="2400" dirty="0"/>
              <a:t>个</a:t>
            </a:r>
            <a:r>
              <a:rPr lang="en-US" altLang="zh-CN" sz="2400" dirty="0"/>
              <a:t>ARM</a:t>
            </a:r>
            <a:r>
              <a:rPr lang="zh-CN" altLang="en-US" sz="2400" dirty="0"/>
              <a:t>处理器。</a:t>
            </a:r>
          </a:p>
          <a:p>
            <a:pPr marL="0" indent="0">
              <a:lnSpc>
                <a:spcPct val="150000"/>
              </a:lnSpc>
              <a:spcBef>
                <a:spcPct val="50000"/>
              </a:spcBef>
              <a:buFontTx/>
              <a:buNone/>
            </a:pPr>
            <a:r>
              <a:rPr lang="zh-CN" altLang="en-US" sz="2400" dirty="0"/>
              <a:t>截至</a:t>
            </a:r>
            <a:r>
              <a:rPr lang="en-US" altLang="zh-CN" sz="2400" dirty="0"/>
              <a:t>2009</a:t>
            </a:r>
            <a:r>
              <a:rPr lang="zh-CN" altLang="en-US" sz="2400" dirty="0"/>
              <a:t>年，</a:t>
            </a:r>
            <a:r>
              <a:rPr lang="en-US" altLang="zh-CN" sz="2400" dirty="0"/>
              <a:t>ARM</a:t>
            </a:r>
            <a:r>
              <a:rPr lang="zh-CN" altLang="en-US" sz="2400" dirty="0"/>
              <a:t>处理器大约占所有嵌入式</a:t>
            </a:r>
            <a:r>
              <a:rPr lang="en-US" altLang="zh-CN" sz="2400" dirty="0"/>
              <a:t>32</a:t>
            </a:r>
            <a:r>
              <a:rPr lang="zh-CN" altLang="en-US" sz="2400" dirty="0"/>
              <a:t>位</a:t>
            </a:r>
            <a:r>
              <a:rPr lang="en-US" altLang="zh-CN" sz="2400" dirty="0"/>
              <a:t>RISC</a:t>
            </a:r>
            <a:r>
              <a:rPr lang="zh-CN" altLang="en-US" sz="2400" dirty="0"/>
              <a:t>处理器</a:t>
            </a:r>
            <a:r>
              <a:rPr lang="zh-CN" altLang="en-US" sz="2400" dirty="0" smtClean="0"/>
              <a:t>的</a:t>
            </a:r>
            <a:r>
              <a:rPr lang="en-US" altLang="zh-CN" sz="2400" dirty="0" smtClean="0"/>
              <a:t>90</a:t>
            </a:r>
            <a:r>
              <a:rPr lang="en-US" altLang="zh-CN" sz="2400" dirty="0"/>
              <a:t>%</a:t>
            </a:r>
            <a:r>
              <a:rPr lang="zh-CN" altLang="en-US" sz="2400" dirty="0" smtClean="0"/>
              <a:t>。</a:t>
            </a:r>
            <a:endParaRPr lang="zh-CN" altLang="en-US" sz="2400" dirty="0"/>
          </a:p>
        </p:txBody>
      </p:sp>
      <p:pic>
        <p:nvPicPr>
          <p:cNvPr id="18435" name="Picture 4" descr="A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68455">
            <a:off x="7390996" y="514575"/>
            <a:ext cx="11985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3200400" y="404664"/>
            <a:ext cx="2284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t>32-Bit </a:t>
            </a:r>
            <a:r>
              <a:rPr lang="zh-CN" altLang="en-US" b="1" dirty="0"/>
              <a:t>数据处理指令</a:t>
            </a:r>
          </a:p>
        </p:txBody>
      </p:sp>
      <p:graphicFrame>
        <p:nvGraphicFramePr>
          <p:cNvPr id="836659" name="Group 51"/>
          <p:cNvGraphicFramePr>
            <a:graphicFrameLocks noGrp="1"/>
          </p:cNvGraphicFramePr>
          <p:nvPr>
            <p:ph idx="4294967295"/>
            <p:extLst>
              <p:ext uri="{D42A27DB-BD31-4B8C-83A1-F6EECF244321}">
                <p14:modId xmlns:p14="http://schemas.microsoft.com/office/powerpoint/2010/main" val="2955006944"/>
              </p:ext>
            </p:extLst>
          </p:nvPr>
        </p:nvGraphicFramePr>
        <p:xfrm>
          <a:off x="457200" y="1116672"/>
          <a:ext cx="8229600" cy="5120640"/>
        </p:xfrm>
        <a:graphic>
          <a:graphicData uri="http://schemas.openxmlformats.org/drawingml/2006/table">
            <a:tbl>
              <a:tblPr/>
              <a:tblGrid>
                <a:gridCol w="1223963"/>
                <a:gridCol w="7005637"/>
              </a:tblGrid>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195"/>
                      </a:srgbClr>
                    </a:solid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带进位加法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ADDW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宽加 </a:t>
                      </a:r>
                      <a:r>
                        <a:rPr kumimoji="0" lang="en-US" altLang="zh-CN" sz="1800" b="0" i="0" u="none" strike="noStrike" cap="none" normalizeH="0" baseline="0" smtClean="0">
                          <a:ln>
                            <a:noFill/>
                          </a:ln>
                          <a:solidFill>
                            <a:schemeClr val="tx1"/>
                          </a:solidFill>
                          <a:effectLst/>
                          <a:latin typeface="Arial" charset="0"/>
                          <a:ea typeface="宋体" charset="-122"/>
                        </a:rPr>
                        <a:t>(#immed_12)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逻辑与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算术右移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位清零 </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一个值与另一个值的逻辑反转进行逻辑与</a:t>
                      </a: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BFC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位域清零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比较 </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比较两个数据并更新标志</a:t>
                      </a: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CLZ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计数前导</a:t>
                      </a:r>
                      <a:r>
                        <a:rPr kumimoji="0" lang="en-US" altLang="zh-CN" sz="18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3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EOR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异或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LSL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逻辑左移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296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逻辑右移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296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乘法累加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7679" name="Group 47"/>
          <p:cNvGraphicFramePr>
            <a:graphicFrameLocks noGrp="1"/>
          </p:cNvGraphicFramePr>
          <p:nvPr>
            <p:ph idx="4294967295"/>
            <p:extLst>
              <p:ext uri="{D42A27DB-BD31-4B8C-83A1-F6EECF244321}">
                <p14:modId xmlns:p14="http://schemas.microsoft.com/office/powerpoint/2010/main" val="1565539750"/>
              </p:ext>
            </p:extLst>
          </p:nvPr>
        </p:nvGraphicFramePr>
        <p:xfrm>
          <a:off x="457200" y="1196752"/>
          <a:ext cx="8229600" cy="4754880"/>
        </p:xfrm>
        <a:graphic>
          <a:graphicData uri="http://schemas.openxmlformats.org/drawingml/2006/table">
            <a:tbl>
              <a:tblPr/>
              <a:tblGrid>
                <a:gridCol w="1377950"/>
                <a:gridCol w="6851650"/>
              </a:tblGrid>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MSL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乘和减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MOV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传送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MVN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传送取反的值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ORR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逻辑或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ORN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逻辑或非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RBIT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保留位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REV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字节保留字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ROR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循环右移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RSB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反向减法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RRX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带扩展的循环右移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SBFX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符号位域提取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SDIV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符号除法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bl>
          </a:graphicData>
        </a:graphic>
      </p:graphicFrame>
      <p:sp>
        <p:nvSpPr>
          <p:cNvPr id="178222" name="Rectangle 46"/>
          <p:cNvSpPr>
            <a:spLocks noChangeArrowheads="1"/>
          </p:cNvSpPr>
          <p:nvPr/>
        </p:nvSpPr>
        <p:spPr bwMode="auto">
          <a:xfrm>
            <a:off x="457200" y="476672"/>
            <a:ext cx="162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(Continued)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381000" y="476672"/>
            <a:ext cx="162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(Continued)</a:t>
            </a:r>
          </a:p>
        </p:txBody>
      </p:sp>
      <p:graphicFrame>
        <p:nvGraphicFramePr>
          <p:cNvPr id="838703" name="Group 47"/>
          <p:cNvGraphicFramePr>
            <a:graphicFrameLocks noGrp="1"/>
          </p:cNvGraphicFramePr>
          <p:nvPr>
            <p:ph idx="4294967295"/>
            <p:extLst>
              <p:ext uri="{D42A27DB-BD31-4B8C-83A1-F6EECF244321}">
                <p14:modId xmlns:p14="http://schemas.microsoft.com/office/powerpoint/2010/main" val="2095938462"/>
              </p:ext>
            </p:extLst>
          </p:nvPr>
        </p:nvGraphicFramePr>
        <p:xfrm>
          <a:off x="457200" y="1268760"/>
          <a:ext cx="8229600" cy="4754880"/>
        </p:xfrm>
        <a:graphic>
          <a:graphicData uri="http://schemas.openxmlformats.org/drawingml/2006/table">
            <a:tbl>
              <a:tblPr/>
              <a:tblGrid>
                <a:gridCol w="1162050"/>
                <a:gridCol w="7067550"/>
              </a:tblGrid>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SMLAL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带符号长乘加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SMULL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带符号长乘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SSAT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带符号饱和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带借位减法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SUBW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宽减法</a:t>
                      </a:r>
                      <a:r>
                        <a:rPr kumimoji="0" lang="en-US" altLang="zh-CN" sz="1800" b="0" i="0" u="none" strike="noStrike" cap="none" normalizeH="0" baseline="0" smtClean="0">
                          <a:ln>
                            <a:noFill/>
                          </a:ln>
                          <a:solidFill>
                            <a:schemeClr val="tx1"/>
                          </a:solidFill>
                          <a:effectLst/>
                          <a:latin typeface="Arial" charset="0"/>
                          <a:ea typeface="宋体" charset="-122"/>
                        </a:rPr>
                        <a:t>(#immed_12)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SXTB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符号扩展字节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TEQ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测试等价</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被用作逻辑异或</a:t>
                      </a:r>
                      <a:r>
                        <a:rPr kumimoji="0" lang="en-US" altLang="zh-CN" sz="1800" b="0" i="0" u="none" strike="noStrike" cap="none" normalizeH="0" baseline="0" smtClean="0">
                          <a:ln>
                            <a:noFill/>
                          </a:ln>
                          <a:solidFill>
                            <a:schemeClr val="tx1"/>
                          </a:solidFill>
                          <a:effectLst/>
                          <a:latin typeface="Arial" charset="0"/>
                          <a:ea typeface="宋体" charset="-122"/>
                        </a:rPr>
                        <a:t>; </a:t>
                      </a:r>
                      <a:r>
                        <a:rPr kumimoji="0" lang="zh-CN" altLang="en-US" sz="1800" b="0" i="0" u="none" strike="noStrike" cap="none" normalizeH="0" baseline="0" smtClean="0">
                          <a:ln>
                            <a:noFill/>
                          </a:ln>
                          <a:solidFill>
                            <a:schemeClr val="tx1"/>
                          </a:solidFill>
                          <a:effectLst/>
                          <a:latin typeface="Arial" charset="0"/>
                          <a:ea typeface="宋体" charset="-122"/>
                        </a:rPr>
                        <a:t>标志会跟新但结果不会存储</a:t>
                      </a: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TST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测试 </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被用作逻辑与</a:t>
                      </a:r>
                      <a:r>
                        <a:rPr kumimoji="0" lang="en-US" altLang="zh-CN" sz="1800" b="0" i="0" u="none" strike="noStrike" cap="none" normalizeH="0" baseline="0" smtClean="0">
                          <a:ln>
                            <a:noFill/>
                          </a:ln>
                          <a:solidFill>
                            <a:schemeClr val="tx1"/>
                          </a:solidFill>
                          <a:effectLst/>
                          <a:latin typeface="Arial" charset="0"/>
                          <a:ea typeface="宋体" charset="-122"/>
                        </a:rPr>
                        <a:t>; Z </a:t>
                      </a:r>
                      <a:r>
                        <a:rPr kumimoji="0" lang="zh-CN" altLang="en-US" sz="1800" b="0" i="0" u="none" strike="noStrike" cap="none" normalizeH="0" baseline="0" smtClean="0">
                          <a:ln>
                            <a:noFill/>
                          </a:ln>
                          <a:solidFill>
                            <a:schemeClr val="tx1"/>
                          </a:solidFill>
                          <a:effectLst/>
                          <a:latin typeface="Arial" charset="0"/>
                          <a:ea typeface="宋体" charset="-122"/>
                        </a:rPr>
                        <a:t>标志会更新但与的结果不会被存储</a:t>
                      </a: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UBFX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无符号位域提取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USAT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无符号饱和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UXTB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无符号扩展字节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UXTH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无符号扩展半字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0FC">
                        <a:alpha val="50195"/>
                      </a:srgbClr>
                    </a:solid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4294967295"/>
          </p:nvPr>
        </p:nvSpPr>
        <p:spPr>
          <a:xfrm>
            <a:off x="3124200" y="548680"/>
            <a:ext cx="3970338" cy="388938"/>
          </a:xfrm>
        </p:spPr>
        <p:txBody>
          <a:bodyPr/>
          <a:lstStyle/>
          <a:p>
            <a:pPr marL="449263" indent="-449263">
              <a:buFontTx/>
              <a:buNone/>
            </a:pPr>
            <a:r>
              <a:rPr lang="en-US" altLang="zh-CN" sz="2000" b="1" dirty="0"/>
              <a:t>32-Bit </a:t>
            </a:r>
            <a:r>
              <a:rPr lang="zh-CN" altLang="en-US" sz="2000" b="1" dirty="0"/>
              <a:t>加载和存储指令 </a:t>
            </a:r>
          </a:p>
        </p:txBody>
      </p:sp>
      <p:graphicFrame>
        <p:nvGraphicFramePr>
          <p:cNvPr id="839728" name="Group 48"/>
          <p:cNvGraphicFramePr>
            <a:graphicFrameLocks noGrp="1"/>
          </p:cNvGraphicFramePr>
          <p:nvPr>
            <p:extLst>
              <p:ext uri="{D42A27DB-BD31-4B8C-83A1-F6EECF244321}">
                <p14:modId xmlns:p14="http://schemas.microsoft.com/office/powerpoint/2010/main" val="127316348"/>
              </p:ext>
            </p:extLst>
          </p:nvPr>
        </p:nvGraphicFramePr>
        <p:xfrm>
          <a:off x="539055" y="1196752"/>
          <a:ext cx="8353425" cy="4867276"/>
        </p:xfrm>
        <a:graphic>
          <a:graphicData uri="http://schemas.openxmlformats.org/drawingml/2006/table">
            <a:tbl>
              <a:tblPr/>
              <a:tblGrid>
                <a:gridCol w="1595438"/>
                <a:gridCol w="6757987"/>
              </a:tblGrid>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指令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从存储器向寄存器加载字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从存储器向寄存器加载字节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从存储器向寄存器加载半字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从存储器中取字节，对它进行符号扩展，把它存入寄存器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从存储器中取半字，对它进行符号扩展，把它存入寄存器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LDM </a:t>
                      </a:r>
                      <a:r>
                        <a:rPr kumimoji="0" lang="zh-CN" altLang="en-US" sz="1800" b="0" i="0" u="none" strike="noStrike" cap="none" normalizeH="0" baseline="0" smtClean="0">
                          <a:ln>
                            <a:noFill/>
                          </a:ln>
                          <a:solidFill>
                            <a:schemeClr val="tx1"/>
                          </a:solidFill>
                          <a:effectLst/>
                          <a:latin typeface="Arial" charset="0"/>
                          <a:ea typeface="宋体" charset="-122"/>
                        </a:rPr>
                        <a:t>从存储器向寄存器加载多个数据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LDRD </a:t>
                      </a:r>
                      <a:r>
                        <a:rPr kumimoji="0" lang="zh-CN" altLang="en-US" sz="1800" b="0" i="0" u="none" strike="noStrike" cap="none" normalizeH="0" baseline="0" smtClean="0">
                          <a:ln>
                            <a:noFill/>
                          </a:ln>
                          <a:solidFill>
                            <a:schemeClr val="tx1"/>
                          </a:solidFill>
                          <a:effectLst/>
                          <a:latin typeface="Arial" charset="0"/>
                          <a:ea typeface="宋体" charset="-122"/>
                        </a:rPr>
                        <a:t>从存储器向寄存器加载双子数据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 </a:t>
                      </a:r>
                      <a:r>
                        <a:rPr kumimoji="0" lang="zh-CN" altLang="en-US" sz="1800" b="0" i="0" u="none" strike="noStrike" cap="none" normalizeH="0" baseline="0" smtClean="0">
                          <a:ln>
                            <a:noFill/>
                          </a:ln>
                          <a:solidFill>
                            <a:schemeClr val="tx1"/>
                          </a:solidFill>
                          <a:effectLst/>
                          <a:latin typeface="Arial" charset="0"/>
                          <a:ea typeface="宋体" charset="-122"/>
                        </a:rPr>
                        <a:t>向存储器存储字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从寄存器向存储器存储多个字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从寄存器向存储器存储双字数据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Push </a:t>
                      </a:r>
                      <a:r>
                        <a:rPr kumimoji="0" lang="zh-CN" altLang="en-US" sz="1800" b="0" i="0" u="none" strike="noStrike" cap="none" normalizeH="0" baseline="0" smtClean="0">
                          <a:ln>
                            <a:noFill/>
                          </a:ln>
                          <a:solidFill>
                            <a:schemeClr val="tx1"/>
                          </a:solidFill>
                          <a:effectLst/>
                          <a:latin typeface="Arial" charset="0"/>
                          <a:ea typeface="宋体" charset="-122"/>
                        </a:rPr>
                        <a:t>多个寄存器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Pop </a:t>
                      </a:r>
                      <a:r>
                        <a:rPr kumimoji="0" lang="zh-CN" altLang="en-US" sz="1800" b="0" i="0" u="none" strike="noStrike" cap="none" normalizeH="0" baseline="0" dirty="0" smtClean="0">
                          <a:ln>
                            <a:noFill/>
                          </a:ln>
                          <a:solidFill>
                            <a:schemeClr val="tx1"/>
                          </a:solidFill>
                          <a:effectLst/>
                          <a:latin typeface="Arial" charset="0"/>
                          <a:ea typeface="宋体" charset="-122"/>
                        </a:rPr>
                        <a:t>多个寄存器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4294967295"/>
          </p:nvPr>
        </p:nvSpPr>
        <p:spPr>
          <a:xfrm>
            <a:off x="3429000" y="548680"/>
            <a:ext cx="3178175" cy="315913"/>
          </a:xfrm>
        </p:spPr>
        <p:txBody>
          <a:bodyPr/>
          <a:lstStyle/>
          <a:p>
            <a:pPr marL="449263" indent="-449263">
              <a:lnSpc>
                <a:spcPct val="90000"/>
              </a:lnSpc>
              <a:buFontTx/>
              <a:buNone/>
            </a:pPr>
            <a:r>
              <a:rPr lang="en-US" altLang="zh-CN" sz="2000" b="1" dirty="0"/>
              <a:t>32-Bit </a:t>
            </a:r>
            <a:r>
              <a:rPr lang="zh-CN" altLang="en-US" sz="2000" b="1" dirty="0"/>
              <a:t>分支指令</a:t>
            </a:r>
          </a:p>
        </p:txBody>
      </p:sp>
      <p:sp>
        <p:nvSpPr>
          <p:cNvPr id="184323" name="Rectangle 3"/>
          <p:cNvSpPr>
            <a:spLocks noChangeArrowheads="1"/>
          </p:cNvSpPr>
          <p:nvPr/>
        </p:nvSpPr>
        <p:spPr bwMode="auto">
          <a:xfrm>
            <a:off x="3733800" y="3933056"/>
            <a:ext cx="1884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其他 </a:t>
            </a:r>
            <a:r>
              <a:rPr lang="en-US" altLang="zh-CN" b="1" dirty="0"/>
              <a:t>32-Bit </a:t>
            </a:r>
            <a:r>
              <a:rPr lang="zh-CN" altLang="en-US" b="1" dirty="0"/>
              <a:t>指令</a:t>
            </a:r>
          </a:p>
        </p:txBody>
      </p:sp>
      <p:graphicFrame>
        <p:nvGraphicFramePr>
          <p:cNvPr id="840745" name="Group 41"/>
          <p:cNvGraphicFramePr>
            <a:graphicFrameLocks noGrp="1"/>
          </p:cNvGraphicFramePr>
          <p:nvPr>
            <p:extLst>
              <p:ext uri="{D42A27DB-BD31-4B8C-83A1-F6EECF244321}">
                <p14:modId xmlns:p14="http://schemas.microsoft.com/office/powerpoint/2010/main" val="940451334"/>
              </p:ext>
            </p:extLst>
          </p:nvPr>
        </p:nvGraphicFramePr>
        <p:xfrm>
          <a:off x="381000" y="1268760"/>
          <a:ext cx="8353425" cy="2160589"/>
        </p:xfrm>
        <a:graphic>
          <a:graphicData uri="http://schemas.openxmlformats.org/drawingml/2006/table">
            <a:tbl>
              <a:tblPr/>
              <a:tblGrid>
                <a:gridCol w="1600200"/>
                <a:gridCol w="6753225"/>
              </a:tblGrid>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分支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分支和连接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TBB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分支字节表</a:t>
                      </a:r>
                      <a:r>
                        <a:rPr kumimoji="0" lang="en-US" altLang="zh-CN" sz="1800" b="0" i="0" u="none" strike="noStrike" cap="none" normalizeH="0" baseline="0" smtClean="0">
                          <a:ln>
                            <a:noFill/>
                          </a:ln>
                          <a:solidFill>
                            <a:schemeClr val="tx1"/>
                          </a:solidFill>
                          <a:effectLst/>
                          <a:latin typeface="Arial" charset="0"/>
                          <a:ea typeface="宋体" charset="-122"/>
                        </a:rPr>
                        <a:t>; </a:t>
                      </a:r>
                      <a:r>
                        <a:rPr kumimoji="0" lang="zh-CN" altLang="en-US" sz="1800" b="0" i="0" u="none" strike="noStrike" cap="none" normalizeH="0" baseline="0" smtClean="0">
                          <a:ln>
                            <a:noFill/>
                          </a:ln>
                          <a:solidFill>
                            <a:schemeClr val="tx1"/>
                          </a:solidFill>
                          <a:effectLst/>
                          <a:latin typeface="Arial" charset="0"/>
                          <a:ea typeface="宋体" charset="-122"/>
                        </a:rPr>
                        <a:t>使用单字节偏移表向前分支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半字分支表</a:t>
                      </a:r>
                      <a:r>
                        <a:rPr kumimoji="0" lang="en-US" altLang="zh-CN" sz="1800" b="0" i="0" u="none" strike="noStrike" cap="none" normalizeH="0" baseline="0" dirty="0" smtClean="0">
                          <a:ln>
                            <a:noFill/>
                          </a:ln>
                          <a:solidFill>
                            <a:schemeClr val="tx1"/>
                          </a:solidFill>
                          <a:effectLst/>
                          <a:latin typeface="Arial" charset="0"/>
                          <a:ea typeface="宋体" charset="-122"/>
                        </a:rPr>
                        <a:t>; </a:t>
                      </a:r>
                      <a:r>
                        <a:rPr kumimoji="0" lang="zh-CN" altLang="en-US" sz="1800" b="0" i="0" u="none" strike="noStrike" cap="none" normalizeH="0" baseline="0" dirty="0" smtClean="0">
                          <a:ln>
                            <a:noFill/>
                          </a:ln>
                          <a:solidFill>
                            <a:schemeClr val="tx1"/>
                          </a:solidFill>
                          <a:effectLst/>
                          <a:latin typeface="Arial" charset="0"/>
                          <a:ea typeface="宋体" charset="-122"/>
                        </a:rPr>
                        <a:t>使用半字偏移表向前分支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bl>
          </a:graphicData>
        </a:graphic>
      </p:graphicFrame>
      <p:graphicFrame>
        <p:nvGraphicFramePr>
          <p:cNvPr id="840747" name="Group 43"/>
          <p:cNvGraphicFramePr>
            <a:graphicFrameLocks noGrp="1"/>
          </p:cNvGraphicFramePr>
          <p:nvPr>
            <p:extLst>
              <p:ext uri="{D42A27DB-BD31-4B8C-83A1-F6EECF244321}">
                <p14:modId xmlns:p14="http://schemas.microsoft.com/office/powerpoint/2010/main" val="3740281656"/>
              </p:ext>
            </p:extLst>
          </p:nvPr>
        </p:nvGraphicFramePr>
        <p:xfrm>
          <a:off x="457200" y="4653136"/>
          <a:ext cx="8353425" cy="1133475"/>
        </p:xfrm>
        <a:graphic>
          <a:graphicData uri="http://schemas.openxmlformats.org/drawingml/2006/table">
            <a:tbl>
              <a:tblPr/>
              <a:tblGrid>
                <a:gridCol w="1800225"/>
                <a:gridCol w="6553200"/>
              </a:tblGrid>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LDREX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独占加载字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独占存储字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304800" y="548680"/>
            <a:ext cx="162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(Continued)</a:t>
            </a:r>
          </a:p>
        </p:txBody>
      </p:sp>
      <p:graphicFrame>
        <p:nvGraphicFramePr>
          <p:cNvPr id="841766" name="Group 38"/>
          <p:cNvGraphicFramePr>
            <a:graphicFrameLocks noGrp="1"/>
          </p:cNvGraphicFramePr>
          <p:nvPr>
            <p:ph idx="4294967295"/>
            <p:extLst>
              <p:ext uri="{D42A27DB-BD31-4B8C-83A1-F6EECF244321}">
                <p14:modId xmlns:p14="http://schemas.microsoft.com/office/powerpoint/2010/main" val="45898431"/>
              </p:ext>
            </p:extLst>
          </p:nvPr>
        </p:nvGraphicFramePr>
        <p:xfrm>
          <a:off x="457200" y="1340768"/>
          <a:ext cx="8229600" cy="4318002"/>
        </p:xfrm>
        <a:graphic>
          <a:graphicData uri="http://schemas.openxmlformats.org/drawingml/2006/table">
            <a:tbl>
              <a:tblPr/>
              <a:tblGrid>
                <a:gridCol w="1500188"/>
                <a:gridCol w="6729412"/>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CLREX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清除本地处理器的独占访问记录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移动专用寄存器到通用寄存器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从通用寄存器移动到专用寄存器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无操作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发送事件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WFE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事件睡眠和唤醒</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33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WFI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中断睡眠和唤醒</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ISB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指令同步隔离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33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数据同步隔离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DMB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数据存储器隔离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4294967295"/>
          </p:nvPr>
        </p:nvSpPr>
        <p:spPr>
          <a:xfrm>
            <a:off x="518864" y="404664"/>
            <a:ext cx="8229600" cy="5960490"/>
          </a:xfrm>
        </p:spPr>
        <p:txBody>
          <a:bodyPr/>
          <a:lstStyle/>
          <a:p>
            <a:pPr marL="0" indent="0">
              <a:spcBef>
                <a:spcPct val="50000"/>
              </a:spcBef>
              <a:buFontTx/>
              <a:buNone/>
            </a:pPr>
            <a:r>
              <a:rPr lang="en-US" altLang="zh-CN" sz="3000" b="1" dirty="0" smtClean="0"/>
              <a:t>8.5.2 </a:t>
            </a:r>
            <a:r>
              <a:rPr lang="zh-CN" altLang="en-US" sz="3000" b="1" dirty="0"/>
              <a:t>指令描述</a:t>
            </a:r>
          </a:p>
          <a:p>
            <a:pPr marL="0" indent="0">
              <a:spcBef>
                <a:spcPct val="50000"/>
              </a:spcBef>
              <a:buFontTx/>
              <a:buNone/>
            </a:pPr>
            <a:r>
              <a:rPr lang="en-US" altLang="zh-CN" sz="2800" b="1" dirty="0" smtClean="0"/>
              <a:t>8.5.2.1 </a:t>
            </a:r>
            <a:r>
              <a:rPr lang="zh-CN" altLang="en-US" sz="2800" b="1" dirty="0"/>
              <a:t>汇编语言</a:t>
            </a:r>
            <a:r>
              <a:rPr lang="en-US" altLang="zh-CN" sz="2800" b="1" dirty="0"/>
              <a:t>: </a:t>
            </a:r>
            <a:r>
              <a:rPr lang="zh-CN" altLang="en-US" sz="2800" b="1" dirty="0"/>
              <a:t>传送数据</a:t>
            </a:r>
          </a:p>
          <a:p>
            <a:pPr marL="0" indent="0">
              <a:spcBef>
                <a:spcPct val="50000"/>
              </a:spcBef>
              <a:buFontTx/>
              <a:buNone/>
            </a:pPr>
            <a:r>
              <a:rPr lang="zh-CN" altLang="en-US" sz="2400" dirty="0"/>
              <a:t>数据传输可以是下列类型之一</a:t>
            </a:r>
            <a:r>
              <a:rPr lang="en-US" altLang="zh-CN" sz="2400" dirty="0"/>
              <a:t>:</a:t>
            </a:r>
          </a:p>
          <a:p>
            <a:pPr marL="0" indent="0">
              <a:spcBef>
                <a:spcPct val="50000"/>
              </a:spcBef>
              <a:buFontTx/>
              <a:buNone/>
            </a:pPr>
            <a:r>
              <a:rPr lang="en-US" altLang="zh-CN" sz="2400" dirty="0"/>
              <a:t>               1. </a:t>
            </a:r>
            <a:r>
              <a:rPr lang="zh-CN" altLang="en-US" sz="2400" dirty="0"/>
              <a:t>在寄存器和寄存器间传送数据</a:t>
            </a:r>
          </a:p>
          <a:p>
            <a:pPr marL="0" indent="0">
              <a:spcBef>
                <a:spcPct val="50000"/>
              </a:spcBef>
              <a:buFontTx/>
              <a:buNone/>
            </a:pPr>
            <a:endParaRPr lang="zh-CN" altLang="en-US" sz="2400" dirty="0"/>
          </a:p>
          <a:p>
            <a:pPr marL="0" indent="0">
              <a:spcBef>
                <a:spcPct val="50000"/>
              </a:spcBef>
              <a:buFontTx/>
              <a:buNone/>
            </a:pPr>
            <a:r>
              <a:rPr lang="zh-CN" altLang="en-US" sz="2400" dirty="0"/>
              <a:t>               </a:t>
            </a:r>
            <a:r>
              <a:rPr lang="en-US" altLang="zh-CN" sz="2400" dirty="0"/>
              <a:t>2. </a:t>
            </a:r>
            <a:r>
              <a:rPr lang="zh-CN" altLang="en-US" sz="2400" dirty="0"/>
              <a:t>在存储器和寄存器间传送数据</a:t>
            </a:r>
          </a:p>
          <a:p>
            <a:pPr marL="0" indent="0">
              <a:spcBef>
                <a:spcPct val="50000"/>
              </a:spcBef>
              <a:buFontTx/>
              <a:buNone/>
            </a:pPr>
            <a:endParaRPr lang="zh-CN" altLang="en-US" sz="2400" dirty="0"/>
          </a:p>
          <a:p>
            <a:pPr marL="0" indent="0">
              <a:spcBef>
                <a:spcPct val="50000"/>
              </a:spcBef>
              <a:buFontTx/>
              <a:buNone/>
            </a:pPr>
            <a:r>
              <a:rPr lang="zh-CN" altLang="en-US" sz="2400" dirty="0"/>
              <a:t>               </a:t>
            </a:r>
            <a:r>
              <a:rPr lang="en-US" altLang="zh-CN" sz="2400" dirty="0"/>
              <a:t>3. </a:t>
            </a:r>
            <a:r>
              <a:rPr lang="zh-CN" altLang="en-US" sz="2400" dirty="0"/>
              <a:t>在专用寄存器和寄存器间传送数据</a:t>
            </a:r>
          </a:p>
          <a:p>
            <a:pPr marL="0" indent="0">
              <a:spcBef>
                <a:spcPct val="50000"/>
              </a:spcBef>
              <a:buFontTx/>
              <a:buNone/>
            </a:pPr>
            <a:endParaRPr lang="zh-CN" altLang="en-US" sz="2400" dirty="0"/>
          </a:p>
          <a:p>
            <a:pPr marL="0" indent="0">
              <a:spcBef>
                <a:spcPct val="50000"/>
              </a:spcBef>
              <a:buFontTx/>
              <a:buNone/>
            </a:pPr>
            <a:r>
              <a:rPr lang="zh-CN" altLang="en-US" sz="2400" dirty="0"/>
              <a:t>               </a:t>
            </a:r>
            <a:r>
              <a:rPr lang="en-US" altLang="zh-CN" sz="2400" dirty="0"/>
              <a:t>4. </a:t>
            </a:r>
            <a:r>
              <a:rPr lang="zh-CN" altLang="en-US" sz="2400" dirty="0"/>
              <a:t>把一个立即数传送给寄存器</a:t>
            </a:r>
            <a:endParaRPr lang="zh-CN" altLang="en-US" sz="2000" dirty="0"/>
          </a:p>
        </p:txBody>
      </p:sp>
      <p:pic>
        <p:nvPicPr>
          <p:cNvPr id="188419" name="Picture 3" descr="stages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4864"/>
            <a:ext cx="7191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0" name="Picture 4" descr="circle_sod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186064"/>
            <a:ext cx="7191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8421" name="Group 5"/>
          <p:cNvGrpSpPr>
            <a:grpSpLocks/>
          </p:cNvGrpSpPr>
          <p:nvPr/>
        </p:nvGrpSpPr>
        <p:grpSpPr bwMode="auto">
          <a:xfrm>
            <a:off x="762000" y="5252864"/>
            <a:ext cx="685800" cy="935038"/>
            <a:chOff x="0" y="0"/>
            <a:chExt cx="1106" cy="1528"/>
          </a:xfrm>
        </p:grpSpPr>
        <p:pic>
          <p:nvPicPr>
            <p:cNvPr id="188422" name="Picture 6" descr="circle_base_energy_04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06" cy="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Text Box 7"/>
            <p:cNvSpPr txBox="1">
              <a:spLocks noChangeArrowheads="1"/>
            </p:cNvSpPr>
            <p:nvPr/>
          </p:nvSpPr>
          <p:spPr bwMode="auto">
            <a:xfrm>
              <a:off x="105" y="1095"/>
              <a:ext cx="906"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lnSpc>
                  <a:spcPct val="95000"/>
                </a:lnSpc>
                <a:spcBef>
                  <a:spcPct val="50000"/>
                </a:spcBef>
              </a:pPr>
              <a:endParaRPr lang="zh-CN" altLang="zh-CN" sz="1200" b="1" i="1">
                <a:solidFill>
                  <a:srgbClr val="C6ED6F"/>
                </a:solidFill>
              </a:endParaRPr>
            </a:p>
          </p:txBody>
        </p:sp>
      </p:grpSp>
      <p:pic>
        <p:nvPicPr>
          <p:cNvPr id="188424" name="Picture 8" descr="stages_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195464"/>
            <a:ext cx="7191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2819400" y="1124744"/>
            <a:ext cx="2741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通常使用的内存访问指令</a:t>
            </a:r>
          </a:p>
        </p:txBody>
      </p:sp>
      <p:sp>
        <p:nvSpPr>
          <p:cNvPr id="190467" name="Rectangle 3"/>
          <p:cNvSpPr>
            <a:spLocks noChangeArrowheads="1"/>
          </p:cNvSpPr>
          <p:nvPr/>
        </p:nvSpPr>
        <p:spPr bwMode="auto">
          <a:xfrm>
            <a:off x="457200" y="476672"/>
            <a:ext cx="8207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dirty="0">
                <a:solidFill>
                  <a:srgbClr val="FF0000"/>
                </a:solidFill>
                <a:ea typeface="黑体" pitchFamily="2" charset="-122"/>
              </a:rPr>
              <a:t>访问存储器的基本指令是加载和</a:t>
            </a:r>
            <a:r>
              <a:rPr lang="zh-CN" altLang="en-US" sz="2000" dirty="0" smtClean="0">
                <a:solidFill>
                  <a:srgbClr val="FF0000"/>
                </a:solidFill>
                <a:ea typeface="黑体" pitchFamily="2" charset="-122"/>
              </a:rPr>
              <a:t>存储</a:t>
            </a:r>
            <a:endParaRPr lang="zh-CN" altLang="en-US" sz="2000" dirty="0">
              <a:solidFill>
                <a:srgbClr val="FF0000"/>
              </a:solidFill>
              <a:ea typeface="黑体" pitchFamily="2" charset="-122"/>
            </a:endParaRPr>
          </a:p>
        </p:txBody>
      </p:sp>
      <p:graphicFrame>
        <p:nvGraphicFramePr>
          <p:cNvPr id="843813" name="Group 37"/>
          <p:cNvGraphicFramePr>
            <a:graphicFrameLocks noGrp="1"/>
          </p:cNvGraphicFramePr>
          <p:nvPr>
            <p:ph idx="4294967295"/>
            <p:extLst>
              <p:ext uri="{D42A27DB-BD31-4B8C-83A1-F6EECF244321}">
                <p14:modId xmlns:p14="http://schemas.microsoft.com/office/powerpoint/2010/main" val="807149638"/>
              </p:ext>
            </p:extLst>
          </p:nvPr>
        </p:nvGraphicFramePr>
        <p:xfrm>
          <a:off x="518864" y="1988840"/>
          <a:ext cx="8229600" cy="3743328"/>
        </p:xfrm>
        <a:graphic>
          <a:graphicData uri="http://schemas.openxmlformats.org/drawingml/2006/table">
            <a:tbl>
              <a:tblPr/>
              <a:tblGrid>
                <a:gridCol w="3113087"/>
                <a:gridCol w="5116513"/>
              </a:tblGrid>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例子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LDRB Rd, [Rn, #offset]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从存储器位置 </a:t>
                      </a:r>
                      <a:r>
                        <a:rPr kumimoji="0" lang="en-US" altLang="zh-CN" sz="1800" b="0" i="0" u="none" strike="noStrike" cap="none" normalizeH="0" baseline="0" smtClean="0">
                          <a:ln>
                            <a:noFill/>
                          </a:ln>
                          <a:solidFill>
                            <a:schemeClr val="tx1"/>
                          </a:solidFill>
                          <a:effectLst/>
                          <a:latin typeface="Arial" charset="0"/>
                          <a:ea typeface="宋体" charset="-122"/>
                        </a:rPr>
                        <a:t>Rn + offset </a:t>
                      </a:r>
                      <a:r>
                        <a:rPr kumimoji="0" lang="zh-CN" altLang="en-US" sz="1800" b="0" i="0" u="none" strike="noStrike" cap="none" normalizeH="0" baseline="0" smtClean="0">
                          <a:ln>
                            <a:noFill/>
                          </a:ln>
                          <a:solidFill>
                            <a:schemeClr val="tx1"/>
                          </a:solidFill>
                          <a:effectLst/>
                          <a:latin typeface="Arial" charset="0"/>
                          <a:ea typeface="宋体" charset="-122"/>
                        </a:rPr>
                        <a:t>读取字节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LDRH Rd, [Rn, #offset]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从存储器位置 </a:t>
                      </a:r>
                      <a:r>
                        <a:rPr kumimoji="0" lang="en-US" altLang="zh-CN" sz="1800" b="0" i="0" u="none" strike="noStrike" cap="none" normalizeH="0" baseline="0" smtClean="0">
                          <a:ln>
                            <a:noFill/>
                          </a:ln>
                          <a:solidFill>
                            <a:schemeClr val="tx1"/>
                          </a:solidFill>
                          <a:effectLst/>
                          <a:latin typeface="Arial" charset="0"/>
                          <a:ea typeface="宋体" charset="-122"/>
                        </a:rPr>
                        <a:t>Rn + offset </a:t>
                      </a:r>
                      <a:r>
                        <a:rPr kumimoji="0" lang="zh-CN" altLang="en-US" sz="1800" b="0" i="0" u="none" strike="noStrike" cap="none" normalizeH="0" baseline="0" smtClean="0">
                          <a:ln>
                            <a:noFill/>
                          </a:ln>
                          <a:solidFill>
                            <a:schemeClr val="tx1"/>
                          </a:solidFill>
                          <a:effectLst/>
                          <a:latin typeface="Arial" charset="0"/>
                          <a:ea typeface="宋体" charset="-122"/>
                        </a:rPr>
                        <a:t>读取半字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 Rd, [Rn, #offset]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从存储器位置 </a:t>
                      </a:r>
                      <a:r>
                        <a:rPr kumimoji="0" lang="en-US" altLang="zh-CN" sz="1800" b="0" i="0" u="none" strike="noStrike" cap="none" normalizeH="0" baseline="0" smtClean="0">
                          <a:ln>
                            <a:noFill/>
                          </a:ln>
                          <a:solidFill>
                            <a:schemeClr val="tx1"/>
                          </a:solidFill>
                          <a:effectLst/>
                          <a:latin typeface="Arial" charset="0"/>
                          <a:ea typeface="宋体" charset="-122"/>
                        </a:rPr>
                        <a:t>Rn + offset </a:t>
                      </a:r>
                      <a:r>
                        <a:rPr kumimoji="0" lang="zh-CN" altLang="en-US" sz="1800" b="0" i="0" u="none" strike="noStrike" cap="none" normalizeH="0" baseline="0" smtClean="0">
                          <a:ln>
                            <a:noFill/>
                          </a:ln>
                          <a:solidFill>
                            <a:schemeClr val="tx1"/>
                          </a:solidFill>
                          <a:effectLst/>
                          <a:latin typeface="Arial" charset="0"/>
                          <a:ea typeface="宋体" charset="-122"/>
                        </a:rPr>
                        <a:t>读取字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LDRD Rd1,Rd2, [Rn, #offset]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从存储器位置 </a:t>
                      </a:r>
                      <a:r>
                        <a:rPr kumimoji="0" lang="en-US" altLang="zh-CN" sz="1800" b="0" i="0" u="none" strike="noStrike" cap="none" normalizeH="0" baseline="0" smtClean="0">
                          <a:ln>
                            <a:noFill/>
                          </a:ln>
                          <a:solidFill>
                            <a:schemeClr val="tx1"/>
                          </a:solidFill>
                          <a:effectLst/>
                          <a:latin typeface="Arial" charset="0"/>
                          <a:ea typeface="宋体" charset="-122"/>
                        </a:rPr>
                        <a:t>Rn + offset </a:t>
                      </a:r>
                      <a:r>
                        <a:rPr kumimoji="0" lang="zh-CN" altLang="en-US" sz="1800" b="0" i="0" u="none" strike="noStrike" cap="none" normalizeH="0" baseline="0" smtClean="0">
                          <a:ln>
                            <a:noFill/>
                          </a:ln>
                          <a:solidFill>
                            <a:schemeClr val="tx1"/>
                          </a:solidFill>
                          <a:effectLst/>
                          <a:latin typeface="Arial" charset="0"/>
                          <a:ea typeface="宋体" charset="-122"/>
                        </a:rPr>
                        <a:t>读取双字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STRB Rd, [Rn, #offset]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向存储器位置 </a:t>
                      </a:r>
                      <a:r>
                        <a:rPr kumimoji="0" lang="en-US" altLang="zh-CN" sz="1800" b="0" i="0" u="none" strike="noStrike" cap="none" normalizeH="0" baseline="0" smtClean="0">
                          <a:ln>
                            <a:noFill/>
                          </a:ln>
                          <a:solidFill>
                            <a:schemeClr val="tx1"/>
                          </a:solidFill>
                          <a:effectLst/>
                          <a:latin typeface="Arial" charset="0"/>
                          <a:ea typeface="宋体" charset="-122"/>
                        </a:rPr>
                        <a:t>Rn + offset </a:t>
                      </a:r>
                      <a:r>
                        <a:rPr kumimoji="0" lang="zh-CN" altLang="en-US" sz="1800" b="0" i="0" u="none" strike="noStrike" cap="none" normalizeH="0" baseline="0" smtClean="0">
                          <a:ln>
                            <a:noFill/>
                          </a:ln>
                          <a:solidFill>
                            <a:schemeClr val="tx1"/>
                          </a:solidFill>
                          <a:effectLst/>
                          <a:latin typeface="Arial" charset="0"/>
                          <a:ea typeface="宋体" charset="-122"/>
                        </a:rPr>
                        <a:t>存储字节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STRH Rd, [Rn, #offset]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向存储器位置 </a:t>
                      </a:r>
                      <a:r>
                        <a:rPr kumimoji="0" lang="en-US" altLang="zh-CN" sz="1800" b="0" i="0" u="none" strike="noStrike" cap="none" normalizeH="0" baseline="0" smtClean="0">
                          <a:ln>
                            <a:noFill/>
                          </a:ln>
                          <a:solidFill>
                            <a:schemeClr val="tx1"/>
                          </a:solidFill>
                          <a:effectLst/>
                          <a:latin typeface="Arial" charset="0"/>
                          <a:ea typeface="宋体" charset="-122"/>
                        </a:rPr>
                        <a:t>Rn + offset </a:t>
                      </a:r>
                      <a:r>
                        <a:rPr kumimoji="0" lang="zh-CN" altLang="en-US" sz="1800" b="0" i="0" u="none" strike="noStrike" cap="none" normalizeH="0" baseline="0" smtClean="0">
                          <a:ln>
                            <a:noFill/>
                          </a:ln>
                          <a:solidFill>
                            <a:schemeClr val="tx1"/>
                          </a:solidFill>
                          <a:effectLst/>
                          <a:latin typeface="Arial" charset="0"/>
                          <a:ea typeface="宋体" charset="-122"/>
                        </a:rPr>
                        <a:t>存储半字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 Rd, [Rn, #offset]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向存储器位置 </a:t>
                      </a:r>
                      <a:r>
                        <a:rPr kumimoji="0" lang="en-US" altLang="zh-CN" sz="1800" b="0" i="0" u="none" strike="noStrike" cap="none" normalizeH="0" baseline="0" smtClean="0">
                          <a:ln>
                            <a:noFill/>
                          </a:ln>
                          <a:solidFill>
                            <a:schemeClr val="tx1"/>
                          </a:solidFill>
                          <a:effectLst/>
                          <a:latin typeface="Arial" charset="0"/>
                          <a:ea typeface="宋体" charset="-122"/>
                        </a:rPr>
                        <a:t>Rn + offset </a:t>
                      </a:r>
                      <a:r>
                        <a:rPr kumimoji="0" lang="zh-CN" altLang="en-US" sz="1800" b="0" i="0" u="none" strike="noStrike" cap="none" normalizeH="0" baseline="0" smtClean="0">
                          <a:ln>
                            <a:noFill/>
                          </a:ln>
                          <a:solidFill>
                            <a:schemeClr val="tx1"/>
                          </a:solidFill>
                          <a:effectLst/>
                          <a:latin typeface="Arial" charset="0"/>
                          <a:ea typeface="宋体" charset="-122"/>
                        </a:rPr>
                        <a:t>存储字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STRD Rd1,Rd2, [Rn, #offset]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向存储器位置 </a:t>
                      </a:r>
                      <a:r>
                        <a:rPr kumimoji="0" lang="en-US" altLang="zh-CN" sz="1800" b="0" i="0" u="none" strike="noStrike" cap="none" normalizeH="0" baseline="0" dirty="0" err="1" smtClean="0">
                          <a:ln>
                            <a:noFill/>
                          </a:ln>
                          <a:solidFill>
                            <a:schemeClr val="tx1"/>
                          </a:solidFill>
                          <a:effectLst/>
                          <a:latin typeface="Arial" charset="0"/>
                          <a:ea typeface="宋体" charset="-122"/>
                        </a:rPr>
                        <a:t>Rn</a:t>
                      </a:r>
                      <a:r>
                        <a:rPr kumimoji="0" lang="en-US" altLang="zh-CN" sz="1800" b="0" i="0" u="none" strike="noStrike" cap="none" normalizeH="0" baseline="0" dirty="0" smtClean="0">
                          <a:ln>
                            <a:noFill/>
                          </a:ln>
                          <a:solidFill>
                            <a:schemeClr val="tx1"/>
                          </a:solidFill>
                          <a:effectLst/>
                          <a:latin typeface="Arial" charset="0"/>
                          <a:ea typeface="宋体" charset="-122"/>
                        </a:rPr>
                        <a:t> + offset </a:t>
                      </a:r>
                      <a:r>
                        <a:rPr kumimoji="0" lang="zh-CN" altLang="en-US" sz="1800" b="0" i="0" u="none" strike="noStrike" cap="none" normalizeH="0" baseline="0" dirty="0" smtClean="0">
                          <a:ln>
                            <a:noFill/>
                          </a:ln>
                          <a:solidFill>
                            <a:schemeClr val="tx1"/>
                          </a:solidFill>
                          <a:effectLst/>
                          <a:latin typeface="Arial" charset="0"/>
                          <a:ea typeface="宋体" charset="-122"/>
                        </a:rPr>
                        <a:t>存储双字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sz="half" idx="4294967295"/>
          </p:nvPr>
        </p:nvSpPr>
        <p:spPr>
          <a:xfrm>
            <a:off x="323528" y="476672"/>
            <a:ext cx="8207375" cy="570384"/>
          </a:xfrm>
        </p:spPr>
        <p:txBody>
          <a:bodyPr/>
          <a:lstStyle/>
          <a:p>
            <a:pPr marL="0" indent="0">
              <a:buFontTx/>
              <a:buNone/>
            </a:pPr>
            <a:r>
              <a:rPr lang="zh-CN" altLang="en-US" sz="2400" b="1" dirty="0"/>
              <a:t>多重</a:t>
            </a:r>
            <a:r>
              <a:rPr lang="zh-CN" altLang="en-US" sz="2400" b="1" dirty="0" smtClean="0"/>
              <a:t>加载</a:t>
            </a:r>
            <a:r>
              <a:rPr lang="zh-CN" altLang="en-US" sz="2400" b="1" dirty="0"/>
              <a:t>和存储操作</a:t>
            </a:r>
            <a:r>
              <a:rPr lang="en-US" altLang="zh-CN" sz="2400" b="1" dirty="0" smtClean="0"/>
              <a:t>:LDM </a:t>
            </a:r>
            <a:r>
              <a:rPr lang="en-US" altLang="zh-CN" sz="2400" b="1" dirty="0"/>
              <a:t>(</a:t>
            </a:r>
            <a:r>
              <a:rPr lang="zh-CN" altLang="en-US" sz="2400" b="1" dirty="0"/>
              <a:t>加载多个</a:t>
            </a:r>
            <a:r>
              <a:rPr lang="en-US" altLang="zh-CN" sz="2400" b="1" dirty="0"/>
              <a:t>); STM (</a:t>
            </a:r>
            <a:r>
              <a:rPr lang="zh-CN" altLang="en-US" sz="2400" b="1" dirty="0"/>
              <a:t>存储多个</a:t>
            </a:r>
            <a:r>
              <a:rPr lang="en-US" altLang="zh-CN" sz="2400" b="1" dirty="0" smtClean="0"/>
              <a:t>)</a:t>
            </a:r>
            <a:endParaRPr lang="en-US" altLang="zh-CN" sz="2400" b="1" dirty="0"/>
          </a:p>
        </p:txBody>
      </p:sp>
      <p:sp>
        <p:nvSpPr>
          <p:cNvPr id="192515" name="Rectangle 3"/>
          <p:cNvSpPr>
            <a:spLocks noChangeArrowheads="1"/>
          </p:cNvSpPr>
          <p:nvPr/>
        </p:nvSpPr>
        <p:spPr bwMode="auto">
          <a:xfrm>
            <a:off x="3247380" y="1340768"/>
            <a:ext cx="204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多个内存访问指令</a:t>
            </a:r>
          </a:p>
        </p:txBody>
      </p:sp>
      <p:graphicFrame>
        <p:nvGraphicFramePr>
          <p:cNvPr id="844831" name="Group 31"/>
          <p:cNvGraphicFramePr>
            <a:graphicFrameLocks noGrp="1"/>
          </p:cNvGraphicFramePr>
          <p:nvPr>
            <p:ph sz="half" idx="4294967295"/>
            <p:extLst>
              <p:ext uri="{D42A27DB-BD31-4B8C-83A1-F6EECF244321}">
                <p14:modId xmlns:p14="http://schemas.microsoft.com/office/powerpoint/2010/main" val="1056955836"/>
              </p:ext>
            </p:extLst>
          </p:nvPr>
        </p:nvGraphicFramePr>
        <p:xfrm>
          <a:off x="457200" y="2060848"/>
          <a:ext cx="8218488" cy="3962401"/>
        </p:xfrm>
        <a:graphic>
          <a:graphicData uri="http://schemas.openxmlformats.org/drawingml/2006/table">
            <a:tbl>
              <a:tblPr/>
              <a:tblGrid>
                <a:gridCol w="3322712"/>
                <a:gridCol w="4895776"/>
              </a:tblGrid>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例子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68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LDMIA Rd!, &lt;reg list&gt;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 </a:t>
                      </a:r>
                      <a:r>
                        <a:rPr kumimoji="0" lang="en-US" altLang="zh-CN" sz="1800" b="0" i="0" u="none" strike="noStrike" cap="none" normalizeH="0" baseline="0" smtClean="0">
                          <a:ln>
                            <a:noFill/>
                          </a:ln>
                          <a:solidFill>
                            <a:schemeClr val="tx1"/>
                          </a:solidFill>
                          <a:effectLst/>
                          <a:latin typeface="Arial" charset="0"/>
                          <a:ea typeface="宋体" charset="-122"/>
                        </a:rPr>
                        <a:t>Rd </a:t>
                      </a:r>
                      <a:r>
                        <a:rPr kumimoji="0" lang="zh-CN" altLang="en-US" sz="1800" b="0" i="0" u="none" strike="noStrike" cap="none" normalizeH="0" baseline="0" smtClean="0">
                          <a:ln>
                            <a:noFill/>
                          </a:ln>
                          <a:solidFill>
                            <a:schemeClr val="tx1"/>
                          </a:solidFill>
                          <a:effectLst/>
                          <a:latin typeface="Arial" charset="0"/>
                          <a:ea typeface="宋体" charset="-122"/>
                        </a:rPr>
                        <a:t>指定的存储位置读取多个字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555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STMIA Rd!, &lt;reg list&gt;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 </a:t>
                      </a:r>
                      <a:r>
                        <a:rPr kumimoji="0" lang="en-US" altLang="zh-CN" sz="1800" b="0" i="0" u="none" strike="noStrike" cap="none" normalizeH="0" baseline="0" smtClean="0">
                          <a:ln>
                            <a:noFill/>
                          </a:ln>
                          <a:solidFill>
                            <a:schemeClr val="tx1"/>
                          </a:solidFill>
                          <a:effectLst/>
                          <a:latin typeface="Arial" charset="0"/>
                          <a:ea typeface="宋体" charset="-122"/>
                        </a:rPr>
                        <a:t>Rd </a:t>
                      </a:r>
                      <a:r>
                        <a:rPr kumimoji="0" lang="zh-CN" altLang="en-US" sz="1800" b="0" i="0" u="none" strike="noStrike" cap="none" normalizeH="0" baseline="0" smtClean="0">
                          <a:ln>
                            <a:noFill/>
                          </a:ln>
                          <a:solidFill>
                            <a:schemeClr val="tx1"/>
                          </a:solidFill>
                          <a:effectLst/>
                          <a:latin typeface="Arial" charset="0"/>
                          <a:ea typeface="宋体" charset="-122"/>
                        </a:rPr>
                        <a:t>指定的存储位置存储多个字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73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LDMIA.W </a:t>
                      </a:r>
                      <a:r>
                        <a:rPr kumimoji="0" lang="en-US" altLang="zh-CN" sz="1800" b="0" i="0" u="none" strike="noStrike" cap="none" normalizeH="0" baseline="0" dirty="0" smtClean="0">
                          <a:ln>
                            <a:noFill/>
                          </a:ln>
                          <a:solidFill>
                            <a:schemeClr val="tx1"/>
                          </a:solidFill>
                          <a:effectLst/>
                          <a:latin typeface="Arial" charset="0"/>
                          <a:ea typeface="宋体" charset="-122"/>
                        </a:rPr>
                        <a:t>Rd!, &lt;</a:t>
                      </a:r>
                      <a:r>
                        <a:rPr kumimoji="0" lang="en-US" altLang="zh-CN" sz="1800" b="0" i="0" u="none" strike="noStrike" cap="none" normalizeH="0" baseline="0" dirty="0" err="1" smtClean="0">
                          <a:ln>
                            <a:noFill/>
                          </a:ln>
                          <a:solidFill>
                            <a:schemeClr val="tx1"/>
                          </a:solidFill>
                          <a:effectLst/>
                          <a:latin typeface="Arial" charset="0"/>
                          <a:ea typeface="宋体" charset="-122"/>
                        </a:rPr>
                        <a:t>reg</a:t>
                      </a:r>
                      <a:r>
                        <a:rPr kumimoji="0" lang="en-US" altLang="zh-CN" sz="1800" b="0" i="0" u="none" strike="noStrike" cap="none" normalizeH="0" baseline="0" dirty="0" smtClean="0">
                          <a:ln>
                            <a:noFill/>
                          </a:ln>
                          <a:solidFill>
                            <a:schemeClr val="tx1"/>
                          </a:solidFill>
                          <a:effectLst/>
                          <a:latin typeface="Arial" charset="0"/>
                          <a:ea typeface="宋体" charset="-122"/>
                        </a:rPr>
                        <a:t> list&gt;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 </a:t>
                      </a:r>
                      <a:r>
                        <a:rPr kumimoji="0" lang="en-US" altLang="zh-CN" sz="1800" b="0" i="0" u="none" strike="noStrike" cap="none" normalizeH="0" baseline="0" smtClean="0">
                          <a:ln>
                            <a:noFill/>
                          </a:ln>
                          <a:solidFill>
                            <a:schemeClr val="tx1"/>
                          </a:solidFill>
                          <a:effectLst/>
                          <a:latin typeface="Arial" charset="0"/>
                          <a:ea typeface="宋体" charset="-122"/>
                        </a:rPr>
                        <a:t>Rd </a:t>
                      </a:r>
                      <a:r>
                        <a:rPr kumimoji="0" lang="zh-CN" altLang="en-US" sz="1800" b="0" i="0" u="none" strike="noStrike" cap="none" normalizeH="0" baseline="0" smtClean="0">
                          <a:ln>
                            <a:noFill/>
                          </a:ln>
                          <a:solidFill>
                            <a:schemeClr val="tx1"/>
                          </a:solidFill>
                          <a:effectLst/>
                          <a:latin typeface="Arial" charset="0"/>
                          <a:ea typeface="宋体" charset="-122"/>
                        </a:rPr>
                        <a:t>指定的存储位置读取多个字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673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LDMDB.W </a:t>
                      </a:r>
                      <a:r>
                        <a:rPr kumimoji="0" lang="en-US" altLang="zh-CN" sz="1800" b="0" i="0" u="none" strike="noStrike" cap="none" normalizeH="0" baseline="0" dirty="0" smtClean="0">
                          <a:ln>
                            <a:noFill/>
                          </a:ln>
                          <a:solidFill>
                            <a:schemeClr val="tx1"/>
                          </a:solidFill>
                          <a:effectLst/>
                          <a:latin typeface="Arial" charset="0"/>
                          <a:ea typeface="宋体" charset="-122"/>
                        </a:rPr>
                        <a:t>Rd!,  </a:t>
                      </a:r>
                      <a:r>
                        <a:rPr kumimoji="0" lang="en-US" altLang="zh-CN" sz="1800" b="0" i="0" u="none" strike="noStrike" cap="none" normalizeH="0" baseline="0" dirty="0" smtClean="0">
                          <a:ln>
                            <a:noFill/>
                          </a:ln>
                          <a:solidFill>
                            <a:schemeClr val="tx1"/>
                          </a:solidFill>
                          <a:effectLst/>
                          <a:latin typeface="Arial" charset="0"/>
                          <a:ea typeface="宋体" charset="-122"/>
                        </a:rPr>
                        <a:t>&lt;</a:t>
                      </a:r>
                      <a:r>
                        <a:rPr kumimoji="0" lang="en-US" altLang="zh-CN" sz="1800" b="0" i="0" u="none" strike="noStrike" cap="none" normalizeH="0" baseline="0" dirty="0" err="1" smtClean="0">
                          <a:ln>
                            <a:noFill/>
                          </a:ln>
                          <a:solidFill>
                            <a:schemeClr val="tx1"/>
                          </a:solidFill>
                          <a:effectLst/>
                          <a:latin typeface="Arial" charset="0"/>
                          <a:ea typeface="宋体" charset="-122"/>
                        </a:rPr>
                        <a:t>reg</a:t>
                      </a:r>
                      <a:r>
                        <a:rPr kumimoji="0" lang="en-US" altLang="zh-CN" sz="1800" b="0" i="0" u="none" strike="noStrike" cap="none" normalizeH="0" baseline="0" dirty="0" smtClean="0">
                          <a:ln>
                            <a:noFill/>
                          </a:ln>
                          <a:solidFill>
                            <a:schemeClr val="tx1"/>
                          </a:solidFill>
                          <a:effectLst/>
                          <a:latin typeface="Arial" charset="0"/>
                          <a:ea typeface="宋体" charset="-122"/>
                        </a:rPr>
                        <a:t> list&gt;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 </a:t>
                      </a:r>
                      <a:r>
                        <a:rPr kumimoji="0" lang="en-US" altLang="zh-CN" sz="1800" b="0" i="0" u="none" strike="noStrike" cap="none" normalizeH="0" baseline="0" smtClean="0">
                          <a:ln>
                            <a:noFill/>
                          </a:ln>
                          <a:solidFill>
                            <a:schemeClr val="tx1"/>
                          </a:solidFill>
                          <a:effectLst/>
                          <a:latin typeface="Arial" charset="0"/>
                          <a:ea typeface="宋体" charset="-122"/>
                        </a:rPr>
                        <a:t>Rd </a:t>
                      </a:r>
                      <a:r>
                        <a:rPr kumimoji="0" lang="zh-CN" altLang="en-US" sz="1800" b="0" i="0" u="none" strike="noStrike" cap="none" normalizeH="0" baseline="0" smtClean="0">
                          <a:ln>
                            <a:noFill/>
                          </a:ln>
                          <a:solidFill>
                            <a:schemeClr val="tx1"/>
                          </a:solidFill>
                          <a:effectLst/>
                          <a:latin typeface="Arial" charset="0"/>
                          <a:ea typeface="宋体" charset="-122"/>
                        </a:rPr>
                        <a:t>指定的存储位置读取多个字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77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STMIA.W </a:t>
                      </a:r>
                      <a:r>
                        <a:rPr kumimoji="0" lang="en-US" altLang="zh-CN" sz="1800" b="0" i="0" u="none" strike="noStrike" cap="none" normalizeH="0" baseline="0" dirty="0" smtClean="0">
                          <a:ln>
                            <a:noFill/>
                          </a:ln>
                          <a:solidFill>
                            <a:schemeClr val="tx1"/>
                          </a:solidFill>
                          <a:effectLst/>
                          <a:latin typeface="Arial" charset="0"/>
                          <a:ea typeface="宋体" charset="-122"/>
                        </a:rPr>
                        <a:t>Rd!, </a:t>
                      </a:r>
                      <a:r>
                        <a:rPr kumimoji="0" lang="en-US" altLang="zh-CN" sz="1800" b="0" i="0" u="none" strike="noStrike" cap="none" normalizeH="0" baseline="0" dirty="0" smtClean="0">
                          <a:ln>
                            <a:noFill/>
                          </a:ln>
                          <a:solidFill>
                            <a:schemeClr val="tx1"/>
                          </a:solidFill>
                          <a:effectLst/>
                          <a:latin typeface="Arial" charset="0"/>
                          <a:ea typeface="宋体" charset="-122"/>
                        </a:rPr>
                        <a:t>&lt;</a:t>
                      </a:r>
                      <a:r>
                        <a:rPr kumimoji="0" lang="en-US" altLang="zh-CN" sz="1800" b="0" i="0" u="none" strike="noStrike" cap="none" normalizeH="0" baseline="0" dirty="0" err="1" smtClean="0">
                          <a:ln>
                            <a:noFill/>
                          </a:ln>
                          <a:solidFill>
                            <a:schemeClr val="tx1"/>
                          </a:solidFill>
                          <a:effectLst/>
                          <a:latin typeface="Arial" charset="0"/>
                          <a:ea typeface="宋体" charset="-122"/>
                        </a:rPr>
                        <a:t>reg</a:t>
                      </a:r>
                      <a:r>
                        <a:rPr kumimoji="0" lang="en-US" altLang="zh-CN" sz="1800" b="0" i="0" u="none" strike="noStrike" cap="none" normalizeH="0" baseline="0" dirty="0" smtClean="0">
                          <a:ln>
                            <a:noFill/>
                          </a:ln>
                          <a:solidFill>
                            <a:schemeClr val="tx1"/>
                          </a:solidFill>
                          <a:effectLst/>
                          <a:latin typeface="Arial" charset="0"/>
                          <a:ea typeface="宋体" charset="-122"/>
                        </a:rPr>
                        <a:t> list&gt;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从 </a:t>
                      </a:r>
                      <a:r>
                        <a:rPr kumimoji="0" lang="en-US" altLang="zh-CN" sz="1800" b="0" i="0" u="none" strike="noStrike" cap="none" normalizeH="0" baseline="0" smtClean="0">
                          <a:ln>
                            <a:noFill/>
                          </a:ln>
                          <a:solidFill>
                            <a:schemeClr val="tx1"/>
                          </a:solidFill>
                          <a:effectLst/>
                          <a:latin typeface="Arial" charset="0"/>
                          <a:ea typeface="宋体" charset="-122"/>
                        </a:rPr>
                        <a:t>Rd </a:t>
                      </a:r>
                      <a:r>
                        <a:rPr kumimoji="0" lang="zh-CN" altLang="en-US" sz="1800" b="0" i="0" u="none" strike="noStrike" cap="none" normalizeH="0" baseline="0" smtClean="0">
                          <a:ln>
                            <a:noFill/>
                          </a:ln>
                          <a:solidFill>
                            <a:schemeClr val="tx1"/>
                          </a:solidFill>
                          <a:effectLst/>
                          <a:latin typeface="Arial" charset="0"/>
                          <a:ea typeface="宋体" charset="-122"/>
                        </a:rPr>
                        <a:t>指定的存储位置写多个字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STMDB.W </a:t>
                      </a:r>
                      <a:r>
                        <a:rPr kumimoji="0" lang="en-US" altLang="zh-CN" sz="1800" b="0" i="0" u="none" strike="noStrike" cap="none" normalizeH="0" baseline="0" dirty="0" smtClean="0">
                          <a:ln>
                            <a:noFill/>
                          </a:ln>
                          <a:solidFill>
                            <a:schemeClr val="tx1"/>
                          </a:solidFill>
                          <a:effectLst/>
                          <a:latin typeface="Arial" charset="0"/>
                          <a:ea typeface="宋体" charset="-122"/>
                        </a:rPr>
                        <a:t>Rd!, </a:t>
                      </a:r>
                      <a:r>
                        <a:rPr kumimoji="0" lang="en-US" altLang="zh-CN" sz="1800" b="0" i="0" u="none" strike="noStrike" cap="none" normalizeH="0" baseline="0" dirty="0" smtClean="0">
                          <a:ln>
                            <a:noFill/>
                          </a:ln>
                          <a:solidFill>
                            <a:schemeClr val="tx1"/>
                          </a:solidFill>
                          <a:effectLst/>
                          <a:latin typeface="Arial" charset="0"/>
                          <a:ea typeface="宋体" charset="-122"/>
                        </a:rPr>
                        <a:t>&lt;</a:t>
                      </a:r>
                      <a:r>
                        <a:rPr kumimoji="0" lang="en-US" altLang="zh-CN" sz="1800" b="0" i="0" u="none" strike="noStrike" cap="none" normalizeH="0" baseline="0" dirty="0" err="1" smtClean="0">
                          <a:ln>
                            <a:noFill/>
                          </a:ln>
                          <a:solidFill>
                            <a:schemeClr val="tx1"/>
                          </a:solidFill>
                          <a:effectLst/>
                          <a:latin typeface="Arial" charset="0"/>
                          <a:ea typeface="宋体" charset="-122"/>
                        </a:rPr>
                        <a:t>reg</a:t>
                      </a:r>
                      <a:r>
                        <a:rPr kumimoji="0" lang="en-US" altLang="zh-CN" sz="1800" b="0" i="0" u="none" strike="noStrike" cap="none" normalizeH="0" baseline="0" dirty="0" smtClean="0">
                          <a:ln>
                            <a:noFill/>
                          </a:ln>
                          <a:solidFill>
                            <a:schemeClr val="tx1"/>
                          </a:solidFill>
                          <a:effectLst/>
                          <a:latin typeface="Arial" charset="0"/>
                          <a:ea typeface="宋体" charset="-122"/>
                        </a:rPr>
                        <a:t> list&gt;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从 </a:t>
                      </a:r>
                      <a:r>
                        <a:rPr kumimoji="0" lang="en-US" altLang="zh-CN" sz="1800" b="0" i="0" u="none" strike="noStrike" cap="none" normalizeH="0" baseline="0" dirty="0" smtClean="0">
                          <a:ln>
                            <a:noFill/>
                          </a:ln>
                          <a:solidFill>
                            <a:schemeClr val="tx1"/>
                          </a:solidFill>
                          <a:effectLst/>
                          <a:latin typeface="Arial" charset="0"/>
                          <a:ea typeface="宋体" charset="-122"/>
                        </a:rPr>
                        <a:t>Rd </a:t>
                      </a:r>
                      <a:r>
                        <a:rPr kumimoji="0" lang="zh-CN" altLang="en-US" sz="1800" b="0" i="0" u="none" strike="noStrike" cap="none" normalizeH="0" baseline="0" dirty="0" smtClean="0">
                          <a:ln>
                            <a:noFill/>
                          </a:ln>
                          <a:solidFill>
                            <a:schemeClr val="tx1"/>
                          </a:solidFill>
                          <a:effectLst/>
                          <a:latin typeface="Arial" charset="0"/>
                          <a:ea typeface="宋体" charset="-122"/>
                        </a:rPr>
                        <a:t>指定的存储位置写多个字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195"/>
                      </a:srgbClr>
                    </a:solid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4294967295"/>
          </p:nvPr>
        </p:nvSpPr>
        <p:spPr>
          <a:xfrm>
            <a:off x="468313" y="342230"/>
            <a:ext cx="8229600" cy="5607050"/>
          </a:xfrm>
        </p:spPr>
        <p:txBody>
          <a:bodyPr/>
          <a:lstStyle/>
          <a:p>
            <a:pPr marL="0" indent="0">
              <a:lnSpc>
                <a:spcPct val="130000"/>
              </a:lnSpc>
              <a:spcBef>
                <a:spcPct val="50000"/>
              </a:spcBef>
              <a:buFontTx/>
              <a:buNone/>
            </a:pPr>
            <a:r>
              <a:rPr lang="zh-CN" altLang="en-US" sz="2400" dirty="0"/>
              <a:t>通常一条 </a:t>
            </a:r>
            <a:r>
              <a:rPr lang="en-US" altLang="zh-CN" sz="2400" dirty="0"/>
              <a:t>PUSH </a:t>
            </a:r>
            <a:r>
              <a:rPr lang="zh-CN" altLang="en-US" sz="2400" dirty="0"/>
              <a:t>指令会有相同寄存器列表的相应的</a:t>
            </a:r>
            <a:r>
              <a:rPr lang="en-US" altLang="zh-CN" sz="2400" dirty="0"/>
              <a:t>POP</a:t>
            </a:r>
            <a:r>
              <a:rPr lang="zh-CN" altLang="en-US" sz="2400" dirty="0"/>
              <a:t>指令 </a:t>
            </a:r>
            <a:r>
              <a:rPr lang="en-US" altLang="zh-CN" sz="2400" dirty="0"/>
              <a:t>, </a:t>
            </a:r>
            <a:r>
              <a:rPr lang="zh-CN" altLang="en-US" sz="2400" dirty="0"/>
              <a:t>但是这并不总是必须的。</a:t>
            </a:r>
          </a:p>
          <a:p>
            <a:pPr marL="0" indent="0">
              <a:lnSpc>
                <a:spcPct val="130000"/>
              </a:lnSpc>
              <a:spcBef>
                <a:spcPct val="50000"/>
              </a:spcBef>
              <a:buFontTx/>
              <a:buNone/>
            </a:pPr>
            <a:r>
              <a:rPr lang="zh-CN" altLang="en-US" sz="2400" dirty="0"/>
              <a:t>  </a:t>
            </a:r>
            <a:r>
              <a:rPr lang="en-US" altLang="zh-CN" sz="2000" dirty="0"/>
              <a:t>PUSH    {R0-R3, LR}     ; </a:t>
            </a:r>
            <a:r>
              <a:rPr lang="en-US" altLang="zh-CN" sz="1800" dirty="0"/>
              <a:t>Save register contents at beginning of subroutine</a:t>
            </a:r>
            <a:r>
              <a:rPr lang="en-US" altLang="zh-CN" sz="2000" dirty="0"/>
              <a:t> </a:t>
            </a:r>
          </a:p>
          <a:p>
            <a:pPr marL="0" indent="0">
              <a:lnSpc>
                <a:spcPct val="130000"/>
              </a:lnSpc>
              <a:buFontTx/>
              <a:buNone/>
            </a:pPr>
            <a:r>
              <a:rPr lang="en-US" altLang="zh-CN" sz="2000" dirty="0"/>
              <a:t>  ....                                  ; </a:t>
            </a:r>
            <a:r>
              <a:rPr lang="en-US" altLang="zh-CN" sz="1800" dirty="0"/>
              <a:t>Processing</a:t>
            </a:r>
            <a:r>
              <a:rPr lang="en-US" altLang="zh-CN" sz="2000" dirty="0"/>
              <a:t> </a:t>
            </a:r>
          </a:p>
          <a:p>
            <a:pPr marL="0" indent="0">
              <a:lnSpc>
                <a:spcPct val="130000"/>
              </a:lnSpc>
              <a:buFontTx/>
              <a:buNone/>
            </a:pPr>
            <a:r>
              <a:rPr lang="en-US" altLang="zh-CN" sz="2000" dirty="0"/>
              <a:t>  POP      {R0-R3, PC}     ; </a:t>
            </a:r>
            <a:r>
              <a:rPr lang="en-US" altLang="zh-CN" sz="1800" dirty="0"/>
              <a:t>restore registers and return</a:t>
            </a:r>
          </a:p>
          <a:p>
            <a:pPr marL="0" indent="0">
              <a:lnSpc>
                <a:spcPct val="130000"/>
              </a:lnSpc>
              <a:spcBef>
                <a:spcPct val="50000"/>
              </a:spcBef>
              <a:buFontTx/>
              <a:buNone/>
            </a:pPr>
            <a:r>
              <a:rPr lang="zh-CN" altLang="en-US" sz="2400" b="1" dirty="0">
                <a:solidFill>
                  <a:srgbClr val="00B050"/>
                </a:solidFill>
              </a:rPr>
              <a:t>传送立即数到寄存器</a:t>
            </a:r>
            <a:r>
              <a:rPr lang="en-US" altLang="zh-CN" sz="2400" b="1" dirty="0">
                <a:solidFill>
                  <a:srgbClr val="00B050"/>
                </a:solidFill>
              </a:rPr>
              <a:t>:</a:t>
            </a:r>
          </a:p>
          <a:p>
            <a:pPr marL="0" indent="0">
              <a:lnSpc>
                <a:spcPct val="130000"/>
              </a:lnSpc>
              <a:spcBef>
                <a:spcPct val="50000"/>
              </a:spcBef>
              <a:buFontTx/>
              <a:buNone/>
            </a:pPr>
            <a:r>
              <a:rPr lang="en-US" altLang="zh-CN" sz="2400" dirty="0"/>
              <a:t>  </a:t>
            </a:r>
            <a:r>
              <a:rPr lang="en-US" altLang="zh-CN" sz="2000" dirty="0">
                <a:solidFill>
                  <a:srgbClr val="1D0EE4"/>
                </a:solidFill>
              </a:rPr>
              <a:t>MOV R0,   #0x12 </a:t>
            </a:r>
            <a:r>
              <a:rPr lang="en-US" altLang="zh-CN" sz="2000" dirty="0"/>
              <a:t>     ; Set R0 to 0x12</a:t>
            </a:r>
          </a:p>
          <a:p>
            <a:pPr marL="0" indent="0">
              <a:lnSpc>
                <a:spcPct val="130000"/>
              </a:lnSpc>
              <a:spcBef>
                <a:spcPct val="50000"/>
              </a:spcBef>
              <a:buFontTx/>
              <a:buNone/>
            </a:pPr>
            <a:r>
              <a:rPr lang="zh-CN" altLang="en-US" sz="2400" dirty="0"/>
              <a:t>对于大的取值</a:t>
            </a:r>
            <a:r>
              <a:rPr lang="en-US" altLang="zh-CN" sz="2400" dirty="0"/>
              <a:t>(</a:t>
            </a:r>
            <a:r>
              <a:rPr lang="zh-CN" altLang="en-US" sz="2400" dirty="0"/>
              <a:t>超过 </a:t>
            </a:r>
            <a:r>
              <a:rPr lang="en-US" altLang="zh-CN" sz="2400" dirty="0"/>
              <a:t>8 </a:t>
            </a:r>
            <a:r>
              <a:rPr lang="zh-CN" altLang="en-US" sz="2400" dirty="0"/>
              <a:t>比特</a:t>
            </a:r>
            <a:r>
              <a:rPr lang="en-US" altLang="zh-CN" sz="2400" dirty="0"/>
              <a:t>), </a:t>
            </a:r>
            <a:r>
              <a:rPr lang="zh-CN" altLang="en-US" sz="2400" dirty="0"/>
              <a:t>你可能需要使用一条 </a:t>
            </a:r>
            <a:r>
              <a:rPr lang="en-US" altLang="zh-CN" sz="2400" dirty="0"/>
              <a:t>Thumb-2 </a:t>
            </a:r>
            <a:r>
              <a:rPr lang="zh-CN" altLang="en-US" sz="2400" dirty="0"/>
              <a:t>传送指令。</a:t>
            </a:r>
          </a:p>
          <a:p>
            <a:pPr marL="0" indent="0">
              <a:lnSpc>
                <a:spcPct val="130000"/>
              </a:lnSpc>
              <a:spcBef>
                <a:spcPct val="50000"/>
              </a:spcBef>
              <a:buFontTx/>
              <a:buNone/>
            </a:pPr>
            <a:r>
              <a:rPr lang="zh-CN" altLang="en-US" sz="2400" dirty="0"/>
              <a:t>  </a:t>
            </a:r>
            <a:r>
              <a:rPr lang="en-US" altLang="zh-CN" sz="2000" dirty="0">
                <a:solidFill>
                  <a:srgbClr val="C00000"/>
                </a:solidFill>
              </a:rPr>
              <a:t>MOVW.W      R0</a:t>
            </a:r>
            <a:r>
              <a:rPr lang="en-US" altLang="zh-CN" sz="2000" dirty="0" smtClean="0">
                <a:solidFill>
                  <a:srgbClr val="C00000"/>
                </a:solidFill>
              </a:rPr>
              <a:t>, #</a:t>
            </a:r>
            <a:r>
              <a:rPr lang="en-US" altLang="zh-CN" sz="2000" dirty="0">
                <a:solidFill>
                  <a:srgbClr val="C00000"/>
                </a:solidFill>
              </a:rPr>
              <a:t>0x789A       </a:t>
            </a:r>
            <a:r>
              <a:rPr lang="en-US" altLang="zh-CN" sz="2000" dirty="0"/>
              <a:t>; Set R0 to 0x789A</a:t>
            </a:r>
            <a:r>
              <a:rPr lang="en-US" altLang="zh-CN" sz="2400" dirty="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228600" y="404664"/>
            <a:ext cx="3983360" cy="504825"/>
          </a:xfrm>
        </p:spPr>
        <p:txBody>
          <a:bodyPr/>
          <a:lstStyle/>
          <a:p>
            <a:pPr marL="0" indent="0">
              <a:lnSpc>
                <a:spcPct val="90000"/>
              </a:lnSpc>
              <a:buFontTx/>
              <a:buNone/>
            </a:pPr>
            <a:r>
              <a:rPr lang="en-US" altLang="zh-CN" b="1" dirty="0"/>
              <a:t>8.2 Cortex-M3</a:t>
            </a:r>
            <a:r>
              <a:rPr lang="zh-CN" altLang="en-US" b="1" dirty="0"/>
              <a:t>概述</a:t>
            </a:r>
            <a:endParaRPr lang="zh-CN" altLang="en-US" dirty="0"/>
          </a:p>
        </p:txBody>
      </p:sp>
      <p:sp>
        <p:nvSpPr>
          <p:cNvPr id="22531" name="Rectangle 3"/>
          <p:cNvSpPr>
            <a:spLocks noChangeArrowheads="1"/>
          </p:cNvSpPr>
          <p:nvPr/>
        </p:nvSpPr>
        <p:spPr bwMode="auto">
          <a:xfrm>
            <a:off x="0" y="1700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133984"/>
              </a:solidFill>
              <a:ea typeface="黑体" pitchFamily="2" charset="-122"/>
            </a:endParaRPr>
          </a:p>
        </p:txBody>
      </p:sp>
      <p:graphicFrame>
        <p:nvGraphicFramePr>
          <p:cNvPr id="758788" name="Object 4"/>
          <p:cNvGraphicFramePr>
            <a:graphicFrameLocks noChangeAspect="1"/>
          </p:cNvGraphicFramePr>
          <p:nvPr>
            <p:extLst>
              <p:ext uri="{D42A27DB-BD31-4B8C-83A1-F6EECF244321}">
                <p14:modId xmlns:p14="http://schemas.microsoft.com/office/powerpoint/2010/main" val="3426512270"/>
              </p:ext>
            </p:extLst>
          </p:nvPr>
        </p:nvGraphicFramePr>
        <p:xfrm>
          <a:off x="694767" y="1053231"/>
          <a:ext cx="8197713" cy="5472113"/>
        </p:xfrm>
        <a:graphic>
          <a:graphicData uri="http://schemas.openxmlformats.org/presentationml/2006/ole">
            <mc:AlternateContent xmlns:mc="http://schemas.openxmlformats.org/markup-compatibility/2006">
              <mc:Choice xmlns:v="urn:schemas-microsoft-com:vml" Requires="v">
                <p:oleObj spid="_x0000_s22603" name="Visio" r:id="rId4" imgW="9946958" imgH="6628924" progId="Visio.Drawing.11">
                  <p:embed/>
                </p:oleObj>
              </mc:Choice>
              <mc:Fallback>
                <p:oleObj name="Visio" r:id="rId4" imgW="9946958" imgH="662892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767" y="1053231"/>
                        <a:ext cx="8197713" cy="5472113"/>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4294967295"/>
          </p:nvPr>
        </p:nvSpPr>
        <p:spPr>
          <a:xfrm>
            <a:off x="468313" y="476672"/>
            <a:ext cx="8229600" cy="6048672"/>
          </a:xfrm>
        </p:spPr>
        <p:txBody>
          <a:bodyPr/>
          <a:lstStyle/>
          <a:p>
            <a:pPr marL="0" indent="0">
              <a:lnSpc>
                <a:spcPct val="130000"/>
              </a:lnSpc>
              <a:spcBef>
                <a:spcPct val="50000"/>
              </a:spcBef>
              <a:buFontTx/>
              <a:buNone/>
            </a:pPr>
            <a:r>
              <a:rPr lang="zh-CN" altLang="en-US" sz="2400" dirty="0"/>
              <a:t>你也可以使用</a:t>
            </a:r>
            <a:r>
              <a:rPr lang="en-US" altLang="zh-CN" sz="2400" dirty="0"/>
              <a:t>LDR (</a:t>
            </a:r>
            <a:r>
              <a:rPr lang="zh-CN" altLang="en-US" sz="2400" dirty="0"/>
              <a:t>在</a:t>
            </a:r>
            <a:r>
              <a:rPr lang="en-US" altLang="zh-CN" sz="2400" dirty="0"/>
              <a:t>ARM</a:t>
            </a:r>
            <a:r>
              <a:rPr lang="zh-CN" altLang="en-US" sz="2400" dirty="0"/>
              <a:t>汇编中使用的一条伪指令</a:t>
            </a:r>
            <a:r>
              <a:rPr lang="en-US" altLang="zh-CN" sz="2400" dirty="0"/>
              <a:t>):</a:t>
            </a:r>
          </a:p>
          <a:p>
            <a:pPr marL="0" indent="0">
              <a:lnSpc>
                <a:spcPct val="130000"/>
              </a:lnSpc>
              <a:spcBef>
                <a:spcPct val="50000"/>
              </a:spcBef>
              <a:buFontTx/>
              <a:buNone/>
            </a:pPr>
            <a:r>
              <a:rPr lang="en-US" altLang="zh-CN" sz="2400" dirty="0">
                <a:solidFill>
                  <a:srgbClr val="FF0000"/>
                </a:solidFill>
              </a:rPr>
              <a:t>  </a:t>
            </a:r>
            <a:r>
              <a:rPr lang="en-US" altLang="zh-CN" sz="2000" dirty="0">
                <a:solidFill>
                  <a:srgbClr val="FF0000"/>
                </a:solidFill>
              </a:rPr>
              <a:t>LDR   R0,    =0x3456789A</a:t>
            </a:r>
          </a:p>
          <a:p>
            <a:pPr marL="0" indent="0">
              <a:lnSpc>
                <a:spcPct val="130000"/>
              </a:lnSpc>
              <a:spcBef>
                <a:spcPct val="50000"/>
              </a:spcBef>
              <a:buFontTx/>
              <a:buNone/>
            </a:pPr>
            <a:r>
              <a:rPr lang="zh-CN" altLang="en-US" sz="2400" dirty="0"/>
              <a:t>这并不是一条真正的汇编命令</a:t>
            </a:r>
            <a:r>
              <a:rPr lang="en-US" altLang="zh-CN" sz="2400" dirty="0"/>
              <a:t>, </a:t>
            </a:r>
            <a:r>
              <a:rPr lang="zh-CN" altLang="en-US" sz="2400" dirty="0"/>
              <a:t>但是</a:t>
            </a:r>
            <a:r>
              <a:rPr lang="en-US" altLang="zh-CN" sz="2400" dirty="0"/>
              <a:t>ARM</a:t>
            </a:r>
            <a:r>
              <a:rPr lang="zh-CN" altLang="en-US" sz="2400" dirty="0"/>
              <a:t>的汇编器会把它转换成一条</a:t>
            </a:r>
            <a:r>
              <a:rPr lang="en-US" altLang="zh-CN" sz="2400" dirty="0"/>
              <a:t>PC</a:t>
            </a:r>
            <a:r>
              <a:rPr lang="zh-CN" altLang="en-US" sz="2400" dirty="0"/>
              <a:t>相关的加载指令来产生需要的数据。</a:t>
            </a:r>
          </a:p>
          <a:p>
            <a:pPr marL="0" indent="0">
              <a:lnSpc>
                <a:spcPct val="130000"/>
              </a:lnSpc>
              <a:spcBef>
                <a:spcPct val="50000"/>
              </a:spcBef>
              <a:buFontTx/>
              <a:buNone/>
            </a:pPr>
            <a:r>
              <a:rPr lang="zh-CN" altLang="en-US" sz="2400" b="1" dirty="0">
                <a:solidFill>
                  <a:srgbClr val="1D0EE4"/>
                </a:solidFill>
              </a:rPr>
              <a:t>对于 </a:t>
            </a:r>
            <a:r>
              <a:rPr lang="en-US" altLang="zh-CN" sz="2400" b="1" dirty="0">
                <a:solidFill>
                  <a:srgbClr val="1D0EE4"/>
                </a:solidFill>
              </a:rPr>
              <a:t>LDR, </a:t>
            </a:r>
            <a:r>
              <a:rPr lang="zh-CN" altLang="en-US" sz="2400" b="1" dirty="0">
                <a:solidFill>
                  <a:srgbClr val="1D0EE4"/>
                </a:solidFill>
              </a:rPr>
              <a:t>如果地址是一个程序地址值</a:t>
            </a:r>
            <a:r>
              <a:rPr lang="en-US" altLang="zh-CN" sz="2400" b="1" dirty="0">
                <a:solidFill>
                  <a:srgbClr val="1D0EE4"/>
                </a:solidFill>
              </a:rPr>
              <a:t>, </a:t>
            </a:r>
            <a:r>
              <a:rPr lang="zh-CN" altLang="en-US" sz="2400" b="1" dirty="0">
                <a:solidFill>
                  <a:srgbClr val="1D0EE4"/>
                </a:solidFill>
              </a:rPr>
              <a:t>它会自动把</a:t>
            </a:r>
            <a:r>
              <a:rPr lang="en-US" altLang="zh-CN" sz="2400" b="1" dirty="0">
                <a:solidFill>
                  <a:srgbClr val="1D0EE4"/>
                </a:solidFill>
              </a:rPr>
              <a:t>LSB</a:t>
            </a:r>
            <a:r>
              <a:rPr lang="zh-CN" altLang="en-US" sz="2400" b="1" dirty="0">
                <a:solidFill>
                  <a:srgbClr val="1D0EE4"/>
                </a:solidFill>
              </a:rPr>
              <a:t>为设为</a:t>
            </a:r>
            <a:r>
              <a:rPr lang="en-US" altLang="zh-CN" sz="2400" b="1" dirty="0">
                <a:solidFill>
                  <a:srgbClr val="1D0EE4"/>
                </a:solidFill>
              </a:rPr>
              <a:t>1</a:t>
            </a:r>
            <a:r>
              <a:rPr lang="zh-CN" altLang="en-US" sz="2400" b="1" dirty="0">
                <a:solidFill>
                  <a:srgbClr val="1D0EE4"/>
                </a:solidFill>
              </a:rPr>
              <a:t>。</a:t>
            </a:r>
          </a:p>
          <a:p>
            <a:pPr marL="0" indent="0">
              <a:lnSpc>
                <a:spcPct val="130000"/>
              </a:lnSpc>
              <a:spcBef>
                <a:spcPct val="50000"/>
              </a:spcBef>
              <a:buFontTx/>
              <a:buNone/>
            </a:pPr>
            <a:r>
              <a:rPr lang="zh-CN" altLang="en-US" sz="2400" dirty="0"/>
              <a:t>  </a:t>
            </a:r>
            <a:r>
              <a:rPr lang="en-US" altLang="zh-CN" sz="2000" dirty="0"/>
              <a:t>LDR        R0,        =address1     ; R0 set to 0x4001</a:t>
            </a:r>
          </a:p>
          <a:p>
            <a:pPr marL="0" indent="0">
              <a:lnSpc>
                <a:spcPct val="130000"/>
              </a:lnSpc>
              <a:buFontTx/>
              <a:buNone/>
            </a:pPr>
            <a:r>
              <a:rPr lang="en-US" altLang="zh-CN" sz="2000" dirty="0"/>
              <a:t>  ... </a:t>
            </a:r>
          </a:p>
          <a:p>
            <a:pPr marL="0" indent="0">
              <a:lnSpc>
                <a:spcPct val="130000"/>
              </a:lnSpc>
              <a:buFontTx/>
              <a:buNone/>
            </a:pPr>
            <a:r>
              <a:rPr lang="en-US" altLang="zh-CN" sz="2000" dirty="0"/>
              <a:t>address1</a:t>
            </a:r>
          </a:p>
          <a:p>
            <a:pPr marL="0" indent="0">
              <a:lnSpc>
                <a:spcPct val="130000"/>
              </a:lnSpc>
              <a:buFontTx/>
              <a:buNone/>
            </a:pPr>
            <a:r>
              <a:rPr lang="en-US" altLang="zh-CN" sz="2000" dirty="0"/>
              <a:t>0x4000:   MOV    R0,   R1   ; address1 contains program code</a:t>
            </a:r>
          </a:p>
          <a:p>
            <a:pPr marL="0" indent="0">
              <a:lnSpc>
                <a:spcPct val="130000"/>
              </a:lnSpc>
              <a:buFontTx/>
              <a:buNone/>
            </a:pPr>
            <a:r>
              <a:rPr lang="en-US" altLang="zh-CN" sz="2000" dirty="0"/>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4294967295"/>
          </p:nvPr>
        </p:nvSpPr>
        <p:spPr>
          <a:xfrm>
            <a:off x="381000" y="476672"/>
            <a:ext cx="8305800" cy="5688632"/>
          </a:xfrm>
        </p:spPr>
        <p:txBody>
          <a:bodyPr/>
          <a:lstStyle/>
          <a:p>
            <a:pPr marL="0" indent="0">
              <a:spcBef>
                <a:spcPct val="50000"/>
              </a:spcBef>
              <a:buFontTx/>
              <a:buNone/>
            </a:pPr>
            <a:r>
              <a:rPr lang="en-US" altLang="zh-CN" sz="2800" b="1" dirty="0"/>
              <a:t>8.5.3.2 </a:t>
            </a:r>
            <a:r>
              <a:rPr lang="zh-CN" altLang="en-US" sz="2800" b="1" dirty="0"/>
              <a:t>汇编语言</a:t>
            </a:r>
            <a:r>
              <a:rPr lang="en-US" altLang="zh-CN" sz="2800" b="1" dirty="0"/>
              <a:t>: </a:t>
            </a:r>
            <a:r>
              <a:rPr lang="zh-CN" altLang="en-US" sz="2800" b="1" dirty="0"/>
              <a:t>数据处理</a:t>
            </a:r>
          </a:p>
          <a:p>
            <a:pPr marL="0" indent="0">
              <a:spcBef>
                <a:spcPct val="50000"/>
              </a:spcBef>
              <a:buFontTx/>
              <a:buNone/>
            </a:pPr>
            <a:endParaRPr lang="en-US" altLang="zh-CN" sz="2400" b="1" dirty="0" smtClean="0">
              <a:solidFill>
                <a:srgbClr val="7F4D78"/>
              </a:solidFill>
            </a:endParaRPr>
          </a:p>
          <a:p>
            <a:pPr marL="0" indent="0">
              <a:lnSpc>
                <a:spcPct val="150000"/>
              </a:lnSpc>
              <a:spcBef>
                <a:spcPct val="50000"/>
              </a:spcBef>
              <a:buFontTx/>
              <a:buNone/>
            </a:pPr>
            <a:r>
              <a:rPr lang="zh-CN" altLang="en-US" sz="2400" b="1" dirty="0" smtClean="0">
                <a:solidFill>
                  <a:srgbClr val="7F4D78"/>
                </a:solidFill>
              </a:rPr>
              <a:t>例</a:t>
            </a:r>
            <a:r>
              <a:rPr lang="en-US" altLang="zh-CN" sz="2400" b="1" dirty="0">
                <a:solidFill>
                  <a:srgbClr val="7F4D78"/>
                </a:solidFill>
              </a:rPr>
              <a:t>:</a:t>
            </a:r>
            <a:r>
              <a:rPr lang="en-US" altLang="zh-CN" sz="2400" dirty="0">
                <a:solidFill>
                  <a:srgbClr val="FF3300"/>
                </a:solidFill>
              </a:rPr>
              <a:t> ADD</a:t>
            </a:r>
          </a:p>
          <a:p>
            <a:pPr marL="0" indent="0">
              <a:lnSpc>
                <a:spcPct val="150000"/>
              </a:lnSpc>
              <a:spcBef>
                <a:spcPct val="50000"/>
              </a:spcBef>
              <a:buFontTx/>
              <a:buNone/>
            </a:pPr>
            <a:r>
              <a:rPr lang="en-US" altLang="zh-CN" sz="2400" dirty="0"/>
              <a:t>  </a:t>
            </a:r>
            <a:r>
              <a:rPr lang="en-US" altLang="zh-CN" sz="2000" dirty="0"/>
              <a:t>ADD R0,   R1               ; R0 = R0 + R1</a:t>
            </a:r>
          </a:p>
          <a:p>
            <a:pPr marL="0" indent="0">
              <a:lnSpc>
                <a:spcPct val="150000"/>
              </a:lnSpc>
              <a:buFontTx/>
              <a:buNone/>
            </a:pPr>
            <a:r>
              <a:rPr lang="en-US" altLang="zh-CN" sz="2000" dirty="0"/>
              <a:t>  ADD R0,   #0x12          ; R0 = R0 + 0x12</a:t>
            </a:r>
          </a:p>
          <a:p>
            <a:pPr marL="0" indent="0">
              <a:lnSpc>
                <a:spcPct val="150000"/>
              </a:lnSpc>
              <a:buFontTx/>
              <a:buNone/>
            </a:pPr>
            <a:r>
              <a:rPr lang="en-US" altLang="zh-CN" sz="2000" dirty="0"/>
              <a:t>  ADD.W     R0, R1, R2  ; R0 = R1 + R2</a:t>
            </a:r>
          </a:p>
          <a:p>
            <a:pPr marL="0" indent="0">
              <a:lnSpc>
                <a:spcPct val="150000"/>
              </a:lnSpc>
              <a:buFontTx/>
              <a:buNone/>
            </a:pPr>
            <a:r>
              <a:rPr lang="zh-CN" altLang="en-US" sz="2400" dirty="0"/>
              <a:t>当代码中使用</a:t>
            </a:r>
            <a:r>
              <a:rPr lang="en-US" altLang="zh-CN" sz="2400" dirty="0"/>
              <a:t>16</a:t>
            </a:r>
            <a:r>
              <a:rPr lang="zh-CN" altLang="en-US" sz="2400" dirty="0"/>
              <a:t>位指令时，</a:t>
            </a:r>
            <a:r>
              <a:rPr lang="en-US" altLang="zh-CN" sz="2400" dirty="0"/>
              <a:t>ADD</a:t>
            </a:r>
            <a:r>
              <a:rPr lang="zh-CN" altLang="en-US" sz="2400" dirty="0"/>
              <a:t>指令改变</a:t>
            </a:r>
            <a:r>
              <a:rPr lang="en-US" altLang="zh-CN" sz="2400" dirty="0"/>
              <a:t>PSR</a:t>
            </a:r>
            <a:r>
              <a:rPr lang="zh-CN" altLang="en-US" sz="2400" dirty="0"/>
              <a:t>的相应标志位。</a:t>
            </a:r>
          </a:p>
          <a:p>
            <a:pPr marL="0" indent="0">
              <a:lnSpc>
                <a:spcPct val="150000"/>
              </a:lnSpc>
              <a:spcBef>
                <a:spcPct val="50000"/>
              </a:spcBef>
              <a:buFontTx/>
              <a:buNone/>
            </a:pPr>
            <a:r>
              <a:rPr lang="zh-CN" altLang="en-US" sz="2400" dirty="0"/>
              <a:t>  </a:t>
            </a:r>
            <a:r>
              <a:rPr lang="en-US" altLang="zh-CN" sz="2000" b="1" dirty="0">
                <a:solidFill>
                  <a:srgbClr val="1D0EE4"/>
                </a:solidFill>
              </a:rPr>
              <a:t>ADD.W     R0,   R1,   R2   ; Flag unchanged</a:t>
            </a:r>
          </a:p>
          <a:p>
            <a:pPr marL="0" indent="0">
              <a:lnSpc>
                <a:spcPct val="150000"/>
              </a:lnSpc>
              <a:buFontTx/>
              <a:buNone/>
            </a:pPr>
            <a:r>
              <a:rPr lang="en-US" altLang="zh-CN" sz="2000" b="1" dirty="0">
                <a:solidFill>
                  <a:srgbClr val="1D0EE4"/>
                </a:solidFill>
              </a:rPr>
              <a:t>  ADDS.W   R0,   R1,   R2   ; Flag change</a:t>
            </a:r>
          </a:p>
        </p:txBody>
      </p:sp>
      <p:pic>
        <p:nvPicPr>
          <p:cNvPr id="206851" name="Picture 3"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124744"/>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2995" name="Group 3"/>
          <p:cNvGraphicFramePr>
            <a:graphicFrameLocks noGrp="1"/>
          </p:cNvGraphicFramePr>
          <p:nvPr>
            <p:ph idx="4294967295"/>
            <p:extLst>
              <p:ext uri="{D42A27DB-BD31-4B8C-83A1-F6EECF244321}">
                <p14:modId xmlns:p14="http://schemas.microsoft.com/office/powerpoint/2010/main" val="1362511459"/>
              </p:ext>
            </p:extLst>
          </p:nvPr>
        </p:nvGraphicFramePr>
        <p:xfrm>
          <a:off x="457200" y="548680"/>
          <a:ext cx="8229600" cy="5556504"/>
        </p:xfrm>
        <a:graphic>
          <a:graphicData uri="http://schemas.openxmlformats.org/drawingml/2006/table">
            <a:tbl>
              <a:tblPr/>
              <a:tblGrid>
                <a:gridCol w="4800600"/>
                <a:gridCol w="3429000"/>
              </a:tblGrid>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操作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3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ADD Rd, Rn, Rm            ; Rd = Rn + Rm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ADD Rd, Rm                   ; Rd = Rd + Rm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ADD Rd, #immed            ; Rd = Rd + #immed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加法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2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ADC Rd, Rn, Rm            ; Rd = Rn + Rm + carry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ADC Rd, Rm                   ; Rd = Rd + Rm + carry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ADC Rd, #immed            ; Rd = Rd + #immed + carry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带进位的加法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ADDW Rd, Rn,#immed   ; Rd = Rn + #immed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寄存器与</a:t>
                      </a:r>
                      <a:r>
                        <a:rPr kumimoji="0" lang="en-US" altLang="zh-CN" sz="1600" b="0" i="0" u="none" strike="noStrike" cap="none" normalizeH="0" baseline="0" smtClean="0">
                          <a:ln>
                            <a:noFill/>
                          </a:ln>
                          <a:solidFill>
                            <a:schemeClr val="tx1"/>
                          </a:solidFill>
                          <a:effectLst/>
                          <a:latin typeface="Arial" charset="0"/>
                          <a:ea typeface="宋体" charset="-122"/>
                        </a:rPr>
                        <a:t>12</a:t>
                      </a:r>
                      <a:r>
                        <a:rPr kumimoji="0" lang="zh-CN" altLang="en-US" sz="1600" b="0" i="0" u="none" strike="noStrike" cap="none" normalizeH="0" baseline="0" smtClean="0">
                          <a:ln>
                            <a:noFill/>
                          </a:ln>
                          <a:solidFill>
                            <a:schemeClr val="tx1"/>
                          </a:solidFill>
                          <a:effectLst/>
                          <a:latin typeface="Arial" charset="0"/>
                          <a:ea typeface="宋体" charset="-122"/>
                        </a:rPr>
                        <a:t>位立即数相加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SUB Rd, Rn, Rm            ; Rd = Rn – Rm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SUB Rd, #immed            ; Rd = Rd – #immed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SUB Rd, Rn,#immed      ; Rd = Rn –#immed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减法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RSB.W Rd, Rn, #immed ; Rd = #immed –Rn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RSB.W Rd, Rn, Rm        ; Rd = Rm - Rn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MUL Rd, Rm                   ; Rd = Rd * Rm Multiply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charset="-122"/>
                        </a:rPr>
                        <a:t>MUL.W Rd, Rn, Rm        ; Rd = Rn * 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charset="-122"/>
                        </a:rPr>
                        <a:t>反向减法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charset="-122"/>
                        </a:rPr>
                        <a:t>UDIV Rd, </a:t>
                      </a:r>
                      <a:r>
                        <a:rPr kumimoji="0" lang="en-US" altLang="zh-CN" sz="1600" b="0" i="0" u="none" strike="noStrike" cap="none" normalizeH="0" baseline="0" dirty="0" err="1" smtClean="0">
                          <a:ln>
                            <a:noFill/>
                          </a:ln>
                          <a:solidFill>
                            <a:schemeClr val="tx1"/>
                          </a:solidFill>
                          <a:effectLst/>
                          <a:latin typeface="Arial" charset="0"/>
                          <a:ea typeface="宋体" charset="-122"/>
                        </a:rPr>
                        <a:t>Rn</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Rm</a:t>
                      </a:r>
                      <a:r>
                        <a:rPr kumimoji="0" lang="en-US" altLang="zh-CN" sz="1600" b="0" i="0" u="none" strike="noStrike" cap="none" normalizeH="0" baseline="0" dirty="0" smtClean="0">
                          <a:ln>
                            <a:noFill/>
                          </a:ln>
                          <a:solidFill>
                            <a:schemeClr val="tx1"/>
                          </a:solidFill>
                          <a:effectLst/>
                          <a:latin typeface="Arial" charset="0"/>
                          <a:ea typeface="宋体" charset="-122"/>
                        </a:rPr>
                        <a:t>            ; Rd = </a:t>
                      </a:r>
                      <a:r>
                        <a:rPr kumimoji="0" lang="en-US" altLang="zh-CN" sz="1600" b="0" i="0" u="none" strike="noStrike" cap="none" normalizeH="0" baseline="0" dirty="0" err="1" smtClean="0">
                          <a:ln>
                            <a:noFill/>
                          </a:ln>
                          <a:solidFill>
                            <a:schemeClr val="tx1"/>
                          </a:solidFill>
                          <a:effectLst/>
                          <a:latin typeface="Arial" charset="0"/>
                          <a:ea typeface="宋体" charset="-122"/>
                        </a:rPr>
                        <a:t>Rn</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Rm</a:t>
                      </a:r>
                      <a:r>
                        <a:rPr kumimoji="0" lang="en-US" altLang="zh-CN" sz="1600" b="0" i="0" u="none" strike="noStrike" cap="none" normalizeH="0" baseline="0" dirty="0" smtClean="0">
                          <a:ln>
                            <a:noFill/>
                          </a:ln>
                          <a:solidFill>
                            <a:schemeClr val="tx1"/>
                          </a:solidFill>
                          <a:effectLst/>
                          <a:latin typeface="Arial" charset="0"/>
                          <a:ea typeface="宋体" charset="-122"/>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charset="-122"/>
                        </a:rPr>
                        <a:t>SDIV Rd, </a:t>
                      </a:r>
                      <a:r>
                        <a:rPr kumimoji="0" lang="en-US" altLang="zh-CN" sz="1600" b="0" i="0" u="none" strike="noStrike" cap="none" normalizeH="0" baseline="0" dirty="0" err="1" smtClean="0">
                          <a:ln>
                            <a:noFill/>
                          </a:ln>
                          <a:solidFill>
                            <a:schemeClr val="tx1"/>
                          </a:solidFill>
                          <a:effectLst/>
                          <a:latin typeface="Arial" charset="0"/>
                          <a:ea typeface="宋体" charset="-122"/>
                        </a:rPr>
                        <a:t>Rn</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Rm</a:t>
                      </a:r>
                      <a:r>
                        <a:rPr kumimoji="0" lang="en-US" altLang="zh-CN" sz="1600" b="0" i="0" u="none" strike="noStrike" cap="none" normalizeH="0" baseline="0" dirty="0" smtClean="0">
                          <a:ln>
                            <a:noFill/>
                          </a:ln>
                          <a:solidFill>
                            <a:schemeClr val="tx1"/>
                          </a:solidFill>
                          <a:effectLst/>
                          <a:latin typeface="Arial" charset="0"/>
                          <a:ea typeface="宋体" charset="-122"/>
                        </a:rPr>
                        <a:t>            ; Rd = </a:t>
                      </a:r>
                      <a:r>
                        <a:rPr kumimoji="0" lang="en-US" altLang="zh-CN" sz="1600" b="0" i="0" u="none" strike="noStrike" cap="none" normalizeH="0" baseline="0" dirty="0" err="1" smtClean="0">
                          <a:ln>
                            <a:noFill/>
                          </a:ln>
                          <a:solidFill>
                            <a:schemeClr val="tx1"/>
                          </a:solidFill>
                          <a:effectLst/>
                          <a:latin typeface="Arial" charset="0"/>
                          <a:ea typeface="宋体" charset="-122"/>
                        </a:rPr>
                        <a:t>Rn</a:t>
                      </a:r>
                      <a:r>
                        <a:rPr kumimoji="0" lang="en-US" altLang="zh-CN" sz="1600" b="0" i="0" u="none" strike="noStrike" cap="none" normalizeH="0" baseline="0" dirty="0" smtClean="0">
                          <a:ln>
                            <a:noFill/>
                          </a:ln>
                          <a:solidFill>
                            <a:schemeClr val="tx1"/>
                          </a:solidFill>
                          <a:effectLst/>
                          <a:latin typeface="Arial" charset="0"/>
                          <a:ea typeface="宋体" charset="-122"/>
                        </a:rPr>
                        <a:t> /</a:t>
                      </a:r>
                      <a:r>
                        <a:rPr kumimoji="0" lang="en-US" altLang="zh-CN" sz="1600" b="0" i="0" u="none" strike="noStrike" cap="none" normalizeH="0" baseline="0" dirty="0" err="1" smtClean="0">
                          <a:ln>
                            <a:noFill/>
                          </a:ln>
                          <a:solidFill>
                            <a:schemeClr val="tx1"/>
                          </a:solidFill>
                          <a:effectLst/>
                          <a:latin typeface="Arial" charset="0"/>
                          <a:ea typeface="宋体" charset="-122"/>
                        </a:rPr>
                        <a:t>Rm</a:t>
                      </a:r>
                      <a:endParaRPr kumimoji="0" lang="en-US" altLang="zh-CN" sz="16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charset="0"/>
                          <a:ea typeface="宋体" charset="-122"/>
                        </a:rPr>
                        <a:t>无符号、有符号除法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body" idx="4294967295"/>
          </p:nvPr>
        </p:nvSpPr>
        <p:spPr>
          <a:xfrm>
            <a:off x="467544" y="476672"/>
            <a:ext cx="8229600" cy="5760640"/>
          </a:xfrm>
        </p:spPr>
        <p:txBody>
          <a:bodyPr/>
          <a:lstStyle/>
          <a:p>
            <a:pPr marL="0" indent="0">
              <a:spcBef>
                <a:spcPct val="50000"/>
              </a:spcBef>
              <a:buFontTx/>
              <a:buNone/>
            </a:pPr>
            <a:r>
              <a:rPr lang="en-US" altLang="zh-CN" sz="2800" b="1" dirty="0"/>
              <a:t>8.5.3.3 </a:t>
            </a:r>
            <a:r>
              <a:rPr lang="zh-CN" altLang="en-US" sz="2800" b="1" dirty="0"/>
              <a:t>汇编语言</a:t>
            </a:r>
            <a:r>
              <a:rPr lang="en-US" altLang="zh-CN" sz="2800" b="1" dirty="0"/>
              <a:t>: </a:t>
            </a:r>
            <a:r>
              <a:rPr lang="zh-CN" altLang="en-US" sz="2800" b="1" dirty="0" smtClean="0"/>
              <a:t>子程调用和无条件跳转</a:t>
            </a:r>
            <a:endParaRPr lang="en-US" altLang="zh-CN" sz="2800" b="1" dirty="0" smtClean="0"/>
          </a:p>
          <a:p>
            <a:pPr marL="0" indent="0">
              <a:lnSpc>
                <a:spcPct val="120000"/>
              </a:lnSpc>
              <a:spcBef>
                <a:spcPct val="50000"/>
              </a:spcBef>
              <a:buFontTx/>
              <a:buNone/>
            </a:pPr>
            <a:r>
              <a:rPr lang="zh-CN" altLang="en-US" sz="2400" dirty="0" smtClean="0"/>
              <a:t>最</a:t>
            </a:r>
            <a:r>
              <a:rPr lang="zh-CN" altLang="en-US" sz="2400" dirty="0"/>
              <a:t>基本的分支指令如下</a:t>
            </a:r>
            <a:r>
              <a:rPr lang="en-US" altLang="zh-CN" sz="2400" dirty="0"/>
              <a:t>:</a:t>
            </a:r>
          </a:p>
          <a:p>
            <a:pPr marL="0" indent="0">
              <a:lnSpc>
                <a:spcPct val="120000"/>
              </a:lnSpc>
              <a:spcBef>
                <a:spcPct val="50000"/>
              </a:spcBef>
              <a:buFontTx/>
              <a:buNone/>
            </a:pPr>
            <a:r>
              <a:rPr lang="en-US" altLang="zh-CN" sz="2400" dirty="0"/>
              <a:t>  B      label       ; </a:t>
            </a:r>
            <a:r>
              <a:rPr lang="zh-CN" altLang="en-US" sz="2400" dirty="0"/>
              <a:t>跳转到</a:t>
            </a:r>
            <a:r>
              <a:rPr lang="en-US" altLang="zh-CN" sz="2400" dirty="0"/>
              <a:t>label</a:t>
            </a:r>
            <a:r>
              <a:rPr lang="zh-CN" altLang="en-US" sz="2400" dirty="0"/>
              <a:t>所指向的分支</a:t>
            </a:r>
          </a:p>
          <a:p>
            <a:pPr marL="0" indent="0">
              <a:lnSpc>
                <a:spcPct val="120000"/>
              </a:lnSpc>
              <a:buFontTx/>
              <a:buNone/>
            </a:pPr>
            <a:r>
              <a:rPr lang="zh-CN" altLang="en-US" sz="2400" dirty="0"/>
              <a:t>  </a:t>
            </a:r>
            <a:r>
              <a:rPr lang="en-US" altLang="zh-CN" sz="2400" dirty="0" smtClean="0"/>
              <a:t>BX    </a:t>
            </a:r>
            <a:r>
              <a:rPr lang="en-US" altLang="zh-CN" sz="2400" dirty="0" err="1"/>
              <a:t>reg</a:t>
            </a:r>
            <a:r>
              <a:rPr lang="en-US" altLang="zh-CN" sz="2400" dirty="0"/>
              <a:t>         ; </a:t>
            </a:r>
            <a:r>
              <a:rPr lang="zh-CN" altLang="en-US" sz="2400" dirty="0"/>
              <a:t>跳转到</a:t>
            </a:r>
            <a:r>
              <a:rPr lang="en-US" altLang="zh-CN" sz="2400" dirty="0" err="1"/>
              <a:t>reg</a:t>
            </a:r>
            <a:r>
              <a:rPr lang="zh-CN" altLang="en-US" sz="2400" dirty="0"/>
              <a:t>寄存器所指向的地址</a:t>
            </a:r>
          </a:p>
          <a:p>
            <a:pPr marL="0" indent="0">
              <a:lnSpc>
                <a:spcPct val="120000"/>
              </a:lnSpc>
              <a:spcBef>
                <a:spcPct val="50000"/>
              </a:spcBef>
              <a:buFontTx/>
              <a:buNone/>
            </a:pPr>
            <a:r>
              <a:rPr lang="zh-CN" altLang="en-US" sz="2400" b="1" dirty="0">
                <a:solidFill>
                  <a:srgbClr val="1D0EE4"/>
                </a:solidFill>
              </a:rPr>
              <a:t>在</a:t>
            </a:r>
            <a:r>
              <a:rPr lang="en-US" altLang="zh-CN" sz="2400" b="1" dirty="0">
                <a:solidFill>
                  <a:srgbClr val="1D0EE4"/>
                </a:solidFill>
              </a:rPr>
              <a:t>BX </a:t>
            </a:r>
            <a:r>
              <a:rPr lang="zh-CN" altLang="en-US" sz="2400" b="1" dirty="0">
                <a:solidFill>
                  <a:srgbClr val="1D0EE4"/>
                </a:solidFill>
              </a:rPr>
              <a:t>指令中</a:t>
            </a:r>
            <a:r>
              <a:rPr lang="en-US" altLang="zh-CN" sz="2400" b="1" dirty="0">
                <a:solidFill>
                  <a:srgbClr val="1D0EE4"/>
                </a:solidFill>
              </a:rPr>
              <a:t>, </a:t>
            </a:r>
            <a:r>
              <a:rPr lang="zh-CN" altLang="en-US" sz="2400" b="1" dirty="0" smtClean="0">
                <a:solidFill>
                  <a:srgbClr val="1D0EE4"/>
                </a:solidFill>
              </a:rPr>
              <a:t>寄存器的</a:t>
            </a:r>
            <a:r>
              <a:rPr lang="en-US" altLang="zh-CN" sz="2400" b="1" dirty="0" smtClean="0">
                <a:solidFill>
                  <a:srgbClr val="1D0EE4"/>
                </a:solidFill>
              </a:rPr>
              <a:t>LSB=1</a:t>
            </a:r>
            <a:r>
              <a:rPr lang="zh-CN" altLang="en-US" sz="2400" b="1" dirty="0" smtClean="0">
                <a:solidFill>
                  <a:srgbClr val="1D0EE4"/>
                </a:solidFill>
              </a:rPr>
              <a:t>，表示</a:t>
            </a:r>
            <a:r>
              <a:rPr lang="en-US" altLang="zh-CN" sz="2400" b="1" dirty="0" smtClean="0">
                <a:solidFill>
                  <a:srgbClr val="1D0EE4"/>
                </a:solidFill>
              </a:rPr>
              <a:t>Thumb</a:t>
            </a:r>
            <a:r>
              <a:rPr lang="zh-CN" altLang="en-US" sz="2400" b="1" dirty="0" smtClean="0">
                <a:solidFill>
                  <a:srgbClr val="1D0EE4"/>
                </a:solidFill>
              </a:rPr>
              <a:t>状态。</a:t>
            </a:r>
            <a:endParaRPr lang="zh-CN" altLang="en-US" sz="2400" b="1" dirty="0">
              <a:solidFill>
                <a:srgbClr val="1D0EE4"/>
              </a:solidFill>
            </a:endParaRPr>
          </a:p>
          <a:p>
            <a:pPr marL="0" indent="0">
              <a:lnSpc>
                <a:spcPct val="120000"/>
              </a:lnSpc>
              <a:spcBef>
                <a:spcPct val="50000"/>
              </a:spcBef>
              <a:buFontTx/>
              <a:buNone/>
            </a:pPr>
            <a:r>
              <a:rPr lang="zh-CN" altLang="en-US" sz="2400" dirty="0"/>
              <a:t>调用一个函数</a:t>
            </a:r>
            <a:r>
              <a:rPr lang="en-US" altLang="zh-CN" sz="2400" dirty="0"/>
              <a:t>:</a:t>
            </a:r>
          </a:p>
          <a:p>
            <a:pPr marL="0" indent="0">
              <a:lnSpc>
                <a:spcPct val="120000"/>
              </a:lnSpc>
              <a:spcBef>
                <a:spcPct val="50000"/>
              </a:spcBef>
              <a:buFontTx/>
              <a:buNone/>
            </a:pPr>
            <a:r>
              <a:rPr lang="en-US" altLang="zh-CN" sz="2400" dirty="0"/>
              <a:t>  BL     label    ; </a:t>
            </a:r>
            <a:r>
              <a:rPr lang="zh-CN" altLang="en-US" sz="2400" dirty="0"/>
              <a:t>跳转到</a:t>
            </a:r>
            <a:r>
              <a:rPr lang="en-US" altLang="zh-CN" sz="2400" dirty="0"/>
              <a:t>label</a:t>
            </a:r>
            <a:r>
              <a:rPr lang="zh-CN" altLang="en-US" sz="2400" dirty="0"/>
              <a:t>指向的地址并且在</a:t>
            </a:r>
            <a:r>
              <a:rPr lang="en-US" altLang="zh-CN" sz="2400" dirty="0"/>
              <a:t>LR</a:t>
            </a:r>
            <a:r>
              <a:rPr lang="zh-CN" altLang="en-US" sz="2400" dirty="0"/>
              <a:t>中保存</a:t>
            </a:r>
            <a:r>
              <a:rPr lang="zh-CN" altLang="en-US" sz="2400" dirty="0" smtClean="0"/>
              <a:t>返回</a:t>
            </a:r>
            <a:endParaRPr lang="en-US" altLang="zh-CN" sz="2400" dirty="0" smtClean="0"/>
          </a:p>
          <a:p>
            <a:pPr marL="0" indent="0">
              <a:lnSpc>
                <a:spcPct val="120000"/>
              </a:lnSpc>
              <a:spcBef>
                <a:spcPct val="50000"/>
              </a:spcBef>
              <a:buFontTx/>
              <a:buNone/>
            </a:pPr>
            <a:r>
              <a:rPr lang="en-US" altLang="zh-CN" sz="2400" dirty="0"/>
              <a:t>	</a:t>
            </a:r>
            <a:r>
              <a:rPr lang="en-US" altLang="zh-CN" sz="2400" dirty="0" smtClean="0"/>
              <a:t>	  </a:t>
            </a:r>
            <a:r>
              <a:rPr lang="zh-CN" altLang="en-US" sz="2400" dirty="0" smtClean="0"/>
              <a:t>；</a:t>
            </a:r>
            <a:r>
              <a:rPr lang="zh-CN" altLang="en-US" sz="2400" dirty="0" smtClean="0"/>
              <a:t>地址</a:t>
            </a:r>
            <a:endParaRPr lang="zh-CN" altLang="en-US" sz="2400" dirty="0"/>
          </a:p>
          <a:p>
            <a:pPr marL="0" indent="0">
              <a:lnSpc>
                <a:spcPct val="120000"/>
              </a:lnSpc>
              <a:buFontTx/>
              <a:buNone/>
            </a:pPr>
            <a:r>
              <a:rPr lang="zh-CN" altLang="en-US" sz="2400" dirty="0"/>
              <a:t>   </a:t>
            </a:r>
            <a:r>
              <a:rPr lang="en-US" altLang="zh-CN" sz="2400" dirty="0"/>
              <a:t>BLX   </a:t>
            </a:r>
            <a:r>
              <a:rPr lang="en-US" altLang="zh-CN" sz="2400" dirty="0" err="1"/>
              <a:t>reg</a:t>
            </a:r>
            <a:r>
              <a:rPr lang="en-US" altLang="zh-CN" sz="2400" dirty="0"/>
              <a:t>      ;</a:t>
            </a:r>
            <a:r>
              <a:rPr lang="zh-CN" altLang="en-US" sz="2400" dirty="0"/>
              <a:t>跳转到</a:t>
            </a:r>
            <a:r>
              <a:rPr lang="en-US" altLang="zh-CN" sz="2400" dirty="0" err="1"/>
              <a:t>reg</a:t>
            </a:r>
            <a:r>
              <a:rPr lang="zh-CN" altLang="en-US" sz="2400" dirty="0"/>
              <a:t>寄存器所指向的地址并且</a:t>
            </a:r>
          </a:p>
          <a:p>
            <a:pPr marL="0" indent="0">
              <a:lnSpc>
                <a:spcPct val="120000"/>
              </a:lnSpc>
              <a:buFontTx/>
              <a:buNone/>
            </a:pPr>
            <a:r>
              <a:rPr lang="zh-CN" altLang="en-US" sz="2400" dirty="0"/>
              <a:t>                       </a:t>
            </a:r>
            <a:r>
              <a:rPr lang="en-US" altLang="zh-CN" sz="2400" dirty="0"/>
              <a:t>;</a:t>
            </a:r>
            <a:r>
              <a:rPr lang="zh-CN" altLang="en-US" sz="2400" dirty="0"/>
              <a:t>在</a:t>
            </a:r>
            <a:r>
              <a:rPr lang="en-US" altLang="zh-CN" sz="2400" dirty="0"/>
              <a:t>LR</a:t>
            </a:r>
            <a:r>
              <a:rPr lang="zh-CN" altLang="en-US" sz="2400" dirty="0"/>
              <a:t>中保存返回地址</a:t>
            </a:r>
            <a:r>
              <a:rPr lang="en-US" altLang="zh-CN" sz="2400" dirty="0"/>
              <a:t>.</a:t>
            </a:r>
            <a:endParaRPr lang="en-US" altLang="zh-CN" sz="2400" b="1"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body" idx="4294967295"/>
          </p:nvPr>
        </p:nvSpPr>
        <p:spPr>
          <a:xfrm>
            <a:off x="457200" y="476672"/>
            <a:ext cx="8229600" cy="1600200"/>
          </a:xfrm>
        </p:spPr>
        <p:txBody>
          <a:bodyPr/>
          <a:lstStyle/>
          <a:p>
            <a:pPr marL="0" indent="0">
              <a:spcBef>
                <a:spcPct val="50000"/>
              </a:spcBef>
              <a:buFontTx/>
              <a:buNone/>
            </a:pPr>
            <a:r>
              <a:rPr lang="en-US" altLang="zh-CN" sz="2600" b="1" dirty="0"/>
              <a:t>8.5.3.4 </a:t>
            </a:r>
            <a:r>
              <a:rPr lang="zh-CN" altLang="en-US" sz="2600" b="1" dirty="0"/>
              <a:t>汇编语言</a:t>
            </a:r>
            <a:r>
              <a:rPr lang="en-US" altLang="zh-CN" sz="2600" b="1" dirty="0"/>
              <a:t>: </a:t>
            </a:r>
            <a:r>
              <a:rPr lang="zh-CN" altLang="en-US" sz="2600" b="1" dirty="0"/>
              <a:t>判断和条件分支</a:t>
            </a:r>
          </a:p>
          <a:p>
            <a:pPr marL="0" indent="0">
              <a:spcBef>
                <a:spcPct val="50000"/>
              </a:spcBef>
              <a:buFontTx/>
              <a:buNone/>
            </a:pPr>
            <a:r>
              <a:rPr lang="zh-CN" altLang="en-US" sz="2400" dirty="0"/>
              <a:t>在</a:t>
            </a:r>
            <a:r>
              <a:rPr lang="en-US" altLang="zh-CN" sz="2400" dirty="0"/>
              <a:t>APSR</a:t>
            </a:r>
            <a:r>
              <a:rPr lang="zh-CN" altLang="en-US" sz="2400" dirty="0"/>
              <a:t>中， 有五个标志位；其中四个用作条件分支选择</a:t>
            </a:r>
            <a:r>
              <a:rPr lang="en-US" altLang="zh-CN" sz="2400" dirty="0"/>
              <a:t>.</a:t>
            </a:r>
          </a:p>
        </p:txBody>
      </p:sp>
      <p:sp>
        <p:nvSpPr>
          <p:cNvPr id="228355" name="Rectangle 3"/>
          <p:cNvSpPr>
            <a:spLocks noChangeArrowheads="1"/>
          </p:cNvSpPr>
          <p:nvPr/>
        </p:nvSpPr>
        <p:spPr bwMode="auto">
          <a:xfrm>
            <a:off x="1143000" y="2153072"/>
            <a:ext cx="690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Flag bits in APSR That Can Be Used for Conditional Branches</a:t>
            </a:r>
          </a:p>
        </p:txBody>
      </p:sp>
      <p:graphicFrame>
        <p:nvGraphicFramePr>
          <p:cNvPr id="863263" name="Group 31"/>
          <p:cNvGraphicFramePr>
            <a:graphicFrameLocks noGrp="1"/>
          </p:cNvGraphicFramePr>
          <p:nvPr>
            <p:extLst>
              <p:ext uri="{D42A27DB-BD31-4B8C-83A1-F6EECF244321}">
                <p14:modId xmlns:p14="http://schemas.microsoft.com/office/powerpoint/2010/main" val="2406102550"/>
              </p:ext>
            </p:extLst>
          </p:nvPr>
        </p:nvGraphicFramePr>
        <p:xfrm>
          <a:off x="533400" y="2686472"/>
          <a:ext cx="8135938" cy="3025775"/>
        </p:xfrm>
        <a:graphic>
          <a:graphicData uri="http://schemas.openxmlformats.org/drawingml/2006/table">
            <a:tbl>
              <a:tblPr/>
              <a:tblGrid>
                <a:gridCol w="1079500"/>
                <a:gridCol w="1200150"/>
                <a:gridCol w="5856288"/>
              </a:tblGrid>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标志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PSR </a:t>
                      </a:r>
                      <a:r>
                        <a:rPr kumimoji="0" lang="zh-CN" altLang="en-US" sz="2000" b="0" i="0" u="none" strike="noStrike" cap="none" normalizeH="0" baseline="0" smtClean="0">
                          <a:ln>
                            <a:noFill/>
                          </a:ln>
                          <a:solidFill>
                            <a:schemeClr val="tx1"/>
                          </a:solidFill>
                          <a:effectLst/>
                          <a:latin typeface="Arial" charset="0"/>
                          <a:ea typeface="宋体"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Negative flag (</a:t>
                      </a:r>
                      <a:r>
                        <a:rPr kumimoji="0" lang="zh-CN" altLang="en-US" sz="2000" b="0" i="0" u="none" strike="noStrike" cap="none" normalizeH="0" baseline="0" smtClean="0">
                          <a:ln>
                            <a:noFill/>
                          </a:ln>
                          <a:solidFill>
                            <a:schemeClr val="tx1"/>
                          </a:solidFill>
                          <a:effectLst/>
                          <a:latin typeface="Arial" charset="0"/>
                          <a:ea typeface="宋体" charset="-122"/>
                        </a:rPr>
                        <a:t>上次运算结果是否为负标志</a:t>
                      </a:r>
                      <a:r>
                        <a:rPr kumimoji="0" lang="en-US" altLang="zh-CN" sz="20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Zero (</a:t>
                      </a:r>
                      <a:r>
                        <a:rPr kumimoji="0" lang="zh-CN" altLang="en-US" sz="2000" b="0" i="0" u="none" strike="noStrike" cap="none" normalizeH="0" baseline="0" smtClean="0">
                          <a:ln>
                            <a:noFill/>
                          </a:ln>
                          <a:solidFill>
                            <a:schemeClr val="tx1"/>
                          </a:solidFill>
                          <a:effectLst/>
                          <a:latin typeface="Arial" charset="0"/>
                          <a:ea typeface="宋体" charset="-122"/>
                        </a:rPr>
                        <a:t>上次运算结果是否为</a:t>
                      </a:r>
                      <a:r>
                        <a:rPr kumimoji="0" lang="en-US" altLang="zh-CN" sz="2000" b="0" i="0" u="none" strike="noStrike" cap="none" normalizeH="0" baseline="0" smtClean="0">
                          <a:ln>
                            <a:noFill/>
                          </a:ln>
                          <a:solidFill>
                            <a:schemeClr val="tx1"/>
                          </a:solidFill>
                          <a:effectLst/>
                          <a:latin typeface="Arial" charset="0"/>
                          <a:ea typeface="宋体" charset="-122"/>
                        </a:rPr>
                        <a:t>0</a:t>
                      </a:r>
                      <a:r>
                        <a:rPr kumimoji="0" lang="zh-CN" altLang="en-US" sz="2000" b="0" i="0" u="none" strike="noStrike" cap="none" normalizeH="0" baseline="0" smtClean="0">
                          <a:ln>
                            <a:noFill/>
                          </a:ln>
                          <a:solidFill>
                            <a:schemeClr val="tx1"/>
                          </a:solidFill>
                          <a:effectLst/>
                          <a:latin typeface="Arial" charset="0"/>
                          <a:ea typeface="宋体" charset="-122"/>
                        </a:rPr>
                        <a:t>标志</a:t>
                      </a:r>
                      <a:r>
                        <a:rPr kumimoji="0" lang="en-US" altLang="zh-CN" sz="20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Carry (</a:t>
                      </a:r>
                      <a:r>
                        <a:rPr kumimoji="0" lang="zh-CN" altLang="en-US" sz="2000" b="0" i="0" u="none" strike="noStrike" cap="none" normalizeH="0" baseline="0" smtClean="0">
                          <a:ln>
                            <a:noFill/>
                          </a:ln>
                          <a:solidFill>
                            <a:schemeClr val="tx1"/>
                          </a:solidFill>
                          <a:effectLst/>
                          <a:latin typeface="Arial" charset="0"/>
                          <a:ea typeface="宋体" charset="-122"/>
                        </a:rPr>
                        <a:t>进位或借位标志</a:t>
                      </a:r>
                      <a:r>
                        <a:rPr kumimoji="0" lang="en-US" altLang="zh-CN" sz="20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Overflow (</a:t>
                      </a:r>
                      <a:r>
                        <a:rPr kumimoji="0" lang="zh-CN" altLang="en-US" sz="2000" b="0" i="0" u="none" strike="noStrike" cap="none" normalizeH="0" baseline="0" smtClean="0">
                          <a:ln>
                            <a:noFill/>
                          </a:ln>
                          <a:solidFill>
                            <a:schemeClr val="tx1"/>
                          </a:solidFill>
                          <a:effectLst/>
                          <a:latin typeface="Arial" charset="0"/>
                          <a:ea typeface="宋体" charset="-122"/>
                        </a:rPr>
                        <a:t>运算结果越界标志</a:t>
                      </a:r>
                      <a:r>
                        <a:rPr kumimoji="0" lang="en-US" altLang="zh-CN" sz="20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1D5C5">
                        <a:alpha val="50195"/>
                      </a:srgbClr>
                    </a:solid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4294967295"/>
          </p:nvPr>
        </p:nvSpPr>
        <p:spPr>
          <a:xfrm>
            <a:off x="457200" y="620688"/>
            <a:ext cx="8229600" cy="749300"/>
          </a:xfrm>
        </p:spPr>
        <p:txBody>
          <a:bodyPr/>
          <a:lstStyle/>
          <a:p>
            <a:pPr marL="0" indent="0">
              <a:buFontTx/>
              <a:buNone/>
            </a:pPr>
            <a:r>
              <a:rPr lang="zh-CN" altLang="en-US" sz="2400"/>
              <a:t>通过</a:t>
            </a:r>
            <a:r>
              <a:rPr lang="en-US" altLang="zh-CN" sz="2400"/>
              <a:t>4</a:t>
            </a:r>
            <a:r>
              <a:rPr lang="zh-CN" altLang="en-US" sz="2400"/>
              <a:t>个标志的组合</a:t>
            </a:r>
            <a:r>
              <a:rPr lang="en-US" altLang="zh-CN" sz="2400"/>
              <a:t>(</a:t>
            </a:r>
            <a:r>
              <a:rPr lang="en-US" altLang="zh-CN" sz="2400" i="1"/>
              <a:t>N, Z, C</a:t>
            </a:r>
            <a:r>
              <a:rPr lang="en-US" altLang="zh-CN" sz="2400"/>
              <a:t>, </a:t>
            </a:r>
            <a:r>
              <a:rPr lang="en-US" altLang="zh-CN" sz="2400" i="1"/>
              <a:t>V</a:t>
            </a:r>
            <a:r>
              <a:rPr lang="en-US" altLang="zh-CN" sz="2400"/>
              <a:t>)</a:t>
            </a:r>
            <a:r>
              <a:rPr lang="zh-CN" altLang="en-US" sz="2400"/>
              <a:t>，一共定义了</a:t>
            </a:r>
            <a:r>
              <a:rPr lang="en-US" altLang="zh-CN" sz="2400"/>
              <a:t>15</a:t>
            </a:r>
            <a:r>
              <a:rPr lang="zh-CN" altLang="en-US" sz="2400"/>
              <a:t>个条件分支</a:t>
            </a:r>
          </a:p>
        </p:txBody>
      </p:sp>
      <p:sp>
        <p:nvSpPr>
          <p:cNvPr id="230403" name="Rectangle 3"/>
          <p:cNvSpPr>
            <a:spLocks noChangeArrowheads="1"/>
          </p:cNvSpPr>
          <p:nvPr/>
        </p:nvSpPr>
        <p:spPr bwMode="auto">
          <a:xfrm>
            <a:off x="1371600" y="1611288"/>
            <a:ext cx="640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Conditions for Branches or Other Conditional Operations</a:t>
            </a:r>
          </a:p>
        </p:txBody>
      </p:sp>
      <p:graphicFrame>
        <p:nvGraphicFramePr>
          <p:cNvPr id="864311" name="Group 55"/>
          <p:cNvGraphicFramePr>
            <a:graphicFrameLocks noGrp="1"/>
          </p:cNvGraphicFramePr>
          <p:nvPr>
            <p:extLst>
              <p:ext uri="{D42A27DB-BD31-4B8C-83A1-F6EECF244321}">
                <p14:modId xmlns:p14="http://schemas.microsoft.com/office/powerpoint/2010/main" val="2282396848"/>
              </p:ext>
            </p:extLst>
          </p:nvPr>
        </p:nvGraphicFramePr>
        <p:xfrm>
          <a:off x="457200" y="2220888"/>
          <a:ext cx="8207375" cy="4023360"/>
        </p:xfrm>
        <a:graphic>
          <a:graphicData uri="http://schemas.openxmlformats.org/drawingml/2006/table">
            <a:tbl>
              <a:tblPr/>
              <a:tblGrid>
                <a:gridCol w="1582738"/>
                <a:gridCol w="3744912"/>
                <a:gridCol w="2879725"/>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标志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052">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EQ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Z 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Z clear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CS/HS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Carry set/unsigned higher or same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 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CC/LO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Carry clear/unsigned lower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 clear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Minus/negative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 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Plus/positive or zero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 clear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VS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Overflow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V 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VC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No overflow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V clear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Unsigned higher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 set and Z clear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Unsigned lower or same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 clear or Z 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4294967295"/>
          </p:nvPr>
        </p:nvSpPr>
        <p:spPr>
          <a:xfrm>
            <a:off x="381000" y="4267200"/>
            <a:ext cx="8229600" cy="2303463"/>
          </a:xfrm>
        </p:spPr>
        <p:txBody>
          <a:bodyPr/>
          <a:lstStyle/>
          <a:p>
            <a:pPr marL="0" indent="0">
              <a:spcBef>
                <a:spcPct val="50000"/>
              </a:spcBef>
              <a:buFontTx/>
              <a:buNone/>
            </a:pPr>
            <a:r>
              <a:rPr lang="en-US" altLang="zh-CN" sz="2400" b="1">
                <a:solidFill>
                  <a:srgbClr val="7F4D78"/>
                </a:solidFill>
              </a:rPr>
              <a:t>         </a:t>
            </a:r>
            <a:r>
              <a:rPr lang="zh-CN" altLang="en-US" sz="2400" b="1">
                <a:solidFill>
                  <a:srgbClr val="7F4D78"/>
                </a:solidFill>
              </a:rPr>
              <a:t>例</a:t>
            </a:r>
            <a:r>
              <a:rPr lang="en-US" altLang="zh-CN" sz="2400" b="1">
                <a:solidFill>
                  <a:srgbClr val="7F4D78"/>
                </a:solidFill>
              </a:rPr>
              <a:t>:</a:t>
            </a:r>
          </a:p>
          <a:p>
            <a:pPr marL="0" indent="0">
              <a:spcBef>
                <a:spcPct val="50000"/>
              </a:spcBef>
              <a:buFontTx/>
              <a:buNone/>
            </a:pPr>
            <a:r>
              <a:rPr lang="en-US" altLang="zh-CN" sz="2400"/>
              <a:t>  </a:t>
            </a:r>
            <a:r>
              <a:rPr lang="en-US" altLang="zh-CN" sz="2000"/>
              <a:t>BEQ         label      ; </a:t>
            </a:r>
            <a:r>
              <a:rPr lang="zh-CN" altLang="en-US" sz="2000"/>
              <a:t>如果</a:t>
            </a:r>
            <a:r>
              <a:rPr lang="en-US" altLang="zh-CN" sz="2000"/>
              <a:t>Z</a:t>
            </a:r>
            <a:r>
              <a:rPr lang="zh-CN" altLang="en-US" sz="2000"/>
              <a:t>标志位为</a:t>
            </a:r>
            <a:r>
              <a:rPr lang="en-US" altLang="zh-CN" sz="2000"/>
              <a:t>1</a:t>
            </a:r>
            <a:r>
              <a:rPr lang="zh-CN" altLang="en-US" sz="2000"/>
              <a:t>，则跳转到地址’</a:t>
            </a:r>
            <a:r>
              <a:rPr lang="en-US" altLang="zh-CN" sz="2000"/>
              <a:t>label’</a:t>
            </a:r>
          </a:p>
          <a:p>
            <a:pPr marL="0" indent="0">
              <a:spcBef>
                <a:spcPct val="50000"/>
              </a:spcBef>
              <a:buFontTx/>
              <a:buNone/>
            </a:pPr>
            <a:r>
              <a:rPr lang="en-US" altLang="zh-CN" sz="2400" b="1">
                <a:solidFill>
                  <a:srgbClr val="7F4D78"/>
                </a:solidFill>
              </a:rPr>
              <a:t>Thumb-2 version</a:t>
            </a:r>
          </a:p>
          <a:p>
            <a:pPr marL="0" indent="0">
              <a:spcBef>
                <a:spcPct val="50000"/>
              </a:spcBef>
              <a:buFontTx/>
              <a:buNone/>
            </a:pPr>
            <a:r>
              <a:rPr lang="en-US" altLang="zh-CN" sz="2000"/>
              <a:t>  BEQ.W    label       ;</a:t>
            </a:r>
            <a:r>
              <a:rPr lang="zh-CN" altLang="en-US" sz="2000"/>
              <a:t>如果</a:t>
            </a:r>
            <a:r>
              <a:rPr lang="en-US" altLang="zh-CN" sz="2000"/>
              <a:t>Z</a:t>
            </a:r>
            <a:r>
              <a:rPr lang="zh-CN" altLang="en-US" sz="2000"/>
              <a:t>标志位为</a:t>
            </a:r>
            <a:r>
              <a:rPr lang="en-US" altLang="zh-CN" sz="2000"/>
              <a:t>1</a:t>
            </a:r>
            <a:r>
              <a:rPr lang="zh-CN" altLang="en-US" sz="2000"/>
              <a:t>，则跳转到地址’</a:t>
            </a:r>
            <a:r>
              <a:rPr lang="en-US" altLang="zh-CN" sz="2000"/>
              <a:t>label’</a:t>
            </a:r>
          </a:p>
        </p:txBody>
      </p:sp>
      <p:sp>
        <p:nvSpPr>
          <p:cNvPr id="232451" name="Rectangle 3"/>
          <p:cNvSpPr>
            <a:spLocks noChangeArrowheads="1"/>
          </p:cNvSpPr>
          <p:nvPr/>
        </p:nvSpPr>
        <p:spPr bwMode="auto">
          <a:xfrm>
            <a:off x="381000" y="116632"/>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a:t>
            </a:r>
            <a:r>
              <a:rPr lang="zh-CN" altLang="en-US" sz="2000" dirty="0"/>
              <a:t>续</a:t>
            </a:r>
            <a:r>
              <a:rPr lang="en-US" altLang="zh-CN" sz="2000" dirty="0"/>
              <a:t>)</a:t>
            </a:r>
          </a:p>
        </p:txBody>
      </p:sp>
      <p:graphicFrame>
        <p:nvGraphicFramePr>
          <p:cNvPr id="865307" name="Group 27"/>
          <p:cNvGraphicFramePr>
            <a:graphicFrameLocks noGrp="1"/>
          </p:cNvGraphicFramePr>
          <p:nvPr>
            <p:extLst>
              <p:ext uri="{D42A27DB-BD31-4B8C-83A1-F6EECF244321}">
                <p14:modId xmlns:p14="http://schemas.microsoft.com/office/powerpoint/2010/main" val="3059558657"/>
              </p:ext>
            </p:extLst>
          </p:nvPr>
        </p:nvGraphicFramePr>
        <p:xfrm>
          <a:off x="468313" y="573832"/>
          <a:ext cx="8207375" cy="3363405"/>
        </p:xfrm>
        <a:graphic>
          <a:graphicData uri="http://schemas.openxmlformats.org/drawingml/2006/table">
            <a:tbl>
              <a:tblPr/>
              <a:tblGrid>
                <a:gridCol w="1655762"/>
                <a:gridCol w="2952750"/>
                <a:gridCol w="3598863"/>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Signed 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 set and V clear, 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 clear and V set (N != 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615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Signed greater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Z clear, and either N set and V set, 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 clear and V clear (Z == 0, N == 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614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Signed less than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Z set, or N set and V clear, 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N clear and V set (Z == 1 or N != 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Always (unconditional)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5B9">
                        <a:alpha val="50195"/>
                      </a:srgbClr>
                    </a:solidFill>
                  </a:tcPr>
                </a:tc>
              </a:tr>
            </a:tbl>
          </a:graphicData>
        </a:graphic>
      </p:graphicFrame>
      <p:pic>
        <p:nvPicPr>
          <p:cNvPr id="232474" name="Picture 26"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191000"/>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body" idx="4294967295"/>
          </p:nvPr>
        </p:nvSpPr>
        <p:spPr>
          <a:xfrm>
            <a:off x="457200" y="548680"/>
            <a:ext cx="8229600" cy="2095500"/>
          </a:xfrm>
        </p:spPr>
        <p:txBody>
          <a:bodyPr/>
          <a:lstStyle/>
          <a:p>
            <a:pPr marL="0" indent="0">
              <a:spcBef>
                <a:spcPct val="25000"/>
              </a:spcBef>
              <a:buFontTx/>
              <a:buNone/>
            </a:pPr>
            <a:r>
              <a:rPr lang="en-US" altLang="zh-CN" sz="3000" b="1" dirty="0"/>
              <a:t>8.5.4 Cortex-M3</a:t>
            </a:r>
            <a:r>
              <a:rPr lang="zh-CN" altLang="en-US" sz="3000" b="1" dirty="0"/>
              <a:t>中一些有用的指令</a:t>
            </a:r>
          </a:p>
          <a:p>
            <a:pPr marL="0" indent="0">
              <a:spcBef>
                <a:spcPct val="25000"/>
              </a:spcBef>
              <a:buFontTx/>
              <a:buNone/>
            </a:pPr>
            <a:r>
              <a:rPr lang="en-US" altLang="zh-CN" sz="2800" b="1" dirty="0" smtClean="0"/>
              <a:t> </a:t>
            </a:r>
            <a:r>
              <a:rPr lang="en-US" altLang="zh-CN" sz="2800" b="1" dirty="0"/>
              <a:t>MRS </a:t>
            </a:r>
            <a:r>
              <a:rPr lang="zh-CN" altLang="en-US" sz="2800" b="1" dirty="0"/>
              <a:t>和</a:t>
            </a:r>
            <a:r>
              <a:rPr lang="en-US" altLang="zh-CN" sz="2800" b="1" dirty="0"/>
              <a:t>MSR</a:t>
            </a:r>
          </a:p>
          <a:p>
            <a:pPr marL="0" indent="0">
              <a:spcBef>
                <a:spcPct val="25000"/>
              </a:spcBef>
              <a:buFontTx/>
              <a:buNone/>
            </a:pPr>
            <a:r>
              <a:rPr lang="zh-CN" altLang="en-US" sz="2000" dirty="0"/>
              <a:t>访问一些特殊寄存器</a:t>
            </a:r>
          </a:p>
          <a:p>
            <a:pPr marL="0" indent="0">
              <a:spcBef>
                <a:spcPct val="25000"/>
              </a:spcBef>
              <a:buFontTx/>
              <a:buNone/>
            </a:pPr>
            <a:r>
              <a:rPr lang="zh-CN" altLang="en-US" sz="2000" dirty="0"/>
              <a:t>  </a:t>
            </a:r>
            <a:r>
              <a:rPr lang="en-US" altLang="zh-CN" sz="2000" dirty="0"/>
              <a:t>MRS   &lt;</a:t>
            </a:r>
            <a:r>
              <a:rPr lang="en-US" altLang="zh-CN" sz="2000" dirty="0" err="1"/>
              <a:t>Rn</a:t>
            </a:r>
            <a:r>
              <a:rPr lang="en-US" altLang="zh-CN" sz="2000" dirty="0"/>
              <a:t>&gt;,       &lt;</a:t>
            </a:r>
            <a:r>
              <a:rPr lang="en-US" altLang="zh-CN" sz="2000" dirty="0" err="1"/>
              <a:t>SReg</a:t>
            </a:r>
            <a:r>
              <a:rPr lang="en-US" altLang="zh-CN" sz="2000" dirty="0"/>
              <a:t>&gt;     ; </a:t>
            </a:r>
            <a:r>
              <a:rPr lang="zh-CN" altLang="en-US" sz="2000" dirty="0"/>
              <a:t>从特殊寄存器读出</a:t>
            </a:r>
          </a:p>
          <a:p>
            <a:pPr marL="0" indent="0">
              <a:buFontTx/>
              <a:buNone/>
            </a:pPr>
            <a:r>
              <a:rPr lang="zh-CN" altLang="en-US" sz="2000" dirty="0"/>
              <a:t>  </a:t>
            </a:r>
            <a:r>
              <a:rPr lang="en-US" altLang="zh-CN" sz="2000" dirty="0"/>
              <a:t>MSR   &lt;</a:t>
            </a:r>
            <a:r>
              <a:rPr lang="en-US" altLang="zh-CN" sz="2000" dirty="0" err="1"/>
              <a:t>SReg</a:t>
            </a:r>
            <a:r>
              <a:rPr lang="en-US" altLang="zh-CN" sz="2000" dirty="0"/>
              <a:t>&gt;,   &lt;</a:t>
            </a:r>
            <a:r>
              <a:rPr lang="en-US" altLang="zh-CN" sz="2000" dirty="0" err="1"/>
              <a:t>Rn</a:t>
            </a:r>
            <a:r>
              <a:rPr lang="en-US" altLang="zh-CN" sz="2000" dirty="0"/>
              <a:t>&gt;         ; </a:t>
            </a:r>
            <a:r>
              <a:rPr lang="zh-CN" altLang="en-US" sz="2000" dirty="0"/>
              <a:t>向特殊寄存器写入</a:t>
            </a:r>
          </a:p>
        </p:txBody>
      </p:sp>
      <p:sp>
        <p:nvSpPr>
          <p:cNvPr id="256003" name="Rectangle 3"/>
          <p:cNvSpPr>
            <a:spLocks noChangeArrowheads="1"/>
          </p:cNvSpPr>
          <p:nvPr/>
        </p:nvSpPr>
        <p:spPr bwMode="auto">
          <a:xfrm>
            <a:off x="1524000" y="2834680"/>
            <a:ext cx="3856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MRS</a:t>
            </a:r>
            <a:r>
              <a:rPr lang="zh-CN" altLang="en-US" b="1"/>
              <a:t>和</a:t>
            </a:r>
            <a:r>
              <a:rPr lang="en-US" altLang="zh-CN" b="1"/>
              <a:t>MER</a:t>
            </a:r>
            <a:r>
              <a:rPr lang="zh-CN" altLang="en-US" b="1">
                <a:solidFill>
                  <a:srgbClr val="133984"/>
                </a:solidFill>
              </a:rPr>
              <a:t>可以访问的</a:t>
            </a:r>
            <a:r>
              <a:rPr lang="zh-CN" altLang="en-US" b="1"/>
              <a:t>特殊寄存器名</a:t>
            </a:r>
          </a:p>
        </p:txBody>
      </p:sp>
      <p:graphicFrame>
        <p:nvGraphicFramePr>
          <p:cNvPr id="877595" name="Group 27"/>
          <p:cNvGraphicFramePr>
            <a:graphicFrameLocks noGrp="1"/>
          </p:cNvGraphicFramePr>
          <p:nvPr>
            <p:extLst>
              <p:ext uri="{D42A27DB-BD31-4B8C-83A1-F6EECF244321}">
                <p14:modId xmlns:p14="http://schemas.microsoft.com/office/powerpoint/2010/main" val="3183293907"/>
              </p:ext>
            </p:extLst>
          </p:nvPr>
        </p:nvGraphicFramePr>
        <p:xfrm>
          <a:off x="533400" y="3368080"/>
          <a:ext cx="8280400" cy="2520952"/>
        </p:xfrm>
        <a:graphic>
          <a:graphicData uri="http://schemas.openxmlformats.org/drawingml/2006/table">
            <a:tbl>
              <a:tblPr/>
              <a:tblGrid>
                <a:gridCol w="2519363"/>
                <a:gridCol w="5761037"/>
              </a:tblGrid>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IPSR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中断状态寄存器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EPSR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执行状态寄存器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APSR</a:t>
                      </a:r>
                      <a:r>
                        <a:rPr kumimoji="0" lang="en-US" altLang="zh-CN" sz="2000" b="0" i="0" u="none" strike="noStrike" cap="none" normalizeH="0" baseline="3000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charset="-122"/>
                        </a:rPr>
                        <a:t>以前操作标志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IEPSR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IPSR</a:t>
                      </a:r>
                      <a:r>
                        <a:rPr kumimoji="0" lang="zh-CN" altLang="en-US" sz="2000" b="0" i="0" u="none" strike="noStrike" cap="none" normalizeH="0" baseline="0" smtClean="0">
                          <a:ln>
                            <a:noFill/>
                          </a:ln>
                          <a:solidFill>
                            <a:schemeClr val="tx1"/>
                          </a:solidFill>
                          <a:effectLst/>
                          <a:latin typeface="Arial" charset="0"/>
                          <a:ea typeface="宋体" charset="-122"/>
                        </a:rPr>
                        <a:t>和</a:t>
                      </a:r>
                      <a:r>
                        <a:rPr kumimoji="0" lang="en-US" altLang="zh-CN" sz="2000" b="0" i="0" u="none" strike="noStrike" cap="none" normalizeH="0" baseline="0" smtClean="0">
                          <a:ln>
                            <a:noFill/>
                          </a:ln>
                          <a:solidFill>
                            <a:schemeClr val="tx1"/>
                          </a:solidFill>
                          <a:effectLst/>
                          <a:latin typeface="Arial" charset="0"/>
                          <a:ea typeface="宋体" charset="-122"/>
                        </a:rPr>
                        <a:t>EPSR</a:t>
                      </a:r>
                      <a:r>
                        <a:rPr kumimoji="0" lang="zh-CN" altLang="en-US" sz="2000" b="0" i="0" u="none" strike="noStrike" cap="none" normalizeH="0" baseline="0" smtClean="0">
                          <a:ln>
                            <a:noFill/>
                          </a:ln>
                          <a:solidFill>
                            <a:schemeClr val="tx1"/>
                          </a:solidFill>
                          <a:effectLst/>
                          <a:latin typeface="Arial" charset="0"/>
                          <a:ea typeface="宋体" charset="-122"/>
                        </a:rPr>
                        <a:t>组合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420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IAPSR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rPr>
                        <a:t>IPSR</a:t>
                      </a:r>
                      <a:r>
                        <a:rPr kumimoji="0" lang="zh-CN" altLang="en-US" sz="2000" b="0" i="0" u="none" strike="noStrike" cap="none" normalizeH="0" baseline="0" smtClean="0">
                          <a:ln>
                            <a:noFill/>
                          </a:ln>
                          <a:solidFill>
                            <a:schemeClr val="tx1"/>
                          </a:solidFill>
                          <a:effectLst/>
                          <a:latin typeface="Arial" charset="0"/>
                          <a:ea typeface="宋体" charset="-122"/>
                        </a:rPr>
                        <a:t>和</a:t>
                      </a:r>
                      <a:r>
                        <a:rPr kumimoji="0" lang="en-US" altLang="zh-CN" sz="2000" b="0" i="0" u="none" strike="noStrike" cap="none" normalizeH="0" baseline="0" smtClean="0">
                          <a:ln>
                            <a:noFill/>
                          </a:ln>
                          <a:solidFill>
                            <a:schemeClr val="tx1"/>
                          </a:solidFill>
                          <a:effectLst/>
                          <a:latin typeface="Arial" charset="0"/>
                          <a:ea typeface="宋体" charset="-122"/>
                        </a:rPr>
                        <a:t>APSR</a:t>
                      </a:r>
                      <a:r>
                        <a:rPr kumimoji="0" lang="zh-CN" altLang="en-US" sz="2000" b="0" i="0" u="none" strike="noStrike" cap="none" normalizeH="0" baseline="0" smtClean="0">
                          <a:ln>
                            <a:noFill/>
                          </a:ln>
                          <a:solidFill>
                            <a:schemeClr val="tx1"/>
                          </a:solidFill>
                          <a:effectLst/>
                          <a:latin typeface="Arial" charset="0"/>
                          <a:ea typeface="宋体" charset="-122"/>
                        </a:rPr>
                        <a:t>组合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AutoShape 2"/>
          <p:cNvSpPr>
            <a:spLocks noGrp="1" noChangeAspect="1" noChangeArrowheads="1"/>
          </p:cNvSpPr>
          <p:nvPr>
            <p:ph type="body" idx="4294967295"/>
          </p:nvPr>
        </p:nvSpPr>
        <p:spPr>
          <a:xfrm>
            <a:off x="468313" y="4941168"/>
            <a:ext cx="8229600" cy="1152525"/>
          </a:xfrm>
        </p:spPr>
        <p:txBody>
          <a:bodyPr/>
          <a:lstStyle/>
          <a:p>
            <a:pPr marL="0" indent="0">
              <a:spcBef>
                <a:spcPct val="50000"/>
              </a:spcBef>
              <a:buFontTx/>
              <a:buNone/>
            </a:pPr>
            <a:r>
              <a:rPr lang="en-US" altLang="zh-CN" sz="2400" b="1">
                <a:solidFill>
                  <a:srgbClr val="6E1C7C"/>
                </a:solidFill>
              </a:rPr>
              <a:t>           Example:</a:t>
            </a:r>
          </a:p>
          <a:p>
            <a:pPr marL="0" indent="0">
              <a:spcBef>
                <a:spcPct val="50000"/>
              </a:spcBef>
              <a:buFontTx/>
              <a:buNone/>
            </a:pPr>
            <a:r>
              <a:rPr lang="en-US" altLang="zh-CN" sz="2000"/>
              <a:t>  LDR   R0,      =0x20008000    ; </a:t>
            </a:r>
            <a:r>
              <a:rPr lang="zh-CN" altLang="en-US" sz="2000"/>
              <a:t>为程序堆栈指针赋新值</a:t>
            </a:r>
            <a:r>
              <a:rPr lang="en-US" altLang="zh-CN" sz="2000"/>
              <a:t>(PSP)</a:t>
            </a:r>
          </a:p>
          <a:p>
            <a:pPr marL="0" indent="0">
              <a:buFontTx/>
              <a:buNone/>
            </a:pPr>
            <a:r>
              <a:rPr lang="en-US" altLang="zh-CN" sz="2000"/>
              <a:t>  MSR   PSP,   R0</a:t>
            </a:r>
          </a:p>
        </p:txBody>
      </p:sp>
      <p:graphicFrame>
        <p:nvGraphicFramePr>
          <p:cNvPr id="878629" name="Group 37"/>
          <p:cNvGraphicFramePr>
            <a:graphicFrameLocks noGrp="1"/>
          </p:cNvGraphicFramePr>
          <p:nvPr>
            <p:extLst>
              <p:ext uri="{D42A27DB-BD31-4B8C-83A1-F6EECF244321}">
                <p14:modId xmlns:p14="http://schemas.microsoft.com/office/powerpoint/2010/main" val="446946732"/>
              </p:ext>
            </p:extLst>
          </p:nvPr>
        </p:nvGraphicFramePr>
        <p:xfrm>
          <a:off x="468313" y="938064"/>
          <a:ext cx="8280400" cy="3828671"/>
        </p:xfrm>
        <a:graphic>
          <a:graphicData uri="http://schemas.openxmlformats.org/drawingml/2006/table">
            <a:tbl>
              <a:tblPr/>
              <a:tblGrid>
                <a:gridCol w="2033587"/>
                <a:gridCol w="6246813"/>
              </a:tblGrid>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EAPSR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EPSR</a:t>
                      </a:r>
                      <a:r>
                        <a:rPr kumimoji="0" lang="zh-CN" altLang="en-US" sz="1800" b="0" i="0" u="none" strike="noStrike" cap="none" normalizeH="0" baseline="0" smtClean="0">
                          <a:ln>
                            <a:noFill/>
                          </a:ln>
                          <a:solidFill>
                            <a:schemeClr val="tx1"/>
                          </a:solidFill>
                          <a:effectLst/>
                          <a:latin typeface="Arial" charset="0"/>
                          <a:ea typeface="宋体" charset="-122"/>
                        </a:rPr>
                        <a:t>和</a:t>
                      </a:r>
                      <a:r>
                        <a:rPr kumimoji="0" lang="en-US" altLang="zh-CN" sz="1800" b="0" i="0" u="none" strike="noStrike" cap="none" normalizeH="0" baseline="0" smtClean="0">
                          <a:ln>
                            <a:noFill/>
                          </a:ln>
                          <a:solidFill>
                            <a:schemeClr val="tx1"/>
                          </a:solidFill>
                          <a:effectLst/>
                          <a:latin typeface="Arial" charset="0"/>
                          <a:ea typeface="宋体" charset="-122"/>
                        </a:rPr>
                        <a:t>APSR</a:t>
                      </a:r>
                      <a:r>
                        <a:rPr kumimoji="0" lang="zh-CN" altLang="en-US" sz="1800" b="0" i="0" u="none" strike="noStrike" cap="none" normalizeH="0" baseline="0" smtClean="0">
                          <a:ln>
                            <a:noFill/>
                          </a:ln>
                          <a:solidFill>
                            <a:schemeClr val="tx1"/>
                          </a:solidFill>
                          <a:effectLst/>
                          <a:latin typeface="Arial" charset="0"/>
                          <a:ea typeface="宋体" charset="-122"/>
                        </a:rPr>
                        <a:t>组合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EPSR</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IPSR</a:t>
                      </a:r>
                      <a:r>
                        <a:rPr kumimoji="0" lang="zh-CN" altLang="en-US" sz="1800" b="0" i="0" u="none" strike="noStrike" cap="none" normalizeH="0" baseline="0" smtClean="0">
                          <a:ln>
                            <a:noFill/>
                          </a:ln>
                          <a:solidFill>
                            <a:schemeClr val="tx1"/>
                          </a:solidFill>
                          <a:effectLst/>
                          <a:latin typeface="Arial" charset="0"/>
                          <a:ea typeface="宋体" charset="-122"/>
                        </a:rPr>
                        <a:t>和</a:t>
                      </a:r>
                      <a:r>
                        <a:rPr kumimoji="0" lang="en-US" altLang="zh-CN" sz="1800" b="0" i="0" u="none" strike="noStrike" cap="none" normalizeH="0" baseline="0" smtClean="0">
                          <a:ln>
                            <a:noFill/>
                          </a:ln>
                          <a:solidFill>
                            <a:schemeClr val="tx1"/>
                          </a:solidFill>
                          <a:effectLst/>
                          <a:latin typeface="Arial" charset="0"/>
                          <a:ea typeface="宋体" charset="-122"/>
                        </a:rPr>
                        <a:t>APSR</a:t>
                      </a:r>
                      <a:r>
                        <a:rPr kumimoji="0" lang="zh-CN" altLang="en-US" sz="1800" b="0" i="0" u="none" strike="noStrike" cap="none" normalizeH="0" baseline="0" smtClean="0">
                          <a:ln>
                            <a:noFill/>
                          </a:ln>
                          <a:solidFill>
                            <a:schemeClr val="tx1"/>
                          </a:solidFill>
                          <a:effectLst/>
                          <a:latin typeface="Arial" charset="0"/>
                          <a:ea typeface="宋体" charset="-122"/>
                        </a:rPr>
                        <a:t>组合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MSP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主堆栈指针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进程堆栈指针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PRIMASK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正常的异常屏蔽寄存器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BASEPRI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正常的异常优先级屏蔽寄存器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BASEPRI_MAX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带条件写的正常的异常优先级屏蔽寄存器</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新的优先级必须高于旧的优先级</a:t>
                      </a: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FAULTMASK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错误异常屏蔽寄存器</a:t>
                      </a:r>
                      <a:r>
                        <a:rPr kumimoji="0" lang="en-US" altLang="zh-CN" sz="1800" b="0" i="0" u="none" strike="noStrike" cap="none" normalizeH="0" baseline="0" smtClean="0">
                          <a:ln>
                            <a:noFill/>
                          </a:ln>
                          <a:solidFill>
                            <a:schemeClr val="tx1"/>
                          </a:solidFill>
                          <a:effectLst/>
                          <a:latin typeface="Arial" charset="0"/>
                          <a:ea typeface="宋体" charset="-122"/>
                        </a:rPr>
                        <a:t>(</a:t>
                      </a:r>
                      <a:r>
                        <a:rPr kumimoji="0" lang="zh-CN" altLang="en-US" sz="1800" b="0" i="0" u="none" strike="noStrike" cap="none" normalizeH="0" baseline="0" smtClean="0">
                          <a:ln>
                            <a:noFill/>
                          </a:ln>
                          <a:solidFill>
                            <a:schemeClr val="tx1"/>
                          </a:solidFill>
                          <a:effectLst/>
                          <a:latin typeface="Arial" charset="0"/>
                          <a:ea typeface="宋体" charset="-122"/>
                        </a:rPr>
                        <a:t>同时屏蔽正常的中断</a:t>
                      </a:r>
                      <a:r>
                        <a:rPr kumimoji="0" lang="en-US" altLang="zh-CN" sz="18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charset="-122"/>
                        </a:rPr>
                        <a:t>控制寄存器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09A5E">
                        <a:alpha val="50195"/>
                      </a:srgbClr>
                    </a:solidFill>
                  </a:tcPr>
                </a:tc>
              </a:tr>
            </a:tbl>
          </a:graphicData>
        </a:graphic>
      </p:graphicFrame>
      <p:sp>
        <p:nvSpPr>
          <p:cNvPr id="258083" name="Rectangle 35"/>
          <p:cNvSpPr>
            <a:spLocks noChangeArrowheads="1"/>
          </p:cNvSpPr>
          <p:nvPr/>
        </p:nvSpPr>
        <p:spPr bwMode="auto">
          <a:xfrm>
            <a:off x="381000" y="404664"/>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a:t>
            </a:r>
            <a:r>
              <a:rPr lang="zh-CN" altLang="en-US" sz="2000"/>
              <a:t>续</a:t>
            </a:r>
            <a:r>
              <a:rPr lang="en-US" altLang="zh-CN" sz="2000"/>
              <a:t>)</a:t>
            </a:r>
          </a:p>
        </p:txBody>
      </p:sp>
      <p:pic>
        <p:nvPicPr>
          <p:cNvPr id="258084" name="Picture 36" descr="dglxasse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941168"/>
            <a:ext cx="609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body" idx="4294967295"/>
          </p:nvPr>
        </p:nvSpPr>
        <p:spPr>
          <a:xfrm>
            <a:off x="468313" y="476672"/>
            <a:ext cx="8229600" cy="5904656"/>
          </a:xfrm>
        </p:spPr>
        <p:txBody>
          <a:bodyPr/>
          <a:lstStyle/>
          <a:p>
            <a:pPr marL="0" indent="0">
              <a:lnSpc>
                <a:spcPct val="90000"/>
              </a:lnSpc>
              <a:spcBef>
                <a:spcPct val="50000"/>
              </a:spcBef>
              <a:buFontTx/>
              <a:buNone/>
            </a:pPr>
            <a:r>
              <a:rPr lang="en-US" altLang="zh-CN" sz="3400" b="1" dirty="0" smtClean="0"/>
              <a:t>8.6 </a:t>
            </a:r>
            <a:r>
              <a:rPr lang="zh-CN" altLang="en-US" sz="3400" b="1" dirty="0"/>
              <a:t>典型安装</a:t>
            </a:r>
          </a:p>
          <a:p>
            <a:pPr marL="0" indent="0">
              <a:lnSpc>
                <a:spcPct val="90000"/>
              </a:lnSpc>
              <a:spcBef>
                <a:spcPct val="50000"/>
              </a:spcBef>
              <a:buFontTx/>
              <a:buNone/>
            </a:pPr>
            <a:r>
              <a:rPr lang="zh-CN" altLang="en-US" sz="2400" dirty="0"/>
              <a:t>在典型的程序中，你需要考虑一系列区域</a:t>
            </a:r>
            <a:r>
              <a:rPr lang="en-US" altLang="zh-CN" sz="2400" dirty="0"/>
              <a:t>:</a:t>
            </a:r>
          </a:p>
          <a:p>
            <a:pPr marL="0" indent="0">
              <a:lnSpc>
                <a:spcPct val="90000"/>
              </a:lnSpc>
              <a:spcBef>
                <a:spcPct val="50000"/>
              </a:spcBef>
              <a:buFontTx/>
              <a:buNone/>
            </a:pPr>
            <a:r>
              <a:rPr lang="en-US" altLang="zh-CN" sz="2400" b="1" dirty="0">
                <a:solidFill>
                  <a:srgbClr val="7F4D78"/>
                </a:solidFill>
              </a:rPr>
              <a:t>                 1. </a:t>
            </a:r>
            <a:r>
              <a:rPr lang="zh-CN" altLang="en-US" sz="2400" b="1" dirty="0">
                <a:solidFill>
                  <a:srgbClr val="7F4D78"/>
                </a:solidFill>
              </a:rPr>
              <a:t>代码区域</a:t>
            </a:r>
            <a:r>
              <a:rPr lang="en-US" altLang="zh-CN" sz="2400" b="1" dirty="0">
                <a:solidFill>
                  <a:srgbClr val="7F4D78"/>
                </a:solidFill>
              </a:rPr>
              <a:t>:</a:t>
            </a:r>
          </a:p>
          <a:p>
            <a:pPr marL="0" indent="0">
              <a:lnSpc>
                <a:spcPct val="90000"/>
              </a:lnSpc>
              <a:spcBef>
                <a:spcPct val="50000"/>
              </a:spcBef>
              <a:buFontTx/>
              <a:buNone/>
            </a:pPr>
            <a:r>
              <a:rPr lang="en-US" altLang="zh-CN" sz="2400" dirty="0"/>
              <a:t>1) </a:t>
            </a:r>
            <a:r>
              <a:rPr lang="zh-CN" altLang="en-US" sz="2400" dirty="0"/>
              <a:t>特权代码，包括启动向量表</a:t>
            </a:r>
          </a:p>
          <a:p>
            <a:pPr marL="0" indent="0">
              <a:lnSpc>
                <a:spcPct val="90000"/>
              </a:lnSpc>
              <a:spcBef>
                <a:spcPct val="50000"/>
              </a:spcBef>
              <a:buFontTx/>
              <a:buNone/>
            </a:pPr>
            <a:r>
              <a:rPr lang="en-US" altLang="zh-CN" sz="2400" dirty="0"/>
              <a:t>2) </a:t>
            </a:r>
            <a:r>
              <a:rPr lang="zh-CN" altLang="en-US" sz="2400" dirty="0"/>
              <a:t>用户代码</a:t>
            </a:r>
          </a:p>
          <a:p>
            <a:pPr marL="0" indent="0">
              <a:lnSpc>
                <a:spcPct val="90000"/>
              </a:lnSpc>
              <a:spcBef>
                <a:spcPct val="50000"/>
              </a:spcBef>
              <a:buFontTx/>
              <a:buNone/>
            </a:pPr>
            <a:r>
              <a:rPr lang="zh-CN" altLang="en-US" sz="2400" b="1" dirty="0">
                <a:solidFill>
                  <a:srgbClr val="7F4D78"/>
                </a:solidFill>
              </a:rPr>
              <a:t>               </a:t>
            </a:r>
          </a:p>
          <a:p>
            <a:pPr marL="0" indent="0">
              <a:lnSpc>
                <a:spcPct val="90000"/>
              </a:lnSpc>
              <a:spcBef>
                <a:spcPct val="50000"/>
              </a:spcBef>
              <a:buFontTx/>
              <a:buNone/>
            </a:pPr>
            <a:r>
              <a:rPr lang="zh-CN" altLang="en-US" sz="2400" b="1" dirty="0">
                <a:solidFill>
                  <a:srgbClr val="7F4D78"/>
                </a:solidFill>
              </a:rPr>
              <a:t>	  </a:t>
            </a:r>
            <a:r>
              <a:rPr lang="zh-CN" altLang="en-US" sz="2400" b="1" dirty="0" smtClean="0">
                <a:solidFill>
                  <a:srgbClr val="7F4D78"/>
                </a:solidFill>
              </a:rPr>
              <a:t>     </a:t>
            </a:r>
            <a:r>
              <a:rPr lang="en-US" altLang="zh-CN" sz="2400" b="1" dirty="0" smtClean="0">
                <a:solidFill>
                  <a:srgbClr val="7F4D78"/>
                </a:solidFill>
              </a:rPr>
              <a:t>2</a:t>
            </a:r>
            <a:r>
              <a:rPr lang="en-US" altLang="zh-CN" sz="2400" b="1" dirty="0">
                <a:solidFill>
                  <a:srgbClr val="7F4D78"/>
                </a:solidFill>
              </a:rPr>
              <a:t>. SRAM </a:t>
            </a:r>
            <a:r>
              <a:rPr lang="zh-CN" altLang="en-US" sz="2400" b="1" dirty="0">
                <a:solidFill>
                  <a:srgbClr val="7F4D78"/>
                </a:solidFill>
              </a:rPr>
              <a:t>区域</a:t>
            </a:r>
            <a:r>
              <a:rPr lang="en-US" altLang="zh-CN" sz="2400" b="1" dirty="0">
                <a:solidFill>
                  <a:srgbClr val="7F4D78"/>
                </a:solidFill>
              </a:rPr>
              <a:t>:</a:t>
            </a:r>
          </a:p>
          <a:p>
            <a:pPr marL="0" indent="0">
              <a:lnSpc>
                <a:spcPct val="90000"/>
              </a:lnSpc>
              <a:spcBef>
                <a:spcPct val="50000"/>
              </a:spcBef>
              <a:buFontTx/>
              <a:buNone/>
            </a:pPr>
            <a:r>
              <a:rPr lang="en-US" altLang="zh-CN" sz="2400" dirty="0"/>
              <a:t>1) </a:t>
            </a:r>
            <a:r>
              <a:rPr lang="zh-CN" altLang="en-US" sz="2400" dirty="0"/>
              <a:t>特权数据，包括主堆栈</a:t>
            </a:r>
          </a:p>
          <a:p>
            <a:pPr marL="0" indent="0">
              <a:lnSpc>
                <a:spcPct val="90000"/>
              </a:lnSpc>
              <a:spcBef>
                <a:spcPct val="50000"/>
              </a:spcBef>
              <a:buFontTx/>
              <a:buNone/>
            </a:pPr>
            <a:r>
              <a:rPr lang="en-US" altLang="zh-CN" sz="2400" dirty="0"/>
              <a:t>2) </a:t>
            </a:r>
            <a:r>
              <a:rPr lang="zh-CN" altLang="en-US" sz="2400" dirty="0"/>
              <a:t>用户数据，包括进程堆栈</a:t>
            </a:r>
          </a:p>
          <a:p>
            <a:pPr marL="0" indent="0">
              <a:lnSpc>
                <a:spcPct val="90000"/>
              </a:lnSpc>
              <a:spcBef>
                <a:spcPct val="50000"/>
              </a:spcBef>
              <a:buFontTx/>
              <a:buNone/>
            </a:pPr>
            <a:r>
              <a:rPr lang="en-US" altLang="zh-CN" sz="2400" dirty="0"/>
              <a:t>3) </a:t>
            </a:r>
            <a:r>
              <a:rPr lang="zh-CN" altLang="en-US" sz="2400" dirty="0"/>
              <a:t>特权位带别名区</a:t>
            </a:r>
          </a:p>
          <a:p>
            <a:pPr marL="0" indent="0">
              <a:lnSpc>
                <a:spcPct val="90000"/>
              </a:lnSpc>
              <a:spcBef>
                <a:spcPct val="50000"/>
              </a:spcBef>
              <a:buFontTx/>
              <a:buNone/>
            </a:pPr>
            <a:r>
              <a:rPr lang="en-US" altLang="zh-CN" sz="2400" dirty="0"/>
              <a:t>4) </a:t>
            </a:r>
            <a:r>
              <a:rPr lang="zh-CN" altLang="en-US" sz="2400" dirty="0"/>
              <a:t>用户位带别名区</a:t>
            </a:r>
          </a:p>
        </p:txBody>
      </p:sp>
      <p:pic>
        <p:nvPicPr>
          <p:cNvPr id="312323" name="Picture 3" descr="puzzle-blk-1x"/>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5800" y="1584151"/>
            <a:ext cx="8382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324" name="Picture 4" descr="puzzle-blk-2x"/>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00050" y="3181275"/>
            <a:ext cx="12192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a:xfrm>
            <a:off x="457200" y="404664"/>
            <a:ext cx="8229600" cy="5976664"/>
          </a:xfrm>
        </p:spPr>
        <p:txBody>
          <a:bodyPr/>
          <a:lstStyle/>
          <a:p>
            <a:pPr marL="457200" indent="-457200">
              <a:lnSpc>
                <a:spcPct val="150000"/>
              </a:lnSpc>
              <a:spcBef>
                <a:spcPct val="50000"/>
              </a:spcBef>
              <a:buFont typeface="+mj-lt"/>
              <a:buAutoNum type="arabicPeriod"/>
            </a:pPr>
            <a:r>
              <a:rPr lang="en-US" altLang="zh-CN" sz="2400" dirty="0" smtClean="0"/>
              <a:t>32-bit</a:t>
            </a:r>
            <a:r>
              <a:rPr lang="zh-CN" altLang="en-US" sz="2400" dirty="0"/>
              <a:t>微处理器： </a:t>
            </a:r>
            <a:r>
              <a:rPr lang="en-US" altLang="zh-CN" sz="2400" dirty="0"/>
              <a:t>32-bit </a:t>
            </a:r>
            <a:r>
              <a:rPr lang="zh-CN" altLang="en-US" sz="2400" dirty="0"/>
              <a:t>数据路径</a:t>
            </a:r>
            <a:r>
              <a:rPr lang="en-US" altLang="zh-CN" sz="2400" dirty="0"/>
              <a:t>, 32-bit </a:t>
            </a:r>
            <a:r>
              <a:rPr lang="zh-CN" altLang="en-US" sz="2400" dirty="0"/>
              <a:t>寄存器组</a:t>
            </a:r>
            <a:r>
              <a:rPr lang="en-US" altLang="zh-CN" sz="2400" dirty="0"/>
              <a:t>, 32-bit </a:t>
            </a:r>
            <a:r>
              <a:rPr lang="zh-CN" altLang="en-US" sz="2400" dirty="0"/>
              <a:t>存储器接口。</a:t>
            </a:r>
          </a:p>
          <a:p>
            <a:pPr marL="457200" indent="-457200">
              <a:lnSpc>
                <a:spcPct val="150000"/>
              </a:lnSpc>
              <a:spcBef>
                <a:spcPct val="50000"/>
              </a:spcBef>
              <a:buFont typeface="+mj-lt"/>
              <a:buAutoNum type="arabicPeriod"/>
            </a:pPr>
            <a:r>
              <a:rPr lang="zh-CN" altLang="en-US" sz="2400" dirty="0" smtClean="0"/>
              <a:t>哈佛</a:t>
            </a:r>
            <a:r>
              <a:rPr lang="zh-CN" altLang="en-US" sz="2400" dirty="0"/>
              <a:t>架构</a:t>
            </a:r>
            <a:r>
              <a:rPr lang="en-US" altLang="zh-CN" sz="2400" dirty="0"/>
              <a:t>: </a:t>
            </a:r>
            <a:r>
              <a:rPr lang="zh-CN" altLang="en-US" sz="2400" dirty="0"/>
              <a:t>独立的指令总线和数据总线</a:t>
            </a:r>
            <a:r>
              <a:rPr lang="zh-CN" altLang="en-US" sz="2400" dirty="0" smtClean="0"/>
              <a:t>。允许</a:t>
            </a:r>
            <a:r>
              <a:rPr lang="zh-CN" altLang="en-US" sz="2400" dirty="0"/>
              <a:t>指令和数据在同一时间产生。</a:t>
            </a:r>
          </a:p>
          <a:p>
            <a:pPr marL="457200" indent="-457200">
              <a:lnSpc>
                <a:spcPct val="150000"/>
              </a:lnSpc>
              <a:spcBef>
                <a:spcPct val="50000"/>
              </a:spcBef>
              <a:buFont typeface="+mj-lt"/>
              <a:buAutoNum type="arabicPeriod"/>
            </a:pPr>
            <a:r>
              <a:rPr lang="zh-CN" altLang="en-US" sz="2400" dirty="0" smtClean="0"/>
              <a:t>存储空间</a:t>
            </a:r>
            <a:r>
              <a:rPr lang="en-US" altLang="zh-CN" sz="2400" dirty="0"/>
              <a:t>: </a:t>
            </a:r>
            <a:r>
              <a:rPr lang="en-US" altLang="zh-CN" sz="2400" dirty="0" smtClean="0"/>
              <a:t>4GB</a:t>
            </a:r>
            <a:r>
              <a:rPr lang="zh-CN" altLang="en-US" sz="2400" dirty="0"/>
              <a:t>。</a:t>
            </a:r>
          </a:p>
          <a:p>
            <a:pPr marL="457200" indent="-457200">
              <a:lnSpc>
                <a:spcPct val="150000"/>
              </a:lnSpc>
              <a:spcBef>
                <a:spcPct val="50000"/>
              </a:spcBef>
              <a:buFont typeface="+mj-lt"/>
              <a:buAutoNum type="arabicPeriod"/>
            </a:pPr>
            <a:r>
              <a:rPr lang="zh-CN" altLang="en-US" sz="2400" dirty="0" smtClean="0"/>
              <a:t>寄存器</a:t>
            </a:r>
            <a:r>
              <a:rPr lang="en-US" altLang="zh-CN" sz="2400" dirty="0"/>
              <a:t>: </a:t>
            </a:r>
            <a:r>
              <a:rPr lang="zh-CN" altLang="en-US" sz="2400" dirty="0"/>
              <a:t>寄存器 </a:t>
            </a:r>
            <a:r>
              <a:rPr lang="en-US" altLang="zh-CN" sz="2400" dirty="0"/>
              <a:t>(R0 </a:t>
            </a:r>
            <a:r>
              <a:rPr lang="zh-CN" altLang="en-US" sz="2400" dirty="0"/>
              <a:t>到 </a:t>
            </a:r>
            <a:r>
              <a:rPr lang="en-US" altLang="zh-CN" sz="2400" dirty="0"/>
              <a:t>R15) </a:t>
            </a:r>
            <a:r>
              <a:rPr lang="zh-CN" altLang="en-US" sz="2400" dirty="0"/>
              <a:t>和 特殊寄存器。</a:t>
            </a:r>
          </a:p>
          <a:p>
            <a:pPr marL="457200" indent="-457200">
              <a:lnSpc>
                <a:spcPct val="150000"/>
              </a:lnSpc>
              <a:spcBef>
                <a:spcPct val="50000"/>
              </a:spcBef>
              <a:buFont typeface="+mj-lt"/>
              <a:buAutoNum type="arabicPeriod"/>
            </a:pPr>
            <a:r>
              <a:rPr lang="zh-CN" altLang="en-US" sz="2400" dirty="0" smtClean="0"/>
              <a:t>运行</a:t>
            </a:r>
            <a:r>
              <a:rPr lang="zh-CN" altLang="en-US" sz="2400" dirty="0"/>
              <a:t>模式</a:t>
            </a:r>
            <a:r>
              <a:rPr lang="en-US" altLang="zh-CN" sz="2400" dirty="0"/>
              <a:t>: </a:t>
            </a:r>
            <a:r>
              <a:rPr lang="zh-CN" altLang="en-US" sz="2400" dirty="0"/>
              <a:t>线程模式</a:t>
            </a:r>
            <a:r>
              <a:rPr lang="zh-CN" altLang="en-US" sz="2400" dirty="0" smtClean="0"/>
              <a:t>和</a:t>
            </a:r>
            <a:r>
              <a:rPr lang="en-US" altLang="zh-CN" sz="2400" dirty="0" smtClean="0"/>
              <a:t>handler</a:t>
            </a:r>
            <a:r>
              <a:rPr lang="zh-CN" altLang="en-US" sz="2400" dirty="0" smtClean="0"/>
              <a:t>模式</a:t>
            </a:r>
            <a:r>
              <a:rPr lang="en-US" altLang="zh-CN" sz="2400" dirty="0"/>
              <a:t>;</a:t>
            </a:r>
            <a:r>
              <a:rPr lang="zh-CN" altLang="en-US" sz="2400" dirty="0"/>
              <a:t>特权级和用户级。</a:t>
            </a:r>
          </a:p>
          <a:p>
            <a:pPr marL="457200" indent="-457200">
              <a:lnSpc>
                <a:spcPct val="150000"/>
              </a:lnSpc>
              <a:spcBef>
                <a:spcPct val="50000"/>
              </a:spcBef>
              <a:buFont typeface="+mj-lt"/>
              <a:buAutoNum type="arabicPeriod"/>
            </a:pPr>
            <a:r>
              <a:rPr lang="zh-CN" altLang="en-US" sz="2400" dirty="0" smtClean="0"/>
              <a:t>中断</a:t>
            </a:r>
            <a:r>
              <a:rPr lang="zh-CN" altLang="en-US" sz="2400" dirty="0"/>
              <a:t>和异常</a:t>
            </a:r>
            <a:r>
              <a:rPr lang="en-US" altLang="zh-CN" sz="2400" dirty="0"/>
              <a:t>: </a:t>
            </a:r>
            <a:r>
              <a:rPr lang="zh-CN" altLang="en-US" sz="2400" dirty="0"/>
              <a:t>内置在</a:t>
            </a:r>
            <a:r>
              <a:rPr lang="zh-CN" altLang="en-US" sz="2400" dirty="0">
                <a:solidFill>
                  <a:srgbClr val="FF0000"/>
                </a:solidFill>
              </a:rPr>
              <a:t>嵌套向量中断控制器</a:t>
            </a:r>
            <a:r>
              <a:rPr lang="en-US" altLang="zh-CN" sz="2400" i="1" dirty="0"/>
              <a:t>;</a:t>
            </a:r>
            <a:r>
              <a:rPr lang="en-US" altLang="zh-CN" sz="2400" dirty="0"/>
              <a:t> </a:t>
            </a:r>
            <a:r>
              <a:rPr lang="zh-CN" altLang="en-US" sz="2400" dirty="0"/>
              <a:t>支持</a:t>
            </a:r>
            <a:r>
              <a:rPr lang="en-US" altLang="zh-CN" sz="2400" dirty="0"/>
              <a:t>11 </a:t>
            </a:r>
            <a:r>
              <a:rPr lang="zh-CN" altLang="en-US" sz="2400" dirty="0"/>
              <a:t>种系统异常外加</a:t>
            </a:r>
            <a:r>
              <a:rPr lang="en-US" altLang="zh-CN" sz="2400" dirty="0"/>
              <a:t>240 </a:t>
            </a:r>
            <a:r>
              <a:rPr lang="zh-CN" altLang="en-US" sz="2400" dirty="0"/>
              <a:t>种外部 </a:t>
            </a:r>
            <a:r>
              <a:rPr lang="en-US" altLang="zh-CN" sz="2400" dirty="0"/>
              <a:t>IRQ</a:t>
            </a:r>
            <a:r>
              <a:rPr lang="zh-CN" altLang="en-US" sz="2400" dirty="0"/>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body" idx="4294967295"/>
          </p:nvPr>
        </p:nvSpPr>
        <p:spPr>
          <a:xfrm>
            <a:off x="457200" y="548680"/>
            <a:ext cx="8435280" cy="4525963"/>
          </a:xfrm>
        </p:spPr>
        <p:txBody>
          <a:bodyPr/>
          <a:lstStyle/>
          <a:p>
            <a:pPr marL="0" indent="0">
              <a:spcBef>
                <a:spcPct val="50000"/>
              </a:spcBef>
              <a:buFontTx/>
              <a:buNone/>
            </a:pPr>
            <a:r>
              <a:rPr lang="en-US" altLang="zh-CN" sz="2400" b="1" dirty="0">
                <a:solidFill>
                  <a:srgbClr val="7F4D78"/>
                </a:solidFill>
              </a:rPr>
              <a:t>                 </a:t>
            </a:r>
          </a:p>
          <a:p>
            <a:pPr marL="0" indent="0">
              <a:spcBef>
                <a:spcPct val="50000"/>
              </a:spcBef>
              <a:buFontTx/>
              <a:buNone/>
            </a:pPr>
            <a:r>
              <a:rPr lang="en-US" altLang="zh-CN" sz="2400" b="1" dirty="0">
                <a:solidFill>
                  <a:srgbClr val="7F4D78"/>
                </a:solidFill>
              </a:rPr>
              <a:t>                    3. </a:t>
            </a:r>
            <a:r>
              <a:rPr lang="zh-CN" altLang="en-US" sz="2400" b="1" dirty="0">
                <a:solidFill>
                  <a:srgbClr val="7F4D78"/>
                </a:solidFill>
              </a:rPr>
              <a:t>外设</a:t>
            </a:r>
            <a:r>
              <a:rPr lang="en-US" altLang="zh-CN" sz="2400" b="1" dirty="0">
                <a:solidFill>
                  <a:srgbClr val="7F4D78"/>
                </a:solidFill>
              </a:rPr>
              <a:t>:</a:t>
            </a:r>
          </a:p>
          <a:p>
            <a:pPr marL="0" indent="0">
              <a:spcBef>
                <a:spcPct val="50000"/>
              </a:spcBef>
              <a:buFontTx/>
              <a:buNone/>
            </a:pPr>
            <a:r>
              <a:rPr lang="en-US" altLang="zh-CN" sz="2400" dirty="0"/>
              <a:t>1) </a:t>
            </a:r>
            <a:r>
              <a:rPr lang="zh-CN" altLang="en-US" sz="2400" dirty="0"/>
              <a:t>特权外设</a:t>
            </a:r>
          </a:p>
          <a:p>
            <a:pPr marL="0" indent="0">
              <a:spcBef>
                <a:spcPct val="50000"/>
              </a:spcBef>
              <a:buFontTx/>
              <a:buNone/>
            </a:pPr>
            <a:r>
              <a:rPr lang="en-US" altLang="zh-CN" sz="2400" dirty="0"/>
              <a:t>2) </a:t>
            </a:r>
            <a:r>
              <a:rPr lang="zh-CN" altLang="en-US" sz="2400" dirty="0"/>
              <a:t>用户外设</a:t>
            </a:r>
          </a:p>
          <a:p>
            <a:pPr marL="0" indent="0">
              <a:spcBef>
                <a:spcPct val="50000"/>
              </a:spcBef>
              <a:buFontTx/>
              <a:buNone/>
            </a:pPr>
            <a:r>
              <a:rPr lang="en-US" altLang="zh-CN" sz="2400" dirty="0"/>
              <a:t>3) </a:t>
            </a:r>
            <a:r>
              <a:rPr lang="zh-CN" altLang="en-US" sz="2400" dirty="0"/>
              <a:t>特权外设位带别名区</a:t>
            </a:r>
          </a:p>
          <a:p>
            <a:pPr marL="0" indent="0">
              <a:spcBef>
                <a:spcPct val="50000"/>
              </a:spcBef>
              <a:buFontTx/>
              <a:buNone/>
            </a:pPr>
            <a:r>
              <a:rPr lang="en-US" altLang="zh-CN" sz="2400" dirty="0"/>
              <a:t>4) </a:t>
            </a:r>
            <a:r>
              <a:rPr lang="zh-CN" altLang="en-US" sz="2400" dirty="0"/>
              <a:t>用户外设位带别名区</a:t>
            </a:r>
          </a:p>
          <a:p>
            <a:pPr marL="0" indent="0">
              <a:spcBef>
                <a:spcPct val="50000"/>
              </a:spcBef>
              <a:buFontTx/>
              <a:buNone/>
            </a:pPr>
            <a:endParaRPr lang="zh-CN" altLang="en-US" sz="2400" dirty="0"/>
          </a:p>
          <a:p>
            <a:pPr marL="0" indent="0">
              <a:spcBef>
                <a:spcPct val="50000"/>
              </a:spcBef>
              <a:buFontTx/>
              <a:buNone/>
            </a:pPr>
            <a:r>
              <a:rPr lang="zh-CN" altLang="en-US" sz="2400" b="1" dirty="0">
                <a:solidFill>
                  <a:srgbClr val="7F4D78"/>
                </a:solidFill>
              </a:rPr>
              <a:t>                  </a:t>
            </a:r>
            <a:r>
              <a:rPr lang="en-US" altLang="zh-CN" sz="2400" b="1" dirty="0">
                <a:solidFill>
                  <a:srgbClr val="7F4D78"/>
                </a:solidFill>
              </a:rPr>
              <a:t>4. </a:t>
            </a:r>
            <a:r>
              <a:rPr lang="zh-CN" altLang="en-US" sz="2400" b="1" dirty="0">
                <a:solidFill>
                  <a:srgbClr val="7F4D78"/>
                </a:solidFill>
              </a:rPr>
              <a:t>系统控制空间</a:t>
            </a:r>
            <a:r>
              <a:rPr lang="en-US" altLang="zh-CN" sz="2400" b="1" dirty="0">
                <a:solidFill>
                  <a:srgbClr val="7F4D78"/>
                </a:solidFill>
              </a:rPr>
              <a:t>(NVIC and debug components):</a:t>
            </a:r>
          </a:p>
          <a:p>
            <a:pPr marL="0" indent="0">
              <a:spcBef>
                <a:spcPct val="50000"/>
              </a:spcBef>
              <a:buFontTx/>
              <a:buNone/>
            </a:pPr>
            <a:r>
              <a:rPr lang="en-US" altLang="zh-CN" sz="2400" dirty="0"/>
              <a:t>1) </a:t>
            </a:r>
            <a:r>
              <a:rPr lang="zh-CN" altLang="en-US" sz="2400" dirty="0"/>
              <a:t>只有特权访问</a:t>
            </a:r>
          </a:p>
        </p:txBody>
      </p:sp>
      <p:pic>
        <p:nvPicPr>
          <p:cNvPr id="314371" name="Picture 3" descr="puzzle-blk-3x"/>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33400" y="701080"/>
            <a:ext cx="1447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372" name="Picture 4" descr="puzzle-blk-4x"/>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95288" y="3881165"/>
            <a:ext cx="1295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3"/>
          <p:cNvSpPr>
            <a:spLocks noGrp="1" noChangeArrowheads="1"/>
          </p:cNvSpPr>
          <p:nvPr>
            <p:ph type="body" idx="4294967295"/>
          </p:nvPr>
        </p:nvSpPr>
        <p:spPr/>
        <p:txBody>
          <a:bodyPr/>
          <a:lstStyle/>
          <a:p>
            <a:pPr marL="449263" indent="-449263">
              <a:buFontTx/>
              <a:buNone/>
            </a:pPr>
            <a:endParaRPr lang="en-US" altLang="zh-CN"/>
          </a:p>
          <a:p>
            <a:pPr marL="449263" indent="-449263">
              <a:buFontTx/>
              <a:buNone/>
            </a:pPr>
            <a:endParaRPr lang="en-US" altLang="zh-CN"/>
          </a:p>
          <a:p>
            <a:pPr marL="449263" indent="-449263">
              <a:buFontTx/>
              <a:buNone/>
            </a:pPr>
            <a:endParaRPr lang="en-US" altLang="zh-CN"/>
          </a:p>
          <a:p>
            <a:pPr marL="449263" indent="-449263">
              <a:buFontTx/>
              <a:buNone/>
            </a:pPr>
            <a:endParaRPr lang="en-US" altLang="zh-CN"/>
          </a:p>
          <a:p>
            <a:pPr marL="449263" indent="-449263">
              <a:buFontTx/>
              <a:buNone/>
            </a:pPr>
            <a:endParaRPr lang="en-US" altLang="zh-CN"/>
          </a:p>
          <a:p>
            <a:pPr marL="449263" indent="-449263" algn="ctr">
              <a:buFontTx/>
              <a:buNone/>
            </a:pPr>
            <a:r>
              <a:rPr lang="en-US" altLang="zh-CN" sz="3600" b="1">
                <a:latin typeface="Corbel" pitchFamily="34" charset="0"/>
              </a:rPr>
              <a:t>- THE END -</a:t>
            </a:r>
          </a:p>
        </p:txBody>
      </p:sp>
      <p:pic>
        <p:nvPicPr>
          <p:cNvPr id="316419" name="Picture 4" descr="dglxasse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33600"/>
            <a:ext cx="3810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9940</Words>
  <Application>Microsoft Office PowerPoint</Application>
  <PresentationFormat>全屏显示(4:3)</PresentationFormat>
  <Paragraphs>1858</Paragraphs>
  <Slides>91</Slides>
  <Notes>87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94" baseType="lpstr">
      <vt:lpstr>默认设计模板</vt:lpstr>
      <vt:lpstr>Visio</vt:lpstr>
      <vt:lpstr>Microsoft Office Visio 绘图</vt:lpstr>
      <vt:lpstr>第8章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dc:title>
  <dc:creator>wzx</dc:creator>
  <cp:lastModifiedBy>wzx</cp:lastModifiedBy>
  <cp:revision>78</cp:revision>
  <dcterms:created xsi:type="dcterms:W3CDTF">2011-05-10T13:46:29Z</dcterms:created>
  <dcterms:modified xsi:type="dcterms:W3CDTF">2012-04-01T12:14:14Z</dcterms:modified>
</cp:coreProperties>
</file>