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15" r:id="rId38"/>
    <p:sldId id="316"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17" r:id="rId52"/>
    <p:sldId id="305" r:id="rId53"/>
    <p:sldId id="306" r:id="rId54"/>
    <p:sldId id="307" r:id="rId55"/>
    <p:sldId id="309" r:id="rId56"/>
    <p:sldId id="310" r:id="rId57"/>
    <p:sldId id="311" r:id="rId58"/>
    <p:sldId id="312" r:id="rId59"/>
    <p:sldId id="313" r:id="rId60"/>
    <p:sldId id="314" r:id="rId6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66" autoAdjust="0"/>
  </p:normalViewPr>
  <p:slideViewPr>
    <p:cSldViewPr>
      <p:cViewPr varScale="1">
        <p:scale>
          <a:sx n="63" d="100"/>
          <a:sy n="63" d="100"/>
        </p:scale>
        <p:origin x="-72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899282-9B04-4584-8637-82E228A63D2E}" type="slidenum">
              <a:rPr lang="en-US" altLang="zh-CN"/>
              <a:pPr/>
              <a:t>‹#›</a:t>
            </a:fld>
            <a:endParaRPr lang="en-US" altLang="zh-CN"/>
          </a:p>
        </p:txBody>
      </p:sp>
    </p:spTree>
    <p:extLst>
      <p:ext uri="{BB962C8B-B14F-4D97-AF65-F5344CB8AC3E}">
        <p14:creationId xmlns:p14="http://schemas.microsoft.com/office/powerpoint/2010/main" val="25957336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0368FFD-8078-487D-AFCD-04AB64DE90FD}" type="slidenum">
              <a:rPr lang="en-US" altLang="zh-CN"/>
              <a:pPr/>
              <a:t>1</a:t>
            </a:fld>
            <a:endParaRPr lang="en-US" altLang="zh-CN"/>
          </a:p>
        </p:txBody>
      </p:sp>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p:txBody>
          <a:bodyPr/>
          <a:lstStyle/>
          <a:p>
            <a:r>
              <a:rPr lang="en-US" altLang="zh-CN" dirty="0">
                <a:latin typeface="Corbel" pitchFamily="34" charset="0"/>
                <a:ea typeface="Arial Unicode MS" pitchFamily="34" charset="-122"/>
                <a:cs typeface="Arial Unicode MS" pitchFamily="34" charset="-122"/>
              </a:rPr>
              <a:t>Chapter 9</a:t>
            </a:r>
          </a:p>
          <a:p>
            <a:pPr>
              <a:spcBef>
                <a:spcPct val="0"/>
              </a:spcBef>
            </a:pPr>
            <a:r>
              <a:rPr lang="en-US" altLang="zh-CN" b="1" dirty="0">
                <a:solidFill>
                  <a:srgbClr val="2A4F86"/>
                </a:solidFill>
                <a:latin typeface="Corbel" pitchFamily="34" charset="0"/>
              </a:rPr>
              <a:t>Cortex-M3 Exceptions and Interrupt</a:t>
            </a:r>
            <a:endParaRPr lang="en-US" altLang="zh-CN" dirty="0">
              <a:solidFill>
                <a:srgbClr val="2A4F86"/>
              </a:solidFill>
              <a:latin typeface="Corbel" pitchFamily="34" charset="0"/>
            </a:endParaRPr>
          </a:p>
          <a:p>
            <a:endParaRPr lang="en-US" altLang="zh-CN" dirty="0"/>
          </a:p>
        </p:txBody>
      </p:sp>
      <p:sp>
        <p:nvSpPr>
          <p:cNvPr id="51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86C67DC4-471E-4B78-A5CB-40FC92205732}" type="slidenum">
              <a:rPr lang="en-US" altLang="zh-CN" sz="1200"/>
              <a:pPr algn="r"/>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93AB10E-9974-4847-88F3-44109AAA3D6E}" type="slidenum">
              <a:rPr lang="en-US" altLang="zh-CN"/>
              <a:pPr/>
              <a:t>10</a:t>
            </a:fld>
            <a:endParaRPr lang="en-US" altLang="zh-CN"/>
          </a:p>
        </p:txBody>
      </p:sp>
      <p:sp>
        <p:nvSpPr>
          <p:cNvPr id="235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spcBef>
                <a:spcPct val="0"/>
              </a:spcBef>
            </a:pPr>
            <a:r>
              <a:rPr lang="en-US" altLang="zh-CN" b="1"/>
              <a:t>Application Interrupt and Reset Control Register (Address 0xE000ED0C)</a:t>
            </a:r>
          </a:p>
          <a:p>
            <a:r>
              <a:rPr lang="en-US" altLang="zh-CN">
                <a:latin typeface="Calibri" pitchFamily="34" charset="0"/>
              </a:rPr>
              <a:t>Access key; 0x05FA must be written to this field to write to this register</a:t>
            </a:r>
            <a:endParaRPr lang="zh-CN" altLang="zh-CN">
              <a:latin typeface="Calibri" pitchFamily="34" charset="0"/>
            </a:endParaRPr>
          </a:p>
          <a:p>
            <a:r>
              <a:rPr lang="en-US" altLang="zh-CN">
                <a:latin typeface="Calibri" pitchFamily="34" charset="0"/>
              </a:rPr>
              <a:t>Indicates endianness for data: 1 for big endian (BE8) and 0 for little endian</a:t>
            </a:r>
            <a:endParaRPr lang="zh-CN" altLang="zh-CN">
              <a:latin typeface="Calibri" pitchFamily="34" charset="0"/>
            </a:endParaRPr>
          </a:p>
          <a:p>
            <a:r>
              <a:rPr lang="en-US" altLang="zh-CN">
                <a:latin typeface="Calibri" pitchFamily="34" charset="0"/>
              </a:rPr>
              <a:t>Priority group</a:t>
            </a:r>
            <a:endParaRPr lang="zh-CN" altLang="zh-CN">
              <a:latin typeface="Calibri" pitchFamily="34" charset="0"/>
            </a:endParaRPr>
          </a:p>
          <a:p>
            <a:r>
              <a:rPr lang="en-US" altLang="zh-CN">
                <a:latin typeface="Calibri" pitchFamily="34" charset="0"/>
              </a:rPr>
              <a:t>Requests chip control logic to generate a reset</a:t>
            </a:r>
            <a:endParaRPr lang="zh-CN" altLang="zh-CN">
              <a:latin typeface="Calibri" pitchFamily="34" charset="0"/>
            </a:endParaRPr>
          </a:p>
          <a:p>
            <a:r>
              <a:rPr lang="en-US" altLang="zh-CN">
                <a:latin typeface="Calibri" pitchFamily="34" charset="0"/>
              </a:rPr>
              <a:t>Clears all active state information for exceptions</a:t>
            </a:r>
            <a:endParaRPr lang="zh-CN" altLang="zh-CN">
              <a:latin typeface="Calibri" pitchFamily="34" charset="0"/>
            </a:endParaRPr>
          </a:p>
          <a:p>
            <a:r>
              <a:rPr lang="en-US" altLang="zh-CN">
                <a:latin typeface="Calibri" pitchFamily="34" charset="0"/>
              </a:rPr>
              <a:t>Resets the Cortex-M3 processor, but this will not reset circuits outside the processor</a:t>
            </a:r>
            <a:endParaRPr lang="zh-CN" altLang="zh-CN">
              <a:latin typeface="Calibri" pitchFamily="34" charset="0"/>
            </a:endParaRPr>
          </a:p>
          <a:p>
            <a:pPr>
              <a:spcBef>
                <a:spcPct val="0"/>
              </a:spcBef>
            </a:pPr>
            <a:endParaRPr lang="en-US" altLang="zh-CN" b="1"/>
          </a:p>
          <a:p>
            <a:endParaRPr lang="en-US" altLang="zh-CN"/>
          </a:p>
        </p:txBody>
      </p:sp>
      <p:sp>
        <p:nvSpPr>
          <p:cNvPr id="2355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EA6CC659-3D2A-4A13-ABE9-8892DE65FD8A}" type="slidenum">
              <a:rPr lang="en-US" altLang="zh-CN" sz="1200"/>
              <a:pPr algn="r"/>
              <a:t>10</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F0AEE38-6045-456E-9FFB-B8275080B2DD}" type="slidenum">
              <a:rPr lang="en-US" altLang="zh-CN"/>
              <a:pPr/>
              <a:t>11</a:t>
            </a:fld>
            <a:endParaRPr lang="en-US" altLang="zh-CN"/>
          </a:p>
        </p:txBody>
      </p:sp>
      <p:sp>
        <p:nvSpPr>
          <p:cNvPr id="2560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r>
              <a:rPr lang="en-US" altLang="zh-CN" dirty="0">
                <a:latin typeface="Calibri" pitchFamily="34" charset="0"/>
              </a:rPr>
              <a:t>priority group</a:t>
            </a:r>
            <a:endParaRPr lang="zh-CN" altLang="zh-CN" dirty="0">
              <a:latin typeface="Calibri" pitchFamily="34" charset="0"/>
            </a:endParaRPr>
          </a:p>
          <a:p>
            <a:r>
              <a:rPr lang="en-US" altLang="zh-CN" dirty="0">
                <a:latin typeface="Calibri" pitchFamily="34" charset="0"/>
              </a:rPr>
              <a:t>preempt priority levels</a:t>
            </a:r>
            <a:endParaRPr lang="zh-CN" altLang="zh-CN" dirty="0">
              <a:latin typeface="Calibri" pitchFamily="34" charset="0"/>
            </a:endParaRPr>
          </a:p>
          <a:p>
            <a:r>
              <a:rPr lang="en-US" altLang="zh-CN" dirty="0" err="1">
                <a:latin typeface="Calibri" pitchFamily="34" charset="0"/>
              </a:rPr>
              <a:t>Subpriority</a:t>
            </a:r>
            <a:r>
              <a:rPr lang="en-US" altLang="zh-CN" dirty="0">
                <a:latin typeface="Calibri" pitchFamily="34" charset="0"/>
              </a:rPr>
              <a:t> levels (inside each preempt level)</a:t>
            </a:r>
            <a:endParaRPr lang="zh-CN" altLang="zh-CN" dirty="0">
              <a:latin typeface="Calibri" pitchFamily="34" charset="0"/>
            </a:endParaRPr>
          </a:p>
          <a:p>
            <a:endParaRPr lang="en-US" altLang="zh-CN" dirty="0"/>
          </a:p>
          <a:p>
            <a:r>
              <a:rPr lang="en-US" altLang="zh-CN" dirty="0">
                <a:latin typeface="Calibri" pitchFamily="34" charset="0"/>
              </a:rPr>
              <a:t>Preempt Priority</a:t>
            </a:r>
            <a:endParaRPr lang="zh-CN" altLang="zh-CN" dirty="0">
              <a:latin typeface="Calibri" pitchFamily="34" charset="0"/>
            </a:endParaRPr>
          </a:p>
          <a:p>
            <a:r>
              <a:rPr lang="en-US" altLang="zh-CN" dirty="0">
                <a:latin typeface="Calibri" pitchFamily="34" charset="0"/>
              </a:rPr>
              <a:t>Sub priority</a:t>
            </a:r>
            <a:endParaRPr lang="zh-CN" altLang="zh-CN" dirty="0">
              <a:latin typeface="Calibri" pitchFamily="34" charset="0"/>
            </a:endParaRPr>
          </a:p>
          <a:p>
            <a:endParaRPr lang="en-US" altLang="zh-CN" dirty="0"/>
          </a:p>
          <a:p>
            <a:r>
              <a:rPr lang="en-US" altLang="zh-CN" dirty="0">
                <a:latin typeface="Calibri" pitchFamily="34" charset="0"/>
              </a:rPr>
              <a:t>Preempt Priority[5:3]</a:t>
            </a:r>
            <a:endParaRPr lang="zh-CN" altLang="zh-CN" dirty="0">
              <a:latin typeface="Calibri" pitchFamily="34" charset="0"/>
            </a:endParaRPr>
          </a:p>
          <a:p>
            <a:r>
              <a:rPr lang="en-US" altLang="zh-CN" dirty="0">
                <a:latin typeface="Calibri" pitchFamily="34" charset="0"/>
              </a:rPr>
              <a:t>Preempt Priority bit[2:0] (always 0)</a:t>
            </a:r>
            <a:endParaRPr lang="zh-CN" altLang="zh-CN" dirty="0">
              <a:latin typeface="Calibri" pitchFamily="34" charset="0"/>
            </a:endParaRPr>
          </a:p>
          <a:p>
            <a:r>
              <a:rPr lang="en-US" altLang="zh-CN" dirty="0" err="1">
                <a:latin typeface="Calibri" pitchFamily="34" charset="0"/>
              </a:rPr>
              <a:t>Subpriority</a:t>
            </a:r>
            <a:r>
              <a:rPr lang="en-US" altLang="zh-CN" dirty="0">
                <a:latin typeface="Calibri" pitchFamily="34" charset="0"/>
              </a:rPr>
              <a:t> (always 0)</a:t>
            </a:r>
            <a:endParaRPr lang="zh-CN" altLang="zh-CN" dirty="0">
              <a:latin typeface="Calibri" pitchFamily="34" charset="0"/>
            </a:endParaRPr>
          </a:p>
          <a:p>
            <a:endParaRPr lang="en-US" altLang="zh-CN" dirty="0"/>
          </a:p>
        </p:txBody>
      </p:sp>
      <p:sp>
        <p:nvSpPr>
          <p:cNvPr id="256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A67E0557-99E5-4E80-998F-BBD7006B82BD}" type="slidenum">
              <a:rPr lang="en-US" altLang="zh-CN" sz="1200"/>
              <a:pPr algn="r"/>
              <a:t>11</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64579FC-EC58-49EE-BF01-2B635592D05A}" type="slidenum">
              <a:rPr lang="en-US" altLang="zh-CN"/>
              <a:pPr/>
              <a:t>12</a:t>
            </a:fld>
            <a:endParaRPr lang="en-US" altLang="zh-CN"/>
          </a:p>
        </p:txBody>
      </p:sp>
      <p:sp>
        <p:nvSpPr>
          <p:cNvPr id="2765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spcBef>
                <a:spcPct val="0"/>
              </a:spcBef>
            </a:pPr>
            <a:r>
              <a:rPr lang="en-US" altLang="zh-CN"/>
              <a:t>The processor will need to locate the starting address of the exception handler when an exception is being handled. This information is stored in the vector table. </a:t>
            </a:r>
          </a:p>
          <a:p>
            <a:r>
              <a:rPr lang="zh-CN" altLang="zh-CN">
                <a:latin typeface="Calibri" pitchFamily="34" charset="0"/>
              </a:rPr>
              <a:t>复位向量</a:t>
            </a:r>
            <a:r>
              <a:rPr lang="en-US" altLang="zh-CN">
                <a:latin typeface="Calibri" pitchFamily="34" charset="0"/>
              </a:rPr>
              <a:t>(program counter initial value)</a:t>
            </a:r>
            <a:endParaRPr lang="zh-CN" altLang="zh-CN">
              <a:latin typeface="Calibri" pitchFamily="34" charset="0"/>
            </a:endParaRPr>
          </a:p>
          <a:p>
            <a:r>
              <a:rPr lang="en-US" altLang="zh-CN">
                <a:latin typeface="Calibri" pitchFamily="34" charset="0"/>
              </a:rPr>
              <a:t>NMI handler starting address</a:t>
            </a:r>
            <a:endParaRPr lang="zh-CN" altLang="zh-CN">
              <a:latin typeface="Calibri" pitchFamily="34" charset="0"/>
            </a:endParaRPr>
          </a:p>
          <a:p>
            <a:r>
              <a:rPr lang="en-US" altLang="zh-CN">
                <a:latin typeface="Calibri" pitchFamily="34" charset="0"/>
              </a:rPr>
              <a:t>Hard fault handler starting address</a:t>
            </a:r>
            <a:endParaRPr lang="zh-CN" altLang="zh-CN">
              <a:latin typeface="Calibri" pitchFamily="34" charset="0"/>
            </a:endParaRPr>
          </a:p>
          <a:p>
            <a:r>
              <a:rPr lang="en-US" altLang="zh-CN">
                <a:latin typeface="Calibri" pitchFamily="34" charset="0"/>
              </a:rPr>
              <a:t>Other handler starting address</a:t>
            </a:r>
            <a:endParaRPr lang="zh-CN" altLang="zh-CN">
              <a:latin typeface="Calibri" pitchFamily="34" charset="0"/>
            </a:endParaRPr>
          </a:p>
          <a:p>
            <a:endParaRPr lang="en-US" altLang="zh-CN"/>
          </a:p>
        </p:txBody>
      </p:sp>
      <p:sp>
        <p:nvSpPr>
          <p:cNvPr id="2765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B47433E8-FEE9-4F1E-A499-2D58516572FC}" type="slidenum">
              <a:rPr lang="en-US" altLang="zh-CN" sz="1200"/>
              <a:pPr algn="r"/>
              <a:t>12</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F7EBFA6-8339-491B-80EE-ABF02ED562ED}" type="slidenum">
              <a:rPr lang="en-US" altLang="zh-CN"/>
              <a:pPr/>
              <a:t>13</a:t>
            </a:fld>
            <a:endParaRPr lang="en-US" altLang="zh-CN"/>
          </a:p>
        </p:txBody>
      </p:sp>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p:txBody>
          <a:bodyPr/>
          <a:lstStyle/>
          <a:p>
            <a:pPr>
              <a:spcBef>
                <a:spcPct val="50000"/>
              </a:spcBef>
            </a:pPr>
            <a:r>
              <a:rPr lang="en-US" altLang="zh-CN"/>
              <a:t>The vector table can be relocated to other memory locations, done by setting the </a:t>
            </a:r>
            <a:r>
              <a:rPr lang="en-US" altLang="zh-CN" b="1" i="1">
                <a:solidFill>
                  <a:srgbClr val="FF3300"/>
                </a:solidFill>
              </a:rPr>
              <a:t>vector table offset register</a:t>
            </a:r>
            <a:r>
              <a:rPr lang="en-US" altLang="zh-CN" i="1">
                <a:solidFill>
                  <a:srgbClr val="FF3300"/>
                </a:solidFill>
              </a:rPr>
              <a:t> </a:t>
            </a:r>
            <a:r>
              <a:rPr lang="en-US" altLang="zh-CN">
                <a:solidFill>
                  <a:srgbClr val="2A4F86"/>
                </a:solidFill>
              </a:rPr>
              <a:t>in the NVIC</a:t>
            </a:r>
            <a:r>
              <a:rPr lang="en-US" altLang="zh-CN" i="1">
                <a:solidFill>
                  <a:srgbClr val="2A4F86"/>
                </a:solidFill>
              </a:rPr>
              <a:t>.</a:t>
            </a:r>
          </a:p>
          <a:p>
            <a:pPr>
              <a:spcBef>
                <a:spcPct val="50000"/>
              </a:spcBef>
            </a:pPr>
            <a:r>
              <a:rPr lang="en-US" altLang="zh-CN"/>
              <a:t>The address offset should be aligned to the vector table size, extended to the power of 2.</a:t>
            </a:r>
          </a:p>
          <a:p>
            <a:pPr>
              <a:spcBef>
                <a:spcPct val="50000"/>
              </a:spcBef>
            </a:pPr>
            <a:r>
              <a:rPr lang="en-US" altLang="zh-CN" b="1">
                <a:solidFill>
                  <a:srgbClr val="7F4D78"/>
                </a:solidFill>
              </a:rPr>
              <a:t>          Example:</a:t>
            </a:r>
          </a:p>
          <a:p>
            <a:pPr>
              <a:spcBef>
                <a:spcPct val="50000"/>
              </a:spcBef>
            </a:pPr>
            <a:r>
              <a:rPr lang="en-US" altLang="zh-CN"/>
              <a:t>IRQ inputs: 32</a:t>
            </a:r>
          </a:p>
          <a:p>
            <a:pPr>
              <a:spcBef>
                <a:spcPct val="50000"/>
              </a:spcBef>
            </a:pPr>
            <a:r>
              <a:rPr lang="en-US" altLang="zh-CN"/>
              <a:t>The total number of exceptions: 32 + 16 (system exceptions) = 48 </a:t>
            </a:r>
          </a:p>
          <a:p>
            <a:pPr>
              <a:spcBef>
                <a:spcPct val="50000"/>
              </a:spcBef>
            </a:pPr>
            <a:r>
              <a:rPr lang="en-US" altLang="zh-CN"/>
              <a:t>Extending it to the power of 2: 64.</a:t>
            </a:r>
          </a:p>
          <a:p>
            <a:pPr>
              <a:spcBef>
                <a:spcPct val="50000"/>
              </a:spcBef>
            </a:pPr>
            <a:r>
              <a:rPr lang="en-US" altLang="zh-CN"/>
              <a:t>Multiplying it by 4: 256.</a:t>
            </a:r>
          </a:p>
          <a:p>
            <a:pPr>
              <a:spcBef>
                <a:spcPct val="50000"/>
              </a:spcBef>
            </a:pPr>
            <a:r>
              <a:rPr lang="en-US" altLang="zh-CN"/>
              <a:t>The vector table offset can be programmed as 0x0, 0x100, 0x200, and so on.</a:t>
            </a:r>
          </a:p>
          <a:p>
            <a:endParaRPr lang="en-US" altLang="zh-CN"/>
          </a:p>
        </p:txBody>
      </p:sp>
      <p:sp>
        <p:nvSpPr>
          <p:cNvPr id="2970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C5117548-080B-48EA-BF8E-BDA754905B40}" type="slidenum">
              <a:rPr lang="en-US" altLang="zh-CN" sz="1200"/>
              <a:pPr algn="r"/>
              <a:t>13</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827FE7A-1D7B-4431-92B8-090043110678}" type="slidenum">
              <a:rPr lang="en-US" altLang="zh-CN"/>
              <a:pPr/>
              <a:t>14</a:t>
            </a:fld>
            <a:endParaRPr lang="en-US" altLang="zh-CN"/>
          </a:p>
        </p:txBody>
      </p:sp>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p:txBody>
          <a:bodyPr/>
          <a:lstStyle/>
          <a:p>
            <a:pPr>
              <a:spcBef>
                <a:spcPct val="0"/>
              </a:spcBef>
            </a:pPr>
            <a:r>
              <a:rPr lang="zh-CN" altLang="en-US">
                <a:solidFill>
                  <a:srgbClr val="133984"/>
                </a:solidFill>
                <a:ea typeface="黑体" pitchFamily="2" charset="-122"/>
              </a:rPr>
              <a:t>表基地址在</a:t>
            </a:r>
            <a:r>
              <a:rPr lang="en-US" altLang="zh-CN">
                <a:solidFill>
                  <a:srgbClr val="133984"/>
                </a:solidFill>
                <a:ea typeface="黑体" pitchFamily="2" charset="-122"/>
              </a:rPr>
              <a:t>Code (0) </a:t>
            </a:r>
            <a:r>
              <a:rPr lang="zh-CN" altLang="en-US">
                <a:solidFill>
                  <a:srgbClr val="133984"/>
                </a:solidFill>
                <a:ea typeface="黑体" pitchFamily="2" charset="-122"/>
              </a:rPr>
              <a:t>或</a:t>
            </a:r>
            <a:r>
              <a:rPr lang="en-US" altLang="zh-CN">
                <a:solidFill>
                  <a:srgbClr val="133984"/>
                </a:solidFill>
                <a:ea typeface="黑体" pitchFamily="2" charset="-122"/>
              </a:rPr>
              <a:t>RAM (1)</a:t>
            </a:r>
          </a:p>
          <a:p>
            <a:pPr>
              <a:spcBef>
                <a:spcPct val="0"/>
              </a:spcBef>
            </a:pPr>
            <a:r>
              <a:rPr lang="en-US" altLang="zh-CN">
                <a:solidFill>
                  <a:srgbClr val="133984"/>
                </a:solidFill>
                <a:ea typeface="黑体" pitchFamily="2" charset="-122"/>
              </a:rPr>
              <a:t>Table base in Code (0) </a:t>
            </a:r>
            <a:r>
              <a:rPr lang="zh-CN" altLang="en-US">
                <a:solidFill>
                  <a:srgbClr val="133984"/>
                </a:solidFill>
                <a:ea typeface="黑体" pitchFamily="2" charset="-122"/>
              </a:rPr>
              <a:t>或</a:t>
            </a:r>
            <a:r>
              <a:rPr lang="en-US" altLang="zh-CN">
                <a:solidFill>
                  <a:srgbClr val="133984"/>
                </a:solidFill>
                <a:ea typeface="黑体" pitchFamily="2" charset="-122"/>
              </a:rPr>
              <a:t>RAM (1)</a:t>
            </a:r>
          </a:p>
          <a:p>
            <a:pPr>
              <a:spcBef>
                <a:spcPct val="50000"/>
              </a:spcBef>
            </a:pPr>
            <a:r>
              <a:rPr lang="en-US" altLang="zh-CN"/>
              <a:t>To allow dynamic changing of exception handlers, in the beginning of the boot image you need to have these (at a minimum):</a:t>
            </a:r>
          </a:p>
          <a:p>
            <a:pPr>
              <a:spcBef>
                <a:spcPct val="50000"/>
              </a:spcBef>
            </a:pPr>
            <a:r>
              <a:rPr lang="en-US" altLang="zh-CN"/>
              <a:t>1. Initial Main Stack Pointer value</a:t>
            </a:r>
          </a:p>
          <a:p>
            <a:pPr>
              <a:spcBef>
                <a:spcPct val="50000"/>
              </a:spcBef>
            </a:pPr>
            <a:r>
              <a:rPr lang="en-US" altLang="zh-CN"/>
              <a:t>2. Reset vector</a:t>
            </a:r>
          </a:p>
          <a:p>
            <a:pPr>
              <a:spcBef>
                <a:spcPct val="50000"/>
              </a:spcBef>
            </a:pPr>
            <a:r>
              <a:rPr lang="en-US" altLang="zh-CN"/>
              <a:t>3. NMI vector</a:t>
            </a:r>
          </a:p>
          <a:p>
            <a:pPr>
              <a:spcBef>
                <a:spcPct val="50000"/>
              </a:spcBef>
            </a:pPr>
            <a:r>
              <a:rPr lang="en-US" altLang="zh-CN"/>
              <a:t>4. Hard fault vector</a:t>
            </a:r>
          </a:p>
          <a:p>
            <a:endParaRPr lang="en-US" altLang="zh-CN"/>
          </a:p>
        </p:txBody>
      </p:sp>
      <p:sp>
        <p:nvSpPr>
          <p:cNvPr id="3174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B0F07B14-37E2-47C6-B2C5-F8B83E040F1B}" type="slidenum">
              <a:rPr lang="en-US" altLang="zh-CN" sz="1200"/>
              <a:pPr algn="r"/>
              <a:t>14</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6F33F19-2175-486B-871F-4B9D821E884F}" type="slidenum">
              <a:rPr lang="en-US" altLang="zh-CN"/>
              <a:pPr/>
              <a:t>15</a:t>
            </a:fld>
            <a:endParaRPr lang="en-US" altLang="zh-CN"/>
          </a:p>
        </p:txBody>
      </p:sp>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p:txBody>
          <a:bodyPr/>
          <a:lstStyle/>
          <a:p>
            <a:pPr>
              <a:spcBef>
                <a:spcPct val="50000"/>
              </a:spcBef>
            </a:pPr>
            <a:r>
              <a:rPr lang="en-US" altLang="zh-CN" dirty="0"/>
              <a:t>When an interrupt input is asserted, it will be pended. </a:t>
            </a:r>
          </a:p>
          <a:p>
            <a:pPr>
              <a:spcBef>
                <a:spcPct val="50000"/>
              </a:spcBef>
            </a:pPr>
            <a:r>
              <a:rPr lang="en-US" altLang="zh-CN" dirty="0"/>
              <a:t>Even if the interrupt source de-asserts the interrupt, the pended interrupt status will still cause the interrupt handler to be executed.</a:t>
            </a:r>
          </a:p>
          <a:p>
            <a:endParaRPr lang="en-US" altLang="zh-CN" dirty="0"/>
          </a:p>
        </p:txBody>
      </p:sp>
      <p:sp>
        <p:nvSpPr>
          <p:cNvPr id="3379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6BFEA96-C9AC-487F-B751-D207240B8D89}" type="slidenum">
              <a:rPr lang="en-US" altLang="zh-CN" sz="1200"/>
              <a:pPr algn="r"/>
              <a:t>15</a:t>
            </a:fld>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38AFDA3-7BA7-4251-B927-BB79F65A8D0F}" type="slidenum">
              <a:rPr lang="en-US" altLang="zh-CN"/>
              <a:pPr/>
              <a:t>16</a:t>
            </a:fld>
            <a:endParaRPr lang="en-US" altLang="zh-CN"/>
          </a:p>
        </p:txBody>
      </p:sp>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p:txBody>
          <a:bodyPr/>
          <a:lstStyle/>
          <a:p>
            <a:pPr>
              <a:spcBef>
                <a:spcPct val="0"/>
              </a:spcBef>
            </a:pPr>
            <a:r>
              <a:rPr lang="en-US" altLang="zh-CN"/>
              <a:t>If the pending status is cleared before the processor starts responding to the pended interrupt.</a:t>
            </a:r>
          </a:p>
          <a:p>
            <a:pPr>
              <a:spcBef>
                <a:spcPct val="0"/>
              </a:spcBef>
            </a:pPr>
            <a:r>
              <a:rPr lang="en-US" altLang="zh-CN" b="1"/>
              <a:t>Interrupt Pending Cleared Before Processor Takes Action</a:t>
            </a:r>
          </a:p>
          <a:p>
            <a:endParaRPr lang="en-US" altLang="zh-CN"/>
          </a:p>
        </p:txBody>
      </p:sp>
      <p:sp>
        <p:nvSpPr>
          <p:cNvPr id="3584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16080115-E678-47C3-B9C6-31E116307CAE}" type="slidenum">
              <a:rPr lang="en-US" altLang="zh-CN" sz="1200"/>
              <a:pPr algn="r"/>
              <a:t>16</a:t>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A66BD3F-CC32-4749-8298-A9F76C46C0F1}" type="slidenum">
              <a:rPr lang="en-US" altLang="zh-CN"/>
              <a:pPr/>
              <a:t>17</a:t>
            </a:fld>
            <a:endParaRPr lang="en-US" altLang="zh-CN"/>
          </a:p>
        </p:txBody>
      </p:sp>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p:txBody>
          <a:bodyPr/>
          <a:lstStyle/>
          <a:p>
            <a:pPr>
              <a:spcBef>
                <a:spcPct val="0"/>
              </a:spcBef>
            </a:pPr>
            <a:r>
              <a:rPr lang="en-US" altLang="zh-CN" dirty="0"/>
              <a:t>When the processor starts to execute an interrupt, the interrupt becomes active and the pending bit will be cleared automatically.</a:t>
            </a:r>
          </a:p>
          <a:p>
            <a:pPr>
              <a:spcBef>
                <a:spcPct val="0"/>
              </a:spcBef>
            </a:pPr>
            <a:r>
              <a:rPr lang="en-US" altLang="zh-CN" b="1" dirty="0"/>
              <a:t>Interrupt Active Status Set as Processor Enters Handler</a:t>
            </a:r>
          </a:p>
          <a:p>
            <a:endParaRPr lang="en-US" altLang="zh-CN" dirty="0"/>
          </a:p>
        </p:txBody>
      </p:sp>
      <p:sp>
        <p:nvSpPr>
          <p:cNvPr id="3789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57589C05-A300-48F9-8405-68F91EFE2E74}" type="slidenum">
              <a:rPr lang="en-US" altLang="zh-CN" sz="1200"/>
              <a:pPr algn="r"/>
              <a:t>17</a:t>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91482EC-3AC5-4E1F-A10E-0E3C52EC8515}" type="slidenum">
              <a:rPr lang="en-US" altLang="zh-CN"/>
              <a:pPr/>
              <a:t>18</a:t>
            </a:fld>
            <a:endParaRPr lang="en-US" altLang="zh-CN"/>
          </a:p>
        </p:txBody>
      </p:sp>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p:txBody>
          <a:bodyPr/>
          <a:lstStyle/>
          <a:p>
            <a:pPr>
              <a:spcBef>
                <a:spcPct val="0"/>
              </a:spcBef>
            </a:pPr>
            <a:r>
              <a:rPr lang="en-US" altLang="zh-CN"/>
              <a:t>If an interrupt source continues to hold the interrupt request signal active, the interrupt will be pended again at the end of the interrupt service routine.</a:t>
            </a:r>
          </a:p>
          <a:p>
            <a:pPr>
              <a:spcBef>
                <a:spcPct val="0"/>
              </a:spcBef>
            </a:pPr>
            <a:r>
              <a:rPr lang="en-US" altLang="zh-CN" b="1"/>
              <a:t>Continuous Interrupt Request Pends Again After Interrupt Exit</a:t>
            </a:r>
          </a:p>
          <a:p>
            <a:endParaRPr lang="en-US" altLang="zh-CN"/>
          </a:p>
        </p:txBody>
      </p:sp>
      <p:sp>
        <p:nvSpPr>
          <p:cNvPr id="3994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8C7293F-CF95-4D9F-AB03-734BA0BFE546}" type="slidenum">
              <a:rPr lang="en-US" altLang="zh-CN" sz="1200"/>
              <a:pPr algn="r"/>
              <a:t>18</a:t>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1A6FF50-656C-4E06-B774-1614A30B81CB}" type="slidenum">
              <a:rPr lang="en-US" altLang="zh-CN"/>
              <a:pPr/>
              <a:t>19</a:t>
            </a:fld>
            <a:endParaRPr lang="en-US" altLang="zh-CN"/>
          </a:p>
        </p:txBody>
      </p:sp>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p:txBody>
          <a:bodyPr/>
          <a:lstStyle/>
          <a:p>
            <a:pPr>
              <a:spcBef>
                <a:spcPct val="0"/>
              </a:spcBef>
            </a:pPr>
            <a:r>
              <a:rPr lang="en-US" altLang="zh-CN"/>
              <a:t>If an interrupt is pulsed several times before the processor starts processing it, it will be treated as one single interrupt request.</a:t>
            </a:r>
          </a:p>
          <a:p>
            <a:r>
              <a:rPr lang="en-US" altLang="zh-CN" b="1"/>
              <a:t>Interrupt Pending Only Once, Even with Multiple Pulses Before the Handler</a:t>
            </a:r>
            <a:endParaRPr lang="en-US" altLang="zh-CN"/>
          </a:p>
        </p:txBody>
      </p:sp>
      <p:sp>
        <p:nvSpPr>
          <p:cNvPr id="419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94C5BAD3-111B-463C-B9CF-CE283AD8CC18}" type="slidenum">
              <a:rPr lang="en-US" altLang="zh-CN" sz="1200"/>
              <a:pPr algn="r"/>
              <a:t>19</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696B1DF-AE15-4ADB-9A07-1163AE0968D2}" type="slidenum">
              <a:rPr lang="en-US" altLang="zh-CN"/>
              <a:pPr/>
              <a:t>2</a:t>
            </a:fld>
            <a:endParaRPr lang="en-US" altLang="zh-CN"/>
          </a:p>
        </p:txBody>
      </p:sp>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p:txBody>
          <a:bodyPr/>
          <a:lstStyle/>
          <a:p>
            <a:pPr>
              <a:spcBef>
                <a:spcPct val="50000"/>
              </a:spcBef>
            </a:pPr>
            <a:r>
              <a:rPr lang="en-US" altLang="zh-CN"/>
              <a:t>Exceptions are numbered 1 to 15 for system exceptions and the rest 240 for external interrupt inputs.(Total 256 entries in vector table.) </a:t>
            </a:r>
          </a:p>
          <a:p>
            <a:pPr>
              <a:spcBef>
                <a:spcPct val="50000"/>
              </a:spcBef>
            </a:pPr>
            <a:r>
              <a:rPr lang="en-US" altLang="zh-CN"/>
              <a:t>Exception is another form of interrupt which is arosed by the internal fault, SysTick, SVCall,etc within the core. But interrupt is invoked by random external event.</a:t>
            </a:r>
          </a:p>
          <a:p>
            <a:pPr>
              <a:spcBef>
                <a:spcPct val="50000"/>
              </a:spcBef>
            </a:pPr>
            <a:r>
              <a:rPr lang="en-US" altLang="zh-CN"/>
              <a:t>Most of the exceptions have </a:t>
            </a:r>
            <a:r>
              <a:rPr lang="en-US" altLang="zh-CN">
                <a:solidFill>
                  <a:srgbClr val="FF3300"/>
                </a:solidFill>
              </a:rPr>
              <a:t>programmable priority</a:t>
            </a:r>
            <a:r>
              <a:rPr lang="en-US" altLang="zh-CN"/>
              <a:t>, and a few have </a:t>
            </a:r>
            <a:r>
              <a:rPr lang="en-US" altLang="zh-CN">
                <a:solidFill>
                  <a:srgbClr val="FF3300"/>
                </a:solidFill>
              </a:rPr>
              <a:t>fixed priority</a:t>
            </a:r>
            <a:r>
              <a:rPr lang="en-US" altLang="zh-CN"/>
              <a:t>.</a:t>
            </a:r>
          </a:p>
          <a:p>
            <a:pPr>
              <a:spcBef>
                <a:spcPct val="50000"/>
              </a:spcBef>
            </a:pPr>
            <a:r>
              <a:rPr lang="en-US" altLang="zh-CN"/>
              <a:t>The value of the current running exception is indicated by the special register IPSR or from the NVIC’s Interrupt Control State Register.</a:t>
            </a:r>
          </a:p>
        </p:txBody>
      </p:sp>
      <p:sp>
        <p:nvSpPr>
          <p:cNvPr id="717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8F761D29-30EA-43D9-BA94-0B6BC39C2242}" type="slidenum">
              <a:rPr lang="en-US" altLang="zh-CN" sz="1200"/>
              <a:pPr algn="r"/>
              <a:t>2</a:t>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9746F7-26A5-42FE-B044-2416307E0E14}" type="slidenum">
              <a:rPr lang="en-US" altLang="zh-CN"/>
              <a:pPr/>
              <a:t>20</a:t>
            </a:fld>
            <a:endParaRPr lang="en-US" altLang="zh-CN"/>
          </a:p>
        </p:txBody>
      </p:sp>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p:txBody>
          <a:bodyPr/>
          <a:lstStyle/>
          <a:p>
            <a:pPr>
              <a:spcBef>
                <a:spcPct val="0"/>
              </a:spcBef>
            </a:pPr>
            <a:r>
              <a:rPr lang="en-US" altLang="zh-CN"/>
              <a:t>If an interrupt is de-asserted and then pulsed again during the interrupt service routine, it will be pended again.</a:t>
            </a:r>
          </a:p>
          <a:p>
            <a:pPr>
              <a:spcBef>
                <a:spcPct val="0"/>
              </a:spcBef>
            </a:pPr>
            <a:r>
              <a:rPr lang="en-US" altLang="zh-CN" b="1"/>
              <a:t>Interrupt Pending Occurs Again During the Handler</a:t>
            </a:r>
          </a:p>
          <a:p>
            <a:endParaRPr lang="en-US" altLang="zh-CN"/>
          </a:p>
        </p:txBody>
      </p:sp>
      <p:sp>
        <p:nvSpPr>
          <p:cNvPr id="440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F1F4C422-0897-4BEB-B9A0-9558AC4260AC}" type="slidenum">
              <a:rPr lang="en-US" altLang="zh-CN" sz="1200"/>
              <a:pPr algn="r"/>
              <a:t>20</a:t>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7B9C3D2-F08E-4AF3-912D-E23D35852542}" type="slidenum">
              <a:rPr lang="en-US" altLang="zh-CN"/>
              <a:pPr/>
              <a:t>21</a:t>
            </a:fld>
            <a:endParaRPr lang="en-US" altLang="zh-CN"/>
          </a:p>
        </p:txBody>
      </p:sp>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p:txBody>
          <a:bodyPr/>
          <a:lstStyle/>
          <a:p>
            <a:pPr>
              <a:spcBef>
                <a:spcPct val="50000"/>
              </a:spcBef>
            </a:pPr>
            <a:r>
              <a:rPr lang="en-US" altLang="zh-CN" sz="1600" b="1"/>
              <a:t>9.1.5 Fault Exceptions</a:t>
            </a:r>
          </a:p>
          <a:p>
            <a:pPr>
              <a:spcBef>
                <a:spcPct val="50000"/>
              </a:spcBef>
            </a:pPr>
            <a:r>
              <a:rPr lang="en-US" altLang="zh-CN" sz="1400" b="1"/>
              <a:t>9.1.5.1 Bus faults</a:t>
            </a:r>
          </a:p>
          <a:p>
            <a:pPr>
              <a:spcBef>
                <a:spcPct val="50000"/>
              </a:spcBef>
            </a:pPr>
            <a:r>
              <a:rPr lang="en-US" altLang="zh-CN"/>
              <a:t>Bus faults are produced when an error response is received during a transfer on the AHB interfaces.</a:t>
            </a:r>
          </a:p>
          <a:p>
            <a:pPr>
              <a:spcBef>
                <a:spcPct val="50000"/>
              </a:spcBef>
            </a:pPr>
            <a:r>
              <a:rPr lang="en-US" altLang="zh-CN"/>
              <a:t>Bus fault can </a:t>
            </a:r>
            <a:r>
              <a:rPr lang="en-US" altLang="zh-CN">
                <a:solidFill>
                  <a:srgbClr val="008000"/>
                </a:solidFill>
              </a:rPr>
              <a:t>happen at:</a:t>
            </a:r>
          </a:p>
          <a:p>
            <a:pPr>
              <a:spcBef>
                <a:spcPct val="50000"/>
              </a:spcBef>
            </a:pPr>
            <a:r>
              <a:rPr lang="en-US" altLang="zh-CN"/>
              <a:t>1. Instruction fetch</a:t>
            </a:r>
          </a:p>
          <a:p>
            <a:pPr>
              <a:spcBef>
                <a:spcPct val="50000"/>
              </a:spcBef>
            </a:pPr>
            <a:r>
              <a:rPr lang="en-US" altLang="zh-CN"/>
              <a:t>2. Data read/write</a:t>
            </a:r>
          </a:p>
          <a:p>
            <a:pPr>
              <a:spcBef>
                <a:spcPct val="50000"/>
              </a:spcBef>
            </a:pPr>
            <a:r>
              <a:rPr lang="en-US" altLang="zh-CN"/>
              <a:t>3. Stack PUSH in the beginning of interrupt processing</a:t>
            </a:r>
          </a:p>
          <a:p>
            <a:pPr>
              <a:spcBef>
                <a:spcPct val="50000"/>
              </a:spcBef>
            </a:pPr>
            <a:r>
              <a:rPr lang="en-US" altLang="zh-CN"/>
              <a:t>4. Stack POP at the end of interrupt processing </a:t>
            </a:r>
          </a:p>
          <a:p>
            <a:pPr>
              <a:spcBef>
                <a:spcPct val="50000"/>
              </a:spcBef>
            </a:pPr>
            <a:r>
              <a:rPr lang="en-US" altLang="zh-CN"/>
              <a:t>5. Reading of an interrupt vector address when the processor starts the interrupt-handling sequence.</a:t>
            </a:r>
          </a:p>
          <a:p>
            <a:endParaRPr lang="en-US" altLang="zh-CN"/>
          </a:p>
        </p:txBody>
      </p:sp>
      <p:sp>
        <p:nvSpPr>
          <p:cNvPr id="4608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A4602331-86DB-411D-8F85-9187739146EA}" type="slidenum">
              <a:rPr lang="en-US" altLang="zh-CN" sz="1200"/>
              <a:pPr algn="r"/>
              <a:t>21</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ADC1D28-BBA8-4B1F-AAE5-AC0439CEA236}" type="slidenum">
              <a:rPr lang="en-US" altLang="zh-CN"/>
              <a:pPr/>
              <a:t>22</a:t>
            </a:fld>
            <a:endParaRPr lang="en-US" altLang="zh-CN"/>
          </a:p>
        </p:txBody>
      </p:sp>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p:txBody>
          <a:bodyPr/>
          <a:lstStyle/>
          <a:p>
            <a:pPr>
              <a:spcBef>
                <a:spcPct val="40000"/>
              </a:spcBef>
            </a:pPr>
            <a:r>
              <a:rPr lang="en-US" altLang="zh-CN" dirty="0"/>
              <a:t>When these types of bus faults take place, </a:t>
            </a:r>
          </a:p>
          <a:p>
            <a:pPr>
              <a:spcBef>
                <a:spcPct val="40000"/>
              </a:spcBef>
            </a:pPr>
            <a:r>
              <a:rPr lang="en-US" altLang="zh-CN" b="1" dirty="0">
                <a:solidFill>
                  <a:srgbClr val="7F4D78"/>
                </a:solidFill>
              </a:rPr>
              <a:t>If</a:t>
            </a:r>
          </a:p>
          <a:p>
            <a:pPr>
              <a:spcBef>
                <a:spcPct val="40000"/>
              </a:spcBef>
            </a:pPr>
            <a:r>
              <a:rPr lang="en-US" altLang="zh-CN" dirty="0"/>
              <a:t>   1. The bus fault handler is enabled.</a:t>
            </a:r>
          </a:p>
          <a:p>
            <a:pPr>
              <a:spcBef>
                <a:spcPct val="40000"/>
              </a:spcBef>
            </a:pPr>
            <a:r>
              <a:rPr lang="en-US" altLang="zh-CN" dirty="0"/>
              <a:t>   2. No other exceptions with the same or higher priority are running.</a:t>
            </a:r>
          </a:p>
          <a:p>
            <a:pPr>
              <a:spcBef>
                <a:spcPct val="40000"/>
              </a:spcBef>
            </a:pPr>
            <a:r>
              <a:rPr lang="en-US" altLang="zh-CN" b="1" dirty="0">
                <a:solidFill>
                  <a:srgbClr val="7F4D78"/>
                </a:solidFill>
              </a:rPr>
              <a:t>Then </a:t>
            </a:r>
          </a:p>
          <a:p>
            <a:pPr>
              <a:spcBef>
                <a:spcPct val="40000"/>
              </a:spcBef>
            </a:pPr>
            <a:r>
              <a:rPr lang="en-US" altLang="zh-CN" dirty="0"/>
              <a:t>   The bus fault handler will be executed. </a:t>
            </a:r>
          </a:p>
          <a:p>
            <a:pPr>
              <a:spcBef>
                <a:spcPct val="40000"/>
              </a:spcBef>
            </a:pPr>
            <a:r>
              <a:rPr lang="en-US" altLang="zh-CN" b="1" dirty="0">
                <a:solidFill>
                  <a:srgbClr val="7F4D78"/>
                </a:solidFill>
              </a:rPr>
              <a:t>Else if</a:t>
            </a:r>
          </a:p>
          <a:p>
            <a:pPr>
              <a:spcBef>
                <a:spcPct val="40000"/>
              </a:spcBef>
            </a:pPr>
            <a:r>
              <a:rPr lang="en-US" altLang="zh-CN" dirty="0"/>
              <a:t>   At the same time the core receives another exception handler with higher priority.</a:t>
            </a:r>
          </a:p>
          <a:p>
            <a:pPr>
              <a:spcBef>
                <a:spcPct val="40000"/>
              </a:spcBef>
            </a:pPr>
            <a:r>
              <a:rPr lang="en-US" altLang="zh-CN" b="1" dirty="0">
                <a:solidFill>
                  <a:srgbClr val="7F4D78"/>
                </a:solidFill>
              </a:rPr>
              <a:t>Then</a:t>
            </a:r>
          </a:p>
          <a:p>
            <a:pPr>
              <a:spcBef>
                <a:spcPct val="40000"/>
              </a:spcBef>
            </a:pPr>
            <a:r>
              <a:rPr lang="en-US" altLang="zh-CN" dirty="0"/>
              <a:t>   The bus fault exception will be pending.</a:t>
            </a:r>
          </a:p>
          <a:p>
            <a:pPr>
              <a:spcBef>
                <a:spcPct val="40000"/>
              </a:spcBef>
            </a:pPr>
            <a:r>
              <a:rPr lang="en-US" altLang="zh-CN" dirty="0"/>
              <a:t>In some special cases, the hard fault handler will be executed or the core will enter a lockup state.</a:t>
            </a:r>
          </a:p>
          <a:p>
            <a:endParaRPr lang="en-US" altLang="zh-CN" dirty="0"/>
          </a:p>
        </p:txBody>
      </p:sp>
      <p:sp>
        <p:nvSpPr>
          <p:cNvPr id="481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8B39C2F-6515-4A95-806E-AE4708635BF5}" type="slidenum">
              <a:rPr lang="en-US" altLang="zh-CN" sz="1200"/>
              <a:pPr algn="r"/>
              <a:t>22</a:t>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A749689-2A7C-4199-A5F4-C2FDEF9C0E93}" type="slidenum">
              <a:rPr lang="en-US" altLang="zh-CN"/>
              <a:pPr/>
              <a:t>23</a:t>
            </a:fld>
            <a:endParaRPr lang="en-US" altLang="zh-CN"/>
          </a:p>
        </p:txBody>
      </p:sp>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spcBef>
                <a:spcPct val="0"/>
              </a:spcBef>
            </a:pPr>
            <a:r>
              <a:rPr lang="en-US" altLang="zh-CN"/>
              <a:t>The NVIC has a number of fault status registers. One of them is the </a:t>
            </a:r>
            <a:r>
              <a:rPr lang="en-US" altLang="zh-CN" b="1" i="1">
                <a:solidFill>
                  <a:srgbClr val="FF3300"/>
                </a:solidFill>
              </a:rPr>
              <a:t>Bus Fault Status Register</a:t>
            </a:r>
            <a:r>
              <a:rPr lang="en-US" altLang="zh-CN"/>
              <a:t> (BFSR).</a:t>
            </a:r>
          </a:p>
          <a:p>
            <a:r>
              <a:rPr lang="en-US" altLang="zh-CN">
                <a:latin typeface="Calibri" pitchFamily="34" charset="0"/>
              </a:rPr>
              <a:t>Stacking error</a:t>
            </a:r>
            <a:endParaRPr lang="zh-CN" altLang="zh-CN">
              <a:latin typeface="Calibri" pitchFamily="34" charset="0"/>
            </a:endParaRPr>
          </a:p>
          <a:p>
            <a:r>
              <a:rPr lang="en-US" altLang="zh-CN">
                <a:latin typeface="Calibri" pitchFamily="34" charset="0"/>
              </a:rPr>
              <a:t>Unstacking error</a:t>
            </a:r>
            <a:endParaRPr lang="zh-CN" altLang="zh-CN">
              <a:latin typeface="Calibri" pitchFamily="34" charset="0"/>
            </a:endParaRPr>
          </a:p>
          <a:p>
            <a:r>
              <a:rPr lang="en-US" altLang="zh-CN">
                <a:latin typeface="Calibri" pitchFamily="34" charset="0"/>
              </a:rPr>
              <a:t>Imprecise data access violation</a:t>
            </a:r>
            <a:endParaRPr lang="zh-CN" altLang="zh-CN">
              <a:latin typeface="Calibri" pitchFamily="34" charset="0"/>
            </a:endParaRPr>
          </a:p>
          <a:p>
            <a:r>
              <a:rPr lang="en-US" altLang="zh-CN">
                <a:latin typeface="Calibri" pitchFamily="34" charset="0"/>
              </a:rPr>
              <a:t>Precise data access violation</a:t>
            </a:r>
            <a:endParaRPr lang="zh-CN" altLang="zh-CN">
              <a:latin typeface="Calibri" pitchFamily="34" charset="0"/>
            </a:endParaRPr>
          </a:p>
          <a:p>
            <a:r>
              <a:rPr lang="en-US" altLang="zh-CN">
                <a:latin typeface="Calibri" pitchFamily="34" charset="0"/>
              </a:rPr>
              <a:t>Instruction access violation</a:t>
            </a:r>
            <a:endParaRPr lang="zh-CN" altLang="zh-CN">
              <a:latin typeface="Calibri" pitchFamily="34" charset="0"/>
            </a:endParaRPr>
          </a:p>
          <a:p>
            <a:endParaRPr lang="en-US" altLang="zh-CN"/>
          </a:p>
        </p:txBody>
      </p:sp>
      <p:sp>
        <p:nvSpPr>
          <p:cNvPr id="5018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A2C3935C-D3C9-447E-9173-53D432BB2A60}" type="slidenum">
              <a:rPr lang="en-US" altLang="zh-CN" sz="1200"/>
              <a:pPr algn="r"/>
              <a:t>23</a:t>
            </a:fld>
            <a:endParaRPr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E434B05-B96D-42DB-864E-2615DA8436E5}" type="slidenum">
              <a:rPr lang="en-US" altLang="zh-CN"/>
              <a:pPr/>
              <a:t>24</a:t>
            </a:fld>
            <a:endParaRPr lang="en-US" altLang="zh-CN"/>
          </a:p>
        </p:txBody>
      </p:sp>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p:txBody>
          <a:bodyPr/>
          <a:lstStyle/>
          <a:p>
            <a:pPr>
              <a:spcBef>
                <a:spcPct val="50000"/>
              </a:spcBef>
            </a:pPr>
            <a:r>
              <a:rPr lang="en-US" altLang="zh-CN"/>
              <a:t>Common memory manage faults include:</a:t>
            </a:r>
          </a:p>
          <a:p>
            <a:pPr>
              <a:spcBef>
                <a:spcPct val="50000"/>
              </a:spcBef>
            </a:pPr>
            <a:r>
              <a:rPr lang="en-US" altLang="zh-CN"/>
              <a:t>1. Access to memory regions not defined in MPU setup.</a:t>
            </a:r>
          </a:p>
          <a:p>
            <a:pPr>
              <a:spcBef>
                <a:spcPct val="50000"/>
              </a:spcBef>
            </a:pPr>
            <a:r>
              <a:rPr lang="en-US" altLang="zh-CN"/>
              <a:t>2. Execute code from nonexecutable memory regions.</a:t>
            </a:r>
          </a:p>
          <a:p>
            <a:pPr>
              <a:spcBef>
                <a:spcPct val="50000"/>
              </a:spcBef>
            </a:pPr>
            <a:r>
              <a:rPr lang="en-US" altLang="zh-CN"/>
              <a:t>3. Writing to read-only regions.</a:t>
            </a:r>
          </a:p>
          <a:p>
            <a:pPr>
              <a:spcBef>
                <a:spcPct val="50000"/>
              </a:spcBef>
            </a:pPr>
            <a:r>
              <a:rPr lang="en-US" altLang="zh-CN"/>
              <a:t>4. An access in the user state to a region defined as privileged access only.</a:t>
            </a:r>
          </a:p>
          <a:p>
            <a:endParaRPr lang="en-US" altLang="zh-CN"/>
          </a:p>
        </p:txBody>
      </p:sp>
      <p:sp>
        <p:nvSpPr>
          <p:cNvPr id="5222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F8FA6276-B9FD-4205-90D9-AEDF0F8FAA6A}" type="slidenum">
              <a:rPr lang="en-US" altLang="zh-CN" sz="1200"/>
              <a:pPr algn="r"/>
              <a:t>24</a:t>
            </a:fld>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D99B723-611F-4A47-B432-03DCA20AA40D}" type="slidenum">
              <a:rPr lang="en-US" altLang="zh-CN"/>
              <a:pPr/>
              <a:t>25</a:t>
            </a:fld>
            <a:endParaRPr lang="en-US" altLang="zh-CN"/>
          </a:p>
        </p:txBody>
      </p:sp>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p:txBody>
          <a:bodyPr/>
          <a:lstStyle/>
          <a:p>
            <a:pPr>
              <a:spcBef>
                <a:spcPct val="40000"/>
              </a:spcBef>
            </a:pPr>
            <a:r>
              <a:rPr lang="en-US" altLang="zh-CN" dirty="0"/>
              <a:t>When a memory manage faults occurs, </a:t>
            </a:r>
          </a:p>
          <a:p>
            <a:pPr>
              <a:spcBef>
                <a:spcPct val="40000"/>
              </a:spcBef>
            </a:pPr>
            <a:r>
              <a:rPr lang="en-US" altLang="zh-CN" b="1" dirty="0">
                <a:solidFill>
                  <a:srgbClr val="7F4D78"/>
                </a:solidFill>
              </a:rPr>
              <a:t>if</a:t>
            </a:r>
          </a:p>
          <a:p>
            <a:pPr>
              <a:spcBef>
                <a:spcPct val="40000"/>
              </a:spcBef>
            </a:pPr>
            <a:r>
              <a:rPr lang="en-US" altLang="zh-CN" dirty="0"/>
              <a:t>   1. The memory manage fault handler is enabled.</a:t>
            </a:r>
          </a:p>
          <a:p>
            <a:pPr>
              <a:spcBef>
                <a:spcPct val="40000"/>
              </a:spcBef>
            </a:pPr>
            <a:r>
              <a:rPr lang="en-US" altLang="zh-CN" dirty="0"/>
              <a:t>   2. No other exceptions with the same or higher priority are running.</a:t>
            </a:r>
          </a:p>
          <a:p>
            <a:pPr>
              <a:spcBef>
                <a:spcPct val="40000"/>
              </a:spcBef>
            </a:pPr>
            <a:r>
              <a:rPr lang="en-US" altLang="zh-CN" b="1" dirty="0">
                <a:solidFill>
                  <a:srgbClr val="7F4D78"/>
                </a:solidFill>
              </a:rPr>
              <a:t>Then </a:t>
            </a:r>
          </a:p>
          <a:p>
            <a:pPr>
              <a:spcBef>
                <a:spcPct val="40000"/>
              </a:spcBef>
            </a:pPr>
            <a:r>
              <a:rPr lang="en-US" altLang="zh-CN" dirty="0"/>
              <a:t>   The memory manage fault handler will be executed. </a:t>
            </a:r>
          </a:p>
          <a:p>
            <a:pPr>
              <a:spcBef>
                <a:spcPct val="40000"/>
              </a:spcBef>
            </a:pPr>
            <a:r>
              <a:rPr lang="en-US" altLang="zh-CN" b="1" dirty="0">
                <a:solidFill>
                  <a:srgbClr val="7F4D78"/>
                </a:solidFill>
              </a:rPr>
              <a:t>Else if</a:t>
            </a:r>
          </a:p>
          <a:p>
            <a:pPr>
              <a:spcBef>
                <a:spcPct val="40000"/>
              </a:spcBef>
            </a:pPr>
            <a:r>
              <a:rPr lang="en-US" altLang="zh-CN" dirty="0"/>
              <a:t>   At the same time the core receives another exception handler with higher priority.</a:t>
            </a:r>
          </a:p>
          <a:p>
            <a:pPr>
              <a:spcBef>
                <a:spcPct val="40000"/>
              </a:spcBef>
            </a:pPr>
            <a:r>
              <a:rPr lang="en-US" altLang="zh-CN" b="1" dirty="0">
                <a:solidFill>
                  <a:srgbClr val="7F4D78"/>
                </a:solidFill>
              </a:rPr>
              <a:t>Then</a:t>
            </a:r>
          </a:p>
          <a:p>
            <a:pPr>
              <a:spcBef>
                <a:spcPct val="40000"/>
              </a:spcBef>
            </a:pPr>
            <a:r>
              <a:rPr lang="en-US" altLang="zh-CN" b="1" dirty="0">
                <a:solidFill>
                  <a:srgbClr val="7F4D78"/>
                </a:solidFill>
              </a:rPr>
              <a:t>   </a:t>
            </a:r>
            <a:r>
              <a:rPr lang="en-US" altLang="zh-CN" dirty="0"/>
              <a:t>The memory manage fault exception will be pending.</a:t>
            </a:r>
          </a:p>
          <a:p>
            <a:pPr>
              <a:spcBef>
                <a:spcPct val="40000"/>
              </a:spcBef>
            </a:pPr>
            <a:r>
              <a:rPr lang="en-US" altLang="zh-CN" dirty="0"/>
              <a:t>In some special cases, the hard fault handler will be executed or the core will enter a lockup state.</a:t>
            </a:r>
          </a:p>
          <a:p>
            <a:endParaRPr lang="en-US" altLang="zh-CN" dirty="0"/>
          </a:p>
        </p:txBody>
      </p:sp>
      <p:sp>
        <p:nvSpPr>
          <p:cNvPr id="542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218D044A-C9C6-420B-B2CA-0FDA7CE3B6D3}" type="slidenum">
              <a:rPr lang="en-US" altLang="zh-CN" sz="1200"/>
              <a:pPr algn="r"/>
              <a:t>25</a:t>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3FF252D-7E26-48FE-B026-EC6FEC0DAFD6}" type="slidenum">
              <a:rPr lang="en-US" altLang="zh-CN"/>
              <a:pPr/>
              <a:t>26</a:t>
            </a:fld>
            <a:endParaRPr lang="en-US" altLang="zh-CN"/>
          </a:p>
        </p:txBody>
      </p:sp>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p:txBody>
          <a:bodyPr/>
          <a:lstStyle/>
          <a:p>
            <a:pPr>
              <a:spcBef>
                <a:spcPct val="0"/>
              </a:spcBef>
            </a:pPr>
            <a:r>
              <a:rPr lang="en-US" altLang="zh-CN"/>
              <a:t>The NVIC contains a Memory Management Fault Status Register (MFSR) to indicate the cause of the memory management fault.</a:t>
            </a:r>
          </a:p>
          <a:p>
            <a:endParaRPr lang="en-US" altLang="zh-CN"/>
          </a:p>
        </p:txBody>
      </p:sp>
      <p:sp>
        <p:nvSpPr>
          <p:cNvPr id="563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611A531D-3B11-442C-8930-9B2156E94A6C}" type="slidenum">
              <a:rPr lang="en-US" altLang="zh-CN" sz="1200"/>
              <a:pPr algn="r"/>
              <a:t>26</a:t>
            </a:fld>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DF03B0D-BE83-4BF5-9FDB-3511E439EE8E}" type="slidenum">
              <a:rPr lang="en-US" altLang="zh-CN"/>
              <a:pPr/>
              <a:t>27</a:t>
            </a:fld>
            <a:endParaRPr lang="en-US" altLang="zh-CN"/>
          </a:p>
        </p:txBody>
      </p:sp>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p:txBody>
          <a:bodyPr/>
          <a:lstStyle/>
          <a:p>
            <a:pPr>
              <a:spcBef>
                <a:spcPct val="50000"/>
              </a:spcBef>
            </a:pPr>
            <a:r>
              <a:rPr lang="en-US" altLang="zh-CN" sz="1400" b="1" dirty="0"/>
              <a:t>9.1.5.3 Usage Faults</a:t>
            </a:r>
          </a:p>
          <a:p>
            <a:pPr>
              <a:spcBef>
                <a:spcPct val="50000"/>
              </a:spcBef>
            </a:pPr>
            <a:r>
              <a:rPr lang="en-US" altLang="zh-CN" dirty="0"/>
              <a:t>Usage faults can be caused by:</a:t>
            </a:r>
          </a:p>
          <a:p>
            <a:pPr>
              <a:spcBef>
                <a:spcPct val="50000"/>
              </a:spcBef>
            </a:pPr>
            <a:r>
              <a:rPr lang="en-US" altLang="zh-CN" dirty="0"/>
              <a:t>1. Undefined instructions</a:t>
            </a:r>
          </a:p>
          <a:p>
            <a:pPr>
              <a:spcBef>
                <a:spcPct val="50000"/>
              </a:spcBef>
            </a:pPr>
            <a:r>
              <a:rPr lang="en-US" altLang="zh-CN" dirty="0"/>
              <a:t>2. Coprocessor instructions</a:t>
            </a:r>
          </a:p>
          <a:p>
            <a:pPr>
              <a:spcBef>
                <a:spcPct val="50000"/>
              </a:spcBef>
            </a:pPr>
            <a:r>
              <a:rPr lang="en-US" altLang="zh-CN" dirty="0"/>
              <a:t>3. Trying to switch to the ARM state </a:t>
            </a:r>
          </a:p>
          <a:p>
            <a:pPr>
              <a:spcBef>
                <a:spcPct val="50000"/>
              </a:spcBef>
            </a:pPr>
            <a:r>
              <a:rPr lang="en-US" altLang="zh-CN" dirty="0"/>
              <a:t>4. Invalid interrupt return (Link Register contains invalid/incorrect values)</a:t>
            </a:r>
          </a:p>
          <a:p>
            <a:pPr>
              <a:spcBef>
                <a:spcPct val="50000"/>
              </a:spcBef>
            </a:pPr>
            <a:r>
              <a:rPr lang="en-US" altLang="zh-CN" dirty="0"/>
              <a:t>5. Unaligned memory accesses using multiple load or store instructions </a:t>
            </a:r>
          </a:p>
          <a:p>
            <a:pPr>
              <a:spcBef>
                <a:spcPct val="50000"/>
              </a:spcBef>
            </a:pPr>
            <a:r>
              <a:rPr lang="en-US" altLang="zh-CN" dirty="0"/>
              <a:t>By setting up certain control bits in the NVIC, to generate usage faults for:</a:t>
            </a:r>
          </a:p>
          <a:p>
            <a:pPr>
              <a:spcBef>
                <a:spcPct val="50000"/>
              </a:spcBef>
            </a:pPr>
            <a:r>
              <a:rPr lang="en-US" altLang="zh-CN" dirty="0"/>
              <a:t>1. Divide by zero</a:t>
            </a:r>
          </a:p>
          <a:p>
            <a:pPr>
              <a:spcBef>
                <a:spcPct val="50000"/>
              </a:spcBef>
            </a:pPr>
            <a:r>
              <a:rPr lang="en-US" altLang="zh-CN" dirty="0"/>
              <a:t>2. Any unaligned memory accesses</a:t>
            </a:r>
          </a:p>
          <a:p>
            <a:endParaRPr lang="en-US" altLang="zh-CN" dirty="0"/>
          </a:p>
        </p:txBody>
      </p:sp>
      <p:sp>
        <p:nvSpPr>
          <p:cNvPr id="5837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4AE0475C-55EE-4886-B6C0-71FD0CAF4D16}" type="slidenum">
              <a:rPr lang="en-US" altLang="zh-CN" sz="1200"/>
              <a:pPr algn="r"/>
              <a:t>27</a:t>
            </a:fld>
            <a:endParaRPr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AD347EA-3381-4BDF-A5EE-2EF175EB7751}" type="slidenum">
              <a:rPr lang="en-US" altLang="zh-CN"/>
              <a:pPr/>
              <a:t>28</a:t>
            </a:fld>
            <a:endParaRPr lang="en-US" altLang="zh-CN"/>
          </a:p>
        </p:txBody>
      </p:sp>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p:txBody>
          <a:bodyPr/>
          <a:lstStyle/>
          <a:p>
            <a:pPr>
              <a:spcBef>
                <a:spcPct val="50000"/>
              </a:spcBef>
            </a:pPr>
            <a:r>
              <a:rPr lang="en-US" altLang="zh-CN" b="1" dirty="0">
                <a:solidFill>
                  <a:srgbClr val="7F4D78"/>
                </a:solidFill>
              </a:rPr>
              <a:t>if</a:t>
            </a:r>
          </a:p>
          <a:p>
            <a:pPr>
              <a:spcBef>
                <a:spcPct val="50000"/>
              </a:spcBef>
            </a:pPr>
            <a:r>
              <a:rPr lang="en-US" altLang="zh-CN" dirty="0"/>
              <a:t>   1. The usage fault handler is enabled.</a:t>
            </a:r>
          </a:p>
          <a:p>
            <a:pPr>
              <a:spcBef>
                <a:spcPct val="50000"/>
              </a:spcBef>
            </a:pPr>
            <a:r>
              <a:rPr lang="en-US" altLang="zh-CN" dirty="0"/>
              <a:t>   2. No other exceptions with the same or higher priority are running.</a:t>
            </a:r>
          </a:p>
          <a:p>
            <a:pPr>
              <a:spcBef>
                <a:spcPct val="50000"/>
              </a:spcBef>
            </a:pPr>
            <a:r>
              <a:rPr lang="en-US" altLang="zh-CN" b="1" dirty="0">
                <a:solidFill>
                  <a:srgbClr val="7F4D78"/>
                </a:solidFill>
              </a:rPr>
              <a:t>Then </a:t>
            </a:r>
          </a:p>
          <a:p>
            <a:pPr>
              <a:spcBef>
                <a:spcPct val="50000"/>
              </a:spcBef>
            </a:pPr>
            <a:r>
              <a:rPr lang="en-US" altLang="zh-CN" dirty="0"/>
              <a:t>   The usage fault handler will be executed. </a:t>
            </a:r>
          </a:p>
          <a:p>
            <a:pPr>
              <a:spcBef>
                <a:spcPct val="50000"/>
              </a:spcBef>
            </a:pPr>
            <a:r>
              <a:rPr lang="en-US" altLang="zh-CN" b="1" dirty="0">
                <a:solidFill>
                  <a:srgbClr val="7F4D78"/>
                </a:solidFill>
              </a:rPr>
              <a:t>Else if</a:t>
            </a:r>
          </a:p>
          <a:p>
            <a:pPr>
              <a:spcBef>
                <a:spcPct val="50000"/>
              </a:spcBef>
            </a:pPr>
            <a:r>
              <a:rPr lang="en-US" altLang="zh-CN" b="1" dirty="0">
                <a:solidFill>
                  <a:srgbClr val="7F4D78"/>
                </a:solidFill>
              </a:rPr>
              <a:t>   </a:t>
            </a:r>
            <a:r>
              <a:rPr lang="en-US" altLang="zh-CN" dirty="0"/>
              <a:t>At the same time the core receives another exception handler with higher priority.</a:t>
            </a:r>
          </a:p>
          <a:p>
            <a:pPr>
              <a:spcBef>
                <a:spcPct val="50000"/>
              </a:spcBef>
            </a:pPr>
            <a:r>
              <a:rPr lang="en-US" altLang="zh-CN" b="1" dirty="0">
                <a:solidFill>
                  <a:srgbClr val="7F4D78"/>
                </a:solidFill>
              </a:rPr>
              <a:t>Then</a:t>
            </a:r>
          </a:p>
          <a:p>
            <a:pPr>
              <a:spcBef>
                <a:spcPct val="50000"/>
              </a:spcBef>
            </a:pPr>
            <a:r>
              <a:rPr lang="en-US" altLang="zh-CN" b="1" dirty="0">
                <a:solidFill>
                  <a:srgbClr val="7F4D78"/>
                </a:solidFill>
              </a:rPr>
              <a:t>   </a:t>
            </a:r>
            <a:r>
              <a:rPr lang="en-US" altLang="zh-CN" dirty="0"/>
              <a:t>The usage fault exception will be pending.</a:t>
            </a:r>
          </a:p>
          <a:p>
            <a:pPr>
              <a:spcBef>
                <a:spcPct val="50000"/>
              </a:spcBef>
            </a:pPr>
            <a:r>
              <a:rPr lang="en-US" altLang="zh-CN" dirty="0"/>
              <a:t>In some special cases, the hard fault handler will be executed or the core will enter a lockup state.</a:t>
            </a:r>
          </a:p>
          <a:p>
            <a:endParaRPr lang="en-US" altLang="zh-CN" dirty="0"/>
          </a:p>
        </p:txBody>
      </p:sp>
      <p:sp>
        <p:nvSpPr>
          <p:cNvPr id="6042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24DFF5CF-687B-4D01-BDEB-46514DA2ECE8}" type="slidenum">
              <a:rPr lang="en-US" altLang="zh-CN" sz="1200"/>
              <a:pPr algn="r"/>
              <a:t>28</a:t>
            </a:fld>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3A1002A-D6DC-4337-BE68-A07D48E45BA8}" type="slidenum">
              <a:rPr lang="en-US" altLang="zh-CN"/>
              <a:pPr/>
              <a:t>29</a:t>
            </a:fld>
            <a:endParaRPr lang="en-US" altLang="zh-CN"/>
          </a:p>
        </p:txBody>
      </p:sp>
      <p:sp>
        <p:nvSpPr>
          <p:cNvPr id="6246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r>
              <a:rPr lang="en-US" altLang="zh-CN" dirty="0" smtClean="0"/>
              <a:t>The </a:t>
            </a:r>
            <a:r>
              <a:rPr lang="en-US" altLang="zh-CN" dirty="0"/>
              <a:t>NVIC provides a </a:t>
            </a:r>
            <a:r>
              <a:rPr lang="en-US" altLang="zh-CN" b="1" i="1" dirty="0">
                <a:solidFill>
                  <a:srgbClr val="FF3300"/>
                </a:solidFill>
              </a:rPr>
              <a:t>Usage Fault Status Register</a:t>
            </a:r>
            <a:r>
              <a:rPr lang="en-US" altLang="zh-CN" dirty="0"/>
              <a:t> (UFSR) for the usage fault handler to determine the cause of the fault.</a:t>
            </a:r>
          </a:p>
          <a:p>
            <a:r>
              <a:rPr lang="en-US" altLang="zh-CN" dirty="0">
                <a:latin typeface="Calibri" pitchFamily="34" charset="0"/>
              </a:rPr>
              <a:t>Indicates that an unaligned access fault has taken place</a:t>
            </a:r>
            <a:endParaRPr lang="zh-CN" altLang="zh-CN" dirty="0">
              <a:latin typeface="Calibri" pitchFamily="34" charset="0"/>
            </a:endParaRPr>
          </a:p>
          <a:p>
            <a:r>
              <a:rPr lang="en-US" altLang="zh-CN" dirty="0">
                <a:latin typeface="Calibri" pitchFamily="34" charset="0"/>
              </a:rPr>
              <a:t>—</a:t>
            </a:r>
            <a:endParaRPr lang="zh-CN" altLang="zh-CN" dirty="0">
              <a:latin typeface="Calibri" pitchFamily="34" charset="0"/>
            </a:endParaRPr>
          </a:p>
          <a:p>
            <a:r>
              <a:rPr lang="en-US" altLang="zh-CN" dirty="0">
                <a:latin typeface="Calibri" pitchFamily="34" charset="0"/>
              </a:rPr>
              <a:t>Attempts to execute a coprocessor instruction</a:t>
            </a:r>
            <a:endParaRPr lang="zh-CN" altLang="zh-CN" dirty="0">
              <a:latin typeface="Calibri" pitchFamily="34" charset="0"/>
            </a:endParaRPr>
          </a:p>
          <a:p>
            <a:r>
              <a:rPr lang="en-US" altLang="zh-CN" dirty="0">
                <a:latin typeface="Calibri" pitchFamily="34" charset="0"/>
              </a:rPr>
              <a:t>Attempts to do an exception with a bad value in the EXC_RETURN number</a:t>
            </a:r>
            <a:endParaRPr lang="zh-CN" altLang="zh-CN" dirty="0">
              <a:latin typeface="Calibri" pitchFamily="34" charset="0"/>
            </a:endParaRPr>
          </a:p>
          <a:p>
            <a:r>
              <a:rPr lang="en-US" altLang="zh-CN" dirty="0">
                <a:latin typeface="Calibri" pitchFamily="34" charset="0"/>
              </a:rPr>
              <a:t>Attempts to switch to an invalid state (e.g., ARM)</a:t>
            </a:r>
            <a:endParaRPr lang="zh-CN" altLang="zh-CN" dirty="0">
              <a:latin typeface="Calibri" pitchFamily="34" charset="0"/>
            </a:endParaRPr>
          </a:p>
          <a:p>
            <a:r>
              <a:rPr lang="en-US" altLang="zh-CN" dirty="0">
                <a:latin typeface="Calibri" pitchFamily="34" charset="0"/>
              </a:rPr>
              <a:t>Attempts to execute an undefined instruction</a:t>
            </a:r>
            <a:endParaRPr lang="zh-CN" altLang="zh-CN" dirty="0">
              <a:latin typeface="Calibri" pitchFamily="34" charset="0"/>
            </a:endParaRPr>
          </a:p>
          <a:p>
            <a:endParaRPr lang="en-US" altLang="zh-CN" dirty="0"/>
          </a:p>
        </p:txBody>
      </p:sp>
      <p:sp>
        <p:nvSpPr>
          <p:cNvPr id="6246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0913D315-A2F7-48BB-892B-5C459CF08D68}" type="slidenum">
              <a:rPr lang="en-US" altLang="zh-CN" sz="1200"/>
              <a:pPr algn="r"/>
              <a:t>29</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5629303-ED44-4E75-800B-0FE18E13A43D}" type="slidenum">
              <a:rPr lang="en-US" altLang="zh-CN"/>
              <a:pPr/>
              <a:t>3</a:t>
            </a:fld>
            <a:endParaRPr lang="en-US" altLang="zh-CN"/>
          </a:p>
        </p:txBody>
      </p:sp>
      <p:sp>
        <p:nvSpPr>
          <p:cNvPr id="921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r>
              <a:rPr lang="en-US" altLang="zh-CN">
                <a:latin typeface="Calibri" pitchFamily="34" charset="0"/>
              </a:rPr>
              <a:t>Exception Type</a:t>
            </a:r>
            <a:endParaRPr lang="zh-CN" altLang="zh-CN">
              <a:latin typeface="Calibri" pitchFamily="34" charset="0"/>
            </a:endParaRPr>
          </a:p>
          <a:p>
            <a:r>
              <a:rPr lang="en-US" altLang="zh-CN">
                <a:latin typeface="Calibri" pitchFamily="34" charset="0"/>
              </a:rPr>
              <a:t>Priority</a:t>
            </a:r>
            <a:endParaRPr lang="zh-CN" altLang="zh-CN">
              <a:latin typeface="Calibri" pitchFamily="34" charset="0"/>
            </a:endParaRPr>
          </a:p>
          <a:p>
            <a:r>
              <a:rPr lang="en-US" altLang="zh-CN">
                <a:latin typeface="Calibri" pitchFamily="34" charset="0"/>
              </a:rPr>
              <a:t>Description</a:t>
            </a:r>
            <a:endParaRPr lang="zh-CN" altLang="zh-CN">
              <a:latin typeface="Calibri" pitchFamily="34" charset="0"/>
            </a:endParaRPr>
          </a:p>
          <a:p>
            <a:r>
              <a:rPr lang="en-US" altLang="zh-CN">
                <a:latin typeface="Calibri" pitchFamily="34" charset="0"/>
              </a:rPr>
              <a:t>Reset</a:t>
            </a:r>
            <a:endParaRPr lang="zh-CN" altLang="zh-CN">
              <a:latin typeface="Calibri" pitchFamily="34" charset="0"/>
            </a:endParaRPr>
          </a:p>
          <a:p>
            <a:r>
              <a:rPr lang="en-US" altLang="zh-CN">
                <a:latin typeface="Calibri" pitchFamily="34" charset="0"/>
              </a:rPr>
              <a:t>-3 (Highest)</a:t>
            </a:r>
            <a:endParaRPr lang="zh-CN" altLang="zh-CN">
              <a:latin typeface="Calibri" pitchFamily="34" charset="0"/>
            </a:endParaRPr>
          </a:p>
          <a:p>
            <a:r>
              <a:rPr lang="en-US" altLang="zh-CN">
                <a:latin typeface="Calibri" pitchFamily="34" charset="0"/>
              </a:rPr>
              <a:t>Reset</a:t>
            </a:r>
            <a:endParaRPr lang="zh-CN" altLang="zh-CN">
              <a:latin typeface="Calibri" pitchFamily="34" charset="0"/>
            </a:endParaRPr>
          </a:p>
          <a:p>
            <a:r>
              <a:rPr lang="en-US" altLang="zh-CN">
                <a:latin typeface="Calibri" pitchFamily="34" charset="0"/>
              </a:rPr>
              <a:t>NMI</a:t>
            </a:r>
            <a:endParaRPr lang="zh-CN" altLang="zh-CN">
              <a:latin typeface="Calibri" pitchFamily="34" charset="0"/>
            </a:endParaRPr>
          </a:p>
          <a:p>
            <a:r>
              <a:rPr lang="en-US" altLang="zh-CN">
                <a:latin typeface="Calibri" pitchFamily="34" charset="0"/>
              </a:rPr>
              <a:t>2 </a:t>
            </a:r>
            <a:endParaRPr lang="zh-CN" altLang="zh-CN">
              <a:latin typeface="Calibri" pitchFamily="34" charset="0"/>
            </a:endParaRPr>
          </a:p>
          <a:p>
            <a:r>
              <a:rPr lang="en-US" altLang="zh-CN">
                <a:latin typeface="Calibri" pitchFamily="34" charset="0"/>
              </a:rPr>
              <a:t>Nonmaskable interrupt (external NMI input)</a:t>
            </a:r>
            <a:endParaRPr lang="zh-CN" altLang="zh-CN">
              <a:latin typeface="Calibri" pitchFamily="34" charset="0"/>
            </a:endParaRPr>
          </a:p>
          <a:p>
            <a:r>
              <a:rPr lang="en-US" altLang="zh-CN">
                <a:latin typeface="Calibri" pitchFamily="34" charset="0"/>
              </a:rPr>
              <a:t>Hard Fault</a:t>
            </a:r>
            <a:endParaRPr lang="zh-CN" altLang="zh-CN">
              <a:latin typeface="Calibri" pitchFamily="34" charset="0"/>
            </a:endParaRPr>
          </a:p>
          <a:p>
            <a:r>
              <a:rPr lang="en-US" altLang="zh-CN">
                <a:latin typeface="Calibri" pitchFamily="34" charset="0"/>
              </a:rPr>
              <a:t>-1</a:t>
            </a:r>
            <a:endParaRPr lang="zh-CN" altLang="zh-CN">
              <a:latin typeface="Calibri" pitchFamily="34" charset="0"/>
            </a:endParaRPr>
          </a:p>
          <a:p>
            <a:r>
              <a:rPr lang="en-US" altLang="zh-CN">
                <a:latin typeface="Calibri" pitchFamily="34" charset="0"/>
              </a:rPr>
              <a:t>All fault conditions, if the corresponding fault handler is not enabled</a:t>
            </a:r>
            <a:endParaRPr lang="zh-CN" altLang="zh-CN">
              <a:latin typeface="Calibri" pitchFamily="34" charset="0"/>
            </a:endParaRPr>
          </a:p>
          <a:p>
            <a:r>
              <a:rPr lang="en-US" altLang="zh-CN">
                <a:latin typeface="Calibri" pitchFamily="34" charset="0"/>
              </a:rPr>
              <a:t>MemManage Fault</a:t>
            </a:r>
            <a:endParaRPr lang="zh-CN" altLang="zh-CN">
              <a:latin typeface="Calibri" pitchFamily="34" charset="0"/>
            </a:endParaRPr>
          </a:p>
          <a:p>
            <a:r>
              <a:rPr lang="en-US" altLang="zh-CN">
                <a:latin typeface="Calibri" pitchFamily="34" charset="0"/>
              </a:rPr>
              <a:t>Programmable</a:t>
            </a:r>
            <a:endParaRPr lang="zh-CN" altLang="zh-CN">
              <a:latin typeface="Calibri" pitchFamily="34" charset="0"/>
            </a:endParaRPr>
          </a:p>
          <a:p>
            <a:r>
              <a:rPr lang="en-US" altLang="zh-CN">
                <a:latin typeface="Calibri" pitchFamily="34" charset="0"/>
              </a:rPr>
              <a:t>Memory management fault; MPU violation or access to illegal locations</a:t>
            </a:r>
            <a:endParaRPr lang="zh-CN" altLang="zh-CN">
              <a:latin typeface="Calibri" pitchFamily="34" charset="0"/>
            </a:endParaRPr>
          </a:p>
          <a:p>
            <a:r>
              <a:rPr lang="en-US" altLang="zh-CN">
                <a:latin typeface="Calibri" pitchFamily="34" charset="0"/>
              </a:rPr>
              <a:t>Bus Fault</a:t>
            </a:r>
            <a:endParaRPr lang="zh-CN" altLang="zh-CN">
              <a:latin typeface="Calibri" pitchFamily="34" charset="0"/>
            </a:endParaRPr>
          </a:p>
          <a:p>
            <a:r>
              <a:rPr lang="en-US" altLang="zh-CN">
                <a:latin typeface="Calibri" pitchFamily="34" charset="0"/>
              </a:rPr>
              <a:t>Programmable</a:t>
            </a:r>
            <a:endParaRPr lang="zh-CN" altLang="zh-CN">
              <a:latin typeface="Calibri" pitchFamily="34" charset="0"/>
            </a:endParaRPr>
          </a:p>
          <a:p>
            <a:r>
              <a:rPr lang="en-US" altLang="zh-CN">
                <a:latin typeface="Calibri" pitchFamily="34" charset="0"/>
              </a:rPr>
              <a:t>Bus error, like Prefetch abort</a:t>
            </a:r>
            <a:endParaRPr lang="zh-CN" altLang="zh-CN">
              <a:latin typeface="Calibri" pitchFamily="34" charset="0"/>
            </a:endParaRPr>
          </a:p>
          <a:p>
            <a:r>
              <a:rPr lang="en-US" altLang="zh-CN">
                <a:latin typeface="Calibri" pitchFamily="34" charset="0"/>
              </a:rPr>
              <a:t>Usage Fault</a:t>
            </a:r>
            <a:endParaRPr lang="zh-CN" altLang="zh-CN">
              <a:latin typeface="Calibri" pitchFamily="34" charset="0"/>
            </a:endParaRPr>
          </a:p>
          <a:p>
            <a:r>
              <a:rPr lang="en-US" altLang="zh-CN">
                <a:latin typeface="Calibri" pitchFamily="34" charset="0"/>
              </a:rPr>
              <a:t>Programmable</a:t>
            </a:r>
            <a:endParaRPr lang="zh-CN" altLang="zh-CN">
              <a:latin typeface="Calibri" pitchFamily="34" charset="0"/>
            </a:endParaRPr>
          </a:p>
          <a:p>
            <a:r>
              <a:rPr lang="en-US" altLang="zh-CN">
                <a:latin typeface="Calibri" pitchFamily="34" charset="0"/>
              </a:rPr>
              <a:t>Exceptions due to program error or trying to access coprocessor </a:t>
            </a:r>
            <a:endParaRPr lang="zh-CN" altLang="zh-CN">
              <a:latin typeface="Calibri" pitchFamily="34" charset="0"/>
            </a:endParaRPr>
          </a:p>
          <a:p>
            <a:r>
              <a:rPr lang="en-US" altLang="zh-CN">
                <a:latin typeface="Calibri" pitchFamily="34" charset="0"/>
              </a:rPr>
              <a:t>Reserved</a:t>
            </a:r>
            <a:endParaRPr lang="zh-CN" altLang="zh-CN">
              <a:latin typeface="Calibri" pitchFamily="34" charset="0"/>
            </a:endParaRPr>
          </a:p>
          <a:p>
            <a:r>
              <a:rPr lang="en-US" altLang="zh-CN">
                <a:latin typeface="Calibri" pitchFamily="34" charset="0"/>
              </a:rPr>
              <a:t>N/A</a:t>
            </a:r>
            <a:endParaRPr lang="zh-CN" altLang="zh-CN">
              <a:latin typeface="Calibri" pitchFamily="34" charset="0"/>
            </a:endParaRPr>
          </a:p>
          <a:p>
            <a:r>
              <a:rPr lang="en-US" altLang="zh-CN">
                <a:latin typeface="Calibri" pitchFamily="34" charset="0"/>
              </a:rPr>
              <a:t>—</a:t>
            </a:r>
            <a:endParaRPr lang="zh-CN" altLang="zh-CN">
              <a:latin typeface="Calibri" pitchFamily="34" charset="0"/>
            </a:endParaRPr>
          </a:p>
          <a:p>
            <a:r>
              <a:rPr lang="en-US" altLang="zh-CN">
                <a:latin typeface="Calibri" pitchFamily="34" charset="0"/>
              </a:rPr>
              <a:t>SVCall</a:t>
            </a:r>
            <a:endParaRPr lang="zh-CN" altLang="zh-CN">
              <a:latin typeface="Calibri" pitchFamily="34" charset="0"/>
            </a:endParaRPr>
          </a:p>
          <a:p>
            <a:r>
              <a:rPr lang="en-US" altLang="zh-CN">
                <a:latin typeface="Calibri" pitchFamily="34" charset="0"/>
              </a:rPr>
              <a:t>Programmable</a:t>
            </a:r>
            <a:endParaRPr lang="zh-CN" altLang="zh-CN">
              <a:latin typeface="Calibri" pitchFamily="34" charset="0"/>
            </a:endParaRPr>
          </a:p>
          <a:p>
            <a:r>
              <a:rPr lang="en-US" altLang="zh-CN">
                <a:latin typeface="Calibri" pitchFamily="34" charset="0"/>
              </a:rPr>
              <a:t>System Service call</a:t>
            </a:r>
            <a:endParaRPr lang="zh-CN" altLang="zh-CN">
              <a:latin typeface="Calibri" pitchFamily="34" charset="0"/>
            </a:endParaRPr>
          </a:p>
          <a:p>
            <a:r>
              <a:rPr lang="en-US" altLang="zh-CN">
                <a:latin typeface="Calibri" pitchFamily="34" charset="0"/>
              </a:rPr>
              <a:t>Debug Monitor</a:t>
            </a:r>
            <a:endParaRPr lang="zh-CN" altLang="zh-CN">
              <a:latin typeface="Calibri" pitchFamily="34" charset="0"/>
            </a:endParaRPr>
          </a:p>
          <a:p>
            <a:r>
              <a:rPr lang="en-US" altLang="zh-CN">
                <a:latin typeface="Calibri" pitchFamily="34" charset="0"/>
              </a:rPr>
              <a:t>Programmable</a:t>
            </a:r>
            <a:endParaRPr lang="zh-CN" altLang="zh-CN">
              <a:latin typeface="Calibri" pitchFamily="34" charset="0"/>
            </a:endParaRPr>
          </a:p>
          <a:p>
            <a:r>
              <a:rPr lang="en-US" altLang="zh-CN">
                <a:latin typeface="Calibri" pitchFamily="34" charset="0"/>
              </a:rPr>
              <a:t>Debug monitor </a:t>
            </a:r>
            <a:endParaRPr lang="zh-CN" altLang="zh-CN">
              <a:latin typeface="Calibri" pitchFamily="34" charset="0"/>
            </a:endParaRPr>
          </a:p>
          <a:p>
            <a:endParaRPr lang="en-US" altLang="zh-CN"/>
          </a:p>
        </p:txBody>
      </p:sp>
      <p:sp>
        <p:nvSpPr>
          <p:cNvPr id="922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F6AD97C-099D-4718-B700-23BACEF62ED5}" type="slidenum">
              <a:rPr lang="en-US" altLang="zh-CN" sz="1200"/>
              <a:pPr algn="r"/>
              <a:t>3</a:t>
            </a:fld>
            <a:endParaRPr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92CC6C6-D0FB-4443-91E3-873501154F60}" type="slidenum">
              <a:rPr lang="en-US" altLang="zh-CN"/>
              <a:pPr/>
              <a:t>30</a:t>
            </a:fld>
            <a:endParaRPr lang="en-US" altLang="zh-CN"/>
          </a:p>
        </p:txBody>
      </p:sp>
      <p:sp>
        <p:nvSpPr>
          <p:cNvPr id="6451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spcBef>
                <a:spcPct val="50000"/>
              </a:spcBef>
            </a:pPr>
            <a:r>
              <a:rPr lang="en-US" altLang="zh-CN" dirty="0"/>
              <a:t>1. Usage faults, bus faults, and memory management faults </a:t>
            </a:r>
          </a:p>
          <a:p>
            <a:pPr>
              <a:spcBef>
                <a:spcPct val="50000"/>
              </a:spcBef>
            </a:pPr>
            <a:r>
              <a:rPr lang="en-US" altLang="zh-CN" dirty="0"/>
              <a:t>2. A bus fault during vector fetch</a:t>
            </a:r>
          </a:p>
          <a:p>
            <a:r>
              <a:rPr lang="en-US" altLang="zh-CN" dirty="0">
                <a:latin typeface="Calibri" pitchFamily="34" charset="0"/>
              </a:rPr>
              <a:t>Indicates hard fault is triggered by debug event</a:t>
            </a:r>
            <a:endParaRPr lang="zh-CN" altLang="zh-CN" dirty="0">
              <a:latin typeface="Calibri" pitchFamily="34" charset="0"/>
            </a:endParaRPr>
          </a:p>
          <a:p>
            <a:r>
              <a:rPr lang="en-US" altLang="zh-CN" dirty="0">
                <a:latin typeface="Calibri" pitchFamily="34" charset="0"/>
              </a:rPr>
              <a:t>Indicates hard fault is taken because of bus fault, memory management fault, or usage fault</a:t>
            </a:r>
            <a:endParaRPr lang="zh-CN" altLang="zh-CN" dirty="0">
              <a:latin typeface="Calibri" pitchFamily="34" charset="0"/>
            </a:endParaRPr>
          </a:p>
          <a:p>
            <a:r>
              <a:rPr lang="en-US" altLang="zh-CN" dirty="0">
                <a:latin typeface="Calibri" pitchFamily="34" charset="0"/>
              </a:rPr>
              <a:t>—</a:t>
            </a:r>
            <a:endParaRPr lang="zh-CN" altLang="zh-CN" dirty="0">
              <a:latin typeface="Calibri" pitchFamily="34" charset="0"/>
            </a:endParaRPr>
          </a:p>
          <a:p>
            <a:r>
              <a:rPr lang="en-US" altLang="zh-CN" dirty="0">
                <a:latin typeface="Calibri" pitchFamily="34" charset="0"/>
              </a:rPr>
              <a:t>Indicates hard fault is caused by failed vector fetch</a:t>
            </a:r>
            <a:endParaRPr lang="zh-CN" altLang="zh-CN" dirty="0">
              <a:latin typeface="Calibri" pitchFamily="34" charset="0"/>
            </a:endParaRPr>
          </a:p>
          <a:p>
            <a:endParaRPr lang="en-US" altLang="zh-CN" dirty="0"/>
          </a:p>
        </p:txBody>
      </p:sp>
      <p:sp>
        <p:nvSpPr>
          <p:cNvPr id="6451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8441687-6617-44F4-A76D-9EB3EB0C7543}" type="slidenum">
              <a:rPr lang="en-US" altLang="zh-CN" sz="1200"/>
              <a:pPr algn="r"/>
              <a:t>30</a:t>
            </a:fld>
            <a:endParaRPr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012BFE0-16D0-472A-9A0B-34116F139FF6}" type="slidenum">
              <a:rPr lang="en-US" altLang="zh-CN"/>
              <a:pPr/>
              <a:t>31</a:t>
            </a:fld>
            <a:endParaRPr lang="en-US" altLang="zh-CN"/>
          </a:p>
        </p:txBody>
      </p:sp>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p:txBody>
          <a:bodyPr/>
          <a:lstStyle/>
          <a:p>
            <a:pPr>
              <a:spcBef>
                <a:spcPct val="50000"/>
              </a:spcBef>
            </a:pPr>
            <a:r>
              <a:rPr lang="en-US" altLang="zh-CN" sz="1400" b="1" dirty="0"/>
              <a:t>9.1.5.5 Dealing with Faults</a:t>
            </a:r>
          </a:p>
          <a:p>
            <a:pPr>
              <a:spcBef>
                <a:spcPct val="50000"/>
              </a:spcBef>
            </a:pPr>
            <a:r>
              <a:rPr lang="en-US" altLang="zh-CN" dirty="0"/>
              <a:t>In a real running system, After the cause of a fault is determined, the software will have to decide what to do next.</a:t>
            </a:r>
          </a:p>
          <a:p>
            <a:pPr>
              <a:spcBef>
                <a:spcPct val="50000"/>
              </a:spcBef>
            </a:pPr>
            <a:r>
              <a:rPr lang="en-US" altLang="zh-CN" dirty="0"/>
              <a:t>Some fault-handling methods:</a:t>
            </a:r>
          </a:p>
          <a:p>
            <a:pPr>
              <a:spcBef>
                <a:spcPct val="50000"/>
              </a:spcBef>
            </a:pPr>
            <a:r>
              <a:rPr lang="en-US" altLang="zh-CN" b="1" dirty="0">
                <a:solidFill>
                  <a:srgbClr val="7F4D78"/>
                </a:solidFill>
              </a:rPr>
              <a:t>1. Reset: </a:t>
            </a:r>
          </a:p>
          <a:p>
            <a:pPr>
              <a:spcBef>
                <a:spcPct val="50000"/>
              </a:spcBef>
            </a:pPr>
            <a:r>
              <a:rPr lang="en-US" altLang="zh-CN" dirty="0"/>
              <a:t>Using the VECTRESET control bit in the Application Interrupt and Reset Control register in the NVIC (reset the processor but not the whole chip).</a:t>
            </a:r>
          </a:p>
          <a:p>
            <a:pPr>
              <a:spcBef>
                <a:spcPct val="50000"/>
              </a:spcBef>
            </a:pPr>
            <a:r>
              <a:rPr lang="en-US" altLang="zh-CN" b="1" dirty="0">
                <a:solidFill>
                  <a:srgbClr val="7F4D78"/>
                </a:solidFill>
              </a:rPr>
              <a:t>2. Recover: </a:t>
            </a:r>
          </a:p>
          <a:p>
            <a:pPr>
              <a:spcBef>
                <a:spcPct val="50000"/>
              </a:spcBef>
            </a:pPr>
            <a:r>
              <a:rPr lang="en-US" altLang="zh-CN" dirty="0"/>
              <a:t>It is possible to resolve the problem that caused the fault exception.</a:t>
            </a:r>
          </a:p>
          <a:p>
            <a:pPr>
              <a:spcBef>
                <a:spcPct val="50000"/>
              </a:spcBef>
            </a:pPr>
            <a:r>
              <a:rPr lang="en-US" altLang="zh-CN" b="1" dirty="0">
                <a:solidFill>
                  <a:srgbClr val="7F4D78"/>
                </a:solidFill>
              </a:rPr>
              <a:t>3. Task termination: </a:t>
            </a:r>
          </a:p>
          <a:p>
            <a:pPr>
              <a:spcBef>
                <a:spcPct val="50000"/>
              </a:spcBef>
            </a:pPr>
            <a:r>
              <a:rPr lang="en-US" altLang="zh-CN" dirty="0"/>
              <a:t>For systems running an OS, it is likely that the task that caused the fault will be terminated and restarted if needed.</a:t>
            </a:r>
          </a:p>
          <a:p>
            <a:endParaRPr lang="en-US" altLang="zh-CN" dirty="0"/>
          </a:p>
        </p:txBody>
      </p:sp>
      <p:sp>
        <p:nvSpPr>
          <p:cNvPr id="665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C9E736AE-786F-4D01-90A6-70420E0807A1}" type="slidenum">
              <a:rPr lang="en-US" altLang="zh-CN" sz="1200"/>
              <a:pPr algn="r"/>
              <a:t>31</a:t>
            </a:fld>
            <a:endParaRPr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DA77C6E-F420-4951-A532-E5C42F587616}" type="slidenum">
              <a:rPr lang="en-US" altLang="zh-CN"/>
              <a:pPr/>
              <a:t>32</a:t>
            </a:fld>
            <a:endParaRPr lang="en-US" altLang="zh-CN"/>
          </a:p>
        </p:txBody>
      </p:sp>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p:txBody>
          <a:bodyPr/>
          <a:lstStyle/>
          <a:p>
            <a:pPr>
              <a:spcBef>
                <a:spcPct val="50000"/>
              </a:spcBef>
            </a:pPr>
            <a:r>
              <a:rPr lang="en-US" altLang="zh-CN" sz="1600" b="1" dirty="0"/>
              <a:t>9.1.6 SVC and </a:t>
            </a:r>
            <a:r>
              <a:rPr lang="en-US" altLang="zh-CN" sz="1600" b="1" dirty="0" err="1"/>
              <a:t>PendSV</a:t>
            </a:r>
            <a:endParaRPr lang="en-US" altLang="zh-CN" sz="1600" b="1" dirty="0"/>
          </a:p>
          <a:p>
            <a:pPr>
              <a:spcBef>
                <a:spcPct val="50000"/>
              </a:spcBef>
            </a:pPr>
            <a:r>
              <a:rPr lang="en-US" altLang="zh-CN" b="1" i="1" dirty="0">
                <a:solidFill>
                  <a:srgbClr val="FF3300"/>
                </a:solidFill>
              </a:rPr>
              <a:t>SVC</a:t>
            </a:r>
            <a:r>
              <a:rPr lang="en-US" altLang="zh-CN" dirty="0"/>
              <a:t> (System Service Call) and </a:t>
            </a:r>
            <a:r>
              <a:rPr lang="en-US" altLang="zh-CN" b="1" i="1" dirty="0" err="1">
                <a:solidFill>
                  <a:srgbClr val="FF3300"/>
                </a:solidFill>
              </a:rPr>
              <a:t>PendSV</a:t>
            </a:r>
            <a:r>
              <a:rPr lang="en-US" altLang="zh-CN" dirty="0"/>
              <a:t> (Pended System Call) are two exceptions targeted at software and operating systems.</a:t>
            </a:r>
          </a:p>
          <a:p>
            <a:pPr>
              <a:spcBef>
                <a:spcPct val="50000"/>
              </a:spcBef>
            </a:pPr>
            <a:r>
              <a:rPr lang="en-US" altLang="zh-CN" sz="1400" b="1" dirty="0"/>
              <a:t>9.1.6.1 SVC</a:t>
            </a:r>
          </a:p>
          <a:p>
            <a:pPr>
              <a:spcBef>
                <a:spcPct val="50000"/>
              </a:spcBef>
            </a:pPr>
            <a:r>
              <a:rPr lang="en-US" altLang="zh-CN" dirty="0"/>
              <a:t>SVC is for generating system function calls.</a:t>
            </a:r>
          </a:p>
          <a:p>
            <a:pPr>
              <a:spcBef>
                <a:spcPct val="50000"/>
              </a:spcBef>
            </a:pPr>
            <a:r>
              <a:rPr lang="en-US" altLang="zh-CN" b="1" dirty="0">
                <a:solidFill>
                  <a:srgbClr val="7F4D78"/>
                </a:solidFill>
              </a:rPr>
              <a:t>            Example:</a:t>
            </a:r>
            <a:r>
              <a:rPr lang="en-US" altLang="zh-CN" dirty="0"/>
              <a:t> </a:t>
            </a:r>
          </a:p>
          <a:p>
            <a:pPr>
              <a:spcBef>
                <a:spcPct val="50000"/>
              </a:spcBef>
            </a:pPr>
            <a:r>
              <a:rPr lang="en-US" altLang="zh-CN" dirty="0"/>
              <a:t>Instead of allowing user programs to directly access hardware,  operating system may provide access to hardware via an SVC.</a:t>
            </a:r>
          </a:p>
          <a:p>
            <a:pPr>
              <a:spcBef>
                <a:spcPct val="50000"/>
              </a:spcBef>
            </a:pPr>
            <a:r>
              <a:rPr lang="en-US" altLang="zh-CN" dirty="0"/>
              <a:t>SVC can make software more portable because the user application does not need to know the programming details of the hardware.</a:t>
            </a:r>
          </a:p>
        </p:txBody>
      </p:sp>
      <p:sp>
        <p:nvSpPr>
          <p:cNvPr id="686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B7E437B0-F135-4D1A-8257-90BF55C81EAA}" type="slidenum">
              <a:rPr lang="en-US" altLang="zh-CN" sz="1200"/>
              <a:pPr algn="r"/>
              <a:t>32</a:t>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CD4BC12-A0C6-4CB1-A5B8-40559D2B9063}" type="slidenum">
              <a:rPr lang="en-US" altLang="zh-CN"/>
              <a:pPr/>
              <a:t>34</a:t>
            </a:fld>
            <a:endParaRPr lang="en-US" altLang="zh-CN"/>
          </a:p>
        </p:txBody>
      </p:sp>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p:txBody>
          <a:bodyPr/>
          <a:lstStyle/>
          <a:p>
            <a:pPr>
              <a:spcBef>
                <a:spcPct val="50000"/>
              </a:spcBef>
            </a:pPr>
            <a:r>
              <a:rPr lang="en-US" altLang="zh-CN" sz="1400" b="1" dirty="0"/>
              <a:t>9.1.6.2 </a:t>
            </a:r>
            <a:r>
              <a:rPr lang="en-US" altLang="zh-CN" sz="1400" b="1" dirty="0" err="1"/>
              <a:t>PendSV</a:t>
            </a:r>
            <a:endParaRPr lang="en-US" altLang="zh-CN" sz="1400" b="1" dirty="0"/>
          </a:p>
          <a:p>
            <a:pPr>
              <a:spcBef>
                <a:spcPct val="50000"/>
              </a:spcBef>
            </a:pPr>
            <a:r>
              <a:rPr lang="en-US" altLang="zh-CN" b="1" i="1" dirty="0" err="1">
                <a:solidFill>
                  <a:srgbClr val="FF3300"/>
                </a:solidFill>
              </a:rPr>
              <a:t>PendSV</a:t>
            </a:r>
            <a:r>
              <a:rPr lang="en-US" altLang="zh-CN" dirty="0"/>
              <a:t> (</a:t>
            </a:r>
            <a:r>
              <a:rPr lang="zh-CN" altLang="en-US" dirty="0"/>
              <a:t>挂起系统调用</a:t>
            </a:r>
            <a:r>
              <a:rPr lang="en-US" altLang="zh-CN" dirty="0"/>
              <a:t>) works with SVC in the OS. </a:t>
            </a:r>
            <a:r>
              <a:rPr lang="en-US" altLang="zh-CN" dirty="0" err="1"/>
              <a:t>PendSV</a:t>
            </a:r>
            <a:r>
              <a:rPr lang="en-US" altLang="zh-CN" dirty="0"/>
              <a:t> can be pended and is useful for an OS to pend an exception so that an action can be performed after other important tasks are completed.</a:t>
            </a:r>
          </a:p>
          <a:p>
            <a:pPr>
              <a:spcBef>
                <a:spcPct val="50000"/>
              </a:spcBef>
            </a:pPr>
            <a:r>
              <a:rPr lang="en-US" altLang="zh-CN" dirty="0"/>
              <a:t>A typical use of </a:t>
            </a:r>
            <a:r>
              <a:rPr lang="en-US" altLang="zh-CN" dirty="0" err="1"/>
              <a:t>PendSV</a:t>
            </a:r>
            <a:r>
              <a:rPr lang="en-US" altLang="zh-CN" dirty="0"/>
              <a:t> is context switching (switching between tasks).</a:t>
            </a:r>
          </a:p>
          <a:p>
            <a:pPr>
              <a:spcBef>
                <a:spcPct val="50000"/>
              </a:spcBef>
            </a:pPr>
            <a:r>
              <a:rPr lang="en-US" altLang="zh-CN" b="1" dirty="0">
                <a:solidFill>
                  <a:srgbClr val="7F4D78"/>
                </a:solidFill>
              </a:rPr>
              <a:t>             Example:</a:t>
            </a:r>
            <a:r>
              <a:rPr lang="en-US" altLang="zh-CN" dirty="0"/>
              <a:t> </a:t>
            </a:r>
          </a:p>
          <a:p>
            <a:pPr>
              <a:spcBef>
                <a:spcPct val="50000"/>
              </a:spcBef>
            </a:pPr>
            <a:r>
              <a:rPr lang="en-US" altLang="zh-CN" dirty="0"/>
              <a:t>A system with only two tasks, and a context switch is triggered by SYSTICK exceptions.</a:t>
            </a:r>
          </a:p>
          <a:p>
            <a:pPr>
              <a:spcBef>
                <a:spcPct val="50000"/>
              </a:spcBef>
            </a:pPr>
            <a:r>
              <a:rPr lang="en-US" altLang="zh-CN" dirty="0"/>
              <a:t>If an interrupt request takes place before the SYSTICK exception, the SYSTICK exception will preempt the IRQ handler.</a:t>
            </a:r>
          </a:p>
          <a:p>
            <a:endParaRPr lang="en-US" altLang="zh-CN" dirty="0"/>
          </a:p>
        </p:txBody>
      </p:sp>
      <p:sp>
        <p:nvSpPr>
          <p:cNvPr id="7168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0182E427-C30B-418D-A727-617857490856}" type="slidenum">
              <a:rPr lang="en-US" altLang="zh-CN" sz="1200"/>
              <a:pPr algn="r"/>
              <a:t>34</a:t>
            </a:fld>
            <a:endParaRPr lang="en-US" altLang="zh-CN"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891D349-2E0F-4983-8603-1073444FE188}" type="slidenum">
              <a:rPr lang="en-US" altLang="zh-CN"/>
              <a:pPr/>
              <a:t>35</a:t>
            </a:fld>
            <a:endParaRPr lang="en-US" altLang="zh-CN"/>
          </a:p>
        </p:txBody>
      </p:sp>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p:txBody>
          <a:bodyPr/>
          <a:lstStyle/>
          <a:p>
            <a:pPr>
              <a:spcBef>
                <a:spcPct val="0"/>
              </a:spcBef>
            </a:pPr>
            <a:r>
              <a:rPr lang="en-US" altLang="zh-CN">
                <a:solidFill>
                  <a:srgbClr val="1D375D"/>
                </a:solidFill>
              </a:rPr>
              <a:t>Some OS implementations carry out only context switching if they detect that none of the IRQ handlers are being executed. </a:t>
            </a:r>
          </a:p>
          <a:p>
            <a:endParaRPr lang="en-US" altLang="zh-CN"/>
          </a:p>
        </p:txBody>
      </p:sp>
      <p:sp>
        <p:nvSpPr>
          <p:cNvPr id="737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6DE9816C-BC3D-4148-A0E7-B8CFF361CAD8}" type="slidenum">
              <a:rPr lang="en-US" altLang="zh-CN" sz="1200"/>
              <a:pPr algn="r"/>
              <a:t>35</a:t>
            </a:fld>
            <a:endParaRPr lang="en-US" altLang="zh-CN"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71FCB8B-6C38-45DF-8D68-2D207470FCBB}" type="slidenum">
              <a:rPr lang="en-US" altLang="zh-CN"/>
              <a:pPr/>
              <a:t>36</a:t>
            </a:fld>
            <a:endParaRPr lang="en-US" altLang="zh-CN"/>
          </a:p>
        </p:txBody>
      </p:sp>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p:txBody>
          <a:bodyPr/>
          <a:lstStyle/>
          <a:p>
            <a:pPr>
              <a:spcBef>
                <a:spcPct val="0"/>
              </a:spcBef>
            </a:pPr>
            <a:r>
              <a:rPr lang="en-US" altLang="zh-CN">
                <a:solidFill>
                  <a:srgbClr val="1D375D"/>
                </a:solidFill>
              </a:rPr>
              <a:t>PendSV exception solves the problem by delaying the context-switching request until all other IRQ handlers have completed their processing.</a:t>
            </a:r>
          </a:p>
          <a:p>
            <a:endParaRPr lang="en-US" altLang="zh-CN"/>
          </a:p>
        </p:txBody>
      </p:sp>
      <p:sp>
        <p:nvSpPr>
          <p:cNvPr id="7578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A890C765-5B4A-4226-AC22-A9EEADAEAA11}" type="slidenum">
              <a:rPr lang="en-US" altLang="zh-CN" sz="1200"/>
              <a:pPr algn="r"/>
              <a:t>36</a:t>
            </a:fld>
            <a:endParaRPr lang="en-US" altLang="zh-CN"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108601F-DF1E-48B6-AB53-9159017B7ED7}" type="slidenum">
              <a:rPr lang="en-US" altLang="zh-CN"/>
              <a:pPr/>
              <a:t>39</a:t>
            </a:fld>
            <a:endParaRPr lang="en-US" altLang="zh-CN"/>
          </a:p>
        </p:txBody>
      </p:sp>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p:txBody>
          <a:bodyPr/>
          <a:lstStyle/>
          <a:p>
            <a:pPr>
              <a:spcBef>
                <a:spcPct val="50000"/>
              </a:spcBef>
            </a:pPr>
            <a:r>
              <a:rPr lang="en-US" altLang="zh-CN" b="1" dirty="0"/>
              <a:t>9.2 The NVIC and Interrupt Control</a:t>
            </a:r>
          </a:p>
          <a:p>
            <a:pPr>
              <a:spcBef>
                <a:spcPct val="50000"/>
              </a:spcBef>
            </a:pPr>
            <a:r>
              <a:rPr lang="en-US" altLang="zh-CN" sz="1600" b="1" dirty="0"/>
              <a:t>9.2.1 NVIC Overview</a:t>
            </a:r>
          </a:p>
          <a:p>
            <a:pPr>
              <a:spcBef>
                <a:spcPct val="50000"/>
              </a:spcBef>
            </a:pPr>
            <a:r>
              <a:rPr lang="en-US" altLang="zh-CN" dirty="0"/>
              <a:t>The Nested Vectored Interrupt Controller, or NVIC, is an integrated part of the Cortex-M3 processor. </a:t>
            </a:r>
          </a:p>
          <a:p>
            <a:pPr>
              <a:spcBef>
                <a:spcPct val="50000"/>
              </a:spcBef>
            </a:pPr>
            <a:r>
              <a:rPr lang="en-US" altLang="zh-CN" dirty="0"/>
              <a:t>The NVIC supports 1 to 240 external interrupt inputs and a </a:t>
            </a:r>
            <a:r>
              <a:rPr lang="en-US" altLang="zh-CN" b="1" i="1" dirty="0" err="1">
                <a:solidFill>
                  <a:srgbClr val="FF3300"/>
                </a:solidFill>
              </a:rPr>
              <a:t>Nonmaskable</a:t>
            </a:r>
            <a:r>
              <a:rPr lang="en-US" altLang="zh-CN" b="1" i="1" dirty="0">
                <a:solidFill>
                  <a:srgbClr val="FF3300"/>
                </a:solidFill>
              </a:rPr>
              <a:t> Interrupt (NMI)</a:t>
            </a:r>
            <a:r>
              <a:rPr lang="en-US" altLang="zh-CN" dirty="0"/>
              <a:t> input.</a:t>
            </a:r>
          </a:p>
          <a:p>
            <a:pPr>
              <a:spcBef>
                <a:spcPct val="50000"/>
              </a:spcBef>
            </a:pPr>
            <a:r>
              <a:rPr lang="en-US" altLang="zh-CN" dirty="0"/>
              <a:t>The NVIC can be accessed as memory location 0xE000E000. </a:t>
            </a:r>
          </a:p>
          <a:p>
            <a:pPr>
              <a:spcBef>
                <a:spcPct val="50000"/>
              </a:spcBef>
            </a:pPr>
            <a:r>
              <a:rPr lang="en-US" altLang="zh-CN" dirty="0"/>
              <a:t>Most of the interrupt control/ status registers are accessible only in privileged mode.</a:t>
            </a:r>
          </a:p>
          <a:p>
            <a:endParaRPr lang="en-US" altLang="zh-CN" dirty="0"/>
          </a:p>
        </p:txBody>
      </p:sp>
      <p:sp>
        <p:nvSpPr>
          <p:cNvPr id="7782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32DA598F-093A-4F3D-8C7F-32F8BEF6FF8B}" type="slidenum">
              <a:rPr lang="en-US" altLang="zh-CN" sz="1200"/>
              <a:pPr algn="r"/>
              <a:t>39</a:t>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D77C80D-5E71-4639-98B2-8E1D28E312EA}" type="slidenum">
              <a:rPr lang="en-US" altLang="zh-CN"/>
              <a:pPr/>
              <a:t>40</a:t>
            </a:fld>
            <a:endParaRPr lang="en-US" altLang="zh-CN"/>
          </a:p>
        </p:txBody>
      </p:sp>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p:txBody>
          <a:bodyPr/>
          <a:lstStyle/>
          <a:p>
            <a:pPr>
              <a:spcBef>
                <a:spcPct val="50000"/>
              </a:spcBef>
            </a:pPr>
            <a:r>
              <a:rPr lang="en-US" altLang="zh-CN" dirty="0"/>
              <a:t>Each external interrupt has several registers associated with:</a:t>
            </a:r>
          </a:p>
          <a:p>
            <a:pPr>
              <a:spcBef>
                <a:spcPct val="50000"/>
              </a:spcBef>
            </a:pPr>
            <a:r>
              <a:rPr lang="en-US" altLang="zh-CN" dirty="0"/>
              <a:t>1. Enable and clear enable registers</a:t>
            </a:r>
          </a:p>
          <a:p>
            <a:pPr>
              <a:spcBef>
                <a:spcPct val="50000"/>
              </a:spcBef>
            </a:pPr>
            <a:r>
              <a:rPr lang="en-US" altLang="zh-CN" dirty="0"/>
              <a:t>2. Set-pending and clear-pending registers</a:t>
            </a:r>
          </a:p>
          <a:p>
            <a:pPr>
              <a:spcBef>
                <a:spcPct val="50000"/>
              </a:spcBef>
            </a:pPr>
            <a:r>
              <a:rPr lang="en-US" altLang="zh-CN" dirty="0"/>
              <a:t>3. Priority level</a:t>
            </a:r>
          </a:p>
          <a:p>
            <a:pPr>
              <a:spcBef>
                <a:spcPct val="50000"/>
              </a:spcBef>
            </a:pPr>
            <a:r>
              <a:rPr lang="en-US" altLang="zh-CN" dirty="0"/>
              <a:t>4. Active status</a:t>
            </a:r>
          </a:p>
          <a:p>
            <a:pPr>
              <a:spcBef>
                <a:spcPct val="50000"/>
              </a:spcBef>
            </a:pPr>
            <a:r>
              <a:rPr lang="en-US" altLang="zh-CN" dirty="0"/>
              <a:t>A number of other registers can also affect the interrupt processing:</a:t>
            </a:r>
          </a:p>
          <a:p>
            <a:pPr>
              <a:spcBef>
                <a:spcPct val="50000"/>
              </a:spcBef>
            </a:pPr>
            <a:r>
              <a:rPr lang="en-US" altLang="zh-CN" dirty="0"/>
              <a:t>1. Exception-masking registers</a:t>
            </a:r>
          </a:p>
          <a:p>
            <a:pPr>
              <a:spcBef>
                <a:spcPct val="50000"/>
              </a:spcBef>
            </a:pPr>
            <a:r>
              <a:rPr lang="en-US" altLang="zh-CN" dirty="0"/>
              <a:t>2. Vector Table Offset register</a:t>
            </a:r>
          </a:p>
          <a:p>
            <a:pPr>
              <a:spcBef>
                <a:spcPct val="50000"/>
              </a:spcBef>
            </a:pPr>
            <a:r>
              <a:rPr lang="en-US" altLang="zh-CN" dirty="0"/>
              <a:t>3. Software Trigger Interrupt register</a:t>
            </a:r>
          </a:p>
          <a:p>
            <a:pPr>
              <a:spcBef>
                <a:spcPct val="50000"/>
              </a:spcBef>
            </a:pPr>
            <a:r>
              <a:rPr lang="en-US" altLang="zh-CN" dirty="0"/>
              <a:t>4. Priority Group</a:t>
            </a:r>
          </a:p>
          <a:p>
            <a:endParaRPr lang="en-US" altLang="zh-CN" dirty="0"/>
          </a:p>
        </p:txBody>
      </p:sp>
      <p:sp>
        <p:nvSpPr>
          <p:cNvPr id="798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6E3FA551-89B4-4F3C-A0C1-5338DA5015CA}" type="slidenum">
              <a:rPr lang="en-US" altLang="zh-CN" sz="1200"/>
              <a:pPr algn="r"/>
              <a:t>40</a:t>
            </a:fld>
            <a:endParaRPr lang="en-US" altLang="zh-CN"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12B9EAD-8A09-402B-AF10-87F88F742303}" type="slidenum">
              <a:rPr lang="en-US" altLang="zh-CN"/>
              <a:pPr/>
              <a:t>41</a:t>
            </a:fld>
            <a:endParaRPr lang="en-US" altLang="zh-CN"/>
          </a:p>
        </p:txBody>
      </p:sp>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p:txBody>
          <a:bodyPr/>
          <a:lstStyle/>
          <a:p>
            <a:pPr>
              <a:spcBef>
                <a:spcPct val="50000"/>
              </a:spcBef>
            </a:pPr>
            <a:r>
              <a:rPr lang="en-US" altLang="zh-CN"/>
              <a:t>The Interrupt Enable register is programmed via two addresses. </a:t>
            </a:r>
          </a:p>
          <a:p>
            <a:pPr>
              <a:spcBef>
                <a:spcPct val="50000"/>
              </a:spcBef>
            </a:pPr>
            <a:r>
              <a:rPr lang="en-US" altLang="zh-CN"/>
              <a:t>To set the enable bit, write 1 to the SETENA register address;</a:t>
            </a:r>
          </a:p>
          <a:p>
            <a:pPr>
              <a:spcBef>
                <a:spcPct val="50000"/>
              </a:spcBef>
            </a:pPr>
            <a:r>
              <a:rPr lang="en-US" altLang="zh-CN"/>
              <a:t>To clear the enable bit, write 1 to the CLRENA register address.</a:t>
            </a:r>
          </a:p>
          <a:p>
            <a:pPr>
              <a:spcBef>
                <a:spcPct val="50000"/>
              </a:spcBef>
            </a:pPr>
            <a:endParaRPr lang="en-US" altLang="zh-CN"/>
          </a:p>
          <a:p>
            <a:pPr>
              <a:spcBef>
                <a:spcPct val="50000"/>
              </a:spcBef>
            </a:pPr>
            <a:r>
              <a:rPr lang="en-US" altLang="zh-CN"/>
              <a:t>External interrupts: Up to 240;</a:t>
            </a:r>
          </a:p>
          <a:p>
            <a:pPr>
              <a:spcBef>
                <a:spcPct val="50000"/>
              </a:spcBef>
            </a:pPr>
            <a:r>
              <a:rPr lang="en-US" altLang="zh-CN"/>
              <a:t>So there are </a:t>
            </a:r>
            <a:r>
              <a:rPr lang="en-US" altLang="zh-CN">
                <a:solidFill>
                  <a:srgbClr val="FF3300"/>
                </a:solidFill>
              </a:rPr>
              <a:t>more than one</a:t>
            </a:r>
            <a:r>
              <a:rPr lang="en-US" altLang="zh-CN"/>
              <a:t> SETENA and CLRENA register.</a:t>
            </a:r>
          </a:p>
          <a:p>
            <a:pPr>
              <a:spcBef>
                <a:spcPct val="50000"/>
              </a:spcBef>
            </a:pPr>
            <a:r>
              <a:rPr lang="en-US" altLang="zh-CN"/>
              <a:t>SETENA: 0xE000E100--0xE000E11C</a:t>
            </a:r>
          </a:p>
          <a:p>
            <a:pPr>
              <a:spcBef>
                <a:spcPct val="50000"/>
              </a:spcBef>
            </a:pPr>
            <a:r>
              <a:rPr lang="en-US" altLang="zh-CN"/>
              <a:t>CLRENA: 0xE000E180-0xE000E19C</a:t>
            </a:r>
          </a:p>
          <a:p>
            <a:endParaRPr lang="en-US" altLang="zh-CN"/>
          </a:p>
        </p:txBody>
      </p:sp>
      <p:sp>
        <p:nvSpPr>
          <p:cNvPr id="819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D133E954-991A-4947-8DD2-879B9B301520}" type="slidenum">
              <a:rPr lang="en-US" altLang="zh-CN" sz="1200"/>
              <a:pPr algn="r"/>
              <a:t>41</a:t>
            </a:fld>
            <a:endParaRPr lang="en-US" altLang="zh-CN"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E525E47-8BB8-4800-80FA-591BE23A0549}" type="slidenum">
              <a:rPr lang="en-US" altLang="zh-CN"/>
              <a:pPr/>
              <a:t>43</a:t>
            </a:fld>
            <a:endParaRPr lang="en-US" altLang="zh-CN"/>
          </a:p>
        </p:txBody>
      </p:sp>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p:txBody>
          <a:bodyPr/>
          <a:lstStyle/>
          <a:p>
            <a:pPr>
              <a:spcBef>
                <a:spcPct val="50000"/>
              </a:spcBef>
            </a:pPr>
            <a:r>
              <a:rPr lang="en-US" altLang="zh-CN"/>
              <a:t>If an interrupt takes place but cannot be executed immediately, it will be pended. </a:t>
            </a:r>
          </a:p>
          <a:p>
            <a:pPr>
              <a:spcBef>
                <a:spcPct val="50000"/>
              </a:spcBef>
            </a:pPr>
            <a:r>
              <a:rPr lang="en-US" altLang="zh-CN"/>
              <a:t>The interrupt-pending status can be accessed through the Interrupt Set Pending (SETPEND) and Interrupt Clear Pending (CLRPEND) registers.</a:t>
            </a:r>
          </a:p>
          <a:p>
            <a:pPr>
              <a:spcBef>
                <a:spcPct val="50000"/>
              </a:spcBef>
            </a:pPr>
            <a:r>
              <a:rPr lang="en-US" altLang="zh-CN"/>
              <a:t>Similarly to the enable registers, there are </a:t>
            </a:r>
            <a:r>
              <a:rPr lang="en-US" altLang="zh-CN">
                <a:solidFill>
                  <a:srgbClr val="FF3300"/>
                </a:solidFill>
              </a:rPr>
              <a:t>more than one</a:t>
            </a:r>
            <a:r>
              <a:rPr lang="en-US" altLang="zh-CN"/>
              <a:t> SETPEND and CLRPEND register.</a:t>
            </a:r>
          </a:p>
          <a:p>
            <a:pPr>
              <a:spcBef>
                <a:spcPct val="50000"/>
              </a:spcBef>
            </a:pPr>
            <a:r>
              <a:rPr lang="en-US" altLang="zh-CN"/>
              <a:t>SETPEND: 0xE000E200-0xE000E21C</a:t>
            </a:r>
          </a:p>
          <a:p>
            <a:pPr>
              <a:spcBef>
                <a:spcPct val="50000"/>
              </a:spcBef>
            </a:pPr>
            <a:r>
              <a:rPr lang="en-US" altLang="zh-CN"/>
              <a:t>CLRPEND: 0xE000E280-0xE000E29C</a:t>
            </a:r>
          </a:p>
          <a:p>
            <a:endParaRPr lang="en-US" altLang="zh-CN"/>
          </a:p>
        </p:txBody>
      </p:sp>
      <p:sp>
        <p:nvSpPr>
          <p:cNvPr id="8499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6E0DDFB2-067F-46B3-A4F0-51E98F6CD263}" type="slidenum">
              <a:rPr lang="en-US" altLang="zh-CN" sz="1200"/>
              <a:pPr algn="r"/>
              <a:t>43</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AB154FF-F2C4-4000-A404-7DB3C87B8D3E}" type="slidenum">
              <a:rPr lang="en-US" altLang="zh-CN"/>
              <a:pPr/>
              <a:t>4</a:t>
            </a:fld>
            <a:endParaRPr lang="en-US" altLang="zh-CN"/>
          </a:p>
        </p:txBody>
      </p:sp>
      <p:sp>
        <p:nvSpPr>
          <p:cNvPr id="1126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en-US" altLang="zh-CN" dirty="0">
                <a:latin typeface="+mn-lt"/>
                <a:ea typeface="+mn-ea"/>
              </a:rPr>
              <a:t>14</a:t>
            </a:r>
            <a:endParaRPr lang="zh-CN" altLang="zh-CN" dirty="0">
              <a:latin typeface="+mn-lt"/>
              <a:ea typeface="+mn-ea"/>
            </a:endParaRPr>
          </a:p>
          <a:p>
            <a:pPr>
              <a:defRPr/>
            </a:pPr>
            <a:r>
              <a:rPr lang="en-US" altLang="zh-CN" dirty="0" err="1">
                <a:latin typeface="+mn-lt"/>
                <a:ea typeface="+mn-ea"/>
              </a:rPr>
              <a:t>PendSV</a:t>
            </a:r>
            <a:endParaRPr lang="zh-CN" altLang="zh-CN" dirty="0">
              <a:latin typeface="+mn-lt"/>
              <a:ea typeface="+mn-ea"/>
            </a:endParaRPr>
          </a:p>
          <a:p>
            <a:pPr>
              <a:defRPr/>
            </a:pPr>
            <a:r>
              <a:rPr lang="en-US" altLang="zh-CN" dirty="0">
                <a:latin typeface="+mn-lt"/>
                <a:ea typeface="+mn-ea"/>
              </a:rPr>
              <a:t>Programmable</a:t>
            </a:r>
            <a:endParaRPr lang="zh-CN" altLang="zh-CN" dirty="0">
              <a:latin typeface="+mn-lt"/>
              <a:ea typeface="+mn-ea"/>
            </a:endParaRPr>
          </a:p>
          <a:p>
            <a:pPr>
              <a:defRPr/>
            </a:pPr>
            <a:r>
              <a:rPr lang="en-US" altLang="zh-CN" dirty="0" err="1">
                <a:latin typeface="+mn-lt"/>
                <a:ea typeface="+mn-ea"/>
              </a:rPr>
              <a:t>Pendable</a:t>
            </a:r>
            <a:r>
              <a:rPr lang="en-US" altLang="zh-CN" dirty="0">
                <a:latin typeface="+mn-lt"/>
                <a:ea typeface="+mn-ea"/>
              </a:rPr>
              <a:t> request for system device</a:t>
            </a:r>
            <a:endParaRPr lang="zh-CN" altLang="zh-CN" dirty="0">
              <a:latin typeface="+mn-lt"/>
              <a:ea typeface="+mn-ea"/>
            </a:endParaRPr>
          </a:p>
          <a:p>
            <a:pPr>
              <a:defRPr/>
            </a:pPr>
            <a:r>
              <a:rPr lang="en-US" altLang="zh-CN" dirty="0">
                <a:latin typeface="+mn-lt"/>
                <a:ea typeface="+mn-ea"/>
              </a:rPr>
              <a:t>15</a:t>
            </a:r>
            <a:endParaRPr lang="zh-CN" altLang="zh-CN" dirty="0">
              <a:latin typeface="+mn-lt"/>
              <a:ea typeface="+mn-ea"/>
            </a:endParaRPr>
          </a:p>
          <a:p>
            <a:pPr>
              <a:defRPr/>
            </a:pPr>
            <a:r>
              <a:rPr lang="en-US" altLang="zh-CN" dirty="0">
                <a:latin typeface="+mn-lt"/>
                <a:ea typeface="+mn-ea"/>
              </a:rPr>
              <a:t>SYSTICK</a:t>
            </a:r>
            <a:endParaRPr lang="zh-CN" altLang="zh-CN" dirty="0">
              <a:latin typeface="+mn-lt"/>
              <a:ea typeface="+mn-ea"/>
            </a:endParaRPr>
          </a:p>
          <a:p>
            <a:pPr>
              <a:defRPr/>
            </a:pPr>
            <a:r>
              <a:rPr lang="en-US" altLang="zh-CN" dirty="0">
                <a:latin typeface="+mn-lt"/>
                <a:ea typeface="+mn-ea"/>
              </a:rPr>
              <a:t>Programmable</a:t>
            </a:r>
            <a:endParaRPr lang="zh-CN" altLang="zh-CN" dirty="0">
              <a:latin typeface="+mn-lt"/>
              <a:ea typeface="+mn-ea"/>
            </a:endParaRPr>
          </a:p>
          <a:p>
            <a:pPr>
              <a:defRPr/>
            </a:pPr>
            <a:r>
              <a:rPr lang="en-US" altLang="zh-CN" dirty="0">
                <a:latin typeface="+mn-lt"/>
                <a:ea typeface="+mn-ea"/>
              </a:rPr>
              <a:t>System Tick Timer</a:t>
            </a:r>
            <a:endParaRPr lang="zh-CN" altLang="zh-CN" dirty="0">
              <a:latin typeface="+mn-lt"/>
              <a:ea typeface="+mn-ea"/>
            </a:endParaRPr>
          </a:p>
          <a:p>
            <a:pPr>
              <a:defRPr/>
            </a:pPr>
            <a:r>
              <a:rPr lang="en-US" altLang="zh-CN" dirty="0">
                <a:latin typeface="+mn-lt"/>
                <a:ea typeface="+mn-ea"/>
              </a:rPr>
              <a:t>16</a:t>
            </a:r>
            <a:endParaRPr lang="zh-CN" altLang="zh-CN" dirty="0">
              <a:latin typeface="+mn-lt"/>
              <a:ea typeface="+mn-ea"/>
            </a:endParaRPr>
          </a:p>
          <a:p>
            <a:pPr>
              <a:defRPr/>
            </a:pPr>
            <a:r>
              <a:rPr lang="en-US" altLang="zh-CN" dirty="0">
                <a:latin typeface="+mn-lt"/>
                <a:ea typeface="+mn-ea"/>
              </a:rPr>
              <a:t>External Interrupt #0</a:t>
            </a:r>
            <a:endParaRPr lang="zh-CN" altLang="zh-CN" dirty="0">
              <a:latin typeface="+mn-lt"/>
              <a:ea typeface="+mn-ea"/>
            </a:endParaRPr>
          </a:p>
          <a:p>
            <a:pPr>
              <a:defRPr/>
            </a:pPr>
            <a:r>
              <a:rPr lang="en-US" altLang="zh-CN" dirty="0">
                <a:latin typeface="+mn-lt"/>
                <a:ea typeface="+mn-ea"/>
              </a:rPr>
              <a:t>Programmable</a:t>
            </a:r>
            <a:endParaRPr lang="zh-CN" altLang="zh-CN" dirty="0">
              <a:latin typeface="+mn-lt"/>
              <a:ea typeface="+mn-ea"/>
            </a:endParaRPr>
          </a:p>
          <a:p>
            <a:pPr>
              <a:defRPr/>
            </a:pPr>
            <a:r>
              <a:rPr lang="en-US" altLang="zh-CN" dirty="0">
                <a:latin typeface="+mn-lt"/>
                <a:ea typeface="+mn-ea"/>
              </a:rPr>
              <a:t>External Interrupt </a:t>
            </a:r>
            <a:endParaRPr lang="zh-CN" altLang="zh-CN" dirty="0">
              <a:latin typeface="+mn-lt"/>
              <a:ea typeface="+mn-ea"/>
            </a:endParaRPr>
          </a:p>
          <a:p>
            <a:pPr>
              <a:defRPr/>
            </a:pPr>
            <a:r>
              <a:rPr lang="en-US" altLang="zh-CN" dirty="0">
                <a:latin typeface="+mn-lt"/>
                <a:ea typeface="+mn-ea"/>
              </a:rPr>
              <a:t>17</a:t>
            </a:r>
            <a:endParaRPr lang="zh-CN" altLang="zh-CN" dirty="0">
              <a:latin typeface="+mn-lt"/>
              <a:ea typeface="+mn-ea"/>
            </a:endParaRPr>
          </a:p>
          <a:p>
            <a:pPr>
              <a:defRPr/>
            </a:pPr>
            <a:r>
              <a:rPr lang="en-US" altLang="zh-CN" dirty="0">
                <a:latin typeface="+mn-lt"/>
                <a:ea typeface="+mn-ea"/>
              </a:rPr>
              <a:t>External Interrupt #1</a:t>
            </a:r>
            <a:endParaRPr lang="zh-CN" altLang="zh-CN" dirty="0">
              <a:latin typeface="+mn-lt"/>
              <a:ea typeface="+mn-ea"/>
            </a:endParaRPr>
          </a:p>
          <a:p>
            <a:pPr>
              <a:defRPr/>
            </a:pPr>
            <a:r>
              <a:rPr lang="en-US" altLang="zh-CN" dirty="0">
                <a:latin typeface="+mn-lt"/>
                <a:ea typeface="+mn-ea"/>
              </a:rPr>
              <a:t>Programmable</a:t>
            </a:r>
            <a:endParaRPr lang="zh-CN" altLang="zh-CN" dirty="0">
              <a:latin typeface="+mn-lt"/>
              <a:ea typeface="+mn-ea"/>
            </a:endParaRPr>
          </a:p>
          <a:p>
            <a:pPr>
              <a:defRPr/>
            </a:pPr>
            <a:r>
              <a:rPr lang="en-US" altLang="zh-CN" dirty="0">
                <a:latin typeface="+mn-lt"/>
                <a:ea typeface="+mn-ea"/>
              </a:rPr>
              <a:t>External Interrupt </a:t>
            </a:r>
            <a:endParaRPr lang="zh-CN" altLang="zh-CN" dirty="0">
              <a:latin typeface="+mn-lt"/>
              <a:ea typeface="+mn-ea"/>
            </a:endParaRPr>
          </a:p>
          <a:p>
            <a:pPr>
              <a:defRPr/>
            </a:pPr>
            <a:r>
              <a:rPr lang="en-US" altLang="zh-CN" dirty="0">
                <a:latin typeface="+mn-lt"/>
                <a:ea typeface="+mn-ea"/>
              </a:rPr>
              <a:t>…</a:t>
            </a:r>
            <a:endParaRPr lang="zh-CN" altLang="zh-CN" dirty="0">
              <a:latin typeface="+mn-lt"/>
              <a:ea typeface="+mn-ea"/>
            </a:endParaRPr>
          </a:p>
          <a:p>
            <a:pPr>
              <a:defRPr/>
            </a:pPr>
            <a:r>
              <a:rPr lang="en-US" altLang="zh-CN" dirty="0">
                <a:latin typeface="+mn-lt"/>
                <a:ea typeface="+mn-ea"/>
              </a:rPr>
              <a:t>…</a:t>
            </a:r>
            <a:endParaRPr lang="zh-CN" altLang="zh-CN" dirty="0">
              <a:latin typeface="+mn-lt"/>
              <a:ea typeface="+mn-ea"/>
            </a:endParaRPr>
          </a:p>
          <a:p>
            <a:pPr>
              <a:defRPr/>
            </a:pPr>
            <a:r>
              <a:rPr lang="en-US" altLang="zh-CN" dirty="0">
                <a:latin typeface="+mn-lt"/>
                <a:ea typeface="+mn-ea"/>
              </a:rPr>
              <a:t>…</a:t>
            </a:r>
            <a:endParaRPr lang="zh-CN" altLang="zh-CN" dirty="0">
              <a:latin typeface="+mn-lt"/>
              <a:ea typeface="+mn-ea"/>
            </a:endParaRPr>
          </a:p>
          <a:p>
            <a:pPr>
              <a:defRPr/>
            </a:pPr>
            <a:r>
              <a:rPr lang="en-US" altLang="zh-CN" dirty="0">
                <a:latin typeface="+mn-lt"/>
                <a:ea typeface="+mn-ea"/>
              </a:rPr>
              <a:t>…</a:t>
            </a:r>
            <a:endParaRPr lang="zh-CN" altLang="zh-CN" dirty="0">
              <a:latin typeface="+mn-lt"/>
              <a:ea typeface="+mn-ea"/>
            </a:endParaRPr>
          </a:p>
          <a:p>
            <a:pPr>
              <a:defRPr/>
            </a:pPr>
            <a:r>
              <a:rPr lang="en-US" altLang="zh-CN" dirty="0">
                <a:latin typeface="+mn-lt"/>
                <a:ea typeface="+mn-ea"/>
              </a:rPr>
              <a:t>255</a:t>
            </a:r>
            <a:endParaRPr lang="zh-CN" altLang="zh-CN" dirty="0">
              <a:latin typeface="+mn-lt"/>
              <a:ea typeface="+mn-ea"/>
            </a:endParaRPr>
          </a:p>
          <a:p>
            <a:pPr>
              <a:defRPr/>
            </a:pPr>
            <a:r>
              <a:rPr lang="en-US" altLang="zh-CN" dirty="0">
                <a:latin typeface="+mn-lt"/>
                <a:ea typeface="+mn-ea"/>
              </a:rPr>
              <a:t>External Interrupt #239</a:t>
            </a:r>
            <a:endParaRPr lang="zh-CN" altLang="zh-CN" dirty="0">
              <a:latin typeface="+mn-lt"/>
              <a:ea typeface="+mn-ea"/>
            </a:endParaRPr>
          </a:p>
          <a:p>
            <a:pPr>
              <a:defRPr/>
            </a:pPr>
            <a:r>
              <a:rPr lang="en-US" altLang="zh-CN" dirty="0">
                <a:latin typeface="+mn-lt"/>
                <a:ea typeface="+mn-ea"/>
              </a:rPr>
              <a:t>Programmable</a:t>
            </a:r>
            <a:endParaRPr lang="zh-CN" altLang="zh-CN" dirty="0">
              <a:latin typeface="+mn-lt"/>
              <a:ea typeface="+mn-ea"/>
            </a:endParaRPr>
          </a:p>
          <a:p>
            <a:pPr>
              <a:defRPr/>
            </a:pPr>
            <a:r>
              <a:rPr lang="en-US" altLang="zh-CN" dirty="0">
                <a:latin typeface="+mn-lt"/>
                <a:ea typeface="+mn-ea"/>
              </a:rPr>
              <a:t>External Interrupt </a:t>
            </a:r>
            <a:endParaRPr lang="zh-CN" altLang="zh-CN" dirty="0">
              <a:latin typeface="+mn-lt"/>
              <a:ea typeface="+mn-ea"/>
            </a:endParaRPr>
          </a:p>
        </p:txBody>
      </p:sp>
      <p:sp>
        <p:nvSpPr>
          <p:cNvPr id="1126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43E1D903-FF73-4DA8-85F1-8B7184A34365}" type="slidenum">
              <a:rPr lang="en-US" altLang="zh-CN" sz="1200"/>
              <a:pPr algn="r"/>
              <a:t>4</a:t>
            </a:fld>
            <a:endParaRPr lang="en-US" altLang="zh-CN"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02E08E-8E65-4123-8294-8F0973D602A5}" type="slidenum">
              <a:rPr lang="en-US" altLang="zh-CN"/>
              <a:pPr/>
              <a:t>44</a:t>
            </a:fld>
            <a:endParaRPr lang="en-US" altLang="zh-CN"/>
          </a:p>
        </p:txBody>
      </p:sp>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p:txBody>
          <a:bodyPr/>
          <a:lstStyle/>
          <a:p>
            <a:r>
              <a:rPr lang="en-US" altLang="zh-CN" b="1"/>
              <a:t>Interrupt Set Pending Registers and Interrupt Clear Pending Registers</a:t>
            </a:r>
          </a:p>
          <a:p>
            <a:endParaRPr lang="en-US" altLang="zh-CN"/>
          </a:p>
        </p:txBody>
      </p:sp>
      <p:sp>
        <p:nvSpPr>
          <p:cNvPr id="8704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97D3F92-9613-48C9-B17E-97ADE050DF82}" type="slidenum">
              <a:rPr lang="en-US" altLang="zh-CN" sz="1200"/>
              <a:pPr algn="r"/>
              <a:t>44</a:t>
            </a:fld>
            <a:endParaRPr lang="en-US" altLang="zh-CN"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83B8B66-105A-4572-92E5-0F29188B4087}" type="slidenum">
              <a:rPr lang="en-US" altLang="zh-CN"/>
              <a:pPr/>
              <a:t>45</a:t>
            </a:fld>
            <a:endParaRPr lang="en-US" altLang="zh-CN"/>
          </a:p>
        </p:txBody>
      </p:sp>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p:txBody>
          <a:bodyPr/>
          <a:lstStyle/>
          <a:p>
            <a:pPr>
              <a:spcBef>
                <a:spcPct val="50000"/>
              </a:spcBef>
            </a:pPr>
            <a:r>
              <a:rPr lang="en-US" altLang="zh-CN" sz="1400" b="1"/>
              <a:t>Priority</a:t>
            </a:r>
          </a:p>
          <a:p>
            <a:pPr>
              <a:spcBef>
                <a:spcPct val="50000"/>
              </a:spcBef>
            </a:pPr>
            <a:r>
              <a:rPr lang="en-US" altLang="zh-CN"/>
              <a:t>Each external interrupt has an associated priority-level register (a width of 3-8 bits).</a:t>
            </a:r>
          </a:p>
          <a:p>
            <a:r>
              <a:rPr lang="en-US" altLang="zh-CN" b="1"/>
              <a:t>Interrupt Priority-Level Registers(0xE000E400-0xE000E4EF</a:t>
            </a:r>
            <a:endParaRPr lang="en-US" altLang="zh-CN"/>
          </a:p>
        </p:txBody>
      </p:sp>
      <p:sp>
        <p:nvSpPr>
          <p:cNvPr id="8909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9395FCC7-CA3E-4B2B-8601-268687343B7A}" type="slidenum">
              <a:rPr lang="en-US" altLang="zh-CN" sz="1200"/>
              <a:pPr algn="r"/>
              <a:t>45</a:t>
            </a:fld>
            <a:endParaRPr lang="en-US" altLang="zh-CN"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27E687F-A40C-4678-927B-259F454DDD41}" type="slidenum">
              <a:rPr lang="en-US" altLang="zh-CN"/>
              <a:pPr/>
              <a:t>46</a:t>
            </a:fld>
            <a:endParaRPr lang="en-US" altLang="zh-CN"/>
          </a:p>
        </p:txBody>
      </p:sp>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p:txBody>
          <a:bodyPr/>
          <a:lstStyle/>
          <a:p>
            <a:pPr>
              <a:spcBef>
                <a:spcPct val="50000"/>
              </a:spcBef>
            </a:pPr>
            <a:r>
              <a:rPr lang="en-US" altLang="zh-CN" sz="1400" b="1"/>
              <a:t>Active Status</a:t>
            </a:r>
          </a:p>
          <a:p>
            <a:pPr>
              <a:spcBef>
                <a:spcPct val="50000"/>
              </a:spcBef>
            </a:pPr>
            <a:r>
              <a:rPr lang="en-US" altLang="zh-CN"/>
              <a:t>Each external interrupt has an active status bit. When the processor starts the interrupt handler, the bit is set to 1 and cleared when the interrupt return is executed.</a:t>
            </a:r>
          </a:p>
          <a:p>
            <a:pPr>
              <a:spcBef>
                <a:spcPct val="50000"/>
              </a:spcBef>
            </a:pPr>
            <a:r>
              <a:rPr lang="en-US" altLang="zh-CN" b="1"/>
              <a:t>Interrupt Active Status Registers </a:t>
            </a:r>
            <a:endParaRPr lang="en-US" altLang="zh-CN"/>
          </a:p>
          <a:p>
            <a:endParaRPr lang="en-US" altLang="zh-CN"/>
          </a:p>
        </p:txBody>
      </p:sp>
      <p:sp>
        <p:nvSpPr>
          <p:cNvPr id="9114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00578352-96E8-42FD-9AA7-768C186D7BA2}" type="slidenum">
              <a:rPr lang="en-US" altLang="zh-CN" sz="1200"/>
              <a:pPr algn="r"/>
              <a:t>46</a:t>
            </a:fld>
            <a:endParaRPr lang="en-US" altLang="zh-CN"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DB0BD5D-0417-4F4B-9D29-8ACEBD17990C}" type="slidenum">
              <a:rPr lang="en-US" altLang="zh-CN"/>
              <a:pPr/>
              <a:t>47</a:t>
            </a:fld>
            <a:endParaRPr lang="en-US" altLang="zh-CN"/>
          </a:p>
        </p:txBody>
      </p:sp>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p:txBody>
          <a:bodyPr/>
          <a:lstStyle/>
          <a:p>
            <a:r>
              <a:rPr lang="en-US" altLang="zh-CN" b="1"/>
              <a:t>PRIMASK and FAULTMASK Special Registers</a:t>
            </a:r>
          </a:p>
          <a:p>
            <a:pPr>
              <a:spcBef>
                <a:spcPct val="50000"/>
              </a:spcBef>
            </a:pPr>
            <a:r>
              <a:rPr lang="en-US" altLang="zh-CN"/>
              <a:t>The PRIMASK register disable all exceptions by changing the current priority level to 0.</a:t>
            </a:r>
          </a:p>
          <a:p>
            <a:pPr>
              <a:spcBef>
                <a:spcPct val="40000"/>
              </a:spcBef>
            </a:pPr>
            <a:r>
              <a:rPr lang="en-US" altLang="zh-CN"/>
              <a:t>It is programmable using MRS and MSR instructions.</a:t>
            </a:r>
          </a:p>
          <a:p>
            <a:pPr>
              <a:spcBef>
                <a:spcPct val="40000"/>
              </a:spcBef>
            </a:pPr>
            <a:r>
              <a:rPr lang="en-US" altLang="zh-CN" b="1">
                <a:solidFill>
                  <a:srgbClr val="7F4D78"/>
                </a:solidFill>
              </a:rPr>
              <a:t>             Example:</a:t>
            </a:r>
          </a:p>
          <a:p>
            <a:pPr>
              <a:spcBef>
                <a:spcPct val="40000"/>
              </a:spcBef>
            </a:pPr>
            <a:r>
              <a:rPr lang="en-US" altLang="zh-CN" sz="1100"/>
              <a:t>  MOV   R0,   #1</a:t>
            </a:r>
          </a:p>
          <a:p>
            <a:r>
              <a:rPr lang="en-US" altLang="zh-CN" sz="1100"/>
              <a:t>  MSR   PRIMASK,   R0     ; Write 1 to PRIMASK to disable all interrupts</a:t>
            </a:r>
          </a:p>
          <a:p>
            <a:pPr>
              <a:spcBef>
                <a:spcPct val="40000"/>
              </a:spcBef>
            </a:pPr>
            <a:r>
              <a:rPr lang="en-US" altLang="zh-CN" b="1">
                <a:solidFill>
                  <a:srgbClr val="7F4D78"/>
                </a:solidFill>
              </a:rPr>
              <a:t>And:</a:t>
            </a:r>
          </a:p>
          <a:p>
            <a:pPr>
              <a:spcBef>
                <a:spcPct val="40000"/>
              </a:spcBef>
            </a:pPr>
            <a:r>
              <a:rPr lang="en-US" altLang="zh-CN" sz="1100"/>
              <a:t>  MOV   R0,   #0</a:t>
            </a:r>
          </a:p>
          <a:p>
            <a:r>
              <a:rPr lang="en-US" altLang="zh-CN" sz="1100"/>
              <a:t>  MSR   PRIMASK,   R0     ; Write 0 to PRIMASK to allow interrupts</a:t>
            </a:r>
          </a:p>
          <a:p>
            <a:pPr>
              <a:spcBef>
                <a:spcPct val="40000"/>
              </a:spcBef>
            </a:pPr>
            <a:r>
              <a:rPr lang="en-US" altLang="zh-CN"/>
              <a:t>The </a:t>
            </a:r>
            <a:r>
              <a:rPr lang="en-US" altLang="en-US"/>
              <a:t>FAULTMASK</a:t>
            </a:r>
            <a:r>
              <a:rPr lang="en-US" altLang="zh-CN"/>
              <a:t> register disable all exceptions by changing the current priority level to -1.</a:t>
            </a:r>
          </a:p>
          <a:p>
            <a:pPr>
              <a:spcBef>
                <a:spcPct val="40000"/>
              </a:spcBef>
            </a:pPr>
            <a:r>
              <a:rPr lang="en-US" altLang="zh-CN"/>
              <a:t>FAULTMASK is cleared automatically upon exiting the exception handler. </a:t>
            </a:r>
          </a:p>
          <a:p>
            <a:endParaRPr lang="en-US" altLang="zh-CN"/>
          </a:p>
        </p:txBody>
      </p:sp>
      <p:sp>
        <p:nvSpPr>
          <p:cNvPr id="931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B4C964C6-CFBF-4ADA-930F-77D4CF197A35}" type="slidenum">
              <a:rPr lang="en-US" altLang="zh-CN" sz="1200"/>
              <a:pPr algn="r"/>
              <a:t>47</a:t>
            </a:fld>
            <a:endParaRPr lang="en-US" altLang="zh-CN"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72F85D2-1B22-4B71-B56F-9470827C5E47}" type="slidenum">
              <a:rPr lang="en-US" altLang="zh-CN"/>
              <a:pPr/>
              <a:t>48</a:t>
            </a:fld>
            <a:endParaRPr lang="en-US" altLang="zh-CN"/>
          </a:p>
        </p:txBody>
      </p:sp>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p:txBody>
          <a:bodyPr/>
          <a:lstStyle/>
          <a:p>
            <a:r>
              <a:rPr lang="en-US" altLang="zh-CN" b="1" dirty="0"/>
              <a:t>The BASEPRI </a:t>
            </a:r>
          </a:p>
          <a:p>
            <a:pPr>
              <a:spcBef>
                <a:spcPct val="50000"/>
              </a:spcBef>
            </a:pPr>
            <a:r>
              <a:rPr lang="en-US" altLang="zh-CN" dirty="0"/>
              <a:t>The BASEPRI register disables interrupts with priority lower than a certain level.</a:t>
            </a:r>
          </a:p>
          <a:p>
            <a:pPr>
              <a:spcBef>
                <a:spcPct val="50000"/>
              </a:spcBef>
            </a:pPr>
            <a:r>
              <a:rPr lang="en-US" altLang="zh-CN" b="1" dirty="0">
                <a:solidFill>
                  <a:srgbClr val="7F4D78"/>
                </a:solidFill>
              </a:rPr>
              <a:t>            Example:</a:t>
            </a:r>
          </a:p>
          <a:p>
            <a:pPr>
              <a:spcBef>
                <a:spcPct val="50000"/>
              </a:spcBef>
            </a:pPr>
            <a:r>
              <a:rPr lang="en-US" altLang="zh-CN" dirty="0"/>
              <a:t>  </a:t>
            </a:r>
            <a:r>
              <a:rPr lang="en-US" altLang="zh-CN" sz="1100" dirty="0"/>
              <a:t>MOV   R0,   #0x60</a:t>
            </a:r>
          </a:p>
          <a:p>
            <a:r>
              <a:rPr lang="en-US" altLang="zh-CN" sz="1100" dirty="0"/>
              <a:t>  MSR   BASEPRI,   R0      ; Disable interrupts with priority 0x60-0xFF</a:t>
            </a:r>
          </a:p>
          <a:p>
            <a:pPr>
              <a:spcBef>
                <a:spcPct val="50000"/>
              </a:spcBef>
            </a:pPr>
            <a:r>
              <a:rPr lang="en-US" altLang="zh-CN" dirty="0"/>
              <a:t>To cancel the masking:</a:t>
            </a:r>
          </a:p>
          <a:p>
            <a:pPr>
              <a:spcBef>
                <a:spcPct val="50000"/>
              </a:spcBef>
            </a:pPr>
            <a:r>
              <a:rPr lang="en-US" altLang="zh-CN" dirty="0"/>
              <a:t>  </a:t>
            </a:r>
            <a:r>
              <a:rPr lang="en-US" altLang="zh-CN" sz="1100" dirty="0"/>
              <a:t>MOV   R0,   #0x0</a:t>
            </a:r>
          </a:p>
          <a:p>
            <a:r>
              <a:rPr lang="en-US" altLang="zh-CN" sz="1100" dirty="0"/>
              <a:t>  MSR   BASEPRI,   R0      ; Turn off BASEPRI masking</a:t>
            </a:r>
          </a:p>
          <a:p>
            <a:pPr>
              <a:spcBef>
                <a:spcPct val="50000"/>
              </a:spcBef>
            </a:pPr>
            <a:r>
              <a:rPr lang="en-US" altLang="zh-CN" dirty="0"/>
              <a:t>The BASEPRI register can also be accessed using the BASEPRI_MAX register name.</a:t>
            </a:r>
          </a:p>
          <a:p>
            <a:r>
              <a:rPr lang="en-US" altLang="zh-CN" b="1" dirty="0"/>
              <a:t>Special Register</a:t>
            </a:r>
            <a:endParaRPr lang="en-US" altLang="zh-CN" dirty="0"/>
          </a:p>
        </p:txBody>
      </p:sp>
      <p:sp>
        <p:nvSpPr>
          <p:cNvPr id="952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F3E3500-093E-4685-8142-46D2EA6DD9CB}" type="slidenum">
              <a:rPr lang="en-US" altLang="zh-CN" sz="1200"/>
              <a:pPr algn="r"/>
              <a:t>48</a:t>
            </a:fld>
            <a:endParaRPr lang="en-US" altLang="zh-CN"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22FDB7A-1EF3-48A4-8014-9D5F9D78543A}" type="slidenum">
              <a:rPr lang="en-US" altLang="zh-CN"/>
              <a:pPr/>
              <a:t>49</a:t>
            </a:fld>
            <a:endParaRPr lang="en-US" altLang="zh-CN"/>
          </a:p>
        </p:txBody>
      </p:sp>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p:txBody>
          <a:bodyPr/>
          <a:lstStyle/>
          <a:p>
            <a:r>
              <a:rPr lang="en-US" altLang="zh-CN"/>
              <a:t>Using BASEPRI_MAX as a register, it can only be changed to a higher priority level.</a:t>
            </a:r>
          </a:p>
          <a:p>
            <a:endParaRPr lang="en-US" altLang="zh-CN"/>
          </a:p>
        </p:txBody>
      </p:sp>
      <p:sp>
        <p:nvSpPr>
          <p:cNvPr id="9728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58D1D93E-0AA5-43FC-9F49-271C5DBD0289}" type="slidenum">
              <a:rPr lang="en-US" altLang="zh-CN" sz="1200"/>
              <a:pPr algn="r"/>
              <a:t>49</a:t>
            </a:fld>
            <a:endParaRPr lang="en-US" altLang="zh-CN"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F5037A-A058-4066-A0E0-9798FF137986}" type="slidenum">
              <a:rPr lang="en-US" altLang="zh-CN"/>
              <a:pPr/>
              <a:t>50</a:t>
            </a:fld>
            <a:endParaRPr lang="en-US" altLang="zh-CN"/>
          </a:p>
        </p:txBody>
      </p:sp>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p:txBody>
          <a:bodyPr/>
          <a:lstStyle/>
          <a:p>
            <a:pPr>
              <a:spcBef>
                <a:spcPct val="50000"/>
              </a:spcBef>
            </a:pPr>
            <a:r>
              <a:rPr lang="en-US" altLang="zh-CN" sz="1400" b="1" dirty="0"/>
              <a:t>Configuration Registers for Other Exceptions</a:t>
            </a:r>
          </a:p>
          <a:p>
            <a:pPr>
              <a:spcBef>
                <a:spcPct val="50000"/>
              </a:spcBef>
            </a:pPr>
            <a:r>
              <a:rPr lang="en-US" altLang="zh-CN" dirty="0"/>
              <a:t>Usage faults, memory management faults, and bus fault exceptions are enabled by the System Handler Control and State Register</a:t>
            </a:r>
          </a:p>
          <a:p>
            <a:pPr>
              <a:spcBef>
                <a:spcPct val="50000"/>
              </a:spcBef>
            </a:pPr>
            <a:r>
              <a:rPr lang="en-US" altLang="zh-CN" b="1" dirty="0"/>
              <a:t>The System Handler Control and State Register (0xE000ED24)</a:t>
            </a:r>
          </a:p>
          <a:p>
            <a:pPr>
              <a:spcBef>
                <a:spcPct val="50000"/>
              </a:spcBef>
            </a:pPr>
            <a:endParaRPr lang="en-US" altLang="zh-CN" dirty="0"/>
          </a:p>
        </p:txBody>
      </p:sp>
      <p:sp>
        <p:nvSpPr>
          <p:cNvPr id="993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FDC67B97-DA89-42E3-9896-38C475E4C4EE}" type="slidenum">
              <a:rPr lang="en-US" altLang="zh-CN" sz="1200"/>
              <a:pPr algn="r"/>
              <a:t>50</a:t>
            </a:fld>
            <a:endParaRPr lang="en-US" altLang="zh-CN"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F5037A-A058-4066-A0E0-9798FF137986}" type="slidenum">
              <a:rPr lang="en-US" altLang="zh-CN"/>
              <a:pPr/>
              <a:t>51</a:t>
            </a:fld>
            <a:endParaRPr lang="en-US" altLang="zh-CN"/>
          </a:p>
        </p:txBody>
      </p:sp>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p:txBody>
          <a:bodyPr/>
          <a:lstStyle/>
          <a:p>
            <a:pPr>
              <a:spcBef>
                <a:spcPct val="50000"/>
              </a:spcBef>
            </a:pPr>
            <a:r>
              <a:rPr lang="en-US" altLang="zh-CN" sz="1400" b="1"/>
              <a:t>Configuration Registers for Other Exceptions</a:t>
            </a:r>
          </a:p>
          <a:p>
            <a:pPr>
              <a:spcBef>
                <a:spcPct val="50000"/>
              </a:spcBef>
            </a:pPr>
            <a:r>
              <a:rPr lang="en-US" altLang="zh-CN" dirty="0"/>
              <a:t>Usage faults, memory management faults, and bus fault exceptions are enabled by the System Handler Control and State Register</a:t>
            </a:r>
          </a:p>
          <a:p>
            <a:pPr>
              <a:spcBef>
                <a:spcPct val="50000"/>
              </a:spcBef>
            </a:pPr>
            <a:r>
              <a:rPr lang="en-US" altLang="zh-CN" b="1" dirty="0"/>
              <a:t>The System Handler Control and State Register (0xE000ED24)</a:t>
            </a:r>
          </a:p>
          <a:p>
            <a:pPr>
              <a:spcBef>
                <a:spcPct val="50000"/>
              </a:spcBef>
            </a:pPr>
            <a:endParaRPr lang="en-US" altLang="zh-CN" dirty="0"/>
          </a:p>
        </p:txBody>
      </p:sp>
      <p:sp>
        <p:nvSpPr>
          <p:cNvPr id="993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FDC67B97-DA89-42E3-9896-38C475E4C4EE}" type="slidenum">
              <a:rPr lang="en-US" altLang="zh-CN" sz="1200"/>
              <a:pPr algn="r"/>
              <a:t>51</a:t>
            </a:fld>
            <a:endParaRPr lang="en-US" altLang="zh-CN"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0238A16-4EF1-4AD8-AC39-6A85839DB24E}" type="slidenum">
              <a:rPr lang="en-US" altLang="zh-CN"/>
              <a:pPr/>
              <a:t>53</a:t>
            </a:fld>
            <a:endParaRPr lang="en-US" altLang="zh-CN"/>
          </a:p>
        </p:txBody>
      </p:sp>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p:txBody>
          <a:bodyPr/>
          <a:lstStyle/>
          <a:p>
            <a:r>
              <a:rPr lang="en-US" altLang="zh-CN" b="1"/>
              <a:t>Interrupt Control and State Register (0xE000ED04)</a:t>
            </a:r>
          </a:p>
          <a:p>
            <a:endParaRPr lang="en-US" altLang="zh-CN"/>
          </a:p>
        </p:txBody>
      </p:sp>
      <p:sp>
        <p:nvSpPr>
          <p:cNvPr id="1024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299B5572-4DF2-491A-A92E-197DF0B27BBE}" type="slidenum">
              <a:rPr lang="en-US" altLang="zh-CN" sz="1200"/>
              <a:pPr algn="r"/>
              <a:t>53</a:t>
            </a:fld>
            <a:endParaRPr lang="en-US" altLang="zh-CN"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BC07714-AF9B-460F-BFF2-4324220D0688}" type="slidenum">
              <a:rPr lang="en-US" altLang="zh-CN"/>
              <a:pPr/>
              <a:t>54</a:t>
            </a:fld>
            <a:endParaRPr lang="en-US" altLang="zh-CN"/>
          </a:p>
        </p:txBody>
      </p:sp>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p:txBody>
          <a:bodyPr/>
          <a:lstStyle/>
          <a:p>
            <a:pPr>
              <a:spcBef>
                <a:spcPct val="50000"/>
              </a:spcBef>
            </a:pPr>
            <a:r>
              <a:rPr lang="en-US" altLang="zh-CN" sz="1600" b="1"/>
              <a:t>9.2.5 Example Procedures in Setting Up an Interrupt</a:t>
            </a:r>
          </a:p>
          <a:p>
            <a:pPr>
              <a:spcBef>
                <a:spcPct val="50000"/>
              </a:spcBef>
            </a:pPr>
            <a:r>
              <a:rPr lang="en-US" altLang="zh-CN"/>
              <a:t>1. Set up the priority group register. </a:t>
            </a:r>
          </a:p>
          <a:p>
            <a:pPr>
              <a:spcBef>
                <a:spcPct val="50000"/>
              </a:spcBef>
            </a:pPr>
            <a:r>
              <a:rPr lang="en-US" altLang="zh-CN"/>
              <a:t>2. Copy the hard fault and NMI handlers to a new vector table location.</a:t>
            </a:r>
          </a:p>
          <a:p>
            <a:pPr>
              <a:spcBef>
                <a:spcPct val="50000"/>
              </a:spcBef>
            </a:pPr>
            <a:r>
              <a:rPr lang="en-US" altLang="zh-CN"/>
              <a:t>3. Set up the Vector Table Offset register.</a:t>
            </a:r>
          </a:p>
          <a:p>
            <a:pPr>
              <a:spcBef>
                <a:spcPct val="50000"/>
              </a:spcBef>
            </a:pPr>
            <a:r>
              <a:rPr lang="en-US" altLang="zh-CN"/>
              <a:t>4. Read the Vector Table Offset register and calculate the correct memory location for the interrupt handler to Set up the interrupt vector.</a:t>
            </a:r>
          </a:p>
          <a:p>
            <a:pPr>
              <a:spcBef>
                <a:spcPct val="50000"/>
              </a:spcBef>
            </a:pPr>
            <a:r>
              <a:rPr lang="en-US" altLang="zh-CN"/>
              <a:t>5. Set up the priority level for the interrupt.</a:t>
            </a:r>
          </a:p>
          <a:p>
            <a:pPr>
              <a:spcBef>
                <a:spcPct val="50000"/>
              </a:spcBef>
            </a:pPr>
            <a:r>
              <a:rPr lang="en-US" altLang="zh-CN"/>
              <a:t>6. Enable the interrupt.</a:t>
            </a:r>
          </a:p>
          <a:p>
            <a:pPr>
              <a:spcBef>
                <a:spcPct val="50000"/>
              </a:spcBef>
            </a:pPr>
            <a:r>
              <a:rPr lang="en-US" altLang="zh-CN"/>
              <a:t>The program in assembly:</a:t>
            </a:r>
          </a:p>
          <a:p>
            <a:pPr>
              <a:spcBef>
                <a:spcPct val="50000"/>
              </a:spcBef>
            </a:pPr>
            <a:r>
              <a:rPr lang="en-US" altLang="zh-CN" sz="1100"/>
              <a:t>  LDR R0, =0xE000ED0C ; Application Interrupt and Reset Control Register</a:t>
            </a:r>
          </a:p>
          <a:p>
            <a:r>
              <a:rPr lang="en-US" altLang="zh-CN" sz="1100"/>
              <a:t>  LDR R1, =0x05FA0500  ; Priority Group 5 (2/6)</a:t>
            </a:r>
          </a:p>
          <a:p>
            <a:r>
              <a:rPr lang="en-US" altLang="zh-CN" sz="1100"/>
              <a:t>  STR R1, [R0]                  ; Set Priority Group</a:t>
            </a:r>
          </a:p>
          <a:p>
            <a:endParaRPr lang="en-US" altLang="zh-CN"/>
          </a:p>
        </p:txBody>
      </p:sp>
      <p:sp>
        <p:nvSpPr>
          <p:cNvPr id="10445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53C55A20-4648-4873-9760-50770AB94BF5}" type="slidenum">
              <a:rPr lang="en-US" altLang="zh-CN" sz="1200"/>
              <a:pPr algn="r"/>
              <a:t>54</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0C8655-B768-4886-BD0D-256AD0BEB442}" type="slidenum">
              <a:rPr lang="en-US" altLang="zh-CN"/>
              <a:pPr/>
              <a:t>5</a:t>
            </a:fld>
            <a:endParaRPr lang="en-US" altLang="zh-CN"/>
          </a:p>
        </p:txBody>
      </p:sp>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p:txBody>
          <a:bodyPr/>
          <a:lstStyle/>
          <a:p>
            <a:pPr>
              <a:spcBef>
                <a:spcPct val="0"/>
              </a:spcBef>
            </a:pPr>
            <a:r>
              <a:rPr lang="zh-CN" altLang="en-US"/>
              <a:t>一个高优先级的异常可以抢占一个低优先级的异常</a:t>
            </a:r>
            <a:r>
              <a:rPr lang="en-US" altLang="zh-CN"/>
              <a:t>.</a:t>
            </a:r>
          </a:p>
          <a:p>
            <a:pPr>
              <a:spcBef>
                <a:spcPct val="50000"/>
              </a:spcBef>
            </a:pPr>
            <a:r>
              <a:rPr lang="en-US" altLang="zh-CN"/>
              <a:t>A higher-priority exception can preempt(</a:t>
            </a:r>
            <a:r>
              <a:rPr lang="zh-CN" altLang="en-US"/>
              <a:t>抢占</a:t>
            </a:r>
            <a:r>
              <a:rPr lang="en-US" altLang="zh-CN"/>
              <a:t>) a lower-priority exception.</a:t>
            </a:r>
          </a:p>
          <a:p>
            <a:pPr>
              <a:spcBef>
                <a:spcPct val="50000"/>
              </a:spcBef>
            </a:pPr>
            <a:r>
              <a:rPr lang="en-US" altLang="zh-CN"/>
              <a:t>Reset, NMI, and hard fault have fixed priority levels.</a:t>
            </a:r>
          </a:p>
          <a:p>
            <a:pPr>
              <a:spcBef>
                <a:spcPct val="50000"/>
              </a:spcBef>
            </a:pPr>
            <a:r>
              <a:rPr lang="en-US" altLang="zh-CN"/>
              <a:t>The Cortex-M3 supports 256 levels of programmable priority.</a:t>
            </a:r>
          </a:p>
          <a:p>
            <a:pPr>
              <a:spcBef>
                <a:spcPct val="50000"/>
              </a:spcBef>
            </a:pPr>
            <a:r>
              <a:rPr lang="en-US" altLang="zh-CN"/>
              <a:t>The reduction of priority levels can be  implemented by cutting out several lowest bits of the priority configuration registers.</a:t>
            </a:r>
          </a:p>
          <a:p>
            <a:endParaRPr lang="en-US" altLang="zh-CN"/>
          </a:p>
        </p:txBody>
      </p:sp>
      <p:sp>
        <p:nvSpPr>
          <p:cNvPr id="1331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DEE37E98-0518-488D-9F64-14D3BF5499E9}" type="slidenum">
              <a:rPr lang="en-US" altLang="zh-CN" sz="1200"/>
              <a:pPr algn="r"/>
              <a:t>5</a:t>
            </a:fld>
            <a:endParaRPr lang="en-US" altLang="zh-CN" sz="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09DBF06-9440-4BBF-BB20-5730205E772F}" type="slidenum">
              <a:rPr lang="en-US" altLang="zh-CN"/>
              <a:pPr/>
              <a:t>55</a:t>
            </a:fld>
            <a:endParaRPr lang="en-US" altLang="zh-CN"/>
          </a:p>
        </p:txBody>
      </p:sp>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p:txBody>
          <a:bodyPr/>
          <a:lstStyle/>
          <a:p>
            <a:r>
              <a:rPr lang="en-US" altLang="zh-CN"/>
              <a:t>Interrupt Controller Type Register gives the number of interrupt inputs supported, in granularities of 32.</a:t>
            </a:r>
          </a:p>
          <a:p>
            <a:r>
              <a:rPr lang="en-US" altLang="zh-CN" b="1"/>
              <a:t>Interrupt Controller Type Register (0xE000E004)</a:t>
            </a:r>
            <a:endParaRPr lang="en-US" altLang="zh-CN"/>
          </a:p>
          <a:p>
            <a:endParaRPr lang="en-US" altLang="zh-CN"/>
          </a:p>
        </p:txBody>
      </p:sp>
      <p:sp>
        <p:nvSpPr>
          <p:cNvPr id="1075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31CE1032-84E7-436F-A5F2-CAC7880F5BE1}" type="slidenum">
              <a:rPr lang="en-US" altLang="zh-CN" sz="1200"/>
              <a:pPr algn="r"/>
              <a:t>55</a:t>
            </a:fld>
            <a:endParaRPr lang="en-US" altLang="zh-CN"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F1F1B6B-9D6B-477C-8BF9-97BF14C353D8}" type="slidenum">
              <a:rPr lang="en-US" altLang="zh-CN"/>
              <a:pPr/>
              <a:t>56</a:t>
            </a:fld>
            <a:endParaRPr lang="en-US" altLang="zh-CN"/>
          </a:p>
        </p:txBody>
      </p:sp>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p:txBody>
          <a:bodyPr/>
          <a:lstStyle/>
          <a:p>
            <a:pPr>
              <a:spcBef>
                <a:spcPct val="50000"/>
              </a:spcBef>
            </a:pPr>
            <a:r>
              <a:rPr lang="en-US" altLang="zh-CN" sz="1600" b="1"/>
              <a:t>9.2.6 Software Interrupts</a:t>
            </a:r>
          </a:p>
          <a:p>
            <a:pPr>
              <a:spcBef>
                <a:spcPct val="50000"/>
              </a:spcBef>
            </a:pPr>
            <a:r>
              <a:rPr lang="en-US" altLang="zh-CN"/>
              <a:t>Software interrupts can be generated by using:</a:t>
            </a:r>
          </a:p>
          <a:p>
            <a:pPr>
              <a:spcBef>
                <a:spcPct val="50000"/>
              </a:spcBef>
            </a:pPr>
            <a:r>
              <a:rPr lang="en-US" altLang="zh-CN"/>
              <a:t>1. The SETPEND register</a:t>
            </a:r>
          </a:p>
          <a:p>
            <a:pPr>
              <a:spcBef>
                <a:spcPct val="50000"/>
              </a:spcBef>
            </a:pPr>
            <a:r>
              <a:rPr lang="en-US" altLang="zh-CN"/>
              <a:t>2. The Software Trigger Interrupt Register (STIR)</a:t>
            </a:r>
          </a:p>
          <a:p>
            <a:r>
              <a:rPr lang="en-US" altLang="zh-CN" b="1"/>
              <a:t>Software Trigger Interrupt Register (0xE000EF00)</a:t>
            </a:r>
          </a:p>
          <a:p>
            <a:r>
              <a:rPr lang="en-US" altLang="zh-CN">
                <a:solidFill>
                  <a:srgbClr val="1D375D"/>
                </a:solidFill>
              </a:rPr>
              <a:t>System exceptions (NMI, faults, PendSV, and so on) cannot be pended using this register.</a:t>
            </a:r>
          </a:p>
          <a:p>
            <a:endParaRPr lang="en-US" altLang="zh-CN"/>
          </a:p>
        </p:txBody>
      </p:sp>
      <p:sp>
        <p:nvSpPr>
          <p:cNvPr id="10957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0E2117F0-196B-43DF-89DF-86F73CEE08B6}" type="slidenum">
              <a:rPr lang="en-US" altLang="zh-CN" sz="1200"/>
              <a:pPr algn="r"/>
              <a:t>56</a:t>
            </a:fld>
            <a:endParaRPr lang="en-US" altLang="zh-CN"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D4BAFA9-89C2-4B37-A80B-69F493338437}" type="slidenum">
              <a:rPr lang="en-US" altLang="zh-CN"/>
              <a:pPr/>
              <a:t>57</a:t>
            </a:fld>
            <a:endParaRPr lang="en-US" altLang="zh-CN"/>
          </a:p>
        </p:txBody>
      </p:sp>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p:txBody>
          <a:bodyPr/>
          <a:lstStyle/>
          <a:p>
            <a:pPr>
              <a:spcBef>
                <a:spcPct val="50000"/>
              </a:spcBef>
            </a:pPr>
            <a:r>
              <a:rPr lang="en-US" altLang="zh-CN" sz="1600" b="1"/>
              <a:t>9.2.7 The SYSTICK Timer</a:t>
            </a:r>
          </a:p>
          <a:p>
            <a:pPr>
              <a:spcBef>
                <a:spcPct val="50000"/>
              </a:spcBef>
            </a:pPr>
            <a:r>
              <a:rPr lang="en-US" altLang="zh-CN"/>
              <a:t>The SYSTICK Timer is integrated with the NVIC and can be used to generate a SYSTICK exception. </a:t>
            </a:r>
          </a:p>
          <a:p>
            <a:pPr>
              <a:spcBef>
                <a:spcPct val="50000"/>
              </a:spcBef>
            </a:pPr>
            <a:r>
              <a:rPr lang="en-US" altLang="zh-CN"/>
              <a:t>The SYSTICK Timer is controlled by four registers.</a:t>
            </a:r>
          </a:p>
          <a:p>
            <a:r>
              <a:rPr lang="en-US" altLang="zh-CN" b="1"/>
              <a:t>Table 8.9 SYSTICK Control and Status Register (0xE000E010)</a:t>
            </a:r>
          </a:p>
          <a:p>
            <a:endParaRPr lang="en-US" altLang="zh-CN"/>
          </a:p>
        </p:txBody>
      </p:sp>
      <p:sp>
        <p:nvSpPr>
          <p:cNvPr id="11162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00EF862C-4D25-4C20-9E98-D5D224F27294}" type="slidenum">
              <a:rPr lang="en-US" altLang="zh-CN" sz="1200"/>
              <a:pPr algn="r"/>
              <a:t>57</a:t>
            </a:fld>
            <a:endParaRPr lang="en-US" altLang="zh-CN"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80300C3-4492-45A1-A199-47663483CFF3}" type="slidenum">
              <a:rPr lang="en-US" altLang="zh-CN"/>
              <a:pPr/>
              <a:t>58</a:t>
            </a:fld>
            <a:endParaRPr lang="en-US" altLang="zh-CN"/>
          </a:p>
        </p:txBody>
      </p:sp>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p:txBody>
          <a:bodyPr/>
          <a:lstStyle/>
          <a:p>
            <a:r>
              <a:rPr lang="en-US" altLang="zh-CN" b="1"/>
              <a:t>SYSTICK Reload Value Register (0xE000E014)</a:t>
            </a:r>
          </a:p>
          <a:p>
            <a:r>
              <a:rPr lang="en-US" altLang="zh-CN" b="1"/>
              <a:t>SYSTICK Current Value Register (0xE000E018)</a:t>
            </a:r>
          </a:p>
          <a:p>
            <a:endParaRPr lang="en-US" altLang="zh-CN"/>
          </a:p>
        </p:txBody>
      </p:sp>
      <p:sp>
        <p:nvSpPr>
          <p:cNvPr id="11366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1388006E-2CE9-4C0D-BACF-6127065D1515}" type="slidenum">
              <a:rPr lang="en-US" altLang="zh-CN" sz="1200"/>
              <a:pPr algn="r"/>
              <a:t>58</a:t>
            </a:fld>
            <a:endParaRPr lang="en-US" altLang="zh-CN"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03AC31-EA5B-471D-8F5A-FE7B2A003CBF}" type="slidenum">
              <a:rPr lang="en-US" altLang="zh-CN"/>
              <a:pPr/>
              <a:t>59</a:t>
            </a:fld>
            <a:endParaRPr lang="en-US" altLang="zh-CN"/>
          </a:p>
        </p:txBody>
      </p:sp>
      <p:sp>
        <p:nvSpPr>
          <p:cNvPr id="11571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r>
              <a:rPr lang="en-US" altLang="zh-CN" b="1"/>
              <a:t>SYSTICK Calibration Value Register </a:t>
            </a:r>
          </a:p>
          <a:p>
            <a:r>
              <a:rPr lang="en-US" altLang="zh-CN"/>
              <a:t>The SYSTICK Timer can also be used for:</a:t>
            </a:r>
          </a:p>
          <a:p>
            <a:r>
              <a:rPr lang="en-US" altLang="zh-CN"/>
              <a:t>1. as an alarm timer</a:t>
            </a:r>
          </a:p>
          <a:p>
            <a:r>
              <a:rPr lang="en-US" altLang="zh-CN"/>
              <a:t>2. for timing measurement</a:t>
            </a:r>
          </a:p>
          <a:p>
            <a:endParaRPr lang="en-US" altLang="zh-CN"/>
          </a:p>
        </p:txBody>
      </p:sp>
      <p:sp>
        <p:nvSpPr>
          <p:cNvPr id="11571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8154E51B-D23E-4641-B2EC-646A6952EDC0}" type="slidenum">
              <a:rPr lang="en-US" altLang="zh-CN" sz="1200"/>
              <a:pPr algn="r"/>
              <a:t>59</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3E8892-466D-42DD-AFEE-34CE5FC6E02C}" type="slidenum">
              <a:rPr lang="en-US" altLang="zh-CN"/>
              <a:pPr/>
              <a:t>6</a:t>
            </a:fld>
            <a:endParaRPr lang="en-US" altLang="zh-CN"/>
          </a:p>
        </p:txBody>
      </p:sp>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p:txBody>
          <a:bodyPr/>
          <a:lstStyle/>
          <a:p>
            <a:pPr>
              <a:lnSpc>
                <a:spcPct val="110000"/>
              </a:lnSpc>
              <a:spcBef>
                <a:spcPct val="20000"/>
              </a:spcBef>
              <a:buSzPct val="120000"/>
            </a:pPr>
            <a:r>
              <a:rPr lang="en-US" altLang="zh-CN"/>
              <a:t>The minimum number of implemented priority register widths is 3 bits.</a:t>
            </a:r>
          </a:p>
        </p:txBody>
      </p:sp>
      <p:sp>
        <p:nvSpPr>
          <p:cNvPr id="153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D9322CE9-F3ED-4EC5-83E6-012AC29BEAD0}" type="slidenum">
              <a:rPr lang="en-US" altLang="zh-CN" sz="1200"/>
              <a:pPr algn="r"/>
              <a:t>6</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63F1E00-734F-4550-BDFE-3EDE80457D1E}" type="slidenum">
              <a:rPr lang="en-US" altLang="zh-CN"/>
              <a:pPr/>
              <a:t>7</a:t>
            </a:fld>
            <a:endParaRPr lang="en-US" altLang="zh-CN"/>
          </a:p>
        </p:txBody>
      </p:sp>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p:txBody>
          <a:bodyPr/>
          <a:lstStyle/>
          <a:p>
            <a:r>
              <a:rPr lang="en-US" altLang="zh-CN" b="1"/>
              <a:t>Available Priority Levels with 3-Bit or 4-Bit Priority Width</a:t>
            </a:r>
          </a:p>
        </p:txBody>
      </p:sp>
      <p:sp>
        <p:nvSpPr>
          <p:cNvPr id="174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579FE34C-D376-4FE0-BB6C-C1F659BAC7B2}" type="slidenum">
              <a:rPr lang="en-US" altLang="zh-CN" sz="1200"/>
              <a:pPr algn="r"/>
              <a:t>7</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9DA34E2-2929-44DA-B6CB-EC7C2628D6BA}" type="slidenum">
              <a:rPr lang="en-US" altLang="zh-CN"/>
              <a:pPr/>
              <a:t>8</a:t>
            </a:fld>
            <a:endParaRPr lang="en-US" altLang="zh-CN"/>
          </a:p>
        </p:txBody>
      </p:sp>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p:txBody>
          <a:bodyPr/>
          <a:lstStyle/>
          <a:p>
            <a:r>
              <a:rPr lang="en-US" altLang="zh-CN" b="1" dirty="0"/>
              <a:t>Available Priority Levels for </a:t>
            </a:r>
          </a:p>
          <a:p>
            <a:r>
              <a:rPr lang="en-US" altLang="zh-CN" b="1" dirty="0"/>
              <a:t>Devices with 3-bit, 5-bit, and 8-bit Priority Level Registers</a:t>
            </a:r>
          </a:p>
          <a:p>
            <a:endParaRPr lang="en-US" altLang="zh-CN" dirty="0"/>
          </a:p>
        </p:txBody>
      </p:sp>
      <p:sp>
        <p:nvSpPr>
          <p:cNvPr id="1946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BCD85658-1A43-4F4F-92EF-3952D210B95D}" type="slidenum">
              <a:rPr lang="en-US" altLang="zh-CN" sz="1200"/>
              <a:pPr algn="r"/>
              <a:t>8</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44E0812-A7DA-4509-910B-AA7ABA730DB7}" type="slidenum">
              <a:rPr lang="en-US" altLang="zh-CN"/>
              <a:pPr/>
              <a:t>9</a:t>
            </a:fld>
            <a:endParaRPr lang="en-US" altLang="zh-CN"/>
          </a:p>
        </p:txBody>
      </p:sp>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p:txBody>
          <a:bodyPr/>
          <a:lstStyle/>
          <a:p>
            <a:pPr>
              <a:spcBef>
                <a:spcPct val="50000"/>
              </a:spcBef>
            </a:pPr>
            <a:r>
              <a:rPr lang="en-US" altLang="zh-CN"/>
              <a:t>The 8-bit register is further divided into two parts: </a:t>
            </a:r>
            <a:r>
              <a:rPr lang="en-US" altLang="zh-CN" b="1" i="1">
                <a:solidFill>
                  <a:srgbClr val="FF3300"/>
                </a:solidFill>
              </a:rPr>
              <a:t>preempt priority</a:t>
            </a:r>
            <a:r>
              <a:rPr lang="en-US" altLang="zh-CN" i="1"/>
              <a:t> </a:t>
            </a:r>
            <a:r>
              <a:rPr lang="en-US" altLang="zh-CN"/>
              <a:t>and </a:t>
            </a:r>
            <a:r>
              <a:rPr lang="en-US" altLang="zh-CN" b="1" i="1">
                <a:solidFill>
                  <a:srgbClr val="FF3300"/>
                </a:solidFill>
              </a:rPr>
              <a:t>subpriority</a:t>
            </a:r>
            <a:r>
              <a:rPr lang="en-US" altLang="zh-CN" b="1" i="1"/>
              <a:t>.</a:t>
            </a:r>
            <a:endParaRPr lang="en-US" altLang="zh-CN" b="1"/>
          </a:p>
          <a:p>
            <a:pPr>
              <a:spcBef>
                <a:spcPct val="50000"/>
              </a:spcBef>
            </a:pPr>
            <a:r>
              <a:rPr lang="en-US" altLang="zh-CN"/>
              <a:t>For each exception with programmable priority levels, the register is divided into two halves. The upper half and the lower half.</a:t>
            </a:r>
          </a:p>
          <a:p>
            <a:pPr>
              <a:spcBef>
                <a:spcPct val="0"/>
              </a:spcBef>
            </a:pPr>
            <a:r>
              <a:rPr lang="en-US" altLang="zh-CN" b="1"/>
              <a:t>Definition of Preempt Priority Field and Subpriority Field in a Priority Level Register in Different Priority Group Settings</a:t>
            </a:r>
          </a:p>
          <a:p>
            <a:endParaRPr lang="en-US" altLang="zh-CN"/>
          </a:p>
        </p:txBody>
      </p:sp>
      <p:sp>
        <p:nvSpPr>
          <p:cNvPr id="2150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6FCBED60-C926-4DD2-BE45-2921E4658AC4}" type="slidenum">
              <a:rPr lang="en-US" altLang="zh-CN" sz="1200"/>
              <a:pPr algn="r"/>
              <a:t>9</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C5C7A9-2E8A-436C-9842-D8CA00EA5D8D}" type="slidenum">
              <a:rPr lang="en-US" altLang="zh-CN"/>
              <a:pPr/>
              <a:t>‹#›</a:t>
            </a:fld>
            <a:endParaRPr lang="en-US" altLang="zh-CN"/>
          </a:p>
        </p:txBody>
      </p:sp>
    </p:spTree>
    <p:extLst>
      <p:ext uri="{BB962C8B-B14F-4D97-AF65-F5344CB8AC3E}">
        <p14:creationId xmlns:p14="http://schemas.microsoft.com/office/powerpoint/2010/main" val="112871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D82CAE-471C-46DB-B82F-A597B9361558}" type="slidenum">
              <a:rPr lang="en-US" altLang="zh-CN"/>
              <a:pPr/>
              <a:t>‹#›</a:t>
            </a:fld>
            <a:endParaRPr lang="en-US" altLang="zh-CN"/>
          </a:p>
        </p:txBody>
      </p:sp>
    </p:spTree>
    <p:extLst>
      <p:ext uri="{BB962C8B-B14F-4D97-AF65-F5344CB8AC3E}">
        <p14:creationId xmlns:p14="http://schemas.microsoft.com/office/powerpoint/2010/main" val="119016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01CF485-F12F-4235-B132-315F68D8EACF}" type="slidenum">
              <a:rPr lang="en-US" altLang="zh-CN"/>
              <a:pPr/>
              <a:t>‹#›</a:t>
            </a:fld>
            <a:endParaRPr lang="en-US" altLang="zh-CN"/>
          </a:p>
        </p:txBody>
      </p:sp>
    </p:spTree>
    <p:extLst>
      <p:ext uri="{BB962C8B-B14F-4D97-AF65-F5344CB8AC3E}">
        <p14:creationId xmlns:p14="http://schemas.microsoft.com/office/powerpoint/2010/main" val="266590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0D5FD33-B6D3-44D2-A60C-8104522B34DA}" type="slidenum">
              <a:rPr lang="en-US" altLang="zh-CN"/>
              <a:pPr/>
              <a:t>‹#›</a:t>
            </a:fld>
            <a:endParaRPr lang="en-US" altLang="zh-CN"/>
          </a:p>
        </p:txBody>
      </p:sp>
    </p:spTree>
    <p:extLst>
      <p:ext uri="{BB962C8B-B14F-4D97-AF65-F5344CB8AC3E}">
        <p14:creationId xmlns:p14="http://schemas.microsoft.com/office/powerpoint/2010/main" val="374126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99E165F-394A-41D3-A67E-6FDED94A2F9C}" type="slidenum">
              <a:rPr lang="en-US" altLang="zh-CN"/>
              <a:pPr/>
              <a:t>‹#›</a:t>
            </a:fld>
            <a:endParaRPr lang="en-US" altLang="zh-CN"/>
          </a:p>
        </p:txBody>
      </p:sp>
    </p:spTree>
    <p:extLst>
      <p:ext uri="{BB962C8B-B14F-4D97-AF65-F5344CB8AC3E}">
        <p14:creationId xmlns:p14="http://schemas.microsoft.com/office/powerpoint/2010/main" val="3455738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D8A4DC3-CC8A-41BA-93D0-A1F7376EF952}" type="slidenum">
              <a:rPr lang="en-US" altLang="zh-CN"/>
              <a:pPr/>
              <a:t>‹#›</a:t>
            </a:fld>
            <a:endParaRPr lang="en-US" altLang="zh-CN"/>
          </a:p>
        </p:txBody>
      </p:sp>
    </p:spTree>
    <p:extLst>
      <p:ext uri="{BB962C8B-B14F-4D97-AF65-F5344CB8AC3E}">
        <p14:creationId xmlns:p14="http://schemas.microsoft.com/office/powerpoint/2010/main" val="215112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932F522-7CC3-4DBE-88CF-4153E2852771}" type="slidenum">
              <a:rPr lang="en-US" altLang="zh-CN"/>
              <a:pPr/>
              <a:t>‹#›</a:t>
            </a:fld>
            <a:endParaRPr lang="en-US" altLang="zh-CN"/>
          </a:p>
        </p:txBody>
      </p:sp>
    </p:spTree>
    <p:extLst>
      <p:ext uri="{BB962C8B-B14F-4D97-AF65-F5344CB8AC3E}">
        <p14:creationId xmlns:p14="http://schemas.microsoft.com/office/powerpoint/2010/main" val="196055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C930AAA-3A4D-4514-B9EA-8A2444F9CB00}" type="slidenum">
              <a:rPr lang="en-US" altLang="zh-CN"/>
              <a:pPr/>
              <a:t>‹#›</a:t>
            </a:fld>
            <a:endParaRPr lang="en-US" altLang="zh-CN"/>
          </a:p>
        </p:txBody>
      </p:sp>
    </p:spTree>
    <p:extLst>
      <p:ext uri="{BB962C8B-B14F-4D97-AF65-F5344CB8AC3E}">
        <p14:creationId xmlns:p14="http://schemas.microsoft.com/office/powerpoint/2010/main" val="245219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19592EA-A71C-440E-AC5E-8D1FD336F947}" type="slidenum">
              <a:rPr lang="en-US" altLang="zh-CN"/>
              <a:pPr/>
              <a:t>‹#›</a:t>
            </a:fld>
            <a:endParaRPr lang="en-US" altLang="zh-CN"/>
          </a:p>
        </p:txBody>
      </p:sp>
    </p:spTree>
    <p:extLst>
      <p:ext uri="{BB962C8B-B14F-4D97-AF65-F5344CB8AC3E}">
        <p14:creationId xmlns:p14="http://schemas.microsoft.com/office/powerpoint/2010/main" val="380335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EBD1C44-5F7E-4CFE-84F9-B68632C6A870}" type="slidenum">
              <a:rPr lang="en-US" altLang="zh-CN"/>
              <a:pPr/>
              <a:t>‹#›</a:t>
            </a:fld>
            <a:endParaRPr lang="en-US" altLang="zh-CN"/>
          </a:p>
        </p:txBody>
      </p:sp>
    </p:spTree>
    <p:extLst>
      <p:ext uri="{BB962C8B-B14F-4D97-AF65-F5344CB8AC3E}">
        <p14:creationId xmlns:p14="http://schemas.microsoft.com/office/powerpoint/2010/main" val="388836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CC97766-ACC6-43F5-B36A-6678DE9B6008}" type="slidenum">
              <a:rPr lang="en-US" altLang="zh-CN"/>
              <a:pPr/>
              <a:t>‹#›</a:t>
            </a:fld>
            <a:endParaRPr lang="en-US" altLang="zh-CN"/>
          </a:p>
        </p:txBody>
      </p:sp>
    </p:spTree>
    <p:extLst>
      <p:ext uri="{BB962C8B-B14F-4D97-AF65-F5344CB8AC3E}">
        <p14:creationId xmlns:p14="http://schemas.microsoft.com/office/powerpoint/2010/main" val="270561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54C50BA-A69F-4EDA-8F19-58CA1E7391D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11.emf"/><Relationship Id="rId9" Type="http://schemas.openxmlformats.org/officeDocument/2006/relationships/image" Target="../media/image13.emf"/></Relationships>
</file>

<file path=ppt/slides/_rels/slide3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tIns="54000" anchor="t" anchorCtr="1"/>
          <a:lstStyle/>
          <a:p>
            <a:r>
              <a:rPr lang="zh-CN" altLang="en-US" sz="6000">
                <a:latin typeface="Corbel" pitchFamily="34" charset="0"/>
                <a:ea typeface="Arial Unicode MS" pitchFamily="34" charset="-122"/>
                <a:cs typeface="Arial Unicode MS" pitchFamily="34" charset="-122"/>
              </a:rPr>
              <a:t>第九章</a:t>
            </a:r>
          </a:p>
        </p:txBody>
      </p:sp>
      <p:sp>
        <p:nvSpPr>
          <p:cNvPr id="3075" name="Rectangle 3"/>
          <p:cNvSpPr>
            <a:spLocks noGrp="1" noChangeArrowheads="1"/>
          </p:cNvSpPr>
          <p:nvPr>
            <p:ph type="body" idx="4294967295"/>
          </p:nvPr>
        </p:nvSpPr>
        <p:spPr/>
        <p:txBody>
          <a:bodyPr/>
          <a:lstStyle/>
          <a:p>
            <a:pPr marL="449263" indent="-449263" algn="ctr">
              <a:spcBef>
                <a:spcPct val="0"/>
              </a:spcBef>
              <a:buFontTx/>
              <a:buNone/>
            </a:pPr>
            <a:r>
              <a:rPr lang="en-US" altLang="zh-CN" sz="4000" b="1">
                <a:solidFill>
                  <a:srgbClr val="2A4F86"/>
                </a:solidFill>
                <a:latin typeface="Corbel" pitchFamily="34" charset="0"/>
              </a:rPr>
              <a:t>Cortex-M3 </a:t>
            </a:r>
            <a:r>
              <a:rPr lang="zh-CN" altLang="en-US" sz="4000" b="1">
                <a:solidFill>
                  <a:srgbClr val="2A4F86"/>
                </a:solidFill>
                <a:latin typeface="Corbel" pitchFamily="34" charset="0"/>
              </a:rPr>
              <a:t>异常和中断</a:t>
            </a:r>
            <a:endParaRPr lang="zh-CN" altLang="en-US" sz="4000">
              <a:solidFill>
                <a:srgbClr val="2A4F86"/>
              </a:solidFill>
              <a:latin typeface="Corbel" pitchFamily="34" charset="0"/>
            </a:endParaRPr>
          </a:p>
        </p:txBody>
      </p:sp>
      <p:pic>
        <p:nvPicPr>
          <p:cNvPr id="3076" name="Picture 4" descr="中断和异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966045"/>
            <a:ext cx="49530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115814" y="548680"/>
            <a:ext cx="705658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应用程序中断及复位控制寄存器</a:t>
            </a:r>
            <a:r>
              <a:rPr lang="en-US" altLang="zh-CN" b="1" dirty="0"/>
              <a:t>(AIRCR) </a:t>
            </a:r>
            <a:r>
              <a:rPr lang="zh-CN" altLang="en-US" b="1" dirty="0"/>
              <a:t>（地址：</a:t>
            </a:r>
            <a:r>
              <a:rPr lang="en-US" altLang="zh-CN" b="1" dirty="0"/>
              <a:t>0xE000_ED0 0 </a:t>
            </a:r>
            <a:r>
              <a:rPr lang="zh-CN" altLang="en-US" b="1" dirty="0"/>
              <a:t>）</a:t>
            </a:r>
            <a:endParaRPr lang="en-US" altLang="zh-CN" b="1" dirty="0"/>
          </a:p>
        </p:txBody>
      </p:sp>
      <p:graphicFrame>
        <p:nvGraphicFramePr>
          <p:cNvPr id="926774" name="Group 54"/>
          <p:cNvGraphicFramePr>
            <a:graphicFrameLocks noGrp="1"/>
          </p:cNvGraphicFramePr>
          <p:nvPr>
            <p:ph idx="4294967295"/>
            <p:extLst>
              <p:ext uri="{D42A27DB-BD31-4B8C-83A1-F6EECF244321}">
                <p14:modId xmlns:p14="http://schemas.microsoft.com/office/powerpoint/2010/main" val="1438888868"/>
              </p:ext>
            </p:extLst>
          </p:nvPr>
        </p:nvGraphicFramePr>
        <p:xfrm>
          <a:off x="240605" y="1268760"/>
          <a:ext cx="8651875" cy="4610102"/>
        </p:xfrm>
        <a:graphic>
          <a:graphicData uri="http://schemas.openxmlformats.org/drawingml/2006/table">
            <a:tbl>
              <a:tblPr/>
              <a:tblGrid>
                <a:gridCol w="754062"/>
                <a:gridCol w="1922463"/>
                <a:gridCol w="787400"/>
                <a:gridCol w="1023937"/>
                <a:gridCol w="4164013"/>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31:16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VECTKEY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存取关键字；为了写入这个寄存器必须向这个地址写人 </a:t>
                      </a:r>
                      <a:r>
                        <a:rPr kumimoji="0" lang="en-US" altLang="zh-CN" sz="1800" b="0" i="0" u="none" strike="noStrike" cap="none" normalizeH="0" baseline="0" smtClean="0">
                          <a:ln>
                            <a:noFill/>
                          </a:ln>
                          <a:solidFill>
                            <a:schemeClr val="tx1"/>
                          </a:solidFill>
                          <a:effectLst/>
                          <a:latin typeface="Arial" charset="0"/>
                          <a:ea typeface="宋体" pitchFamily="2" charset="-122"/>
                        </a:rPr>
                        <a:t>0x05FA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700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ENDIANNESS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表示数据的排列顺序： </a:t>
                      </a:r>
                      <a:r>
                        <a:rPr kumimoji="0" lang="en-US" altLang="zh-CN" sz="1800" b="0" i="0" u="none" strike="noStrike" cap="none" normalizeH="0" baseline="0" smtClean="0">
                          <a:ln>
                            <a:noFill/>
                          </a:ln>
                          <a:solidFill>
                            <a:schemeClr val="tx1"/>
                          </a:solidFill>
                          <a:effectLst/>
                          <a:latin typeface="Arial" charset="0"/>
                          <a:ea typeface="宋体" pitchFamily="2" charset="-122"/>
                        </a:rPr>
                        <a:t>1 </a:t>
                      </a:r>
                      <a:r>
                        <a:rPr kumimoji="0" lang="zh-CN" altLang="en-US" sz="1800" b="0" i="0" u="none" strike="noStrike" cap="none" normalizeH="0" baseline="0" smtClean="0">
                          <a:ln>
                            <a:noFill/>
                          </a:ln>
                          <a:solidFill>
                            <a:schemeClr val="tx1"/>
                          </a:solidFill>
                          <a:effectLst/>
                          <a:latin typeface="Arial" charset="0"/>
                          <a:ea typeface="宋体" pitchFamily="2" charset="-122"/>
                        </a:rPr>
                        <a:t>表示大端</a:t>
                      </a:r>
                      <a:r>
                        <a:rPr kumimoji="0" lang="en-US" altLang="zh-CN" sz="1800" b="0" i="0" u="none" strike="noStrike" cap="none" normalizeH="0" baseline="0" smtClean="0">
                          <a:ln>
                            <a:noFill/>
                          </a:ln>
                          <a:solidFill>
                            <a:schemeClr val="tx1"/>
                          </a:solidFill>
                          <a:effectLst/>
                          <a:latin typeface="Arial" charset="0"/>
                          <a:ea typeface="宋体" pitchFamily="2" charset="-122"/>
                        </a:rPr>
                        <a:t>(BE8) </a:t>
                      </a:r>
                      <a:r>
                        <a:rPr kumimoji="0" lang="zh-CN" altLang="en-US" sz="1800" b="0" i="0" u="none" strike="noStrike" cap="none" normalizeH="0" baseline="0" smtClean="0">
                          <a:ln>
                            <a:noFill/>
                          </a:ln>
                          <a:solidFill>
                            <a:schemeClr val="tx1"/>
                          </a:solidFill>
                          <a:effectLst/>
                          <a:latin typeface="Arial" charset="0"/>
                          <a:ea typeface="宋体" pitchFamily="2" charset="-122"/>
                        </a:rPr>
                        <a:t>而</a:t>
                      </a:r>
                      <a:r>
                        <a:rPr kumimoji="0" lang="en-US" altLang="zh-CN" sz="1800" b="0" i="0" u="none" strike="noStrike" cap="none" normalizeH="0" baseline="0" smtClean="0">
                          <a:ln>
                            <a:noFill/>
                          </a:ln>
                          <a:solidFill>
                            <a:schemeClr val="tx1"/>
                          </a:solidFill>
                          <a:effectLst/>
                          <a:latin typeface="Arial" charset="0"/>
                          <a:ea typeface="宋体" pitchFamily="2" charset="-122"/>
                        </a:rPr>
                        <a:t>0</a:t>
                      </a:r>
                      <a:r>
                        <a:rPr kumimoji="0" lang="zh-CN" altLang="en-US" sz="1800" b="0" i="0" u="none" strike="noStrike" cap="none" normalizeH="0" baseline="0" smtClean="0">
                          <a:ln>
                            <a:noFill/>
                          </a:ln>
                          <a:solidFill>
                            <a:schemeClr val="tx1"/>
                          </a:solidFill>
                          <a:effectLst/>
                          <a:latin typeface="Arial" charset="0"/>
                          <a:ea typeface="宋体" pitchFamily="2" charset="-122"/>
                        </a:rPr>
                        <a:t>表示小端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PRIGROUP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优先组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700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SYSRESETREQ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请求芯片控制逻辑产生一个复位信号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VECTCLRACTIVE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清除异常的所有活跃状态信息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700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VECTRESET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复位</a:t>
                      </a:r>
                      <a:r>
                        <a:rPr kumimoji="0" lang="en-US" altLang="zh-CN" sz="1800" b="0" i="0" u="none" strike="noStrike" cap="none" normalizeH="0" baseline="0" dirty="0" smtClean="0">
                          <a:ln>
                            <a:noFill/>
                          </a:ln>
                          <a:solidFill>
                            <a:schemeClr val="tx1"/>
                          </a:solidFill>
                          <a:effectLst/>
                          <a:latin typeface="Arial" charset="0"/>
                          <a:ea typeface="宋体" pitchFamily="2" charset="-122"/>
                        </a:rPr>
                        <a:t>Cortex-M3 </a:t>
                      </a:r>
                      <a:r>
                        <a:rPr kumimoji="0" lang="zh-CN" altLang="en-US" sz="1800" b="0" i="0" u="none" strike="noStrike" cap="none" normalizeH="0" baseline="0" dirty="0" smtClean="0">
                          <a:ln>
                            <a:noFill/>
                          </a:ln>
                          <a:solidFill>
                            <a:schemeClr val="tx1"/>
                          </a:solidFill>
                          <a:effectLst/>
                          <a:latin typeface="Arial" charset="0"/>
                          <a:ea typeface="宋体" pitchFamily="2" charset="-122"/>
                        </a:rPr>
                        <a:t>处理器。 但不会复位处理器以外的电路。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7746" name="Group 2"/>
          <p:cNvGraphicFramePr>
            <a:graphicFrameLocks noGrp="1"/>
          </p:cNvGraphicFramePr>
          <p:nvPr>
            <p:ph idx="4294967295"/>
          </p:nvPr>
        </p:nvGraphicFramePr>
        <p:xfrm>
          <a:off x="468313" y="1125538"/>
          <a:ext cx="8280400" cy="5162553"/>
        </p:xfrm>
        <a:graphic>
          <a:graphicData uri="http://schemas.openxmlformats.org/drawingml/2006/table">
            <a:tbl>
              <a:tblPr/>
              <a:tblGrid>
                <a:gridCol w="4175125"/>
                <a:gridCol w="2016125"/>
                <a:gridCol w="2089150"/>
              </a:tblGrid>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配置寄存器的宽度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优先组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抢占优先级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次优先级 </a:t>
                      </a:r>
                      <a:r>
                        <a:rPr kumimoji="0" lang="en-US" altLang="zh-CN" sz="1800" b="0" i="0" u="none" strike="noStrike" cap="none" normalizeH="0" baseline="0" smtClean="0">
                          <a:ln>
                            <a:noFill/>
                          </a:ln>
                          <a:solidFill>
                            <a:schemeClr val="tx1"/>
                          </a:solidFill>
                          <a:effectLst/>
                          <a:latin typeface="Arial" charset="0"/>
                          <a:ea typeface="宋体" pitchFamily="2" charset="-122"/>
                        </a:rPr>
                        <a:t>(</a:t>
                      </a:r>
                      <a:r>
                        <a:rPr kumimoji="0" lang="zh-CN" altLang="en-US" sz="1800" b="0" i="0" u="none" strike="noStrike" cap="none" normalizeH="0" baseline="0" smtClean="0">
                          <a:ln>
                            <a:noFill/>
                          </a:ln>
                          <a:solidFill>
                            <a:schemeClr val="tx1"/>
                          </a:solidFill>
                          <a:effectLst/>
                          <a:latin typeface="Arial" charset="0"/>
                          <a:ea typeface="宋体" pitchFamily="2" charset="-122"/>
                        </a:rPr>
                        <a:t>在每个抢占优先级内部</a:t>
                      </a: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抢占优先级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抢占优先级</a:t>
                      </a:r>
                      <a:r>
                        <a:rPr kumimoji="0" lang="en-US" altLang="zh-CN" sz="1800" b="0" i="0" u="none" strike="noStrike" cap="none" normalizeH="0" baseline="0" smtClean="0">
                          <a:ln>
                            <a:noFill/>
                          </a:ln>
                          <a:solidFill>
                            <a:schemeClr val="tx1"/>
                          </a:solidFill>
                          <a:effectLst/>
                          <a:latin typeface="Arial" charset="0"/>
                          <a:ea typeface="宋体" pitchFamily="2" charset="-122"/>
                        </a:rPr>
                        <a:t>[5:3]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次优先级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抢占优先级</a:t>
                      </a:r>
                      <a:r>
                        <a:rPr kumimoji="0" lang="en-US" altLang="zh-CN" sz="1800" b="0" i="0" u="none" strike="noStrike" cap="none" normalizeH="0" baseline="0" smtClean="0">
                          <a:ln>
                            <a:noFill/>
                          </a:ln>
                          <a:solidFill>
                            <a:schemeClr val="tx1"/>
                          </a:solidFill>
                          <a:effectLst/>
                          <a:latin typeface="Arial" charset="0"/>
                          <a:ea typeface="宋体" pitchFamily="2" charset="-122"/>
                        </a:rPr>
                        <a:t>bit[2:0] (</a:t>
                      </a:r>
                      <a:r>
                        <a:rPr kumimoji="0" lang="zh-CN" altLang="en-US" sz="1800" b="0" i="0" u="none" strike="noStrike" cap="none" normalizeH="0" baseline="0" smtClean="0">
                          <a:ln>
                            <a:noFill/>
                          </a:ln>
                          <a:solidFill>
                            <a:schemeClr val="tx1"/>
                          </a:solidFill>
                          <a:effectLst/>
                          <a:latin typeface="Arial" charset="0"/>
                          <a:ea typeface="宋体" pitchFamily="2" charset="-122"/>
                        </a:rPr>
                        <a:t>总是</a:t>
                      </a: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次优先级</a:t>
                      </a:r>
                      <a:r>
                        <a:rPr kumimoji="0" lang="en-US" altLang="zh-CN" sz="1800" b="0" i="0" u="none" strike="noStrike" cap="none" normalizeH="0" baseline="0" smtClean="0">
                          <a:ln>
                            <a:noFill/>
                          </a:ln>
                          <a:solidFill>
                            <a:schemeClr val="tx1"/>
                          </a:solidFill>
                          <a:effectLst/>
                          <a:latin typeface="Arial" charset="0"/>
                          <a:ea typeface="宋体" pitchFamily="2" charset="-122"/>
                        </a:rPr>
                        <a:t>(</a:t>
                      </a:r>
                      <a:r>
                        <a:rPr kumimoji="0" lang="zh-CN" altLang="en-US" sz="1800" b="0" i="0" u="none" strike="noStrike" cap="none" normalizeH="0" baseline="0" smtClean="0">
                          <a:ln>
                            <a:noFill/>
                          </a:ln>
                          <a:solidFill>
                            <a:schemeClr val="tx1"/>
                          </a:solidFill>
                          <a:effectLst/>
                          <a:latin typeface="Arial" charset="0"/>
                          <a:ea typeface="宋体" pitchFamily="2" charset="-122"/>
                        </a:rPr>
                        <a:t>总是</a:t>
                      </a: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24626" name="Text Box 50"/>
          <p:cNvSpPr txBox="1">
            <a:spLocks noChangeArrowheads="1"/>
          </p:cNvSpPr>
          <p:nvPr/>
        </p:nvSpPr>
        <p:spPr bwMode="auto">
          <a:xfrm>
            <a:off x="3132138" y="404813"/>
            <a:ext cx="410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b="1" dirty="0"/>
              <a:t>优先组设置的例子</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4294967295"/>
          </p:nvPr>
        </p:nvSpPr>
        <p:spPr>
          <a:xfrm>
            <a:off x="457200" y="476672"/>
            <a:ext cx="8229600" cy="2232248"/>
          </a:xfrm>
        </p:spPr>
        <p:txBody>
          <a:bodyPr/>
          <a:lstStyle/>
          <a:p>
            <a:pPr marL="0" indent="0">
              <a:spcBef>
                <a:spcPct val="50000"/>
              </a:spcBef>
              <a:buFontTx/>
              <a:buNone/>
            </a:pPr>
            <a:r>
              <a:rPr lang="en-US" altLang="zh-CN" sz="3000" b="1" dirty="0"/>
              <a:t>9.1.3 </a:t>
            </a:r>
            <a:r>
              <a:rPr lang="zh-CN" altLang="en-US" sz="3000" b="1" dirty="0"/>
              <a:t>向量表</a:t>
            </a:r>
          </a:p>
          <a:p>
            <a:pPr marL="0" indent="0">
              <a:lnSpc>
                <a:spcPct val="150000"/>
              </a:lnSpc>
              <a:buFontTx/>
              <a:buNone/>
            </a:pPr>
            <a:r>
              <a:rPr lang="zh-CN" altLang="en-US" sz="2200" dirty="0"/>
              <a:t>当发生了异常并且要响应它时，</a:t>
            </a:r>
            <a:r>
              <a:rPr lang="en-US" altLang="zh-CN" sz="2200" dirty="0"/>
              <a:t>CM3 </a:t>
            </a:r>
            <a:r>
              <a:rPr lang="zh-CN" altLang="en-US" sz="2200" dirty="0"/>
              <a:t>需要定位其服务例程的入口地址。这些入口地址存储在</a:t>
            </a:r>
            <a:r>
              <a:rPr lang="zh-CN" altLang="en-US" sz="2200" dirty="0" smtClean="0"/>
              <a:t>所谓</a:t>
            </a:r>
            <a:r>
              <a:rPr lang="zh-CN" altLang="en-US" sz="2200" dirty="0"/>
              <a:t>的“（异常）向量表”中。缺省情况下，</a:t>
            </a:r>
            <a:r>
              <a:rPr lang="en-US" altLang="zh-CN" sz="2200" dirty="0"/>
              <a:t>CM3 </a:t>
            </a:r>
            <a:r>
              <a:rPr lang="zh-CN" altLang="en-US" sz="2200" dirty="0"/>
              <a:t>认为该表位于零地址处，且各向量占用 </a:t>
            </a:r>
            <a:r>
              <a:rPr lang="en-US" altLang="zh-CN" sz="2200" dirty="0"/>
              <a:t>4 </a:t>
            </a:r>
            <a:r>
              <a:rPr lang="zh-CN" altLang="en-US" sz="2200" dirty="0"/>
              <a:t>字节。</a:t>
            </a:r>
            <a:endParaRPr lang="zh-CN" altLang="en-US" sz="2200" dirty="0"/>
          </a:p>
        </p:txBody>
      </p:sp>
      <p:sp>
        <p:nvSpPr>
          <p:cNvPr id="26627" name="Rectangle 3"/>
          <p:cNvSpPr>
            <a:spLocks noChangeArrowheads="1"/>
          </p:cNvSpPr>
          <p:nvPr/>
        </p:nvSpPr>
        <p:spPr bwMode="auto">
          <a:xfrm>
            <a:off x="2856670" y="3186259"/>
            <a:ext cx="2507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t>上电后的异常向量表</a:t>
            </a:r>
          </a:p>
        </p:txBody>
      </p:sp>
      <p:graphicFrame>
        <p:nvGraphicFramePr>
          <p:cNvPr id="928803" name="Group 35"/>
          <p:cNvGraphicFramePr>
            <a:graphicFrameLocks noGrp="1"/>
          </p:cNvGraphicFramePr>
          <p:nvPr>
            <p:extLst>
              <p:ext uri="{D42A27DB-BD31-4B8C-83A1-F6EECF244321}">
                <p14:modId xmlns:p14="http://schemas.microsoft.com/office/powerpoint/2010/main" val="2753720635"/>
              </p:ext>
            </p:extLst>
          </p:nvPr>
        </p:nvGraphicFramePr>
        <p:xfrm>
          <a:off x="539750" y="3787922"/>
          <a:ext cx="8135938" cy="2665414"/>
        </p:xfrm>
        <a:graphic>
          <a:graphicData uri="http://schemas.openxmlformats.org/drawingml/2006/table">
            <a:tbl>
              <a:tblPr/>
              <a:tblGrid>
                <a:gridCol w="1584325"/>
                <a:gridCol w="2016125"/>
                <a:gridCol w="4535488"/>
              </a:tblGrid>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异常号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值</a:t>
                      </a:r>
                      <a:r>
                        <a:rPr kumimoji="0" lang="en-US" altLang="zh-CN" sz="1800" b="0" i="0" u="none" strike="noStrike" cap="none" normalizeH="0" baseline="0" smtClean="0">
                          <a:ln>
                            <a:noFill/>
                          </a:ln>
                          <a:solidFill>
                            <a:schemeClr val="tx1"/>
                          </a:solidFill>
                          <a:effectLst/>
                          <a:latin typeface="Arial" charset="0"/>
                          <a:ea typeface="宋体" pitchFamily="2" charset="-122"/>
                        </a:rPr>
                        <a:t>(</a:t>
                      </a:r>
                      <a:r>
                        <a:rPr kumimoji="0" lang="zh-CN" altLang="en-US" sz="1800" b="0" i="0" u="none" strike="noStrike" cap="none" normalizeH="0" baseline="0" smtClean="0">
                          <a:ln>
                            <a:noFill/>
                          </a:ln>
                          <a:solidFill>
                            <a:schemeClr val="tx1"/>
                          </a:solidFill>
                          <a:effectLst/>
                          <a:latin typeface="Arial" charset="0"/>
                          <a:ea typeface="宋体" pitchFamily="2" charset="-122"/>
                        </a:rPr>
                        <a:t>大小为“字”</a:t>
                      </a: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0x00000000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MSP </a:t>
                      </a:r>
                      <a:r>
                        <a:rPr kumimoji="0" lang="zh-CN" altLang="en-US" sz="1800" b="0" i="0" u="none" strike="noStrike" cap="none" normalizeH="0" baseline="0" smtClean="0">
                          <a:ln>
                            <a:noFill/>
                          </a:ln>
                          <a:solidFill>
                            <a:schemeClr val="tx1"/>
                          </a:solidFill>
                          <a:effectLst/>
                          <a:latin typeface="Arial" charset="0"/>
                          <a:ea typeface="宋体" pitchFamily="2" charset="-122"/>
                        </a:rPr>
                        <a:t>初始值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0x00000004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复位向量</a:t>
                      </a:r>
                      <a:r>
                        <a:rPr kumimoji="0" lang="en-US" altLang="zh-CN" sz="1800" b="0" i="0" u="none" strike="noStrike" cap="none" normalizeH="0" baseline="0" smtClean="0">
                          <a:ln>
                            <a:noFill/>
                          </a:ln>
                          <a:solidFill>
                            <a:schemeClr val="tx1"/>
                          </a:solidFill>
                          <a:effectLst/>
                          <a:latin typeface="Arial" charset="0"/>
                          <a:ea typeface="宋体" pitchFamily="2" charset="-122"/>
                        </a:rPr>
                        <a:t>(</a:t>
                      </a:r>
                      <a:r>
                        <a:rPr kumimoji="0" lang="zh-CN" altLang="en-US" sz="1800" b="0" i="0" u="none" strike="noStrike" cap="none" normalizeH="0" baseline="0" smtClean="0">
                          <a:ln>
                            <a:noFill/>
                          </a:ln>
                          <a:solidFill>
                            <a:schemeClr val="tx1"/>
                          </a:solidFill>
                          <a:effectLst/>
                          <a:latin typeface="Arial" charset="0"/>
                          <a:ea typeface="宋体" pitchFamily="2" charset="-122"/>
                        </a:rPr>
                        <a:t>程序计数器初始值</a:t>
                      </a: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0x00000008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NMI </a:t>
                      </a:r>
                      <a:r>
                        <a:rPr kumimoji="0" lang="zh-CN" altLang="en-US" sz="1800" b="0" i="0" u="none" strike="noStrike" cap="none" normalizeH="0" baseline="0" smtClean="0">
                          <a:ln>
                            <a:noFill/>
                          </a:ln>
                          <a:solidFill>
                            <a:schemeClr val="tx1"/>
                          </a:solidFill>
                          <a:effectLst/>
                          <a:latin typeface="Arial" charset="0"/>
                          <a:ea typeface="宋体" pitchFamily="2" charset="-122"/>
                        </a:rPr>
                        <a:t>句柄启动地址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0x0000000C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硬件错误句柄启动地址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其它句柄启动地址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4294967295"/>
          </p:nvPr>
        </p:nvSpPr>
        <p:spPr>
          <a:xfrm>
            <a:off x="457200" y="620688"/>
            <a:ext cx="8229600" cy="5721350"/>
          </a:xfrm>
        </p:spPr>
        <p:txBody>
          <a:bodyPr/>
          <a:lstStyle/>
          <a:p>
            <a:pPr marL="0" indent="0">
              <a:spcBef>
                <a:spcPct val="50000"/>
              </a:spcBef>
              <a:buFontTx/>
              <a:buNone/>
            </a:pPr>
            <a:r>
              <a:rPr lang="en-US" altLang="zh-CN" sz="2400" dirty="0"/>
              <a:t> </a:t>
            </a:r>
            <a:r>
              <a:rPr lang="zh-CN" altLang="en-US" sz="2400" dirty="0"/>
              <a:t>通过设置</a:t>
            </a:r>
            <a:r>
              <a:rPr lang="en-US" altLang="zh-CN" sz="2400" dirty="0">
                <a:solidFill>
                  <a:srgbClr val="2A4F86"/>
                </a:solidFill>
              </a:rPr>
              <a:t>NVIC</a:t>
            </a:r>
            <a:r>
              <a:rPr lang="zh-CN" altLang="en-US" sz="2400" dirty="0">
                <a:solidFill>
                  <a:srgbClr val="2A4F86"/>
                </a:solidFill>
              </a:rPr>
              <a:t>中的</a:t>
            </a:r>
            <a:r>
              <a:rPr lang="zh-CN" altLang="en-US" sz="2400" b="1" i="1" dirty="0">
                <a:solidFill>
                  <a:srgbClr val="FF3300"/>
                </a:solidFill>
              </a:rPr>
              <a:t>向量表偏移寄存器</a:t>
            </a:r>
            <a:r>
              <a:rPr lang="zh-CN" altLang="en-US" sz="2400" i="1" dirty="0">
                <a:solidFill>
                  <a:srgbClr val="2A4F86"/>
                </a:solidFill>
              </a:rPr>
              <a:t>，</a:t>
            </a:r>
            <a:r>
              <a:rPr lang="zh-CN" altLang="en-US" sz="2400" dirty="0"/>
              <a:t>可以将向量表重定位到其它的内存地址</a:t>
            </a:r>
          </a:p>
          <a:p>
            <a:pPr marL="0" indent="0">
              <a:spcBef>
                <a:spcPct val="50000"/>
              </a:spcBef>
              <a:buFontTx/>
              <a:buNone/>
            </a:pPr>
            <a:r>
              <a:rPr lang="zh-CN" altLang="en-US" sz="2400" b="1" dirty="0">
                <a:solidFill>
                  <a:srgbClr val="002060"/>
                </a:solidFill>
              </a:rPr>
              <a:t>该地址偏移需要与向量表的大小对齐， 扩展到</a:t>
            </a:r>
            <a:r>
              <a:rPr lang="en-US" altLang="zh-CN" sz="2400" b="1" dirty="0">
                <a:solidFill>
                  <a:srgbClr val="002060"/>
                </a:solidFill>
              </a:rPr>
              <a:t>2</a:t>
            </a:r>
            <a:r>
              <a:rPr lang="zh-CN" altLang="en-US" sz="2400" b="1" dirty="0">
                <a:solidFill>
                  <a:srgbClr val="002060"/>
                </a:solidFill>
              </a:rPr>
              <a:t>的若干次幂</a:t>
            </a:r>
          </a:p>
          <a:p>
            <a:pPr marL="0" indent="0">
              <a:spcBef>
                <a:spcPct val="50000"/>
              </a:spcBef>
              <a:buFontTx/>
              <a:buNone/>
            </a:pPr>
            <a:endParaRPr lang="zh-CN" altLang="en-US" sz="2400" b="1" dirty="0">
              <a:solidFill>
                <a:srgbClr val="7F4D78"/>
              </a:solidFill>
            </a:endParaRPr>
          </a:p>
          <a:p>
            <a:pPr marL="0" indent="0">
              <a:spcBef>
                <a:spcPct val="50000"/>
              </a:spcBef>
              <a:buFontTx/>
              <a:buNone/>
            </a:pPr>
            <a:r>
              <a:rPr lang="zh-CN" altLang="en-US" sz="2400" b="1" dirty="0">
                <a:solidFill>
                  <a:srgbClr val="7F4D78"/>
                </a:solidFill>
              </a:rPr>
              <a:t>          例</a:t>
            </a:r>
            <a:r>
              <a:rPr lang="en-US" altLang="zh-CN" sz="2400" b="1" dirty="0">
                <a:solidFill>
                  <a:srgbClr val="7F4D78"/>
                </a:solidFill>
              </a:rPr>
              <a:t>:</a:t>
            </a:r>
          </a:p>
          <a:p>
            <a:pPr marL="0" indent="0">
              <a:spcBef>
                <a:spcPct val="50000"/>
              </a:spcBef>
              <a:buFontTx/>
              <a:buNone/>
            </a:pPr>
            <a:r>
              <a:rPr lang="en-US" altLang="zh-CN" sz="2400" dirty="0"/>
              <a:t>IRQ </a:t>
            </a:r>
            <a:r>
              <a:rPr lang="zh-CN" altLang="en-US" sz="2400" dirty="0"/>
              <a:t>输入</a:t>
            </a:r>
            <a:r>
              <a:rPr lang="en-US" altLang="zh-CN" sz="2400" dirty="0"/>
              <a:t>: 32</a:t>
            </a:r>
          </a:p>
          <a:p>
            <a:pPr marL="0" indent="0">
              <a:spcBef>
                <a:spcPct val="50000"/>
              </a:spcBef>
              <a:buFontTx/>
              <a:buNone/>
            </a:pPr>
            <a:r>
              <a:rPr lang="zh-CN" altLang="en-US" sz="2400" dirty="0"/>
              <a:t>总异常数： </a:t>
            </a:r>
            <a:r>
              <a:rPr lang="en-US" altLang="zh-CN" sz="2400" dirty="0"/>
              <a:t>32 + 16 (system exceptions) = 48 </a:t>
            </a:r>
          </a:p>
          <a:p>
            <a:pPr marL="0" indent="0">
              <a:spcBef>
                <a:spcPct val="50000"/>
              </a:spcBef>
              <a:buFontTx/>
              <a:buNone/>
            </a:pPr>
            <a:r>
              <a:rPr lang="zh-CN" altLang="en-US" sz="2400" dirty="0"/>
              <a:t>扩展到</a:t>
            </a:r>
            <a:r>
              <a:rPr lang="en-US" altLang="zh-CN" sz="2400" dirty="0"/>
              <a:t>2</a:t>
            </a:r>
            <a:r>
              <a:rPr lang="zh-CN" altLang="en-US" sz="2400" dirty="0"/>
              <a:t>的幂</a:t>
            </a:r>
            <a:r>
              <a:rPr lang="en-US" altLang="zh-CN" sz="2400" dirty="0"/>
              <a:t>: 64.</a:t>
            </a:r>
          </a:p>
          <a:p>
            <a:pPr marL="0" indent="0">
              <a:spcBef>
                <a:spcPct val="50000"/>
              </a:spcBef>
              <a:buFontTx/>
              <a:buNone/>
            </a:pPr>
            <a:r>
              <a:rPr lang="zh-CN" altLang="en-US" sz="2400" dirty="0"/>
              <a:t>乘以</a:t>
            </a:r>
            <a:r>
              <a:rPr lang="en-US" altLang="zh-CN" sz="2400" dirty="0"/>
              <a:t>4: 256.</a:t>
            </a:r>
          </a:p>
          <a:p>
            <a:pPr marL="0" indent="0">
              <a:spcBef>
                <a:spcPct val="50000"/>
              </a:spcBef>
              <a:buFontTx/>
              <a:buNone/>
            </a:pPr>
            <a:r>
              <a:rPr lang="zh-CN" altLang="en-US" sz="2400" dirty="0"/>
              <a:t>向量表地址偏移可以被编程为</a:t>
            </a:r>
            <a:r>
              <a:rPr lang="en-US" altLang="zh-CN" sz="2400" dirty="0"/>
              <a:t>0x0, 0x100, 0x200</a:t>
            </a:r>
            <a:r>
              <a:rPr lang="zh-CN" altLang="en-US" sz="2400" dirty="0"/>
              <a:t>等等。</a:t>
            </a:r>
          </a:p>
        </p:txBody>
      </p:sp>
      <p:pic>
        <p:nvPicPr>
          <p:cNvPr id="28675"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38400"/>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4294967295"/>
          </p:nvPr>
        </p:nvSpPr>
        <p:spPr>
          <a:xfrm>
            <a:off x="457200" y="2996952"/>
            <a:ext cx="8229600" cy="3456384"/>
          </a:xfrm>
        </p:spPr>
        <p:txBody>
          <a:bodyPr/>
          <a:lstStyle/>
          <a:p>
            <a:pPr marL="0" indent="0">
              <a:lnSpc>
                <a:spcPct val="150000"/>
              </a:lnSpc>
              <a:spcBef>
                <a:spcPct val="50000"/>
              </a:spcBef>
              <a:buFontTx/>
              <a:buNone/>
            </a:pPr>
            <a:r>
              <a:rPr lang="zh-CN" altLang="en-US" sz="2400" dirty="0"/>
              <a:t>如果需要动态地更改向量表，则对于任何器件来说，向量表的起始处都必须包含以下向量</a:t>
            </a:r>
            <a:r>
              <a:rPr lang="zh-CN" altLang="en-US" sz="2400" dirty="0" smtClean="0"/>
              <a:t>：</a:t>
            </a:r>
            <a:endParaRPr lang="en-US" altLang="zh-CN" sz="2400" dirty="0" smtClean="0"/>
          </a:p>
          <a:p>
            <a:pPr marL="0" indent="0">
              <a:spcBef>
                <a:spcPct val="50000"/>
              </a:spcBef>
              <a:buFontTx/>
              <a:buNone/>
            </a:pPr>
            <a:r>
              <a:rPr lang="en-US" altLang="zh-CN" sz="2400" dirty="0" smtClean="0"/>
              <a:t>1</a:t>
            </a:r>
            <a:r>
              <a:rPr lang="en-US" altLang="zh-CN" sz="2400" dirty="0"/>
              <a:t>. </a:t>
            </a:r>
            <a:r>
              <a:rPr lang="zh-CN" altLang="en-US" sz="2400" dirty="0"/>
              <a:t>初始化主堆栈指针</a:t>
            </a:r>
          </a:p>
          <a:p>
            <a:pPr marL="0" indent="0">
              <a:spcBef>
                <a:spcPct val="50000"/>
              </a:spcBef>
              <a:buFontTx/>
              <a:buNone/>
            </a:pPr>
            <a:r>
              <a:rPr lang="en-US" altLang="zh-CN" sz="2400" dirty="0"/>
              <a:t>2. </a:t>
            </a:r>
            <a:r>
              <a:rPr lang="zh-CN" altLang="en-US" sz="2400" dirty="0"/>
              <a:t>复位向量</a:t>
            </a:r>
          </a:p>
          <a:p>
            <a:pPr marL="0" indent="0">
              <a:spcBef>
                <a:spcPct val="50000"/>
              </a:spcBef>
              <a:buFontTx/>
              <a:buNone/>
            </a:pPr>
            <a:r>
              <a:rPr lang="en-US" altLang="zh-CN" sz="2400" dirty="0"/>
              <a:t>3. NMI </a:t>
            </a:r>
            <a:r>
              <a:rPr lang="zh-CN" altLang="en-US" sz="2400" dirty="0"/>
              <a:t>向量</a:t>
            </a:r>
          </a:p>
          <a:p>
            <a:pPr marL="0" indent="0">
              <a:spcBef>
                <a:spcPct val="50000"/>
              </a:spcBef>
              <a:buFontTx/>
              <a:buNone/>
            </a:pPr>
            <a:r>
              <a:rPr lang="en-US" altLang="zh-CN" sz="2400" dirty="0"/>
              <a:t>4. </a:t>
            </a:r>
            <a:r>
              <a:rPr lang="zh-CN" altLang="en-US" sz="2400" dirty="0"/>
              <a:t>硬件错误向量</a:t>
            </a:r>
          </a:p>
        </p:txBody>
      </p:sp>
      <p:sp>
        <p:nvSpPr>
          <p:cNvPr id="30723" name="Rectangle 3"/>
          <p:cNvSpPr>
            <a:spLocks noChangeArrowheads="1"/>
          </p:cNvSpPr>
          <p:nvPr/>
        </p:nvSpPr>
        <p:spPr bwMode="auto">
          <a:xfrm>
            <a:off x="2133158" y="476672"/>
            <a:ext cx="44550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t>向量表偏移寄存器</a:t>
            </a:r>
            <a:r>
              <a:rPr lang="en-US" altLang="zh-CN" sz="2000" b="1" dirty="0"/>
              <a:t>(</a:t>
            </a:r>
            <a:r>
              <a:rPr lang="zh-CN" altLang="en-US" sz="2000" b="1" dirty="0"/>
              <a:t>地址</a:t>
            </a:r>
            <a:r>
              <a:rPr lang="en-US" altLang="zh-CN" sz="2000" b="1" dirty="0"/>
              <a:t>0xE000ED08</a:t>
            </a:r>
            <a:r>
              <a:rPr lang="en-US" altLang="zh-CN" b="1" dirty="0"/>
              <a:t>)</a:t>
            </a:r>
          </a:p>
        </p:txBody>
      </p:sp>
      <p:graphicFrame>
        <p:nvGraphicFramePr>
          <p:cNvPr id="930820" name="Group 4"/>
          <p:cNvGraphicFramePr>
            <a:graphicFrameLocks noGrp="1"/>
          </p:cNvGraphicFramePr>
          <p:nvPr>
            <p:extLst>
              <p:ext uri="{D42A27DB-BD31-4B8C-83A1-F6EECF244321}">
                <p14:modId xmlns:p14="http://schemas.microsoft.com/office/powerpoint/2010/main" val="2816697790"/>
              </p:ext>
            </p:extLst>
          </p:nvPr>
        </p:nvGraphicFramePr>
        <p:xfrm>
          <a:off x="493713" y="1052736"/>
          <a:ext cx="8280400" cy="1710373"/>
        </p:xfrm>
        <a:graphic>
          <a:graphicData uri="http://schemas.openxmlformats.org/drawingml/2006/table">
            <a:tbl>
              <a:tblPr/>
              <a:tblGrid>
                <a:gridCol w="1008062"/>
                <a:gridCol w="1150938"/>
                <a:gridCol w="936625"/>
                <a:gridCol w="1368425"/>
                <a:gridCol w="3816350"/>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TBLBASE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表基地址在</a:t>
                      </a:r>
                      <a:r>
                        <a:rPr kumimoji="0" lang="en-US" altLang="zh-CN" sz="1800" b="0" i="0" u="none" strike="noStrike" cap="none" normalizeH="0" baseline="0" smtClean="0">
                          <a:ln>
                            <a:noFill/>
                          </a:ln>
                          <a:solidFill>
                            <a:schemeClr val="tx1"/>
                          </a:solidFill>
                          <a:effectLst/>
                          <a:latin typeface="Arial" charset="0"/>
                          <a:ea typeface="宋体" pitchFamily="2" charset="-122"/>
                        </a:rPr>
                        <a:t>Code (0) </a:t>
                      </a:r>
                      <a:r>
                        <a:rPr kumimoji="0" lang="zh-CN" altLang="en-US" sz="1800" b="0" i="0" u="none" strike="noStrike" cap="none" normalizeH="0" baseline="0" smtClean="0">
                          <a:ln>
                            <a:noFill/>
                          </a:ln>
                          <a:solidFill>
                            <a:schemeClr val="tx1"/>
                          </a:solidFill>
                          <a:effectLst/>
                          <a:latin typeface="Arial" charset="0"/>
                          <a:ea typeface="宋体" pitchFamily="2" charset="-122"/>
                        </a:rPr>
                        <a:t>或</a:t>
                      </a:r>
                      <a:r>
                        <a:rPr kumimoji="0" lang="en-US" altLang="zh-CN" sz="1800" b="0" i="0" u="none" strike="noStrike" cap="none" normalizeH="0" baseline="0" smtClean="0">
                          <a:ln>
                            <a:noFill/>
                          </a:ln>
                          <a:solidFill>
                            <a:schemeClr val="tx1"/>
                          </a:solidFill>
                          <a:effectLst/>
                          <a:latin typeface="Arial" charset="0"/>
                          <a:ea typeface="宋体" pitchFamily="2" charset="-122"/>
                        </a:rPr>
                        <a:t>RAM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TBLOFF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来自</a:t>
                      </a:r>
                      <a:r>
                        <a:rPr kumimoji="0" lang="en-US" altLang="zh-CN" sz="1800" b="0" i="0" u="none" strike="noStrike" cap="none" normalizeH="0" baseline="0" dirty="0" smtClean="0">
                          <a:ln>
                            <a:noFill/>
                          </a:ln>
                          <a:solidFill>
                            <a:schemeClr val="tx1"/>
                          </a:solidFill>
                          <a:effectLst/>
                          <a:latin typeface="Arial" charset="0"/>
                          <a:ea typeface="宋体" pitchFamily="2" charset="-122"/>
                        </a:rPr>
                        <a:t>CODE</a:t>
                      </a:r>
                      <a:r>
                        <a:rPr kumimoji="0" lang="zh-CN" altLang="en-US" sz="1800" b="0" i="0" u="none" strike="noStrike" cap="none" normalizeH="0" baseline="0" dirty="0" smtClean="0">
                          <a:ln>
                            <a:noFill/>
                          </a:ln>
                          <a:solidFill>
                            <a:schemeClr val="tx1"/>
                          </a:solidFill>
                          <a:effectLst/>
                          <a:latin typeface="Arial" charset="0"/>
                          <a:ea typeface="宋体" pitchFamily="2" charset="-122"/>
                        </a:rPr>
                        <a:t>区或</a:t>
                      </a:r>
                      <a:r>
                        <a:rPr kumimoji="0" lang="en-US" altLang="zh-CN" sz="1800" b="0" i="0" u="none" strike="noStrike" cap="none" normalizeH="0" baseline="0" dirty="0" smtClean="0">
                          <a:ln>
                            <a:noFill/>
                          </a:ln>
                          <a:solidFill>
                            <a:schemeClr val="tx1"/>
                          </a:solidFill>
                          <a:effectLst/>
                          <a:latin typeface="Arial" charset="0"/>
                          <a:ea typeface="宋体" pitchFamily="2" charset="-122"/>
                        </a:rPr>
                        <a:t>RAM</a:t>
                      </a:r>
                      <a:r>
                        <a:rPr kumimoji="0" lang="zh-CN" altLang="en-US" sz="1800" b="0" i="0" u="none" strike="noStrike" cap="none" normalizeH="0" baseline="0" dirty="0" smtClean="0">
                          <a:ln>
                            <a:noFill/>
                          </a:ln>
                          <a:solidFill>
                            <a:schemeClr val="tx1"/>
                          </a:solidFill>
                          <a:effectLst/>
                          <a:latin typeface="Arial" charset="0"/>
                          <a:ea typeface="宋体" pitchFamily="2" charset="-122"/>
                        </a:rPr>
                        <a:t>区的表偏移范围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1447800" y="2895600"/>
          <a:ext cx="6400800" cy="3306763"/>
        </p:xfrm>
        <a:graphic>
          <a:graphicData uri="http://schemas.openxmlformats.org/presentationml/2006/ole">
            <mc:AlternateContent xmlns:mc="http://schemas.openxmlformats.org/markup-compatibility/2006">
              <mc:Choice xmlns:v="urn:schemas-microsoft-com:vml" Requires="v">
                <p:oleObj spid="_x0000_s32822" name="Visio" r:id="rId4" imgW="7901671" imgH="4230189" progId="Visio.Drawing.11">
                  <p:embed/>
                </p:oleObj>
              </mc:Choice>
              <mc:Fallback>
                <p:oleObj name="Visio" r:id="rId4" imgW="7901671" imgH="4230189"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895600"/>
                        <a:ext cx="6400800"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1" name="Rectangle 3"/>
          <p:cNvSpPr>
            <a:spLocks noGrp="1" noChangeArrowheads="1"/>
          </p:cNvSpPr>
          <p:nvPr>
            <p:ph type="body" idx="4294967295"/>
          </p:nvPr>
        </p:nvSpPr>
        <p:spPr>
          <a:xfrm>
            <a:off x="457200" y="476672"/>
            <a:ext cx="8229600" cy="2160240"/>
          </a:xfrm>
        </p:spPr>
        <p:txBody>
          <a:bodyPr/>
          <a:lstStyle/>
          <a:p>
            <a:pPr marL="0" indent="0">
              <a:spcBef>
                <a:spcPct val="50000"/>
              </a:spcBef>
              <a:buFontTx/>
              <a:buNone/>
            </a:pPr>
            <a:r>
              <a:rPr lang="en-US" altLang="zh-CN" sz="3000" b="1" dirty="0"/>
              <a:t>9.1.4 </a:t>
            </a:r>
            <a:r>
              <a:rPr lang="zh-CN" altLang="en-US" sz="3000" b="1" dirty="0"/>
              <a:t>中断输入和挂起行为</a:t>
            </a:r>
          </a:p>
          <a:p>
            <a:pPr marL="0" indent="0">
              <a:lnSpc>
                <a:spcPct val="150000"/>
              </a:lnSpc>
              <a:spcBef>
                <a:spcPct val="50000"/>
              </a:spcBef>
              <a:buFontTx/>
              <a:buNone/>
            </a:pPr>
            <a:r>
              <a:rPr lang="zh-CN" altLang="en-US" sz="2200" dirty="0"/>
              <a:t>当中断输入脚被置为</a:t>
            </a:r>
            <a:r>
              <a:rPr lang="zh-CN" altLang="en-US" sz="2200" dirty="0" smtClean="0"/>
              <a:t>有效后</a:t>
            </a:r>
            <a:r>
              <a:rPr lang="zh-CN" altLang="en-US" sz="2200" dirty="0"/>
              <a:t>，该中断就被悬起。即使后来中断源撤消了中断请求</a:t>
            </a:r>
            <a:r>
              <a:rPr lang="zh-CN" altLang="en-US" sz="2200" dirty="0" smtClean="0"/>
              <a:t>，已经</a:t>
            </a:r>
            <a:r>
              <a:rPr lang="zh-CN" altLang="en-US" sz="2200" dirty="0"/>
              <a:t>被标记成悬起的中断也被记录下来。到了系统中它的优先级最高的时候，就会得到响应。</a:t>
            </a:r>
            <a:endParaRPr lang="zh-CN" altLang="en-US" sz="2200" dirty="0"/>
          </a:p>
        </p:txBody>
      </p:sp>
      <p:sp>
        <p:nvSpPr>
          <p:cNvPr id="32772" name="Rectangle 4"/>
          <p:cNvSpPr>
            <a:spLocks noChangeArrowheads="1"/>
          </p:cNvSpPr>
          <p:nvPr/>
        </p:nvSpPr>
        <p:spPr bwMode="auto">
          <a:xfrm>
            <a:off x="3810000" y="632460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中断挂起</a:t>
            </a:r>
          </a:p>
        </p:txBody>
      </p:sp>
      <p:sp>
        <p:nvSpPr>
          <p:cNvPr id="32773" name="Rectangle 5"/>
          <p:cNvSpPr>
            <a:spLocks noChangeArrowheads="1"/>
          </p:cNvSpPr>
          <p:nvPr/>
        </p:nvSpPr>
        <p:spPr bwMode="auto">
          <a:xfrm>
            <a:off x="0" y="201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866" name="Object 2"/>
          <p:cNvGraphicFramePr>
            <a:graphicFrameLocks noChangeAspect="1"/>
          </p:cNvGraphicFramePr>
          <p:nvPr>
            <p:extLst>
              <p:ext uri="{D42A27DB-BD31-4B8C-83A1-F6EECF244321}">
                <p14:modId xmlns:p14="http://schemas.microsoft.com/office/powerpoint/2010/main" val="274859882"/>
              </p:ext>
            </p:extLst>
          </p:nvPr>
        </p:nvGraphicFramePr>
        <p:xfrm>
          <a:off x="685800" y="2156743"/>
          <a:ext cx="7086600" cy="3792537"/>
        </p:xfrm>
        <a:graphic>
          <a:graphicData uri="http://schemas.openxmlformats.org/presentationml/2006/ole">
            <mc:AlternateContent xmlns:mc="http://schemas.openxmlformats.org/markup-compatibility/2006">
              <mc:Choice xmlns:v="urn:schemas-microsoft-com:vml" Requires="v">
                <p:oleObj spid="_x0000_s34870" name="Visio" r:id="rId4" imgW="7901671" imgH="4230189" progId="Visio.Drawing.11">
                  <p:embed/>
                </p:oleObj>
              </mc:Choice>
              <mc:Fallback>
                <p:oleObj name="Visio" r:id="rId4" imgW="7901671" imgH="4230189"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156743"/>
                        <a:ext cx="7086600" cy="379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19" name="Rectangle 3"/>
          <p:cNvSpPr>
            <a:spLocks noGrp="1" noChangeArrowheads="1"/>
          </p:cNvSpPr>
          <p:nvPr>
            <p:ph type="body" idx="4294967295"/>
          </p:nvPr>
        </p:nvSpPr>
        <p:spPr>
          <a:xfrm>
            <a:off x="457200" y="404664"/>
            <a:ext cx="8229600" cy="1470620"/>
          </a:xfrm>
        </p:spPr>
        <p:txBody>
          <a:bodyPr/>
          <a:lstStyle/>
          <a:p>
            <a:pPr marL="0" indent="0">
              <a:lnSpc>
                <a:spcPct val="150000"/>
              </a:lnSpc>
              <a:buFontTx/>
              <a:buNone/>
            </a:pPr>
            <a:r>
              <a:rPr lang="zh-CN" altLang="en-US" sz="2200" dirty="0"/>
              <a:t>如果在某个中断得到响应之前，其悬起状态被清除了（例如，在</a:t>
            </a:r>
            <a:r>
              <a:rPr lang="en-US" altLang="zh-CN" sz="2200" dirty="0"/>
              <a:t>PRIMASK </a:t>
            </a:r>
            <a:r>
              <a:rPr lang="zh-CN" altLang="en-US" sz="2200" dirty="0"/>
              <a:t>或</a:t>
            </a:r>
            <a:r>
              <a:rPr lang="en-US" altLang="zh-CN" sz="2200" dirty="0" smtClean="0"/>
              <a:t>FAULTMASK</a:t>
            </a:r>
            <a:r>
              <a:rPr lang="zh-CN" altLang="en-US" sz="2200" dirty="0" smtClean="0"/>
              <a:t>置位</a:t>
            </a:r>
            <a:r>
              <a:rPr lang="zh-CN" altLang="en-US" sz="2200" dirty="0"/>
              <a:t>的时候软件清除了悬起状态标志），则中断被取消</a:t>
            </a:r>
            <a:endParaRPr lang="zh-CN" altLang="en-US" sz="2200" dirty="0"/>
          </a:p>
        </p:txBody>
      </p:sp>
      <p:sp>
        <p:nvSpPr>
          <p:cNvPr id="34820" name="Rectangle 4"/>
          <p:cNvSpPr>
            <a:spLocks noChangeArrowheads="1"/>
          </p:cNvSpPr>
          <p:nvPr/>
        </p:nvSpPr>
        <p:spPr bwMode="auto">
          <a:xfrm>
            <a:off x="2396480" y="6096000"/>
            <a:ext cx="404772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在处理器执行前，中断挂起被清除</a:t>
            </a:r>
          </a:p>
        </p:txBody>
      </p:sp>
      <p:sp>
        <p:nvSpPr>
          <p:cNvPr id="34821" name="Rectangle 5"/>
          <p:cNvSpPr>
            <a:spLocks noChangeArrowheads="1"/>
          </p:cNvSpPr>
          <p:nvPr/>
        </p:nvSpPr>
        <p:spPr bwMode="auto">
          <a:xfrm>
            <a:off x="0" y="201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2866"/>
                                        </p:tgtEl>
                                        <p:attrNameLst>
                                          <p:attrName>style.visibility</p:attrName>
                                        </p:attrNameLst>
                                      </p:cBhvr>
                                      <p:to>
                                        <p:strVal val="visible"/>
                                      </p:to>
                                    </p:set>
                                    <p:animEffect transition="in" filter="blinds(horizontal)">
                                      <p:cBhvr>
                                        <p:cTn id="7" dur="500"/>
                                        <p:tgtEl>
                                          <p:spTgt spid="932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457200" y="448717"/>
            <a:ext cx="8229600" cy="1108075"/>
          </a:xfrm>
        </p:spPr>
        <p:txBody>
          <a:bodyPr/>
          <a:lstStyle/>
          <a:p>
            <a:pPr marL="0" indent="0">
              <a:lnSpc>
                <a:spcPct val="150000"/>
              </a:lnSpc>
              <a:buFontTx/>
              <a:buNone/>
            </a:pPr>
            <a:r>
              <a:rPr lang="zh-CN" altLang="en-US" sz="2200" dirty="0"/>
              <a:t>当某中断的服务例程开始执行时，就称此中断进入了“活跃”状态，并且其悬起位会被硬件</a:t>
            </a:r>
            <a:r>
              <a:rPr lang="zh-CN" altLang="en-US" sz="2200" dirty="0" smtClean="0"/>
              <a:t>自动清除。</a:t>
            </a:r>
            <a:r>
              <a:rPr lang="zh-CN" altLang="en-US" sz="2200" dirty="0"/>
              <a:t>在一个中断活跃后，直到其服务例程执行完毕，并且</a:t>
            </a:r>
            <a:r>
              <a:rPr lang="zh-CN" altLang="en-US" sz="2200" dirty="0" smtClean="0"/>
              <a:t>返回后</a:t>
            </a:r>
            <a:r>
              <a:rPr lang="zh-CN" altLang="en-US" sz="2200" dirty="0"/>
              <a:t>，才能对该中断的新请求予以</a:t>
            </a:r>
            <a:r>
              <a:rPr lang="zh-CN" altLang="en-US" sz="2200" dirty="0" smtClean="0"/>
              <a:t>响应。</a:t>
            </a:r>
            <a:endParaRPr lang="zh-CN" altLang="en-US" sz="2200" dirty="0"/>
          </a:p>
        </p:txBody>
      </p:sp>
      <p:sp>
        <p:nvSpPr>
          <p:cNvPr id="36867" name="Rectangle 3"/>
          <p:cNvSpPr>
            <a:spLocks noChangeArrowheads="1"/>
          </p:cNvSpPr>
          <p:nvPr/>
        </p:nvSpPr>
        <p:spPr bwMode="auto">
          <a:xfrm>
            <a:off x="2123430" y="6092825"/>
            <a:ext cx="504085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smtClean="0"/>
              <a:t>处理器</a:t>
            </a:r>
            <a:r>
              <a:rPr lang="zh-CN" altLang="en-US" b="1" dirty="0"/>
              <a:t>进入服务例程后对中断活跃状态的设置 </a:t>
            </a:r>
            <a:endParaRPr lang="zh-CN" altLang="en-US" b="1" dirty="0"/>
          </a:p>
        </p:txBody>
      </p:sp>
      <p:sp>
        <p:nvSpPr>
          <p:cNvPr id="36868" name="Rectangle 4"/>
          <p:cNvSpPr>
            <a:spLocks noChangeArrowheads="1"/>
          </p:cNvSpPr>
          <p:nvPr/>
        </p:nvSpPr>
        <p:spPr bwMode="auto">
          <a:xfrm>
            <a:off x="0" y="2276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933893" name="Object 2"/>
          <p:cNvGraphicFramePr>
            <a:graphicFrameLocks noChangeAspect="1"/>
          </p:cNvGraphicFramePr>
          <p:nvPr>
            <p:extLst>
              <p:ext uri="{D42A27DB-BD31-4B8C-83A1-F6EECF244321}">
                <p14:modId xmlns:p14="http://schemas.microsoft.com/office/powerpoint/2010/main" val="1922033476"/>
              </p:ext>
            </p:extLst>
          </p:nvPr>
        </p:nvGraphicFramePr>
        <p:xfrm>
          <a:off x="533400" y="2311300"/>
          <a:ext cx="7543800" cy="3709988"/>
        </p:xfrm>
        <a:graphic>
          <a:graphicData uri="http://schemas.openxmlformats.org/presentationml/2006/ole">
            <mc:AlternateContent xmlns:mc="http://schemas.openxmlformats.org/markup-compatibility/2006">
              <mc:Choice xmlns:v="urn:schemas-microsoft-com:vml" Requires="v">
                <p:oleObj spid="_x0000_s36918" name="Visio" r:id="rId4" imgW="9220568" imgH="4032069" progId="Visio.Drawing.11">
                  <p:embed/>
                </p:oleObj>
              </mc:Choice>
              <mc:Fallback>
                <p:oleObj name="Visio" r:id="rId4" imgW="9220568" imgH="4032069"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311300"/>
                        <a:ext cx="75438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3893"/>
                                        </p:tgtEl>
                                        <p:attrNameLst>
                                          <p:attrName>style.visibility</p:attrName>
                                        </p:attrNameLst>
                                      </p:cBhvr>
                                      <p:to>
                                        <p:strVal val="visible"/>
                                      </p:to>
                                    </p:set>
                                    <p:animEffect transition="in" filter="blinds(horizontal)">
                                      <p:cBhvr>
                                        <p:cTn id="7" dur="500"/>
                                        <p:tgtEl>
                                          <p:spTgt spid="933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457200" y="476672"/>
            <a:ext cx="8229600" cy="1108075"/>
          </a:xfrm>
        </p:spPr>
        <p:txBody>
          <a:bodyPr/>
          <a:lstStyle/>
          <a:p>
            <a:pPr marL="0" indent="0">
              <a:lnSpc>
                <a:spcPct val="150000"/>
              </a:lnSpc>
              <a:buFontTx/>
              <a:buNone/>
            </a:pPr>
            <a:r>
              <a:rPr lang="zh-CN" altLang="en-US" sz="2400" dirty="0"/>
              <a:t>如果中断源咬住请求信号不放，该中断就会在其上次服务例程返回后再次被置为悬起</a:t>
            </a:r>
            <a:r>
              <a:rPr lang="zh-CN" altLang="en-US" sz="2400" dirty="0" smtClean="0"/>
              <a:t>状态</a:t>
            </a:r>
            <a:r>
              <a:rPr lang="en-US" altLang="zh-CN" sz="2400" dirty="0" smtClean="0"/>
              <a:t>.</a:t>
            </a:r>
            <a:endParaRPr lang="zh-CN" altLang="en-US" sz="2400" dirty="0"/>
          </a:p>
        </p:txBody>
      </p:sp>
      <p:sp>
        <p:nvSpPr>
          <p:cNvPr id="38915" name="Rectangle 3"/>
          <p:cNvSpPr>
            <a:spLocks noChangeArrowheads="1"/>
          </p:cNvSpPr>
          <p:nvPr/>
        </p:nvSpPr>
        <p:spPr bwMode="auto">
          <a:xfrm>
            <a:off x="2700189" y="5805488"/>
            <a:ext cx="41760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在中断结束后，连续中断请求再次挂起</a:t>
            </a:r>
          </a:p>
        </p:txBody>
      </p:sp>
      <p:sp>
        <p:nvSpPr>
          <p:cNvPr id="38916" name="Rectangle 4"/>
          <p:cNvSpPr>
            <a:spLocks noChangeArrowheads="1"/>
          </p:cNvSpPr>
          <p:nvPr/>
        </p:nvSpPr>
        <p:spPr bwMode="auto">
          <a:xfrm>
            <a:off x="0" y="2447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934917" name="Object 2"/>
          <p:cNvGraphicFramePr>
            <a:graphicFrameLocks noChangeAspect="1"/>
          </p:cNvGraphicFramePr>
          <p:nvPr/>
        </p:nvGraphicFramePr>
        <p:xfrm>
          <a:off x="457200" y="2124075"/>
          <a:ext cx="7772400" cy="3403600"/>
        </p:xfrm>
        <a:graphic>
          <a:graphicData uri="http://schemas.openxmlformats.org/presentationml/2006/ole">
            <mc:AlternateContent xmlns:mc="http://schemas.openxmlformats.org/markup-compatibility/2006">
              <mc:Choice xmlns:v="urn:schemas-microsoft-com:vml" Requires="v">
                <p:oleObj spid="_x0000_s38966" name="Visio" r:id="rId4" imgW="10106194" imgH="3772553" progId="Visio.Drawing.11">
                  <p:embed/>
                </p:oleObj>
              </mc:Choice>
              <mc:Fallback>
                <p:oleObj name="Visio" r:id="rId4" imgW="10106194" imgH="377255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124075"/>
                        <a:ext cx="77724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4917"/>
                                        </p:tgtEl>
                                        <p:attrNameLst>
                                          <p:attrName>style.visibility</p:attrName>
                                        </p:attrNameLst>
                                      </p:cBhvr>
                                      <p:to>
                                        <p:strVal val="visible"/>
                                      </p:to>
                                    </p:set>
                                    <p:animEffect transition="in" filter="blinds(horizontal)">
                                      <p:cBhvr>
                                        <p:cTn id="7" dur="500"/>
                                        <p:tgtEl>
                                          <p:spTgt spid="934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381000" y="476672"/>
            <a:ext cx="8229600" cy="1152128"/>
          </a:xfrm>
        </p:spPr>
        <p:txBody>
          <a:bodyPr/>
          <a:lstStyle/>
          <a:p>
            <a:pPr marL="0" indent="0">
              <a:lnSpc>
                <a:spcPct val="150000"/>
              </a:lnSpc>
              <a:buFontTx/>
              <a:buNone/>
            </a:pPr>
            <a:r>
              <a:rPr lang="zh-CN" altLang="en-US" sz="2400" dirty="0"/>
              <a:t>如果一个中断在处理器执行前有多次脉冲，它将被视为一次中断请求，而不是多次。</a:t>
            </a:r>
          </a:p>
        </p:txBody>
      </p:sp>
      <p:sp>
        <p:nvSpPr>
          <p:cNvPr id="40963" name="Rectangle 3"/>
          <p:cNvSpPr>
            <a:spLocks noChangeArrowheads="1"/>
          </p:cNvSpPr>
          <p:nvPr/>
        </p:nvSpPr>
        <p:spPr bwMode="auto">
          <a:xfrm>
            <a:off x="228600" y="6019800"/>
            <a:ext cx="876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		</a:t>
            </a:r>
            <a:r>
              <a:rPr lang="zh-CN" altLang="en-US" b="1" dirty="0"/>
              <a:t>中断请求过快导致一部分请求错失的情况</a:t>
            </a:r>
            <a:endParaRPr lang="zh-CN" altLang="en-US" b="1" dirty="0"/>
          </a:p>
        </p:txBody>
      </p:sp>
      <p:sp>
        <p:nvSpPr>
          <p:cNvPr id="40964" name="Rectangle 4"/>
          <p:cNvSpPr>
            <a:spLocks noChangeArrowheads="1"/>
          </p:cNvSpPr>
          <p:nvPr/>
        </p:nvSpPr>
        <p:spPr bwMode="auto">
          <a:xfrm>
            <a:off x="0" y="2009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935941" name="Object 2"/>
          <p:cNvGraphicFramePr>
            <a:graphicFrameLocks noChangeAspect="1"/>
          </p:cNvGraphicFramePr>
          <p:nvPr/>
        </p:nvGraphicFramePr>
        <p:xfrm>
          <a:off x="762000" y="2057400"/>
          <a:ext cx="7391400" cy="3968750"/>
        </p:xfrm>
        <a:graphic>
          <a:graphicData uri="http://schemas.openxmlformats.org/presentationml/2006/ole">
            <mc:AlternateContent xmlns:mc="http://schemas.openxmlformats.org/markup-compatibility/2006">
              <mc:Choice xmlns:v="urn:schemas-microsoft-com:vml" Requires="v">
                <p:oleObj spid="_x0000_s41014" name="Visio" r:id="rId4" imgW="9075277" imgH="4881154" progId="Visio.Drawing.11">
                  <p:embed/>
                </p:oleObj>
              </mc:Choice>
              <mc:Fallback>
                <p:oleObj name="Visio" r:id="rId4" imgW="9075277" imgH="488115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73914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5941"/>
                                        </p:tgtEl>
                                        <p:attrNameLst>
                                          <p:attrName>style.visibility</p:attrName>
                                        </p:attrNameLst>
                                      </p:cBhvr>
                                      <p:to>
                                        <p:strVal val="visible"/>
                                      </p:to>
                                    </p:set>
                                    <p:animEffect transition="in" filter="blinds(horizontal)">
                                      <p:cBhvr>
                                        <p:cTn id="7" dur="500"/>
                                        <p:tgtEl>
                                          <p:spTgt spid="935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a:xfrm>
            <a:off x="461143" y="476672"/>
            <a:ext cx="8215313" cy="5472608"/>
          </a:xfrm>
        </p:spPr>
        <p:txBody>
          <a:bodyPr/>
          <a:lstStyle/>
          <a:p>
            <a:pPr marL="0" indent="0">
              <a:spcBef>
                <a:spcPct val="50000"/>
              </a:spcBef>
              <a:buFontTx/>
              <a:buNone/>
            </a:pPr>
            <a:r>
              <a:rPr lang="en-US" altLang="zh-CN" b="1" dirty="0"/>
              <a:t>9.1 </a:t>
            </a:r>
            <a:r>
              <a:rPr lang="zh-CN" altLang="en-US" b="1" dirty="0"/>
              <a:t>异常</a:t>
            </a:r>
          </a:p>
          <a:p>
            <a:pPr marL="0" indent="0">
              <a:spcBef>
                <a:spcPct val="50000"/>
              </a:spcBef>
              <a:buFontTx/>
              <a:buNone/>
            </a:pPr>
            <a:r>
              <a:rPr lang="en-US" altLang="zh-CN" sz="3000" b="1" dirty="0"/>
              <a:t>9.1.1 </a:t>
            </a:r>
            <a:r>
              <a:rPr lang="zh-CN" altLang="en-US" sz="3000" b="1" dirty="0"/>
              <a:t>异常类型</a:t>
            </a:r>
          </a:p>
          <a:p>
            <a:pPr marL="0" indent="0">
              <a:spcBef>
                <a:spcPct val="50000"/>
              </a:spcBef>
              <a:buFontTx/>
              <a:buNone/>
            </a:pPr>
            <a:r>
              <a:rPr lang="zh-CN" altLang="en-US" sz="2400" dirty="0"/>
              <a:t>      异常是 编号为</a:t>
            </a:r>
            <a:r>
              <a:rPr lang="en-US" altLang="zh-CN" sz="2400" dirty="0"/>
              <a:t>1</a:t>
            </a:r>
            <a:r>
              <a:rPr lang="zh-CN" altLang="en-US" sz="2400" dirty="0"/>
              <a:t>到</a:t>
            </a:r>
            <a:r>
              <a:rPr lang="en-US" altLang="zh-CN" sz="2400" dirty="0"/>
              <a:t>15</a:t>
            </a:r>
            <a:r>
              <a:rPr lang="zh-CN" altLang="en-US" sz="2400" dirty="0"/>
              <a:t>的系统异常，而余下的</a:t>
            </a:r>
            <a:r>
              <a:rPr lang="en-US" altLang="zh-CN" sz="2400" dirty="0"/>
              <a:t>240</a:t>
            </a:r>
            <a:r>
              <a:rPr lang="zh-CN" altLang="en-US" sz="2400" dirty="0"/>
              <a:t>个是外部中断输入。（向量表中共</a:t>
            </a:r>
            <a:r>
              <a:rPr lang="en-US" altLang="zh-CN" sz="2400" dirty="0"/>
              <a:t>256</a:t>
            </a:r>
            <a:r>
              <a:rPr lang="zh-CN" altLang="en-US" sz="2400" dirty="0"/>
              <a:t>条）</a:t>
            </a:r>
          </a:p>
          <a:p>
            <a:pPr marL="0" indent="0">
              <a:spcBef>
                <a:spcPct val="50000"/>
              </a:spcBef>
              <a:buFontTx/>
              <a:buNone/>
            </a:pPr>
            <a:r>
              <a:rPr lang="zh-CN" altLang="en-US" sz="2400" dirty="0"/>
              <a:t>      异常是另一种形式的中断，它是由内部错误引起的，或者内核的</a:t>
            </a:r>
            <a:r>
              <a:rPr lang="en-US" altLang="zh-CN" sz="2400" dirty="0" err="1"/>
              <a:t>SysTick</a:t>
            </a:r>
            <a:r>
              <a:rPr lang="zh-CN" altLang="en-US" sz="2400" dirty="0"/>
              <a:t>、</a:t>
            </a:r>
            <a:r>
              <a:rPr lang="en-US" altLang="zh-CN" sz="2400" dirty="0" err="1"/>
              <a:t>SVCall</a:t>
            </a:r>
            <a:r>
              <a:rPr lang="zh-CN" altLang="en-US" sz="2400" dirty="0"/>
              <a:t>等。而中断是由随机的外部事件引发的。</a:t>
            </a:r>
          </a:p>
          <a:p>
            <a:pPr marL="0" indent="0">
              <a:buFontTx/>
              <a:buNone/>
            </a:pPr>
            <a:r>
              <a:rPr lang="zh-CN" altLang="en-US" sz="2400" dirty="0"/>
              <a:t>      大部分的异常可编程优先级，其中很少的一些有固定的优先级。</a:t>
            </a:r>
          </a:p>
          <a:p>
            <a:pPr marL="0" indent="0">
              <a:buFontTx/>
              <a:buNone/>
            </a:pPr>
            <a:r>
              <a:rPr lang="zh-CN" altLang="en-US" sz="2400" dirty="0"/>
              <a:t>      当前运行的异常值，是由特殊寄存器</a:t>
            </a:r>
            <a:r>
              <a:rPr lang="en-US" altLang="zh-CN" sz="2400" dirty="0"/>
              <a:t>IPSR​​</a:t>
            </a:r>
            <a:r>
              <a:rPr lang="zh-CN" altLang="en-US" sz="2400" dirty="0"/>
              <a:t>或</a:t>
            </a:r>
            <a:r>
              <a:rPr lang="en-US" altLang="zh-CN" sz="2400" dirty="0"/>
              <a:t>NVIC</a:t>
            </a:r>
            <a:r>
              <a:rPr lang="zh-CN" altLang="en-US" sz="2400" dirty="0"/>
              <a:t>的中断控制状态寄存器表示的。</a:t>
            </a:r>
          </a:p>
          <a:p>
            <a:pPr marL="0" indent="0">
              <a:spcBef>
                <a:spcPct val="50000"/>
              </a:spcBef>
              <a:buFontTx/>
              <a:buNone/>
            </a:pPr>
            <a:endParaRPr lang="zh-CN" altLang="en-US" sz="2400" b="1" dirty="0"/>
          </a:p>
          <a:p>
            <a:pPr marL="0" indent="0">
              <a:spcBef>
                <a:spcPct val="50000"/>
              </a:spcBef>
              <a:buFontTx/>
              <a:buNone/>
            </a:pPr>
            <a:endParaRPr lang="en-US" altLang="zh-C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4294967295"/>
          </p:nvPr>
        </p:nvSpPr>
        <p:spPr>
          <a:xfrm>
            <a:off x="457200" y="476672"/>
            <a:ext cx="8229600" cy="1584176"/>
          </a:xfrm>
        </p:spPr>
        <p:txBody>
          <a:bodyPr/>
          <a:lstStyle/>
          <a:p>
            <a:pPr marL="0" indent="0">
              <a:lnSpc>
                <a:spcPct val="150000"/>
              </a:lnSpc>
              <a:buFontTx/>
              <a:buNone/>
            </a:pPr>
            <a:r>
              <a:rPr lang="zh-CN" altLang="en-US" sz="2400" dirty="0"/>
              <a:t>如果在服务例程执行时，中断请求释放了，但是在服务例程返回前又重新被置为有效，则 </a:t>
            </a:r>
            <a:r>
              <a:rPr lang="en-US" altLang="zh-CN" sz="2400" dirty="0" smtClean="0"/>
              <a:t>CM3</a:t>
            </a:r>
            <a:r>
              <a:rPr lang="zh-CN" altLang="en-US" sz="2400" dirty="0" smtClean="0"/>
              <a:t>会</a:t>
            </a:r>
            <a:r>
              <a:rPr lang="zh-CN" altLang="en-US" sz="2400" dirty="0"/>
              <a:t>记住此动作，重新悬起该中断。</a:t>
            </a:r>
            <a:endParaRPr lang="zh-CN" altLang="en-US" sz="2400" dirty="0"/>
          </a:p>
        </p:txBody>
      </p:sp>
      <p:sp>
        <p:nvSpPr>
          <p:cNvPr id="43011" name="Rectangle 3"/>
          <p:cNvSpPr>
            <a:spLocks noChangeArrowheads="1"/>
          </p:cNvSpPr>
          <p:nvPr/>
        </p:nvSpPr>
        <p:spPr bwMode="auto">
          <a:xfrm>
            <a:off x="3348583" y="6021388"/>
            <a:ext cx="352767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在执行</a:t>
            </a:r>
            <a:r>
              <a:rPr lang="en-US" altLang="zh-CN" b="1" dirty="0"/>
              <a:t>ISR </a:t>
            </a:r>
            <a:r>
              <a:rPr lang="zh-CN" altLang="en-US" b="1" dirty="0"/>
              <a:t>时中断悬起再次发生</a:t>
            </a:r>
            <a:endParaRPr lang="zh-CN" altLang="en-US" b="1" dirty="0"/>
          </a:p>
        </p:txBody>
      </p:sp>
      <p:sp>
        <p:nvSpPr>
          <p:cNvPr id="43012" name="Rectangle 4"/>
          <p:cNvSpPr>
            <a:spLocks noChangeArrowheads="1"/>
          </p:cNvSpPr>
          <p:nvPr/>
        </p:nvSpPr>
        <p:spPr bwMode="auto">
          <a:xfrm>
            <a:off x="0" y="1938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936965" name="Object 2"/>
          <p:cNvGraphicFramePr>
            <a:graphicFrameLocks noChangeAspect="1"/>
          </p:cNvGraphicFramePr>
          <p:nvPr/>
        </p:nvGraphicFramePr>
        <p:xfrm>
          <a:off x="1143000" y="1981200"/>
          <a:ext cx="7010400" cy="3757613"/>
        </p:xfrm>
        <a:graphic>
          <a:graphicData uri="http://schemas.openxmlformats.org/presentationml/2006/ole">
            <mc:AlternateContent xmlns:mc="http://schemas.openxmlformats.org/markup-compatibility/2006">
              <mc:Choice xmlns:v="urn:schemas-microsoft-com:vml" Requires="v">
                <p:oleObj spid="_x0000_s43062" name="Visio" r:id="rId4" imgW="7937235" imgH="4493623" progId="Visio.Drawing.11">
                  <p:embed/>
                </p:oleObj>
              </mc:Choice>
              <mc:Fallback>
                <p:oleObj name="Visio" r:id="rId4" imgW="7937235" imgH="449362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981200"/>
                        <a:ext cx="7010400"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6965"/>
                                        </p:tgtEl>
                                        <p:attrNameLst>
                                          <p:attrName>style.visibility</p:attrName>
                                        </p:attrNameLst>
                                      </p:cBhvr>
                                      <p:to>
                                        <p:strVal val="visible"/>
                                      </p:to>
                                    </p:set>
                                    <p:animEffect transition="in" filter="blinds(horizontal)">
                                      <p:cBhvr>
                                        <p:cTn id="7" dur="500"/>
                                        <p:tgtEl>
                                          <p:spTgt spid="93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4294967295"/>
          </p:nvPr>
        </p:nvSpPr>
        <p:spPr>
          <a:xfrm>
            <a:off x="457200" y="476672"/>
            <a:ext cx="8229600" cy="5534025"/>
          </a:xfrm>
        </p:spPr>
        <p:txBody>
          <a:bodyPr/>
          <a:lstStyle/>
          <a:p>
            <a:pPr marL="0" indent="0">
              <a:spcBef>
                <a:spcPct val="50000"/>
              </a:spcBef>
              <a:buFontTx/>
              <a:buNone/>
            </a:pPr>
            <a:r>
              <a:rPr lang="en-US" altLang="zh-CN" sz="3000" b="1" dirty="0"/>
              <a:t>9.1.5 </a:t>
            </a:r>
            <a:r>
              <a:rPr lang="en-US" altLang="zh-CN" sz="3000" b="1" dirty="0"/>
              <a:t>Fault </a:t>
            </a:r>
            <a:r>
              <a:rPr lang="zh-CN" altLang="en-US" sz="3000" b="1" dirty="0"/>
              <a:t>类</a:t>
            </a:r>
            <a:r>
              <a:rPr lang="zh-CN" altLang="en-US" sz="3000" b="1" dirty="0" smtClean="0"/>
              <a:t>异常</a:t>
            </a:r>
            <a:endParaRPr lang="en-US" altLang="zh-CN" sz="3000" b="1" dirty="0" smtClean="0"/>
          </a:p>
          <a:p>
            <a:pPr marL="0" indent="0">
              <a:spcBef>
                <a:spcPct val="50000"/>
              </a:spcBef>
              <a:buFontTx/>
              <a:buNone/>
            </a:pPr>
            <a:r>
              <a:rPr lang="en-US" altLang="zh-CN" sz="2800" b="1" dirty="0" smtClean="0"/>
              <a:t>9.1.5.1 </a:t>
            </a:r>
            <a:r>
              <a:rPr lang="zh-CN" altLang="en-US" sz="2800" b="1" dirty="0" smtClean="0"/>
              <a:t>总线</a:t>
            </a:r>
            <a:r>
              <a:rPr lang="en-US" altLang="zh-CN" sz="2800" b="1" dirty="0" smtClean="0"/>
              <a:t>faults</a:t>
            </a:r>
            <a:endParaRPr lang="zh-CN" altLang="en-US" sz="2800" b="1" dirty="0"/>
          </a:p>
          <a:p>
            <a:pPr marL="0" indent="0">
              <a:lnSpc>
                <a:spcPct val="150000"/>
              </a:lnSpc>
              <a:spcBef>
                <a:spcPct val="50000"/>
              </a:spcBef>
              <a:buFontTx/>
              <a:buNone/>
            </a:pPr>
            <a:r>
              <a:rPr lang="zh-CN" altLang="en-US" sz="2400" dirty="0"/>
              <a:t>当</a:t>
            </a:r>
            <a:r>
              <a:rPr lang="en-US" altLang="zh-CN" sz="2400" dirty="0"/>
              <a:t>AHB </a:t>
            </a:r>
            <a:r>
              <a:rPr lang="zh-CN" altLang="en-US" sz="2400" dirty="0"/>
              <a:t>接口上正在传送数据时，如果回复了一个错误</a:t>
            </a:r>
            <a:r>
              <a:rPr lang="zh-CN" altLang="en-US" sz="2400" dirty="0" smtClean="0"/>
              <a:t>信号</a:t>
            </a:r>
            <a:r>
              <a:rPr lang="en-US" altLang="zh-CN" sz="2400" dirty="0" smtClean="0"/>
              <a:t> </a:t>
            </a:r>
            <a:r>
              <a:rPr lang="zh-CN" altLang="en-US" sz="2400" dirty="0"/>
              <a:t>，则会产生</a:t>
            </a:r>
            <a:r>
              <a:rPr lang="zh-CN" altLang="en-US" sz="2400" dirty="0" smtClean="0"/>
              <a:t>总线</a:t>
            </a:r>
            <a:r>
              <a:rPr lang="en-US" altLang="zh-CN" sz="2400" dirty="0" smtClean="0"/>
              <a:t>faults</a:t>
            </a:r>
            <a:r>
              <a:rPr lang="zh-CN" altLang="en-US" sz="2400" dirty="0"/>
              <a:t>，产生的场合可以是</a:t>
            </a:r>
            <a:r>
              <a:rPr lang="zh-CN" altLang="en-US" sz="2400" dirty="0" smtClean="0"/>
              <a:t>：</a:t>
            </a:r>
            <a:endParaRPr lang="en-US" altLang="zh-CN" sz="2400" dirty="0" smtClean="0"/>
          </a:p>
          <a:p>
            <a:pPr marL="0" indent="0">
              <a:spcBef>
                <a:spcPct val="50000"/>
              </a:spcBef>
              <a:buFontTx/>
              <a:buNone/>
            </a:pPr>
            <a:r>
              <a:rPr lang="en-US" altLang="zh-CN" sz="2400" dirty="0" smtClean="0"/>
              <a:t>1</a:t>
            </a:r>
            <a:r>
              <a:rPr lang="en-US" altLang="zh-CN" sz="2400" dirty="0"/>
              <a:t>. </a:t>
            </a:r>
            <a:r>
              <a:rPr lang="zh-CN" altLang="en-US" sz="2400" dirty="0"/>
              <a:t>取指令</a:t>
            </a:r>
          </a:p>
          <a:p>
            <a:pPr marL="0" indent="0">
              <a:spcBef>
                <a:spcPct val="50000"/>
              </a:spcBef>
              <a:buFontTx/>
              <a:buNone/>
            </a:pPr>
            <a:r>
              <a:rPr lang="en-US" altLang="zh-CN" sz="2400" dirty="0"/>
              <a:t>2. </a:t>
            </a:r>
            <a:r>
              <a:rPr lang="zh-CN" altLang="en-US" sz="2400" dirty="0"/>
              <a:t>数据读</a:t>
            </a:r>
            <a:r>
              <a:rPr lang="en-US" altLang="zh-CN" sz="2400" dirty="0"/>
              <a:t>/</a:t>
            </a:r>
            <a:r>
              <a:rPr lang="zh-CN" altLang="en-US" sz="2400" dirty="0"/>
              <a:t>写</a:t>
            </a:r>
          </a:p>
          <a:p>
            <a:pPr marL="0" indent="0">
              <a:spcBef>
                <a:spcPct val="50000"/>
              </a:spcBef>
              <a:buFontTx/>
              <a:buNone/>
            </a:pPr>
            <a:r>
              <a:rPr lang="en-US" altLang="zh-CN" sz="2400" dirty="0"/>
              <a:t>3. </a:t>
            </a:r>
            <a:r>
              <a:rPr lang="zh-CN" altLang="en-US" sz="2400" dirty="0" smtClean="0"/>
              <a:t>中断</a:t>
            </a:r>
            <a:r>
              <a:rPr lang="zh-CN" altLang="en-US" sz="2400" dirty="0"/>
              <a:t>进程开始的压栈</a:t>
            </a:r>
          </a:p>
          <a:p>
            <a:pPr marL="0" indent="0">
              <a:spcBef>
                <a:spcPct val="50000"/>
              </a:spcBef>
              <a:buFontTx/>
              <a:buNone/>
            </a:pPr>
            <a:r>
              <a:rPr lang="en-US" altLang="zh-CN" sz="2400" dirty="0"/>
              <a:t>4. </a:t>
            </a:r>
            <a:r>
              <a:rPr lang="zh-CN" altLang="en-US" sz="2400" dirty="0"/>
              <a:t>中断进程结束时的出栈</a:t>
            </a:r>
          </a:p>
          <a:p>
            <a:pPr marL="0" indent="0">
              <a:spcBef>
                <a:spcPct val="50000"/>
              </a:spcBef>
              <a:buFontTx/>
              <a:buNone/>
            </a:pPr>
            <a:r>
              <a:rPr lang="en-US" altLang="zh-CN" sz="2400" dirty="0"/>
              <a:t>5</a:t>
            </a:r>
            <a:r>
              <a:rPr lang="en-US" altLang="zh-CN" sz="2400" dirty="0" smtClean="0"/>
              <a:t>.</a:t>
            </a:r>
            <a:r>
              <a:rPr lang="zh-CN" altLang="en-US" sz="2400" dirty="0" smtClean="0"/>
              <a:t>处理器</a:t>
            </a:r>
            <a:r>
              <a:rPr lang="zh-CN" altLang="en-US" sz="2400" dirty="0"/>
              <a:t>启动中断服务</a:t>
            </a:r>
            <a:r>
              <a:rPr lang="zh-CN" altLang="en-US" sz="2400" dirty="0" smtClean="0"/>
              <a:t>序列后</a:t>
            </a:r>
            <a:r>
              <a:rPr lang="zh-CN" altLang="en-US" sz="2400" dirty="0"/>
              <a:t>读取</a:t>
            </a:r>
            <a:r>
              <a:rPr lang="zh-CN" altLang="en-US" sz="2400" dirty="0" smtClean="0"/>
              <a:t>向量</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 y="5109528"/>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5"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81008"/>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4"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 y="2549208"/>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988720"/>
            <a:ext cx="30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6" name="Rectangle 2"/>
          <p:cNvSpPr>
            <a:spLocks noGrp="1" noChangeArrowheads="1"/>
          </p:cNvSpPr>
          <p:nvPr>
            <p:ph type="body" idx="4294967295"/>
          </p:nvPr>
        </p:nvSpPr>
        <p:spPr>
          <a:xfrm>
            <a:off x="518864" y="498375"/>
            <a:ext cx="8229600" cy="5522913"/>
          </a:xfrm>
        </p:spPr>
        <p:txBody>
          <a:bodyPr>
            <a:normAutofit/>
          </a:bodyPr>
          <a:lstStyle/>
          <a:p>
            <a:pPr marL="0" indent="0">
              <a:spcBef>
                <a:spcPct val="40000"/>
              </a:spcBef>
              <a:buFontTx/>
              <a:buNone/>
            </a:pPr>
            <a:r>
              <a:rPr lang="zh-CN" altLang="en-US" sz="2400" dirty="0"/>
              <a:t>当这些类型的</a:t>
            </a:r>
            <a:r>
              <a:rPr lang="zh-CN" altLang="en-US" sz="2400" dirty="0" smtClean="0"/>
              <a:t>总线</a:t>
            </a:r>
            <a:r>
              <a:rPr lang="en-US" altLang="zh-CN" sz="2400" dirty="0" smtClean="0"/>
              <a:t>faults</a:t>
            </a:r>
            <a:r>
              <a:rPr lang="zh-CN" altLang="en-US" sz="2400" dirty="0" smtClean="0"/>
              <a:t>发生</a:t>
            </a:r>
            <a:r>
              <a:rPr lang="zh-CN" altLang="en-US" sz="2400" dirty="0"/>
              <a:t>时</a:t>
            </a:r>
            <a:r>
              <a:rPr lang="en-US" altLang="zh-CN" sz="2400" dirty="0"/>
              <a:t>, </a:t>
            </a:r>
          </a:p>
          <a:p>
            <a:pPr marL="0" indent="0">
              <a:spcBef>
                <a:spcPct val="40000"/>
              </a:spcBef>
              <a:buFontTx/>
              <a:buNone/>
            </a:pPr>
            <a:r>
              <a:rPr lang="en-US" altLang="zh-CN" sz="2400" b="1" dirty="0">
                <a:solidFill>
                  <a:srgbClr val="7F4D78"/>
                </a:solidFill>
              </a:rPr>
              <a:t>If</a:t>
            </a:r>
          </a:p>
          <a:p>
            <a:pPr marL="0" indent="0">
              <a:spcBef>
                <a:spcPct val="40000"/>
              </a:spcBef>
              <a:buFontTx/>
              <a:buNone/>
            </a:pPr>
            <a:r>
              <a:rPr lang="en-US" altLang="zh-CN" sz="2400" dirty="0"/>
              <a:t>   1. </a:t>
            </a:r>
            <a:r>
              <a:rPr lang="zh-CN" altLang="en-US" sz="2400" dirty="0"/>
              <a:t>该</a:t>
            </a:r>
            <a:r>
              <a:rPr lang="zh-CN" altLang="en-US" sz="2400" dirty="0" smtClean="0"/>
              <a:t>总线</a:t>
            </a:r>
            <a:r>
              <a:rPr lang="en-US" altLang="zh-CN" sz="2400" dirty="0" smtClean="0"/>
              <a:t>faults</a:t>
            </a:r>
            <a:r>
              <a:rPr lang="zh-CN" altLang="en-US" sz="2400" dirty="0" smtClean="0"/>
              <a:t>使</a:t>
            </a:r>
            <a:r>
              <a:rPr lang="zh-CN" altLang="en-US" sz="2400" dirty="0"/>
              <a:t>能</a:t>
            </a:r>
            <a:r>
              <a:rPr lang="en-US" altLang="zh-CN" sz="2400" dirty="0"/>
              <a:t>.</a:t>
            </a:r>
          </a:p>
          <a:p>
            <a:pPr marL="0" indent="0">
              <a:spcBef>
                <a:spcPct val="40000"/>
              </a:spcBef>
              <a:buFontTx/>
              <a:buNone/>
            </a:pPr>
            <a:r>
              <a:rPr lang="en-US" altLang="zh-CN" sz="2400" dirty="0"/>
              <a:t>   2. </a:t>
            </a:r>
            <a:r>
              <a:rPr lang="zh-CN" altLang="en-US" sz="2400" dirty="0"/>
              <a:t>没有其它相同优先级的异常在运行</a:t>
            </a:r>
            <a:r>
              <a:rPr lang="en-US" altLang="zh-CN" sz="2400" dirty="0"/>
              <a:t>.</a:t>
            </a:r>
          </a:p>
          <a:p>
            <a:pPr marL="0" indent="0">
              <a:spcBef>
                <a:spcPct val="40000"/>
              </a:spcBef>
              <a:buFontTx/>
              <a:buNone/>
            </a:pPr>
            <a:r>
              <a:rPr lang="en-US" altLang="zh-CN" sz="2400" b="1" dirty="0">
                <a:solidFill>
                  <a:srgbClr val="7F4D78"/>
                </a:solidFill>
              </a:rPr>
              <a:t>Then </a:t>
            </a:r>
          </a:p>
          <a:p>
            <a:pPr marL="0" indent="0">
              <a:spcBef>
                <a:spcPct val="40000"/>
              </a:spcBef>
              <a:buFontTx/>
              <a:buNone/>
            </a:pPr>
            <a:r>
              <a:rPr lang="en-US" altLang="zh-CN" sz="2400" dirty="0"/>
              <a:t>   </a:t>
            </a:r>
            <a:r>
              <a:rPr lang="zh-CN" altLang="en-US" sz="2400" dirty="0"/>
              <a:t>该</a:t>
            </a:r>
            <a:r>
              <a:rPr lang="zh-CN" altLang="en-US" sz="2400" dirty="0" smtClean="0"/>
              <a:t>总线</a:t>
            </a:r>
            <a:r>
              <a:rPr lang="en-US" altLang="zh-CN" sz="2400" dirty="0" smtClean="0"/>
              <a:t>faults</a:t>
            </a:r>
            <a:r>
              <a:rPr lang="zh-CN" altLang="en-US" sz="2400" dirty="0" smtClean="0"/>
              <a:t>被</a:t>
            </a:r>
            <a:r>
              <a:rPr lang="zh-CN" altLang="en-US" sz="2400" dirty="0"/>
              <a:t>执行</a:t>
            </a:r>
            <a:r>
              <a:rPr lang="en-US" altLang="zh-CN" sz="2400" dirty="0"/>
              <a:t>. </a:t>
            </a:r>
          </a:p>
          <a:p>
            <a:pPr marL="0" indent="0">
              <a:spcBef>
                <a:spcPct val="40000"/>
              </a:spcBef>
              <a:buFontTx/>
              <a:buNone/>
            </a:pPr>
            <a:r>
              <a:rPr lang="en-US" altLang="zh-CN" sz="2400" b="1" dirty="0">
                <a:solidFill>
                  <a:srgbClr val="7F4D78"/>
                </a:solidFill>
              </a:rPr>
              <a:t>Else if</a:t>
            </a:r>
          </a:p>
          <a:p>
            <a:pPr marL="0" indent="0">
              <a:spcBef>
                <a:spcPct val="40000"/>
              </a:spcBef>
              <a:buFontTx/>
              <a:buNone/>
            </a:pPr>
            <a:r>
              <a:rPr lang="en-US" altLang="zh-CN" sz="2400" dirty="0"/>
              <a:t>   </a:t>
            </a:r>
            <a:r>
              <a:rPr lang="zh-CN" altLang="en-US" sz="2400" dirty="0"/>
              <a:t>同时处理器接收另一个更高优先级的异常</a:t>
            </a:r>
            <a:r>
              <a:rPr lang="en-US" altLang="zh-CN" sz="2400" dirty="0"/>
              <a:t>.</a:t>
            </a:r>
          </a:p>
          <a:p>
            <a:pPr marL="0" indent="0">
              <a:spcBef>
                <a:spcPct val="40000"/>
              </a:spcBef>
              <a:buFontTx/>
              <a:buNone/>
            </a:pPr>
            <a:endParaRPr lang="en-US" altLang="zh-CN" sz="2400" dirty="0"/>
          </a:p>
          <a:p>
            <a:pPr marL="0" indent="0">
              <a:spcBef>
                <a:spcPct val="40000"/>
              </a:spcBef>
              <a:buFontTx/>
              <a:buNone/>
            </a:pPr>
            <a:r>
              <a:rPr lang="en-US" altLang="zh-CN" sz="2400" b="1" dirty="0">
                <a:solidFill>
                  <a:srgbClr val="7F4D78"/>
                </a:solidFill>
              </a:rPr>
              <a:t>Then</a:t>
            </a:r>
            <a:endParaRPr lang="en-US" altLang="zh-CN" sz="2400" dirty="0"/>
          </a:p>
          <a:p>
            <a:pPr marL="0" indent="0">
              <a:buFontTx/>
              <a:buNone/>
            </a:pPr>
            <a:r>
              <a:rPr lang="en-US" altLang="zh-CN" sz="2400" dirty="0"/>
              <a:t>    </a:t>
            </a:r>
            <a:r>
              <a:rPr lang="zh-CN" altLang="en-US" sz="2400" dirty="0"/>
              <a:t>总线故障的异常将被挂起</a:t>
            </a:r>
            <a:r>
              <a:rPr lang="en-US" altLang="zh-CN" sz="2400" dirty="0" smtClean="0"/>
              <a:t>.</a:t>
            </a:r>
            <a:endParaRPr lang="en-US" altLang="zh-CN"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4294967295"/>
          </p:nvPr>
        </p:nvSpPr>
        <p:spPr>
          <a:xfrm>
            <a:off x="381000" y="447576"/>
            <a:ext cx="8229600" cy="965200"/>
          </a:xfrm>
        </p:spPr>
        <p:txBody>
          <a:bodyPr/>
          <a:lstStyle/>
          <a:p>
            <a:pPr marL="0" indent="0">
              <a:buFontTx/>
              <a:buNone/>
            </a:pPr>
            <a:r>
              <a:rPr lang="en-US" altLang="zh-CN" sz="2400" dirty="0"/>
              <a:t>NVIC </a:t>
            </a:r>
            <a:r>
              <a:rPr lang="zh-CN" altLang="en-US" sz="2400" dirty="0"/>
              <a:t>有一些错误状态寄存器</a:t>
            </a:r>
            <a:r>
              <a:rPr lang="en-US" altLang="zh-CN" sz="2400" dirty="0"/>
              <a:t>. </a:t>
            </a:r>
            <a:r>
              <a:rPr lang="zh-CN" altLang="en-US" sz="2400" dirty="0"/>
              <a:t>其中一个就是</a:t>
            </a:r>
            <a:r>
              <a:rPr lang="zh-CN" altLang="en-US" sz="2400" b="1" i="1" dirty="0" smtClean="0">
                <a:solidFill>
                  <a:srgbClr val="FF3300"/>
                </a:solidFill>
              </a:rPr>
              <a:t>总线</a:t>
            </a:r>
            <a:r>
              <a:rPr lang="en-US" altLang="zh-CN" sz="2400" b="1" i="1" dirty="0" smtClean="0">
                <a:solidFill>
                  <a:srgbClr val="FF3300"/>
                </a:solidFill>
              </a:rPr>
              <a:t>fault</a:t>
            </a:r>
            <a:r>
              <a:rPr lang="zh-CN" altLang="en-US" sz="2400" b="1" i="1" dirty="0" smtClean="0">
                <a:solidFill>
                  <a:srgbClr val="FF3300"/>
                </a:solidFill>
              </a:rPr>
              <a:t>状态</a:t>
            </a:r>
            <a:r>
              <a:rPr lang="zh-CN" altLang="en-US" sz="2400" b="1" i="1" dirty="0">
                <a:solidFill>
                  <a:srgbClr val="FF3300"/>
                </a:solidFill>
              </a:rPr>
              <a:t>寄存器 </a:t>
            </a:r>
            <a:r>
              <a:rPr lang="en-US" altLang="zh-CN" sz="2400" dirty="0"/>
              <a:t>(BFSR). </a:t>
            </a:r>
          </a:p>
        </p:txBody>
      </p:sp>
      <p:sp>
        <p:nvSpPr>
          <p:cNvPr id="49155" name="Rectangle 3"/>
          <p:cNvSpPr>
            <a:spLocks noChangeArrowheads="1"/>
          </p:cNvSpPr>
          <p:nvPr/>
        </p:nvSpPr>
        <p:spPr bwMode="auto">
          <a:xfrm>
            <a:off x="1259632" y="1700808"/>
            <a:ext cx="6774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b="1" dirty="0"/>
              <a:t>总线</a:t>
            </a:r>
            <a:r>
              <a:rPr lang="en-US" altLang="zh-CN" sz="2200" b="1" dirty="0"/>
              <a:t>fault </a:t>
            </a:r>
            <a:r>
              <a:rPr lang="zh-CN" altLang="en-US" sz="2200" b="1" dirty="0"/>
              <a:t>状态寄存器</a:t>
            </a:r>
            <a:r>
              <a:rPr lang="en-US" altLang="zh-CN" sz="2200" b="1" dirty="0"/>
              <a:t>(BFSR)</a:t>
            </a:r>
            <a:r>
              <a:rPr lang="zh-CN" altLang="en-US" sz="2200" b="1" dirty="0"/>
              <a:t>，地址：</a:t>
            </a:r>
            <a:r>
              <a:rPr lang="en-US" altLang="zh-CN" sz="2200" b="1" dirty="0" smtClean="0"/>
              <a:t>0xE000_ED29</a:t>
            </a:r>
            <a:endParaRPr lang="en-US" altLang="zh-CN" sz="2200" b="1" dirty="0"/>
          </a:p>
        </p:txBody>
      </p:sp>
      <p:graphicFrame>
        <p:nvGraphicFramePr>
          <p:cNvPr id="940094" name="Group 62"/>
          <p:cNvGraphicFramePr>
            <a:graphicFrameLocks noGrp="1"/>
          </p:cNvGraphicFramePr>
          <p:nvPr>
            <p:extLst>
              <p:ext uri="{D42A27DB-BD31-4B8C-83A1-F6EECF244321}">
                <p14:modId xmlns:p14="http://schemas.microsoft.com/office/powerpoint/2010/main" val="2955393488"/>
              </p:ext>
            </p:extLst>
          </p:nvPr>
        </p:nvGraphicFramePr>
        <p:xfrm>
          <a:off x="381000" y="2244244"/>
          <a:ext cx="8207375" cy="3168652"/>
        </p:xfrm>
        <a:graphic>
          <a:graphicData uri="http://schemas.openxmlformats.org/drawingml/2006/table">
            <a:tbl>
              <a:tblPr/>
              <a:tblGrid>
                <a:gridCol w="1150938"/>
                <a:gridCol w="1728787"/>
                <a:gridCol w="1223963"/>
                <a:gridCol w="1584325"/>
                <a:gridCol w="2519362"/>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BFARVALID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表示</a:t>
                      </a:r>
                      <a:r>
                        <a:rPr kumimoji="0" lang="en-US" altLang="zh-CN" sz="1800" b="0" i="0" u="none" strike="noStrike" cap="none" normalizeH="0" baseline="0" smtClean="0">
                          <a:ln>
                            <a:noFill/>
                          </a:ln>
                          <a:solidFill>
                            <a:schemeClr val="tx1"/>
                          </a:solidFill>
                          <a:effectLst/>
                          <a:latin typeface="Arial" charset="0"/>
                          <a:ea typeface="宋体" pitchFamily="2" charset="-122"/>
                        </a:rPr>
                        <a:t>BFAR </a:t>
                      </a:r>
                      <a:r>
                        <a:rPr kumimoji="0" lang="zh-CN" altLang="en-US" sz="1800" b="0" i="0" u="none" strike="noStrike" cap="none" normalizeH="0" baseline="0" smtClean="0">
                          <a:ln>
                            <a:noFill/>
                          </a:ln>
                          <a:solidFill>
                            <a:schemeClr val="tx1"/>
                          </a:solidFill>
                          <a:effectLst/>
                          <a:latin typeface="Arial" charset="0"/>
                          <a:ea typeface="宋体" pitchFamily="2" charset="-122"/>
                        </a:rPr>
                        <a:t>无效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STKERR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入栈错误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UNSTKERR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出栈错误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IMPREISERR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不精确的数据访问冲突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PRECISERR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精确的数据访问冲突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IBUSERR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指令访问冲突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4294967295"/>
          </p:nvPr>
        </p:nvSpPr>
        <p:spPr>
          <a:xfrm>
            <a:off x="468313" y="548680"/>
            <a:ext cx="8229600" cy="4680520"/>
          </a:xfrm>
        </p:spPr>
        <p:txBody>
          <a:bodyPr/>
          <a:lstStyle/>
          <a:p>
            <a:pPr marL="0" indent="0">
              <a:spcBef>
                <a:spcPct val="50000"/>
              </a:spcBef>
              <a:buFontTx/>
              <a:buNone/>
            </a:pPr>
            <a:r>
              <a:rPr lang="en-US" altLang="zh-CN" sz="2800" b="1" dirty="0"/>
              <a:t>9.1.5.2 </a:t>
            </a:r>
            <a:r>
              <a:rPr lang="zh-CN" altLang="en-US" sz="2800" b="1" dirty="0"/>
              <a:t>存储器</a:t>
            </a:r>
            <a:r>
              <a:rPr lang="zh-CN" altLang="en-US" sz="2800" b="1" dirty="0" smtClean="0"/>
              <a:t>管理</a:t>
            </a:r>
            <a:r>
              <a:rPr lang="en-US" altLang="zh-CN" sz="2800" b="1" dirty="0" smtClean="0"/>
              <a:t>faults</a:t>
            </a:r>
            <a:endParaRPr lang="zh-CN" altLang="en-US" sz="2800" b="1" dirty="0"/>
          </a:p>
          <a:p>
            <a:pPr marL="0" indent="0">
              <a:lnSpc>
                <a:spcPct val="150000"/>
              </a:lnSpc>
              <a:spcBef>
                <a:spcPct val="50000"/>
              </a:spcBef>
              <a:buFontTx/>
              <a:buNone/>
            </a:pPr>
            <a:r>
              <a:rPr lang="zh-CN" altLang="en-US" sz="2400" dirty="0"/>
              <a:t>存储器管理</a:t>
            </a:r>
            <a:r>
              <a:rPr lang="en-US" altLang="zh-CN" sz="2400" dirty="0" smtClean="0"/>
              <a:t>faults</a:t>
            </a:r>
            <a:r>
              <a:rPr lang="zh-CN" altLang="en-US" sz="2400" dirty="0"/>
              <a:t>常见诱因：</a:t>
            </a:r>
            <a:endParaRPr lang="zh-CN" altLang="en-US" sz="2400" dirty="0"/>
          </a:p>
          <a:p>
            <a:pPr marL="457200" indent="-457200">
              <a:lnSpc>
                <a:spcPct val="150000"/>
              </a:lnSpc>
              <a:spcBef>
                <a:spcPct val="50000"/>
              </a:spcBef>
              <a:buFont typeface="+mj-lt"/>
              <a:buAutoNum type="arabicPeriod"/>
            </a:pPr>
            <a:r>
              <a:rPr lang="zh-CN" altLang="en-US" sz="2400" dirty="0"/>
              <a:t>访问了所有</a:t>
            </a:r>
            <a:r>
              <a:rPr lang="en-US" altLang="zh-CN" sz="2400" dirty="0"/>
              <a:t>MPU regions </a:t>
            </a:r>
            <a:r>
              <a:rPr lang="zh-CN" altLang="en-US" sz="2400" dirty="0"/>
              <a:t>覆盖范围之外的地址 </a:t>
            </a:r>
          </a:p>
          <a:p>
            <a:pPr marL="457200" indent="-457200">
              <a:lnSpc>
                <a:spcPct val="150000"/>
              </a:lnSpc>
              <a:spcBef>
                <a:spcPct val="50000"/>
              </a:spcBef>
              <a:buFont typeface="+mj-lt"/>
              <a:buAutoNum type="arabicPeriod"/>
            </a:pPr>
            <a:r>
              <a:rPr lang="zh-CN" altLang="en-US" sz="2400" dirty="0" smtClean="0"/>
              <a:t>访问</a:t>
            </a:r>
            <a:r>
              <a:rPr lang="zh-CN" altLang="en-US" sz="2400" dirty="0"/>
              <a:t>了没有存储器与之对应的空地址 </a:t>
            </a:r>
          </a:p>
          <a:p>
            <a:pPr marL="457200" indent="-457200">
              <a:lnSpc>
                <a:spcPct val="150000"/>
              </a:lnSpc>
              <a:spcBef>
                <a:spcPct val="50000"/>
              </a:spcBef>
              <a:buFont typeface="+mj-lt"/>
              <a:buAutoNum type="arabicPeriod"/>
            </a:pPr>
            <a:r>
              <a:rPr lang="zh-CN" altLang="en-US" sz="2400" dirty="0" smtClean="0"/>
              <a:t>往</a:t>
            </a:r>
            <a:r>
              <a:rPr lang="zh-CN" altLang="en-US" sz="2400" dirty="0"/>
              <a:t>只读</a:t>
            </a:r>
            <a:r>
              <a:rPr lang="en-US" altLang="zh-CN" sz="2400" dirty="0"/>
              <a:t>region</a:t>
            </a:r>
            <a:r>
              <a:rPr lang="zh-CN" altLang="en-US" sz="2400" dirty="0"/>
              <a:t>写数据 </a:t>
            </a:r>
          </a:p>
          <a:p>
            <a:pPr marL="457200" indent="-457200">
              <a:lnSpc>
                <a:spcPct val="150000"/>
              </a:lnSpc>
              <a:spcBef>
                <a:spcPct val="50000"/>
              </a:spcBef>
              <a:buFont typeface="+mj-lt"/>
              <a:buAutoNum type="arabicPeriod"/>
            </a:pPr>
            <a:r>
              <a:rPr lang="zh-CN" altLang="en-US" sz="2400" dirty="0" smtClean="0"/>
              <a:t>用户</a:t>
            </a:r>
            <a:r>
              <a:rPr lang="zh-CN" altLang="en-US" sz="2400" dirty="0"/>
              <a:t>级下访问了只允许在特权级下访问的地址</a:t>
            </a:r>
            <a:endParaRPr lang="en-US" altLang="zh-CN"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3"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96" y="898424"/>
            <a:ext cx="368808" cy="7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4"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 y="5066888"/>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5"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39480"/>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6"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 y="2531368"/>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2"/>
          <p:cNvSpPr>
            <a:spLocks noGrp="1" noChangeArrowheads="1"/>
          </p:cNvSpPr>
          <p:nvPr>
            <p:ph type="body" idx="4294967295"/>
          </p:nvPr>
        </p:nvSpPr>
        <p:spPr>
          <a:xfrm>
            <a:off x="518864" y="476721"/>
            <a:ext cx="8229600" cy="5616575"/>
          </a:xfrm>
        </p:spPr>
        <p:txBody>
          <a:bodyPr/>
          <a:lstStyle/>
          <a:p>
            <a:pPr marL="0" indent="0">
              <a:spcBef>
                <a:spcPct val="40000"/>
              </a:spcBef>
              <a:buFontTx/>
              <a:buNone/>
            </a:pPr>
            <a:r>
              <a:rPr lang="zh-CN" altLang="en-US" sz="2400" dirty="0"/>
              <a:t>当</a:t>
            </a:r>
            <a:r>
              <a:rPr lang="zh-CN" altLang="en-US" sz="2400" dirty="0" smtClean="0"/>
              <a:t>这些存储器</a:t>
            </a:r>
            <a:r>
              <a:rPr lang="zh-CN" altLang="en-US" sz="2400" dirty="0"/>
              <a:t>管理</a:t>
            </a:r>
            <a:r>
              <a:rPr lang="en-US" altLang="zh-CN" sz="2400" dirty="0" smtClean="0"/>
              <a:t>fault</a:t>
            </a:r>
            <a:r>
              <a:rPr lang="zh-CN" altLang="en-US" sz="2400" dirty="0" smtClean="0"/>
              <a:t>发生</a:t>
            </a:r>
            <a:r>
              <a:rPr lang="zh-CN" altLang="en-US" sz="2400" dirty="0"/>
              <a:t>时， </a:t>
            </a:r>
          </a:p>
          <a:p>
            <a:pPr marL="0" indent="0">
              <a:spcBef>
                <a:spcPct val="40000"/>
              </a:spcBef>
              <a:buFontTx/>
              <a:buNone/>
            </a:pPr>
            <a:r>
              <a:rPr lang="en-US" altLang="zh-CN" sz="2400" b="1" dirty="0">
                <a:solidFill>
                  <a:srgbClr val="7F4D78"/>
                </a:solidFill>
              </a:rPr>
              <a:t>if</a:t>
            </a:r>
          </a:p>
          <a:p>
            <a:pPr marL="0" indent="0">
              <a:spcBef>
                <a:spcPct val="40000"/>
              </a:spcBef>
              <a:buFontTx/>
              <a:buNone/>
            </a:pPr>
            <a:r>
              <a:rPr lang="en-US" altLang="zh-CN" sz="2400" dirty="0"/>
              <a:t>   1</a:t>
            </a:r>
            <a:r>
              <a:rPr lang="en-US" altLang="zh-CN" sz="2400" dirty="0" smtClean="0"/>
              <a:t>. </a:t>
            </a:r>
            <a:r>
              <a:rPr lang="zh-CN" altLang="en-US" sz="2400" dirty="0" smtClean="0"/>
              <a:t>如果</a:t>
            </a:r>
            <a:r>
              <a:rPr lang="zh-CN" altLang="en-US" sz="2400" dirty="0"/>
              <a:t>存储器管理</a:t>
            </a:r>
            <a:r>
              <a:rPr lang="en-US" altLang="zh-CN" sz="2400" dirty="0"/>
              <a:t>fault</a:t>
            </a:r>
            <a:r>
              <a:rPr lang="zh-CN" altLang="en-US" sz="2400" dirty="0" smtClean="0"/>
              <a:t>服务例程使能</a:t>
            </a:r>
            <a:endParaRPr lang="zh-CN" altLang="en-US" sz="2400" dirty="0"/>
          </a:p>
          <a:p>
            <a:pPr marL="0" indent="0">
              <a:spcBef>
                <a:spcPct val="40000"/>
              </a:spcBef>
              <a:buFontTx/>
              <a:buNone/>
            </a:pPr>
            <a:r>
              <a:rPr lang="zh-CN" altLang="en-US" sz="2400" dirty="0"/>
              <a:t>   </a:t>
            </a:r>
            <a:r>
              <a:rPr lang="en-US" altLang="zh-CN" sz="2400" dirty="0"/>
              <a:t>2. </a:t>
            </a:r>
            <a:r>
              <a:rPr lang="zh-CN" altLang="en-US" sz="2400" dirty="0"/>
              <a:t>没有其他相同或更高优先级异常在</a:t>
            </a:r>
            <a:r>
              <a:rPr lang="zh-CN" altLang="en-US" sz="2400" dirty="0" smtClean="0"/>
              <a:t>运行</a:t>
            </a:r>
            <a:endParaRPr lang="zh-CN" altLang="en-US" sz="2400" dirty="0"/>
          </a:p>
          <a:p>
            <a:pPr marL="0" indent="0">
              <a:spcBef>
                <a:spcPct val="40000"/>
              </a:spcBef>
              <a:buFontTx/>
              <a:buNone/>
            </a:pPr>
            <a:r>
              <a:rPr lang="en-US" altLang="zh-CN" sz="2400" b="1" dirty="0">
                <a:solidFill>
                  <a:srgbClr val="7F4D78"/>
                </a:solidFill>
              </a:rPr>
              <a:t>Then </a:t>
            </a:r>
          </a:p>
          <a:p>
            <a:pPr marL="0" indent="0">
              <a:spcBef>
                <a:spcPct val="40000"/>
              </a:spcBef>
              <a:buFontTx/>
              <a:buNone/>
            </a:pPr>
            <a:r>
              <a:rPr lang="en-US" altLang="zh-CN" sz="2400" dirty="0" smtClean="0"/>
              <a:t>	</a:t>
            </a:r>
            <a:r>
              <a:rPr lang="zh-CN" altLang="en-US" sz="2400" dirty="0" smtClean="0"/>
              <a:t>存储器管理</a:t>
            </a:r>
            <a:r>
              <a:rPr lang="en-US" altLang="zh-CN" sz="2400" dirty="0"/>
              <a:t>fault</a:t>
            </a:r>
            <a:r>
              <a:rPr lang="zh-CN" altLang="en-US" sz="2400" dirty="0"/>
              <a:t>服务例程将</a:t>
            </a:r>
            <a:r>
              <a:rPr lang="zh-CN" altLang="en-US" sz="2400" dirty="0"/>
              <a:t>被执行。 </a:t>
            </a:r>
          </a:p>
          <a:p>
            <a:pPr marL="0" indent="0">
              <a:spcBef>
                <a:spcPct val="40000"/>
              </a:spcBef>
              <a:buFontTx/>
              <a:buNone/>
            </a:pPr>
            <a:r>
              <a:rPr lang="en-US" altLang="zh-CN" sz="2400" b="1" dirty="0">
                <a:solidFill>
                  <a:srgbClr val="7F4D78"/>
                </a:solidFill>
              </a:rPr>
              <a:t>Else if</a:t>
            </a:r>
          </a:p>
          <a:p>
            <a:pPr marL="0" indent="0">
              <a:spcBef>
                <a:spcPct val="40000"/>
              </a:spcBef>
              <a:buFontTx/>
              <a:buNone/>
            </a:pPr>
            <a:r>
              <a:rPr lang="en-US" altLang="zh-CN" sz="2400" dirty="0"/>
              <a:t>   </a:t>
            </a:r>
            <a:r>
              <a:rPr lang="zh-CN" altLang="en-US" sz="2400" dirty="0"/>
              <a:t>同时，处理器接受另一个具有更</a:t>
            </a:r>
            <a:r>
              <a:rPr lang="zh-CN" altLang="en-US" sz="2400" dirty="0" smtClean="0"/>
              <a:t>高优先级的</a:t>
            </a:r>
            <a:r>
              <a:rPr lang="zh-CN" altLang="en-US" sz="2400" dirty="0"/>
              <a:t>异常。</a:t>
            </a:r>
          </a:p>
          <a:p>
            <a:pPr marL="0" indent="0">
              <a:spcBef>
                <a:spcPct val="40000"/>
              </a:spcBef>
              <a:buFontTx/>
              <a:buNone/>
            </a:pPr>
            <a:endParaRPr lang="zh-CN" altLang="en-US" sz="2400" dirty="0"/>
          </a:p>
          <a:p>
            <a:pPr marL="0" indent="0">
              <a:spcBef>
                <a:spcPct val="40000"/>
              </a:spcBef>
              <a:buFontTx/>
              <a:buNone/>
            </a:pPr>
            <a:r>
              <a:rPr lang="en-US" altLang="zh-CN" sz="2400" b="1" dirty="0">
                <a:solidFill>
                  <a:srgbClr val="7F4D78"/>
                </a:solidFill>
              </a:rPr>
              <a:t>Then</a:t>
            </a:r>
          </a:p>
          <a:p>
            <a:pPr marL="0" indent="0">
              <a:spcBef>
                <a:spcPct val="40000"/>
              </a:spcBef>
              <a:buFontTx/>
              <a:buNone/>
            </a:pPr>
            <a:r>
              <a:rPr lang="zh-CN" altLang="en-US" sz="2400" dirty="0"/>
              <a:t>存储器管理</a:t>
            </a:r>
            <a:r>
              <a:rPr lang="en-US" altLang="zh-CN" sz="2400" dirty="0"/>
              <a:t>fault</a:t>
            </a:r>
            <a:r>
              <a:rPr lang="zh-CN" altLang="en-US" sz="2400" dirty="0" smtClean="0"/>
              <a:t>异常</a:t>
            </a:r>
            <a:r>
              <a:rPr lang="zh-CN" altLang="en-US" sz="2400" dirty="0"/>
              <a:t>将被挂起</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sz="half" idx="4294967295"/>
          </p:nvPr>
        </p:nvSpPr>
        <p:spPr>
          <a:xfrm>
            <a:off x="457200" y="476672"/>
            <a:ext cx="8291513" cy="1008063"/>
          </a:xfrm>
        </p:spPr>
        <p:txBody>
          <a:bodyPr/>
          <a:lstStyle/>
          <a:p>
            <a:pPr marL="0" indent="0">
              <a:buFontTx/>
              <a:buNone/>
            </a:pPr>
            <a:r>
              <a:rPr lang="en-US" altLang="zh-CN" sz="2400" dirty="0"/>
              <a:t>NVIC </a:t>
            </a:r>
            <a:r>
              <a:rPr lang="zh-CN" altLang="en-US" sz="2400" dirty="0" smtClean="0"/>
              <a:t>有一</a:t>
            </a:r>
            <a:r>
              <a:rPr lang="zh-CN" altLang="en-US" sz="2400" dirty="0"/>
              <a:t>个存储器管理</a:t>
            </a:r>
            <a:r>
              <a:rPr lang="en-US" altLang="zh-CN" sz="2400" dirty="0" smtClean="0"/>
              <a:t>fault</a:t>
            </a:r>
            <a:r>
              <a:rPr lang="zh-CN" altLang="en-US" sz="2400" dirty="0" smtClean="0"/>
              <a:t>状态</a:t>
            </a:r>
            <a:r>
              <a:rPr lang="zh-CN" altLang="en-US" sz="2400" dirty="0" smtClean="0"/>
              <a:t>寄存器</a:t>
            </a:r>
            <a:r>
              <a:rPr lang="en-US" altLang="zh-CN" sz="2400" dirty="0"/>
              <a:t>(MFSR) </a:t>
            </a:r>
            <a:r>
              <a:rPr lang="zh-CN" altLang="en-US" sz="2400" dirty="0"/>
              <a:t>来</a:t>
            </a:r>
            <a:r>
              <a:rPr lang="zh-CN" altLang="en-US" sz="2400" dirty="0"/>
              <a:t>映射存储器管理</a:t>
            </a:r>
            <a:r>
              <a:rPr lang="en-US" altLang="zh-CN" sz="2400" dirty="0"/>
              <a:t>fault</a:t>
            </a:r>
            <a:r>
              <a:rPr lang="zh-CN" altLang="en-US" sz="2400" dirty="0" smtClean="0"/>
              <a:t>的</a:t>
            </a:r>
            <a:r>
              <a:rPr lang="zh-CN" altLang="en-US" sz="2400" dirty="0"/>
              <a:t>情况。</a:t>
            </a:r>
          </a:p>
        </p:txBody>
      </p:sp>
      <p:sp>
        <p:nvSpPr>
          <p:cNvPr id="55299" name="Rectangle 3"/>
          <p:cNvSpPr>
            <a:spLocks noChangeArrowheads="1"/>
          </p:cNvSpPr>
          <p:nvPr/>
        </p:nvSpPr>
        <p:spPr bwMode="auto">
          <a:xfrm>
            <a:off x="1403648" y="1772816"/>
            <a:ext cx="63626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存储器管理</a:t>
            </a:r>
            <a:r>
              <a:rPr lang="en-US" altLang="zh-CN" b="1" dirty="0"/>
              <a:t>fault </a:t>
            </a:r>
            <a:r>
              <a:rPr lang="zh-CN" altLang="en-US" b="1" dirty="0"/>
              <a:t>状态寄存器</a:t>
            </a:r>
            <a:r>
              <a:rPr lang="en-US" altLang="zh-CN" b="1" dirty="0"/>
              <a:t>(MFSR) </a:t>
            </a:r>
            <a:r>
              <a:rPr lang="zh-CN" altLang="en-US" b="1" dirty="0"/>
              <a:t>，地址：</a:t>
            </a:r>
            <a:r>
              <a:rPr lang="en-US" altLang="zh-CN" b="1" dirty="0"/>
              <a:t>0xE000_ED28</a:t>
            </a:r>
            <a:endParaRPr lang="en-US" altLang="zh-CN" b="1" dirty="0"/>
          </a:p>
        </p:txBody>
      </p:sp>
      <p:graphicFrame>
        <p:nvGraphicFramePr>
          <p:cNvPr id="943165" name="Group 61"/>
          <p:cNvGraphicFramePr>
            <a:graphicFrameLocks noGrp="1"/>
          </p:cNvGraphicFramePr>
          <p:nvPr>
            <p:ph sz="half" idx="4294967295"/>
            <p:extLst>
              <p:ext uri="{D42A27DB-BD31-4B8C-83A1-F6EECF244321}">
                <p14:modId xmlns:p14="http://schemas.microsoft.com/office/powerpoint/2010/main" val="2483647014"/>
              </p:ext>
            </p:extLst>
          </p:nvPr>
        </p:nvGraphicFramePr>
        <p:xfrm>
          <a:off x="533400" y="2312566"/>
          <a:ext cx="8135938" cy="3889377"/>
        </p:xfrm>
        <a:graphic>
          <a:graphicData uri="http://schemas.openxmlformats.org/drawingml/2006/table">
            <a:tbl>
              <a:tblPr/>
              <a:tblGrid>
                <a:gridCol w="1141413"/>
                <a:gridCol w="1714500"/>
                <a:gridCol w="1212850"/>
                <a:gridCol w="1568450"/>
                <a:gridCol w="2498725"/>
              </a:tblGrid>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MMARVALID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说明</a:t>
                      </a:r>
                      <a:r>
                        <a:rPr kumimoji="0" lang="en-US" altLang="zh-CN" sz="1800" b="0" i="0" u="none" strike="noStrike" cap="none" normalizeH="0" baseline="0" smtClean="0">
                          <a:ln>
                            <a:noFill/>
                          </a:ln>
                          <a:solidFill>
                            <a:schemeClr val="tx1"/>
                          </a:solidFill>
                          <a:effectLst/>
                          <a:latin typeface="Arial" charset="0"/>
                          <a:ea typeface="宋体" pitchFamily="2" charset="-122"/>
                        </a:rPr>
                        <a:t>MMAR </a:t>
                      </a:r>
                      <a:r>
                        <a:rPr kumimoji="0" lang="zh-CN" altLang="en-US" sz="1800" b="0" i="0" u="none" strike="noStrike" cap="none" normalizeH="0" baseline="0" smtClean="0">
                          <a:ln>
                            <a:noFill/>
                          </a:ln>
                          <a:solidFill>
                            <a:schemeClr val="tx1"/>
                          </a:solidFill>
                          <a:effectLst/>
                          <a:latin typeface="Arial" charset="0"/>
                          <a:ea typeface="宋体" pitchFamily="2" charset="-122"/>
                        </a:rPr>
                        <a:t>是有效地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MSTKERR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入栈错误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MUNSTKERR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出栈错误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DACCVIOL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数据访问失败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649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IACCVIOL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指令访问失败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4294967295"/>
          </p:nvPr>
        </p:nvSpPr>
        <p:spPr>
          <a:xfrm>
            <a:off x="381000" y="548680"/>
            <a:ext cx="8435975" cy="5760640"/>
          </a:xfrm>
        </p:spPr>
        <p:txBody>
          <a:bodyPr/>
          <a:lstStyle/>
          <a:p>
            <a:pPr marL="0" indent="0">
              <a:spcBef>
                <a:spcPct val="50000"/>
              </a:spcBef>
              <a:buFontTx/>
              <a:buNone/>
            </a:pPr>
            <a:r>
              <a:rPr lang="en-US" altLang="zh-CN" sz="2800" b="1" dirty="0"/>
              <a:t>9.1.5.3 </a:t>
            </a:r>
            <a:r>
              <a:rPr lang="zh-CN" altLang="en-US" sz="2800" b="1" dirty="0" smtClean="0"/>
              <a:t>用法</a:t>
            </a:r>
            <a:r>
              <a:rPr lang="en-US" altLang="zh-CN" sz="2800" b="1" dirty="0" smtClean="0"/>
              <a:t>faults</a:t>
            </a:r>
            <a:endParaRPr lang="zh-CN" altLang="en-US" sz="2800" b="1" dirty="0" smtClean="0"/>
          </a:p>
          <a:p>
            <a:pPr marL="0" indent="0">
              <a:spcBef>
                <a:spcPct val="50000"/>
              </a:spcBef>
              <a:buFontTx/>
              <a:buNone/>
            </a:pPr>
            <a:r>
              <a:rPr lang="zh-CN" altLang="en-US" sz="2400" dirty="0" smtClean="0"/>
              <a:t>可以引起用法</a:t>
            </a:r>
            <a:r>
              <a:rPr lang="en-US" altLang="zh-CN" sz="2400" dirty="0" smtClean="0"/>
              <a:t>faults</a:t>
            </a:r>
            <a:r>
              <a:rPr lang="zh-CN" altLang="en-US" sz="2400" dirty="0" smtClean="0"/>
              <a:t>的有：</a:t>
            </a:r>
          </a:p>
          <a:p>
            <a:pPr marL="0" indent="0">
              <a:spcBef>
                <a:spcPct val="50000"/>
              </a:spcBef>
              <a:buFontTx/>
              <a:buNone/>
            </a:pPr>
            <a:r>
              <a:rPr lang="en-US" altLang="zh-CN" sz="2400" dirty="0" smtClean="0"/>
              <a:t>1</a:t>
            </a:r>
            <a:r>
              <a:rPr lang="en-US" altLang="zh-CN" sz="2400" dirty="0"/>
              <a:t>. </a:t>
            </a:r>
            <a:r>
              <a:rPr lang="zh-CN" altLang="en-US" sz="2400" dirty="0"/>
              <a:t>未定义指令</a:t>
            </a:r>
          </a:p>
          <a:p>
            <a:pPr marL="0" indent="0">
              <a:spcBef>
                <a:spcPct val="50000"/>
              </a:spcBef>
              <a:buFontTx/>
              <a:buNone/>
            </a:pPr>
            <a:r>
              <a:rPr lang="en-US" altLang="zh-CN" sz="2400" dirty="0"/>
              <a:t>2. </a:t>
            </a:r>
            <a:r>
              <a:rPr lang="zh-CN" altLang="en-US" sz="2400" dirty="0"/>
              <a:t>协处理器指令</a:t>
            </a:r>
          </a:p>
          <a:p>
            <a:pPr marL="0" indent="0">
              <a:spcBef>
                <a:spcPct val="50000"/>
              </a:spcBef>
              <a:buFontTx/>
              <a:buNone/>
            </a:pPr>
            <a:r>
              <a:rPr lang="en-US" altLang="zh-CN" sz="2400" dirty="0"/>
              <a:t>3. </a:t>
            </a:r>
            <a:r>
              <a:rPr lang="zh-CN" altLang="en-US" sz="2400" dirty="0"/>
              <a:t>尝试转换到</a:t>
            </a:r>
            <a:r>
              <a:rPr lang="en-US" altLang="zh-CN" sz="2400" dirty="0"/>
              <a:t>ARM</a:t>
            </a:r>
            <a:r>
              <a:rPr lang="zh-CN" altLang="en-US" sz="2400" dirty="0"/>
              <a:t>状态</a:t>
            </a:r>
          </a:p>
          <a:p>
            <a:pPr marL="0" indent="0">
              <a:spcBef>
                <a:spcPct val="50000"/>
              </a:spcBef>
              <a:buFontTx/>
              <a:buNone/>
            </a:pPr>
            <a:r>
              <a:rPr lang="en-US" altLang="zh-CN" sz="2400" dirty="0"/>
              <a:t>4. </a:t>
            </a:r>
            <a:r>
              <a:rPr lang="zh-CN" altLang="en-US" sz="2400" dirty="0"/>
              <a:t>无效中断返回</a:t>
            </a:r>
            <a:r>
              <a:rPr lang="en-US" altLang="zh-CN" sz="2400" dirty="0"/>
              <a:t>(</a:t>
            </a:r>
            <a:r>
              <a:rPr lang="zh-CN" altLang="en-US" sz="2400" dirty="0"/>
              <a:t>链接寄存器包括无效</a:t>
            </a:r>
            <a:r>
              <a:rPr lang="en-US" altLang="zh-CN" sz="2400" dirty="0"/>
              <a:t>/</a:t>
            </a:r>
            <a:r>
              <a:rPr lang="zh-CN" altLang="en-US" sz="2400" dirty="0"/>
              <a:t>不正确的数值</a:t>
            </a:r>
            <a:r>
              <a:rPr lang="en-US" altLang="zh-CN" sz="2400" dirty="0"/>
              <a:t>)</a:t>
            </a:r>
          </a:p>
          <a:p>
            <a:pPr marL="0" indent="0">
              <a:spcBef>
                <a:spcPct val="50000"/>
              </a:spcBef>
              <a:buFontTx/>
              <a:buNone/>
            </a:pPr>
            <a:r>
              <a:rPr lang="en-US" altLang="zh-CN" sz="2400" dirty="0"/>
              <a:t>5. </a:t>
            </a:r>
            <a:r>
              <a:rPr lang="zh-CN" altLang="en-US" sz="2400" dirty="0"/>
              <a:t>使用</a:t>
            </a:r>
            <a:r>
              <a:rPr lang="zh-CN" altLang="en-US" sz="2400" dirty="0" smtClean="0"/>
              <a:t>多</a:t>
            </a:r>
            <a:r>
              <a:rPr lang="zh-CN" altLang="en-US" sz="2400" dirty="0"/>
              <a:t>重</a:t>
            </a:r>
            <a:r>
              <a:rPr lang="zh-CN" altLang="en-US" sz="2400" dirty="0" smtClean="0"/>
              <a:t>加载</a:t>
            </a:r>
            <a:r>
              <a:rPr lang="zh-CN" altLang="en-US" sz="2400" dirty="0"/>
              <a:t>或存储指令访问非对齐地址</a:t>
            </a:r>
          </a:p>
          <a:p>
            <a:pPr marL="0" indent="0">
              <a:spcBef>
                <a:spcPct val="50000"/>
              </a:spcBef>
              <a:buFontTx/>
              <a:buNone/>
            </a:pPr>
            <a:r>
              <a:rPr lang="zh-CN" altLang="en-US" sz="2400" b="1" dirty="0">
                <a:solidFill>
                  <a:srgbClr val="FF0000"/>
                </a:solidFill>
              </a:rPr>
              <a:t>通过设置</a:t>
            </a:r>
            <a:r>
              <a:rPr lang="en-US" altLang="zh-CN" sz="2400" b="1" dirty="0">
                <a:solidFill>
                  <a:srgbClr val="FF0000"/>
                </a:solidFill>
              </a:rPr>
              <a:t>NVIC</a:t>
            </a:r>
            <a:r>
              <a:rPr lang="zh-CN" altLang="en-US" sz="2400" b="1" dirty="0">
                <a:solidFill>
                  <a:srgbClr val="FF0000"/>
                </a:solidFill>
              </a:rPr>
              <a:t>中</a:t>
            </a:r>
            <a:r>
              <a:rPr lang="zh-CN" altLang="en-US" sz="2400" b="1" dirty="0" smtClean="0">
                <a:solidFill>
                  <a:srgbClr val="FF0000"/>
                </a:solidFill>
              </a:rPr>
              <a:t>的</a:t>
            </a:r>
            <a:r>
              <a:rPr lang="zh-CN" altLang="en-US" sz="2400" b="1" dirty="0">
                <a:solidFill>
                  <a:srgbClr val="FF0000"/>
                </a:solidFill>
              </a:rPr>
              <a:t>某</a:t>
            </a:r>
            <a:r>
              <a:rPr lang="zh-CN" altLang="en-US" sz="2400" b="1" dirty="0" smtClean="0">
                <a:solidFill>
                  <a:srgbClr val="FF0000"/>
                </a:solidFill>
              </a:rPr>
              <a:t>些</a:t>
            </a:r>
            <a:r>
              <a:rPr lang="zh-CN" altLang="en-US" sz="2400" b="1" dirty="0">
                <a:solidFill>
                  <a:srgbClr val="FF0000"/>
                </a:solidFill>
              </a:rPr>
              <a:t>位， </a:t>
            </a:r>
            <a:r>
              <a:rPr lang="zh-CN" altLang="en-US" sz="2400" b="1" dirty="0" smtClean="0">
                <a:solidFill>
                  <a:srgbClr val="FF0000"/>
                </a:solidFill>
              </a:rPr>
              <a:t>产生下列用法</a:t>
            </a:r>
            <a:r>
              <a:rPr lang="en-US" altLang="zh-CN" sz="2400" b="1" dirty="0" smtClean="0">
                <a:solidFill>
                  <a:srgbClr val="FF0000"/>
                </a:solidFill>
              </a:rPr>
              <a:t>faults:</a:t>
            </a:r>
            <a:endParaRPr lang="en-US" altLang="zh-CN" sz="2400" b="1" dirty="0">
              <a:solidFill>
                <a:srgbClr val="FF0000"/>
              </a:solidFill>
            </a:endParaRPr>
          </a:p>
          <a:p>
            <a:pPr marL="0" indent="0">
              <a:spcBef>
                <a:spcPct val="50000"/>
              </a:spcBef>
              <a:buFontTx/>
              <a:buAutoNum type="arabicPeriod"/>
            </a:pPr>
            <a:r>
              <a:rPr lang="zh-CN" altLang="en-US" sz="2400" dirty="0"/>
              <a:t>除以</a:t>
            </a:r>
            <a:r>
              <a:rPr lang="en-US" altLang="zh-CN" sz="2400" dirty="0"/>
              <a:t>0</a:t>
            </a:r>
          </a:p>
          <a:p>
            <a:pPr marL="0" indent="0">
              <a:spcBef>
                <a:spcPct val="50000"/>
              </a:spcBef>
              <a:buFontTx/>
              <a:buAutoNum type="arabicPeriod"/>
            </a:pPr>
            <a:r>
              <a:rPr lang="zh-CN" altLang="en-US" sz="2400" dirty="0"/>
              <a:t>任何非对齐内存访问</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3"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91208"/>
            <a:ext cx="30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4"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47392"/>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5"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40" y="3827512"/>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6"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907632"/>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Rectangle 2"/>
          <p:cNvSpPr>
            <a:spLocks noGrp="1" noChangeArrowheads="1"/>
          </p:cNvSpPr>
          <p:nvPr>
            <p:ph type="body" idx="4294967295"/>
          </p:nvPr>
        </p:nvSpPr>
        <p:spPr>
          <a:xfrm>
            <a:off x="457200" y="549300"/>
            <a:ext cx="8229600" cy="5688012"/>
          </a:xfrm>
        </p:spPr>
        <p:txBody>
          <a:bodyPr/>
          <a:lstStyle/>
          <a:p>
            <a:pPr marL="0" indent="0">
              <a:spcBef>
                <a:spcPct val="50000"/>
              </a:spcBef>
              <a:buFontTx/>
              <a:buNone/>
            </a:pPr>
            <a:r>
              <a:rPr lang="zh-CN" altLang="en-US" sz="2400" dirty="0"/>
              <a:t>当一个</a:t>
            </a:r>
            <a:r>
              <a:rPr lang="zh-CN" altLang="en-US" sz="2400" dirty="0" smtClean="0"/>
              <a:t>用法</a:t>
            </a:r>
            <a:r>
              <a:rPr lang="en-US" altLang="zh-CN" sz="2400" dirty="0" smtClean="0"/>
              <a:t>fault</a:t>
            </a:r>
            <a:r>
              <a:rPr lang="zh-CN" altLang="en-US" sz="2400" dirty="0" smtClean="0"/>
              <a:t>产生</a:t>
            </a:r>
            <a:r>
              <a:rPr lang="zh-CN" altLang="en-US" sz="2400" dirty="0"/>
              <a:t>时， </a:t>
            </a:r>
          </a:p>
          <a:p>
            <a:pPr marL="0" indent="0">
              <a:spcBef>
                <a:spcPct val="50000"/>
              </a:spcBef>
              <a:buFontTx/>
              <a:buNone/>
            </a:pPr>
            <a:r>
              <a:rPr lang="en-US" altLang="zh-CN" sz="2400" b="1" dirty="0">
                <a:solidFill>
                  <a:srgbClr val="7F4D78"/>
                </a:solidFill>
              </a:rPr>
              <a:t>if</a:t>
            </a:r>
          </a:p>
          <a:p>
            <a:pPr marL="0" indent="0">
              <a:spcBef>
                <a:spcPct val="50000"/>
              </a:spcBef>
              <a:buFontTx/>
              <a:buNone/>
            </a:pPr>
            <a:r>
              <a:rPr lang="en-US" altLang="zh-CN" sz="2400" dirty="0"/>
              <a:t>   1. </a:t>
            </a:r>
            <a:r>
              <a:rPr lang="zh-CN" altLang="en-US" sz="2400" dirty="0" smtClean="0"/>
              <a:t>用法</a:t>
            </a:r>
            <a:r>
              <a:rPr lang="en-US" altLang="zh-CN" sz="2400" dirty="0" smtClean="0"/>
              <a:t>faults</a:t>
            </a:r>
            <a:r>
              <a:rPr lang="zh-CN" altLang="en-US" sz="2400" dirty="0"/>
              <a:t>服务例程使</a:t>
            </a:r>
            <a:r>
              <a:rPr lang="zh-CN" altLang="en-US" sz="2400" dirty="0"/>
              <a:t>能。</a:t>
            </a:r>
          </a:p>
          <a:p>
            <a:pPr marL="0" indent="0">
              <a:spcBef>
                <a:spcPct val="50000"/>
              </a:spcBef>
              <a:buFontTx/>
              <a:buNone/>
            </a:pPr>
            <a:r>
              <a:rPr lang="zh-CN" altLang="en-US" sz="2400" dirty="0"/>
              <a:t>   </a:t>
            </a:r>
            <a:r>
              <a:rPr lang="en-US" altLang="zh-CN" sz="2400" dirty="0"/>
              <a:t>2. </a:t>
            </a:r>
            <a:r>
              <a:rPr lang="zh-CN" altLang="en-US" sz="2400" dirty="0"/>
              <a:t>没有相同或更高优先级的异常运行。</a:t>
            </a:r>
          </a:p>
          <a:p>
            <a:pPr marL="0" indent="0">
              <a:spcBef>
                <a:spcPct val="50000"/>
              </a:spcBef>
              <a:buFontTx/>
              <a:buNone/>
            </a:pPr>
            <a:r>
              <a:rPr lang="en-US" altLang="zh-CN" sz="2400" b="1" dirty="0">
                <a:solidFill>
                  <a:srgbClr val="7F4D78"/>
                </a:solidFill>
              </a:rPr>
              <a:t>Then </a:t>
            </a:r>
          </a:p>
          <a:p>
            <a:pPr marL="0" indent="0">
              <a:spcBef>
                <a:spcPct val="50000"/>
              </a:spcBef>
              <a:buFontTx/>
              <a:buNone/>
            </a:pPr>
            <a:r>
              <a:rPr lang="en-US" altLang="zh-CN" sz="2400" dirty="0"/>
              <a:t>   </a:t>
            </a:r>
            <a:r>
              <a:rPr lang="zh-CN" altLang="en-US" sz="2400" dirty="0" smtClean="0"/>
              <a:t>用法</a:t>
            </a:r>
            <a:r>
              <a:rPr lang="en-US" altLang="zh-CN" sz="2400" dirty="0" smtClean="0"/>
              <a:t>fault</a:t>
            </a:r>
            <a:r>
              <a:rPr lang="zh-CN" altLang="en-US" sz="2400" dirty="0"/>
              <a:t>服务例程将</a:t>
            </a:r>
            <a:r>
              <a:rPr lang="zh-CN" altLang="en-US" sz="2400" dirty="0"/>
              <a:t>被执行。 </a:t>
            </a:r>
          </a:p>
          <a:p>
            <a:pPr marL="0" indent="0">
              <a:spcBef>
                <a:spcPct val="50000"/>
              </a:spcBef>
              <a:buFontTx/>
              <a:buNone/>
            </a:pPr>
            <a:r>
              <a:rPr lang="en-US" altLang="zh-CN" sz="2400" b="1" dirty="0">
                <a:solidFill>
                  <a:srgbClr val="7F4D78"/>
                </a:solidFill>
              </a:rPr>
              <a:t>Else if</a:t>
            </a:r>
          </a:p>
          <a:p>
            <a:pPr marL="0" indent="0">
              <a:spcBef>
                <a:spcPct val="50000"/>
              </a:spcBef>
              <a:buFontTx/>
              <a:buNone/>
            </a:pPr>
            <a:r>
              <a:rPr lang="en-US" altLang="zh-CN" sz="2400" b="1" dirty="0">
                <a:solidFill>
                  <a:srgbClr val="7F4D78"/>
                </a:solidFill>
              </a:rPr>
              <a:t>   </a:t>
            </a:r>
            <a:r>
              <a:rPr lang="en-US" altLang="zh-CN" sz="2400" dirty="0"/>
              <a:t> </a:t>
            </a:r>
            <a:r>
              <a:rPr lang="zh-CN" altLang="en-US" sz="2400" dirty="0"/>
              <a:t>同时处理器接收另一个更高优先级的异常。</a:t>
            </a:r>
          </a:p>
          <a:p>
            <a:pPr marL="0" indent="0">
              <a:spcBef>
                <a:spcPct val="50000"/>
              </a:spcBef>
              <a:buFontTx/>
              <a:buNone/>
            </a:pPr>
            <a:r>
              <a:rPr lang="en-US" altLang="zh-CN" sz="2400" b="1" dirty="0">
                <a:solidFill>
                  <a:srgbClr val="7F4D78"/>
                </a:solidFill>
              </a:rPr>
              <a:t>Then</a:t>
            </a:r>
          </a:p>
          <a:p>
            <a:pPr marL="0" indent="0">
              <a:spcBef>
                <a:spcPct val="40000"/>
              </a:spcBef>
              <a:buFontTx/>
              <a:buNone/>
            </a:pPr>
            <a:r>
              <a:rPr lang="zh-CN" altLang="en-US" sz="2400" dirty="0" smtClean="0"/>
              <a:t>用法</a:t>
            </a:r>
            <a:r>
              <a:rPr lang="en-US" altLang="zh-CN" sz="2400" dirty="0" smtClean="0"/>
              <a:t>fault</a:t>
            </a:r>
            <a:r>
              <a:rPr lang="zh-CN" altLang="en-US" sz="2400" dirty="0" smtClean="0"/>
              <a:t>异常</a:t>
            </a:r>
            <a:r>
              <a:rPr lang="zh-CN" altLang="en-US" sz="2400" dirty="0"/>
              <a:t>将被挂起</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4294967295"/>
          </p:nvPr>
        </p:nvSpPr>
        <p:spPr>
          <a:xfrm>
            <a:off x="457200" y="404143"/>
            <a:ext cx="8229600" cy="936625"/>
          </a:xfrm>
        </p:spPr>
        <p:txBody>
          <a:bodyPr/>
          <a:lstStyle/>
          <a:p>
            <a:pPr marL="0" indent="0">
              <a:buFontTx/>
              <a:buNone/>
            </a:pPr>
            <a:r>
              <a:rPr lang="en-US" altLang="zh-CN" sz="2400" dirty="0"/>
              <a:t>NVIC</a:t>
            </a:r>
            <a:r>
              <a:rPr lang="zh-CN" altLang="en-US" sz="2400" dirty="0"/>
              <a:t>提供一个</a:t>
            </a:r>
            <a:r>
              <a:rPr lang="zh-CN" altLang="en-US" sz="2500" b="1" i="1" dirty="0" smtClean="0">
                <a:solidFill>
                  <a:srgbClr val="FF3300"/>
                </a:solidFill>
              </a:rPr>
              <a:t>用法</a:t>
            </a:r>
            <a:r>
              <a:rPr lang="en-US" altLang="zh-CN" sz="2500" b="1" i="1" dirty="0" smtClean="0">
                <a:solidFill>
                  <a:srgbClr val="FF3300"/>
                </a:solidFill>
              </a:rPr>
              <a:t>fault</a:t>
            </a:r>
            <a:r>
              <a:rPr lang="zh-CN" altLang="en-US" sz="2500" b="1" i="1" dirty="0" smtClean="0">
                <a:solidFill>
                  <a:srgbClr val="FF3300"/>
                </a:solidFill>
              </a:rPr>
              <a:t>状态寄存器</a:t>
            </a:r>
            <a:r>
              <a:rPr lang="zh-CN" altLang="en-US" sz="2400" b="1" i="1" dirty="0" smtClean="0">
                <a:solidFill>
                  <a:srgbClr val="FF3300"/>
                </a:solidFill>
              </a:rPr>
              <a:t> </a:t>
            </a:r>
            <a:r>
              <a:rPr lang="en-US" altLang="zh-CN" sz="2400" dirty="0"/>
              <a:t>(UFSR) </a:t>
            </a:r>
            <a:r>
              <a:rPr lang="zh-CN" altLang="en-US" sz="2400" dirty="0"/>
              <a:t>使得</a:t>
            </a:r>
            <a:r>
              <a:rPr lang="zh-CN" altLang="en-US" sz="2400" dirty="0" smtClean="0"/>
              <a:t>用法</a:t>
            </a:r>
            <a:r>
              <a:rPr lang="en-US" altLang="zh-CN" sz="2400" dirty="0" smtClean="0"/>
              <a:t>fault</a:t>
            </a:r>
            <a:r>
              <a:rPr lang="zh-CN" altLang="en-US" sz="2400" dirty="0" smtClean="0"/>
              <a:t>服务例程能够确定</a:t>
            </a:r>
            <a:r>
              <a:rPr lang="en-US" altLang="zh-CN" sz="2400" dirty="0" smtClean="0"/>
              <a:t>fault</a:t>
            </a:r>
            <a:r>
              <a:rPr lang="zh-CN" altLang="en-US" sz="2400" dirty="0" smtClean="0"/>
              <a:t>的</a:t>
            </a:r>
            <a:r>
              <a:rPr lang="zh-CN" altLang="en-US" sz="2400" dirty="0"/>
              <a:t>原因。</a:t>
            </a:r>
          </a:p>
        </p:txBody>
      </p:sp>
      <p:sp>
        <p:nvSpPr>
          <p:cNvPr id="61443" name="Rectangle 3"/>
          <p:cNvSpPr>
            <a:spLocks noChangeArrowheads="1"/>
          </p:cNvSpPr>
          <p:nvPr/>
        </p:nvSpPr>
        <p:spPr bwMode="auto">
          <a:xfrm>
            <a:off x="1691680" y="1412776"/>
            <a:ext cx="5797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用法</a:t>
            </a:r>
            <a:r>
              <a:rPr lang="en-US" altLang="zh-CN" b="1" dirty="0"/>
              <a:t>fault </a:t>
            </a:r>
            <a:r>
              <a:rPr lang="zh-CN" altLang="en-US" b="1" dirty="0"/>
              <a:t>状态寄存器</a:t>
            </a:r>
            <a:r>
              <a:rPr lang="en-US" altLang="zh-CN" b="1" dirty="0"/>
              <a:t>( U FSR)</a:t>
            </a:r>
            <a:r>
              <a:rPr lang="zh-CN" altLang="en-US" b="1" dirty="0"/>
              <a:t>，地址：</a:t>
            </a:r>
            <a:r>
              <a:rPr lang="en-US" altLang="zh-CN" b="1" dirty="0"/>
              <a:t>0xE000_ED2 A</a:t>
            </a:r>
            <a:endParaRPr lang="en-US" altLang="zh-CN" b="1" dirty="0"/>
          </a:p>
        </p:txBody>
      </p:sp>
      <p:graphicFrame>
        <p:nvGraphicFramePr>
          <p:cNvPr id="61500" name="Group 60"/>
          <p:cNvGraphicFramePr>
            <a:graphicFrameLocks noGrp="1"/>
          </p:cNvGraphicFramePr>
          <p:nvPr>
            <p:extLst>
              <p:ext uri="{D42A27DB-BD31-4B8C-83A1-F6EECF244321}">
                <p14:modId xmlns:p14="http://schemas.microsoft.com/office/powerpoint/2010/main" val="1328065325"/>
              </p:ext>
            </p:extLst>
          </p:nvPr>
        </p:nvGraphicFramePr>
        <p:xfrm>
          <a:off x="467617" y="1844824"/>
          <a:ext cx="8424863" cy="4730370"/>
        </p:xfrm>
        <a:graphic>
          <a:graphicData uri="http://schemas.openxmlformats.org/drawingml/2006/table">
            <a:tbl>
              <a:tblPr/>
              <a:tblGrid>
                <a:gridCol w="584200"/>
                <a:gridCol w="1539875"/>
                <a:gridCol w="733425"/>
                <a:gridCol w="1317625"/>
                <a:gridCol w="4249738"/>
              </a:tblGrid>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DIVBYZERO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表明出现了除以</a:t>
                      </a:r>
                      <a:r>
                        <a:rPr kumimoji="0" lang="en-US" altLang="zh-CN" sz="1800" b="0" i="0" u="none" strike="noStrike" cap="none" normalizeH="0" baseline="0" smtClean="0">
                          <a:ln>
                            <a:noFill/>
                          </a:ln>
                          <a:solidFill>
                            <a:schemeClr val="tx1"/>
                          </a:solidFill>
                          <a:effectLst/>
                          <a:latin typeface="Arial" charset="0"/>
                          <a:ea typeface="宋体" pitchFamily="2" charset="-122"/>
                        </a:rPr>
                        <a:t>0</a:t>
                      </a:r>
                      <a:r>
                        <a:rPr kumimoji="0" lang="zh-CN" altLang="en-US" sz="1800" b="0" i="0" u="none" strike="noStrike" cap="none" normalizeH="0" baseline="0" smtClean="0">
                          <a:ln>
                            <a:noFill/>
                          </a:ln>
                          <a:solidFill>
                            <a:schemeClr val="tx1"/>
                          </a:solidFill>
                          <a:effectLst/>
                          <a:latin typeface="Arial" charset="0"/>
                          <a:ea typeface="宋体" pitchFamily="2" charset="-122"/>
                        </a:rPr>
                        <a:t>的错误</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r>
                        <a:rPr kumimoji="0" lang="zh-CN" altLang="en-US" sz="1800" b="0" i="0" u="none" strike="noStrike" cap="none" normalizeH="0" baseline="0" smtClean="0">
                          <a:ln>
                            <a:noFill/>
                          </a:ln>
                          <a:solidFill>
                            <a:schemeClr val="tx1"/>
                          </a:solidFill>
                          <a:effectLst/>
                          <a:latin typeface="Arial" charset="0"/>
                          <a:ea typeface="宋体" pitchFamily="2" charset="-122"/>
                        </a:rPr>
                        <a:t>仅当</a:t>
                      </a:r>
                      <a:r>
                        <a:rPr kumimoji="0" lang="en-US" altLang="zh-CN" sz="1800" b="0" i="0" u="none" strike="noStrike" cap="none" normalizeH="0" baseline="0" smtClean="0">
                          <a:ln>
                            <a:noFill/>
                          </a:ln>
                          <a:solidFill>
                            <a:schemeClr val="tx1"/>
                          </a:solidFill>
                          <a:effectLst/>
                          <a:latin typeface="Arial" charset="0"/>
                          <a:ea typeface="宋体" pitchFamily="2" charset="-122"/>
                        </a:rPr>
                        <a:t>DIV_0_TRP </a:t>
                      </a:r>
                      <a:r>
                        <a:rPr kumimoji="0" lang="zh-CN" altLang="en-US" sz="1800" b="0" i="0" u="none" strike="noStrike" cap="none" normalizeH="0" baseline="0" smtClean="0">
                          <a:ln>
                            <a:noFill/>
                          </a:ln>
                          <a:solidFill>
                            <a:schemeClr val="tx1"/>
                          </a:solidFill>
                          <a:effectLst/>
                          <a:latin typeface="Arial" charset="0"/>
                          <a:ea typeface="宋体" pitchFamily="2" charset="-122"/>
                        </a:rPr>
                        <a:t>置位有效</a:t>
                      </a: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UNALIGNED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表明访问一个地址非对齐区域的错误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NOCP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尝试执行一个协处理器指令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INVPC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尝试去处理一个有错误返回值的异常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INVSTATE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尝试切换到无效状态</a:t>
                      </a:r>
                      <a:r>
                        <a:rPr kumimoji="0" lang="en-US" altLang="zh-CN" sz="1800" b="0" i="0" u="none" strike="noStrike" cap="none" normalizeH="0" baseline="0" smtClean="0">
                          <a:ln>
                            <a:noFill/>
                          </a:ln>
                          <a:solidFill>
                            <a:schemeClr val="tx1"/>
                          </a:solidFill>
                          <a:effectLst/>
                          <a:latin typeface="Arial" charset="0"/>
                          <a:ea typeface="宋体" pitchFamily="2" charset="-122"/>
                        </a:rPr>
                        <a:t>(e.g., ARM)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UNDEFINSTR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尝试去执行没有定义的指令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657600" y="381000"/>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133984"/>
                </a:solidFill>
              </a:rPr>
              <a:t>异常表</a:t>
            </a:r>
            <a:endParaRPr lang="zh-CN" altLang="en-US" sz="2800" b="1" dirty="0"/>
          </a:p>
        </p:txBody>
      </p:sp>
      <p:graphicFrame>
        <p:nvGraphicFramePr>
          <p:cNvPr id="919613" name="Group 61"/>
          <p:cNvGraphicFramePr>
            <a:graphicFrameLocks noGrp="1"/>
          </p:cNvGraphicFramePr>
          <p:nvPr>
            <p:ph idx="4294967295"/>
          </p:nvPr>
        </p:nvGraphicFramePr>
        <p:xfrm>
          <a:off x="457200" y="1066800"/>
          <a:ext cx="8301038" cy="4381818"/>
        </p:xfrm>
        <a:graphic>
          <a:graphicData uri="http://schemas.openxmlformats.org/drawingml/2006/table">
            <a:tbl>
              <a:tblPr/>
              <a:tblGrid>
                <a:gridCol w="1143000"/>
                <a:gridCol w="1592263"/>
                <a:gridCol w="1608137"/>
                <a:gridCol w="3957638"/>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异常号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594B">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异常类型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594B">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优先级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594B">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594B">
                        <a:alpha val="50195"/>
                      </a:srgbClr>
                    </a:solid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 (</a:t>
                      </a:r>
                      <a:r>
                        <a:rPr kumimoji="0" lang="zh-CN" altLang="en-US" sz="1800" b="0" i="0" u="none" strike="noStrike" cap="none" normalizeH="0" baseline="0" smtClean="0">
                          <a:ln>
                            <a:noFill/>
                          </a:ln>
                          <a:solidFill>
                            <a:schemeClr val="tx1"/>
                          </a:solidFill>
                          <a:effectLst/>
                          <a:latin typeface="Arial" charset="0"/>
                          <a:ea typeface="宋体" pitchFamily="2" charset="-122"/>
                        </a:rPr>
                        <a:t>最高</a:t>
                      </a: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NMI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altLang="zh-CN" sz="1800" b="0" i="0" u="none" strike="noStrike" cap="none" normalizeH="0" baseline="0" smtClean="0">
                          <a:ln>
                            <a:noFill/>
                          </a:ln>
                          <a:solidFill>
                            <a:schemeClr val="tx1"/>
                          </a:solidFill>
                          <a:effectLst/>
                          <a:latin typeface="Arial" charset="0"/>
                          <a:ea typeface="宋体" pitchFamily="2" charset="-122"/>
                        </a:rPr>
                        <a:t>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不可屏蔽中断</a:t>
                      </a:r>
                      <a:r>
                        <a:rPr kumimoji="0" lang="en-US" altLang="zh-CN" sz="1800" b="0" i="0" u="none" strike="noStrike" cap="none" normalizeH="0" baseline="0" smtClean="0">
                          <a:ln>
                            <a:noFill/>
                          </a:ln>
                          <a:solidFill>
                            <a:schemeClr val="tx1"/>
                          </a:solidFill>
                          <a:effectLst/>
                          <a:latin typeface="Arial" charset="0"/>
                          <a:ea typeface="宋体" pitchFamily="2" charset="-122"/>
                        </a:rPr>
                        <a:t>(</a:t>
                      </a:r>
                      <a:r>
                        <a:rPr kumimoji="0" lang="zh-CN" altLang="en-US" sz="1800" b="0" i="0" u="none" strike="noStrike" cap="none" normalizeH="0" baseline="0" smtClean="0">
                          <a:ln>
                            <a:noFill/>
                          </a:ln>
                          <a:solidFill>
                            <a:schemeClr val="tx1"/>
                          </a:solidFill>
                          <a:effectLst/>
                          <a:latin typeface="Arial" charset="0"/>
                          <a:ea typeface="宋体" pitchFamily="2" charset="-122"/>
                        </a:rPr>
                        <a:t>外部</a:t>
                      </a:r>
                      <a:r>
                        <a:rPr kumimoji="0" lang="en-US" altLang="zh-CN" sz="1800" b="0" i="0" u="none" strike="noStrike" cap="none" normalizeH="0" baseline="0" smtClean="0">
                          <a:ln>
                            <a:noFill/>
                          </a:ln>
                          <a:solidFill>
                            <a:schemeClr val="tx1"/>
                          </a:solidFill>
                          <a:effectLst/>
                          <a:latin typeface="Arial" charset="0"/>
                          <a:ea typeface="宋体" pitchFamily="2" charset="-122"/>
                        </a:rPr>
                        <a:t>NMI </a:t>
                      </a:r>
                      <a:r>
                        <a:rPr kumimoji="0" lang="zh-CN" altLang="en-US" sz="1800" b="0" i="0" u="none" strike="noStrike" cap="none" normalizeH="0" baseline="0" smtClean="0">
                          <a:ln>
                            <a:noFill/>
                          </a:ln>
                          <a:solidFill>
                            <a:schemeClr val="tx1"/>
                          </a:solidFill>
                          <a:effectLst/>
                          <a:latin typeface="Arial" charset="0"/>
                          <a:ea typeface="宋体" pitchFamily="2" charset="-122"/>
                        </a:rPr>
                        <a:t>输入</a:t>
                      </a: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硬件错误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各种错误情况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内存管理错误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内存管理错误； </a:t>
                      </a:r>
                      <a:r>
                        <a:rPr kumimoji="0" lang="en-US" altLang="zh-CN" sz="1800" b="0" i="0" u="none" strike="noStrike" cap="none" normalizeH="0" baseline="0" smtClean="0">
                          <a:ln>
                            <a:noFill/>
                          </a:ln>
                          <a:solidFill>
                            <a:schemeClr val="tx1"/>
                          </a:solidFill>
                          <a:effectLst/>
                          <a:latin typeface="Arial" charset="0"/>
                          <a:ea typeface="宋体" pitchFamily="2" charset="-122"/>
                        </a:rPr>
                        <a:t>MPU </a:t>
                      </a:r>
                      <a:r>
                        <a:rPr kumimoji="0" lang="zh-CN" altLang="en-US" sz="1800" b="0" i="0" u="none" strike="noStrike" cap="none" normalizeH="0" baseline="0" smtClean="0">
                          <a:ln>
                            <a:noFill/>
                          </a:ln>
                          <a:solidFill>
                            <a:schemeClr val="tx1"/>
                          </a:solidFill>
                          <a:effectLst/>
                          <a:latin typeface="Arial" charset="0"/>
                          <a:ea typeface="宋体" pitchFamily="2" charset="-122"/>
                        </a:rPr>
                        <a:t>访问非法地址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总线错误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总线错误，比如预取终止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使用错误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由于程序错误或尝试访问协处理器导致的异常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保留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SVCall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系统服务调用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调试监视器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调试监视器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4294967295"/>
          </p:nvPr>
        </p:nvSpPr>
        <p:spPr>
          <a:xfrm>
            <a:off x="457200" y="476672"/>
            <a:ext cx="8229600" cy="2232248"/>
          </a:xfrm>
        </p:spPr>
        <p:txBody>
          <a:bodyPr/>
          <a:lstStyle/>
          <a:p>
            <a:pPr marL="0" indent="0">
              <a:spcBef>
                <a:spcPct val="50000"/>
              </a:spcBef>
              <a:buFontTx/>
              <a:buNone/>
            </a:pPr>
            <a:r>
              <a:rPr lang="en-US" altLang="zh-CN" sz="2800" b="1" dirty="0"/>
              <a:t>9.1.5.4 </a:t>
            </a:r>
            <a:r>
              <a:rPr lang="zh-CN" altLang="en-US" sz="2800" b="1" dirty="0" smtClean="0"/>
              <a:t>硬</a:t>
            </a:r>
            <a:r>
              <a:rPr lang="en-US" altLang="zh-CN" sz="2800" b="1" dirty="0" smtClean="0"/>
              <a:t>fault</a:t>
            </a:r>
            <a:endParaRPr lang="zh-CN" altLang="en-US" sz="2800" b="1" dirty="0"/>
          </a:p>
          <a:p>
            <a:pPr marL="0" indent="0">
              <a:spcBef>
                <a:spcPct val="50000"/>
              </a:spcBef>
              <a:buFontTx/>
              <a:buNone/>
            </a:pPr>
            <a:r>
              <a:rPr lang="zh-CN" altLang="en-US" sz="2400" dirty="0" smtClean="0"/>
              <a:t>引起硬</a:t>
            </a:r>
            <a:r>
              <a:rPr lang="en-US" altLang="zh-CN" sz="2400" dirty="0" smtClean="0"/>
              <a:t>fault</a:t>
            </a:r>
            <a:r>
              <a:rPr lang="zh-CN" altLang="en-US" sz="2400" dirty="0" smtClean="0"/>
              <a:t>的</a:t>
            </a:r>
            <a:r>
              <a:rPr lang="zh-CN" altLang="en-US" sz="2400" dirty="0"/>
              <a:t>有：</a:t>
            </a:r>
          </a:p>
          <a:p>
            <a:pPr marL="0" indent="0">
              <a:spcBef>
                <a:spcPct val="50000"/>
              </a:spcBef>
              <a:buFontTx/>
              <a:buNone/>
            </a:pPr>
            <a:r>
              <a:rPr lang="en-US" altLang="zh-CN" sz="2400" dirty="0"/>
              <a:t>1. </a:t>
            </a:r>
            <a:r>
              <a:rPr lang="zh-CN" altLang="en-US" sz="2400" dirty="0" smtClean="0"/>
              <a:t>用法</a:t>
            </a:r>
            <a:r>
              <a:rPr lang="en-US" altLang="zh-CN" sz="2400" dirty="0" smtClean="0"/>
              <a:t>faults</a:t>
            </a:r>
            <a:r>
              <a:rPr lang="zh-CN" altLang="en-US" sz="2400" dirty="0" smtClean="0"/>
              <a:t>，总线</a:t>
            </a:r>
            <a:r>
              <a:rPr lang="en-US" altLang="zh-CN" sz="2400" dirty="0" smtClean="0"/>
              <a:t>faults</a:t>
            </a:r>
            <a:r>
              <a:rPr lang="zh-CN" altLang="en-US" sz="2400" dirty="0" smtClean="0"/>
              <a:t>，</a:t>
            </a:r>
            <a:r>
              <a:rPr lang="zh-CN" altLang="en-US" sz="2400" dirty="0"/>
              <a:t>存储器</a:t>
            </a:r>
            <a:r>
              <a:rPr lang="zh-CN" altLang="en-US" sz="2400" dirty="0" smtClean="0"/>
              <a:t>管理</a:t>
            </a:r>
            <a:r>
              <a:rPr lang="en-US" altLang="zh-CN" sz="2400" dirty="0" smtClean="0"/>
              <a:t>faults</a:t>
            </a:r>
            <a:endParaRPr lang="zh-CN" altLang="en-US" sz="2400" dirty="0"/>
          </a:p>
          <a:p>
            <a:pPr marL="0" indent="0">
              <a:spcBef>
                <a:spcPct val="50000"/>
              </a:spcBef>
              <a:buFontTx/>
              <a:buNone/>
            </a:pPr>
            <a:r>
              <a:rPr lang="en-US" altLang="zh-CN" sz="2400" dirty="0"/>
              <a:t>2. </a:t>
            </a:r>
            <a:r>
              <a:rPr lang="zh-CN" altLang="en-US" sz="2400" dirty="0" smtClean="0"/>
              <a:t>取向量期间的</a:t>
            </a:r>
            <a:r>
              <a:rPr lang="zh-CN" altLang="en-US" sz="2400" dirty="0" smtClean="0"/>
              <a:t>总线</a:t>
            </a:r>
            <a:r>
              <a:rPr lang="en-US" altLang="zh-CN" sz="2400" dirty="0" smtClean="0"/>
              <a:t>fault</a:t>
            </a:r>
            <a:endParaRPr lang="zh-CN" altLang="en-US" sz="2400" dirty="0"/>
          </a:p>
        </p:txBody>
      </p:sp>
      <p:sp>
        <p:nvSpPr>
          <p:cNvPr id="63491" name="Rectangle 3"/>
          <p:cNvSpPr>
            <a:spLocks noChangeArrowheads="1"/>
          </p:cNvSpPr>
          <p:nvPr/>
        </p:nvSpPr>
        <p:spPr bwMode="auto">
          <a:xfrm>
            <a:off x="1907704" y="2852936"/>
            <a:ext cx="4831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硬</a:t>
            </a:r>
            <a:r>
              <a:rPr lang="en-US" altLang="zh-CN" b="1" dirty="0"/>
              <a:t>fault </a:t>
            </a:r>
            <a:r>
              <a:rPr lang="zh-CN" altLang="en-US" b="1" dirty="0"/>
              <a:t>状态寄存器（地址：</a:t>
            </a:r>
            <a:r>
              <a:rPr lang="en-US" altLang="zh-CN" b="1" dirty="0"/>
              <a:t>0xE000_ED2C</a:t>
            </a:r>
            <a:r>
              <a:rPr lang="zh-CN" altLang="en-US" b="1" dirty="0"/>
              <a:t>）</a:t>
            </a:r>
            <a:endParaRPr lang="en-US" altLang="zh-CN" b="1" dirty="0"/>
          </a:p>
        </p:txBody>
      </p:sp>
      <p:graphicFrame>
        <p:nvGraphicFramePr>
          <p:cNvPr id="947249" name="Group 49"/>
          <p:cNvGraphicFramePr>
            <a:graphicFrameLocks noGrp="1"/>
          </p:cNvGraphicFramePr>
          <p:nvPr>
            <p:extLst>
              <p:ext uri="{D42A27DB-BD31-4B8C-83A1-F6EECF244321}">
                <p14:modId xmlns:p14="http://schemas.microsoft.com/office/powerpoint/2010/main" val="4027304646"/>
              </p:ext>
            </p:extLst>
          </p:nvPr>
        </p:nvGraphicFramePr>
        <p:xfrm>
          <a:off x="457200" y="3284984"/>
          <a:ext cx="8207375" cy="3201353"/>
        </p:xfrm>
        <a:graphic>
          <a:graphicData uri="http://schemas.openxmlformats.org/drawingml/2006/table">
            <a:tbl>
              <a:tblPr/>
              <a:tblGrid>
                <a:gridCol w="647700"/>
                <a:gridCol w="1439863"/>
                <a:gridCol w="792162"/>
                <a:gridCol w="1311275"/>
                <a:gridCol w="4016375"/>
              </a:tblGrid>
              <a:tr h="363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DEBUGEVT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表示硬件错误是由</a:t>
                      </a:r>
                      <a:r>
                        <a:rPr kumimoji="0" lang="zh-CN" altLang="en-US" sz="1800" b="0" i="0" u="none" strike="noStrike" cap="none" normalizeH="0" baseline="0" dirty="0" smtClean="0">
                          <a:ln>
                            <a:noFill/>
                          </a:ln>
                          <a:solidFill>
                            <a:schemeClr val="tx1"/>
                          </a:solidFill>
                          <a:effectLst/>
                          <a:latin typeface="Arial" charset="0"/>
                          <a:ea typeface="宋体" pitchFamily="2" charset="-122"/>
                        </a:rPr>
                        <a:t>调试事件触发</a:t>
                      </a:r>
                      <a:r>
                        <a:rPr kumimoji="0" lang="zh-CN" altLang="en-US" sz="1800" b="0" i="0" u="none" strike="noStrike" cap="none" normalizeH="0" baseline="0" dirty="0" smtClean="0">
                          <a:ln>
                            <a:noFill/>
                          </a:ln>
                          <a:solidFill>
                            <a:schemeClr val="tx1"/>
                          </a:solidFill>
                          <a:effectLst/>
                          <a:latin typeface="Arial" charset="0"/>
                          <a:ea typeface="宋体" pitchFamily="2" charset="-122"/>
                        </a:rPr>
                        <a:t>的的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FORCED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表示硬件错误是由总线错误，内存管理错误或用法错误引起的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29:2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VECTBL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表明硬件错误是由总线错误期间的获取向量引起的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363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4294967295"/>
          </p:nvPr>
        </p:nvSpPr>
        <p:spPr>
          <a:xfrm>
            <a:off x="467544" y="476672"/>
            <a:ext cx="8229600" cy="6048672"/>
          </a:xfrm>
        </p:spPr>
        <p:txBody>
          <a:bodyPr/>
          <a:lstStyle/>
          <a:p>
            <a:pPr marL="0" indent="0">
              <a:spcBef>
                <a:spcPct val="50000"/>
              </a:spcBef>
              <a:buFontTx/>
              <a:buNone/>
            </a:pPr>
            <a:r>
              <a:rPr lang="en-US" altLang="zh-CN" sz="2800" b="1" dirty="0"/>
              <a:t>9.1.5.5 </a:t>
            </a:r>
            <a:r>
              <a:rPr lang="zh-CN" altLang="en-US" sz="2800" b="1" dirty="0"/>
              <a:t>处理错误</a:t>
            </a:r>
          </a:p>
          <a:p>
            <a:pPr marL="0" indent="0">
              <a:spcBef>
                <a:spcPct val="50000"/>
              </a:spcBef>
              <a:buFontTx/>
              <a:buNone/>
            </a:pPr>
            <a:r>
              <a:rPr lang="zh-CN" altLang="en-US" sz="2400" dirty="0"/>
              <a:t>在一个真实运行的系统中，在检查到错误的原因后，软件需要决定下一步要做什么。</a:t>
            </a:r>
          </a:p>
          <a:p>
            <a:pPr marL="0" indent="0">
              <a:spcBef>
                <a:spcPct val="50000"/>
              </a:spcBef>
              <a:buFontTx/>
              <a:buNone/>
            </a:pPr>
            <a:r>
              <a:rPr lang="zh-CN" altLang="en-US" sz="2400" dirty="0"/>
              <a:t>一些错误处理办法：</a:t>
            </a:r>
          </a:p>
          <a:p>
            <a:pPr marL="0" indent="0">
              <a:spcBef>
                <a:spcPct val="50000"/>
              </a:spcBef>
              <a:buFontTx/>
              <a:buNone/>
            </a:pPr>
            <a:r>
              <a:rPr lang="en-US" altLang="zh-CN" sz="2400" b="1" dirty="0">
                <a:solidFill>
                  <a:srgbClr val="7F4D78"/>
                </a:solidFill>
              </a:rPr>
              <a:t>1. </a:t>
            </a:r>
            <a:r>
              <a:rPr lang="zh-CN" altLang="en-US" sz="2400" b="1" dirty="0">
                <a:solidFill>
                  <a:srgbClr val="7F4D78"/>
                </a:solidFill>
              </a:rPr>
              <a:t>复位</a:t>
            </a:r>
            <a:r>
              <a:rPr lang="en-US" altLang="zh-CN" sz="2400" b="1" dirty="0">
                <a:solidFill>
                  <a:srgbClr val="7F4D78"/>
                </a:solidFill>
              </a:rPr>
              <a:t>: </a:t>
            </a:r>
          </a:p>
          <a:p>
            <a:pPr marL="0" indent="0">
              <a:spcBef>
                <a:spcPct val="50000"/>
              </a:spcBef>
              <a:buFontTx/>
              <a:buNone/>
            </a:pPr>
            <a:r>
              <a:rPr lang="zh-CN" altLang="en-US" sz="2400" dirty="0"/>
              <a:t>使用在</a:t>
            </a:r>
            <a:r>
              <a:rPr lang="en-US" altLang="zh-CN" sz="2400" dirty="0"/>
              <a:t>NVIC</a:t>
            </a:r>
            <a:r>
              <a:rPr lang="zh-CN" altLang="en-US" sz="2400" dirty="0"/>
              <a:t>中的应用程序中断和复位控制寄存器里的</a:t>
            </a:r>
            <a:r>
              <a:rPr lang="en-US" altLang="zh-CN" sz="2400" dirty="0"/>
              <a:t>VECTRESET </a:t>
            </a:r>
            <a:r>
              <a:rPr lang="zh-CN" altLang="en-US" sz="2400" dirty="0" smtClean="0"/>
              <a:t>控制位 </a:t>
            </a:r>
            <a:r>
              <a:rPr lang="en-US" altLang="zh-CN" sz="2400" dirty="0"/>
              <a:t>(</a:t>
            </a:r>
            <a:r>
              <a:rPr lang="zh-CN" altLang="en-US" sz="2400" dirty="0"/>
              <a:t>复位处理器但不是整个芯片</a:t>
            </a:r>
            <a:r>
              <a:rPr lang="en-US" altLang="zh-CN" sz="2400" dirty="0"/>
              <a:t>)</a:t>
            </a:r>
            <a:r>
              <a:rPr lang="zh-CN" altLang="en-US" sz="2400" dirty="0"/>
              <a:t>。</a:t>
            </a:r>
          </a:p>
          <a:p>
            <a:pPr marL="0" indent="0">
              <a:spcBef>
                <a:spcPct val="50000"/>
              </a:spcBef>
              <a:buFontTx/>
              <a:buNone/>
            </a:pPr>
            <a:r>
              <a:rPr lang="en-US" altLang="zh-CN" sz="2400" b="1" dirty="0">
                <a:solidFill>
                  <a:srgbClr val="7F4D78"/>
                </a:solidFill>
              </a:rPr>
              <a:t>2. </a:t>
            </a:r>
            <a:r>
              <a:rPr lang="zh-CN" altLang="en-US" sz="2400" b="1" dirty="0">
                <a:solidFill>
                  <a:srgbClr val="7F4D78"/>
                </a:solidFill>
              </a:rPr>
              <a:t>覆盖</a:t>
            </a:r>
            <a:r>
              <a:rPr lang="en-US" altLang="zh-CN" sz="2400" b="1" dirty="0">
                <a:solidFill>
                  <a:srgbClr val="7F4D78"/>
                </a:solidFill>
              </a:rPr>
              <a:t>: </a:t>
            </a:r>
          </a:p>
          <a:p>
            <a:pPr marL="0" indent="0">
              <a:spcBef>
                <a:spcPct val="50000"/>
              </a:spcBef>
              <a:buFontTx/>
              <a:buNone/>
            </a:pPr>
            <a:r>
              <a:rPr lang="zh-CN" altLang="en-US" sz="2400" dirty="0"/>
              <a:t>重新解决引发错误异常的问题也是有可能的。</a:t>
            </a:r>
          </a:p>
          <a:p>
            <a:pPr marL="0" indent="0">
              <a:spcBef>
                <a:spcPct val="50000"/>
              </a:spcBef>
              <a:buFontTx/>
              <a:buNone/>
            </a:pPr>
            <a:r>
              <a:rPr lang="en-US" altLang="zh-CN" sz="2400" b="1" dirty="0">
                <a:solidFill>
                  <a:srgbClr val="7F4D78"/>
                </a:solidFill>
              </a:rPr>
              <a:t>3. </a:t>
            </a:r>
            <a:r>
              <a:rPr lang="zh-CN" altLang="en-US" sz="2400" b="1" dirty="0">
                <a:solidFill>
                  <a:srgbClr val="7F4D78"/>
                </a:solidFill>
              </a:rPr>
              <a:t>任务终止</a:t>
            </a:r>
            <a:r>
              <a:rPr lang="en-US" altLang="zh-CN" sz="2400" b="1" dirty="0">
                <a:solidFill>
                  <a:srgbClr val="7F4D78"/>
                </a:solidFill>
              </a:rPr>
              <a:t>: </a:t>
            </a:r>
          </a:p>
          <a:p>
            <a:pPr marL="0" indent="0">
              <a:spcBef>
                <a:spcPct val="50000"/>
              </a:spcBef>
              <a:buFontTx/>
              <a:buNone/>
            </a:pPr>
            <a:r>
              <a:rPr lang="zh-CN" altLang="en-US" sz="2400" dirty="0" smtClean="0"/>
              <a:t>对操作系统</a:t>
            </a:r>
            <a:r>
              <a:rPr lang="zh-CN" altLang="en-US" sz="2400" dirty="0"/>
              <a:t>上运行的系统， 如果需要</a:t>
            </a:r>
            <a:r>
              <a:rPr lang="zh-CN" altLang="en-US" sz="2400" dirty="0" smtClean="0"/>
              <a:t>的话可将</a:t>
            </a:r>
            <a:r>
              <a:rPr lang="zh-CN" altLang="en-US" sz="2400" dirty="0"/>
              <a:t>引发错误的任务</a:t>
            </a:r>
            <a:r>
              <a:rPr lang="zh-CN" altLang="en-US" sz="2400" dirty="0" smtClean="0"/>
              <a:t>终止并重启。</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4294967295"/>
          </p:nvPr>
        </p:nvSpPr>
        <p:spPr>
          <a:xfrm>
            <a:off x="277688" y="476672"/>
            <a:ext cx="8686800" cy="5688632"/>
          </a:xfrm>
        </p:spPr>
        <p:txBody>
          <a:bodyPr/>
          <a:lstStyle/>
          <a:p>
            <a:pPr marL="0" indent="0">
              <a:spcBef>
                <a:spcPct val="50000"/>
              </a:spcBef>
              <a:buFontTx/>
              <a:buNone/>
            </a:pPr>
            <a:r>
              <a:rPr lang="en-US" altLang="zh-CN" sz="3000" b="1" dirty="0"/>
              <a:t>9.1.6 SVC </a:t>
            </a:r>
            <a:r>
              <a:rPr lang="zh-CN" altLang="en-US" sz="3000" b="1" dirty="0"/>
              <a:t>和</a:t>
            </a:r>
            <a:r>
              <a:rPr lang="en-US" altLang="zh-CN" sz="3000" b="1" dirty="0" err="1"/>
              <a:t>PendSV</a:t>
            </a:r>
            <a:endParaRPr lang="en-US" altLang="zh-CN" sz="3000" b="1" dirty="0"/>
          </a:p>
          <a:p>
            <a:pPr marL="0" indent="0">
              <a:spcBef>
                <a:spcPct val="50000"/>
              </a:spcBef>
              <a:buFontTx/>
              <a:buNone/>
            </a:pPr>
            <a:r>
              <a:rPr lang="en-US" altLang="zh-CN" sz="2400" b="1" dirty="0">
                <a:solidFill>
                  <a:srgbClr val="C00000"/>
                </a:solidFill>
              </a:rPr>
              <a:t>SVC </a:t>
            </a:r>
            <a:r>
              <a:rPr lang="zh-CN" altLang="en-US" sz="2400" b="1" dirty="0">
                <a:solidFill>
                  <a:srgbClr val="C00000"/>
                </a:solidFill>
              </a:rPr>
              <a:t>（系统服务调用，亦简称系统调用）和 </a:t>
            </a:r>
            <a:r>
              <a:rPr lang="en-US" altLang="zh-CN" sz="2400" b="1" dirty="0" err="1">
                <a:solidFill>
                  <a:srgbClr val="C00000"/>
                </a:solidFill>
              </a:rPr>
              <a:t>PendSV</a:t>
            </a:r>
            <a:r>
              <a:rPr lang="zh-CN" altLang="en-US" sz="2400" b="1" dirty="0">
                <a:solidFill>
                  <a:srgbClr val="C00000"/>
                </a:solidFill>
              </a:rPr>
              <a:t>（可悬起系统调用</a:t>
            </a:r>
            <a:r>
              <a:rPr lang="zh-CN" altLang="en-US" sz="2400" b="1" dirty="0" smtClean="0">
                <a:solidFill>
                  <a:srgbClr val="C00000"/>
                </a:solidFill>
              </a:rPr>
              <a:t>），多</a:t>
            </a:r>
            <a:r>
              <a:rPr lang="zh-CN" altLang="en-US" sz="2400" b="1" dirty="0">
                <a:solidFill>
                  <a:srgbClr val="C00000"/>
                </a:solidFill>
              </a:rPr>
              <a:t>用在上了</a:t>
            </a:r>
            <a:r>
              <a:rPr lang="zh-CN" altLang="en-US" sz="2400" b="1" dirty="0" smtClean="0">
                <a:solidFill>
                  <a:srgbClr val="C00000"/>
                </a:solidFill>
              </a:rPr>
              <a:t>操作系统</a:t>
            </a:r>
            <a:r>
              <a:rPr lang="zh-CN" altLang="en-US" sz="2400" b="1" dirty="0">
                <a:solidFill>
                  <a:srgbClr val="C00000"/>
                </a:solidFill>
              </a:rPr>
              <a:t>的软件开发中。 </a:t>
            </a:r>
            <a:endParaRPr lang="en-US" altLang="zh-CN" sz="2400" b="1" dirty="0" smtClean="0">
              <a:solidFill>
                <a:srgbClr val="C00000"/>
              </a:solidFill>
            </a:endParaRPr>
          </a:p>
          <a:p>
            <a:pPr marL="0" indent="0">
              <a:spcBef>
                <a:spcPct val="50000"/>
              </a:spcBef>
              <a:buFontTx/>
              <a:buNone/>
            </a:pPr>
            <a:r>
              <a:rPr lang="en-US" altLang="zh-CN" sz="2800" b="1" dirty="0" smtClean="0"/>
              <a:t>9.1.6.1 </a:t>
            </a:r>
            <a:r>
              <a:rPr lang="en-US" altLang="zh-CN" sz="2800" b="1" dirty="0"/>
              <a:t>SVC</a:t>
            </a:r>
          </a:p>
          <a:p>
            <a:pPr marL="0" indent="0">
              <a:spcBef>
                <a:spcPct val="50000"/>
              </a:spcBef>
              <a:buFontTx/>
              <a:buNone/>
            </a:pPr>
            <a:r>
              <a:rPr lang="en-US" altLang="zh-CN" sz="2400" dirty="0"/>
              <a:t>SVC </a:t>
            </a:r>
            <a:r>
              <a:rPr lang="zh-CN" altLang="en-US" sz="2400" dirty="0" smtClean="0"/>
              <a:t>用来</a:t>
            </a:r>
            <a:r>
              <a:rPr lang="zh-CN" altLang="en-US" sz="2400" dirty="0"/>
              <a:t>产生系统函数调用。</a:t>
            </a:r>
          </a:p>
          <a:p>
            <a:pPr marL="0" indent="0">
              <a:spcBef>
                <a:spcPct val="50000"/>
              </a:spcBef>
              <a:buFontTx/>
              <a:buNone/>
            </a:pPr>
            <a:r>
              <a:rPr lang="zh-CN" altLang="en-US" sz="2400" b="1" dirty="0">
                <a:solidFill>
                  <a:srgbClr val="7F4D78"/>
                </a:solidFill>
              </a:rPr>
              <a:t>            例</a:t>
            </a:r>
            <a:r>
              <a:rPr lang="en-US" altLang="zh-CN" sz="2400" b="1" dirty="0">
                <a:solidFill>
                  <a:srgbClr val="7F4D78"/>
                </a:solidFill>
              </a:rPr>
              <a:t>:</a:t>
            </a:r>
            <a:r>
              <a:rPr lang="en-US" altLang="zh-CN" sz="2400" dirty="0"/>
              <a:t> </a:t>
            </a:r>
          </a:p>
          <a:p>
            <a:pPr marL="0" indent="0">
              <a:lnSpc>
                <a:spcPct val="150000"/>
              </a:lnSpc>
              <a:spcBef>
                <a:spcPct val="50000"/>
              </a:spcBef>
              <a:buFontTx/>
              <a:buNone/>
            </a:pPr>
            <a:r>
              <a:rPr lang="zh-CN" altLang="en-US" sz="2400" dirty="0"/>
              <a:t>操作系统可以通过</a:t>
            </a:r>
            <a:r>
              <a:rPr lang="en-US" altLang="zh-CN" sz="2400" dirty="0"/>
              <a:t>SVC</a:t>
            </a:r>
            <a:r>
              <a:rPr lang="zh-CN" altLang="en-US" sz="2400" dirty="0"/>
              <a:t>提供硬件访问，而不是允许用户程序直接访问硬件。</a:t>
            </a:r>
          </a:p>
          <a:p>
            <a:pPr marL="0" indent="0">
              <a:lnSpc>
                <a:spcPct val="150000"/>
              </a:lnSpc>
              <a:spcBef>
                <a:spcPct val="50000"/>
              </a:spcBef>
              <a:buFontTx/>
              <a:buNone/>
            </a:pPr>
            <a:r>
              <a:rPr lang="en-US" altLang="zh-CN" sz="2400" dirty="0"/>
              <a:t>SVC </a:t>
            </a:r>
            <a:r>
              <a:rPr lang="zh-CN" altLang="en-US" sz="2400" dirty="0"/>
              <a:t>可以提高软件的可移植性，因为用户程序无需知道硬件的编程细节。</a:t>
            </a:r>
          </a:p>
        </p:txBody>
      </p:sp>
      <p:pic>
        <p:nvPicPr>
          <p:cNvPr id="67587"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140968"/>
            <a:ext cx="7620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0277" name="Object 2"/>
          <p:cNvGraphicFramePr>
            <a:graphicFrameLocks noChangeAspect="1"/>
          </p:cNvGraphicFramePr>
          <p:nvPr>
            <p:extLst>
              <p:ext uri="{D42A27DB-BD31-4B8C-83A1-F6EECF244321}">
                <p14:modId xmlns:p14="http://schemas.microsoft.com/office/powerpoint/2010/main" val="241454141"/>
              </p:ext>
            </p:extLst>
          </p:nvPr>
        </p:nvGraphicFramePr>
        <p:xfrm>
          <a:off x="539750" y="404664"/>
          <a:ext cx="8229600" cy="3297237"/>
        </p:xfrm>
        <a:graphic>
          <a:graphicData uri="http://schemas.openxmlformats.org/presentationml/2006/ole">
            <mc:AlternateContent xmlns:mc="http://schemas.openxmlformats.org/markup-compatibility/2006">
              <mc:Choice xmlns:v="urn:schemas-microsoft-com:vml" Requires="v">
                <p:oleObj spid="_x0000_s69785" name="Visio" r:id="rId3" imgW="9596157" imgH="3742509" progId="Visio.Drawing.11">
                  <p:embed/>
                </p:oleObj>
              </mc:Choice>
              <mc:Fallback>
                <p:oleObj name="Visio" r:id="rId3" imgW="9596157" imgH="3742509"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04664"/>
                        <a:ext cx="8229600"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5" name="Rectangle 2"/>
          <p:cNvSpPr>
            <a:spLocks noGrp="1" noChangeArrowheads="1"/>
          </p:cNvSpPr>
          <p:nvPr>
            <p:ph type="body" sz="half" idx="4294967295"/>
          </p:nvPr>
        </p:nvSpPr>
        <p:spPr>
          <a:xfrm>
            <a:off x="457200" y="4892675"/>
            <a:ext cx="8002588" cy="1631950"/>
          </a:xfrm>
        </p:spPr>
        <p:txBody>
          <a:bodyPr/>
          <a:lstStyle/>
          <a:p>
            <a:pPr marL="449263" indent="-449263">
              <a:lnSpc>
                <a:spcPct val="90000"/>
              </a:lnSpc>
              <a:buFontTx/>
              <a:buNone/>
            </a:pPr>
            <a:r>
              <a:rPr lang="zh-CN" altLang="en-US" b="1" dirty="0" smtClean="0">
                <a:solidFill>
                  <a:srgbClr val="7F4D78"/>
                </a:solidFill>
              </a:rPr>
              <a:t>      例</a:t>
            </a:r>
            <a:r>
              <a:rPr lang="en-US" altLang="zh-CN" b="1" dirty="0" smtClean="0">
                <a:solidFill>
                  <a:srgbClr val="7F4D78"/>
                </a:solidFill>
              </a:rPr>
              <a:t>:</a:t>
            </a:r>
            <a:endParaRPr lang="en-US" altLang="zh-CN" b="1" dirty="0">
              <a:solidFill>
                <a:srgbClr val="7F4D78"/>
              </a:solidFill>
            </a:endParaRPr>
          </a:p>
          <a:p>
            <a:pPr marL="449263" indent="-449263">
              <a:lnSpc>
                <a:spcPct val="90000"/>
              </a:lnSpc>
              <a:buFontTx/>
              <a:buNone/>
            </a:pPr>
            <a:r>
              <a:rPr lang="en-US" altLang="zh-CN" sz="2800" dirty="0"/>
              <a:t>	</a:t>
            </a:r>
            <a:r>
              <a:rPr lang="en-US" altLang="zh-CN" sz="2800" dirty="0" smtClean="0"/>
              <a:t>SVC   </a:t>
            </a:r>
            <a:r>
              <a:rPr lang="en-US" altLang="zh-CN" sz="2800" dirty="0"/>
              <a:t>0x3   ; Call SVC function 3</a:t>
            </a:r>
          </a:p>
        </p:txBody>
      </p:sp>
      <p:graphicFrame>
        <p:nvGraphicFramePr>
          <p:cNvPr id="950279" name="Object 3"/>
          <p:cNvGraphicFramePr>
            <a:graphicFrameLocks noGrp="1" noChangeAspect="1"/>
          </p:cNvGraphicFramePr>
          <p:nvPr>
            <p:ph sz="quarter" idx="4294967295"/>
            <p:extLst>
              <p:ext uri="{D42A27DB-BD31-4B8C-83A1-F6EECF244321}">
                <p14:modId xmlns:p14="http://schemas.microsoft.com/office/powerpoint/2010/main" val="1249057304"/>
              </p:ext>
            </p:extLst>
          </p:nvPr>
        </p:nvGraphicFramePr>
        <p:xfrm>
          <a:off x="2133600" y="571351"/>
          <a:ext cx="4419600" cy="2922588"/>
        </p:xfrm>
        <a:graphic>
          <a:graphicData uri="http://schemas.openxmlformats.org/presentationml/2006/ole">
            <mc:AlternateContent xmlns:mc="http://schemas.openxmlformats.org/markup-compatibility/2006">
              <mc:Choice xmlns:v="urn:schemas-microsoft-com:vml" Requires="v">
                <p:oleObj spid="_x0000_s69786" name="Visio" r:id="rId5" imgW="5765674" imgH="3813919" progId="Visio.Drawing.11">
                  <p:embed/>
                </p:oleObj>
              </mc:Choice>
              <mc:Fallback>
                <p:oleObj name="Visio" r:id="rId5" imgW="5765674" imgH="3813919" progId="Visio.Drawing.11">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571351"/>
                        <a:ext cx="4419600" cy="29225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7" name="Rectangle 3"/>
          <p:cNvSpPr>
            <a:spLocks noChangeArrowheads="1"/>
          </p:cNvSpPr>
          <p:nvPr/>
        </p:nvSpPr>
        <p:spPr bwMode="auto">
          <a:xfrm>
            <a:off x="2514600" y="3924151"/>
            <a:ext cx="408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t>SVC as a Gateway for OS Functions</a:t>
            </a:r>
          </a:p>
        </p:txBody>
      </p:sp>
      <p:sp>
        <p:nvSpPr>
          <p:cNvPr id="69638" name="Rectangle 4"/>
          <p:cNvSpPr>
            <a:spLocks noChangeArrowheads="1"/>
          </p:cNvSpPr>
          <p:nvPr/>
        </p:nvSpPr>
        <p:spPr bwMode="auto">
          <a:xfrm>
            <a:off x="-11113" y="2293789"/>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pic>
        <p:nvPicPr>
          <p:cNvPr id="69639" name="Picture 6" descr="dglxasset[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750" y="4757713"/>
            <a:ext cx="5334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50282" name="Object 4"/>
          <p:cNvGraphicFramePr>
            <a:graphicFrameLocks noGrp="1" noChangeAspect="1"/>
          </p:cNvGraphicFramePr>
          <p:nvPr>
            <p:ph sz="quarter" idx="4294967295"/>
            <p:extLst>
              <p:ext uri="{D42A27DB-BD31-4B8C-83A1-F6EECF244321}">
                <p14:modId xmlns:p14="http://schemas.microsoft.com/office/powerpoint/2010/main" val="2460067538"/>
              </p:ext>
            </p:extLst>
          </p:nvPr>
        </p:nvGraphicFramePr>
        <p:xfrm>
          <a:off x="6578600" y="1385739"/>
          <a:ext cx="1927225" cy="1971675"/>
        </p:xfrm>
        <a:graphic>
          <a:graphicData uri="http://schemas.openxmlformats.org/presentationml/2006/ole">
            <mc:AlternateContent xmlns:mc="http://schemas.openxmlformats.org/markup-compatibility/2006">
              <mc:Choice xmlns:v="urn:schemas-microsoft-com:vml" Requires="v">
                <p:oleObj spid="_x0000_s69787" name="Visio" r:id="rId8" imgW="1927819" imgH="2208929" progId="Visio.Drawing.11">
                  <p:embed/>
                </p:oleObj>
              </mc:Choice>
              <mc:Fallback>
                <p:oleObj name="Visio" r:id="rId8" imgW="1927819" imgH="2208929" progId="Visio.Drawing.11">
                  <p:embed/>
                  <p:pic>
                    <p:nvPicPr>
                      <p:cNvPr id="0" name="Object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8600" y="1385739"/>
                        <a:ext cx="1927225" cy="19716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50277"/>
                                        </p:tgtEl>
                                        <p:attrNameLst>
                                          <p:attrName>style.visibility</p:attrName>
                                        </p:attrNameLst>
                                      </p:cBhvr>
                                      <p:to>
                                        <p:strVal val="visible"/>
                                      </p:to>
                                    </p:set>
                                    <p:anim calcmode="lin" valueType="num">
                                      <p:cBhvr additive="base">
                                        <p:cTn id="7" dur="500" fill="hold"/>
                                        <p:tgtEl>
                                          <p:spTgt spid="950277"/>
                                        </p:tgtEl>
                                        <p:attrNameLst>
                                          <p:attrName>ppt_x</p:attrName>
                                        </p:attrNameLst>
                                      </p:cBhvr>
                                      <p:tavLst>
                                        <p:tav tm="0">
                                          <p:val>
                                            <p:strVal val="0-#ppt_w/2"/>
                                          </p:val>
                                        </p:tav>
                                        <p:tav tm="100000">
                                          <p:val>
                                            <p:strVal val="#ppt_x"/>
                                          </p:val>
                                        </p:tav>
                                      </p:tavLst>
                                    </p:anim>
                                    <p:anim calcmode="lin" valueType="num">
                                      <p:cBhvr additive="base">
                                        <p:cTn id="8" dur="500" fill="hold"/>
                                        <p:tgtEl>
                                          <p:spTgt spid="9502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50279"/>
                                        </p:tgtEl>
                                        <p:attrNameLst>
                                          <p:attrName>style.visibility</p:attrName>
                                        </p:attrNameLst>
                                      </p:cBhvr>
                                      <p:to>
                                        <p:strVal val="visible"/>
                                      </p:to>
                                    </p:set>
                                    <p:anim calcmode="lin" valueType="num">
                                      <p:cBhvr additive="base">
                                        <p:cTn id="13" dur="500" fill="hold"/>
                                        <p:tgtEl>
                                          <p:spTgt spid="950279"/>
                                        </p:tgtEl>
                                        <p:attrNameLst>
                                          <p:attrName>ppt_x</p:attrName>
                                        </p:attrNameLst>
                                      </p:cBhvr>
                                      <p:tavLst>
                                        <p:tav tm="0">
                                          <p:val>
                                            <p:strVal val="0-#ppt_w/2"/>
                                          </p:val>
                                        </p:tav>
                                        <p:tav tm="100000">
                                          <p:val>
                                            <p:strVal val="#ppt_x"/>
                                          </p:val>
                                        </p:tav>
                                      </p:tavLst>
                                    </p:anim>
                                    <p:anim calcmode="lin" valueType="num">
                                      <p:cBhvr additive="base">
                                        <p:cTn id="14" dur="500" fill="hold"/>
                                        <p:tgtEl>
                                          <p:spTgt spid="9502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50282"/>
                                        </p:tgtEl>
                                        <p:attrNameLst>
                                          <p:attrName>style.visibility</p:attrName>
                                        </p:attrNameLst>
                                      </p:cBhvr>
                                      <p:to>
                                        <p:strVal val="visible"/>
                                      </p:to>
                                    </p:set>
                                    <p:anim calcmode="lin" valueType="num">
                                      <p:cBhvr additive="base">
                                        <p:cTn id="19" dur="500" fill="hold"/>
                                        <p:tgtEl>
                                          <p:spTgt spid="950282"/>
                                        </p:tgtEl>
                                        <p:attrNameLst>
                                          <p:attrName>ppt_x</p:attrName>
                                        </p:attrNameLst>
                                      </p:cBhvr>
                                      <p:tavLst>
                                        <p:tav tm="0">
                                          <p:val>
                                            <p:strVal val="0-#ppt_w/2"/>
                                          </p:val>
                                        </p:tav>
                                        <p:tav tm="100000">
                                          <p:val>
                                            <p:strVal val="#ppt_x"/>
                                          </p:val>
                                        </p:tav>
                                      </p:tavLst>
                                    </p:anim>
                                    <p:anim calcmode="lin" valueType="num">
                                      <p:cBhvr additive="base">
                                        <p:cTn id="20" dur="500" fill="hold"/>
                                        <p:tgtEl>
                                          <p:spTgt spid="95028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6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63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9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4294967295"/>
          </p:nvPr>
        </p:nvSpPr>
        <p:spPr>
          <a:xfrm>
            <a:off x="381000" y="476672"/>
            <a:ext cx="8512175" cy="5976664"/>
          </a:xfrm>
        </p:spPr>
        <p:txBody>
          <a:bodyPr/>
          <a:lstStyle/>
          <a:p>
            <a:pPr marL="0" indent="0">
              <a:spcBef>
                <a:spcPct val="50000"/>
              </a:spcBef>
              <a:buFontTx/>
              <a:buNone/>
            </a:pPr>
            <a:r>
              <a:rPr lang="en-US" altLang="zh-CN" sz="2800" b="1" dirty="0"/>
              <a:t>9.1.6.2 </a:t>
            </a:r>
            <a:r>
              <a:rPr lang="en-US" altLang="zh-CN" sz="2800" b="1" dirty="0" err="1"/>
              <a:t>PendSV</a:t>
            </a:r>
            <a:endParaRPr lang="en-US" altLang="zh-CN" sz="2800" b="1" dirty="0"/>
          </a:p>
          <a:p>
            <a:pPr marL="0" indent="0">
              <a:lnSpc>
                <a:spcPct val="150000"/>
              </a:lnSpc>
              <a:spcBef>
                <a:spcPct val="50000"/>
              </a:spcBef>
              <a:buFontTx/>
              <a:buNone/>
            </a:pPr>
            <a:r>
              <a:rPr lang="en-US" altLang="zh-CN" sz="2400" b="1" i="1" dirty="0" err="1">
                <a:solidFill>
                  <a:srgbClr val="FF3300"/>
                </a:solidFill>
              </a:rPr>
              <a:t>PendSV</a:t>
            </a:r>
            <a:r>
              <a:rPr lang="en-US" altLang="zh-CN" sz="2400" dirty="0"/>
              <a:t> (</a:t>
            </a:r>
            <a:r>
              <a:rPr lang="zh-CN" altLang="en-US" sz="2400" dirty="0"/>
              <a:t>挂起系统调用</a:t>
            </a:r>
            <a:r>
              <a:rPr lang="en-US" altLang="zh-CN" sz="2400" dirty="0"/>
              <a:t>) </a:t>
            </a:r>
            <a:r>
              <a:rPr lang="zh-CN" altLang="en-US" sz="2400" dirty="0" smtClean="0"/>
              <a:t>可以</a:t>
            </a:r>
            <a:r>
              <a:rPr lang="zh-CN" altLang="en-US" sz="2400" dirty="0"/>
              <a:t>被挂起，并且</a:t>
            </a:r>
            <a:r>
              <a:rPr lang="en-US" altLang="zh-CN" sz="2400" dirty="0"/>
              <a:t>OS </a:t>
            </a:r>
            <a:r>
              <a:rPr lang="zh-CN" altLang="en-US" sz="2400" dirty="0"/>
              <a:t>通过挂起一个异常来保证一个动作在另一个很重要的任务完成后再执行</a:t>
            </a:r>
            <a:r>
              <a:rPr lang="zh-CN" altLang="en-US" sz="2400" dirty="0" smtClean="0"/>
              <a:t>。</a:t>
            </a:r>
            <a:endParaRPr lang="zh-CN" altLang="en-US" sz="2400" dirty="0"/>
          </a:p>
          <a:p>
            <a:pPr marL="0" indent="0">
              <a:lnSpc>
                <a:spcPct val="150000"/>
              </a:lnSpc>
              <a:spcBef>
                <a:spcPct val="50000"/>
              </a:spcBef>
              <a:buFontTx/>
              <a:buNone/>
            </a:pPr>
            <a:r>
              <a:rPr lang="en-US" altLang="zh-CN" sz="2400" b="1" dirty="0" err="1">
                <a:solidFill>
                  <a:srgbClr val="0070C0"/>
                </a:solidFill>
              </a:rPr>
              <a:t>PendSV</a:t>
            </a:r>
            <a:r>
              <a:rPr lang="zh-CN" altLang="en-US" sz="2400" b="1" dirty="0">
                <a:solidFill>
                  <a:srgbClr val="0070C0"/>
                </a:solidFill>
              </a:rPr>
              <a:t>一个典型的用途是 上下文切换</a:t>
            </a:r>
            <a:r>
              <a:rPr lang="en-US" altLang="zh-CN" sz="2400" b="1" dirty="0">
                <a:solidFill>
                  <a:srgbClr val="0070C0"/>
                </a:solidFill>
              </a:rPr>
              <a:t>(</a:t>
            </a:r>
            <a:r>
              <a:rPr lang="zh-CN" altLang="en-US" sz="2400" b="1" dirty="0">
                <a:solidFill>
                  <a:srgbClr val="0070C0"/>
                </a:solidFill>
              </a:rPr>
              <a:t>不同任务的切换</a:t>
            </a:r>
            <a:r>
              <a:rPr lang="en-US" altLang="zh-CN" sz="2400" b="1" dirty="0">
                <a:solidFill>
                  <a:srgbClr val="0070C0"/>
                </a:solidFill>
              </a:rPr>
              <a:t>)</a:t>
            </a:r>
            <a:r>
              <a:rPr lang="zh-CN" altLang="en-US" sz="2400" b="1" dirty="0">
                <a:solidFill>
                  <a:srgbClr val="0070C0"/>
                </a:solidFill>
              </a:rPr>
              <a:t>。</a:t>
            </a:r>
          </a:p>
          <a:p>
            <a:pPr marL="0" indent="0">
              <a:lnSpc>
                <a:spcPct val="150000"/>
              </a:lnSpc>
              <a:spcBef>
                <a:spcPct val="50000"/>
              </a:spcBef>
              <a:buFontTx/>
              <a:buNone/>
            </a:pPr>
            <a:r>
              <a:rPr lang="zh-CN" altLang="en-US" sz="2400" b="1" dirty="0">
                <a:solidFill>
                  <a:srgbClr val="7F4D78"/>
                </a:solidFill>
              </a:rPr>
              <a:t>             例</a:t>
            </a:r>
            <a:r>
              <a:rPr lang="en-US" altLang="zh-CN" sz="2400" b="1" dirty="0">
                <a:solidFill>
                  <a:srgbClr val="7F4D78"/>
                </a:solidFill>
              </a:rPr>
              <a:t>:</a:t>
            </a:r>
            <a:r>
              <a:rPr lang="en-US" altLang="zh-CN" sz="2400" dirty="0"/>
              <a:t> </a:t>
            </a:r>
          </a:p>
          <a:p>
            <a:pPr marL="0" indent="0">
              <a:lnSpc>
                <a:spcPct val="150000"/>
              </a:lnSpc>
              <a:spcBef>
                <a:spcPct val="50000"/>
              </a:spcBef>
              <a:buFontTx/>
              <a:buNone/>
            </a:pPr>
            <a:r>
              <a:rPr lang="zh-CN" altLang="en-US" sz="2400" dirty="0"/>
              <a:t>假设有这么一个系统，里面有两个就绪的任务，并且通过</a:t>
            </a:r>
          </a:p>
          <a:p>
            <a:pPr marL="0" indent="0">
              <a:lnSpc>
                <a:spcPct val="150000"/>
              </a:lnSpc>
              <a:spcBef>
                <a:spcPct val="50000"/>
              </a:spcBef>
              <a:buFontTx/>
              <a:buNone/>
            </a:pPr>
            <a:r>
              <a:rPr lang="en-US" altLang="zh-CN" sz="2400" dirty="0" err="1"/>
              <a:t>SysTick</a:t>
            </a:r>
            <a:r>
              <a:rPr lang="en-US" altLang="zh-CN" sz="2400" dirty="0"/>
              <a:t> </a:t>
            </a:r>
            <a:r>
              <a:rPr lang="zh-CN" altLang="en-US" sz="2400" dirty="0"/>
              <a:t>异常启动上下文切换</a:t>
            </a:r>
            <a:r>
              <a:rPr lang="zh-CN" altLang="en-US" sz="2400" dirty="0" smtClean="0"/>
              <a:t>。</a:t>
            </a:r>
            <a:endParaRPr lang="en-US" altLang="zh-CN" sz="2400" dirty="0" smtClean="0"/>
          </a:p>
          <a:p>
            <a:pPr marL="0" indent="0">
              <a:lnSpc>
                <a:spcPct val="150000"/>
              </a:lnSpc>
              <a:spcBef>
                <a:spcPct val="50000"/>
              </a:spcBef>
              <a:buFontTx/>
              <a:buNone/>
            </a:pPr>
            <a:r>
              <a:rPr lang="zh-CN" altLang="en-US" sz="2400" dirty="0"/>
              <a:t>若在产生</a:t>
            </a:r>
            <a:r>
              <a:rPr lang="en-US" altLang="zh-CN" sz="2400" dirty="0" err="1"/>
              <a:t>SysTick</a:t>
            </a:r>
            <a:r>
              <a:rPr lang="en-US" altLang="zh-CN" sz="2400" dirty="0"/>
              <a:t> </a:t>
            </a:r>
            <a:r>
              <a:rPr lang="zh-CN" altLang="en-US" sz="2400" dirty="0"/>
              <a:t>异常时正在响应一个中断，</a:t>
            </a:r>
            <a:r>
              <a:rPr lang="zh-CN" altLang="en-US" sz="2400" dirty="0" smtClean="0"/>
              <a:t>则</a:t>
            </a:r>
            <a:r>
              <a:rPr lang="en-US" altLang="zh-CN" sz="2400" dirty="0" err="1" smtClean="0"/>
              <a:t>SysTick</a:t>
            </a:r>
            <a:r>
              <a:rPr lang="en-US" altLang="zh-CN" sz="2400" dirty="0" smtClean="0"/>
              <a:t> </a:t>
            </a:r>
            <a:r>
              <a:rPr lang="zh-CN" altLang="en-US" sz="2400" dirty="0"/>
              <a:t>异常会抢占其</a:t>
            </a:r>
            <a:r>
              <a:rPr lang="en-US" altLang="zh-CN" sz="2400" dirty="0"/>
              <a:t>ISR </a:t>
            </a:r>
            <a:r>
              <a:rPr lang="zh-CN" altLang="en-US" sz="2400" dirty="0"/>
              <a:t>。</a:t>
            </a:r>
            <a:endParaRPr lang="zh-CN" altLang="en-US" sz="2400" dirty="0"/>
          </a:p>
        </p:txBody>
      </p:sp>
      <p:pic>
        <p:nvPicPr>
          <p:cNvPr id="70659"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071813"/>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763688" y="4859868"/>
            <a:ext cx="53646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两个任务间通过 </a:t>
            </a:r>
            <a:r>
              <a:rPr lang="en-US" altLang="zh-CN" b="1" dirty="0" err="1"/>
              <a:t>SysTick</a:t>
            </a:r>
            <a:r>
              <a:rPr lang="en-US" altLang="zh-CN" b="1" dirty="0"/>
              <a:t> </a:t>
            </a:r>
            <a:r>
              <a:rPr lang="zh-CN" altLang="en-US" b="1" dirty="0"/>
              <a:t>进行轮转调度的简单模式</a:t>
            </a:r>
            <a:endParaRPr lang="en-US" altLang="zh-CN" b="1" dirty="0"/>
          </a:p>
        </p:txBody>
      </p:sp>
      <p:pic>
        <p:nvPicPr>
          <p:cNvPr id="7274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12777"/>
            <a:ext cx="8561362" cy="306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ChangeArrowheads="1"/>
          </p:cNvSpPr>
          <p:nvPr/>
        </p:nvSpPr>
        <p:spPr bwMode="auto">
          <a:xfrm>
            <a:off x="2667000" y="5366543"/>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t>发生</a:t>
            </a:r>
            <a:r>
              <a:rPr lang="en-US" altLang="zh-CN" b="1" dirty="0"/>
              <a:t>IRQ </a:t>
            </a:r>
            <a:r>
              <a:rPr lang="zh-CN" altLang="en-US" b="1" dirty="0"/>
              <a:t>时上下文切换的问题</a:t>
            </a:r>
            <a:endParaRPr lang="en-US" altLang="zh-CN" b="1" dirty="0"/>
          </a:p>
        </p:txBody>
      </p:sp>
      <p:pic>
        <p:nvPicPr>
          <p:cNvPr id="74792"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08720"/>
            <a:ext cx="858614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99" y="886295"/>
            <a:ext cx="8585373" cy="376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843808" y="5075892"/>
            <a:ext cx="3549370" cy="400110"/>
          </a:xfrm>
          <a:prstGeom prst="rect">
            <a:avLst/>
          </a:prstGeom>
        </p:spPr>
        <p:txBody>
          <a:bodyPr wrap="none">
            <a:spAutoFit/>
          </a:bodyPr>
          <a:lstStyle/>
          <a:p>
            <a:r>
              <a:rPr lang="zh-CN" altLang="en-US" sz="2000" b="1" dirty="0"/>
              <a:t>使用</a:t>
            </a:r>
            <a:r>
              <a:rPr lang="en-US" altLang="zh-CN" sz="2000" b="1" dirty="0" err="1"/>
              <a:t>PendSV</a:t>
            </a:r>
            <a:r>
              <a:rPr lang="en-US" altLang="zh-CN" sz="2000" b="1" dirty="0"/>
              <a:t> </a:t>
            </a:r>
            <a:r>
              <a:rPr lang="zh-CN" altLang="en-US" sz="2000" b="1" dirty="0"/>
              <a:t>控制上下文切换</a:t>
            </a:r>
          </a:p>
        </p:txBody>
      </p:sp>
    </p:spTree>
    <p:extLst>
      <p:ext uri="{BB962C8B-B14F-4D97-AF65-F5344CB8AC3E}">
        <p14:creationId xmlns:p14="http://schemas.microsoft.com/office/powerpoint/2010/main" val="9624127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76672"/>
            <a:ext cx="8424936" cy="6034216"/>
          </a:xfrm>
          <a:prstGeom prst="rect">
            <a:avLst/>
          </a:prstGeom>
        </p:spPr>
        <p:txBody>
          <a:bodyPr wrap="square">
            <a:spAutoFit/>
          </a:bodyPr>
          <a:lstStyle/>
          <a:p>
            <a:pPr marL="457200" indent="-457200">
              <a:lnSpc>
                <a:spcPct val="150000"/>
              </a:lnSpc>
              <a:buFont typeface="+mj-lt"/>
              <a:buAutoNum type="arabicPeriod"/>
            </a:pPr>
            <a:r>
              <a:rPr lang="zh-CN" altLang="en-US" sz="2000" b="1" dirty="0"/>
              <a:t>任务</a:t>
            </a:r>
            <a:r>
              <a:rPr lang="en-US" altLang="zh-CN" sz="2000" b="1" dirty="0"/>
              <a:t>A </a:t>
            </a:r>
            <a:r>
              <a:rPr lang="zh-CN" altLang="en-US" sz="2000" b="1" dirty="0"/>
              <a:t>呼叫</a:t>
            </a:r>
            <a:r>
              <a:rPr lang="en-US" altLang="zh-CN" sz="2000" b="1" dirty="0"/>
              <a:t>SVC </a:t>
            </a:r>
            <a:r>
              <a:rPr lang="zh-CN" altLang="en-US" sz="2000" b="1" dirty="0"/>
              <a:t>来请求任务切换（例如，等待某些工作完成） </a:t>
            </a:r>
          </a:p>
          <a:p>
            <a:pPr marL="457200" indent="-457200">
              <a:lnSpc>
                <a:spcPct val="150000"/>
              </a:lnSpc>
              <a:buFont typeface="+mj-lt"/>
              <a:buAutoNum type="arabicPeriod"/>
            </a:pPr>
            <a:r>
              <a:rPr lang="en-US" altLang="zh-CN" sz="2000" b="1" dirty="0" smtClean="0"/>
              <a:t>OS</a:t>
            </a:r>
            <a:r>
              <a:rPr lang="zh-CN" altLang="en-US" sz="2000" b="1" dirty="0"/>
              <a:t>接收到请求，做好上下文切换的准备，并且悬起一个 </a:t>
            </a:r>
            <a:r>
              <a:rPr lang="en-US" altLang="zh-CN" sz="2000" b="1" dirty="0" err="1"/>
              <a:t>PendSV</a:t>
            </a:r>
            <a:r>
              <a:rPr lang="zh-CN" altLang="en-US" sz="2000" b="1" dirty="0"/>
              <a:t>异常。 </a:t>
            </a:r>
          </a:p>
          <a:p>
            <a:pPr marL="457200" indent="-457200">
              <a:lnSpc>
                <a:spcPct val="150000"/>
              </a:lnSpc>
              <a:buFont typeface="+mj-lt"/>
              <a:buAutoNum type="arabicPeriod"/>
            </a:pPr>
            <a:r>
              <a:rPr lang="zh-CN" altLang="en-US" sz="2000" b="1" dirty="0" smtClean="0"/>
              <a:t>当</a:t>
            </a:r>
            <a:r>
              <a:rPr lang="en-US" altLang="zh-CN" sz="2000" b="1" dirty="0"/>
              <a:t>CPU </a:t>
            </a:r>
            <a:r>
              <a:rPr lang="zh-CN" altLang="en-US" sz="2000" b="1" dirty="0"/>
              <a:t>退出</a:t>
            </a:r>
            <a:r>
              <a:rPr lang="en-US" altLang="zh-CN" sz="2000" b="1" dirty="0"/>
              <a:t>SVC </a:t>
            </a:r>
            <a:r>
              <a:rPr lang="zh-CN" altLang="en-US" sz="2000" b="1" dirty="0"/>
              <a:t>后，它立即进入 </a:t>
            </a:r>
            <a:r>
              <a:rPr lang="en-US" altLang="zh-CN" sz="2000" b="1" dirty="0" err="1"/>
              <a:t>PendSV</a:t>
            </a:r>
            <a:r>
              <a:rPr lang="zh-CN" altLang="en-US" sz="2000" b="1" dirty="0"/>
              <a:t>，从而执行上下文切换。 </a:t>
            </a:r>
          </a:p>
          <a:p>
            <a:pPr marL="457200" indent="-457200">
              <a:lnSpc>
                <a:spcPct val="150000"/>
              </a:lnSpc>
              <a:buFont typeface="+mj-lt"/>
              <a:buAutoNum type="arabicPeriod"/>
            </a:pPr>
            <a:r>
              <a:rPr lang="zh-CN" altLang="en-US" sz="2000" b="1" dirty="0" smtClean="0"/>
              <a:t>当</a:t>
            </a:r>
            <a:r>
              <a:rPr lang="en-US" altLang="zh-CN" sz="2000" b="1" dirty="0" err="1"/>
              <a:t>PendSV</a:t>
            </a:r>
            <a:r>
              <a:rPr lang="zh-CN" altLang="en-US" sz="2000" b="1" dirty="0"/>
              <a:t>执行完毕后，将返回到任务 </a:t>
            </a:r>
            <a:r>
              <a:rPr lang="en-US" altLang="zh-CN" sz="2000" b="1" dirty="0"/>
              <a:t>B</a:t>
            </a:r>
            <a:r>
              <a:rPr lang="zh-CN" altLang="en-US" sz="2000" b="1" dirty="0"/>
              <a:t>，同时进入线程模式。 </a:t>
            </a:r>
          </a:p>
          <a:p>
            <a:pPr marL="457200" indent="-457200">
              <a:lnSpc>
                <a:spcPct val="150000"/>
              </a:lnSpc>
              <a:buFont typeface="+mj-lt"/>
              <a:buAutoNum type="arabicPeriod"/>
            </a:pPr>
            <a:r>
              <a:rPr lang="zh-CN" altLang="en-US" sz="2000" b="1" dirty="0" smtClean="0"/>
              <a:t>发生</a:t>
            </a:r>
            <a:r>
              <a:rPr lang="zh-CN" altLang="en-US" sz="2000" b="1" dirty="0"/>
              <a:t>了一个中断，并且中断服务程序开始执行 </a:t>
            </a:r>
          </a:p>
          <a:p>
            <a:pPr marL="457200" indent="-457200">
              <a:lnSpc>
                <a:spcPct val="150000"/>
              </a:lnSpc>
              <a:buFont typeface="+mj-lt"/>
              <a:buAutoNum type="arabicPeriod"/>
            </a:pPr>
            <a:r>
              <a:rPr lang="zh-CN" altLang="en-US" sz="2000" b="1" dirty="0" smtClean="0"/>
              <a:t>在</a:t>
            </a:r>
            <a:r>
              <a:rPr lang="en-US" altLang="zh-CN" sz="2000" b="1" dirty="0"/>
              <a:t>ISR </a:t>
            </a:r>
            <a:r>
              <a:rPr lang="zh-CN" altLang="en-US" sz="2000" b="1" dirty="0"/>
              <a:t>执行过程中，发生 </a:t>
            </a:r>
            <a:r>
              <a:rPr lang="en-US" altLang="zh-CN" sz="2000" b="1" dirty="0" err="1"/>
              <a:t>SysTick</a:t>
            </a:r>
            <a:r>
              <a:rPr lang="en-US" altLang="zh-CN" sz="2000" b="1" dirty="0"/>
              <a:t> </a:t>
            </a:r>
            <a:r>
              <a:rPr lang="zh-CN" altLang="en-US" sz="2000" b="1" dirty="0"/>
              <a:t>异常，并且抢占了该 </a:t>
            </a:r>
            <a:r>
              <a:rPr lang="en-US" altLang="zh-CN" sz="2000" b="1" dirty="0"/>
              <a:t>ISR </a:t>
            </a:r>
            <a:r>
              <a:rPr lang="zh-CN" altLang="en-US" sz="2000" b="1" dirty="0"/>
              <a:t>。 </a:t>
            </a:r>
          </a:p>
          <a:p>
            <a:pPr marL="457200" indent="-457200">
              <a:lnSpc>
                <a:spcPct val="150000"/>
              </a:lnSpc>
              <a:buFont typeface="+mj-lt"/>
              <a:buAutoNum type="arabicPeriod"/>
            </a:pPr>
            <a:r>
              <a:rPr lang="en-US" altLang="zh-CN" sz="2000" b="1" dirty="0" smtClean="0"/>
              <a:t>OS</a:t>
            </a:r>
            <a:r>
              <a:rPr lang="zh-CN" altLang="en-US" sz="2000" b="1" dirty="0"/>
              <a:t>执行必要的操作，然后悬起 </a:t>
            </a:r>
            <a:r>
              <a:rPr lang="en-US" altLang="zh-CN" sz="2000" b="1" dirty="0" err="1"/>
              <a:t>PendSV</a:t>
            </a:r>
            <a:r>
              <a:rPr lang="zh-CN" altLang="en-US" sz="2000" b="1" dirty="0"/>
              <a:t>异常以作好上下文切换的准备。 </a:t>
            </a:r>
          </a:p>
          <a:p>
            <a:pPr marL="457200" indent="-457200">
              <a:lnSpc>
                <a:spcPct val="150000"/>
              </a:lnSpc>
              <a:buFont typeface="+mj-lt"/>
              <a:buAutoNum type="arabicPeriod"/>
            </a:pPr>
            <a:r>
              <a:rPr lang="zh-CN" altLang="en-US" sz="2000" b="1" dirty="0" smtClean="0"/>
              <a:t>当</a:t>
            </a:r>
            <a:r>
              <a:rPr lang="en-US" altLang="zh-CN" sz="2000" b="1" dirty="0" err="1"/>
              <a:t>SysTick</a:t>
            </a:r>
            <a:r>
              <a:rPr lang="en-US" altLang="zh-CN" sz="2000" b="1" dirty="0"/>
              <a:t> </a:t>
            </a:r>
            <a:r>
              <a:rPr lang="zh-CN" altLang="en-US" sz="2000" b="1" dirty="0"/>
              <a:t>退出后，回到先前被抢占的 </a:t>
            </a:r>
            <a:r>
              <a:rPr lang="en-US" altLang="zh-CN" sz="2000" b="1" dirty="0"/>
              <a:t>ISR </a:t>
            </a:r>
            <a:r>
              <a:rPr lang="zh-CN" altLang="en-US" sz="2000" b="1" dirty="0"/>
              <a:t>中，</a:t>
            </a:r>
            <a:r>
              <a:rPr lang="en-US" altLang="zh-CN" sz="2000" b="1" dirty="0"/>
              <a:t>ISR </a:t>
            </a:r>
            <a:r>
              <a:rPr lang="zh-CN" altLang="en-US" sz="2000" b="1" dirty="0"/>
              <a:t>继续执行 </a:t>
            </a:r>
          </a:p>
          <a:p>
            <a:pPr marL="457200" indent="-457200">
              <a:lnSpc>
                <a:spcPct val="150000"/>
              </a:lnSpc>
              <a:buFont typeface="+mj-lt"/>
              <a:buAutoNum type="arabicPeriod"/>
            </a:pPr>
            <a:r>
              <a:rPr lang="en-US" altLang="zh-CN" sz="2000" b="1" dirty="0" smtClean="0"/>
              <a:t> </a:t>
            </a:r>
            <a:r>
              <a:rPr lang="en-US" altLang="zh-CN" sz="2000" b="1" dirty="0"/>
              <a:t>ISR </a:t>
            </a:r>
            <a:r>
              <a:rPr lang="zh-CN" altLang="en-US" sz="2000" b="1" dirty="0"/>
              <a:t>执行完毕并退出后，</a:t>
            </a:r>
            <a:r>
              <a:rPr lang="en-US" altLang="zh-CN" sz="2000" b="1" dirty="0" err="1"/>
              <a:t>PendSV</a:t>
            </a:r>
            <a:r>
              <a:rPr lang="zh-CN" altLang="en-US" sz="2000" b="1" dirty="0"/>
              <a:t>服务例程开始执行，并且在里面执行上下文切换 </a:t>
            </a:r>
          </a:p>
          <a:p>
            <a:pPr marL="457200" indent="-457200">
              <a:lnSpc>
                <a:spcPct val="150000"/>
              </a:lnSpc>
              <a:buFont typeface="+mj-lt"/>
              <a:buAutoNum type="arabicPeriod"/>
            </a:pPr>
            <a:r>
              <a:rPr lang="zh-CN" altLang="en-US" sz="2000" b="1" dirty="0" smtClean="0"/>
              <a:t>当</a:t>
            </a:r>
            <a:r>
              <a:rPr lang="en-US" altLang="zh-CN" sz="2000" b="1" dirty="0" err="1"/>
              <a:t>PendSV</a:t>
            </a:r>
            <a:r>
              <a:rPr lang="zh-CN" altLang="en-US" sz="2000" b="1" dirty="0"/>
              <a:t>执行完毕后，回到任务 </a:t>
            </a:r>
            <a:r>
              <a:rPr lang="en-US" altLang="zh-CN" sz="2000" b="1" dirty="0"/>
              <a:t>A</a:t>
            </a:r>
            <a:r>
              <a:rPr lang="zh-CN" altLang="en-US" sz="2000" b="1" dirty="0"/>
              <a:t>，同时系统再次进入线程模式。</a:t>
            </a:r>
          </a:p>
        </p:txBody>
      </p:sp>
    </p:spTree>
    <p:extLst>
      <p:ext uri="{BB962C8B-B14F-4D97-AF65-F5344CB8AC3E}">
        <p14:creationId xmlns:p14="http://schemas.microsoft.com/office/powerpoint/2010/main" val="1193291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4294967295"/>
          </p:nvPr>
        </p:nvSpPr>
        <p:spPr>
          <a:xfrm>
            <a:off x="396180" y="548680"/>
            <a:ext cx="8496300" cy="5111750"/>
          </a:xfrm>
        </p:spPr>
        <p:txBody>
          <a:bodyPr/>
          <a:lstStyle/>
          <a:p>
            <a:pPr marL="0" indent="0">
              <a:spcBef>
                <a:spcPct val="50000"/>
              </a:spcBef>
              <a:buFontTx/>
              <a:buNone/>
            </a:pPr>
            <a:r>
              <a:rPr lang="en-US" altLang="zh-CN" b="1" dirty="0"/>
              <a:t>9.2 NVIC </a:t>
            </a:r>
            <a:r>
              <a:rPr lang="zh-CN" altLang="en-US" b="1" dirty="0"/>
              <a:t>和中断控制</a:t>
            </a:r>
          </a:p>
          <a:p>
            <a:pPr marL="0" indent="0">
              <a:lnSpc>
                <a:spcPct val="150000"/>
              </a:lnSpc>
              <a:spcBef>
                <a:spcPct val="50000"/>
              </a:spcBef>
              <a:buFontTx/>
              <a:buNone/>
            </a:pPr>
            <a:r>
              <a:rPr lang="en-US" altLang="zh-CN" sz="3000" b="1" dirty="0"/>
              <a:t>9.2.1 NVIC </a:t>
            </a:r>
            <a:r>
              <a:rPr lang="zh-CN" altLang="en-US" sz="3000" b="1" dirty="0"/>
              <a:t>概述</a:t>
            </a:r>
          </a:p>
          <a:p>
            <a:pPr marL="0" indent="0">
              <a:lnSpc>
                <a:spcPct val="150000"/>
              </a:lnSpc>
              <a:spcBef>
                <a:spcPct val="50000"/>
              </a:spcBef>
              <a:buFontTx/>
              <a:buNone/>
            </a:pPr>
            <a:r>
              <a:rPr lang="en-US" altLang="zh-CN" sz="2400" dirty="0"/>
              <a:t>NVIC</a:t>
            </a:r>
            <a:r>
              <a:rPr lang="zh-CN" altLang="en-US" sz="2400" dirty="0"/>
              <a:t>， 是</a:t>
            </a:r>
            <a:r>
              <a:rPr lang="en-US" altLang="zh-CN" sz="2400" dirty="0"/>
              <a:t>Cortex-M3 </a:t>
            </a:r>
            <a:r>
              <a:rPr lang="zh-CN" altLang="en-US" sz="2400" dirty="0"/>
              <a:t>处理器的一个重要组成部分。 </a:t>
            </a:r>
          </a:p>
          <a:p>
            <a:pPr marL="0" indent="0">
              <a:lnSpc>
                <a:spcPct val="150000"/>
              </a:lnSpc>
              <a:spcBef>
                <a:spcPct val="50000"/>
              </a:spcBef>
              <a:buFontTx/>
              <a:buNone/>
            </a:pPr>
            <a:r>
              <a:rPr lang="en-US" altLang="zh-CN" sz="2400" dirty="0"/>
              <a:t>NVIC </a:t>
            </a:r>
            <a:r>
              <a:rPr lang="zh-CN" altLang="en-US" sz="2400" dirty="0"/>
              <a:t>支持</a:t>
            </a:r>
            <a:r>
              <a:rPr lang="en-US" altLang="zh-CN" sz="2400" dirty="0"/>
              <a:t>1 </a:t>
            </a:r>
            <a:r>
              <a:rPr lang="zh-CN" altLang="en-US" sz="2400" dirty="0"/>
              <a:t>到</a:t>
            </a:r>
            <a:r>
              <a:rPr lang="en-US" altLang="zh-CN" sz="2400" dirty="0"/>
              <a:t>240 </a:t>
            </a:r>
            <a:r>
              <a:rPr lang="zh-CN" altLang="en-US" sz="2400" dirty="0"/>
              <a:t>外部中断输入和一个 </a:t>
            </a:r>
            <a:r>
              <a:rPr lang="zh-CN" altLang="en-US" sz="2400" b="1" i="1" dirty="0">
                <a:solidFill>
                  <a:srgbClr val="FF3300"/>
                </a:solidFill>
              </a:rPr>
              <a:t>不可屏蔽中断 </a:t>
            </a:r>
            <a:r>
              <a:rPr lang="en-US" altLang="zh-CN" sz="2400" b="1" i="1" dirty="0">
                <a:solidFill>
                  <a:srgbClr val="FF3300"/>
                </a:solidFill>
              </a:rPr>
              <a:t>(NMI)</a:t>
            </a:r>
            <a:r>
              <a:rPr lang="en-US" altLang="zh-CN" sz="2400" dirty="0"/>
              <a:t> </a:t>
            </a:r>
            <a:r>
              <a:rPr lang="zh-CN" altLang="en-US" sz="2400" dirty="0"/>
              <a:t>输入。</a:t>
            </a:r>
          </a:p>
          <a:p>
            <a:pPr marL="0" indent="0">
              <a:lnSpc>
                <a:spcPct val="150000"/>
              </a:lnSpc>
              <a:spcBef>
                <a:spcPct val="50000"/>
              </a:spcBef>
              <a:buFontTx/>
              <a:buNone/>
            </a:pPr>
            <a:r>
              <a:rPr lang="en-US" altLang="zh-CN" sz="2400" dirty="0"/>
              <a:t>NVIC </a:t>
            </a:r>
            <a:r>
              <a:rPr lang="zh-CN" altLang="en-US" sz="2400" dirty="0"/>
              <a:t>可以通过内存地址</a:t>
            </a:r>
            <a:r>
              <a:rPr lang="en-US" altLang="zh-CN" sz="2400" dirty="0"/>
              <a:t>0xE000E000</a:t>
            </a:r>
            <a:r>
              <a:rPr lang="zh-CN" altLang="en-US" sz="2400" dirty="0"/>
              <a:t>访问。</a:t>
            </a:r>
          </a:p>
          <a:p>
            <a:pPr marL="0" indent="0">
              <a:lnSpc>
                <a:spcPct val="150000"/>
              </a:lnSpc>
              <a:spcBef>
                <a:spcPct val="50000"/>
              </a:spcBef>
              <a:buFontTx/>
              <a:buNone/>
            </a:pPr>
            <a:r>
              <a:rPr lang="zh-CN" altLang="en-US" sz="2400" dirty="0"/>
              <a:t>大多数中断控制</a:t>
            </a:r>
            <a:r>
              <a:rPr lang="en-US" altLang="zh-CN" sz="2400" dirty="0"/>
              <a:t>/</a:t>
            </a:r>
            <a:r>
              <a:rPr lang="zh-CN" altLang="en-US" sz="2400" dirty="0"/>
              <a:t>状态寄存器只能够在特权模式下访问。</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a:xfrm>
            <a:off x="457200" y="5052864"/>
            <a:ext cx="8229600" cy="838200"/>
          </a:xfrm>
        </p:spPr>
        <p:txBody>
          <a:bodyPr/>
          <a:lstStyle/>
          <a:p>
            <a:pPr marL="0" indent="0">
              <a:buFontTx/>
              <a:buNone/>
            </a:pPr>
            <a:r>
              <a:rPr lang="zh-CN" altLang="en-US" sz="2400"/>
              <a:t>当一个被使能的异常发生时，如果它不能够被立即执行，它将被挂起。</a:t>
            </a:r>
          </a:p>
        </p:txBody>
      </p:sp>
      <p:graphicFrame>
        <p:nvGraphicFramePr>
          <p:cNvPr id="920622" name="Group 46"/>
          <p:cNvGraphicFramePr>
            <a:graphicFrameLocks noGrp="1"/>
          </p:cNvGraphicFramePr>
          <p:nvPr>
            <p:extLst>
              <p:ext uri="{D42A27DB-BD31-4B8C-83A1-F6EECF244321}">
                <p14:modId xmlns:p14="http://schemas.microsoft.com/office/powerpoint/2010/main" val="1178543253"/>
              </p:ext>
            </p:extLst>
          </p:nvPr>
        </p:nvGraphicFramePr>
        <p:xfrm>
          <a:off x="533400" y="1014264"/>
          <a:ext cx="8135938" cy="3671890"/>
        </p:xfrm>
        <a:graphic>
          <a:graphicData uri="http://schemas.openxmlformats.org/drawingml/2006/table">
            <a:tbl>
              <a:tblPr/>
              <a:tblGrid>
                <a:gridCol w="762000"/>
                <a:gridCol w="2262188"/>
                <a:gridCol w="1655762"/>
                <a:gridCol w="3455988"/>
              </a:tblGrid>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保留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PendSV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可挂起系统设备申请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SYSTICK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系统时钟定时器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外部中断</a:t>
                      </a: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外部中断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外部中断</a:t>
                      </a: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外部中断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外部中断</a:t>
                      </a:r>
                      <a:r>
                        <a:rPr kumimoji="0" lang="en-US" altLang="zh-CN" sz="1800" b="0" i="0" u="none" strike="noStrike" cap="none" normalizeH="0" baseline="0" smtClean="0">
                          <a:ln>
                            <a:noFill/>
                          </a:ln>
                          <a:solidFill>
                            <a:schemeClr val="tx1"/>
                          </a:solidFill>
                          <a:effectLst/>
                          <a:latin typeface="Arial" charset="0"/>
                          <a:ea typeface="宋体" pitchFamily="2" charset="-122"/>
                        </a:rPr>
                        <a:t>#239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可编程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外部中断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BA4">
                        <a:alpha val="50195"/>
                      </a:srgbClr>
                    </a:solidFill>
                  </a:tcPr>
                </a:tc>
              </a:tr>
            </a:tbl>
          </a:graphicData>
        </a:graphic>
      </p:graphicFrame>
      <p:sp>
        <p:nvSpPr>
          <p:cNvPr id="10285" name="Rectangle 45"/>
          <p:cNvSpPr>
            <a:spLocks noChangeArrowheads="1"/>
          </p:cNvSpPr>
          <p:nvPr/>
        </p:nvSpPr>
        <p:spPr bwMode="auto">
          <a:xfrm>
            <a:off x="533400" y="404664"/>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a:t>
            </a:r>
            <a:r>
              <a:rPr lang="zh-CN" altLang="en-US" sz="2000">
                <a:solidFill>
                  <a:srgbClr val="133984"/>
                </a:solidFill>
              </a:rPr>
              <a:t>续</a:t>
            </a:r>
            <a:r>
              <a:rPr lang="en-US" altLang="zh-CN" sz="200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4294967295"/>
          </p:nvPr>
        </p:nvSpPr>
        <p:spPr>
          <a:xfrm>
            <a:off x="457200" y="332656"/>
            <a:ext cx="8229600" cy="6192688"/>
          </a:xfrm>
        </p:spPr>
        <p:txBody>
          <a:bodyPr/>
          <a:lstStyle/>
          <a:p>
            <a:pPr marL="0" indent="0">
              <a:spcBef>
                <a:spcPct val="50000"/>
              </a:spcBef>
              <a:buFontTx/>
              <a:buNone/>
            </a:pPr>
            <a:r>
              <a:rPr lang="en-US" altLang="zh-CN" sz="3000" b="1" dirty="0" smtClean="0"/>
              <a:t>9.2.2  </a:t>
            </a:r>
            <a:r>
              <a:rPr lang="zh-CN" altLang="en-US" sz="3000" b="1" dirty="0" smtClean="0"/>
              <a:t>中断</a:t>
            </a:r>
            <a:r>
              <a:rPr lang="zh-CN" altLang="en-US" sz="3000" b="1" dirty="0"/>
              <a:t>配置</a:t>
            </a:r>
            <a:r>
              <a:rPr lang="zh-CN" altLang="en-US" sz="3000" b="1" dirty="0" smtClean="0"/>
              <a:t>基础</a:t>
            </a:r>
            <a:endParaRPr lang="en-US" altLang="zh-CN" sz="3000" b="1" dirty="0" smtClean="0"/>
          </a:p>
          <a:p>
            <a:pPr marL="0" indent="0">
              <a:spcBef>
                <a:spcPct val="50000"/>
              </a:spcBef>
              <a:buFontTx/>
              <a:buNone/>
            </a:pPr>
            <a:r>
              <a:rPr lang="zh-CN" altLang="en-US" sz="2400" b="1" dirty="0" smtClean="0">
                <a:solidFill>
                  <a:srgbClr val="C00000"/>
                </a:solidFill>
              </a:rPr>
              <a:t>每个</a:t>
            </a:r>
            <a:r>
              <a:rPr lang="zh-CN" altLang="en-US" sz="2400" b="1" dirty="0">
                <a:solidFill>
                  <a:srgbClr val="C00000"/>
                </a:solidFill>
              </a:rPr>
              <a:t>外部中断有一些相应的寄存器，包括：</a:t>
            </a:r>
          </a:p>
          <a:p>
            <a:pPr marL="0" indent="0">
              <a:spcBef>
                <a:spcPct val="50000"/>
              </a:spcBef>
              <a:buFontTx/>
              <a:buNone/>
            </a:pPr>
            <a:r>
              <a:rPr lang="en-US" altLang="zh-CN" sz="2400" dirty="0"/>
              <a:t>1</a:t>
            </a:r>
            <a:r>
              <a:rPr lang="en-US" altLang="zh-CN" sz="2400" dirty="0" smtClean="0"/>
              <a:t>.</a:t>
            </a:r>
            <a:r>
              <a:rPr lang="zh-CN" altLang="en-US" sz="2400" dirty="0"/>
              <a:t>使能与除能寄存器</a:t>
            </a:r>
            <a:endParaRPr lang="zh-CN" altLang="en-US" sz="2400" dirty="0"/>
          </a:p>
          <a:p>
            <a:pPr marL="0" indent="0">
              <a:spcBef>
                <a:spcPct val="50000"/>
              </a:spcBef>
              <a:buFontTx/>
              <a:buNone/>
            </a:pPr>
            <a:r>
              <a:rPr lang="en-US" altLang="zh-CN" sz="2400" dirty="0"/>
              <a:t>2</a:t>
            </a:r>
            <a:r>
              <a:rPr lang="en-US" altLang="zh-CN" sz="2400" dirty="0" smtClean="0"/>
              <a:t>.</a:t>
            </a:r>
            <a:r>
              <a:rPr lang="zh-CN" altLang="en-US" sz="2400" dirty="0"/>
              <a:t>悬起与“解悬”寄存器</a:t>
            </a:r>
            <a:endParaRPr lang="zh-CN" altLang="en-US" sz="2400" dirty="0"/>
          </a:p>
          <a:p>
            <a:pPr marL="0" indent="0">
              <a:spcBef>
                <a:spcPct val="50000"/>
              </a:spcBef>
              <a:buFontTx/>
              <a:buNone/>
            </a:pPr>
            <a:r>
              <a:rPr lang="en-US" altLang="zh-CN" sz="2400" dirty="0"/>
              <a:t>3</a:t>
            </a:r>
            <a:r>
              <a:rPr lang="en-US" altLang="zh-CN" sz="2400" dirty="0" smtClean="0"/>
              <a:t>.</a:t>
            </a:r>
            <a:r>
              <a:rPr lang="zh-CN" altLang="en-US" sz="2400" dirty="0"/>
              <a:t>优先级</a:t>
            </a:r>
            <a:r>
              <a:rPr lang="zh-CN" altLang="en-US" sz="2400" dirty="0" smtClean="0"/>
              <a:t>寄存器</a:t>
            </a:r>
            <a:endParaRPr lang="en-US" altLang="zh-CN" sz="2400" dirty="0" smtClean="0"/>
          </a:p>
          <a:p>
            <a:pPr marL="0" indent="0">
              <a:spcBef>
                <a:spcPct val="50000"/>
              </a:spcBef>
              <a:buFontTx/>
              <a:buNone/>
            </a:pPr>
            <a:r>
              <a:rPr lang="en-US" altLang="zh-CN" sz="2400" dirty="0" smtClean="0"/>
              <a:t>4.</a:t>
            </a:r>
            <a:r>
              <a:rPr lang="zh-CN" altLang="en-US" sz="2400" dirty="0"/>
              <a:t>活动状态</a:t>
            </a:r>
            <a:r>
              <a:rPr lang="zh-CN" altLang="en-US" sz="2400" dirty="0" smtClean="0"/>
              <a:t>寄存器</a:t>
            </a:r>
            <a:endParaRPr lang="en-US" altLang="zh-CN" sz="2400" dirty="0" smtClean="0"/>
          </a:p>
          <a:p>
            <a:pPr marL="0" indent="0">
              <a:spcBef>
                <a:spcPct val="50000"/>
              </a:spcBef>
              <a:buFontTx/>
              <a:buNone/>
            </a:pPr>
            <a:r>
              <a:rPr lang="zh-CN" altLang="en-US" sz="2400" b="1" dirty="0" smtClean="0">
                <a:solidFill>
                  <a:srgbClr val="0070C0"/>
                </a:solidFill>
              </a:rPr>
              <a:t>一系列</a:t>
            </a:r>
            <a:r>
              <a:rPr lang="zh-CN" altLang="en-US" sz="2400" b="1" dirty="0">
                <a:solidFill>
                  <a:srgbClr val="0070C0"/>
                </a:solidFill>
              </a:rPr>
              <a:t>其它寄存器也可以影响中断进程</a:t>
            </a:r>
          </a:p>
          <a:p>
            <a:pPr marL="0" indent="0">
              <a:spcBef>
                <a:spcPct val="50000"/>
              </a:spcBef>
              <a:buFontTx/>
              <a:buNone/>
            </a:pPr>
            <a:r>
              <a:rPr lang="en-US" altLang="zh-CN" sz="2400" dirty="0"/>
              <a:t>1. </a:t>
            </a:r>
            <a:r>
              <a:rPr lang="zh-CN" altLang="en-US" sz="2400" dirty="0"/>
              <a:t>异常屏蔽寄存器</a:t>
            </a:r>
          </a:p>
          <a:p>
            <a:pPr marL="0" indent="0">
              <a:spcBef>
                <a:spcPct val="50000"/>
              </a:spcBef>
              <a:buFontTx/>
              <a:buNone/>
            </a:pPr>
            <a:r>
              <a:rPr lang="en-US" altLang="zh-CN" sz="2400" dirty="0"/>
              <a:t>2</a:t>
            </a:r>
            <a:r>
              <a:rPr lang="en-US" altLang="zh-CN" sz="2400" dirty="0" smtClean="0"/>
              <a:t>.</a:t>
            </a:r>
            <a:r>
              <a:rPr lang="zh-CN" altLang="en-US" sz="2400" dirty="0"/>
              <a:t>向量表偏移量寄存器</a:t>
            </a:r>
            <a:endParaRPr lang="zh-CN" altLang="en-US" sz="2400" dirty="0"/>
          </a:p>
          <a:p>
            <a:pPr marL="0" indent="0">
              <a:spcBef>
                <a:spcPct val="50000"/>
              </a:spcBef>
              <a:buFontTx/>
              <a:buNone/>
            </a:pPr>
            <a:r>
              <a:rPr lang="en-US" altLang="zh-CN" sz="2400" dirty="0"/>
              <a:t>3</a:t>
            </a:r>
            <a:r>
              <a:rPr lang="en-US" altLang="zh-CN" sz="2400" dirty="0" smtClean="0"/>
              <a:t>.</a:t>
            </a:r>
            <a:r>
              <a:rPr lang="zh-CN" altLang="en-US" sz="2400" dirty="0"/>
              <a:t>软件触发中断寄存器</a:t>
            </a:r>
            <a:endParaRPr lang="zh-CN" altLang="en-US" sz="2400" dirty="0"/>
          </a:p>
          <a:p>
            <a:pPr marL="0" indent="0">
              <a:spcBef>
                <a:spcPct val="50000"/>
              </a:spcBef>
              <a:buFontTx/>
              <a:buNone/>
            </a:pPr>
            <a:r>
              <a:rPr lang="en-US" altLang="zh-CN" sz="2400" dirty="0"/>
              <a:t>4</a:t>
            </a:r>
            <a:r>
              <a:rPr lang="en-US" altLang="zh-CN" sz="2400" dirty="0" smtClean="0"/>
              <a:t>.</a:t>
            </a:r>
            <a:r>
              <a:rPr lang="zh-CN" altLang="en-US" sz="2400" dirty="0"/>
              <a:t>优先级分组位段</a:t>
            </a:r>
            <a:endParaRPr lang="zh-CN" alt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4294967295"/>
          </p:nvPr>
        </p:nvSpPr>
        <p:spPr>
          <a:xfrm>
            <a:off x="457200" y="477812"/>
            <a:ext cx="8229600" cy="5471468"/>
          </a:xfrm>
        </p:spPr>
        <p:txBody>
          <a:bodyPr/>
          <a:lstStyle/>
          <a:p>
            <a:pPr marL="0" indent="0">
              <a:spcBef>
                <a:spcPct val="50000"/>
              </a:spcBef>
              <a:buFontTx/>
              <a:buNone/>
            </a:pPr>
            <a:r>
              <a:rPr lang="en-US" altLang="zh-CN" sz="3000" b="1" dirty="0" smtClean="0"/>
              <a:t>9.2.3  </a:t>
            </a:r>
            <a:r>
              <a:rPr lang="zh-CN" altLang="en-US" sz="3000" b="1" dirty="0" smtClean="0"/>
              <a:t>中断</a:t>
            </a:r>
            <a:r>
              <a:rPr lang="zh-CN" altLang="en-US" sz="3000" b="1" dirty="0"/>
              <a:t>的使能与除</a:t>
            </a:r>
            <a:r>
              <a:rPr lang="zh-CN" altLang="en-US" sz="3000" b="1" dirty="0" smtClean="0"/>
              <a:t>能</a:t>
            </a:r>
            <a:endParaRPr lang="en-US" altLang="zh-CN" sz="3000" b="1" dirty="0" smtClean="0"/>
          </a:p>
          <a:p>
            <a:pPr marL="0" indent="0">
              <a:spcBef>
                <a:spcPct val="50000"/>
              </a:spcBef>
              <a:buFontTx/>
              <a:buNone/>
            </a:pPr>
            <a:r>
              <a:rPr lang="zh-CN" altLang="en-US" sz="2400" dirty="0" smtClean="0"/>
              <a:t>中断</a:t>
            </a:r>
            <a:r>
              <a:rPr lang="zh-CN" altLang="en-US" sz="2400" dirty="0"/>
              <a:t>使能寄存器通过两个地址来编程。 </a:t>
            </a:r>
          </a:p>
          <a:p>
            <a:pPr marL="0" indent="0">
              <a:spcBef>
                <a:spcPct val="50000"/>
              </a:spcBef>
              <a:buFontTx/>
              <a:buNone/>
            </a:pPr>
            <a:r>
              <a:rPr lang="zh-CN" altLang="en-US" sz="2400" dirty="0"/>
              <a:t>为了设置一个使能位，写向 </a:t>
            </a:r>
            <a:r>
              <a:rPr lang="en-US" altLang="zh-CN" sz="2400" dirty="0"/>
              <a:t>SETENA </a:t>
            </a:r>
            <a:r>
              <a:rPr lang="zh-CN" altLang="en-US" sz="2400" dirty="0"/>
              <a:t>寄存器地址；</a:t>
            </a:r>
          </a:p>
          <a:p>
            <a:pPr marL="0" indent="0">
              <a:spcBef>
                <a:spcPct val="50000"/>
              </a:spcBef>
              <a:buFontTx/>
              <a:buNone/>
            </a:pPr>
            <a:r>
              <a:rPr lang="zh-CN" altLang="en-US" sz="2400" dirty="0"/>
              <a:t>为了清除一个使能位， 写向</a:t>
            </a:r>
            <a:r>
              <a:rPr lang="en-US" altLang="zh-CN" sz="2400" dirty="0"/>
              <a:t>CLRENA </a:t>
            </a:r>
            <a:r>
              <a:rPr lang="zh-CN" altLang="en-US" sz="2400" dirty="0"/>
              <a:t>寄存器地址。</a:t>
            </a:r>
          </a:p>
          <a:p>
            <a:pPr marL="0" indent="0">
              <a:spcBef>
                <a:spcPct val="50000"/>
              </a:spcBef>
              <a:buFontTx/>
              <a:buNone/>
            </a:pPr>
            <a:endParaRPr lang="zh-CN" altLang="en-US" sz="2400" dirty="0"/>
          </a:p>
          <a:p>
            <a:pPr marL="0" indent="0">
              <a:spcBef>
                <a:spcPct val="50000"/>
              </a:spcBef>
              <a:buFontTx/>
              <a:buNone/>
            </a:pPr>
            <a:r>
              <a:rPr lang="zh-CN" altLang="en-US" sz="2400" dirty="0"/>
              <a:t>外部中断： 上限到</a:t>
            </a:r>
            <a:r>
              <a:rPr lang="en-US" altLang="zh-CN" sz="2400" dirty="0"/>
              <a:t>240</a:t>
            </a:r>
            <a:r>
              <a:rPr lang="zh-CN" altLang="en-US" sz="2400" dirty="0"/>
              <a:t>；</a:t>
            </a:r>
          </a:p>
          <a:p>
            <a:pPr marL="0" indent="0">
              <a:spcBef>
                <a:spcPct val="50000"/>
              </a:spcBef>
              <a:buFontTx/>
              <a:buNone/>
            </a:pPr>
            <a:r>
              <a:rPr lang="zh-CN" altLang="en-US" sz="2400" dirty="0"/>
              <a:t>所以有多个</a:t>
            </a:r>
            <a:r>
              <a:rPr lang="en-US" altLang="zh-CN" sz="2400" dirty="0"/>
              <a:t>SETENA </a:t>
            </a:r>
            <a:r>
              <a:rPr lang="zh-CN" altLang="en-US" sz="2400" dirty="0"/>
              <a:t>和</a:t>
            </a:r>
            <a:r>
              <a:rPr lang="en-US" altLang="zh-CN" sz="2400" dirty="0"/>
              <a:t>CLRENA </a:t>
            </a:r>
            <a:r>
              <a:rPr lang="zh-CN" altLang="en-US" sz="2400" dirty="0"/>
              <a:t>寄存器</a:t>
            </a:r>
            <a:r>
              <a:rPr lang="en-US" altLang="zh-CN" sz="2400" dirty="0"/>
              <a:t>.</a:t>
            </a:r>
          </a:p>
          <a:p>
            <a:pPr marL="0" indent="0">
              <a:spcBef>
                <a:spcPct val="50000"/>
              </a:spcBef>
              <a:buFontTx/>
              <a:buNone/>
            </a:pPr>
            <a:r>
              <a:rPr lang="en-US" altLang="zh-CN" sz="2400" dirty="0"/>
              <a:t>SETENA: 0xE000E100--0xE000E11C</a:t>
            </a:r>
          </a:p>
          <a:p>
            <a:pPr marL="0" indent="0">
              <a:spcBef>
                <a:spcPct val="50000"/>
              </a:spcBef>
              <a:buFontTx/>
              <a:buNone/>
            </a:pPr>
            <a:r>
              <a:rPr lang="en-US" altLang="zh-CN" sz="2400" dirty="0"/>
              <a:t>CLRENA: 0xE000E180-0xE000E19C</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2197968" y="404664"/>
            <a:ext cx="48943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200" b="1" dirty="0">
                <a:solidFill>
                  <a:srgbClr val="133984"/>
                </a:solidFill>
              </a:rPr>
              <a:t>中断使能寄存器和中断清使能寄存器</a:t>
            </a:r>
            <a:endParaRPr lang="zh-CN" altLang="en-US" sz="2200" b="1" dirty="0"/>
          </a:p>
        </p:txBody>
      </p:sp>
      <p:graphicFrame>
        <p:nvGraphicFramePr>
          <p:cNvPr id="957506" name="Group 66"/>
          <p:cNvGraphicFramePr>
            <a:graphicFrameLocks noGrp="1"/>
          </p:cNvGraphicFramePr>
          <p:nvPr>
            <p:ph idx="4294967295"/>
            <p:extLst>
              <p:ext uri="{D42A27DB-BD31-4B8C-83A1-F6EECF244321}">
                <p14:modId xmlns:p14="http://schemas.microsoft.com/office/powerpoint/2010/main" val="1261296758"/>
              </p:ext>
            </p:extLst>
          </p:nvPr>
        </p:nvGraphicFramePr>
        <p:xfrm>
          <a:off x="539552" y="1130701"/>
          <a:ext cx="8291513" cy="4876801"/>
        </p:xfrm>
        <a:graphic>
          <a:graphicData uri="http://schemas.openxmlformats.org/drawingml/2006/table">
            <a:tbl>
              <a:tblPr/>
              <a:tblGrid>
                <a:gridCol w="1522761"/>
                <a:gridCol w="864096"/>
                <a:gridCol w="1656184"/>
                <a:gridCol w="1080120"/>
                <a:gridCol w="3168352"/>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SETENA0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0-31</a:t>
                      </a:r>
                      <a:r>
                        <a:rPr kumimoji="0" lang="zh-CN" altLang="en-US" sz="1800" b="0" i="0" u="none" strike="noStrike" cap="none" normalizeH="0" baseline="0" smtClean="0">
                          <a:ln>
                            <a:noFill/>
                          </a:ln>
                          <a:solidFill>
                            <a:schemeClr val="tx1"/>
                          </a:solidFill>
                          <a:effectLst/>
                          <a:latin typeface="Arial" charset="0"/>
                          <a:ea typeface="宋体" pitchFamily="2" charset="-122"/>
                        </a:rPr>
                        <a:t>号外部中断使能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SETENA1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0xE000E104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32-63</a:t>
                      </a:r>
                      <a:r>
                        <a:rPr kumimoji="0" lang="zh-CN" altLang="en-US" sz="1800" b="0" i="0" u="none" strike="noStrike" cap="none" normalizeH="0" baseline="0" smtClean="0">
                          <a:ln>
                            <a:noFill/>
                          </a:ln>
                          <a:solidFill>
                            <a:schemeClr val="tx1"/>
                          </a:solidFill>
                          <a:effectLst/>
                          <a:latin typeface="Arial" charset="0"/>
                          <a:ea typeface="宋体" pitchFamily="2" charset="-122"/>
                        </a:rPr>
                        <a:t>号外部中断使能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SETENA7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0xE000E11C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224-239</a:t>
                      </a:r>
                      <a:r>
                        <a:rPr kumimoji="0" lang="zh-CN" altLang="en-US" sz="1800" b="0" i="0" u="none" strike="noStrike" cap="none" normalizeH="0" baseline="0" smtClean="0">
                          <a:ln>
                            <a:noFill/>
                          </a:ln>
                          <a:solidFill>
                            <a:schemeClr val="tx1"/>
                          </a:solidFill>
                          <a:effectLst/>
                          <a:latin typeface="Arial" charset="0"/>
                          <a:ea typeface="宋体" pitchFamily="2" charset="-122"/>
                        </a:rPr>
                        <a:t>号外部中断使能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CLRENA0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0xE000E180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0-31 </a:t>
                      </a:r>
                      <a:r>
                        <a:rPr kumimoji="0" lang="zh-CN" altLang="en-US" sz="1800" b="0" i="0" u="none" strike="noStrike" cap="none" normalizeH="0" baseline="0" smtClean="0">
                          <a:ln>
                            <a:noFill/>
                          </a:ln>
                          <a:solidFill>
                            <a:schemeClr val="tx1"/>
                          </a:solidFill>
                          <a:effectLst/>
                          <a:latin typeface="Arial" charset="0"/>
                          <a:ea typeface="宋体" pitchFamily="2" charset="-122"/>
                        </a:rPr>
                        <a:t>号外部中断清使能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CLRENA1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32-63</a:t>
                      </a:r>
                      <a:r>
                        <a:rPr kumimoji="0" lang="zh-CN" altLang="en-US" sz="1800" b="0" i="0" u="none" strike="noStrike" cap="none" normalizeH="0" baseline="0" smtClean="0">
                          <a:ln>
                            <a:noFill/>
                          </a:ln>
                          <a:solidFill>
                            <a:schemeClr val="tx1"/>
                          </a:solidFill>
                          <a:effectLst/>
                          <a:latin typeface="Arial" charset="0"/>
                          <a:ea typeface="宋体" pitchFamily="2" charset="-122"/>
                        </a:rPr>
                        <a:t>号外部中断清使能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CLRENA7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0xE000E19C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224-239</a:t>
                      </a:r>
                      <a:r>
                        <a:rPr kumimoji="0" lang="zh-CN" altLang="en-US" sz="1800" b="0" i="0" u="none" strike="noStrike" cap="none" normalizeH="0" baseline="0" dirty="0" smtClean="0">
                          <a:ln>
                            <a:noFill/>
                          </a:ln>
                          <a:solidFill>
                            <a:schemeClr val="tx1"/>
                          </a:solidFill>
                          <a:effectLst/>
                          <a:latin typeface="Arial" charset="0"/>
                          <a:ea typeface="宋体" pitchFamily="2" charset="-122"/>
                        </a:rPr>
                        <a:t>号外部中断清使能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4294967295"/>
          </p:nvPr>
        </p:nvSpPr>
        <p:spPr>
          <a:xfrm>
            <a:off x="381000" y="476672"/>
            <a:ext cx="8367464" cy="5040560"/>
          </a:xfrm>
        </p:spPr>
        <p:txBody>
          <a:bodyPr/>
          <a:lstStyle/>
          <a:p>
            <a:pPr marL="0" indent="0">
              <a:spcBef>
                <a:spcPct val="50000"/>
              </a:spcBef>
              <a:buFontTx/>
              <a:buNone/>
            </a:pPr>
            <a:r>
              <a:rPr lang="en-US" altLang="zh-CN" sz="3000" b="1" dirty="0" smtClean="0"/>
              <a:t>9.2.4  </a:t>
            </a:r>
            <a:r>
              <a:rPr lang="zh-CN" altLang="en-US" sz="3000" b="1" dirty="0" smtClean="0"/>
              <a:t>中断</a:t>
            </a:r>
            <a:r>
              <a:rPr lang="zh-CN" altLang="en-US" sz="3000" b="1" dirty="0"/>
              <a:t>的悬起与解</a:t>
            </a:r>
            <a:r>
              <a:rPr lang="zh-CN" altLang="en-US" sz="3000" b="1" dirty="0" smtClean="0"/>
              <a:t>悬</a:t>
            </a:r>
            <a:endParaRPr lang="en-US" altLang="zh-CN" sz="3000" b="1" dirty="0" smtClean="0"/>
          </a:p>
          <a:p>
            <a:pPr marL="0" indent="0">
              <a:lnSpc>
                <a:spcPct val="150000"/>
              </a:lnSpc>
              <a:spcBef>
                <a:spcPct val="50000"/>
              </a:spcBef>
              <a:buFontTx/>
              <a:buNone/>
            </a:pPr>
            <a:r>
              <a:rPr lang="zh-CN" altLang="en-US" sz="2400" dirty="0" smtClean="0"/>
              <a:t>如果</a:t>
            </a:r>
            <a:r>
              <a:rPr lang="zh-CN" altLang="en-US" sz="2400" dirty="0"/>
              <a:t>一个中断发生，但是不能够立刻执行，它将</a:t>
            </a:r>
            <a:r>
              <a:rPr lang="zh-CN" altLang="en-US" sz="2400" dirty="0"/>
              <a:t>被</a:t>
            </a:r>
            <a:r>
              <a:rPr lang="zh-CN" altLang="en-US" sz="2400" dirty="0"/>
              <a:t>悬起</a:t>
            </a:r>
            <a:r>
              <a:rPr lang="zh-CN" altLang="en-US" sz="2400" dirty="0" smtClean="0"/>
              <a:t>。 </a:t>
            </a:r>
            <a:endParaRPr lang="zh-CN" altLang="en-US" sz="2400" dirty="0"/>
          </a:p>
          <a:p>
            <a:pPr marL="0" indent="0">
              <a:lnSpc>
                <a:spcPct val="150000"/>
              </a:lnSpc>
              <a:spcBef>
                <a:spcPct val="50000"/>
              </a:spcBef>
              <a:buFontTx/>
              <a:buNone/>
            </a:pPr>
            <a:r>
              <a:rPr lang="zh-CN" altLang="en-US" sz="2400" dirty="0" smtClean="0"/>
              <a:t>中断</a:t>
            </a:r>
            <a:r>
              <a:rPr lang="zh-CN" altLang="en-US" sz="2400" dirty="0"/>
              <a:t>悬起</a:t>
            </a:r>
            <a:r>
              <a:rPr lang="zh-CN" altLang="en-US" sz="2400" dirty="0"/>
              <a:t>状</a:t>
            </a:r>
            <a:r>
              <a:rPr lang="zh-CN" altLang="en-US" sz="2400" dirty="0" smtClean="0"/>
              <a:t>态 </a:t>
            </a:r>
            <a:r>
              <a:rPr lang="zh-CN" altLang="en-US" sz="2400" dirty="0"/>
              <a:t>可以通过中断</a:t>
            </a:r>
            <a:r>
              <a:rPr lang="zh-CN" altLang="en-US" sz="2400" dirty="0" smtClean="0"/>
              <a:t>设置</a:t>
            </a:r>
            <a:r>
              <a:rPr lang="zh-CN" altLang="en-US" sz="2400" dirty="0"/>
              <a:t>悬起</a:t>
            </a:r>
            <a:r>
              <a:rPr lang="en-US" altLang="zh-CN" sz="2400" dirty="0" smtClean="0"/>
              <a:t>(</a:t>
            </a:r>
            <a:r>
              <a:rPr lang="en-US" altLang="zh-CN" sz="2400" dirty="0"/>
              <a:t>SETPEND) </a:t>
            </a:r>
            <a:r>
              <a:rPr lang="zh-CN" altLang="en-US" sz="2400" dirty="0"/>
              <a:t>和</a:t>
            </a:r>
            <a:r>
              <a:rPr lang="zh-CN" altLang="en-US" sz="2400" dirty="0" smtClean="0"/>
              <a:t>中断</a:t>
            </a:r>
            <a:r>
              <a:rPr lang="zh-CN" altLang="en-US" sz="2400" dirty="0"/>
              <a:t>解悬</a:t>
            </a:r>
            <a:r>
              <a:rPr lang="en-US" altLang="zh-CN" sz="2400" dirty="0" smtClean="0"/>
              <a:t>(</a:t>
            </a:r>
            <a:r>
              <a:rPr lang="en-US" altLang="zh-CN" sz="2400" dirty="0"/>
              <a:t>CLRPEND) </a:t>
            </a:r>
            <a:r>
              <a:rPr lang="zh-CN" altLang="en-US" sz="2400" dirty="0"/>
              <a:t>寄存器来控制。</a:t>
            </a:r>
          </a:p>
          <a:p>
            <a:pPr marL="0" indent="0">
              <a:lnSpc>
                <a:spcPct val="150000"/>
              </a:lnSpc>
              <a:spcBef>
                <a:spcPct val="50000"/>
              </a:spcBef>
              <a:buFontTx/>
              <a:buNone/>
            </a:pPr>
            <a:r>
              <a:rPr lang="zh-CN" altLang="en-US" sz="2400" dirty="0" smtClean="0"/>
              <a:t>有</a:t>
            </a:r>
            <a:r>
              <a:rPr lang="zh-CN" altLang="en-US" sz="2400" dirty="0"/>
              <a:t>多个</a:t>
            </a:r>
            <a:r>
              <a:rPr lang="en-US" altLang="zh-CN" sz="2400" dirty="0"/>
              <a:t>SETPEND </a:t>
            </a:r>
            <a:r>
              <a:rPr lang="zh-CN" altLang="en-US" sz="2400" dirty="0"/>
              <a:t>和</a:t>
            </a:r>
            <a:r>
              <a:rPr lang="en-US" altLang="zh-CN" sz="2400" dirty="0"/>
              <a:t>CLRPEND </a:t>
            </a:r>
            <a:r>
              <a:rPr lang="zh-CN" altLang="en-US" sz="2400" dirty="0"/>
              <a:t>寄存器。</a:t>
            </a:r>
          </a:p>
          <a:p>
            <a:pPr marL="0" indent="0">
              <a:lnSpc>
                <a:spcPct val="150000"/>
              </a:lnSpc>
              <a:spcBef>
                <a:spcPct val="50000"/>
              </a:spcBef>
              <a:buFontTx/>
              <a:buNone/>
            </a:pPr>
            <a:r>
              <a:rPr lang="en-US" altLang="zh-CN" sz="2400" dirty="0"/>
              <a:t>SETPEND: 0xE000E200-0xE000E21C</a:t>
            </a:r>
          </a:p>
          <a:p>
            <a:pPr marL="0" indent="0">
              <a:lnSpc>
                <a:spcPct val="150000"/>
              </a:lnSpc>
              <a:spcBef>
                <a:spcPct val="50000"/>
              </a:spcBef>
              <a:buFontTx/>
              <a:buNone/>
            </a:pPr>
            <a:r>
              <a:rPr lang="en-US" altLang="zh-CN" sz="2400" dirty="0"/>
              <a:t>CLRPEND: 0xE000E280-0xE000E29C</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81" name="Group 65"/>
          <p:cNvGraphicFramePr>
            <a:graphicFrameLocks noGrp="1"/>
          </p:cNvGraphicFramePr>
          <p:nvPr>
            <p:ph idx="4294967295"/>
            <p:extLst>
              <p:ext uri="{D42A27DB-BD31-4B8C-83A1-F6EECF244321}">
                <p14:modId xmlns:p14="http://schemas.microsoft.com/office/powerpoint/2010/main" val="2025030677"/>
              </p:ext>
            </p:extLst>
          </p:nvPr>
        </p:nvGraphicFramePr>
        <p:xfrm>
          <a:off x="381000" y="1125538"/>
          <a:ext cx="8512175" cy="5334636"/>
        </p:xfrm>
        <a:graphic>
          <a:graphicData uri="http://schemas.openxmlformats.org/drawingml/2006/table">
            <a:tbl>
              <a:tblPr/>
              <a:tblGrid>
                <a:gridCol w="1598712"/>
                <a:gridCol w="864096"/>
                <a:gridCol w="1584176"/>
                <a:gridCol w="864096"/>
                <a:gridCol w="3601095"/>
              </a:tblGrid>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SETPEND0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Pending for external interrupt #0-31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SETPEND1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0xE000E204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Pending for external interrupt #32-63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SETPEND7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0xE000E21C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Pending for external interrupt #224-239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CLRPEND0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0xE000E280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Clear pending for external interrupt #0-31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CLRPEND1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0xE000E284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Clear pending for external interrupt #32-63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CLRPEND7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0xE000E29C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Clear pending for external interrupt #224-239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bl>
          </a:graphicData>
        </a:graphic>
      </p:graphicFrame>
      <p:sp>
        <p:nvSpPr>
          <p:cNvPr id="86080" name="Rectangle 64"/>
          <p:cNvSpPr>
            <a:spLocks noChangeArrowheads="1"/>
          </p:cNvSpPr>
          <p:nvPr/>
        </p:nvSpPr>
        <p:spPr bwMode="auto">
          <a:xfrm>
            <a:off x="2049760" y="404664"/>
            <a:ext cx="50425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t>中断设置寄存器和中断清除寄存器</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4294967295"/>
          </p:nvPr>
        </p:nvSpPr>
        <p:spPr>
          <a:xfrm>
            <a:off x="457200" y="473224"/>
            <a:ext cx="8229600" cy="1371600"/>
          </a:xfrm>
        </p:spPr>
        <p:txBody>
          <a:bodyPr/>
          <a:lstStyle/>
          <a:p>
            <a:pPr marL="0" indent="0">
              <a:spcBef>
                <a:spcPct val="50000"/>
              </a:spcBef>
              <a:buFontTx/>
              <a:buNone/>
            </a:pPr>
            <a:r>
              <a:rPr lang="en-US" altLang="zh-CN" sz="2800" b="1" dirty="0"/>
              <a:t>9.2.4.1 </a:t>
            </a:r>
            <a:r>
              <a:rPr lang="zh-CN" altLang="en-US" sz="2800" b="1" dirty="0"/>
              <a:t>优先级</a:t>
            </a:r>
          </a:p>
          <a:p>
            <a:pPr marL="0" indent="0">
              <a:spcBef>
                <a:spcPct val="50000"/>
              </a:spcBef>
              <a:buFontTx/>
              <a:buNone/>
            </a:pPr>
            <a:r>
              <a:rPr lang="zh-CN" altLang="en-US" sz="2400" dirty="0"/>
              <a:t>每一个外部中断都有一个相关联的优先级控制寄存器</a:t>
            </a:r>
            <a:r>
              <a:rPr lang="en-US" altLang="zh-CN" sz="2400" dirty="0"/>
              <a:t>(3-8 bit</a:t>
            </a:r>
            <a:r>
              <a:rPr lang="zh-CN" altLang="en-US" sz="2400" dirty="0"/>
              <a:t>位宽</a:t>
            </a:r>
            <a:r>
              <a:rPr lang="en-US" altLang="zh-CN" sz="2400" dirty="0"/>
              <a:t>).</a:t>
            </a:r>
          </a:p>
        </p:txBody>
      </p:sp>
      <p:sp>
        <p:nvSpPr>
          <p:cNvPr id="88067" name="Rectangle 3"/>
          <p:cNvSpPr>
            <a:spLocks noChangeArrowheads="1"/>
          </p:cNvSpPr>
          <p:nvPr/>
        </p:nvSpPr>
        <p:spPr bwMode="auto">
          <a:xfrm>
            <a:off x="1475656" y="1988840"/>
            <a:ext cx="66159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b="1" dirty="0"/>
              <a:t>中断优先级控制寄存器</a:t>
            </a:r>
            <a:r>
              <a:rPr lang="en-US" altLang="zh-CN" sz="2200" b="1" dirty="0"/>
              <a:t>(0xE000E400-0xE000E4EF)</a:t>
            </a:r>
          </a:p>
        </p:txBody>
      </p:sp>
      <p:graphicFrame>
        <p:nvGraphicFramePr>
          <p:cNvPr id="88106" name="Group 42"/>
          <p:cNvGraphicFramePr>
            <a:graphicFrameLocks noGrp="1"/>
          </p:cNvGraphicFramePr>
          <p:nvPr>
            <p:extLst>
              <p:ext uri="{D42A27DB-BD31-4B8C-83A1-F6EECF244321}">
                <p14:modId xmlns:p14="http://schemas.microsoft.com/office/powerpoint/2010/main" val="990856353"/>
              </p:ext>
            </p:extLst>
          </p:nvPr>
        </p:nvGraphicFramePr>
        <p:xfrm>
          <a:off x="457200" y="2636912"/>
          <a:ext cx="8280400" cy="3139123"/>
        </p:xfrm>
        <a:graphic>
          <a:graphicData uri="http://schemas.openxmlformats.org/drawingml/2006/table">
            <a:tbl>
              <a:tblPr/>
              <a:tblGrid>
                <a:gridCol w="1090464"/>
                <a:gridCol w="792088"/>
                <a:gridCol w="1584548"/>
                <a:gridCol w="1212850"/>
                <a:gridCol w="3600450"/>
              </a:tblGrid>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PRI_0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 (8-bit)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Priority-level external interrupt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PRI_1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0xE000E401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 (8-bit)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Priority-level external interrupt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PRI_239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0xE000E4EF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 (8-bit)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Priority-level external interrupt #239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4294967295"/>
          </p:nvPr>
        </p:nvSpPr>
        <p:spPr>
          <a:xfrm>
            <a:off x="457200" y="476673"/>
            <a:ext cx="8229600" cy="1584176"/>
          </a:xfrm>
        </p:spPr>
        <p:txBody>
          <a:bodyPr/>
          <a:lstStyle/>
          <a:p>
            <a:pPr marL="0" indent="0">
              <a:spcBef>
                <a:spcPct val="50000"/>
              </a:spcBef>
              <a:buFontTx/>
              <a:buNone/>
            </a:pPr>
            <a:r>
              <a:rPr lang="en-US" altLang="zh-CN" sz="2800" b="1" dirty="0" smtClean="0"/>
              <a:t>9.2.4.2 </a:t>
            </a:r>
            <a:r>
              <a:rPr lang="zh-CN" altLang="en-US" sz="2800" b="1" dirty="0" smtClean="0"/>
              <a:t>活动状态</a:t>
            </a:r>
            <a:endParaRPr lang="en-US" altLang="zh-CN" sz="2800" b="1" dirty="0" smtClean="0"/>
          </a:p>
          <a:p>
            <a:pPr marL="0" indent="0">
              <a:spcBef>
                <a:spcPct val="50000"/>
              </a:spcBef>
              <a:buFontTx/>
              <a:buNone/>
            </a:pPr>
            <a:r>
              <a:rPr lang="zh-CN" altLang="en-US" sz="2400" dirty="0" smtClean="0"/>
              <a:t>每</a:t>
            </a:r>
            <a:r>
              <a:rPr lang="zh-CN" altLang="en-US" sz="2400" dirty="0"/>
              <a:t>一个外部中断都有一个开启状态位。当处理器开始执行中断处理程序时，该位设置为</a:t>
            </a:r>
            <a:r>
              <a:rPr lang="en-US" altLang="zh-CN" sz="2400" dirty="0"/>
              <a:t>1</a:t>
            </a:r>
            <a:r>
              <a:rPr lang="zh-CN" altLang="en-US" sz="2400" dirty="0"/>
              <a:t>；在中断返回时清零。</a:t>
            </a:r>
          </a:p>
        </p:txBody>
      </p:sp>
      <p:sp>
        <p:nvSpPr>
          <p:cNvPr id="90115" name="Rectangle 3"/>
          <p:cNvSpPr>
            <a:spLocks noChangeArrowheads="1"/>
          </p:cNvSpPr>
          <p:nvPr/>
        </p:nvSpPr>
        <p:spPr bwMode="auto">
          <a:xfrm>
            <a:off x="1644650" y="2276872"/>
            <a:ext cx="63321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00" b="1" dirty="0"/>
              <a:t>中断开启状态寄存器</a:t>
            </a:r>
            <a:r>
              <a:rPr lang="en-US" altLang="zh-CN" sz="2200" b="1" dirty="0"/>
              <a:t>(0xE000E300-0xE000E31C)</a:t>
            </a:r>
          </a:p>
        </p:txBody>
      </p:sp>
      <p:graphicFrame>
        <p:nvGraphicFramePr>
          <p:cNvPr id="961579" name="Group 43"/>
          <p:cNvGraphicFramePr>
            <a:graphicFrameLocks noGrp="1"/>
          </p:cNvGraphicFramePr>
          <p:nvPr>
            <p:extLst>
              <p:ext uri="{D42A27DB-BD31-4B8C-83A1-F6EECF244321}">
                <p14:modId xmlns:p14="http://schemas.microsoft.com/office/powerpoint/2010/main" val="739672674"/>
              </p:ext>
            </p:extLst>
          </p:nvPr>
        </p:nvGraphicFramePr>
        <p:xfrm>
          <a:off x="533400" y="2924944"/>
          <a:ext cx="8135938" cy="3313114"/>
        </p:xfrm>
        <a:graphic>
          <a:graphicData uri="http://schemas.openxmlformats.org/drawingml/2006/table">
            <a:tbl>
              <a:tblPr/>
              <a:tblGrid>
                <a:gridCol w="1152525"/>
                <a:gridCol w="719138"/>
                <a:gridCol w="1662881"/>
                <a:gridCol w="1145406"/>
                <a:gridCol w="3455988"/>
              </a:tblGrid>
              <a:tr h="661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ACTIVE0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Active status for external interrupt  #0-31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61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ACTIVE1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0xE000E304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Active status for external interrupt  #32-63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661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ACTIVE7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0xE000E31C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Active status for external interrupt  #224-239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4294967295"/>
          </p:nvPr>
        </p:nvSpPr>
        <p:spPr>
          <a:xfrm>
            <a:off x="250825" y="260350"/>
            <a:ext cx="8713788" cy="6192838"/>
          </a:xfrm>
        </p:spPr>
        <p:txBody>
          <a:bodyPr/>
          <a:lstStyle/>
          <a:p>
            <a:pPr marL="0" indent="0">
              <a:spcBef>
                <a:spcPct val="50000"/>
              </a:spcBef>
              <a:buFontTx/>
              <a:buNone/>
            </a:pPr>
            <a:r>
              <a:rPr lang="en-US" altLang="zh-CN" sz="2800" b="1" dirty="0"/>
              <a:t>9.2.4.3 PRIMASK </a:t>
            </a:r>
            <a:r>
              <a:rPr lang="zh-CN" altLang="en-US" sz="2800" b="1" dirty="0"/>
              <a:t>和 </a:t>
            </a:r>
            <a:r>
              <a:rPr lang="en-US" altLang="zh-CN" sz="2800" b="1" dirty="0"/>
              <a:t>FAULTMASK </a:t>
            </a:r>
            <a:r>
              <a:rPr lang="zh-CN" altLang="en-US" sz="2800" b="1" dirty="0"/>
              <a:t>特殊功能寄存器 </a:t>
            </a:r>
          </a:p>
          <a:p>
            <a:pPr marL="0" indent="0">
              <a:spcBef>
                <a:spcPct val="50000"/>
              </a:spcBef>
              <a:buFontTx/>
              <a:buNone/>
            </a:pPr>
            <a:r>
              <a:rPr lang="en-US" altLang="zh-CN" sz="2400" dirty="0"/>
              <a:t>PRIMASK</a:t>
            </a:r>
            <a:r>
              <a:rPr lang="zh-CN" altLang="en-US" sz="2400" dirty="0"/>
              <a:t>寄存器通过将当前的优先级改为</a:t>
            </a:r>
            <a:r>
              <a:rPr lang="en-US" altLang="zh-CN" sz="2400" dirty="0"/>
              <a:t>0</a:t>
            </a:r>
            <a:r>
              <a:rPr lang="zh-CN" altLang="en-US" sz="2400" dirty="0"/>
              <a:t>来除能所有异常。</a:t>
            </a:r>
          </a:p>
          <a:p>
            <a:pPr marL="0" indent="0">
              <a:spcBef>
                <a:spcPct val="40000"/>
              </a:spcBef>
              <a:buFontTx/>
              <a:buNone/>
            </a:pPr>
            <a:r>
              <a:rPr lang="zh-CN" altLang="en-US" sz="2400" dirty="0"/>
              <a:t>该寄存器可以通过使用</a:t>
            </a:r>
            <a:r>
              <a:rPr lang="en-US" altLang="zh-CN" sz="2400" dirty="0"/>
              <a:t>MRS</a:t>
            </a:r>
            <a:r>
              <a:rPr lang="zh-CN" altLang="en-US" sz="2400" dirty="0"/>
              <a:t>和</a:t>
            </a:r>
            <a:r>
              <a:rPr lang="en-US" altLang="zh-CN" sz="2400" dirty="0"/>
              <a:t>MSR</a:t>
            </a:r>
            <a:r>
              <a:rPr lang="zh-CN" altLang="en-US" sz="2400" dirty="0"/>
              <a:t>命令来编程控制。</a:t>
            </a:r>
          </a:p>
          <a:p>
            <a:pPr marL="0" indent="0">
              <a:spcBef>
                <a:spcPct val="40000"/>
              </a:spcBef>
              <a:buFontTx/>
              <a:buNone/>
            </a:pPr>
            <a:endParaRPr lang="zh-CN" altLang="en-US" sz="2400" dirty="0"/>
          </a:p>
          <a:p>
            <a:pPr marL="0" indent="0">
              <a:spcBef>
                <a:spcPct val="40000"/>
              </a:spcBef>
              <a:buFontTx/>
              <a:buNone/>
            </a:pPr>
            <a:r>
              <a:rPr lang="zh-CN" altLang="en-US" sz="2400" b="1" dirty="0">
                <a:solidFill>
                  <a:srgbClr val="7F4D78"/>
                </a:solidFill>
              </a:rPr>
              <a:t>             </a:t>
            </a:r>
            <a:r>
              <a:rPr lang="en-US" altLang="zh-CN" sz="2400" b="1" dirty="0">
                <a:solidFill>
                  <a:srgbClr val="7F4D78"/>
                </a:solidFill>
              </a:rPr>
              <a:t>Example:</a:t>
            </a:r>
          </a:p>
          <a:p>
            <a:pPr marL="0" indent="0">
              <a:spcBef>
                <a:spcPct val="40000"/>
              </a:spcBef>
              <a:buFontTx/>
              <a:buNone/>
            </a:pPr>
            <a:r>
              <a:rPr lang="en-US" altLang="zh-CN" sz="2000" dirty="0"/>
              <a:t>  MOV   R0,   #1</a:t>
            </a:r>
          </a:p>
          <a:p>
            <a:pPr marL="0" indent="0">
              <a:buFontTx/>
              <a:buNone/>
            </a:pPr>
            <a:r>
              <a:rPr lang="en-US" altLang="zh-CN" sz="2000" dirty="0"/>
              <a:t>  MSR   PRIMASK,   R0     ; Write 1 to PRIMASK to disable all interrupts</a:t>
            </a:r>
          </a:p>
          <a:p>
            <a:pPr marL="0" indent="0">
              <a:spcBef>
                <a:spcPct val="40000"/>
              </a:spcBef>
              <a:buFontTx/>
              <a:buNone/>
            </a:pPr>
            <a:endParaRPr lang="en-US" altLang="zh-CN" sz="2400" b="1" dirty="0">
              <a:solidFill>
                <a:srgbClr val="7F4D78"/>
              </a:solidFill>
            </a:endParaRPr>
          </a:p>
          <a:p>
            <a:pPr marL="0" indent="0">
              <a:spcBef>
                <a:spcPct val="40000"/>
              </a:spcBef>
              <a:buFontTx/>
              <a:buNone/>
            </a:pPr>
            <a:r>
              <a:rPr lang="en-US" altLang="zh-CN" sz="2000" dirty="0"/>
              <a:t>  MOV   R0,   #0</a:t>
            </a:r>
          </a:p>
          <a:p>
            <a:pPr marL="0" indent="0">
              <a:buFontTx/>
              <a:buNone/>
            </a:pPr>
            <a:r>
              <a:rPr lang="en-US" altLang="zh-CN" sz="2000" dirty="0"/>
              <a:t>  MSR   PRIMASK,   R0     ; Write 0 to PRIMASK to allow interrupts</a:t>
            </a:r>
          </a:p>
          <a:p>
            <a:pPr marL="0" indent="0">
              <a:buFontTx/>
              <a:buNone/>
            </a:pPr>
            <a:endParaRPr lang="en-US" altLang="zh-CN" sz="2000" dirty="0"/>
          </a:p>
          <a:p>
            <a:pPr marL="0" indent="0">
              <a:spcBef>
                <a:spcPct val="40000"/>
              </a:spcBef>
              <a:buFontTx/>
              <a:buNone/>
            </a:pPr>
            <a:r>
              <a:rPr lang="en-US" altLang="en-US" sz="2400" dirty="0"/>
              <a:t>FAULTMASK</a:t>
            </a:r>
            <a:r>
              <a:rPr lang="zh-CN" altLang="en-US" sz="2400" dirty="0"/>
              <a:t>寄存器通过将当前的优先级改为</a:t>
            </a:r>
            <a:r>
              <a:rPr lang="en-US" altLang="zh-CN" sz="2400" dirty="0"/>
              <a:t>-1</a:t>
            </a:r>
            <a:r>
              <a:rPr lang="zh-CN" altLang="en-US" sz="2400" dirty="0"/>
              <a:t>来除能所有异常。</a:t>
            </a:r>
          </a:p>
          <a:p>
            <a:pPr marL="0" indent="0">
              <a:spcBef>
                <a:spcPct val="40000"/>
              </a:spcBef>
              <a:buFontTx/>
              <a:buNone/>
            </a:pPr>
            <a:r>
              <a:rPr lang="en-US" altLang="zh-CN" sz="2400" dirty="0"/>
              <a:t>FAULTMASK </a:t>
            </a:r>
            <a:r>
              <a:rPr lang="zh-CN" altLang="en-US" sz="2400" dirty="0"/>
              <a:t>会在异常退出时自动清零。</a:t>
            </a:r>
          </a:p>
        </p:txBody>
      </p:sp>
      <p:pic>
        <p:nvPicPr>
          <p:cNvPr id="92163"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2097162"/>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4294967295"/>
          </p:nvPr>
        </p:nvSpPr>
        <p:spPr>
          <a:xfrm>
            <a:off x="381000" y="476672"/>
            <a:ext cx="8229600" cy="6048672"/>
          </a:xfrm>
        </p:spPr>
        <p:txBody>
          <a:bodyPr/>
          <a:lstStyle/>
          <a:p>
            <a:pPr marL="0" indent="0">
              <a:spcBef>
                <a:spcPct val="50000"/>
              </a:spcBef>
              <a:buFontTx/>
              <a:buNone/>
            </a:pPr>
            <a:r>
              <a:rPr lang="en-US" altLang="zh-CN" sz="2800" b="1" dirty="0"/>
              <a:t>9.2.4.4 BASEPRI</a:t>
            </a:r>
            <a:r>
              <a:rPr lang="zh-CN" altLang="en-US" sz="2800" b="1" dirty="0"/>
              <a:t>特殊功能寄存器</a:t>
            </a:r>
          </a:p>
          <a:p>
            <a:pPr marL="0" indent="0">
              <a:spcBef>
                <a:spcPct val="50000"/>
              </a:spcBef>
              <a:buFontTx/>
              <a:buNone/>
            </a:pPr>
            <a:r>
              <a:rPr lang="en-US" altLang="zh-CN" sz="2400" dirty="0"/>
              <a:t>BASEPRI </a:t>
            </a:r>
            <a:r>
              <a:rPr lang="zh-CN" altLang="en-US" sz="2400" dirty="0"/>
              <a:t>寄存器能够屏蔽优先级小于特定值的中断。</a:t>
            </a:r>
          </a:p>
          <a:p>
            <a:pPr marL="0" indent="0">
              <a:spcBef>
                <a:spcPct val="50000"/>
              </a:spcBef>
              <a:buFontTx/>
              <a:buNone/>
            </a:pPr>
            <a:r>
              <a:rPr lang="zh-CN" altLang="en-US" sz="2400" b="1" dirty="0">
                <a:solidFill>
                  <a:srgbClr val="7F4D78"/>
                </a:solidFill>
              </a:rPr>
              <a:t>            </a:t>
            </a:r>
            <a:r>
              <a:rPr lang="en-US" altLang="zh-CN" sz="2400" b="1" dirty="0">
                <a:solidFill>
                  <a:srgbClr val="7F4D78"/>
                </a:solidFill>
              </a:rPr>
              <a:t>Example:</a:t>
            </a:r>
          </a:p>
          <a:p>
            <a:pPr marL="0" indent="0">
              <a:lnSpc>
                <a:spcPct val="150000"/>
              </a:lnSpc>
              <a:spcBef>
                <a:spcPct val="50000"/>
              </a:spcBef>
              <a:buFontTx/>
              <a:buNone/>
            </a:pPr>
            <a:r>
              <a:rPr lang="en-US" altLang="zh-CN" sz="2400" dirty="0"/>
              <a:t>  </a:t>
            </a:r>
            <a:r>
              <a:rPr lang="en-US" altLang="zh-CN" sz="2000" dirty="0"/>
              <a:t>MOV   R0,   #0x60</a:t>
            </a:r>
          </a:p>
          <a:p>
            <a:pPr marL="0" indent="0">
              <a:lnSpc>
                <a:spcPct val="150000"/>
              </a:lnSpc>
              <a:buFontTx/>
              <a:buNone/>
            </a:pPr>
            <a:r>
              <a:rPr lang="en-US" altLang="zh-CN" sz="2000" dirty="0"/>
              <a:t>  MSR   BASEPRI,   R0      ; Disable interrupts with priority 0x60-0xFF</a:t>
            </a:r>
          </a:p>
          <a:p>
            <a:pPr marL="0" indent="0">
              <a:lnSpc>
                <a:spcPct val="150000"/>
              </a:lnSpc>
              <a:spcBef>
                <a:spcPct val="50000"/>
              </a:spcBef>
              <a:buFontTx/>
              <a:buNone/>
            </a:pPr>
            <a:r>
              <a:rPr lang="en-US" altLang="zh-CN" sz="2400" dirty="0"/>
              <a:t>To cancel the masking:</a:t>
            </a:r>
          </a:p>
          <a:p>
            <a:pPr marL="0" indent="0">
              <a:lnSpc>
                <a:spcPct val="150000"/>
              </a:lnSpc>
              <a:spcBef>
                <a:spcPct val="50000"/>
              </a:spcBef>
              <a:buFontTx/>
              <a:buNone/>
            </a:pPr>
            <a:r>
              <a:rPr lang="en-US" altLang="zh-CN" sz="2400" dirty="0"/>
              <a:t>  </a:t>
            </a:r>
            <a:r>
              <a:rPr lang="en-US" altLang="zh-CN" sz="2000" dirty="0"/>
              <a:t>MOV   R0,   #0x0</a:t>
            </a:r>
          </a:p>
          <a:p>
            <a:pPr marL="0" indent="0">
              <a:lnSpc>
                <a:spcPct val="150000"/>
              </a:lnSpc>
              <a:buFontTx/>
              <a:buNone/>
            </a:pPr>
            <a:r>
              <a:rPr lang="en-US" altLang="zh-CN" sz="2000" dirty="0"/>
              <a:t>  MSR   BASEPRI,   R0      ; Turn off BASEPRI masking</a:t>
            </a:r>
          </a:p>
          <a:p>
            <a:pPr marL="0" indent="0">
              <a:lnSpc>
                <a:spcPct val="150000"/>
              </a:lnSpc>
              <a:spcBef>
                <a:spcPct val="50000"/>
              </a:spcBef>
              <a:buFontTx/>
              <a:buNone/>
            </a:pPr>
            <a:r>
              <a:rPr lang="en-US" altLang="zh-CN" sz="2400" b="1" dirty="0">
                <a:solidFill>
                  <a:srgbClr val="C00000"/>
                </a:solidFill>
              </a:rPr>
              <a:t>BASEPRI</a:t>
            </a:r>
            <a:r>
              <a:rPr lang="zh-CN" altLang="en-US" sz="2400" b="1" dirty="0">
                <a:solidFill>
                  <a:srgbClr val="C00000"/>
                </a:solidFill>
              </a:rPr>
              <a:t>寄存器同样能够通过 </a:t>
            </a:r>
            <a:r>
              <a:rPr lang="en-US" altLang="zh-CN" sz="2400" b="1" dirty="0">
                <a:solidFill>
                  <a:srgbClr val="C00000"/>
                </a:solidFill>
              </a:rPr>
              <a:t>BASEPRI_MAX </a:t>
            </a:r>
            <a:r>
              <a:rPr lang="zh-CN" altLang="en-US" sz="2400" b="1" dirty="0">
                <a:solidFill>
                  <a:srgbClr val="C00000"/>
                </a:solidFill>
              </a:rPr>
              <a:t>名称进行访问</a:t>
            </a:r>
          </a:p>
        </p:txBody>
      </p:sp>
      <p:pic>
        <p:nvPicPr>
          <p:cNvPr id="94211"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628800"/>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4294967295"/>
          </p:nvPr>
        </p:nvSpPr>
        <p:spPr>
          <a:xfrm>
            <a:off x="304800" y="549275"/>
            <a:ext cx="8362950" cy="5904062"/>
          </a:xfrm>
        </p:spPr>
        <p:txBody>
          <a:bodyPr/>
          <a:lstStyle/>
          <a:p>
            <a:pPr marL="0" indent="0">
              <a:lnSpc>
                <a:spcPct val="120000"/>
              </a:lnSpc>
              <a:spcBef>
                <a:spcPct val="50000"/>
              </a:spcBef>
              <a:buFontTx/>
              <a:buNone/>
            </a:pPr>
            <a:r>
              <a:rPr lang="zh-CN" altLang="en-US" sz="2400" dirty="0"/>
              <a:t>使用</a:t>
            </a:r>
            <a:r>
              <a:rPr lang="en-US" altLang="zh-CN" sz="2400" dirty="0"/>
              <a:t>BASEPRI_MAX </a:t>
            </a:r>
            <a:r>
              <a:rPr lang="zh-CN" altLang="en-US" sz="2400" dirty="0"/>
              <a:t>寄存器名访问时</a:t>
            </a:r>
            <a:r>
              <a:rPr lang="en-US" altLang="zh-CN" sz="2400" dirty="0"/>
              <a:t>, </a:t>
            </a:r>
            <a:r>
              <a:rPr lang="zh-CN" altLang="en-US" sz="2400" dirty="0"/>
              <a:t>只能够改变到一个更高的优先级。</a:t>
            </a:r>
          </a:p>
          <a:p>
            <a:pPr marL="0" indent="0">
              <a:lnSpc>
                <a:spcPct val="120000"/>
              </a:lnSpc>
              <a:spcBef>
                <a:spcPct val="50000"/>
              </a:spcBef>
              <a:buFontTx/>
              <a:buNone/>
            </a:pPr>
            <a:r>
              <a:rPr lang="zh-CN" altLang="en-US" sz="2400" b="1" dirty="0">
                <a:solidFill>
                  <a:srgbClr val="7F4D78"/>
                </a:solidFill>
              </a:rPr>
              <a:t>             </a:t>
            </a:r>
            <a:r>
              <a:rPr lang="en-US" altLang="zh-CN" sz="2400" b="1" dirty="0">
                <a:solidFill>
                  <a:srgbClr val="7F4D78"/>
                </a:solidFill>
              </a:rPr>
              <a:t>Example:</a:t>
            </a:r>
          </a:p>
          <a:p>
            <a:pPr marL="0" indent="0">
              <a:lnSpc>
                <a:spcPct val="120000"/>
              </a:lnSpc>
              <a:spcBef>
                <a:spcPct val="50000"/>
              </a:spcBef>
              <a:buFontTx/>
              <a:buNone/>
            </a:pPr>
            <a:r>
              <a:rPr lang="en-US" altLang="zh-CN" sz="2000" dirty="0"/>
              <a:t>  MOV   R0,   #0x60</a:t>
            </a:r>
          </a:p>
          <a:p>
            <a:pPr marL="0" indent="0">
              <a:lnSpc>
                <a:spcPct val="120000"/>
              </a:lnSpc>
              <a:buFontTx/>
              <a:buNone/>
            </a:pPr>
            <a:r>
              <a:rPr lang="en-US" altLang="zh-CN" sz="2000" dirty="0"/>
              <a:t>  MSR   BASEPRI_MAX,   R0 ; Disable interrupts with priority 0x60, </a:t>
            </a:r>
            <a:r>
              <a:rPr lang="en-US" altLang="zh-CN" sz="2000" dirty="0" smtClean="0"/>
              <a:t>			         ;0x61</a:t>
            </a:r>
            <a:r>
              <a:rPr lang="en-US" altLang="zh-CN" sz="2000" dirty="0"/>
              <a:t>,..., </a:t>
            </a:r>
            <a:r>
              <a:rPr lang="en-US" altLang="zh-CN" sz="2000" dirty="0" err="1"/>
              <a:t>etc</a:t>
            </a:r>
            <a:endParaRPr lang="en-US" altLang="zh-CN" sz="2000" dirty="0"/>
          </a:p>
          <a:p>
            <a:pPr marL="0" indent="0">
              <a:lnSpc>
                <a:spcPct val="120000"/>
              </a:lnSpc>
              <a:buFontTx/>
              <a:buNone/>
            </a:pPr>
            <a:r>
              <a:rPr lang="en-US" altLang="zh-CN" sz="2000" dirty="0"/>
              <a:t>  MOV   R0, #0xF0</a:t>
            </a:r>
          </a:p>
          <a:p>
            <a:pPr marL="0" indent="0">
              <a:lnSpc>
                <a:spcPct val="120000"/>
              </a:lnSpc>
              <a:buFontTx/>
              <a:buNone/>
            </a:pPr>
            <a:r>
              <a:rPr lang="en-US" altLang="zh-CN" sz="2000" dirty="0"/>
              <a:t>  MSR   BASEPRI_MAX,   R0 ; This write will be ignored because </a:t>
            </a:r>
          </a:p>
          <a:p>
            <a:pPr marL="0" indent="0">
              <a:lnSpc>
                <a:spcPct val="120000"/>
              </a:lnSpc>
              <a:buFontTx/>
              <a:buNone/>
            </a:pPr>
            <a:r>
              <a:rPr lang="en-US" altLang="zh-CN" sz="2000" dirty="0"/>
              <a:t>                                                ; it is lower level than 0x60</a:t>
            </a:r>
          </a:p>
          <a:p>
            <a:pPr marL="0" indent="0">
              <a:lnSpc>
                <a:spcPct val="120000"/>
              </a:lnSpc>
              <a:buFontTx/>
              <a:buNone/>
            </a:pPr>
            <a:r>
              <a:rPr lang="en-US" altLang="zh-CN" sz="2000" dirty="0"/>
              <a:t>  MOV   R0,   #0x40</a:t>
            </a:r>
          </a:p>
          <a:p>
            <a:pPr marL="0" indent="0">
              <a:lnSpc>
                <a:spcPct val="120000"/>
              </a:lnSpc>
              <a:buFontTx/>
              <a:buNone/>
            </a:pPr>
            <a:r>
              <a:rPr lang="en-US" altLang="zh-CN" sz="2000" dirty="0"/>
              <a:t>  MSR   BASEPRI_MAX,   R0 ; This write is allowed and change the </a:t>
            </a:r>
            <a:r>
              <a:rPr lang="en-US" altLang="zh-CN" sz="2000" dirty="0" smtClean="0"/>
              <a:t>			         </a:t>
            </a:r>
            <a:r>
              <a:rPr lang="en-US" altLang="zh-CN" sz="2000" dirty="0" smtClean="0"/>
              <a:t>;</a:t>
            </a:r>
            <a:r>
              <a:rPr lang="en-US" altLang="zh-CN" sz="2000" dirty="0" smtClean="0"/>
              <a:t>masking </a:t>
            </a:r>
            <a:r>
              <a:rPr lang="en-US" altLang="zh-CN" sz="2000" dirty="0"/>
              <a:t>level to 0x40</a:t>
            </a:r>
          </a:p>
        </p:txBody>
      </p:sp>
      <p:pic>
        <p:nvPicPr>
          <p:cNvPr id="96259"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1412875"/>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a:xfrm>
            <a:off x="457200" y="404664"/>
            <a:ext cx="8229600" cy="5040313"/>
          </a:xfrm>
        </p:spPr>
        <p:txBody>
          <a:bodyPr/>
          <a:lstStyle/>
          <a:p>
            <a:pPr marL="0" indent="0">
              <a:spcBef>
                <a:spcPct val="50000"/>
              </a:spcBef>
              <a:buFontTx/>
              <a:buNone/>
            </a:pPr>
            <a:r>
              <a:rPr lang="en-US" altLang="zh-CN" sz="3000" b="1" dirty="0"/>
              <a:t>9.1.2 </a:t>
            </a:r>
            <a:r>
              <a:rPr lang="zh-CN" altLang="en-US" sz="3000" b="1" dirty="0"/>
              <a:t>优先级定义</a:t>
            </a:r>
          </a:p>
          <a:p>
            <a:pPr marL="0" indent="0">
              <a:lnSpc>
                <a:spcPct val="150000"/>
              </a:lnSpc>
              <a:spcBef>
                <a:spcPct val="50000"/>
              </a:spcBef>
              <a:buFontTx/>
              <a:buNone/>
            </a:pPr>
            <a:r>
              <a:rPr lang="zh-CN" altLang="en-US" sz="2400" b="1" dirty="0">
                <a:solidFill>
                  <a:srgbClr val="FF3300"/>
                </a:solidFill>
              </a:rPr>
              <a:t>异常的优先级</a:t>
            </a:r>
            <a:r>
              <a:rPr lang="en-US" altLang="zh-CN" sz="2400" b="1" dirty="0">
                <a:solidFill>
                  <a:srgbClr val="FF3300"/>
                </a:solidFill>
              </a:rPr>
              <a:t>:</a:t>
            </a:r>
            <a:r>
              <a:rPr lang="en-US" altLang="zh-CN" sz="2400" b="1" dirty="0">
                <a:solidFill>
                  <a:srgbClr val="7F4D78"/>
                </a:solidFill>
              </a:rPr>
              <a:t> </a:t>
            </a:r>
          </a:p>
          <a:p>
            <a:pPr marL="0" indent="0">
              <a:lnSpc>
                <a:spcPct val="150000"/>
              </a:lnSpc>
              <a:spcBef>
                <a:spcPct val="0"/>
              </a:spcBef>
              <a:buFontTx/>
              <a:buNone/>
            </a:pPr>
            <a:r>
              <a:rPr lang="zh-CN" altLang="en-US" sz="2400" dirty="0"/>
              <a:t>一个高优先级的异常可以抢占一个低优先级的异常</a:t>
            </a:r>
            <a:r>
              <a:rPr lang="en-US" altLang="zh-CN" sz="2400" dirty="0"/>
              <a:t>.</a:t>
            </a:r>
          </a:p>
          <a:p>
            <a:pPr marL="0" indent="0">
              <a:lnSpc>
                <a:spcPct val="150000"/>
              </a:lnSpc>
              <a:spcBef>
                <a:spcPct val="50000"/>
              </a:spcBef>
              <a:buFontTx/>
              <a:buNone/>
            </a:pPr>
            <a:r>
              <a:rPr lang="zh-CN" altLang="en-US" sz="2400" dirty="0"/>
              <a:t>复位</a:t>
            </a:r>
            <a:r>
              <a:rPr lang="en-US" altLang="zh-CN" sz="2400" dirty="0"/>
              <a:t>, NMI, </a:t>
            </a:r>
            <a:r>
              <a:rPr lang="zh-CN" altLang="en-US" sz="2400" dirty="0"/>
              <a:t>和硬件错误有特定的优先级</a:t>
            </a:r>
            <a:r>
              <a:rPr lang="en-US" altLang="zh-CN" sz="2400" dirty="0"/>
              <a:t>.</a:t>
            </a:r>
          </a:p>
          <a:p>
            <a:pPr marL="0" indent="0">
              <a:lnSpc>
                <a:spcPct val="150000"/>
              </a:lnSpc>
              <a:spcBef>
                <a:spcPct val="50000"/>
              </a:spcBef>
              <a:buFontTx/>
              <a:buNone/>
            </a:pPr>
            <a:r>
              <a:rPr lang="en-US" altLang="zh-CN" sz="2400" dirty="0"/>
              <a:t>Cortex-M3 </a:t>
            </a:r>
            <a:r>
              <a:rPr lang="zh-CN" altLang="en-US" sz="2400" dirty="0"/>
              <a:t>支持</a:t>
            </a:r>
            <a:r>
              <a:rPr lang="en-US" altLang="zh-CN" sz="2400" dirty="0"/>
              <a:t>256</a:t>
            </a:r>
            <a:r>
              <a:rPr lang="zh-CN" altLang="en-US" sz="2400" dirty="0"/>
              <a:t>级可编程异常</a:t>
            </a:r>
            <a:r>
              <a:rPr lang="en-US" altLang="zh-CN" sz="2400" dirty="0"/>
              <a:t>.</a:t>
            </a:r>
          </a:p>
          <a:p>
            <a:pPr marL="0" indent="0">
              <a:lnSpc>
                <a:spcPct val="150000"/>
              </a:lnSpc>
              <a:spcBef>
                <a:spcPct val="50000"/>
              </a:spcBef>
              <a:buFontTx/>
              <a:buNone/>
            </a:pPr>
            <a:r>
              <a:rPr lang="zh-CN" altLang="en-US" sz="2400" dirty="0"/>
              <a:t>减少优先级数可以通过减少优先级配置寄存器的一些低位来实现。</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4294967295"/>
          </p:nvPr>
        </p:nvSpPr>
        <p:spPr>
          <a:xfrm>
            <a:off x="457200" y="333374"/>
            <a:ext cx="8229600" cy="4751810"/>
          </a:xfrm>
        </p:spPr>
        <p:txBody>
          <a:bodyPr/>
          <a:lstStyle/>
          <a:p>
            <a:pPr marL="0" indent="0">
              <a:spcBef>
                <a:spcPct val="50000"/>
              </a:spcBef>
              <a:buFontTx/>
              <a:buNone/>
            </a:pPr>
            <a:r>
              <a:rPr lang="en-US" altLang="zh-CN" sz="2800" b="1" dirty="0"/>
              <a:t>9.2.4.5 </a:t>
            </a:r>
            <a:r>
              <a:rPr lang="zh-CN" altLang="en-US" sz="2800" b="1" dirty="0"/>
              <a:t>其它异常的配置寄存器</a:t>
            </a:r>
          </a:p>
          <a:p>
            <a:pPr marL="0" indent="0">
              <a:lnSpc>
                <a:spcPct val="200000"/>
              </a:lnSpc>
              <a:spcBef>
                <a:spcPct val="50000"/>
              </a:spcBef>
              <a:buFontTx/>
              <a:buNone/>
            </a:pPr>
            <a:r>
              <a:rPr lang="zh-CN" altLang="en-US" sz="2400" dirty="0"/>
              <a:t>用法</a:t>
            </a:r>
            <a:r>
              <a:rPr lang="en-US" altLang="zh-CN" sz="2400" dirty="0"/>
              <a:t>fault </a:t>
            </a:r>
            <a:r>
              <a:rPr lang="zh-CN" altLang="en-US" sz="2400" dirty="0"/>
              <a:t>，总线</a:t>
            </a:r>
            <a:r>
              <a:rPr lang="en-US" altLang="zh-CN" sz="2400" dirty="0"/>
              <a:t>fault </a:t>
            </a:r>
            <a:r>
              <a:rPr lang="zh-CN" altLang="en-US" sz="2400" dirty="0"/>
              <a:t>以及存储器管理</a:t>
            </a:r>
            <a:r>
              <a:rPr lang="en-US" altLang="zh-CN" sz="2400" dirty="0"/>
              <a:t>fault </a:t>
            </a:r>
            <a:r>
              <a:rPr lang="zh-CN" altLang="en-US" sz="2400" dirty="0"/>
              <a:t>都是特殊的异常</a:t>
            </a:r>
            <a:r>
              <a:rPr lang="zh-CN" altLang="en-US" sz="2400" dirty="0" smtClean="0"/>
              <a:t>，它们</a:t>
            </a:r>
            <a:r>
              <a:rPr lang="zh-CN" altLang="en-US" sz="2400" dirty="0"/>
              <a:t>的使能控制是通过“系统</a:t>
            </a:r>
            <a:r>
              <a:rPr lang="en-US" altLang="zh-CN" sz="2400" dirty="0"/>
              <a:t>Handler </a:t>
            </a:r>
            <a:r>
              <a:rPr lang="zh-CN" altLang="en-US" sz="2400" dirty="0"/>
              <a:t>控制及状态寄存器</a:t>
            </a:r>
            <a:r>
              <a:rPr lang="en-US" altLang="zh-CN" sz="2400" dirty="0"/>
              <a:t>(SHCSR) ”</a:t>
            </a:r>
            <a:r>
              <a:rPr lang="zh-CN" altLang="en-US" sz="2400" dirty="0"/>
              <a:t>（地址：</a:t>
            </a:r>
            <a:r>
              <a:rPr lang="en-US" altLang="zh-CN" sz="2400" dirty="0"/>
              <a:t>0xE000_ED24</a:t>
            </a:r>
            <a:r>
              <a:rPr lang="zh-CN" altLang="en-US" sz="2400" dirty="0"/>
              <a:t>）来</a:t>
            </a:r>
            <a:r>
              <a:rPr lang="zh-CN" altLang="en-US" sz="2400" dirty="0" smtClean="0"/>
              <a:t>实现的</a:t>
            </a:r>
            <a:r>
              <a:rPr lang="zh-CN" altLang="en-US" sz="2400" dirty="0"/>
              <a:t>。各种</a:t>
            </a:r>
            <a:r>
              <a:rPr lang="en-US" altLang="zh-CN" sz="2400" dirty="0"/>
              <a:t>faults</a:t>
            </a:r>
            <a:r>
              <a:rPr lang="zh-CN" altLang="en-US" sz="2400" dirty="0"/>
              <a:t>的悬起状态和大多数系统异常的活动状态也都在该寄存器</a:t>
            </a:r>
            <a:r>
              <a:rPr lang="zh-CN" altLang="en-US" sz="2400" dirty="0" smtClean="0"/>
              <a:t>中</a:t>
            </a:r>
            <a:r>
              <a:rPr lang="zh-CN" altLang="en-US" sz="2400" dirty="0"/>
              <a:t>。</a:t>
            </a:r>
            <a:endParaRPr lang="zh-CN" alt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ChangeArrowheads="1"/>
          </p:cNvSpPr>
          <p:nvPr/>
        </p:nvSpPr>
        <p:spPr bwMode="auto">
          <a:xfrm>
            <a:off x="827584" y="548680"/>
            <a:ext cx="7488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t>系统</a:t>
            </a:r>
            <a:r>
              <a:rPr lang="en-US" altLang="zh-CN" sz="2000" b="1" dirty="0"/>
              <a:t>Handler</a:t>
            </a:r>
            <a:r>
              <a:rPr lang="zh-CN" altLang="en-US" sz="2000" b="1" dirty="0"/>
              <a:t>控制及状态寄存器</a:t>
            </a:r>
            <a:r>
              <a:rPr lang="en-US" altLang="zh-CN" sz="2000" b="1" dirty="0"/>
              <a:t>SHCSR</a:t>
            </a:r>
            <a:r>
              <a:rPr lang="zh-CN" altLang="en-US" sz="2000" b="1" dirty="0"/>
              <a:t>（地址：</a:t>
            </a:r>
            <a:r>
              <a:rPr lang="en-US" altLang="zh-CN" sz="2000" b="1" dirty="0"/>
              <a:t>0xE000_ED24</a:t>
            </a:r>
            <a:r>
              <a:rPr lang="zh-CN" altLang="en-US" sz="2000" b="1" dirty="0"/>
              <a:t>）</a:t>
            </a:r>
            <a:endParaRPr lang="en-US" altLang="zh-CN" sz="2000" b="1" dirty="0"/>
          </a:p>
        </p:txBody>
      </p:sp>
      <p:graphicFrame>
        <p:nvGraphicFramePr>
          <p:cNvPr id="98352" name="Group 48"/>
          <p:cNvGraphicFramePr>
            <a:graphicFrameLocks noGrp="1"/>
          </p:cNvGraphicFramePr>
          <p:nvPr>
            <p:extLst>
              <p:ext uri="{D42A27DB-BD31-4B8C-83A1-F6EECF244321}">
                <p14:modId xmlns:p14="http://schemas.microsoft.com/office/powerpoint/2010/main" val="2637810104"/>
              </p:ext>
            </p:extLst>
          </p:nvPr>
        </p:nvGraphicFramePr>
        <p:xfrm>
          <a:off x="395288" y="1700808"/>
          <a:ext cx="8280400" cy="4221164"/>
        </p:xfrm>
        <a:graphic>
          <a:graphicData uri="http://schemas.openxmlformats.org/drawingml/2006/table">
            <a:tbl>
              <a:tblPr/>
              <a:tblGrid>
                <a:gridCol w="574675"/>
                <a:gridCol w="2089150"/>
                <a:gridCol w="647700"/>
                <a:gridCol w="1296987"/>
                <a:gridCol w="3671888"/>
              </a:tblGrid>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r>
              <a:tr h="493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USGFAULTENA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Usage fault handler enable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93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BUSFAULTENA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Bus fault handler enable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90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MEMFAULTENA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Memory management fault enable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819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SVCALLPENDED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SVC pended; SVCall was started but was replaced by a higher-priority exception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820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BUSFAULTPENDED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Bus fault pended; bus fault handler was started but was replaced by a higher-priority exception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r>
            </a:tbl>
          </a:graphicData>
        </a:graphic>
      </p:graphicFrame>
    </p:spTree>
    <p:extLst>
      <p:ext uri="{BB962C8B-B14F-4D97-AF65-F5344CB8AC3E}">
        <p14:creationId xmlns:p14="http://schemas.microsoft.com/office/powerpoint/2010/main" val="3194755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6721" name="Group 65"/>
          <p:cNvGraphicFramePr>
            <a:graphicFrameLocks noGrp="1"/>
          </p:cNvGraphicFramePr>
          <p:nvPr>
            <p:ph idx="4294967295"/>
            <p:extLst>
              <p:ext uri="{D42A27DB-BD31-4B8C-83A1-F6EECF244321}">
                <p14:modId xmlns:p14="http://schemas.microsoft.com/office/powerpoint/2010/main" val="2447474969"/>
              </p:ext>
            </p:extLst>
          </p:nvPr>
        </p:nvGraphicFramePr>
        <p:xfrm>
          <a:off x="304800" y="938064"/>
          <a:ext cx="8362950" cy="5268279"/>
        </p:xfrm>
        <a:graphic>
          <a:graphicData uri="http://schemas.openxmlformats.org/drawingml/2006/table">
            <a:tbl>
              <a:tblPr/>
              <a:tblGrid>
                <a:gridCol w="442913"/>
                <a:gridCol w="2232025"/>
                <a:gridCol w="647700"/>
                <a:gridCol w="360362"/>
                <a:gridCol w="4679950"/>
              </a:tblGrid>
              <a:tr h="850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MEMFAULTPENDED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Memory management fault pended; memory management fault started but was replaced by a higher-priority exception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596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USGFAULTPENDED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Usage fault pended; usage fault started but was replaced by a higher-priority exception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SYSTICKACT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Read as 1 if SYSTICK exception is active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85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PENDSVACT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Read as 1 if PendSV exception is active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MONITORACT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Read as 1 if debug monitor exception is active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85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SVCALLACT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Read as 1 if SVCall exception is active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USGFAULTACT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Read as 1 if usage fault exception is active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BUSFAULTACT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Read as 1 if bus fault exception is active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MEMFAULTACT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Read as 1 if memory management fault exception is active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r>
            </a:tbl>
          </a:graphicData>
        </a:graphic>
      </p:graphicFrame>
      <p:sp>
        <p:nvSpPr>
          <p:cNvPr id="100416" name="Rectangle 64"/>
          <p:cNvSpPr>
            <a:spLocks noChangeArrowheads="1"/>
          </p:cNvSpPr>
          <p:nvPr/>
        </p:nvSpPr>
        <p:spPr bwMode="auto">
          <a:xfrm>
            <a:off x="228600" y="404664"/>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(Continued)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1475656" y="476672"/>
            <a:ext cx="63401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t>中断控制及状态寄存器</a:t>
            </a:r>
            <a:r>
              <a:rPr lang="en-US" altLang="zh-CN" sz="2000" b="1" dirty="0"/>
              <a:t>ICSR</a:t>
            </a:r>
            <a:r>
              <a:rPr lang="zh-CN" altLang="en-US" sz="2000" b="1" dirty="0"/>
              <a:t>（地址：</a:t>
            </a:r>
            <a:r>
              <a:rPr lang="en-US" altLang="zh-CN" sz="2000" b="1" dirty="0"/>
              <a:t>0xE000_ED04</a:t>
            </a:r>
            <a:r>
              <a:rPr lang="zh-CN" altLang="en-US" sz="2000" b="1" dirty="0"/>
              <a:t>）</a:t>
            </a:r>
            <a:endParaRPr lang="en-US" altLang="zh-CN" sz="2000" b="1" dirty="0"/>
          </a:p>
        </p:txBody>
      </p:sp>
      <p:graphicFrame>
        <p:nvGraphicFramePr>
          <p:cNvPr id="967758" name="Group 78"/>
          <p:cNvGraphicFramePr>
            <a:graphicFrameLocks noGrp="1"/>
          </p:cNvGraphicFramePr>
          <p:nvPr>
            <p:ph idx="4294967295"/>
            <p:extLst>
              <p:ext uri="{D42A27DB-BD31-4B8C-83A1-F6EECF244321}">
                <p14:modId xmlns:p14="http://schemas.microsoft.com/office/powerpoint/2010/main" val="251806942"/>
              </p:ext>
            </p:extLst>
          </p:nvPr>
        </p:nvGraphicFramePr>
        <p:xfrm>
          <a:off x="324172" y="1052736"/>
          <a:ext cx="8496300" cy="5305426"/>
        </p:xfrm>
        <a:graphic>
          <a:graphicData uri="http://schemas.openxmlformats.org/drawingml/2006/table">
            <a:tbl>
              <a:tblPr/>
              <a:tblGrid>
                <a:gridCol w="647700"/>
                <a:gridCol w="1512888"/>
                <a:gridCol w="647700"/>
                <a:gridCol w="1152525"/>
                <a:gridCol w="4535487"/>
              </a:tblGrid>
              <a:tr h="328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NMIPENDSET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NMI pended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PENDSVSET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Write 1 to pend system call; Read value indicates pending 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PENDSVCLR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Write 1 to clear PendSV pending 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PENDSTSET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Write 1 to pend SYSTICK exception; Read value indicates pending 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384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PENDSTCLR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Write 1 to clear SYSTICK pending 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ISRPREEMPT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Indicates that a pending interrupt is going to be active in the next step (for debug)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ISRPENDING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External interrupt pending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21:12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VECTPENDING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Pending ISR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RETTOBASE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Set to 1 when the processor is running an exception handler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VECTACTIVE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Current running interrupt service routine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4294967295"/>
          </p:nvPr>
        </p:nvSpPr>
        <p:spPr>
          <a:xfrm>
            <a:off x="610865" y="333375"/>
            <a:ext cx="8137599" cy="6191250"/>
          </a:xfrm>
        </p:spPr>
        <p:txBody>
          <a:bodyPr/>
          <a:lstStyle/>
          <a:p>
            <a:pPr marL="0" indent="0">
              <a:spcBef>
                <a:spcPct val="50000"/>
              </a:spcBef>
              <a:buFontTx/>
              <a:buNone/>
            </a:pPr>
            <a:r>
              <a:rPr lang="en-US" altLang="zh-CN" sz="3000" b="1" dirty="0" smtClean="0"/>
              <a:t>9.2.5  </a:t>
            </a:r>
            <a:r>
              <a:rPr lang="zh-CN" altLang="en-US" sz="3000" b="1" dirty="0" smtClean="0"/>
              <a:t>中断系统</a:t>
            </a:r>
            <a:r>
              <a:rPr lang="zh-CN" altLang="en-US" sz="3000" b="1" dirty="0"/>
              <a:t>设置全过程的</a:t>
            </a:r>
            <a:r>
              <a:rPr lang="zh-CN" altLang="en-US" sz="3000" b="1" dirty="0" smtClean="0"/>
              <a:t>演示</a:t>
            </a:r>
            <a:endParaRPr lang="en-US" altLang="zh-CN" sz="3000" b="1" dirty="0" smtClean="0"/>
          </a:p>
          <a:p>
            <a:pPr marL="457200" indent="-457200">
              <a:lnSpc>
                <a:spcPct val="150000"/>
              </a:lnSpc>
              <a:spcBef>
                <a:spcPct val="50000"/>
              </a:spcBef>
              <a:buFont typeface="+mj-lt"/>
              <a:buAutoNum type="arabicPeriod"/>
            </a:pPr>
            <a:r>
              <a:rPr lang="zh-CN" altLang="en-US" sz="2400" dirty="0" smtClean="0"/>
              <a:t>当</a:t>
            </a:r>
            <a:r>
              <a:rPr lang="zh-CN" altLang="en-US" sz="2400" dirty="0"/>
              <a:t>系统启动后，先设置优先级组寄存器</a:t>
            </a:r>
            <a:r>
              <a:rPr lang="zh-CN" altLang="en-US" sz="2400" dirty="0" smtClean="0"/>
              <a:t>。</a:t>
            </a:r>
            <a:endParaRPr lang="zh-CN" altLang="en-US" sz="2400" dirty="0"/>
          </a:p>
          <a:p>
            <a:pPr marL="457200" indent="-457200">
              <a:lnSpc>
                <a:spcPct val="150000"/>
              </a:lnSpc>
              <a:spcBef>
                <a:spcPct val="50000"/>
              </a:spcBef>
              <a:buFont typeface="+mj-lt"/>
              <a:buAutoNum type="arabicPeriod"/>
            </a:pPr>
            <a:r>
              <a:rPr lang="zh-CN" altLang="en-US" sz="2400" dirty="0" smtClean="0"/>
              <a:t>如果</a:t>
            </a:r>
            <a:r>
              <a:rPr lang="zh-CN" altLang="en-US" sz="2400" dirty="0"/>
              <a:t>需要重定位向量表，先把硬</a:t>
            </a:r>
            <a:r>
              <a:rPr lang="en-US" altLang="zh-CN" sz="2400" dirty="0"/>
              <a:t>fault </a:t>
            </a:r>
            <a:r>
              <a:rPr lang="zh-CN" altLang="en-US" sz="2400" dirty="0"/>
              <a:t>和</a:t>
            </a:r>
            <a:r>
              <a:rPr lang="en-US" altLang="zh-CN" sz="2400" dirty="0"/>
              <a:t>NMI </a:t>
            </a:r>
            <a:r>
              <a:rPr lang="zh-CN" altLang="en-US" sz="2400" dirty="0"/>
              <a:t>服务例程的入口地址写到新表项所在的地址中。 </a:t>
            </a:r>
          </a:p>
          <a:p>
            <a:pPr marL="457200" indent="-457200">
              <a:lnSpc>
                <a:spcPct val="150000"/>
              </a:lnSpc>
              <a:spcBef>
                <a:spcPct val="50000"/>
              </a:spcBef>
              <a:buFont typeface="+mj-lt"/>
              <a:buAutoNum type="arabicPeriod"/>
            </a:pPr>
            <a:r>
              <a:rPr lang="zh-CN" altLang="en-US" sz="2400" dirty="0" smtClean="0"/>
              <a:t>配置</a:t>
            </a:r>
            <a:r>
              <a:rPr lang="zh-CN" altLang="en-US" sz="2400" dirty="0"/>
              <a:t>向量表偏移量寄存器，使之指向新的向量</a:t>
            </a:r>
            <a:r>
              <a:rPr lang="zh-CN" altLang="en-US" sz="2400" dirty="0" smtClean="0"/>
              <a:t>表 </a:t>
            </a:r>
            <a:endParaRPr lang="zh-CN" altLang="en-US" sz="2400" dirty="0"/>
          </a:p>
          <a:p>
            <a:pPr marL="457200" indent="-457200">
              <a:lnSpc>
                <a:spcPct val="150000"/>
              </a:lnSpc>
              <a:spcBef>
                <a:spcPct val="50000"/>
              </a:spcBef>
              <a:buFont typeface="+mj-lt"/>
              <a:buAutoNum type="arabicPeriod"/>
            </a:pPr>
            <a:r>
              <a:rPr lang="zh-CN" altLang="en-US" sz="2400" dirty="0" smtClean="0"/>
              <a:t>建立</a:t>
            </a:r>
            <a:r>
              <a:rPr lang="zh-CN" altLang="en-US" sz="2400" dirty="0"/>
              <a:t>中断</a:t>
            </a:r>
            <a:r>
              <a:rPr lang="zh-CN" altLang="en-US" sz="2400" dirty="0" smtClean="0"/>
              <a:t>向量</a:t>
            </a:r>
            <a:endParaRPr lang="en-US" altLang="zh-CN" sz="2400" dirty="0" smtClean="0"/>
          </a:p>
          <a:p>
            <a:pPr marL="457200" indent="-457200">
              <a:lnSpc>
                <a:spcPct val="150000"/>
              </a:lnSpc>
              <a:spcBef>
                <a:spcPct val="50000"/>
              </a:spcBef>
              <a:buFont typeface="+mj-lt"/>
              <a:buAutoNum type="arabicPeriod"/>
            </a:pPr>
            <a:r>
              <a:rPr lang="zh-CN" altLang="en-US" sz="2400" dirty="0" smtClean="0"/>
              <a:t>为</a:t>
            </a:r>
            <a:r>
              <a:rPr lang="zh-CN" altLang="en-US" sz="2400" dirty="0"/>
              <a:t>该中断设置</a:t>
            </a:r>
            <a:r>
              <a:rPr lang="zh-CN" altLang="en-US" sz="2400" dirty="0" smtClean="0"/>
              <a:t>优先级 </a:t>
            </a:r>
            <a:endParaRPr lang="zh-CN" altLang="en-US" sz="2400" dirty="0"/>
          </a:p>
          <a:p>
            <a:pPr marL="457200" indent="-457200">
              <a:lnSpc>
                <a:spcPct val="150000"/>
              </a:lnSpc>
              <a:spcBef>
                <a:spcPct val="50000"/>
              </a:spcBef>
              <a:buFont typeface="+mj-lt"/>
              <a:buAutoNum type="arabicPeriod"/>
            </a:pPr>
            <a:r>
              <a:rPr lang="zh-CN" altLang="en-US" sz="2400" dirty="0" smtClean="0"/>
              <a:t>使</a:t>
            </a:r>
            <a:r>
              <a:rPr lang="zh-CN" altLang="en-US" sz="2400" dirty="0"/>
              <a:t>能该</a:t>
            </a:r>
            <a:r>
              <a:rPr lang="zh-CN" altLang="en-US" sz="2400" dirty="0" smtClean="0"/>
              <a:t>中断</a:t>
            </a:r>
            <a:endParaRPr lang="en-US" altLang="zh-CN" sz="24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ChangeArrowheads="1"/>
          </p:cNvSpPr>
          <p:nvPr/>
        </p:nvSpPr>
        <p:spPr bwMode="auto">
          <a:xfrm>
            <a:off x="381000" y="548680"/>
            <a:ext cx="8207375" cy="112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50000"/>
              </a:spcBef>
            </a:pPr>
            <a:r>
              <a:rPr lang="zh-CN" altLang="en-US" sz="2400" dirty="0">
                <a:solidFill>
                  <a:srgbClr val="133984"/>
                </a:solidFill>
                <a:ea typeface="黑体" pitchFamily="2" charset="-122"/>
              </a:rPr>
              <a:t>中断控制类型寄存器给出了所支持的输入中断的数量，粒度为</a:t>
            </a:r>
            <a:r>
              <a:rPr lang="en-US" altLang="zh-CN" sz="2400" dirty="0">
                <a:solidFill>
                  <a:srgbClr val="133984"/>
                </a:solidFill>
                <a:ea typeface="黑体" pitchFamily="2" charset="-122"/>
              </a:rPr>
              <a:t>32</a:t>
            </a:r>
          </a:p>
        </p:txBody>
      </p:sp>
      <p:sp>
        <p:nvSpPr>
          <p:cNvPr id="106500" name="Rectangle 4"/>
          <p:cNvSpPr>
            <a:spLocks noChangeArrowheads="1"/>
          </p:cNvSpPr>
          <p:nvPr/>
        </p:nvSpPr>
        <p:spPr bwMode="auto">
          <a:xfrm>
            <a:off x="2255838" y="2123008"/>
            <a:ext cx="3763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中断控制类型寄存器</a:t>
            </a:r>
            <a:r>
              <a:rPr lang="en-US" altLang="zh-CN" b="1" dirty="0"/>
              <a:t>(0xE000E004)</a:t>
            </a:r>
          </a:p>
        </p:txBody>
      </p:sp>
      <p:graphicFrame>
        <p:nvGraphicFramePr>
          <p:cNvPr id="970757" name="Group 5"/>
          <p:cNvGraphicFramePr>
            <a:graphicFrameLocks noGrp="1"/>
          </p:cNvGraphicFramePr>
          <p:nvPr>
            <p:extLst>
              <p:ext uri="{D42A27DB-BD31-4B8C-83A1-F6EECF244321}">
                <p14:modId xmlns:p14="http://schemas.microsoft.com/office/powerpoint/2010/main" val="2116336246"/>
              </p:ext>
            </p:extLst>
          </p:nvPr>
        </p:nvGraphicFramePr>
        <p:xfrm>
          <a:off x="533400" y="2718347"/>
          <a:ext cx="7993063" cy="2438845"/>
        </p:xfrm>
        <a:graphic>
          <a:graphicData uri="http://schemas.openxmlformats.org/drawingml/2006/table">
            <a:tbl>
              <a:tblPr/>
              <a:tblGrid>
                <a:gridCol w="576263"/>
                <a:gridCol w="1655762"/>
                <a:gridCol w="720725"/>
                <a:gridCol w="1295400"/>
                <a:gridCol w="3744913"/>
              </a:tblGrid>
              <a:tr h="811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3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INTLINESNUM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Number of interrupt inputs in step of 32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 = 1 to 32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 = 33 to 64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4294967295"/>
          </p:nvPr>
        </p:nvSpPr>
        <p:spPr>
          <a:xfrm>
            <a:off x="457200" y="404813"/>
            <a:ext cx="8229600" cy="2232025"/>
          </a:xfrm>
        </p:spPr>
        <p:txBody>
          <a:bodyPr/>
          <a:lstStyle/>
          <a:p>
            <a:pPr marL="0" indent="0">
              <a:spcBef>
                <a:spcPct val="50000"/>
              </a:spcBef>
              <a:buFontTx/>
              <a:buNone/>
            </a:pPr>
            <a:r>
              <a:rPr lang="en-US" altLang="zh-CN" sz="3000" b="1" dirty="0"/>
              <a:t>9.2.6 </a:t>
            </a:r>
            <a:r>
              <a:rPr lang="zh-CN" altLang="en-US" sz="3000" b="1" dirty="0"/>
              <a:t>软件中断</a:t>
            </a:r>
          </a:p>
          <a:p>
            <a:pPr marL="0" indent="0">
              <a:spcBef>
                <a:spcPct val="50000"/>
              </a:spcBef>
              <a:buFontTx/>
              <a:buNone/>
            </a:pPr>
            <a:r>
              <a:rPr lang="zh-CN" altLang="en-US" sz="2400" dirty="0"/>
              <a:t>软件中断可由以下方式触发</a:t>
            </a:r>
            <a:r>
              <a:rPr lang="en-US" altLang="zh-CN" sz="2400" dirty="0"/>
              <a:t>:</a:t>
            </a:r>
          </a:p>
          <a:p>
            <a:pPr marL="400050" lvl="1" indent="0">
              <a:spcBef>
                <a:spcPct val="50000"/>
              </a:spcBef>
              <a:buFontTx/>
              <a:buNone/>
            </a:pPr>
            <a:r>
              <a:rPr lang="en-US" altLang="zh-CN" sz="2400" dirty="0"/>
              <a:t>1. SETPEND</a:t>
            </a:r>
            <a:r>
              <a:rPr lang="zh-CN" altLang="en-US" sz="2400" dirty="0"/>
              <a:t>寄存器</a:t>
            </a:r>
          </a:p>
          <a:p>
            <a:pPr marL="400050" lvl="1" indent="0">
              <a:spcBef>
                <a:spcPct val="50000"/>
              </a:spcBef>
              <a:buFontTx/>
              <a:buNone/>
            </a:pPr>
            <a:r>
              <a:rPr lang="en-US" altLang="zh-CN" sz="2400" dirty="0"/>
              <a:t>2. </a:t>
            </a:r>
            <a:r>
              <a:rPr lang="zh-CN" altLang="en-US" sz="2400" dirty="0"/>
              <a:t>软件触发中断寄存器</a:t>
            </a:r>
            <a:r>
              <a:rPr lang="en-US" altLang="zh-CN" sz="2400" dirty="0"/>
              <a:t>(STIR)</a:t>
            </a:r>
          </a:p>
        </p:txBody>
      </p:sp>
      <p:sp>
        <p:nvSpPr>
          <p:cNvPr id="108547" name="Rectangle 3"/>
          <p:cNvSpPr>
            <a:spLocks noChangeArrowheads="1"/>
          </p:cNvSpPr>
          <p:nvPr/>
        </p:nvSpPr>
        <p:spPr bwMode="auto">
          <a:xfrm>
            <a:off x="1824038" y="2889250"/>
            <a:ext cx="55034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软件触发中断寄存器</a:t>
            </a:r>
            <a:r>
              <a:rPr lang="en-US" altLang="zh-CN" b="1" dirty="0"/>
              <a:t>STIR</a:t>
            </a:r>
            <a:r>
              <a:rPr lang="zh-CN" altLang="en-US" b="1" dirty="0"/>
              <a:t>（地址：</a:t>
            </a:r>
            <a:r>
              <a:rPr lang="en-US" altLang="zh-CN" b="1" dirty="0"/>
              <a:t>0xE000_ EF00</a:t>
            </a:r>
            <a:r>
              <a:rPr lang="zh-CN" altLang="en-US" b="1" dirty="0"/>
              <a:t>）</a:t>
            </a:r>
            <a:endParaRPr lang="en-US" altLang="zh-CN" b="1" dirty="0"/>
          </a:p>
        </p:txBody>
      </p:sp>
      <p:sp>
        <p:nvSpPr>
          <p:cNvPr id="108548" name="Rectangle 4"/>
          <p:cNvSpPr>
            <a:spLocks noChangeArrowheads="1"/>
          </p:cNvSpPr>
          <p:nvPr/>
        </p:nvSpPr>
        <p:spPr bwMode="auto">
          <a:xfrm>
            <a:off x="457200" y="5410200"/>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1D375D"/>
                </a:solidFill>
              </a:rPr>
              <a:t>系统异常</a:t>
            </a:r>
            <a:r>
              <a:rPr lang="en-US" altLang="zh-CN" sz="2000">
                <a:solidFill>
                  <a:srgbClr val="1D375D"/>
                </a:solidFill>
              </a:rPr>
              <a:t>(NMI, faults, PendSV</a:t>
            </a:r>
            <a:r>
              <a:rPr lang="zh-CN" altLang="en-US" sz="2000">
                <a:solidFill>
                  <a:srgbClr val="1D375D"/>
                </a:solidFill>
              </a:rPr>
              <a:t>等等</a:t>
            </a:r>
            <a:r>
              <a:rPr lang="en-US" altLang="zh-CN" sz="2000">
                <a:solidFill>
                  <a:srgbClr val="1D375D"/>
                </a:solidFill>
              </a:rPr>
              <a:t>)</a:t>
            </a:r>
            <a:r>
              <a:rPr lang="zh-CN" altLang="en-US" sz="2000">
                <a:solidFill>
                  <a:srgbClr val="1D375D"/>
                </a:solidFill>
              </a:rPr>
              <a:t>不能被该寄存器挂起</a:t>
            </a:r>
          </a:p>
        </p:txBody>
      </p:sp>
      <p:graphicFrame>
        <p:nvGraphicFramePr>
          <p:cNvPr id="971781" name="Group 5"/>
          <p:cNvGraphicFramePr>
            <a:graphicFrameLocks noGrp="1"/>
          </p:cNvGraphicFramePr>
          <p:nvPr>
            <p:extLst>
              <p:ext uri="{D42A27DB-BD31-4B8C-83A1-F6EECF244321}">
                <p14:modId xmlns:p14="http://schemas.microsoft.com/office/powerpoint/2010/main" val="3716194938"/>
              </p:ext>
            </p:extLst>
          </p:nvPr>
        </p:nvGraphicFramePr>
        <p:xfrm>
          <a:off x="457200" y="3465513"/>
          <a:ext cx="8207375" cy="1619251"/>
        </p:xfrm>
        <a:graphic>
          <a:graphicData uri="http://schemas.openxmlformats.org/drawingml/2006/table">
            <a:tbl>
              <a:tblPr/>
              <a:tblGrid>
                <a:gridCol w="719138"/>
                <a:gridCol w="863600"/>
                <a:gridCol w="865187"/>
                <a:gridCol w="1511300"/>
                <a:gridCol w="4248150"/>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2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INTID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影响编号为</a:t>
                      </a:r>
                      <a:r>
                        <a:rPr kumimoji="0" lang="en-US" altLang="zh-CN" sz="1800" b="0" i="0" u="none" strike="noStrike" cap="none" normalizeH="0" baseline="0" dirty="0" smtClean="0">
                          <a:ln>
                            <a:noFill/>
                          </a:ln>
                          <a:solidFill>
                            <a:schemeClr val="tx1"/>
                          </a:solidFill>
                          <a:effectLst/>
                          <a:latin typeface="Arial" charset="0"/>
                          <a:ea typeface="宋体" pitchFamily="2" charset="-122"/>
                        </a:rPr>
                        <a:t>INTID </a:t>
                      </a:r>
                      <a:r>
                        <a:rPr kumimoji="0" lang="zh-CN" altLang="en-US" sz="1800" b="0" i="0" u="none" strike="noStrike" cap="none" normalizeH="0" baseline="0" dirty="0" smtClean="0">
                          <a:ln>
                            <a:noFill/>
                          </a:ln>
                          <a:solidFill>
                            <a:schemeClr val="tx1"/>
                          </a:solidFill>
                          <a:effectLst/>
                          <a:latin typeface="Arial" charset="0"/>
                          <a:ea typeface="宋体" pitchFamily="2" charset="-122"/>
                        </a:rPr>
                        <a:t>的外部中断，其悬起位被置位。例如，写入 </a:t>
                      </a:r>
                      <a:r>
                        <a:rPr kumimoji="0" lang="en-US" altLang="zh-CN" sz="1800" b="0" i="0" u="none" strike="noStrike" cap="none" normalizeH="0" baseline="0" dirty="0" smtClean="0">
                          <a:ln>
                            <a:noFill/>
                          </a:ln>
                          <a:solidFill>
                            <a:schemeClr val="tx1"/>
                          </a:solidFill>
                          <a:effectLst/>
                          <a:latin typeface="Arial" charset="0"/>
                          <a:ea typeface="宋体" pitchFamily="2" charset="-122"/>
                        </a:rPr>
                        <a:t>8</a:t>
                      </a:r>
                      <a:r>
                        <a:rPr kumimoji="0" lang="zh-CN" altLang="en-US" sz="1800" b="0" i="0" u="none" strike="noStrike" cap="none" normalizeH="0" baseline="0" dirty="0" smtClean="0">
                          <a:ln>
                            <a:noFill/>
                          </a:ln>
                          <a:solidFill>
                            <a:schemeClr val="tx1"/>
                          </a:solidFill>
                          <a:effectLst/>
                          <a:latin typeface="Arial" charset="0"/>
                          <a:ea typeface="宋体" pitchFamily="2" charset="-122"/>
                        </a:rPr>
                        <a:t>，则悬起</a:t>
                      </a:r>
                      <a:r>
                        <a:rPr kumimoji="0" lang="en-US" altLang="zh-CN" sz="1800" b="0" i="0" u="none" strike="noStrike" cap="none" normalizeH="0" baseline="0" dirty="0" smtClean="0">
                          <a:ln>
                            <a:noFill/>
                          </a:ln>
                          <a:solidFill>
                            <a:schemeClr val="tx1"/>
                          </a:solidFill>
                          <a:effectLst/>
                          <a:latin typeface="Arial" charset="0"/>
                          <a:ea typeface="宋体" pitchFamily="2" charset="-122"/>
                        </a:rPr>
                        <a:t>IRQ #8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4294967295"/>
          </p:nvPr>
        </p:nvSpPr>
        <p:spPr>
          <a:xfrm>
            <a:off x="468313" y="333375"/>
            <a:ext cx="8229600" cy="2016125"/>
          </a:xfrm>
        </p:spPr>
        <p:txBody>
          <a:bodyPr/>
          <a:lstStyle/>
          <a:p>
            <a:pPr marL="0" indent="0">
              <a:spcBef>
                <a:spcPct val="50000"/>
              </a:spcBef>
              <a:buFontTx/>
              <a:buNone/>
            </a:pPr>
            <a:r>
              <a:rPr lang="en-US" altLang="zh-CN" sz="3000" b="1" dirty="0"/>
              <a:t>9.2.7 </a:t>
            </a:r>
            <a:r>
              <a:rPr lang="en-US" altLang="zh-CN" sz="3000" b="1" dirty="0" err="1"/>
              <a:t>SysTick</a:t>
            </a:r>
            <a:r>
              <a:rPr lang="en-US" altLang="zh-CN" sz="3000" b="1" dirty="0"/>
              <a:t> </a:t>
            </a:r>
            <a:r>
              <a:rPr lang="zh-CN" altLang="en-US" sz="3000" b="1" dirty="0"/>
              <a:t>定时器</a:t>
            </a:r>
            <a:endParaRPr lang="zh-CN" altLang="en-US" sz="3000" b="1" dirty="0"/>
          </a:p>
          <a:p>
            <a:pPr marL="0" indent="0">
              <a:lnSpc>
                <a:spcPct val="150000"/>
              </a:lnSpc>
              <a:spcBef>
                <a:spcPct val="50000"/>
              </a:spcBef>
              <a:buFontTx/>
              <a:buNone/>
            </a:pPr>
            <a:r>
              <a:rPr lang="zh-CN" altLang="en-US" sz="2200" dirty="0"/>
              <a:t>系统定时器</a:t>
            </a:r>
            <a:r>
              <a:rPr lang="en-US" altLang="zh-CN" sz="2200" dirty="0"/>
              <a:t>(SYSTICK)</a:t>
            </a:r>
            <a:r>
              <a:rPr lang="zh-CN" altLang="en-US" sz="2200" dirty="0"/>
              <a:t>与</a:t>
            </a:r>
            <a:r>
              <a:rPr lang="en-US" altLang="zh-CN" sz="2200" dirty="0"/>
              <a:t>NVIC</a:t>
            </a:r>
            <a:r>
              <a:rPr lang="zh-CN" altLang="en-US" sz="2200" dirty="0"/>
              <a:t>集成在一起，能够用于产生一个</a:t>
            </a:r>
            <a:r>
              <a:rPr lang="en-US" altLang="zh-CN" sz="2200" dirty="0"/>
              <a:t>SYSTICK </a:t>
            </a:r>
            <a:r>
              <a:rPr lang="zh-CN" altLang="en-US" sz="2200" dirty="0"/>
              <a:t>异常。</a:t>
            </a:r>
          </a:p>
          <a:p>
            <a:pPr marL="0" indent="0">
              <a:lnSpc>
                <a:spcPct val="150000"/>
              </a:lnSpc>
              <a:spcBef>
                <a:spcPct val="50000"/>
              </a:spcBef>
              <a:buFontTx/>
              <a:buNone/>
            </a:pPr>
            <a:r>
              <a:rPr lang="zh-CN" altLang="en-US" sz="2200" b="1" dirty="0">
                <a:solidFill>
                  <a:srgbClr val="C00000"/>
                </a:solidFill>
              </a:rPr>
              <a:t>系统定时器由四个寄存器</a:t>
            </a:r>
            <a:r>
              <a:rPr lang="zh-CN" altLang="en-US" sz="2200" b="1" dirty="0" smtClean="0">
                <a:solidFill>
                  <a:srgbClr val="C00000"/>
                </a:solidFill>
              </a:rPr>
              <a:t>控制</a:t>
            </a:r>
            <a:endParaRPr lang="zh-CN" altLang="en-US" sz="2200" b="1" dirty="0">
              <a:solidFill>
                <a:srgbClr val="C00000"/>
              </a:solidFill>
            </a:endParaRPr>
          </a:p>
        </p:txBody>
      </p:sp>
      <p:sp>
        <p:nvSpPr>
          <p:cNvPr id="110595" name="Rectangle 3"/>
          <p:cNvSpPr>
            <a:spLocks noChangeArrowheads="1"/>
          </p:cNvSpPr>
          <p:nvPr/>
        </p:nvSpPr>
        <p:spPr bwMode="auto">
          <a:xfrm>
            <a:off x="1455738" y="2708275"/>
            <a:ext cx="5600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err="1"/>
              <a:t>SysTick</a:t>
            </a:r>
            <a:r>
              <a:rPr lang="zh-CN" altLang="en-US" b="1" dirty="0"/>
              <a:t>控制及状态寄存器（地址：</a:t>
            </a:r>
            <a:r>
              <a:rPr lang="en-US" altLang="zh-CN" b="1" dirty="0"/>
              <a:t>0xE000_ E010</a:t>
            </a:r>
            <a:r>
              <a:rPr lang="zh-CN" altLang="en-US" b="1" dirty="0"/>
              <a:t>）</a:t>
            </a:r>
            <a:endParaRPr lang="en-US" altLang="zh-CN" b="1" dirty="0"/>
          </a:p>
        </p:txBody>
      </p:sp>
      <p:graphicFrame>
        <p:nvGraphicFramePr>
          <p:cNvPr id="110637" name="Group 45"/>
          <p:cNvGraphicFramePr>
            <a:graphicFrameLocks noGrp="1"/>
          </p:cNvGraphicFramePr>
          <p:nvPr>
            <p:extLst>
              <p:ext uri="{D42A27DB-BD31-4B8C-83A1-F6EECF244321}">
                <p14:modId xmlns:p14="http://schemas.microsoft.com/office/powerpoint/2010/main" val="2410582285"/>
              </p:ext>
            </p:extLst>
          </p:nvPr>
        </p:nvGraphicFramePr>
        <p:xfrm>
          <a:off x="137984" y="3213100"/>
          <a:ext cx="8893175" cy="3109469"/>
        </p:xfrm>
        <a:graphic>
          <a:graphicData uri="http://schemas.openxmlformats.org/drawingml/2006/table">
            <a:tbl>
              <a:tblPr/>
              <a:tblGrid>
                <a:gridCol w="576188"/>
                <a:gridCol w="1656184"/>
                <a:gridCol w="648072"/>
                <a:gridCol w="792088"/>
                <a:gridCol w="5220643"/>
              </a:tblGrid>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COUNTFLAG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如果在上次读取本寄存器后，</a:t>
                      </a:r>
                      <a:r>
                        <a:rPr kumimoji="0" lang="en-US" altLang="zh-CN" sz="1800" b="0" i="0" u="none" strike="noStrike" cap="none" normalizeH="0" baseline="0" dirty="0" err="1" smtClean="0">
                          <a:ln>
                            <a:noFill/>
                          </a:ln>
                          <a:solidFill>
                            <a:schemeClr val="tx1"/>
                          </a:solidFill>
                          <a:effectLst/>
                          <a:latin typeface="Arial" charset="0"/>
                          <a:ea typeface="宋体" pitchFamily="2" charset="-122"/>
                        </a:rPr>
                        <a:t>SysTick</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已经计到了</a:t>
                      </a:r>
                      <a:r>
                        <a:rPr kumimoji="0" lang="en-US" altLang="zh-CN" sz="1800" b="0" i="0" u="none" strike="noStrike" cap="none" normalizeH="0" baseline="0" dirty="0" smtClean="0">
                          <a:ln>
                            <a:noFill/>
                          </a:ln>
                          <a:solidFill>
                            <a:schemeClr val="tx1"/>
                          </a:solidFill>
                          <a:effectLst/>
                          <a:latin typeface="Arial" charset="0"/>
                          <a:ea typeface="宋体" pitchFamily="2" charset="-122"/>
                        </a:rPr>
                        <a:t>0</a:t>
                      </a:r>
                      <a:r>
                        <a:rPr kumimoji="0" lang="zh-CN" altLang="en-US" sz="1800" b="0" i="0" u="none" strike="noStrike" cap="none" normalizeH="0" baseline="0" dirty="0" smtClean="0">
                          <a:ln>
                            <a:noFill/>
                          </a:ln>
                          <a:solidFill>
                            <a:schemeClr val="tx1"/>
                          </a:solidFill>
                          <a:effectLst/>
                          <a:latin typeface="Arial" charset="0"/>
                          <a:ea typeface="宋体" pitchFamily="2" charset="-122"/>
                        </a:rPr>
                        <a:t>，则该位为 </a:t>
                      </a:r>
                      <a:r>
                        <a:rPr kumimoji="0" lang="en-US" altLang="zh-CN" sz="1800" b="0" i="0" u="none" strike="noStrike" cap="none" normalizeH="0" baseline="0" dirty="0" smtClean="0">
                          <a:ln>
                            <a:noFill/>
                          </a:ln>
                          <a:solidFill>
                            <a:schemeClr val="tx1"/>
                          </a:solidFill>
                          <a:effectLst/>
                          <a:latin typeface="Arial" charset="0"/>
                          <a:ea typeface="宋体" pitchFamily="2" charset="-122"/>
                        </a:rPr>
                        <a:t>1</a:t>
                      </a:r>
                      <a:r>
                        <a:rPr kumimoji="0" lang="zh-CN" altLang="en-US" sz="1800" b="0" i="0" u="none" strike="noStrike" cap="none" normalizeH="0" baseline="0" dirty="0" smtClean="0">
                          <a:ln>
                            <a:noFill/>
                          </a:ln>
                          <a:solidFill>
                            <a:schemeClr val="tx1"/>
                          </a:solidFill>
                          <a:effectLst/>
                          <a:latin typeface="Arial" charset="0"/>
                          <a:ea typeface="宋体" pitchFamily="2" charset="-122"/>
                        </a:rPr>
                        <a:t>。如果读取该位，该位将自动清零</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CLKSOURCE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a:t>
                      </a:r>
                      <a:r>
                        <a:rPr kumimoji="0" lang="zh-CN" altLang="en-US" sz="1800" b="0" i="0" u="none" strike="noStrike" cap="none" normalizeH="0" baseline="0" dirty="0" smtClean="0">
                          <a:ln>
                            <a:noFill/>
                          </a:ln>
                          <a:solidFill>
                            <a:schemeClr val="tx1"/>
                          </a:solidFill>
                          <a:effectLst/>
                          <a:latin typeface="Arial" charset="0"/>
                          <a:ea typeface="宋体" pitchFamily="2" charset="-122"/>
                        </a:rPr>
                        <a:t>外部时钟源</a:t>
                      </a:r>
                      <a:r>
                        <a:rPr kumimoji="0" lang="en-US" altLang="zh-CN" sz="1800" b="0" i="0" u="none" strike="noStrike" cap="none" normalizeH="0" baseline="0" dirty="0" smtClean="0">
                          <a:ln>
                            <a:noFill/>
                          </a:ln>
                          <a:solidFill>
                            <a:schemeClr val="tx1"/>
                          </a:solidFill>
                          <a:effectLst/>
                          <a:latin typeface="Arial" charset="0"/>
                          <a:ea typeface="宋体" pitchFamily="2" charset="-122"/>
                        </a:rPr>
                        <a:t>(STCLK)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a:t>
                      </a:r>
                      <a:r>
                        <a:rPr kumimoji="0" lang="zh-CN" altLang="en-US" sz="1800" b="0" i="0" u="none" strike="noStrike" cap="none" normalizeH="0" baseline="0" dirty="0" smtClean="0">
                          <a:ln>
                            <a:noFill/>
                          </a:ln>
                          <a:solidFill>
                            <a:schemeClr val="tx1"/>
                          </a:solidFill>
                          <a:effectLst/>
                          <a:latin typeface="Arial" charset="0"/>
                          <a:ea typeface="宋体" pitchFamily="2" charset="-122"/>
                        </a:rPr>
                        <a:t>内核时钟</a:t>
                      </a:r>
                      <a:r>
                        <a:rPr kumimoji="0" lang="en-US" altLang="zh-CN" sz="1800" b="0" i="0" u="none" strike="noStrike" cap="none" normalizeH="0" baseline="0" dirty="0" smtClean="0">
                          <a:ln>
                            <a:noFill/>
                          </a:ln>
                          <a:solidFill>
                            <a:schemeClr val="tx1"/>
                          </a:solidFill>
                          <a:effectLst/>
                          <a:latin typeface="Arial" charset="0"/>
                          <a:ea typeface="宋体" pitchFamily="2" charset="-122"/>
                        </a:rPr>
                        <a:t>(FCLK)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TICKINT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a:t>
                      </a:r>
                      <a:r>
                        <a:rPr kumimoji="0" lang="en-US" altLang="zh-CN" sz="1800" b="0" i="0" u="none" strike="noStrike" cap="none" normalizeH="0" baseline="0" dirty="0" err="1" smtClean="0">
                          <a:ln>
                            <a:noFill/>
                          </a:ln>
                          <a:solidFill>
                            <a:schemeClr val="tx1"/>
                          </a:solidFill>
                          <a:effectLst/>
                          <a:latin typeface="Arial" charset="0"/>
                          <a:ea typeface="宋体" pitchFamily="2" charset="-122"/>
                        </a:rPr>
                        <a:t>SysTick</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倒数计数到</a:t>
                      </a:r>
                      <a:r>
                        <a:rPr kumimoji="0" lang="en-US" altLang="zh-CN" sz="1800" b="0" i="0" u="none" strike="noStrike" cap="none" normalizeH="0" baseline="0" dirty="0" smtClean="0">
                          <a:ln>
                            <a:noFill/>
                          </a:ln>
                          <a:solidFill>
                            <a:schemeClr val="tx1"/>
                          </a:solidFill>
                          <a:effectLst/>
                          <a:latin typeface="Arial" charset="0"/>
                          <a:ea typeface="宋体" pitchFamily="2" charset="-122"/>
                        </a:rPr>
                        <a:t>0 </a:t>
                      </a:r>
                      <a:r>
                        <a:rPr kumimoji="0" lang="zh-CN" altLang="en-US" sz="1800" b="0" i="0" u="none" strike="noStrike" cap="none" normalizeH="0" baseline="0" dirty="0" smtClean="0">
                          <a:ln>
                            <a:noFill/>
                          </a:ln>
                          <a:solidFill>
                            <a:schemeClr val="tx1"/>
                          </a:solidFill>
                          <a:effectLst/>
                          <a:latin typeface="Arial" charset="0"/>
                          <a:ea typeface="宋体" pitchFamily="2" charset="-122"/>
                        </a:rPr>
                        <a:t>时产生 </a:t>
                      </a:r>
                      <a:r>
                        <a:rPr kumimoji="0" lang="en-US" altLang="zh-CN" sz="1800" b="0" i="0" u="none" strike="noStrike" cap="none" normalizeH="0" baseline="0" dirty="0" err="1" smtClean="0">
                          <a:ln>
                            <a:noFill/>
                          </a:ln>
                          <a:solidFill>
                            <a:schemeClr val="tx1"/>
                          </a:solidFill>
                          <a:effectLst/>
                          <a:latin typeface="Arial" charset="0"/>
                          <a:ea typeface="宋体" pitchFamily="2" charset="-122"/>
                        </a:rPr>
                        <a:t>SysTick</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异常请求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a:t>
                      </a:r>
                      <a:r>
                        <a:rPr kumimoji="0" lang="zh-CN" altLang="en-US" sz="1800" b="0" i="0" u="none" strike="noStrike" cap="none" normalizeH="0" baseline="0" dirty="0" smtClean="0">
                          <a:ln>
                            <a:noFill/>
                          </a:ln>
                          <a:solidFill>
                            <a:schemeClr val="tx1"/>
                          </a:solidFill>
                          <a:effectLst/>
                          <a:latin typeface="Arial" charset="0"/>
                          <a:ea typeface="宋体" pitchFamily="2" charset="-122"/>
                        </a:rPr>
                        <a:t>数到</a:t>
                      </a:r>
                      <a:r>
                        <a:rPr kumimoji="0" lang="en-US" altLang="zh-CN" sz="1800" b="0" i="0" u="none" strike="noStrike" cap="none" normalizeH="0" baseline="0" dirty="0" smtClean="0">
                          <a:ln>
                            <a:noFill/>
                          </a:ln>
                          <a:solidFill>
                            <a:schemeClr val="tx1"/>
                          </a:solidFill>
                          <a:effectLst/>
                          <a:latin typeface="Arial" charset="0"/>
                          <a:ea typeface="宋体" pitchFamily="2" charset="-122"/>
                        </a:rPr>
                        <a:t>0 </a:t>
                      </a:r>
                      <a:r>
                        <a:rPr kumimoji="0" lang="zh-CN" altLang="en-US" sz="1800" b="0" i="0" u="none" strike="noStrike" cap="none" normalizeH="0" baseline="0" dirty="0" smtClean="0">
                          <a:ln>
                            <a:noFill/>
                          </a:ln>
                          <a:solidFill>
                            <a:schemeClr val="tx1"/>
                          </a:solidFill>
                          <a:effectLst/>
                          <a:latin typeface="Arial" charset="0"/>
                          <a:ea typeface="宋体" pitchFamily="2" charset="-122"/>
                        </a:rPr>
                        <a:t>时无动作</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ENABLE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SysTick</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定时器使能位</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1981200" y="764704"/>
            <a:ext cx="5600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err="1"/>
              <a:t>SysTick</a:t>
            </a:r>
            <a:r>
              <a:rPr lang="zh-CN" altLang="en-US" b="1" dirty="0"/>
              <a:t>重装载数值寄存器（地址：</a:t>
            </a:r>
            <a:r>
              <a:rPr lang="en-US" altLang="zh-CN" b="1" dirty="0"/>
              <a:t>0xE000_ E014</a:t>
            </a:r>
            <a:r>
              <a:rPr lang="zh-CN" altLang="en-US" b="1" dirty="0"/>
              <a:t>）</a:t>
            </a:r>
            <a:endParaRPr lang="en-US" altLang="zh-CN" b="1" dirty="0"/>
          </a:p>
        </p:txBody>
      </p:sp>
      <p:sp>
        <p:nvSpPr>
          <p:cNvPr id="112643" name="Rectangle 3"/>
          <p:cNvSpPr>
            <a:spLocks noChangeArrowheads="1"/>
          </p:cNvSpPr>
          <p:nvPr/>
        </p:nvSpPr>
        <p:spPr bwMode="auto">
          <a:xfrm>
            <a:off x="1908175" y="3068960"/>
            <a:ext cx="5367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err="1"/>
              <a:t>SysTick</a:t>
            </a:r>
            <a:r>
              <a:rPr lang="zh-CN" altLang="en-US" b="1" dirty="0"/>
              <a:t>当前数值寄存器（地址：</a:t>
            </a:r>
            <a:r>
              <a:rPr lang="en-US" altLang="zh-CN" b="1" dirty="0"/>
              <a:t>0xE000_ E018</a:t>
            </a:r>
            <a:r>
              <a:rPr lang="zh-CN" altLang="en-US" b="1" dirty="0"/>
              <a:t>）</a:t>
            </a:r>
            <a:endParaRPr lang="en-US" altLang="zh-CN" b="1" dirty="0"/>
          </a:p>
        </p:txBody>
      </p:sp>
      <p:graphicFrame>
        <p:nvGraphicFramePr>
          <p:cNvPr id="973828" name="Group 4"/>
          <p:cNvGraphicFramePr>
            <a:graphicFrameLocks noGrp="1"/>
          </p:cNvGraphicFramePr>
          <p:nvPr>
            <p:ph idx="4294967295"/>
            <p:extLst>
              <p:ext uri="{D42A27DB-BD31-4B8C-83A1-F6EECF244321}">
                <p14:modId xmlns:p14="http://schemas.microsoft.com/office/powerpoint/2010/main" val="955248433"/>
              </p:ext>
            </p:extLst>
          </p:nvPr>
        </p:nvGraphicFramePr>
        <p:xfrm>
          <a:off x="457200" y="1257836"/>
          <a:ext cx="8229600" cy="1296988"/>
        </p:xfrm>
        <a:graphic>
          <a:graphicData uri="http://schemas.openxmlformats.org/drawingml/2006/table">
            <a:tbl>
              <a:tblPr/>
              <a:tblGrid>
                <a:gridCol w="730250"/>
                <a:gridCol w="1223963"/>
                <a:gridCol w="936625"/>
                <a:gridCol w="1655762"/>
                <a:gridCol w="3683000"/>
              </a:tblGrid>
              <a:tr h="649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倒数计数至零时，将被重装载的值</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73848" name="Group 24"/>
          <p:cNvGraphicFramePr>
            <a:graphicFrameLocks noGrp="1"/>
          </p:cNvGraphicFramePr>
          <p:nvPr>
            <p:extLst>
              <p:ext uri="{D42A27DB-BD31-4B8C-83A1-F6EECF244321}">
                <p14:modId xmlns:p14="http://schemas.microsoft.com/office/powerpoint/2010/main" val="1062447752"/>
              </p:ext>
            </p:extLst>
          </p:nvPr>
        </p:nvGraphicFramePr>
        <p:xfrm>
          <a:off x="468313" y="3543836"/>
          <a:ext cx="8207375" cy="2016126"/>
        </p:xfrm>
        <a:graphic>
          <a:graphicData uri="http://schemas.openxmlformats.org/drawingml/2006/table">
            <a:tbl>
              <a:tblPr/>
              <a:tblGrid>
                <a:gridCol w="719137"/>
                <a:gridCol w="1368326"/>
                <a:gridCol w="792262"/>
                <a:gridCol w="1655762"/>
                <a:gridCol w="3671888"/>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9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CURRENT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读取时返回当前倒计数的值，写它则使之清零，同时还会清除在 </a:t>
                      </a:r>
                      <a:r>
                        <a:rPr kumimoji="0" lang="en-US" altLang="zh-CN" sz="1800" b="0" i="0" u="none" strike="noStrike" cap="none" normalizeH="0" baseline="0" dirty="0" err="1" smtClean="0">
                          <a:ln>
                            <a:noFill/>
                          </a:ln>
                          <a:solidFill>
                            <a:schemeClr val="tx1"/>
                          </a:solidFill>
                          <a:effectLst/>
                          <a:latin typeface="Arial" charset="0"/>
                          <a:ea typeface="宋体" pitchFamily="2" charset="-122"/>
                        </a:rPr>
                        <a:t>SysTick</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控制及状态寄存器中的</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COUNTFLAG </a:t>
                      </a:r>
                      <a:r>
                        <a:rPr kumimoji="0" lang="zh-CN" altLang="en-US" sz="1800" b="0" i="0" u="none" strike="noStrike" cap="none" normalizeH="0" baseline="0" dirty="0" smtClean="0">
                          <a:ln>
                            <a:noFill/>
                          </a:ln>
                          <a:solidFill>
                            <a:schemeClr val="tx1"/>
                          </a:solidFill>
                          <a:effectLst/>
                          <a:latin typeface="Arial" charset="0"/>
                          <a:ea typeface="宋体" pitchFamily="2" charset="-122"/>
                        </a:rPr>
                        <a:t>标志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ChangeArrowheads="1"/>
          </p:cNvSpPr>
          <p:nvPr/>
        </p:nvSpPr>
        <p:spPr bwMode="auto">
          <a:xfrm>
            <a:off x="1979712" y="549275"/>
            <a:ext cx="5406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err="1"/>
              <a:t>SysTick</a:t>
            </a:r>
            <a:r>
              <a:rPr lang="zh-CN" altLang="en-US" b="1" dirty="0"/>
              <a:t>校准数值寄存器（地址：</a:t>
            </a:r>
            <a:r>
              <a:rPr lang="en-US" altLang="zh-CN" b="1" dirty="0"/>
              <a:t>0xE000_ E01C</a:t>
            </a:r>
            <a:r>
              <a:rPr lang="zh-CN" altLang="en-US" b="1" dirty="0"/>
              <a:t>）</a:t>
            </a:r>
            <a:endParaRPr lang="en-US" altLang="zh-CN" b="1" dirty="0"/>
          </a:p>
        </p:txBody>
      </p:sp>
      <p:graphicFrame>
        <p:nvGraphicFramePr>
          <p:cNvPr id="114725" name="Group 37"/>
          <p:cNvGraphicFramePr>
            <a:graphicFrameLocks noGrp="1"/>
          </p:cNvGraphicFramePr>
          <p:nvPr>
            <p:extLst>
              <p:ext uri="{D42A27DB-BD31-4B8C-83A1-F6EECF244321}">
                <p14:modId xmlns:p14="http://schemas.microsoft.com/office/powerpoint/2010/main" val="1829869189"/>
              </p:ext>
            </p:extLst>
          </p:nvPr>
        </p:nvGraphicFramePr>
        <p:xfrm>
          <a:off x="454025" y="1196975"/>
          <a:ext cx="8439150" cy="3368676"/>
        </p:xfrm>
        <a:graphic>
          <a:graphicData uri="http://schemas.openxmlformats.org/drawingml/2006/table">
            <a:tbl>
              <a:tblPr/>
              <a:tblGrid>
                <a:gridCol w="739775"/>
                <a:gridCol w="1111250"/>
                <a:gridCol w="812800"/>
                <a:gridCol w="1335088"/>
                <a:gridCol w="4440237"/>
              </a:tblGrid>
              <a:tr h="492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1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NOREF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a:t>
                      </a:r>
                      <a:r>
                        <a:rPr kumimoji="0" lang="zh-CN" altLang="en-US" sz="1800" b="0" i="0" u="none" strike="noStrike" cap="none" normalizeH="0" baseline="0" dirty="0" smtClean="0">
                          <a:ln>
                            <a:noFill/>
                          </a:ln>
                          <a:solidFill>
                            <a:schemeClr val="tx1"/>
                          </a:solidFill>
                          <a:effectLst/>
                          <a:latin typeface="Arial" charset="0"/>
                          <a:ea typeface="宋体" pitchFamily="2" charset="-122"/>
                        </a:rPr>
                        <a:t>没有外部参考时钟（</a:t>
                      </a:r>
                      <a:r>
                        <a:rPr kumimoji="0" lang="en-US" altLang="zh-CN" sz="1800" b="0" i="0" u="none" strike="noStrike" cap="none" normalizeH="0" baseline="0" dirty="0" smtClean="0">
                          <a:ln>
                            <a:noFill/>
                          </a:ln>
                          <a:solidFill>
                            <a:schemeClr val="tx1"/>
                          </a:solidFill>
                          <a:effectLst/>
                          <a:latin typeface="Arial" charset="0"/>
                          <a:ea typeface="宋体" pitchFamily="2" charset="-122"/>
                        </a:rPr>
                        <a:t>STCLK </a:t>
                      </a:r>
                      <a:r>
                        <a:rPr kumimoji="0" lang="zh-CN" altLang="en-US" sz="1800" b="0" i="0" u="none" strike="noStrike" cap="none" normalizeH="0" baseline="0" dirty="0" smtClean="0">
                          <a:ln>
                            <a:noFill/>
                          </a:ln>
                          <a:solidFill>
                            <a:schemeClr val="tx1"/>
                          </a:solidFill>
                          <a:effectLst/>
                          <a:latin typeface="Arial" charset="0"/>
                          <a:ea typeface="宋体" pitchFamily="2" charset="-122"/>
                        </a:rPr>
                        <a:t>不可用）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a:t>
                      </a:r>
                      <a:r>
                        <a:rPr kumimoji="0" lang="zh-CN" altLang="en-US" sz="1800" b="0" i="0" u="none" strike="noStrike" cap="none" normalizeH="0" baseline="0" dirty="0" smtClean="0">
                          <a:ln>
                            <a:noFill/>
                          </a:ln>
                          <a:solidFill>
                            <a:schemeClr val="tx1"/>
                          </a:solidFill>
                          <a:effectLst/>
                          <a:latin typeface="Arial" charset="0"/>
                          <a:ea typeface="宋体" pitchFamily="2" charset="-122"/>
                        </a:rPr>
                        <a:t>外部参考时钟可用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8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SKEW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a:t>
                      </a:r>
                      <a:r>
                        <a:rPr kumimoji="0" lang="zh-CN" altLang="en-US" sz="1800" b="0" i="0" u="none" strike="noStrike" cap="none" normalizeH="0" baseline="0" dirty="0" smtClean="0">
                          <a:ln>
                            <a:noFill/>
                          </a:ln>
                          <a:solidFill>
                            <a:schemeClr val="tx1"/>
                          </a:solidFill>
                          <a:effectLst/>
                          <a:latin typeface="Arial" charset="0"/>
                          <a:ea typeface="宋体" pitchFamily="2" charset="-122"/>
                        </a:rPr>
                        <a:t>校准值不是准确的 </a:t>
                      </a:r>
                      <a:r>
                        <a:rPr kumimoji="0" lang="en-US" altLang="zh-CN" sz="1800" b="0" i="0" u="none" strike="noStrike" cap="none" normalizeH="0" baseline="0" dirty="0" smtClean="0">
                          <a:ln>
                            <a:noFill/>
                          </a:ln>
                          <a:solidFill>
                            <a:schemeClr val="tx1"/>
                          </a:solidFill>
                          <a:effectLst/>
                          <a:latin typeface="Arial" charset="0"/>
                          <a:ea typeface="宋体" pitchFamily="2" charset="-122"/>
                        </a:rPr>
                        <a:t>10ms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a:t>
                      </a:r>
                      <a:r>
                        <a:rPr kumimoji="0" lang="zh-CN" altLang="en-US" sz="1800" b="0" i="0" u="none" strike="noStrike" cap="none" normalizeH="0" baseline="0" dirty="0" smtClean="0">
                          <a:ln>
                            <a:noFill/>
                          </a:ln>
                          <a:solidFill>
                            <a:schemeClr val="tx1"/>
                          </a:solidFill>
                          <a:effectLst/>
                          <a:latin typeface="Arial" charset="0"/>
                          <a:ea typeface="宋体" pitchFamily="2" charset="-122"/>
                        </a:rPr>
                        <a:t>校准值是准确的 </a:t>
                      </a:r>
                      <a:r>
                        <a:rPr kumimoji="0" lang="en-US" altLang="zh-CN" sz="1800" b="0" i="0" u="none" strike="noStrike" cap="none" normalizeH="0" baseline="0" dirty="0" smtClean="0">
                          <a:ln>
                            <a:noFill/>
                          </a:ln>
                          <a:solidFill>
                            <a:schemeClr val="tx1"/>
                          </a:solidFill>
                          <a:effectLst/>
                          <a:latin typeface="Arial" charset="0"/>
                          <a:ea typeface="宋体" pitchFamily="2" charset="-122"/>
                        </a:rPr>
                        <a:t>10ms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2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TENMS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在</a:t>
                      </a:r>
                      <a:r>
                        <a:rPr kumimoji="0" lang="en-US" altLang="zh-CN" sz="1800" b="0" i="0" u="none" strike="noStrike" cap="none" normalizeH="0" baseline="0" dirty="0" smtClean="0">
                          <a:ln>
                            <a:noFill/>
                          </a:ln>
                          <a:solidFill>
                            <a:schemeClr val="tx1"/>
                          </a:solidFill>
                          <a:effectLst/>
                          <a:latin typeface="Arial" charset="0"/>
                          <a:ea typeface="宋体" pitchFamily="2" charset="-122"/>
                        </a:rPr>
                        <a:t>10ms </a:t>
                      </a:r>
                      <a:r>
                        <a:rPr kumimoji="0" lang="zh-CN" altLang="en-US" sz="1800" b="0" i="0" u="none" strike="noStrike" cap="none" normalizeH="0" baseline="0" dirty="0" smtClean="0">
                          <a:ln>
                            <a:noFill/>
                          </a:ln>
                          <a:solidFill>
                            <a:schemeClr val="tx1"/>
                          </a:solidFill>
                          <a:effectLst/>
                          <a:latin typeface="Arial" charset="0"/>
                          <a:ea typeface="宋体" pitchFamily="2" charset="-122"/>
                        </a:rPr>
                        <a:t>的间隔中倒计数的格数。芯片设计者应该通过</a:t>
                      </a:r>
                      <a:r>
                        <a:rPr kumimoji="0" lang="en-US" altLang="zh-CN" sz="1800" b="0" i="0" u="none" strike="noStrike" cap="none" normalizeH="0" baseline="0" dirty="0" smtClean="0">
                          <a:ln>
                            <a:noFill/>
                          </a:ln>
                          <a:solidFill>
                            <a:schemeClr val="tx1"/>
                          </a:solidFill>
                          <a:effectLst/>
                          <a:latin typeface="Arial" charset="0"/>
                          <a:ea typeface="宋体" pitchFamily="2" charset="-122"/>
                        </a:rPr>
                        <a:t>Cortex-M3</a:t>
                      </a:r>
                      <a:r>
                        <a:rPr kumimoji="0" lang="zh-CN" altLang="en-US" sz="1800" b="0" i="0" u="none" strike="noStrike" cap="none" normalizeH="0" baseline="0" dirty="0" smtClean="0">
                          <a:ln>
                            <a:noFill/>
                          </a:ln>
                          <a:solidFill>
                            <a:schemeClr val="tx1"/>
                          </a:solidFill>
                          <a:effectLst/>
                          <a:latin typeface="Arial" charset="0"/>
                          <a:ea typeface="宋体" pitchFamily="2" charset="-122"/>
                        </a:rPr>
                        <a:t>的输入信号提供该数值。若该值读回零，则表示无法使用校准功能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2" descr="shadow w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638800"/>
            <a:ext cx="830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body" sz="half" idx="4294967295"/>
          </p:nvPr>
        </p:nvSpPr>
        <p:spPr>
          <a:xfrm>
            <a:off x="457200" y="822325"/>
            <a:ext cx="8218488" cy="533400"/>
          </a:xfrm>
        </p:spPr>
        <p:txBody>
          <a:bodyPr/>
          <a:lstStyle/>
          <a:p>
            <a:pPr marL="449263" indent="-449263">
              <a:buFontTx/>
              <a:buNone/>
            </a:pPr>
            <a:r>
              <a:rPr lang="en-US" altLang="zh-CN" sz="2400" b="1">
                <a:solidFill>
                  <a:srgbClr val="7F4D78"/>
                </a:solidFill>
              </a:rPr>
              <a:t>3 </a:t>
            </a:r>
            <a:r>
              <a:rPr lang="zh-CN" altLang="en-US" sz="2400" b="1">
                <a:solidFill>
                  <a:srgbClr val="7F4D78"/>
                </a:solidFill>
              </a:rPr>
              <a:t>比特优先级</a:t>
            </a:r>
          </a:p>
        </p:txBody>
      </p:sp>
      <p:sp>
        <p:nvSpPr>
          <p:cNvPr id="14340" name="Rectangle 3"/>
          <p:cNvSpPr>
            <a:spLocks noChangeArrowheads="1"/>
          </p:cNvSpPr>
          <p:nvPr/>
        </p:nvSpPr>
        <p:spPr bwMode="auto">
          <a:xfrm>
            <a:off x="457200" y="3341688"/>
            <a:ext cx="705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7F4D78"/>
                </a:solidFill>
              </a:rPr>
              <a:t>4</a:t>
            </a:r>
            <a:r>
              <a:rPr lang="zh-CN" altLang="en-US" sz="2000" b="1">
                <a:solidFill>
                  <a:srgbClr val="7F4D78"/>
                </a:solidFill>
              </a:rPr>
              <a:t>比特优先级</a:t>
            </a:r>
          </a:p>
        </p:txBody>
      </p:sp>
      <p:sp>
        <p:nvSpPr>
          <p:cNvPr id="14341" name="Rectangle 4"/>
          <p:cNvSpPr>
            <a:spLocks noChangeArrowheads="1"/>
          </p:cNvSpPr>
          <p:nvPr/>
        </p:nvSpPr>
        <p:spPr bwMode="auto">
          <a:xfrm>
            <a:off x="1079500" y="5791200"/>
            <a:ext cx="80645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10000"/>
              </a:lnSpc>
              <a:spcBef>
                <a:spcPct val="20000"/>
              </a:spcBef>
              <a:buSzPct val="120000"/>
            </a:pPr>
            <a:r>
              <a:rPr lang="zh-CN" altLang="en-US" sz="2000">
                <a:solidFill>
                  <a:srgbClr val="133984"/>
                </a:solidFill>
                <a:ea typeface="黑体" pitchFamily="2" charset="-122"/>
              </a:rPr>
              <a:t>优先级寄存器的最小宽度值为</a:t>
            </a:r>
            <a:r>
              <a:rPr lang="en-US" altLang="zh-CN" sz="2000">
                <a:solidFill>
                  <a:srgbClr val="133984"/>
                </a:solidFill>
                <a:ea typeface="黑体" pitchFamily="2" charset="-122"/>
              </a:rPr>
              <a:t>3</a:t>
            </a:r>
            <a:r>
              <a:rPr lang="zh-CN" altLang="en-US" sz="2000">
                <a:solidFill>
                  <a:srgbClr val="133984"/>
                </a:solidFill>
                <a:ea typeface="黑体" pitchFamily="2" charset="-122"/>
              </a:rPr>
              <a:t>比特</a:t>
            </a:r>
            <a:r>
              <a:rPr lang="en-US" altLang="zh-CN" sz="2000">
                <a:solidFill>
                  <a:srgbClr val="133984"/>
                </a:solidFill>
                <a:ea typeface="黑体" pitchFamily="2" charset="-122"/>
              </a:rPr>
              <a:t>.</a:t>
            </a:r>
          </a:p>
        </p:txBody>
      </p:sp>
      <p:graphicFrame>
        <p:nvGraphicFramePr>
          <p:cNvPr id="922629" name="Group 5"/>
          <p:cNvGraphicFramePr>
            <a:graphicFrameLocks noGrp="1"/>
          </p:cNvGraphicFramePr>
          <p:nvPr/>
        </p:nvGraphicFramePr>
        <p:xfrm>
          <a:off x="1536700" y="1543050"/>
          <a:ext cx="6096000" cy="1200151"/>
        </p:xfrm>
        <a:graphic>
          <a:graphicData uri="http://schemas.openxmlformats.org/drawingml/2006/table">
            <a:tbl>
              <a:tblPr/>
              <a:tblGrid>
                <a:gridCol w="762000"/>
                <a:gridCol w="762000"/>
                <a:gridCol w="762000"/>
                <a:gridCol w="762000"/>
                <a:gridCol w="762000"/>
                <a:gridCol w="762000"/>
                <a:gridCol w="762000"/>
                <a:gridCol w="762000"/>
              </a:tblGrid>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使用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不使用</a:t>
                      </a:r>
                      <a:r>
                        <a:rPr kumimoji="0" lang="en-US" altLang="zh-CN" sz="1800" b="1" i="0" u="none" strike="noStrike" cap="none" normalizeH="0" baseline="0" smtClean="0">
                          <a:ln>
                            <a:noFill/>
                          </a:ln>
                          <a:solidFill>
                            <a:schemeClr val="tx1"/>
                          </a:solidFill>
                          <a:effectLst/>
                          <a:latin typeface="Arial" charset="0"/>
                          <a:ea typeface="宋体" pitchFamily="2" charset="-122"/>
                        </a:rPr>
                        <a:t>, </a:t>
                      </a:r>
                      <a:r>
                        <a:rPr kumimoji="0" lang="zh-CN" altLang="en-US" sz="1800" b="1" i="0" u="none" strike="noStrike" cap="none" normalizeH="0" baseline="0" smtClean="0">
                          <a:ln>
                            <a:noFill/>
                          </a:ln>
                          <a:solidFill>
                            <a:schemeClr val="tx1"/>
                          </a:solidFill>
                          <a:effectLst/>
                          <a:latin typeface="Arial" charset="0"/>
                          <a:ea typeface="宋体" pitchFamily="2" charset="-122"/>
                        </a:rPr>
                        <a:t>读出值为</a:t>
                      </a:r>
                      <a:r>
                        <a:rPr kumimoji="0" lang="en-US" altLang="zh-CN" sz="18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922652" name="Group 28"/>
          <p:cNvGraphicFramePr>
            <a:graphicFrameLocks noGrp="1"/>
          </p:cNvGraphicFramePr>
          <p:nvPr>
            <p:ph sz="half" idx="4294967295"/>
          </p:nvPr>
        </p:nvGraphicFramePr>
        <p:xfrm>
          <a:off x="1465263" y="4017963"/>
          <a:ext cx="6119812" cy="1296988"/>
        </p:xfrm>
        <a:graphic>
          <a:graphicData uri="http://schemas.openxmlformats.org/drawingml/2006/table">
            <a:tbl>
              <a:tblPr/>
              <a:tblGrid>
                <a:gridCol w="765175"/>
                <a:gridCol w="765175"/>
                <a:gridCol w="765175"/>
                <a:gridCol w="765175"/>
                <a:gridCol w="763587"/>
                <a:gridCol w="765175"/>
                <a:gridCol w="765175"/>
                <a:gridCol w="765175"/>
              </a:tblGrid>
              <a:tr h="615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Bit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1038">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使用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不使用</a:t>
                      </a:r>
                      <a:r>
                        <a:rPr kumimoji="0" lang="en-US" altLang="zh-CN" sz="1800" b="1" i="0" u="none" strike="noStrike" cap="none" normalizeH="0" baseline="0" smtClean="0">
                          <a:ln>
                            <a:noFill/>
                          </a:ln>
                          <a:solidFill>
                            <a:schemeClr val="tx1"/>
                          </a:solidFill>
                          <a:effectLst/>
                          <a:latin typeface="Arial" charset="0"/>
                          <a:ea typeface="宋体" pitchFamily="2" charset="-122"/>
                        </a:rPr>
                        <a:t>, </a:t>
                      </a:r>
                      <a:r>
                        <a:rPr kumimoji="0" lang="zh-CN" altLang="en-US" sz="1800" b="1" i="0" u="none" strike="noStrike" cap="none" normalizeH="0" baseline="0" smtClean="0">
                          <a:ln>
                            <a:noFill/>
                          </a:ln>
                          <a:solidFill>
                            <a:schemeClr val="tx1"/>
                          </a:solidFill>
                          <a:effectLst/>
                          <a:latin typeface="Arial" charset="0"/>
                          <a:ea typeface="宋体" pitchFamily="2" charset="-122"/>
                        </a:rPr>
                        <a:t>读出值为</a:t>
                      </a:r>
                      <a:r>
                        <a:rPr kumimoji="0" lang="en-US" altLang="zh-CN" sz="18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4388" name="Picture 51" descr="dglxasset[1]"/>
          <p:cNvSpPr>
            <a:spLocks noChangeAspect="1" noChangeArrowheads="1"/>
          </p:cNvSpPr>
          <p:nvPr/>
        </p:nvSpPr>
        <p:spPr bwMode="auto">
          <a:xfrm>
            <a:off x="228600" y="5486400"/>
            <a:ext cx="7699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4294967295"/>
          </p:nvPr>
        </p:nvSpPr>
        <p:spPr/>
        <p:txBody>
          <a:bodyPr/>
          <a:lstStyle/>
          <a:p>
            <a:pPr marL="449263" indent="-449263">
              <a:buFontTx/>
              <a:buNone/>
            </a:pPr>
            <a:endParaRPr lang="en-US" altLang="zh-CN"/>
          </a:p>
          <a:p>
            <a:pPr marL="449263" indent="-449263">
              <a:buFontTx/>
              <a:buNone/>
            </a:pPr>
            <a:endParaRPr lang="en-US" altLang="zh-CN"/>
          </a:p>
          <a:p>
            <a:pPr marL="449263" indent="-449263">
              <a:buFontTx/>
              <a:buNone/>
            </a:pPr>
            <a:endParaRPr lang="en-US" altLang="zh-CN"/>
          </a:p>
          <a:p>
            <a:pPr marL="449263" indent="-449263">
              <a:buFontTx/>
              <a:buNone/>
            </a:pPr>
            <a:endParaRPr lang="en-US" altLang="zh-CN"/>
          </a:p>
          <a:p>
            <a:pPr marL="449263" indent="-449263">
              <a:buFontTx/>
              <a:buNone/>
            </a:pPr>
            <a:endParaRPr lang="en-US" altLang="zh-CN"/>
          </a:p>
          <a:p>
            <a:pPr marL="449263" indent="-449263" algn="ctr">
              <a:buFontTx/>
              <a:buNone/>
            </a:pPr>
            <a:r>
              <a:rPr lang="en-US" altLang="zh-CN" sz="3600" b="1">
                <a:latin typeface="Corbel" pitchFamily="34" charset="0"/>
              </a:rPr>
              <a:t>- THE END -</a:t>
            </a:r>
          </a:p>
        </p:txBody>
      </p:sp>
      <p:pic>
        <p:nvPicPr>
          <p:cNvPr id="116739" name="Picture 4" descr="dglxasse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33600"/>
            <a:ext cx="3810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extLst>
              <p:ext uri="{D42A27DB-BD31-4B8C-83A1-F6EECF244321}">
                <p14:modId xmlns:p14="http://schemas.microsoft.com/office/powerpoint/2010/main" val="285311067"/>
              </p:ext>
            </p:extLst>
          </p:nvPr>
        </p:nvGraphicFramePr>
        <p:xfrm>
          <a:off x="1219200" y="1083394"/>
          <a:ext cx="7162800" cy="5441950"/>
        </p:xfrm>
        <a:graphic>
          <a:graphicData uri="http://schemas.openxmlformats.org/presentationml/2006/ole">
            <mc:AlternateContent xmlns:mc="http://schemas.openxmlformats.org/markup-compatibility/2006">
              <mc:Choice xmlns:v="urn:schemas-microsoft-com:vml" Requires="v">
                <p:oleObj spid="_x0000_s16436" r:id="rId4" imgW="9767037" imgH="7419703" progId="Visio.Drawing.11">
                  <p:embed/>
                </p:oleObj>
              </mc:Choice>
              <mc:Fallback>
                <p:oleObj r:id="rId4" imgW="9767037" imgH="741970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083394"/>
                        <a:ext cx="7162800"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7" name="Rectangle 3"/>
          <p:cNvSpPr>
            <a:spLocks noChangeArrowheads="1"/>
          </p:cNvSpPr>
          <p:nvPr/>
        </p:nvSpPr>
        <p:spPr bwMode="auto">
          <a:xfrm>
            <a:off x="3203848" y="404664"/>
            <a:ext cx="303123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a:solidFill>
                  <a:srgbClr val="133984"/>
                </a:solidFill>
              </a:rPr>
              <a:t>3</a:t>
            </a:r>
            <a:r>
              <a:rPr lang="zh-CN" altLang="en-US" b="1" dirty="0">
                <a:solidFill>
                  <a:srgbClr val="133984"/>
                </a:solidFill>
              </a:rPr>
              <a:t>位或</a:t>
            </a:r>
            <a:r>
              <a:rPr lang="en-US" altLang="zh-CN" b="1" dirty="0">
                <a:solidFill>
                  <a:srgbClr val="133984"/>
                </a:solidFill>
              </a:rPr>
              <a:t>4</a:t>
            </a:r>
            <a:r>
              <a:rPr lang="zh-CN" altLang="en-US" b="1" dirty="0">
                <a:solidFill>
                  <a:srgbClr val="133984"/>
                </a:solidFill>
              </a:rPr>
              <a:t>位宽度的可用优先级</a:t>
            </a:r>
            <a:endParaRPr lang="zh-CN" altLang="en-US" b="1" dirty="0"/>
          </a:p>
        </p:txBody>
      </p:sp>
      <p:sp>
        <p:nvSpPr>
          <p:cNvPr id="16388" name="Rectangle 4"/>
          <p:cNvSpPr>
            <a:spLocks noChangeArrowheads="1"/>
          </p:cNvSpPr>
          <p:nvPr/>
        </p:nvSpPr>
        <p:spPr bwMode="auto">
          <a:xfrm>
            <a:off x="0" y="142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518864" y="476672"/>
            <a:ext cx="8229600" cy="562000"/>
          </a:xfrm>
        </p:spPr>
        <p:txBody>
          <a:bodyPr/>
          <a:lstStyle/>
          <a:p>
            <a:pPr marL="0" indent="0">
              <a:buFontTx/>
              <a:buNone/>
            </a:pPr>
            <a:r>
              <a:rPr lang="en-US" altLang="zh-CN" sz="2400" b="1" dirty="0"/>
              <a:t>3 </a:t>
            </a:r>
            <a:r>
              <a:rPr lang="zh-CN" altLang="en-US" sz="2400" b="1" dirty="0"/>
              <a:t>位、</a:t>
            </a:r>
            <a:r>
              <a:rPr lang="en-US" altLang="zh-CN" sz="2400" b="1" dirty="0"/>
              <a:t>5 </a:t>
            </a:r>
            <a:r>
              <a:rPr lang="zh-CN" altLang="en-US" sz="2400" b="1" dirty="0"/>
              <a:t>位和</a:t>
            </a:r>
            <a:r>
              <a:rPr lang="en-US" altLang="zh-CN" sz="2400" b="1" dirty="0"/>
              <a:t>8 </a:t>
            </a:r>
            <a:r>
              <a:rPr lang="zh-CN" altLang="en-US" sz="2400" b="1" dirty="0"/>
              <a:t>位表达优先级时，优先级寄存器的使用情况</a:t>
            </a:r>
            <a:endParaRPr lang="en-US" altLang="zh-CN" sz="2400" b="1" dirty="0"/>
          </a:p>
        </p:txBody>
      </p:sp>
      <p:graphicFrame>
        <p:nvGraphicFramePr>
          <p:cNvPr id="18492" name="Group 60"/>
          <p:cNvGraphicFramePr>
            <a:graphicFrameLocks noGrp="1"/>
          </p:cNvGraphicFramePr>
          <p:nvPr>
            <p:extLst>
              <p:ext uri="{D42A27DB-BD31-4B8C-83A1-F6EECF244321}">
                <p14:modId xmlns:p14="http://schemas.microsoft.com/office/powerpoint/2010/main" val="626170881"/>
              </p:ext>
            </p:extLst>
          </p:nvPr>
        </p:nvGraphicFramePr>
        <p:xfrm>
          <a:off x="71438" y="1484784"/>
          <a:ext cx="8893175" cy="4010027"/>
        </p:xfrm>
        <a:graphic>
          <a:graphicData uri="http://schemas.openxmlformats.org/drawingml/2006/table">
            <a:tbl>
              <a:tblPr/>
              <a:tblGrid>
                <a:gridCol w="1312862"/>
                <a:gridCol w="1546225"/>
                <a:gridCol w="2012950"/>
                <a:gridCol w="2009775"/>
                <a:gridCol w="2011363"/>
              </a:tblGrid>
              <a:tr h="1163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优先级</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异常类型</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r>
                        <a:rPr kumimoji="0" lang="zh-CN" altLang="en-US" sz="1800" b="0" i="0" u="none" strike="noStrike" cap="none" normalizeH="0" baseline="0" smtClean="0">
                          <a:ln>
                            <a:noFill/>
                          </a:ln>
                          <a:solidFill>
                            <a:schemeClr val="tx1"/>
                          </a:solidFill>
                          <a:effectLst/>
                          <a:latin typeface="Arial" charset="0"/>
                          <a:ea typeface="宋体" pitchFamily="2" charset="-122"/>
                        </a:rPr>
                        <a:t>比特优先级寄存器的设备</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5</a:t>
                      </a:r>
                      <a:r>
                        <a:rPr kumimoji="0" lang="zh-CN" altLang="en-US" sz="1800" b="0" i="0" u="none" strike="noStrike" cap="none" normalizeH="0" baseline="0" dirty="0" smtClean="0">
                          <a:ln>
                            <a:noFill/>
                          </a:ln>
                          <a:solidFill>
                            <a:schemeClr val="tx1"/>
                          </a:solidFill>
                          <a:effectLst/>
                          <a:latin typeface="Arial" charset="0"/>
                          <a:ea typeface="宋体" pitchFamily="2" charset="-122"/>
                        </a:rPr>
                        <a:t>比特优先级寄存器的设备</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r>
                        <a:rPr kumimoji="0" lang="zh-CN" altLang="en-US" sz="1800" b="0" i="0" u="none" strike="noStrike" cap="none" normalizeH="0" baseline="0" smtClean="0">
                          <a:ln>
                            <a:noFill/>
                          </a:ln>
                          <a:solidFill>
                            <a:schemeClr val="tx1"/>
                          </a:solidFill>
                          <a:effectLst/>
                          <a:latin typeface="Arial" charset="0"/>
                          <a:ea typeface="宋体" pitchFamily="2" charset="-122"/>
                        </a:rPr>
                        <a:t>比特优先级寄存器的设备</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195"/>
                      </a:srgbClr>
                    </a:solidFill>
                  </a:tcPr>
                </a:tc>
              </a:tr>
              <a:tr h="404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 (Highest)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复位</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NMI</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硬件错误</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07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row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具有优先级并且可编程的异常</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0x00, 0x01</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07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0x20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0x08</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0x02, 0x03</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0xFF</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0xE0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0xF8</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0xFE, 0xFF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468313" y="486544"/>
            <a:ext cx="8229600" cy="494184"/>
          </a:xfrm>
        </p:spPr>
        <p:txBody>
          <a:bodyPr/>
          <a:lstStyle/>
          <a:p>
            <a:pPr marL="0" indent="0">
              <a:spcBef>
                <a:spcPct val="50000"/>
              </a:spcBef>
              <a:buFontTx/>
              <a:buNone/>
            </a:pPr>
            <a:r>
              <a:rPr lang="zh-CN" altLang="en-US" sz="2400" dirty="0"/>
              <a:t>该</a:t>
            </a:r>
            <a:r>
              <a:rPr lang="en-US" altLang="zh-CN" sz="2400" dirty="0"/>
              <a:t>8</a:t>
            </a:r>
            <a:r>
              <a:rPr lang="zh-CN" altLang="en-US" sz="2400" dirty="0"/>
              <a:t>比特寄存器可以</a:t>
            </a:r>
            <a:r>
              <a:rPr lang="zh-CN" altLang="en-US" sz="2400" dirty="0" smtClean="0"/>
              <a:t>进一步分为</a:t>
            </a:r>
            <a:r>
              <a:rPr lang="en-US" altLang="zh-CN" sz="2400" dirty="0"/>
              <a:t>2</a:t>
            </a:r>
            <a:r>
              <a:rPr lang="zh-CN" altLang="en-US" sz="2400" dirty="0"/>
              <a:t>部分</a:t>
            </a:r>
            <a:r>
              <a:rPr lang="en-US" altLang="zh-CN" sz="2400" dirty="0"/>
              <a:t>: </a:t>
            </a:r>
            <a:r>
              <a:rPr lang="zh-CN" altLang="en-US" sz="2400" b="1" i="1" dirty="0">
                <a:solidFill>
                  <a:srgbClr val="FF3300"/>
                </a:solidFill>
              </a:rPr>
              <a:t>抢占优先和次优先</a:t>
            </a:r>
            <a:r>
              <a:rPr lang="zh-CN" altLang="en-US" sz="2400" b="1" i="1" dirty="0" smtClean="0">
                <a:solidFill>
                  <a:srgbClr val="FF3300"/>
                </a:solidFill>
              </a:rPr>
              <a:t>。</a:t>
            </a:r>
            <a:endParaRPr lang="zh-CN" altLang="en-US" sz="2400" b="1" dirty="0"/>
          </a:p>
        </p:txBody>
      </p:sp>
      <p:sp>
        <p:nvSpPr>
          <p:cNvPr id="20483" name="Rectangle 3"/>
          <p:cNvSpPr>
            <a:spLocks noChangeArrowheads="1"/>
          </p:cNvSpPr>
          <p:nvPr/>
        </p:nvSpPr>
        <p:spPr bwMode="auto">
          <a:xfrm>
            <a:off x="539750" y="1556792"/>
            <a:ext cx="8135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rgbClr val="133984"/>
                </a:solidFill>
                <a:ea typeface="黑体" pitchFamily="2" charset="-122"/>
              </a:rPr>
              <a:t>抢占优先级和子优先级的表达，位数与分组位置的关系</a:t>
            </a:r>
            <a:endParaRPr lang="zh-CN" altLang="en-US" sz="2000" dirty="0">
              <a:solidFill>
                <a:srgbClr val="133984"/>
              </a:solidFill>
              <a:ea typeface="黑体" pitchFamily="2" charset="-122"/>
            </a:endParaRPr>
          </a:p>
        </p:txBody>
      </p:sp>
      <p:graphicFrame>
        <p:nvGraphicFramePr>
          <p:cNvPr id="925743" name="Group 47"/>
          <p:cNvGraphicFramePr>
            <a:graphicFrameLocks noGrp="1"/>
          </p:cNvGraphicFramePr>
          <p:nvPr>
            <p:extLst>
              <p:ext uri="{D42A27DB-BD31-4B8C-83A1-F6EECF244321}">
                <p14:modId xmlns:p14="http://schemas.microsoft.com/office/powerpoint/2010/main" val="1531182182"/>
              </p:ext>
            </p:extLst>
          </p:nvPr>
        </p:nvGraphicFramePr>
        <p:xfrm>
          <a:off x="539750" y="2276872"/>
          <a:ext cx="8135938" cy="3291840"/>
        </p:xfrm>
        <a:graphic>
          <a:graphicData uri="http://schemas.openxmlformats.org/drawingml/2006/table">
            <a:tbl>
              <a:tblPr/>
              <a:tblGrid>
                <a:gridCol w="2711450"/>
                <a:gridCol w="2713038"/>
                <a:gridCol w="2711450"/>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优先组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抢占优先级字段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子优先级</a:t>
                      </a:r>
                      <a:r>
                        <a:rPr kumimoji="0" lang="zh-CN" altLang="en-US" sz="1800" b="0" i="0" u="none" strike="noStrike" cap="none" normalizeH="0" baseline="0" dirty="0" smtClean="0">
                          <a:ln>
                            <a:noFill/>
                          </a:ln>
                          <a:solidFill>
                            <a:schemeClr val="tx1"/>
                          </a:solidFill>
                          <a:effectLst/>
                          <a:latin typeface="Arial" charset="0"/>
                          <a:ea typeface="宋体" pitchFamily="2" charset="-122"/>
                        </a:rPr>
                        <a:t>字段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Bit [7:6]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Bit [6:0]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Bit [7:0]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7184</Words>
  <Application>Microsoft Office PowerPoint</Application>
  <PresentationFormat>全屏显示(4:3)</PresentationFormat>
  <Paragraphs>1447</Paragraphs>
  <Slides>60</Slides>
  <Notes>54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63" baseType="lpstr">
      <vt:lpstr>默认设计模板</vt:lpstr>
      <vt:lpstr>Microsoft Visio 绘图</vt:lpstr>
      <vt:lpstr>Visio</vt:lpstr>
      <vt:lpstr>第九章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dc:title>
  <dc:creator>wzx</dc:creator>
  <cp:lastModifiedBy>wzx</cp:lastModifiedBy>
  <cp:revision>50</cp:revision>
  <dcterms:created xsi:type="dcterms:W3CDTF">2011-05-10T13:48:03Z</dcterms:created>
  <dcterms:modified xsi:type="dcterms:W3CDTF">2012-04-03T15:37:55Z</dcterms:modified>
</cp:coreProperties>
</file>