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4" r:id="rId2"/>
  </p:sldMasterIdLst>
  <p:notesMasterIdLst>
    <p:notesMasterId r:id="rId20"/>
  </p:notesMasterIdLst>
  <p:sldIdLst>
    <p:sldId id="313" r:id="rId3"/>
    <p:sldId id="256" r:id="rId4"/>
    <p:sldId id="257" r:id="rId5"/>
    <p:sldId id="258" r:id="rId6"/>
    <p:sldId id="259" r:id="rId7"/>
    <p:sldId id="263" r:id="rId8"/>
    <p:sldId id="275" r:id="rId9"/>
    <p:sldId id="277" r:id="rId10"/>
    <p:sldId id="261" r:id="rId11"/>
    <p:sldId id="274" r:id="rId12"/>
    <p:sldId id="262" r:id="rId13"/>
    <p:sldId id="279" r:id="rId14"/>
    <p:sldId id="280" r:id="rId15"/>
    <p:sldId id="267" r:id="rId16"/>
    <p:sldId id="278" r:id="rId17"/>
    <p:sldId id="312" r:id="rId18"/>
    <p:sldId id="311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1B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546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83E9419-C1A4-41AB-AD68-1EADCBCFCD11}" type="datetimeFigureOut">
              <a:rPr lang="zh-CN" altLang="en-US"/>
              <a:pPr>
                <a:defRPr/>
              </a:pPr>
              <a:t>2012/4/13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3F2AF4D-9145-4914-BD6D-E55BE05689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0217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741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63546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29465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25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3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900C04B-60AD-43B6-AFC6-15620627C9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54D6904-D18D-4D8C-B5C8-187E2A2984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7" descr="2-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3808413"/>
            <a:ext cx="3752850" cy="304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1" descr="图片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2" descr="图片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3" descr="图片1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4" descr="图片3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5" descr="图片4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6679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83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78856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0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03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9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ppt底板白-英文大写4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黑体" pitchFamily="2" charset="-122"/>
            </a:endParaRPr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黑体" pitchFamily="2" charset="-122"/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30726" name="Picture 7" descr="10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7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268413"/>
            <a:ext cx="8229600" cy="506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7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955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zh-CN" sz="2400" smtClean="0">
              <a:solidFill>
                <a:srgbClr val="000000"/>
              </a:solidFill>
              <a:ea typeface="黑体" pitchFamily="49" charset="-122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zh-CN" sz="2400" smtClean="0">
              <a:solidFill>
                <a:srgbClr val="000000"/>
              </a:solidFill>
              <a:ea typeface="黑体" pitchFamily="49" charset="-122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268413"/>
            <a:ext cx="8229600" cy="506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274069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955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GPIO</a:t>
            </a:r>
            <a:endParaRPr lang="zh-CN" altLang="en-US" dirty="0" smtClean="0"/>
          </a:p>
        </p:txBody>
      </p:sp>
      <p:sp>
        <p:nvSpPr>
          <p:cNvPr id="3075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79982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Content Placeholder 2"/>
          <p:cNvSpPr>
            <a:spLocks noGrp="1"/>
          </p:cNvSpPr>
          <p:nvPr>
            <p:ph idx="1"/>
          </p:nvPr>
        </p:nvSpPr>
        <p:spPr>
          <a:xfrm>
            <a:off x="468313" y="1052513"/>
            <a:ext cx="8229600" cy="5329237"/>
          </a:xfrm>
        </p:spPr>
        <p:txBody>
          <a:bodyPr/>
          <a:lstStyle/>
          <a:p>
            <a:pPr>
              <a:buFontTx/>
              <a:buNone/>
            </a:pPr>
            <a:endParaRPr lang="en-US" altLang="zh-CN" b="1" smtClean="0"/>
          </a:p>
          <a:p>
            <a:endParaRPr lang="en-US" altLang="zh-CN" b="1" smtClean="0"/>
          </a:p>
          <a:p>
            <a:endParaRPr lang="en-US" altLang="zh-CN" b="1" smtClean="0"/>
          </a:p>
          <a:p>
            <a:endParaRPr lang="en-US" altLang="zh-CN" b="1" smtClean="0"/>
          </a:p>
          <a:p>
            <a:endParaRPr lang="en-US" altLang="zh-CN" b="1" smtClean="0"/>
          </a:p>
          <a:p>
            <a:pPr>
              <a:buFontTx/>
              <a:buNone/>
            </a:pPr>
            <a:endParaRPr lang="en-US" altLang="zh-CN" sz="2000" b="1" smtClean="0"/>
          </a:p>
          <a:p>
            <a:pPr>
              <a:lnSpc>
                <a:spcPct val="140000"/>
              </a:lnSpc>
              <a:buFontTx/>
              <a:buNone/>
            </a:pPr>
            <a:r>
              <a:rPr lang="en-US" altLang="zh-CN" sz="2000" b="1" smtClean="0"/>
              <a:t>	</a:t>
            </a:r>
            <a:r>
              <a:rPr lang="zh-CN" altLang="en-US" sz="2000" b="1" smtClean="0"/>
              <a:t>当</a:t>
            </a:r>
            <a:r>
              <a:rPr lang="en-US" altLang="zh-CN" sz="2000" b="1" smtClean="0"/>
              <a:t>AFSEL</a:t>
            </a:r>
            <a:r>
              <a:rPr lang="zh-CN" altLang="en-US" sz="2000" b="1" smtClean="0"/>
              <a:t>为</a:t>
            </a:r>
            <a:r>
              <a:rPr lang="en-US" altLang="zh-CN" sz="2000" b="1" smtClean="0"/>
              <a:t>0</a:t>
            </a:r>
            <a:r>
              <a:rPr lang="zh-CN" altLang="en-US" sz="2000" b="1" smtClean="0"/>
              <a:t>时，配置为</a:t>
            </a:r>
            <a:r>
              <a:rPr lang="en-US" altLang="zh-CN" sz="2000" b="1" smtClean="0"/>
              <a:t>GPIO</a:t>
            </a:r>
            <a:r>
              <a:rPr lang="zh-CN" altLang="en-US" sz="2000" b="1" smtClean="0"/>
              <a:t>脚。</a:t>
            </a:r>
            <a:r>
              <a:rPr lang="en-US" altLang="zh-CN" sz="2000" b="1" smtClean="0"/>
              <a:t>DIR</a:t>
            </a:r>
            <a:r>
              <a:rPr lang="zh-CN" altLang="en-US" sz="2000" b="1" smtClean="0"/>
              <a:t>为</a:t>
            </a:r>
            <a:r>
              <a:rPr lang="en-US" altLang="zh-CN" sz="2000" b="1" smtClean="0"/>
              <a:t>0</a:t>
            </a:r>
            <a:r>
              <a:rPr lang="zh-CN" altLang="en-US" sz="2000" b="1" smtClean="0"/>
              <a:t>，表示输入</a:t>
            </a:r>
            <a:endParaRPr lang="en-US" altLang="zh-CN" sz="2000" b="1" smtClean="0"/>
          </a:p>
          <a:p>
            <a:pPr>
              <a:lnSpc>
                <a:spcPct val="140000"/>
              </a:lnSpc>
              <a:buFontTx/>
              <a:buNone/>
            </a:pPr>
            <a:r>
              <a:rPr lang="en-US" altLang="zh-CN" sz="2000" b="1" smtClean="0"/>
              <a:t>	</a:t>
            </a:r>
            <a:r>
              <a:rPr lang="zh-CN" altLang="en-US" sz="2000" b="1" smtClean="0"/>
              <a:t>当</a:t>
            </a:r>
            <a:r>
              <a:rPr lang="en-US" altLang="zh-CN" sz="2000" b="1" smtClean="0"/>
              <a:t>AFSEL</a:t>
            </a:r>
            <a:r>
              <a:rPr lang="zh-CN" altLang="en-US" sz="2000" b="1" smtClean="0"/>
              <a:t>为</a:t>
            </a:r>
            <a:r>
              <a:rPr lang="en-US" altLang="zh-CN" sz="2000" b="1" smtClean="0"/>
              <a:t>0</a:t>
            </a:r>
            <a:r>
              <a:rPr lang="zh-CN" altLang="en-US" sz="2000" b="1" smtClean="0"/>
              <a:t>时，配置为</a:t>
            </a:r>
            <a:r>
              <a:rPr lang="en-US" altLang="zh-CN" sz="2000" b="1" smtClean="0"/>
              <a:t>GPIO</a:t>
            </a:r>
            <a:r>
              <a:rPr lang="zh-CN" altLang="en-US" sz="2000" b="1" smtClean="0"/>
              <a:t>脚。</a:t>
            </a:r>
            <a:r>
              <a:rPr lang="en-US" altLang="zh-CN" sz="2000" b="1" smtClean="0"/>
              <a:t>DIR</a:t>
            </a:r>
            <a:r>
              <a:rPr lang="zh-CN" altLang="en-US" sz="2000" b="1" smtClean="0"/>
              <a:t>为</a:t>
            </a:r>
            <a:r>
              <a:rPr lang="en-US" altLang="zh-CN" sz="2000" b="1" smtClean="0"/>
              <a:t>1</a:t>
            </a:r>
            <a:r>
              <a:rPr lang="zh-CN" altLang="en-US" sz="2000" b="1" smtClean="0"/>
              <a:t>，表示输出</a:t>
            </a:r>
            <a:endParaRPr lang="en-US" altLang="zh-CN" sz="2000" b="1" smtClean="0"/>
          </a:p>
          <a:p>
            <a:pPr>
              <a:lnSpc>
                <a:spcPct val="140000"/>
              </a:lnSpc>
              <a:buFontTx/>
              <a:buNone/>
            </a:pPr>
            <a:r>
              <a:rPr lang="en-US" altLang="zh-CN" sz="2000" b="1" smtClean="0"/>
              <a:t>	</a:t>
            </a:r>
            <a:r>
              <a:rPr lang="zh-CN" altLang="en-US" sz="2000" b="1" smtClean="0"/>
              <a:t>当</a:t>
            </a:r>
            <a:r>
              <a:rPr lang="en-US" altLang="zh-CN" sz="2000" b="1" smtClean="0"/>
              <a:t>AFSEL</a:t>
            </a:r>
            <a:r>
              <a:rPr lang="zh-CN" altLang="en-US" sz="2000" b="1" smtClean="0"/>
              <a:t>为</a:t>
            </a:r>
            <a:r>
              <a:rPr lang="en-US" altLang="zh-CN" sz="2000" b="1" smtClean="0"/>
              <a:t>1</a:t>
            </a:r>
            <a:r>
              <a:rPr lang="zh-CN" altLang="en-US" sz="2000" b="1" smtClean="0"/>
              <a:t>时，管脚复用，引脚状态由外设的功能控制。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836613"/>
            <a:ext cx="7600950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2700338" y="115888"/>
            <a:ext cx="38163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20000"/>
              </a:spcBef>
              <a:buSzPct val="120000"/>
              <a:buFontTx/>
              <a:buBlip>
                <a:blip r:embed="rId3"/>
              </a:buBlip>
            </a:pPr>
            <a:r>
              <a:rPr lang="en-US" altLang="zh-CN" sz="3200" b="1">
                <a:solidFill>
                  <a:srgbClr val="133984"/>
                </a:solidFill>
              </a:rPr>
              <a:t>GIPO</a:t>
            </a:r>
            <a:r>
              <a:rPr lang="zh-CN" altLang="en-US" sz="3200" b="1">
                <a:solidFill>
                  <a:srgbClr val="133984"/>
                </a:solidFill>
              </a:rPr>
              <a:t>端口方框图 </a:t>
            </a:r>
            <a:endParaRPr lang="zh-CN" altLang="en-US" sz="3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Content Placeholder 2"/>
          <p:cNvSpPr>
            <a:spLocks noGrp="1"/>
          </p:cNvSpPr>
          <p:nvPr>
            <p:ph idx="1"/>
          </p:nvPr>
        </p:nvSpPr>
        <p:spPr>
          <a:xfrm>
            <a:off x="468313" y="1268413"/>
            <a:ext cx="8229600" cy="506571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 smtClean="0">
                <a:solidFill>
                  <a:srgbClr val="961B02"/>
                </a:solidFill>
              </a:rPr>
              <a:t>GPIO</a:t>
            </a:r>
            <a:r>
              <a:rPr lang="zh-CN" altLang="en-US" sz="2400" smtClean="0">
                <a:solidFill>
                  <a:srgbClr val="961B02"/>
                </a:solidFill>
              </a:rPr>
              <a:t>输入输出选择，即方向寄存器</a:t>
            </a:r>
            <a:r>
              <a:rPr lang="en-US" altLang="zh-CN" sz="2400" smtClean="0">
                <a:solidFill>
                  <a:srgbClr val="961B02"/>
                </a:solidFill>
              </a:rPr>
              <a:t>GPIODIR</a:t>
            </a:r>
          </a:p>
          <a:p>
            <a:pPr>
              <a:lnSpc>
                <a:spcPct val="180000"/>
              </a:lnSpc>
            </a:pPr>
            <a:r>
              <a:rPr lang="en-US" altLang="zh-CN" sz="2400" smtClean="0"/>
              <a:t>GPIODIR(GPIO Direction)  offset 0x400</a:t>
            </a:r>
          </a:p>
          <a:p>
            <a:pPr>
              <a:lnSpc>
                <a:spcPct val="180000"/>
              </a:lnSpc>
            </a:pPr>
            <a:r>
              <a:rPr lang="zh-CN" altLang="zh-CN" sz="2400" smtClean="0"/>
              <a:t>当数据方向位设为</a:t>
            </a:r>
            <a:r>
              <a:rPr lang="en-US" altLang="zh-CN" sz="2400" smtClean="0"/>
              <a:t>0</a:t>
            </a:r>
            <a:r>
              <a:rPr lang="zh-CN" altLang="zh-CN" sz="2400" smtClean="0"/>
              <a:t>时，</a:t>
            </a:r>
            <a:r>
              <a:rPr lang="en-US" altLang="zh-CN" sz="2400" smtClean="0"/>
              <a:t>GPIO</a:t>
            </a:r>
            <a:r>
              <a:rPr lang="zh-CN" altLang="zh-CN" sz="2400" smtClean="0"/>
              <a:t>配置为输入，并且对应的数据寄存器位将捕获和存储</a:t>
            </a:r>
            <a:r>
              <a:rPr lang="en-US" altLang="zh-CN" sz="2400" smtClean="0"/>
              <a:t>GPIO</a:t>
            </a:r>
            <a:r>
              <a:rPr lang="zh-CN" altLang="zh-CN" sz="2400" smtClean="0"/>
              <a:t>端口上的值。</a:t>
            </a:r>
            <a:endParaRPr lang="en-US" altLang="zh-CN" sz="2400" smtClean="0"/>
          </a:p>
          <a:p>
            <a:pPr>
              <a:lnSpc>
                <a:spcPct val="180000"/>
              </a:lnSpc>
            </a:pPr>
            <a:r>
              <a:rPr lang="zh-CN" altLang="zh-CN" sz="2400" smtClean="0"/>
              <a:t>当数据方向位设为</a:t>
            </a:r>
            <a:r>
              <a:rPr lang="en-US" altLang="zh-CN" sz="2400" smtClean="0"/>
              <a:t>1</a:t>
            </a:r>
            <a:r>
              <a:rPr lang="zh-CN" altLang="zh-CN" sz="2400" smtClean="0"/>
              <a:t>时，</a:t>
            </a:r>
            <a:r>
              <a:rPr lang="en-US" altLang="zh-CN" sz="2400" smtClean="0"/>
              <a:t>GPIO</a:t>
            </a:r>
            <a:r>
              <a:rPr lang="zh-CN" altLang="zh-CN" sz="2400" smtClean="0"/>
              <a:t>配置为输出，并且对应的数据寄存器位将在</a:t>
            </a:r>
            <a:r>
              <a:rPr lang="en-US" altLang="zh-CN" sz="2400" smtClean="0"/>
              <a:t>GPIO</a:t>
            </a:r>
            <a:r>
              <a:rPr lang="zh-CN" altLang="zh-CN" sz="2400" smtClean="0"/>
              <a:t>端口上输出。</a:t>
            </a:r>
            <a:endParaRPr lang="en-US" altLang="zh-CN" sz="2400" smtClean="0"/>
          </a:p>
        </p:txBody>
      </p:sp>
      <p:sp>
        <p:nvSpPr>
          <p:cNvPr id="17410" name="Text Box 3"/>
          <p:cNvSpPr txBox="1">
            <a:spLocks noChangeArrowheads="1"/>
          </p:cNvSpPr>
          <p:nvPr/>
        </p:nvSpPr>
        <p:spPr bwMode="auto">
          <a:xfrm>
            <a:off x="2627313" y="188913"/>
            <a:ext cx="4176712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SzPct val="120000"/>
              <a:buFontTx/>
              <a:buBlip>
                <a:blip r:embed="rId2"/>
              </a:buBlip>
            </a:pPr>
            <a:r>
              <a:rPr lang="en-US" altLang="zh-CN" sz="3200" b="1">
                <a:solidFill>
                  <a:srgbClr val="133984"/>
                </a:solidFill>
              </a:rPr>
              <a:t>GIPO</a:t>
            </a:r>
            <a:r>
              <a:rPr lang="zh-CN" altLang="en-US" sz="3200" b="1">
                <a:solidFill>
                  <a:srgbClr val="133984"/>
                </a:solidFill>
              </a:rPr>
              <a:t>控制寄存器</a:t>
            </a:r>
            <a:endParaRPr lang="zh-CN" altLang="en-US" sz="3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smtClean="0"/>
              <a:t>GIPO</a:t>
            </a:r>
            <a:r>
              <a:rPr lang="zh-CN" altLang="en-US" sz="3200" smtClean="0"/>
              <a:t>控制寄存器</a:t>
            </a:r>
            <a:br>
              <a:rPr lang="zh-CN" altLang="en-US" sz="3200" smtClean="0"/>
            </a:br>
            <a:endParaRPr lang="zh-CN" altLang="en-US" sz="3200" smtClean="0"/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468313" y="1268413"/>
            <a:ext cx="8229600" cy="506571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 smtClean="0">
                <a:solidFill>
                  <a:srgbClr val="961B02"/>
                </a:solidFill>
              </a:rPr>
              <a:t>GPIO</a:t>
            </a:r>
            <a:r>
              <a:rPr lang="zh-CN" altLang="en-US" sz="2400" smtClean="0">
                <a:solidFill>
                  <a:srgbClr val="961B02"/>
                </a:solidFill>
              </a:rPr>
              <a:t>数据寄存器</a:t>
            </a:r>
            <a:r>
              <a:rPr lang="en-US" altLang="zh-CN" sz="2400" smtClean="0">
                <a:solidFill>
                  <a:srgbClr val="961B02"/>
                </a:solidFill>
              </a:rPr>
              <a:t>GPIODATA</a:t>
            </a:r>
          </a:p>
          <a:p>
            <a:pPr>
              <a:lnSpc>
                <a:spcPct val="150000"/>
              </a:lnSpc>
            </a:pPr>
            <a:r>
              <a:rPr lang="zh-CN" altLang="zh-CN" sz="2000" smtClean="0"/>
              <a:t>地址总线的位</a:t>
            </a:r>
            <a:r>
              <a:rPr lang="en-US" altLang="zh-CN" sz="2000" smtClean="0"/>
              <a:t>[9</a:t>
            </a:r>
            <a:r>
              <a:rPr lang="zh-CN" altLang="zh-CN" sz="2000" smtClean="0"/>
              <a:t>：</a:t>
            </a:r>
            <a:r>
              <a:rPr lang="en-US" altLang="zh-CN" sz="2000" smtClean="0"/>
              <a:t>2]</a:t>
            </a:r>
            <a:r>
              <a:rPr lang="zh-CN" altLang="zh-CN" sz="2000" smtClean="0"/>
              <a:t>用做屏蔽位，</a:t>
            </a:r>
            <a:r>
              <a:rPr lang="en-US" altLang="zh-CN" sz="2000" smtClean="0"/>
              <a:t>GPIO</a:t>
            </a:r>
            <a:r>
              <a:rPr lang="zh-CN" altLang="zh-CN" sz="2000" smtClean="0"/>
              <a:t>端口允许对</a:t>
            </a:r>
            <a:r>
              <a:rPr lang="en-US" altLang="zh-CN" sz="2000" smtClean="0"/>
              <a:t>GPIODATA</a:t>
            </a:r>
            <a:r>
              <a:rPr lang="zh-CN" altLang="zh-CN" sz="2000" smtClean="0"/>
              <a:t>寄存器中的各位进行修改。使用一条指令就可以对各个</a:t>
            </a:r>
            <a:r>
              <a:rPr lang="en-US" altLang="zh-CN" sz="2000" smtClean="0"/>
              <a:t>GPIO</a:t>
            </a:r>
            <a:r>
              <a:rPr lang="zh-CN" altLang="zh-CN" sz="2000" smtClean="0"/>
              <a:t>引脚进行修改，而不会影响其他引脚的状态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pPr>
              <a:lnSpc>
                <a:spcPct val="150000"/>
              </a:lnSpc>
            </a:pPr>
            <a:r>
              <a:rPr lang="zh-CN" altLang="en-US" sz="2000" smtClean="0"/>
              <a:t>写操作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4075" y="4005263"/>
            <a:ext cx="467677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smtClean="0"/>
              <a:t>读操作</a:t>
            </a:r>
            <a:endParaRPr lang="en-US" altLang="zh-CN" sz="2400" smtClean="0"/>
          </a:p>
          <a:p>
            <a:endParaRPr lang="zh-CN" altLang="en-US" sz="2400" smtClean="0"/>
          </a:p>
        </p:txBody>
      </p:sp>
      <p:pic>
        <p:nvPicPr>
          <p:cNvPr id="1945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5150" y="2852738"/>
            <a:ext cx="494347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2339975" y="136525"/>
            <a:ext cx="4608513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SzPct val="120000"/>
              <a:buFontTx/>
              <a:buBlip>
                <a:blip r:embed="rId3"/>
              </a:buBlip>
            </a:pPr>
            <a:r>
              <a:rPr lang="en-US" altLang="zh-CN" sz="3200" b="1">
                <a:solidFill>
                  <a:srgbClr val="133984"/>
                </a:solidFill>
              </a:rPr>
              <a:t>GIPO</a:t>
            </a:r>
            <a:r>
              <a:rPr lang="zh-CN" altLang="en-US" sz="3200" b="1">
                <a:solidFill>
                  <a:srgbClr val="133984"/>
                </a:solidFill>
              </a:rPr>
              <a:t>控制寄存器</a:t>
            </a:r>
            <a:endParaRPr lang="zh-CN" altLang="en-US" sz="3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2400" smtClean="0">
                <a:solidFill>
                  <a:srgbClr val="961B02"/>
                </a:solidFill>
              </a:rPr>
              <a:t>GPIO</a:t>
            </a:r>
            <a:r>
              <a:rPr lang="zh-CN" altLang="en-US" sz="2400" smtClean="0">
                <a:solidFill>
                  <a:srgbClr val="961B02"/>
                </a:solidFill>
              </a:rPr>
              <a:t>引脚配置，</a:t>
            </a:r>
            <a:r>
              <a:rPr lang="en-US" altLang="zh-CN" sz="2400" smtClean="0">
                <a:solidFill>
                  <a:srgbClr val="961B02"/>
                </a:solidFill>
              </a:rPr>
              <a:t>GPIO PAD</a:t>
            </a:r>
          </a:p>
          <a:p>
            <a:pPr>
              <a:lnSpc>
                <a:spcPct val="140000"/>
              </a:lnSpc>
            </a:pPr>
            <a:r>
              <a:rPr lang="zh-CN" altLang="zh-CN" sz="2000" smtClean="0"/>
              <a:t>引脚控制寄存器包括</a:t>
            </a:r>
            <a:endParaRPr lang="en-US" altLang="zh-CN" sz="2000" smtClean="0"/>
          </a:p>
          <a:p>
            <a:pPr lvl="1">
              <a:lnSpc>
                <a:spcPct val="140000"/>
              </a:lnSpc>
            </a:pPr>
            <a:r>
              <a:rPr lang="en-US" altLang="zh-CN" sz="2000" smtClean="0"/>
              <a:t>GPI0 2 mA</a:t>
            </a:r>
            <a:r>
              <a:rPr lang="zh-CN" altLang="zh-CN" sz="2000" smtClean="0"/>
              <a:t>驱动选择</a:t>
            </a:r>
            <a:r>
              <a:rPr lang="en-US" altLang="zh-CN" sz="2000" smtClean="0"/>
              <a:t>GPIODR2R(GPI0 2 mA Drive Select)</a:t>
            </a:r>
          </a:p>
          <a:p>
            <a:pPr lvl="1">
              <a:lnSpc>
                <a:spcPct val="140000"/>
              </a:lnSpc>
            </a:pPr>
            <a:r>
              <a:rPr lang="en-US" altLang="zh-CN" sz="2000" smtClean="0"/>
              <a:t>GPI0 4 mA</a:t>
            </a:r>
            <a:r>
              <a:rPr lang="zh-CN" altLang="zh-CN" sz="2000" smtClean="0"/>
              <a:t>驱动选择</a:t>
            </a:r>
            <a:r>
              <a:rPr lang="en-US" altLang="zh-CN" sz="2000" smtClean="0"/>
              <a:t>(GPIODR4R)</a:t>
            </a:r>
          </a:p>
          <a:p>
            <a:pPr lvl="1">
              <a:lnSpc>
                <a:spcPct val="140000"/>
              </a:lnSpc>
            </a:pPr>
            <a:r>
              <a:rPr lang="en-US" altLang="zh-CN" sz="2000" smtClean="0"/>
              <a:t>GPI0 8 mA</a:t>
            </a:r>
            <a:r>
              <a:rPr lang="zh-CN" altLang="zh-CN" sz="2000" smtClean="0"/>
              <a:t>驱动选择</a:t>
            </a:r>
            <a:r>
              <a:rPr lang="en-US" altLang="zh-CN" sz="2000" smtClean="0"/>
              <a:t>(GPIODR8R)</a:t>
            </a:r>
          </a:p>
          <a:p>
            <a:pPr lvl="1">
              <a:lnSpc>
                <a:spcPct val="140000"/>
              </a:lnSpc>
            </a:pPr>
            <a:r>
              <a:rPr lang="en-US" altLang="zh-CN" sz="2000" smtClean="0"/>
              <a:t>GPIO</a:t>
            </a:r>
            <a:r>
              <a:rPr lang="zh-CN" altLang="zh-CN" sz="2000" smtClean="0"/>
              <a:t>开漏选择</a:t>
            </a:r>
            <a:r>
              <a:rPr lang="en-US" altLang="zh-CN" sz="2000" smtClean="0"/>
              <a:t>GPIOODR(GPIO Open DrainSelect)</a:t>
            </a:r>
          </a:p>
          <a:p>
            <a:pPr lvl="1">
              <a:lnSpc>
                <a:spcPct val="140000"/>
              </a:lnSpc>
            </a:pPr>
            <a:r>
              <a:rPr lang="en-US" altLang="zh-CN" sz="2000" smtClean="0"/>
              <a:t>GPIO</a:t>
            </a:r>
            <a:r>
              <a:rPr lang="zh-CN" altLang="zh-CN" sz="2000" smtClean="0"/>
              <a:t>上拉选择</a:t>
            </a:r>
            <a:r>
              <a:rPr lang="en-US" altLang="zh-CN" sz="2000" smtClean="0"/>
              <a:t>GPIOPUR</a:t>
            </a:r>
            <a:r>
              <a:rPr lang="zh-CN" altLang="zh-CN" sz="2000" smtClean="0"/>
              <a:t>（</a:t>
            </a:r>
            <a:r>
              <a:rPr lang="en-US" altLang="zh-CN" sz="2000" smtClean="0"/>
              <a:t>GPIO Pull - Up Select</a:t>
            </a:r>
            <a:r>
              <a:rPr lang="zh-CN" altLang="zh-CN" sz="2000" smtClean="0"/>
              <a:t>）</a:t>
            </a:r>
            <a:endParaRPr lang="en-US" altLang="zh-CN" sz="2000" smtClean="0"/>
          </a:p>
          <a:p>
            <a:pPr lvl="1">
              <a:lnSpc>
                <a:spcPct val="140000"/>
              </a:lnSpc>
            </a:pPr>
            <a:r>
              <a:rPr lang="en-US" altLang="zh-CN" sz="2000" smtClean="0"/>
              <a:t>GPIO</a:t>
            </a:r>
            <a:r>
              <a:rPr lang="zh-CN" altLang="zh-CN" sz="2000" smtClean="0"/>
              <a:t>下拉选择</a:t>
            </a:r>
            <a:r>
              <a:rPr lang="en-US" altLang="zh-CN" sz="2000" smtClean="0"/>
              <a:t>GPIOPDR(GPIO Pull - Down Select)</a:t>
            </a:r>
          </a:p>
          <a:p>
            <a:pPr lvl="1">
              <a:lnSpc>
                <a:spcPct val="140000"/>
              </a:lnSpc>
            </a:pPr>
            <a:r>
              <a:rPr lang="en-US" altLang="zh-CN" sz="2000" smtClean="0"/>
              <a:t>GPIO</a:t>
            </a:r>
            <a:r>
              <a:rPr lang="zh-CN" altLang="zh-CN" sz="2000" smtClean="0"/>
              <a:t>斜率控制选择</a:t>
            </a:r>
            <a:r>
              <a:rPr lang="en-US" altLang="zh-CN" sz="2000" smtClean="0"/>
              <a:t>GPIOSLR(GPIO Slew Rate Control Select)</a:t>
            </a:r>
          </a:p>
          <a:p>
            <a:pPr lvl="1">
              <a:lnSpc>
                <a:spcPct val="140000"/>
              </a:lnSpc>
            </a:pPr>
            <a:r>
              <a:rPr lang="en-US" altLang="zh-CN" sz="2000" smtClean="0"/>
              <a:t>GPIO</a:t>
            </a:r>
            <a:r>
              <a:rPr lang="zh-CN" altLang="zh-CN" sz="2000" smtClean="0"/>
              <a:t>数字输入使能</a:t>
            </a:r>
            <a:r>
              <a:rPr lang="en-US" altLang="zh-CN" sz="2000" smtClean="0"/>
              <a:t>GPIODEN(GPIO Digital Enable)</a:t>
            </a:r>
            <a:r>
              <a:rPr lang="zh-CN" altLang="zh-CN" sz="2000" smtClean="0"/>
              <a:t>寄存器</a:t>
            </a:r>
            <a:endParaRPr lang="en-US" altLang="zh-CN" sz="2000" smtClean="0"/>
          </a:p>
        </p:txBody>
      </p:sp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2555875" y="188913"/>
            <a:ext cx="44640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20000"/>
              </a:spcBef>
              <a:buSzPct val="120000"/>
              <a:buFontTx/>
              <a:buBlip>
                <a:blip r:embed="rId2"/>
              </a:buBlip>
            </a:pPr>
            <a:r>
              <a:rPr lang="en-US" altLang="zh-CN" sz="3200" b="1">
                <a:solidFill>
                  <a:srgbClr val="133984"/>
                </a:solidFill>
              </a:rPr>
              <a:t>GIPO</a:t>
            </a:r>
            <a:r>
              <a:rPr lang="zh-CN" altLang="en-US" sz="3200" b="1">
                <a:solidFill>
                  <a:srgbClr val="133984"/>
                </a:solidFill>
              </a:rPr>
              <a:t>控制寄存器</a:t>
            </a:r>
            <a:endParaRPr lang="zh-CN" altLang="en-US" sz="3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Content Placeholder 2"/>
          <p:cNvSpPr>
            <a:spLocks noGrp="1"/>
          </p:cNvSpPr>
          <p:nvPr>
            <p:ph idx="1"/>
          </p:nvPr>
        </p:nvSpPr>
        <p:spPr>
          <a:xfrm>
            <a:off x="431800" y="1052513"/>
            <a:ext cx="8229600" cy="506571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 smtClean="0">
                <a:solidFill>
                  <a:srgbClr val="961B02"/>
                </a:solidFill>
              </a:rPr>
              <a:t>GPIO</a:t>
            </a:r>
            <a:r>
              <a:rPr lang="zh-CN" altLang="en-US" sz="2400" smtClean="0">
                <a:solidFill>
                  <a:srgbClr val="961B02"/>
                </a:solidFill>
              </a:rPr>
              <a:t>引脚配置说明</a:t>
            </a:r>
            <a:endParaRPr lang="en-US" altLang="zh-CN" sz="2400" smtClean="0">
              <a:solidFill>
                <a:srgbClr val="961B02"/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 sz="1800" smtClean="0"/>
              <a:t>如果要配置某个</a:t>
            </a:r>
            <a:r>
              <a:rPr lang="en-US" altLang="zh-CN" sz="1800" smtClean="0"/>
              <a:t>GPIO</a:t>
            </a:r>
            <a:r>
              <a:rPr lang="zh-CN" altLang="en-US" sz="1800" smtClean="0"/>
              <a:t>引脚为</a:t>
            </a:r>
            <a:r>
              <a:rPr lang="en-US" altLang="zh-CN" sz="1800" smtClean="0"/>
              <a:t>GPIO</a:t>
            </a:r>
            <a:r>
              <a:rPr lang="zh-CN" altLang="en-US" sz="1800" smtClean="0"/>
              <a:t>数字的输入或输出功能则遵循如下原则：</a:t>
            </a:r>
            <a:endParaRPr lang="en-US" altLang="zh-CN" sz="1800" smtClean="0"/>
          </a:p>
          <a:p>
            <a:pPr lvl="1">
              <a:lnSpc>
                <a:spcPct val="140000"/>
              </a:lnSpc>
            </a:pPr>
            <a:r>
              <a:rPr lang="zh-CN" altLang="en-US" sz="1800" smtClean="0"/>
              <a:t>置相应位的</a:t>
            </a:r>
            <a:r>
              <a:rPr lang="en-US" altLang="zh-CN" sz="1800" smtClean="0"/>
              <a:t>GPIODEN</a:t>
            </a:r>
            <a:r>
              <a:rPr lang="zh-CN" altLang="en-US" sz="1800" smtClean="0"/>
              <a:t>为</a:t>
            </a:r>
            <a:r>
              <a:rPr lang="en-US" altLang="zh-CN" sz="1800" smtClean="0"/>
              <a:t>1</a:t>
            </a:r>
            <a:r>
              <a:rPr lang="zh-CN" altLang="en-US" sz="1800" smtClean="0"/>
              <a:t>，允许数字功能</a:t>
            </a:r>
            <a:endParaRPr lang="en-US" altLang="zh-CN" sz="1800" smtClean="0"/>
          </a:p>
          <a:p>
            <a:pPr lvl="1">
              <a:lnSpc>
                <a:spcPct val="140000"/>
              </a:lnSpc>
            </a:pPr>
            <a:r>
              <a:rPr lang="zh-CN" altLang="en-US" sz="1800" smtClean="0"/>
              <a:t>清零相应位的</a:t>
            </a:r>
            <a:r>
              <a:rPr lang="en-US" altLang="zh-CN" sz="1800" smtClean="0"/>
              <a:t>GPIOAFSEL</a:t>
            </a:r>
            <a:r>
              <a:rPr lang="zh-CN" altLang="en-US" sz="1800" smtClean="0"/>
              <a:t>为</a:t>
            </a:r>
            <a:r>
              <a:rPr lang="en-US" altLang="zh-CN" sz="1800" smtClean="0"/>
              <a:t>0</a:t>
            </a:r>
            <a:r>
              <a:rPr lang="zh-CN" altLang="en-US" sz="1800" smtClean="0"/>
              <a:t>，允许</a:t>
            </a:r>
            <a:r>
              <a:rPr lang="en-US" altLang="zh-CN" sz="1800" smtClean="0"/>
              <a:t>GPIO</a:t>
            </a:r>
            <a:r>
              <a:rPr lang="zh-CN" altLang="en-US" sz="1800" smtClean="0"/>
              <a:t>功能</a:t>
            </a:r>
            <a:endParaRPr lang="en-US" altLang="zh-CN" sz="1800" smtClean="0"/>
          </a:p>
          <a:p>
            <a:pPr lvl="1">
              <a:lnSpc>
                <a:spcPct val="140000"/>
              </a:lnSpc>
            </a:pPr>
            <a:r>
              <a:rPr lang="zh-CN" altLang="en-US" sz="1800" smtClean="0"/>
              <a:t>置位或清零相应位的</a:t>
            </a:r>
            <a:r>
              <a:rPr lang="en-US" altLang="zh-CN" sz="1800" smtClean="0"/>
              <a:t>GPIODIR</a:t>
            </a:r>
            <a:r>
              <a:rPr lang="zh-CN" altLang="en-US" sz="1800" smtClean="0"/>
              <a:t>，为</a:t>
            </a:r>
            <a:r>
              <a:rPr lang="en-US" altLang="zh-CN" sz="1800" smtClean="0"/>
              <a:t>0</a:t>
            </a:r>
            <a:r>
              <a:rPr lang="zh-CN" altLang="en-US" sz="1800" smtClean="0"/>
              <a:t>时，数字输入；为</a:t>
            </a:r>
            <a:r>
              <a:rPr lang="en-US" altLang="zh-CN" sz="1800" smtClean="0"/>
              <a:t>1</a:t>
            </a:r>
            <a:r>
              <a:rPr lang="zh-CN" altLang="en-US" sz="1800" smtClean="0"/>
              <a:t>时，数字输出</a:t>
            </a:r>
            <a:endParaRPr lang="en-US" altLang="zh-CN" sz="1800" smtClean="0"/>
          </a:p>
          <a:p>
            <a:pPr lvl="1">
              <a:lnSpc>
                <a:spcPct val="140000"/>
              </a:lnSpc>
            </a:pPr>
            <a:r>
              <a:rPr lang="zh-CN" altLang="en-US" sz="1800" smtClean="0"/>
              <a:t>如果配置为输入功能，可以将管脚配置为开漏，上拉，下拉等</a:t>
            </a:r>
            <a:endParaRPr lang="en-US" altLang="zh-CN" sz="1800" smtClean="0"/>
          </a:p>
          <a:p>
            <a:pPr lvl="1">
              <a:lnSpc>
                <a:spcPct val="140000"/>
              </a:lnSpc>
            </a:pPr>
            <a:r>
              <a:rPr lang="zh-CN" altLang="en-US" sz="1800" smtClean="0"/>
              <a:t>如果配置为输出功能，可以将管脚配置为开漏，上拉，下拉等。并控制管脚最大电流为</a:t>
            </a:r>
            <a:r>
              <a:rPr lang="en-US" altLang="zh-CN" sz="1800" smtClean="0"/>
              <a:t>2</a:t>
            </a:r>
            <a:r>
              <a:rPr lang="zh-CN" altLang="en-US" sz="1800" smtClean="0"/>
              <a:t>，</a:t>
            </a:r>
            <a:r>
              <a:rPr lang="en-US" altLang="zh-CN" sz="1800" smtClean="0"/>
              <a:t>4</a:t>
            </a:r>
            <a:r>
              <a:rPr lang="zh-CN" altLang="en-US" sz="1800" smtClean="0"/>
              <a:t>，</a:t>
            </a:r>
            <a:r>
              <a:rPr lang="en-US" altLang="zh-CN" sz="1800" smtClean="0"/>
              <a:t>8mA</a:t>
            </a:r>
            <a:r>
              <a:rPr lang="zh-CN" altLang="en-US" sz="1800" smtClean="0"/>
              <a:t>等，在</a:t>
            </a:r>
            <a:r>
              <a:rPr lang="en-US" altLang="zh-CN" sz="1800" smtClean="0"/>
              <a:t>8mA</a:t>
            </a:r>
            <a:r>
              <a:rPr lang="zh-CN" altLang="en-US" sz="1800" smtClean="0"/>
              <a:t>时可以控制输出斜率</a:t>
            </a:r>
            <a:endParaRPr lang="en-US" altLang="zh-CN" sz="1800" smtClean="0"/>
          </a:p>
          <a:p>
            <a:pPr lvl="1">
              <a:lnSpc>
                <a:spcPct val="140000"/>
              </a:lnSpc>
            </a:pPr>
            <a:r>
              <a:rPr lang="zh-CN" altLang="en-US" sz="1800" smtClean="0"/>
              <a:t>如果配置为输入功能，则可以通过读取</a:t>
            </a:r>
            <a:r>
              <a:rPr lang="en-US" altLang="zh-CN" sz="1800" smtClean="0"/>
              <a:t>GPIODATA</a:t>
            </a:r>
            <a:r>
              <a:rPr lang="zh-CN" altLang="en-US" sz="1800" smtClean="0"/>
              <a:t>获取相应位的电平</a:t>
            </a:r>
            <a:endParaRPr lang="en-US" altLang="zh-CN" sz="1800" smtClean="0"/>
          </a:p>
          <a:p>
            <a:pPr lvl="1">
              <a:lnSpc>
                <a:spcPct val="140000"/>
              </a:lnSpc>
            </a:pPr>
            <a:r>
              <a:rPr lang="zh-CN" altLang="en-US" sz="1800" smtClean="0"/>
              <a:t>如果配置为输出功能，则可以通过写入</a:t>
            </a:r>
            <a:r>
              <a:rPr lang="en-US" altLang="zh-CN" sz="1800" smtClean="0"/>
              <a:t>GPIODATA</a:t>
            </a:r>
            <a:r>
              <a:rPr lang="zh-CN" altLang="en-US" sz="1800" smtClean="0"/>
              <a:t>相应位置高低电平</a:t>
            </a:r>
            <a:endParaRPr lang="en-US" altLang="zh-CN" sz="1800" smtClean="0"/>
          </a:p>
          <a:p>
            <a:pPr lvl="1">
              <a:lnSpc>
                <a:spcPct val="140000"/>
              </a:lnSpc>
            </a:pPr>
            <a:r>
              <a:rPr lang="zh-CN" altLang="en-US" sz="1800" smtClean="0"/>
              <a:t>开漏可以用于</a:t>
            </a:r>
            <a:r>
              <a:rPr lang="en-US" altLang="zh-CN" sz="1800" smtClean="0"/>
              <a:t>I2C</a:t>
            </a:r>
            <a:r>
              <a:rPr lang="zh-CN" altLang="en-US" sz="1800" smtClean="0"/>
              <a:t>功能</a:t>
            </a:r>
          </a:p>
        </p:txBody>
      </p:sp>
      <p:sp>
        <p:nvSpPr>
          <p:cNvPr id="21506" name="Text Box 3"/>
          <p:cNvSpPr txBox="1">
            <a:spLocks noChangeArrowheads="1"/>
          </p:cNvSpPr>
          <p:nvPr/>
        </p:nvSpPr>
        <p:spPr bwMode="auto">
          <a:xfrm>
            <a:off x="2700338" y="188913"/>
            <a:ext cx="4535487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SzPct val="120000"/>
              <a:buFontTx/>
              <a:buBlip>
                <a:blip r:embed="rId2"/>
              </a:buBlip>
            </a:pPr>
            <a:r>
              <a:rPr lang="en-US" altLang="zh-CN" sz="3200" b="1">
                <a:solidFill>
                  <a:srgbClr val="133984"/>
                </a:solidFill>
              </a:rPr>
              <a:t>GIPO</a:t>
            </a:r>
            <a:r>
              <a:rPr lang="zh-CN" altLang="en-US" sz="3200" b="1">
                <a:solidFill>
                  <a:srgbClr val="133984"/>
                </a:solidFill>
              </a:rPr>
              <a:t>控制寄存器</a:t>
            </a:r>
            <a:endParaRPr lang="zh-CN" altLang="en-US" sz="3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4"/>
          <p:cNvSpPr>
            <a:spLocks noChangeArrowheads="1"/>
          </p:cNvSpPr>
          <p:nvPr/>
        </p:nvSpPr>
        <p:spPr bwMode="auto">
          <a:xfrm>
            <a:off x="395288" y="981075"/>
            <a:ext cx="8424862" cy="564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>
                <a:solidFill>
                  <a:srgbClr val="133984"/>
                </a:solidFill>
                <a:ea typeface="黑体" pitchFamily="49" charset="-122"/>
              </a:rPr>
              <a:t>GPIO API</a:t>
            </a:r>
            <a:r>
              <a:rPr lang="zh-CN" altLang="en-US" sz="2000">
                <a:solidFill>
                  <a:srgbClr val="133984"/>
                </a:solidFill>
                <a:ea typeface="黑体" pitchFamily="49" charset="-122"/>
              </a:rPr>
              <a:t>分成</a:t>
            </a:r>
            <a:r>
              <a:rPr lang="en-US" altLang="zh-CN" sz="2000">
                <a:solidFill>
                  <a:srgbClr val="133984"/>
                </a:solidFill>
                <a:ea typeface="黑体" pitchFamily="49" charset="-122"/>
              </a:rPr>
              <a:t>3</a:t>
            </a:r>
            <a:r>
              <a:rPr lang="zh-CN" altLang="en-US" sz="2000">
                <a:solidFill>
                  <a:srgbClr val="133984"/>
                </a:solidFill>
                <a:ea typeface="黑体" pitchFamily="49" charset="-122"/>
              </a:rPr>
              <a:t>组函数，分别执行以下功能：配置</a:t>
            </a:r>
            <a:r>
              <a:rPr lang="en-US" altLang="zh-CN" sz="2000">
                <a:solidFill>
                  <a:srgbClr val="133984"/>
                </a:solidFill>
                <a:ea typeface="黑体" pitchFamily="49" charset="-122"/>
              </a:rPr>
              <a:t>GPIO</a:t>
            </a:r>
            <a:r>
              <a:rPr lang="zh-CN" altLang="en-US" sz="2000">
                <a:solidFill>
                  <a:srgbClr val="133984"/>
                </a:solidFill>
                <a:ea typeface="黑体" pitchFamily="49" charset="-122"/>
              </a:rPr>
              <a:t>管脚、处理中断和访问管脚值。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solidFill>
                  <a:srgbClr val="133984"/>
                </a:solidFill>
                <a:ea typeface="黑体" pitchFamily="49" charset="-122"/>
              </a:rPr>
              <a:t>GPIO</a:t>
            </a:r>
            <a:r>
              <a:rPr lang="zh-CN" altLang="en-US" sz="2000">
                <a:solidFill>
                  <a:srgbClr val="133984"/>
                </a:solidFill>
                <a:ea typeface="黑体" pitchFamily="49" charset="-122"/>
              </a:rPr>
              <a:t>管脚用</a:t>
            </a:r>
            <a:r>
              <a:rPr lang="en-US" altLang="zh-CN" sz="2000">
                <a:solidFill>
                  <a:srgbClr val="133984"/>
                </a:solidFill>
                <a:ea typeface="黑体" pitchFamily="49" charset="-122"/>
              </a:rPr>
              <a:t>GPIODirModeSet()</a:t>
            </a:r>
            <a:r>
              <a:rPr lang="zh-CN" altLang="en-US" sz="2000">
                <a:solidFill>
                  <a:srgbClr val="133984"/>
                </a:solidFill>
                <a:ea typeface="黑体" pitchFamily="49" charset="-122"/>
              </a:rPr>
              <a:t>和</a:t>
            </a:r>
            <a:r>
              <a:rPr lang="en-US" altLang="zh-CN" sz="2000">
                <a:solidFill>
                  <a:srgbClr val="133984"/>
                </a:solidFill>
                <a:ea typeface="黑体" pitchFamily="49" charset="-122"/>
              </a:rPr>
              <a:t>GPIOPadConfigSet()</a:t>
            </a:r>
            <a:r>
              <a:rPr lang="zh-CN" altLang="en-US" sz="2000">
                <a:solidFill>
                  <a:srgbClr val="133984"/>
                </a:solidFill>
                <a:ea typeface="黑体" pitchFamily="49" charset="-122"/>
              </a:rPr>
              <a:t>配置。配置可用</a:t>
            </a:r>
            <a:r>
              <a:rPr lang="en-US" altLang="zh-CN" sz="2000">
                <a:solidFill>
                  <a:srgbClr val="133984"/>
                </a:solidFill>
                <a:ea typeface="黑体" pitchFamily="49" charset="-122"/>
              </a:rPr>
              <a:t>GPIODirModeGet()</a:t>
            </a:r>
            <a:r>
              <a:rPr lang="zh-CN" altLang="en-US" sz="2000">
                <a:solidFill>
                  <a:srgbClr val="133984"/>
                </a:solidFill>
                <a:ea typeface="黑体" pitchFamily="49" charset="-122"/>
              </a:rPr>
              <a:t>和</a:t>
            </a:r>
            <a:r>
              <a:rPr lang="en-US" altLang="zh-CN" sz="2000">
                <a:solidFill>
                  <a:srgbClr val="133984"/>
                </a:solidFill>
                <a:ea typeface="黑体" pitchFamily="49" charset="-122"/>
              </a:rPr>
              <a:t>GPIOPadConfigGet()</a:t>
            </a:r>
            <a:r>
              <a:rPr lang="zh-CN" altLang="en-US" sz="2000">
                <a:solidFill>
                  <a:srgbClr val="133984"/>
                </a:solidFill>
                <a:ea typeface="黑体" pitchFamily="49" charset="-122"/>
              </a:rPr>
              <a:t>读回。还有一些很有用的函数，在特定外设所需或推荐的配置中进行管脚配置；这些函数分别是</a:t>
            </a:r>
            <a:r>
              <a:rPr lang="en-US" altLang="zh-CN" sz="2000">
                <a:solidFill>
                  <a:srgbClr val="133984"/>
                </a:solidFill>
                <a:ea typeface="黑体" pitchFamily="49" charset="-122"/>
              </a:rPr>
              <a:t>GPIOPinTypeCAN()</a:t>
            </a:r>
            <a:r>
              <a:rPr lang="zh-CN" altLang="en-US" sz="2000">
                <a:solidFill>
                  <a:srgbClr val="133984"/>
                </a:solidFill>
                <a:ea typeface="黑体" pitchFamily="49" charset="-122"/>
              </a:rPr>
              <a:t>、</a:t>
            </a:r>
            <a:r>
              <a:rPr lang="en-US" altLang="zh-CN" sz="2000">
                <a:solidFill>
                  <a:srgbClr val="133984"/>
                </a:solidFill>
                <a:ea typeface="黑体" pitchFamily="49" charset="-122"/>
              </a:rPr>
              <a:t>GPIOPinTypeComparator()</a:t>
            </a:r>
            <a:r>
              <a:rPr lang="zh-CN" altLang="en-US" sz="2000">
                <a:solidFill>
                  <a:srgbClr val="133984"/>
                </a:solidFill>
                <a:ea typeface="黑体" pitchFamily="49" charset="-122"/>
              </a:rPr>
              <a:t>、</a:t>
            </a:r>
            <a:r>
              <a:rPr lang="en-US" altLang="zh-CN" sz="2000">
                <a:solidFill>
                  <a:srgbClr val="133984"/>
                </a:solidFill>
                <a:ea typeface="黑体" pitchFamily="49" charset="-122"/>
              </a:rPr>
              <a:t>GPIOPinTypeGPIOInput()</a:t>
            </a:r>
            <a:r>
              <a:rPr lang="zh-CN" altLang="en-US" sz="2000">
                <a:solidFill>
                  <a:srgbClr val="133984"/>
                </a:solidFill>
                <a:ea typeface="黑体" pitchFamily="49" charset="-122"/>
              </a:rPr>
              <a:t>、</a:t>
            </a:r>
            <a:r>
              <a:rPr lang="en-US" altLang="zh-CN" sz="2000">
                <a:solidFill>
                  <a:srgbClr val="133984"/>
                </a:solidFill>
                <a:ea typeface="黑体" pitchFamily="49" charset="-122"/>
              </a:rPr>
              <a:t>GPIOPinTypeGPIOOutput()</a:t>
            </a:r>
            <a:r>
              <a:rPr lang="zh-CN" altLang="en-US" sz="2000">
                <a:solidFill>
                  <a:srgbClr val="133984"/>
                </a:solidFill>
                <a:ea typeface="黑体" pitchFamily="49" charset="-122"/>
              </a:rPr>
              <a:t>、</a:t>
            </a:r>
            <a:r>
              <a:rPr lang="en-US" altLang="zh-CN" sz="2000">
                <a:solidFill>
                  <a:srgbClr val="133984"/>
                </a:solidFill>
                <a:ea typeface="黑体" pitchFamily="49" charset="-122"/>
              </a:rPr>
              <a:t>GPIOPinTypeGPIOOutputOD()</a:t>
            </a:r>
            <a:r>
              <a:rPr lang="zh-CN" altLang="en-US" sz="2000">
                <a:solidFill>
                  <a:srgbClr val="133984"/>
                </a:solidFill>
                <a:ea typeface="黑体" pitchFamily="49" charset="-122"/>
              </a:rPr>
              <a:t>、</a:t>
            </a:r>
            <a:r>
              <a:rPr lang="en-US" altLang="zh-CN" sz="2000">
                <a:solidFill>
                  <a:srgbClr val="133984"/>
                </a:solidFill>
                <a:ea typeface="黑体" pitchFamily="49" charset="-122"/>
              </a:rPr>
              <a:t>GPIOPinTypeI2C()</a:t>
            </a:r>
            <a:r>
              <a:rPr lang="zh-CN" altLang="en-US" sz="2000">
                <a:solidFill>
                  <a:srgbClr val="133984"/>
                </a:solidFill>
                <a:ea typeface="黑体" pitchFamily="49" charset="-122"/>
              </a:rPr>
              <a:t>、</a:t>
            </a:r>
            <a:r>
              <a:rPr lang="en-US" altLang="zh-CN" sz="2000">
                <a:solidFill>
                  <a:srgbClr val="133984"/>
                </a:solidFill>
                <a:ea typeface="黑体" pitchFamily="49" charset="-122"/>
              </a:rPr>
              <a:t>GPIOPinTypePWM()</a:t>
            </a:r>
            <a:r>
              <a:rPr lang="zh-CN" altLang="en-US" sz="2000">
                <a:solidFill>
                  <a:srgbClr val="133984"/>
                </a:solidFill>
                <a:ea typeface="黑体" pitchFamily="49" charset="-122"/>
              </a:rPr>
              <a:t>、</a:t>
            </a:r>
            <a:r>
              <a:rPr lang="en-US" altLang="zh-CN" sz="2000">
                <a:solidFill>
                  <a:srgbClr val="133984"/>
                </a:solidFill>
                <a:ea typeface="黑体" pitchFamily="49" charset="-122"/>
              </a:rPr>
              <a:t>GPIOPinTypeQEI()</a:t>
            </a:r>
            <a:r>
              <a:rPr lang="zh-CN" altLang="en-US" sz="2000">
                <a:solidFill>
                  <a:srgbClr val="133984"/>
                </a:solidFill>
                <a:ea typeface="黑体" pitchFamily="49" charset="-122"/>
              </a:rPr>
              <a:t>、</a:t>
            </a:r>
            <a:r>
              <a:rPr lang="en-US" altLang="zh-CN" sz="2000">
                <a:solidFill>
                  <a:srgbClr val="133984"/>
                </a:solidFill>
                <a:ea typeface="黑体" pitchFamily="49" charset="-122"/>
              </a:rPr>
              <a:t>GPIOPinTypeSSI()</a:t>
            </a:r>
            <a:r>
              <a:rPr lang="zh-CN" altLang="en-US" sz="2000">
                <a:solidFill>
                  <a:srgbClr val="133984"/>
                </a:solidFill>
                <a:ea typeface="黑体" pitchFamily="49" charset="-122"/>
              </a:rPr>
              <a:t>、</a:t>
            </a:r>
            <a:r>
              <a:rPr lang="en-US" altLang="zh-CN" sz="2000">
                <a:solidFill>
                  <a:srgbClr val="133984"/>
                </a:solidFill>
                <a:ea typeface="黑体" pitchFamily="49" charset="-122"/>
              </a:rPr>
              <a:t>GPIOPinTypeTimer()</a:t>
            </a:r>
            <a:r>
              <a:rPr lang="zh-CN" altLang="en-US" sz="2000">
                <a:solidFill>
                  <a:srgbClr val="133984"/>
                </a:solidFill>
                <a:ea typeface="黑体" pitchFamily="49" charset="-122"/>
              </a:rPr>
              <a:t>和</a:t>
            </a:r>
            <a:r>
              <a:rPr lang="en-US" altLang="zh-CN" sz="2000">
                <a:solidFill>
                  <a:srgbClr val="133984"/>
                </a:solidFill>
                <a:ea typeface="黑体" pitchFamily="49" charset="-122"/>
              </a:rPr>
              <a:t>GPIOPinTypeUART()</a:t>
            </a:r>
            <a:r>
              <a:rPr lang="zh-CN" altLang="en-US" sz="2000">
                <a:solidFill>
                  <a:srgbClr val="133984"/>
                </a:solidFill>
                <a:ea typeface="黑体" pitchFamily="49" charset="-122"/>
              </a:rPr>
              <a:t>。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solidFill>
                  <a:srgbClr val="133984"/>
                </a:solidFill>
                <a:ea typeface="黑体" pitchFamily="49" charset="-122"/>
              </a:rPr>
              <a:t>GPIO</a:t>
            </a:r>
            <a:r>
              <a:rPr lang="zh-CN" altLang="en-US" sz="2000">
                <a:solidFill>
                  <a:srgbClr val="133984"/>
                </a:solidFill>
                <a:ea typeface="黑体" pitchFamily="49" charset="-122"/>
              </a:rPr>
              <a:t>中断由</a:t>
            </a:r>
            <a:r>
              <a:rPr lang="en-US" altLang="zh-CN" sz="2000">
                <a:solidFill>
                  <a:srgbClr val="133984"/>
                </a:solidFill>
                <a:ea typeface="黑体" pitchFamily="49" charset="-122"/>
              </a:rPr>
              <a:t>GPIOIntTypeSet()</a:t>
            </a:r>
            <a:r>
              <a:rPr lang="zh-CN" altLang="en-US" sz="2000">
                <a:solidFill>
                  <a:srgbClr val="133984"/>
                </a:solidFill>
                <a:ea typeface="黑体" pitchFamily="49" charset="-122"/>
              </a:rPr>
              <a:t>、</a:t>
            </a:r>
            <a:r>
              <a:rPr lang="en-US" altLang="zh-CN" sz="2000">
                <a:solidFill>
                  <a:srgbClr val="133984"/>
                </a:solidFill>
                <a:ea typeface="黑体" pitchFamily="49" charset="-122"/>
              </a:rPr>
              <a:t>GPIOIntTypeGet()</a:t>
            </a:r>
            <a:r>
              <a:rPr lang="zh-CN" altLang="en-US" sz="2000">
                <a:solidFill>
                  <a:srgbClr val="133984"/>
                </a:solidFill>
                <a:ea typeface="黑体" pitchFamily="49" charset="-122"/>
              </a:rPr>
              <a:t>、</a:t>
            </a:r>
            <a:r>
              <a:rPr lang="en-US" altLang="zh-CN" sz="2000">
                <a:solidFill>
                  <a:srgbClr val="133984"/>
                </a:solidFill>
                <a:ea typeface="黑体" pitchFamily="49" charset="-122"/>
              </a:rPr>
              <a:t>GPIOPinIntEnable()</a:t>
            </a:r>
            <a:r>
              <a:rPr lang="zh-CN" altLang="en-US" sz="2000">
                <a:solidFill>
                  <a:srgbClr val="133984"/>
                </a:solidFill>
                <a:ea typeface="黑体" pitchFamily="49" charset="-122"/>
              </a:rPr>
              <a:t>、</a:t>
            </a:r>
            <a:r>
              <a:rPr lang="en-US" altLang="zh-CN" sz="2000">
                <a:solidFill>
                  <a:srgbClr val="133984"/>
                </a:solidFill>
                <a:ea typeface="黑体" pitchFamily="49" charset="-122"/>
              </a:rPr>
              <a:t>GPIOPinIntDisable()</a:t>
            </a:r>
            <a:r>
              <a:rPr lang="zh-CN" altLang="en-US" sz="2000">
                <a:solidFill>
                  <a:srgbClr val="133984"/>
                </a:solidFill>
                <a:ea typeface="黑体" pitchFamily="49" charset="-122"/>
              </a:rPr>
              <a:t>、</a:t>
            </a:r>
            <a:r>
              <a:rPr lang="en-US" altLang="zh-CN" sz="2000">
                <a:solidFill>
                  <a:srgbClr val="133984"/>
                </a:solidFill>
                <a:ea typeface="黑体" pitchFamily="49" charset="-122"/>
              </a:rPr>
              <a:t>GPIOPinIntStatus()</a:t>
            </a:r>
            <a:r>
              <a:rPr lang="zh-CN" altLang="en-US" sz="2000">
                <a:solidFill>
                  <a:srgbClr val="133984"/>
                </a:solidFill>
                <a:ea typeface="黑体" pitchFamily="49" charset="-122"/>
              </a:rPr>
              <a:t>、</a:t>
            </a:r>
            <a:r>
              <a:rPr lang="en-US" altLang="zh-CN" sz="2000">
                <a:solidFill>
                  <a:srgbClr val="133984"/>
                </a:solidFill>
                <a:ea typeface="黑体" pitchFamily="49" charset="-122"/>
              </a:rPr>
              <a:t>GPIOPinIntClear()</a:t>
            </a:r>
            <a:r>
              <a:rPr lang="zh-CN" altLang="en-US" sz="2000">
                <a:solidFill>
                  <a:srgbClr val="133984"/>
                </a:solidFill>
                <a:ea typeface="黑体" pitchFamily="49" charset="-122"/>
              </a:rPr>
              <a:t>、</a:t>
            </a:r>
            <a:r>
              <a:rPr lang="en-US" altLang="zh-CN" sz="2000">
                <a:solidFill>
                  <a:srgbClr val="133984"/>
                </a:solidFill>
                <a:ea typeface="黑体" pitchFamily="49" charset="-122"/>
              </a:rPr>
              <a:t>GPIOPortIntRegister()</a:t>
            </a:r>
            <a:r>
              <a:rPr lang="zh-CN" altLang="en-US" sz="2000">
                <a:solidFill>
                  <a:srgbClr val="133984"/>
                </a:solidFill>
                <a:ea typeface="黑体" pitchFamily="49" charset="-122"/>
              </a:rPr>
              <a:t>和</a:t>
            </a:r>
            <a:r>
              <a:rPr lang="en-US" altLang="zh-CN" sz="2000">
                <a:solidFill>
                  <a:srgbClr val="133984"/>
                </a:solidFill>
                <a:ea typeface="黑体" pitchFamily="49" charset="-122"/>
              </a:rPr>
              <a:t>GPIOPortIntUnregister()</a:t>
            </a:r>
            <a:r>
              <a:rPr lang="zh-CN" altLang="en-US" sz="2000">
                <a:solidFill>
                  <a:srgbClr val="133984"/>
                </a:solidFill>
                <a:ea typeface="黑体" pitchFamily="49" charset="-122"/>
              </a:rPr>
              <a:t>来处理。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solidFill>
                  <a:srgbClr val="133984"/>
                </a:solidFill>
                <a:ea typeface="黑体" pitchFamily="49" charset="-122"/>
              </a:rPr>
              <a:t>GPIO</a:t>
            </a:r>
            <a:r>
              <a:rPr lang="zh-CN" altLang="en-US" sz="2000">
                <a:solidFill>
                  <a:srgbClr val="133984"/>
                </a:solidFill>
                <a:ea typeface="黑体" pitchFamily="49" charset="-122"/>
              </a:rPr>
              <a:t>管脚状态由</a:t>
            </a:r>
            <a:r>
              <a:rPr lang="en-US" altLang="zh-CN" sz="2000">
                <a:solidFill>
                  <a:srgbClr val="133984"/>
                </a:solidFill>
                <a:ea typeface="黑体" pitchFamily="49" charset="-122"/>
              </a:rPr>
              <a:t>GPIOPinRead()</a:t>
            </a:r>
            <a:r>
              <a:rPr lang="zh-CN" altLang="en-US" sz="2000">
                <a:solidFill>
                  <a:srgbClr val="133984"/>
                </a:solidFill>
                <a:ea typeface="黑体" pitchFamily="49" charset="-122"/>
              </a:rPr>
              <a:t>和</a:t>
            </a:r>
            <a:r>
              <a:rPr lang="en-US" altLang="zh-CN" sz="2000">
                <a:solidFill>
                  <a:srgbClr val="133984"/>
                </a:solidFill>
                <a:ea typeface="黑体" pitchFamily="49" charset="-122"/>
              </a:rPr>
              <a:t>GPIOPinWrite()</a:t>
            </a:r>
            <a:r>
              <a:rPr lang="zh-CN" altLang="en-US" sz="2000">
                <a:solidFill>
                  <a:srgbClr val="133984"/>
                </a:solidFill>
                <a:ea typeface="黑体" pitchFamily="49" charset="-122"/>
              </a:rPr>
              <a:t>来访问。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Content Placeholder 2"/>
          <p:cNvSpPr>
            <a:spLocks noGrp="1"/>
          </p:cNvSpPr>
          <p:nvPr>
            <p:ph idx="1"/>
          </p:nvPr>
        </p:nvSpPr>
        <p:spPr>
          <a:xfrm>
            <a:off x="431800" y="1052513"/>
            <a:ext cx="8229600" cy="5065712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400" smtClean="0">
                <a:solidFill>
                  <a:srgbClr val="961B02"/>
                </a:solidFill>
              </a:rPr>
              <a:t>用</a:t>
            </a:r>
            <a:r>
              <a:rPr lang="en-US" altLang="zh-CN" sz="2400" smtClean="0">
                <a:solidFill>
                  <a:srgbClr val="961B02"/>
                </a:solidFill>
              </a:rPr>
              <a:t>STELLARIS</a:t>
            </a:r>
            <a:r>
              <a:rPr lang="zh-CN" altLang="en-US" sz="2400" smtClean="0">
                <a:solidFill>
                  <a:srgbClr val="961B02"/>
                </a:solidFill>
              </a:rPr>
              <a:t>库函数来配置一个</a:t>
            </a:r>
            <a:r>
              <a:rPr lang="en-US" altLang="zh-CN" sz="2400" smtClean="0">
                <a:solidFill>
                  <a:srgbClr val="961B02"/>
                </a:solidFill>
              </a:rPr>
              <a:t>GPIO</a:t>
            </a:r>
            <a:r>
              <a:rPr lang="zh-CN" altLang="en-US" sz="2400" smtClean="0">
                <a:solidFill>
                  <a:srgbClr val="961B02"/>
                </a:solidFill>
              </a:rPr>
              <a:t>引脚的步骤</a:t>
            </a:r>
            <a:endParaRPr lang="en-US" altLang="zh-CN" sz="2400" smtClean="0">
              <a:solidFill>
                <a:srgbClr val="961B02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000" smtClean="0"/>
              <a:t>配置为输入</a:t>
            </a:r>
            <a:endParaRPr lang="en-US" altLang="zh-CN" sz="2000" smtClean="0"/>
          </a:p>
          <a:p>
            <a:pPr lvl="1">
              <a:lnSpc>
                <a:spcPct val="120000"/>
              </a:lnSpc>
            </a:pPr>
            <a:r>
              <a:rPr lang="en-US" altLang="zh-CN" sz="2000" smtClean="0"/>
              <a:t>SysCtlPeriEnable</a:t>
            </a:r>
            <a:r>
              <a:rPr lang="zh-CN" altLang="en-US" sz="2000" smtClean="0"/>
              <a:t>（</a:t>
            </a:r>
            <a:r>
              <a:rPr lang="en-US" altLang="zh-CN" sz="2000" smtClean="0"/>
              <a:t>SYSCTL_PERIPH_GPIOA</a:t>
            </a:r>
            <a:r>
              <a:rPr lang="zh-CN" altLang="en-US" sz="2000" smtClean="0"/>
              <a:t>）</a:t>
            </a:r>
            <a:endParaRPr lang="en-US" altLang="zh-CN" sz="2000" smtClean="0"/>
          </a:p>
          <a:p>
            <a:pPr lvl="1">
              <a:lnSpc>
                <a:spcPct val="120000"/>
              </a:lnSpc>
            </a:pPr>
            <a:r>
              <a:rPr lang="en-US" altLang="zh-CN" sz="2000" smtClean="0"/>
              <a:t>GPIOPinTypeGPIOIn</a:t>
            </a:r>
            <a:r>
              <a:rPr lang="zh-CN" altLang="en-US" sz="2000" smtClean="0"/>
              <a:t>（</a:t>
            </a:r>
            <a:r>
              <a:rPr lang="en-US" altLang="zh-CN" sz="2000" smtClean="0"/>
              <a:t>GPIO_PORTA_BASE,GPIO_PIN_0 |  GPIO_PIN_1</a:t>
            </a:r>
            <a:r>
              <a:rPr lang="zh-CN" altLang="en-US" sz="2000" smtClean="0"/>
              <a:t>）</a:t>
            </a:r>
            <a:endParaRPr lang="en-US" altLang="zh-CN" sz="2000" smtClean="0"/>
          </a:p>
          <a:p>
            <a:pPr lvl="1">
              <a:lnSpc>
                <a:spcPct val="120000"/>
              </a:lnSpc>
            </a:pPr>
            <a:r>
              <a:rPr lang="en-US" altLang="zh-CN" sz="2000" smtClean="0"/>
              <a:t>GPIOPinRead(GPIO_PORTA_BASE,GPIO_PIN_0)</a:t>
            </a:r>
          </a:p>
          <a:p>
            <a:pPr>
              <a:lnSpc>
                <a:spcPct val="120000"/>
              </a:lnSpc>
            </a:pPr>
            <a:r>
              <a:rPr lang="zh-CN" altLang="en-US" sz="2000" smtClean="0"/>
              <a:t>配置为输出</a:t>
            </a:r>
            <a:endParaRPr lang="en-US" altLang="zh-CN" sz="2000" smtClean="0"/>
          </a:p>
          <a:p>
            <a:pPr lvl="1">
              <a:lnSpc>
                <a:spcPct val="120000"/>
              </a:lnSpc>
            </a:pPr>
            <a:r>
              <a:rPr lang="en-US" altLang="zh-CN" sz="2000" smtClean="0"/>
              <a:t>SysCtlPeriEnable</a:t>
            </a:r>
            <a:r>
              <a:rPr lang="zh-CN" altLang="en-US" sz="2000" smtClean="0"/>
              <a:t>（</a:t>
            </a:r>
            <a:r>
              <a:rPr lang="en-US" altLang="zh-CN" sz="2000" smtClean="0"/>
              <a:t>SYSCTL_PERIPH_GPIOA</a:t>
            </a:r>
            <a:r>
              <a:rPr lang="zh-CN" altLang="en-US" sz="2000" smtClean="0"/>
              <a:t>）</a:t>
            </a:r>
            <a:endParaRPr lang="en-US" altLang="zh-CN" sz="2000" smtClean="0"/>
          </a:p>
          <a:p>
            <a:pPr lvl="1">
              <a:lnSpc>
                <a:spcPct val="120000"/>
              </a:lnSpc>
            </a:pPr>
            <a:r>
              <a:rPr lang="en-US" altLang="zh-CN" sz="2000" smtClean="0"/>
              <a:t>GPIOPinTypeGPIOOutput</a:t>
            </a:r>
            <a:r>
              <a:rPr lang="zh-CN" altLang="en-US" sz="2000" smtClean="0"/>
              <a:t>（</a:t>
            </a:r>
            <a:r>
              <a:rPr lang="en-US" altLang="zh-CN" sz="2000" smtClean="0"/>
              <a:t>GPIO_PORTA_BASE,GPIO_PIN_0 |  GPIO_PIN_1</a:t>
            </a:r>
            <a:r>
              <a:rPr lang="zh-CN" altLang="en-US" sz="2000" smtClean="0"/>
              <a:t>）</a:t>
            </a:r>
            <a:endParaRPr lang="en-US" altLang="zh-CN" sz="2000" smtClean="0"/>
          </a:p>
          <a:p>
            <a:pPr lvl="1">
              <a:lnSpc>
                <a:spcPct val="120000"/>
              </a:lnSpc>
            </a:pPr>
            <a:r>
              <a:rPr lang="en-US" altLang="zh-CN" sz="2000" smtClean="0"/>
              <a:t>GPIOPinWrite(GPIO_PORTA_BASE,GPIO_PIN_0 |  GPIO_PIN_1,0x3)</a:t>
            </a:r>
            <a:endParaRPr lang="zh-CN" altLang="en-US" sz="1600" smtClean="0"/>
          </a:p>
        </p:txBody>
      </p:sp>
      <p:sp>
        <p:nvSpPr>
          <p:cNvPr id="23554" name="Text Box 3"/>
          <p:cNvSpPr txBox="1">
            <a:spLocks noChangeArrowheads="1"/>
          </p:cNvSpPr>
          <p:nvPr/>
        </p:nvSpPr>
        <p:spPr bwMode="auto">
          <a:xfrm>
            <a:off x="2484438" y="188913"/>
            <a:ext cx="46799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133984"/>
                </a:solidFill>
              </a:rPr>
              <a:t>GIPO</a:t>
            </a:r>
            <a:r>
              <a:rPr lang="zh-CN" altLang="en-US" sz="3200" b="1">
                <a:solidFill>
                  <a:srgbClr val="133984"/>
                </a:solidFill>
              </a:rPr>
              <a:t>库函配置说明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914400"/>
            <a:ext cx="8229600" cy="5683250"/>
          </a:xfrm>
        </p:spPr>
        <p:txBody>
          <a:bodyPr/>
          <a:lstStyle/>
          <a:p>
            <a:pPr marL="0" indent="0">
              <a:spcBef>
                <a:spcPct val="50000"/>
              </a:spcBef>
            </a:pPr>
            <a:r>
              <a:rPr lang="en-US" altLang="zh-CN" sz="2000" dirty="0" smtClean="0"/>
              <a:t>STELLARIS</a:t>
            </a:r>
            <a:r>
              <a:rPr lang="zh-CN" altLang="en-US" sz="2000" dirty="0" smtClean="0"/>
              <a:t>系列作为 “微控制器”，其</a:t>
            </a:r>
            <a:r>
              <a:rPr lang="en-US" altLang="zh-CN" sz="2000" dirty="0" smtClean="0"/>
              <a:t>GPIO</a:t>
            </a:r>
            <a:r>
              <a:rPr lang="zh-CN" altLang="en-US" sz="2000" dirty="0" smtClean="0"/>
              <a:t>具有如下的</a:t>
            </a:r>
            <a:r>
              <a:rPr lang="zh-CN" altLang="en-US" sz="2000" dirty="0" smtClean="0">
                <a:solidFill>
                  <a:srgbClr val="FF0000"/>
                </a:solidFill>
              </a:rPr>
              <a:t>特性：</a:t>
            </a:r>
          </a:p>
          <a:p>
            <a:pPr lvl="1">
              <a:lnSpc>
                <a:spcPct val="140000"/>
              </a:lnSpc>
              <a:spcBef>
                <a:spcPct val="500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zh-CN" altLang="en-US" sz="2000" dirty="0" smtClean="0"/>
              <a:t>可以独立控制每个</a:t>
            </a:r>
            <a:r>
              <a:rPr lang="en-US" altLang="zh-CN" sz="2000" dirty="0" smtClean="0"/>
              <a:t>GPIO</a:t>
            </a:r>
            <a:r>
              <a:rPr lang="zh-CN" altLang="en-US" sz="2000" dirty="0" smtClean="0"/>
              <a:t>口的</a:t>
            </a:r>
            <a:r>
              <a:rPr lang="zh-CN" altLang="en-US" sz="2000" dirty="0" smtClean="0">
                <a:solidFill>
                  <a:srgbClr val="C00000"/>
                </a:solidFill>
              </a:rPr>
              <a:t>方向</a:t>
            </a:r>
            <a:r>
              <a:rPr lang="zh-CN" altLang="en-US" sz="2000" dirty="0" smtClean="0"/>
              <a:t>（输入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输出模式）；</a:t>
            </a:r>
          </a:p>
          <a:p>
            <a:pPr lvl="1">
              <a:lnSpc>
                <a:spcPct val="140000"/>
              </a:lnSpc>
              <a:spcBef>
                <a:spcPct val="500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zh-CN" altLang="en-US" sz="2000" dirty="0" smtClean="0"/>
              <a:t>可以独立设置每个</a:t>
            </a:r>
            <a:r>
              <a:rPr lang="en-US" altLang="zh-CN" sz="2000" dirty="0" smtClean="0"/>
              <a:t>GPIO</a:t>
            </a:r>
            <a:r>
              <a:rPr lang="zh-CN" altLang="en-US" sz="2000" dirty="0" smtClean="0"/>
              <a:t>的</a:t>
            </a:r>
            <a:r>
              <a:rPr lang="zh-CN" altLang="en-US" sz="2000" dirty="0" smtClean="0">
                <a:solidFill>
                  <a:srgbClr val="C00000"/>
                </a:solidFill>
              </a:rPr>
              <a:t>输出状态</a:t>
            </a:r>
            <a:r>
              <a:rPr lang="zh-CN" altLang="en-US" sz="2000" dirty="0" smtClean="0"/>
              <a:t>（高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低电平，</a:t>
            </a:r>
            <a:r>
              <a:rPr lang="zh-CN" altLang="zh-CN" sz="2000" dirty="0" smtClean="0"/>
              <a:t>包括弱上拉或下拉电阻、</a:t>
            </a:r>
            <a:r>
              <a:rPr lang="en-US" altLang="zh-CN" sz="2000" dirty="0" smtClean="0"/>
              <a:t>2 mA/4 mA/8 mA</a:t>
            </a:r>
            <a:r>
              <a:rPr lang="zh-CN" altLang="zh-CN" sz="2000" dirty="0" smtClean="0"/>
              <a:t>引脚驱动、</a:t>
            </a:r>
            <a:r>
              <a:rPr lang="en-US" altLang="zh-CN" sz="2000" dirty="0" smtClean="0"/>
              <a:t>8 mA</a:t>
            </a:r>
            <a:r>
              <a:rPr lang="zh-CN" altLang="zh-CN" sz="2000" dirty="0" smtClean="0"/>
              <a:t>驱动的斜率控制、开漏使能 </a:t>
            </a:r>
            <a:r>
              <a:rPr lang="zh-CN" altLang="en-US" sz="2000" dirty="0" smtClean="0"/>
              <a:t>等）；</a:t>
            </a:r>
            <a:endParaRPr lang="en-US" altLang="zh-CN" sz="2000" dirty="0" smtClean="0"/>
          </a:p>
          <a:p>
            <a:pPr lvl="1">
              <a:lnSpc>
                <a:spcPct val="140000"/>
              </a:lnSpc>
              <a:spcBef>
                <a:spcPct val="500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zh-CN" altLang="zh-CN" sz="2000" dirty="0" smtClean="0"/>
              <a:t>输入／输出可承受</a:t>
            </a:r>
            <a:r>
              <a:rPr lang="en-US" altLang="zh-CN" sz="2000" dirty="0" smtClean="0"/>
              <a:t>5V</a:t>
            </a:r>
            <a:r>
              <a:rPr lang="zh-CN" altLang="zh-CN" sz="2000" dirty="0" smtClean="0"/>
              <a:t>电压；</a:t>
            </a:r>
            <a:endParaRPr lang="en-US" altLang="zh-CN" sz="2000" dirty="0" smtClean="0"/>
          </a:p>
          <a:p>
            <a:pPr lvl="1">
              <a:lnSpc>
                <a:spcPct val="140000"/>
              </a:lnSpc>
              <a:spcBef>
                <a:spcPct val="500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zh-CN" altLang="zh-CN" sz="2000" dirty="0" smtClean="0"/>
              <a:t>可编程控制</a:t>
            </a:r>
            <a:r>
              <a:rPr lang="en-US" altLang="zh-CN" sz="2000" dirty="0" smtClean="0"/>
              <a:t>GPIO</a:t>
            </a:r>
            <a:r>
              <a:rPr lang="zh-CN" altLang="zh-CN" sz="2000" dirty="0" smtClean="0">
                <a:solidFill>
                  <a:srgbClr val="C00000"/>
                </a:solidFill>
              </a:rPr>
              <a:t>中断</a:t>
            </a:r>
            <a:r>
              <a:rPr lang="zh-CN" altLang="zh-CN" sz="2000" dirty="0" smtClean="0"/>
              <a:t>，包括屏蔽中断发生、边沿触发（上升沿，下降沿，上升、下降沿）</a:t>
            </a:r>
          </a:p>
          <a:p>
            <a:pPr lvl="1">
              <a:lnSpc>
                <a:spcPct val="140000"/>
              </a:lnSpc>
              <a:spcBef>
                <a:spcPct val="500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zh-CN" altLang="en-US" sz="2000" b="1" dirty="0" smtClean="0">
                <a:solidFill>
                  <a:srgbClr val="00B0F0"/>
                </a:solidFill>
              </a:rPr>
              <a:t>所有</a:t>
            </a:r>
            <a:r>
              <a:rPr lang="en-US" altLang="zh-CN" sz="2000" b="1" dirty="0" smtClean="0">
                <a:solidFill>
                  <a:srgbClr val="00B0F0"/>
                </a:solidFill>
              </a:rPr>
              <a:t>GPIO</a:t>
            </a:r>
            <a:r>
              <a:rPr lang="zh-CN" altLang="en-US" sz="2000" b="1" dirty="0" smtClean="0">
                <a:solidFill>
                  <a:srgbClr val="00B0F0"/>
                </a:solidFill>
              </a:rPr>
              <a:t>口除特殊指定的外，复位后默认为</a:t>
            </a:r>
            <a:r>
              <a:rPr lang="en-US" altLang="zh-CN" sz="2000" b="1" dirty="0" smtClean="0">
                <a:solidFill>
                  <a:srgbClr val="00B0F0"/>
                </a:solidFill>
              </a:rPr>
              <a:t>GPIO</a:t>
            </a:r>
            <a:r>
              <a:rPr lang="zh-CN" altLang="en-US" sz="2000" b="1" dirty="0" smtClean="0">
                <a:solidFill>
                  <a:srgbClr val="00B0F0"/>
                </a:solidFill>
              </a:rPr>
              <a:t>的三态。</a:t>
            </a:r>
            <a:endParaRPr lang="en-US" altLang="zh-CN" sz="2000" b="1" dirty="0" smtClean="0">
              <a:solidFill>
                <a:srgbClr val="00B0F0"/>
              </a:solidFill>
            </a:endParaRPr>
          </a:p>
        </p:txBody>
      </p:sp>
      <p:sp>
        <p:nvSpPr>
          <p:cNvPr id="6146" name="Text Box 3"/>
          <p:cNvSpPr txBox="1">
            <a:spLocks noChangeArrowheads="1"/>
          </p:cNvSpPr>
          <p:nvPr/>
        </p:nvSpPr>
        <p:spPr bwMode="auto">
          <a:xfrm>
            <a:off x="3492500" y="44450"/>
            <a:ext cx="2303463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buSzPct val="120000"/>
            </a:pPr>
            <a:r>
              <a:rPr lang="en-US" altLang="zh-CN" sz="3600" b="1" dirty="0" smtClean="0">
                <a:solidFill>
                  <a:srgbClr val="133984"/>
                </a:solidFill>
              </a:rPr>
              <a:t>GPIO</a:t>
            </a:r>
            <a:r>
              <a:rPr lang="zh-CN" altLang="en-US" sz="3600" b="1" dirty="0">
                <a:solidFill>
                  <a:srgbClr val="133984"/>
                </a:solidFill>
              </a:rPr>
              <a:t>概述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908050"/>
            <a:ext cx="8229600" cy="5683250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  <a:buFontTx/>
              <a:buNone/>
            </a:pPr>
            <a:endParaRPr lang="zh-CN" altLang="en-US" b="1" smtClean="0"/>
          </a:p>
          <a:p>
            <a:pPr lvl="1">
              <a:spcBef>
                <a:spcPct val="50000"/>
              </a:spcBef>
              <a:buClr>
                <a:srgbClr val="0000FF"/>
              </a:buClr>
              <a:buFont typeface="Wingdings" pitchFamily="2" charset="2"/>
              <a:buChar char="§"/>
            </a:pPr>
            <a:endParaRPr lang="en-US" altLang="zh-CN" sz="2000" smtClean="0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668338" y="3057525"/>
            <a:ext cx="1905000" cy="1143000"/>
          </a:xfrm>
          <a:prstGeom prst="wedgeRectCallout">
            <a:avLst>
              <a:gd name="adj1" fmla="val 117167"/>
              <a:gd name="adj2" fmla="val 79861"/>
            </a:avLst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  <a:ea typeface="华文新魏" pitchFamily="2" charset="-122"/>
              </a:rPr>
              <a:t>检测数字输入，如键盘或开关信号</a:t>
            </a:r>
            <a:endParaRPr kumimoji="1" lang="zh-CN" altLang="en-US" sz="240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5621338" y="2219325"/>
            <a:ext cx="1752600" cy="838200"/>
          </a:xfrm>
          <a:prstGeom prst="wedgeRectCallout">
            <a:avLst>
              <a:gd name="adj1" fmla="val -63949"/>
              <a:gd name="adj2" fmla="val 116287"/>
            </a:avLst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  <a:ea typeface="华文新魏" pitchFamily="2" charset="-122"/>
              </a:rPr>
              <a:t>驱动</a:t>
            </a:r>
            <a:r>
              <a:rPr kumimoji="1" lang="en-US" altLang="zh-CN" sz="2400">
                <a:latin typeface="Times New Roman" pitchFamily="18" charset="0"/>
                <a:ea typeface="华文新魏" pitchFamily="2" charset="-122"/>
              </a:rPr>
              <a:t>LED</a:t>
            </a:r>
            <a:r>
              <a:rPr kumimoji="1" lang="zh-CN" altLang="en-US" sz="2400">
                <a:latin typeface="Times New Roman" pitchFamily="18" charset="0"/>
                <a:ea typeface="华文新魏" pitchFamily="2" charset="-122"/>
              </a:rPr>
              <a:t>或其它指示器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087938" y="6105525"/>
            <a:ext cx="2057400" cy="457200"/>
          </a:xfrm>
          <a:prstGeom prst="wedgeRectCallout">
            <a:avLst>
              <a:gd name="adj1" fmla="val -33023"/>
              <a:gd name="adj2" fmla="val -252083"/>
            </a:avLst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  <a:ea typeface="华文新魏" pitchFamily="2" charset="-122"/>
              </a:rPr>
              <a:t>控制片外器件</a:t>
            </a:r>
          </a:p>
        </p:txBody>
      </p:sp>
      <p:grpSp>
        <p:nvGrpSpPr>
          <p:cNvPr id="8197" name="Group 4"/>
          <p:cNvGrpSpPr>
            <a:grpSpLocks noChangeAspect="1"/>
          </p:cNvGrpSpPr>
          <p:nvPr/>
        </p:nvGrpSpPr>
        <p:grpSpPr bwMode="auto">
          <a:xfrm>
            <a:off x="2268538" y="2781300"/>
            <a:ext cx="5486400" cy="3400425"/>
            <a:chOff x="1429" y="1752"/>
            <a:chExt cx="3456" cy="2142"/>
          </a:xfrm>
        </p:grpSpPr>
        <p:sp>
          <p:nvSpPr>
            <p:cNvPr id="8199" name="AutoShape 3"/>
            <p:cNvSpPr>
              <a:spLocks noChangeAspect="1" noChangeArrowheads="1" noTextEdit="1"/>
            </p:cNvSpPr>
            <p:nvPr/>
          </p:nvSpPr>
          <p:spPr bwMode="auto">
            <a:xfrm>
              <a:off x="1429" y="1752"/>
              <a:ext cx="3456" cy="2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0" name="Rectangle 5"/>
            <p:cNvSpPr>
              <a:spLocks noChangeArrowheads="1"/>
            </p:cNvSpPr>
            <p:nvPr/>
          </p:nvSpPr>
          <p:spPr bwMode="auto">
            <a:xfrm>
              <a:off x="2479" y="1839"/>
              <a:ext cx="875" cy="1925"/>
            </a:xfrm>
            <a:prstGeom prst="rect">
              <a:avLst/>
            </a:prstGeom>
            <a:solidFill>
              <a:srgbClr val="FFFFB0"/>
            </a:solidFill>
            <a:ln w="0">
              <a:solidFill>
                <a:srgbClr val="8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ea typeface="黑体" pitchFamily="49" charset="-122"/>
              </a:endParaRPr>
            </a:p>
          </p:txBody>
        </p:sp>
        <p:sp>
          <p:nvSpPr>
            <p:cNvPr id="8201" name="Line 6"/>
            <p:cNvSpPr>
              <a:spLocks noChangeShapeType="1"/>
            </p:cNvSpPr>
            <p:nvPr/>
          </p:nvSpPr>
          <p:spPr bwMode="auto">
            <a:xfrm>
              <a:off x="4404" y="2277"/>
              <a:ext cx="8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2" name="Line 7"/>
            <p:cNvSpPr>
              <a:spLocks noChangeShapeType="1"/>
            </p:cNvSpPr>
            <p:nvPr/>
          </p:nvSpPr>
          <p:spPr bwMode="auto">
            <a:xfrm flipH="1">
              <a:off x="4054" y="2277"/>
              <a:ext cx="8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3" name="Line 8"/>
            <p:cNvSpPr>
              <a:spLocks noChangeShapeType="1"/>
            </p:cNvSpPr>
            <p:nvPr/>
          </p:nvSpPr>
          <p:spPr bwMode="auto">
            <a:xfrm flipV="1">
              <a:off x="4141" y="2251"/>
              <a:ext cx="1" cy="52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4" name="Line 9"/>
            <p:cNvSpPr>
              <a:spLocks noChangeShapeType="1"/>
            </p:cNvSpPr>
            <p:nvPr/>
          </p:nvSpPr>
          <p:spPr bwMode="auto">
            <a:xfrm flipV="1">
              <a:off x="4404" y="2251"/>
              <a:ext cx="1" cy="52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5" name="Line 10"/>
            <p:cNvSpPr>
              <a:spLocks noChangeShapeType="1"/>
            </p:cNvSpPr>
            <p:nvPr/>
          </p:nvSpPr>
          <p:spPr bwMode="auto">
            <a:xfrm flipH="1">
              <a:off x="4141" y="2251"/>
              <a:ext cx="263" cy="1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6" name="Line 11"/>
            <p:cNvSpPr>
              <a:spLocks noChangeShapeType="1"/>
            </p:cNvSpPr>
            <p:nvPr/>
          </p:nvSpPr>
          <p:spPr bwMode="auto">
            <a:xfrm flipH="1">
              <a:off x="4141" y="2303"/>
              <a:ext cx="263" cy="1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7" name="Rectangle 12"/>
            <p:cNvSpPr>
              <a:spLocks noChangeArrowheads="1"/>
            </p:cNvSpPr>
            <p:nvPr/>
          </p:nvSpPr>
          <p:spPr bwMode="auto">
            <a:xfrm>
              <a:off x="4133" y="2155"/>
              <a:ext cx="105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solidFill>
                    <a:srgbClr val="000080"/>
                  </a:solidFill>
                  <a:latin typeface="Times New Roman" pitchFamily="18" charset="0"/>
                </a:rPr>
                <a:t>R3</a:t>
              </a:r>
              <a:endParaRPr lang="zh-CN" altLang="zh-CN"/>
            </a:p>
          </p:txBody>
        </p:sp>
        <p:sp>
          <p:nvSpPr>
            <p:cNvPr id="8208" name="Rectangle 13"/>
            <p:cNvSpPr>
              <a:spLocks noChangeArrowheads="1"/>
            </p:cNvSpPr>
            <p:nvPr/>
          </p:nvSpPr>
          <p:spPr bwMode="auto">
            <a:xfrm>
              <a:off x="4133" y="2312"/>
              <a:ext cx="149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solidFill>
                    <a:srgbClr val="000080"/>
                  </a:solidFill>
                  <a:latin typeface="Times New Roman" pitchFamily="18" charset="0"/>
                </a:rPr>
                <a:t>10K</a:t>
              </a:r>
              <a:endParaRPr lang="zh-CN" altLang="zh-CN"/>
            </a:p>
          </p:txBody>
        </p:sp>
        <p:sp>
          <p:nvSpPr>
            <p:cNvPr id="8209" name="Line 14"/>
            <p:cNvSpPr>
              <a:spLocks noChangeShapeType="1"/>
            </p:cNvSpPr>
            <p:nvPr/>
          </p:nvSpPr>
          <p:spPr bwMode="auto">
            <a:xfrm>
              <a:off x="1866" y="3327"/>
              <a:ext cx="1" cy="17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0" name="Line 15"/>
            <p:cNvSpPr>
              <a:spLocks noChangeShapeType="1"/>
            </p:cNvSpPr>
            <p:nvPr/>
          </p:nvSpPr>
          <p:spPr bwMode="auto">
            <a:xfrm flipV="1">
              <a:off x="1866" y="2889"/>
              <a:ext cx="1" cy="17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1" name="Freeform 16"/>
            <p:cNvSpPr>
              <a:spLocks/>
            </p:cNvSpPr>
            <p:nvPr/>
          </p:nvSpPr>
          <p:spPr bwMode="auto">
            <a:xfrm>
              <a:off x="1779" y="3064"/>
              <a:ext cx="35" cy="263"/>
            </a:xfrm>
            <a:custGeom>
              <a:avLst/>
              <a:gdLst>
                <a:gd name="T0" fmla="*/ 26 w 35"/>
                <a:gd name="T1" fmla="*/ 263 h 263"/>
                <a:gd name="T2" fmla="*/ 35 w 35"/>
                <a:gd name="T3" fmla="*/ 263 h 263"/>
                <a:gd name="T4" fmla="*/ 35 w 35"/>
                <a:gd name="T5" fmla="*/ 0 h 263"/>
                <a:gd name="T6" fmla="*/ 26 w 35"/>
                <a:gd name="T7" fmla="*/ 0 h 263"/>
                <a:gd name="T8" fmla="*/ 26 w 35"/>
                <a:gd name="T9" fmla="*/ 96 h 263"/>
                <a:gd name="T10" fmla="*/ 0 w 35"/>
                <a:gd name="T11" fmla="*/ 96 h 263"/>
                <a:gd name="T12" fmla="*/ 0 w 35"/>
                <a:gd name="T13" fmla="*/ 166 h 263"/>
                <a:gd name="T14" fmla="*/ 26 w 35"/>
                <a:gd name="T15" fmla="*/ 166 h 263"/>
                <a:gd name="T16" fmla="*/ 26 w 35"/>
                <a:gd name="T17" fmla="*/ 263 h 26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5"/>
                <a:gd name="T28" fmla="*/ 0 h 263"/>
                <a:gd name="T29" fmla="*/ 35 w 35"/>
                <a:gd name="T30" fmla="*/ 263 h 26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5" h="263">
                  <a:moveTo>
                    <a:pt x="26" y="263"/>
                  </a:moveTo>
                  <a:lnTo>
                    <a:pt x="35" y="263"/>
                  </a:lnTo>
                  <a:lnTo>
                    <a:pt x="35" y="0"/>
                  </a:lnTo>
                  <a:lnTo>
                    <a:pt x="26" y="0"/>
                  </a:lnTo>
                  <a:lnTo>
                    <a:pt x="26" y="96"/>
                  </a:lnTo>
                  <a:lnTo>
                    <a:pt x="0" y="96"/>
                  </a:lnTo>
                  <a:lnTo>
                    <a:pt x="0" y="166"/>
                  </a:lnTo>
                  <a:lnTo>
                    <a:pt x="26" y="166"/>
                  </a:lnTo>
                  <a:lnTo>
                    <a:pt x="26" y="263"/>
                  </a:lnTo>
                  <a:close/>
                </a:path>
              </a:pathLst>
            </a:custGeom>
            <a:solidFill>
              <a:srgbClr val="0000FF"/>
            </a:solidFill>
            <a:ln w="14288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2" name="Oval 17"/>
            <p:cNvSpPr>
              <a:spLocks noChangeArrowheads="1"/>
            </p:cNvSpPr>
            <p:nvPr/>
          </p:nvSpPr>
          <p:spPr bwMode="auto">
            <a:xfrm>
              <a:off x="1840" y="3274"/>
              <a:ext cx="53" cy="53"/>
            </a:xfrm>
            <a:prstGeom prst="ellips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黑体" pitchFamily="49" charset="-122"/>
              </a:endParaRPr>
            </a:p>
          </p:txBody>
        </p:sp>
        <p:sp>
          <p:nvSpPr>
            <p:cNvPr id="8213" name="Oval 18"/>
            <p:cNvSpPr>
              <a:spLocks noChangeArrowheads="1"/>
            </p:cNvSpPr>
            <p:nvPr/>
          </p:nvSpPr>
          <p:spPr bwMode="auto">
            <a:xfrm>
              <a:off x="1840" y="3064"/>
              <a:ext cx="53" cy="53"/>
            </a:xfrm>
            <a:prstGeom prst="ellips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黑体" pitchFamily="49" charset="-122"/>
              </a:endParaRPr>
            </a:p>
          </p:txBody>
        </p:sp>
        <p:sp>
          <p:nvSpPr>
            <p:cNvPr id="8214" name="Rectangle 19"/>
            <p:cNvSpPr>
              <a:spLocks noChangeArrowheads="1"/>
            </p:cNvSpPr>
            <p:nvPr/>
          </p:nvSpPr>
          <p:spPr bwMode="auto">
            <a:xfrm>
              <a:off x="1866" y="3152"/>
              <a:ext cx="149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solidFill>
                    <a:srgbClr val="000080"/>
                  </a:solidFill>
                  <a:latin typeface="Times New Roman" pitchFamily="18" charset="0"/>
                </a:rPr>
                <a:t>RST</a:t>
              </a:r>
              <a:endParaRPr lang="zh-CN" altLang="zh-CN"/>
            </a:p>
          </p:txBody>
        </p:sp>
        <p:sp>
          <p:nvSpPr>
            <p:cNvPr id="8215" name="Line 20"/>
            <p:cNvSpPr>
              <a:spLocks noChangeShapeType="1"/>
            </p:cNvSpPr>
            <p:nvPr/>
          </p:nvSpPr>
          <p:spPr bwMode="auto">
            <a:xfrm flipV="1">
              <a:off x="2129" y="3064"/>
              <a:ext cx="1" cy="8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6" name="Line 21"/>
            <p:cNvSpPr>
              <a:spLocks noChangeShapeType="1"/>
            </p:cNvSpPr>
            <p:nvPr/>
          </p:nvSpPr>
          <p:spPr bwMode="auto">
            <a:xfrm>
              <a:off x="2129" y="3239"/>
              <a:ext cx="1" cy="8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7" name="Line 22"/>
            <p:cNvSpPr>
              <a:spLocks noChangeShapeType="1"/>
            </p:cNvSpPr>
            <p:nvPr/>
          </p:nvSpPr>
          <p:spPr bwMode="auto">
            <a:xfrm>
              <a:off x="2129" y="3213"/>
              <a:ext cx="1" cy="26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8" name="Line 23"/>
            <p:cNvSpPr>
              <a:spLocks noChangeShapeType="1"/>
            </p:cNvSpPr>
            <p:nvPr/>
          </p:nvSpPr>
          <p:spPr bwMode="auto">
            <a:xfrm>
              <a:off x="2129" y="3152"/>
              <a:ext cx="1" cy="26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9" name="Line 24"/>
            <p:cNvSpPr>
              <a:spLocks noChangeShapeType="1"/>
            </p:cNvSpPr>
            <p:nvPr/>
          </p:nvSpPr>
          <p:spPr bwMode="auto">
            <a:xfrm>
              <a:off x="2050" y="3213"/>
              <a:ext cx="158" cy="1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0" name="Line 25"/>
            <p:cNvSpPr>
              <a:spLocks noChangeShapeType="1"/>
            </p:cNvSpPr>
            <p:nvPr/>
          </p:nvSpPr>
          <p:spPr bwMode="auto">
            <a:xfrm>
              <a:off x="2050" y="3178"/>
              <a:ext cx="158" cy="1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1" name="Rectangle 26"/>
            <p:cNvSpPr>
              <a:spLocks noChangeArrowheads="1"/>
            </p:cNvSpPr>
            <p:nvPr/>
          </p:nvSpPr>
          <p:spPr bwMode="auto">
            <a:xfrm>
              <a:off x="2216" y="3143"/>
              <a:ext cx="140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solidFill>
                    <a:srgbClr val="000080"/>
                  </a:solidFill>
                  <a:latin typeface="Times New Roman" pitchFamily="18" charset="0"/>
                </a:rPr>
                <a:t>C16</a:t>
              </a:r>
              <a:endParaRPr lang="zh-CN" altLang="zh-CN"/>
            </a:p>
          </p:txBody>
        </p:sp>
        <p:sp>
          <p:nvSpPr>
            <p:cNvPr id="8222" name="Rectangle 27"/>
            <p:cNvSpPr>
              <a:spLocks noChangeArrowheads="1"/>
            </p:cNvSpPr>
            <p:nvPr/>
          </p:nvSpPr>
          <p:spPr bwMode="auto">
            <a:xfrm>
              <a:off x="2216" y="3231"/>
              <a:ext cx="131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solidFill>
                    <a:srgbClr val="000080"/>
                  </a:solidFill>
                  <a:latin typeface="Times New Roman" pitchFamily="18" charset="0"/>
                </a:rPr>
                <a:t>104</a:t>
              </a:r>
              <a:endParaRPr lang="zh-CN" altLang="zh-CN"/>
            </a:p>
          </p:txBody>
        </p:sp>
        <p:sp>
          <p:nvSpPr>
            <p:cNvPr id="8223" name="Line 28"/>
            <p:cNvSpPr>
              <a:spLocks noChangeShapeType="1"/>
            </p:cNvSpPr>
            <p:nvPr/>
          </p:nvSpPr>
          <p:spPr bwMode="auto">
            <a:xfrm>
              <a:off x="3879" y="2277"/>
              <a:ext cx="8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4" name="Line 29"/>
            <p:cNvSpPr>
              <a:spLocks noChangeShapeType="1"/>
            </p:cNvSpPr>
            <p:nvPr/>
          </p:nvSpPr>
          <p:spPr bwMode="auto">
            <a:xfrm flipH="1">
              <a:off x="3529" y="2277"/>
              <a:ext cx="8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5" name="Line 30"/>
            <p:cNvSpPr>
              <a:spLocks noChangeShapeType="1"/>
            </p:cNvSpPr>
            <p:nvPr/>
          </p:nvSpPr>
          <p:spPr bwMode="auto">
            <a:xfrm flipV="1">
              <a:off x="3686" y="2382"/>
              <a:ext cx="35" cy="35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6" name="Line 31"/>
            <p:cNvSpPr>
              <a:spLocks noChangeShapeType="1"/>
            </p:cNvSpPr>
            <p:nvPr/>
          </p:nvSpPr>
          <p:spPr bwMode="auto">
            <a:xfrm flipV="1">
              <a:off x="3756" y="2382"/>
              <a:ext cx="35" cy="35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7" name="Line 32"/>
            <p:cNvSpPr>
              <a:spLocks noChangeShapeType="1"/>
            </p:cNvSpPr>
            <p:nvPr/>
          </p:nvSpPr>
          <p:spPr bwMode="auto">
            <a:xfrm flipH="1">
              <a:off x="3616" y="2277"/>
              <a:ext cx="263" cy="1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8" name="Freeform 33"/>
            <p:cNvSpPr>
              <a:spLocks/>
            </p:cNvSpPr>
            <p:nvPr/>
          </p:nvSpPr>
          <p:spPr bwMode="auto">
            <a:xfrm>
              <a:off x="3730" y="2198"/>
              <a:ext cx="88" cy="158"/>
            </a:xfrm>
            <a:custGeom>
              <a:avLst/>
              <a:gdLst>
                <a:gd name="T0" fmla="*/ 88 w 88"/>
                <a:gd name="T1" fmla="*/ 158 h 158"/>
                <a:gd name="T2" fmla="*/ 0 w 88"/>
                <a:gd name="T3" fmla="*/ 79 h 158"/>
                <a:gd name="T4" fmla="*/ 88 w 88"/>
                <a:gd name="T5" fmla="*/ 0 h 158"/>
                <a:gd name="T6" fmla="*/ 88 w 88"/>
                <a:gd name="T7" fmla="*/ 158 h 1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158"/>
                <a:gd name="T14" fmla="*/ 88 w 88"/>
                <a:gd name="T15" fmla="*/ 158 h 1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158">
                  <a:moveTo>
                    <a:pt x="88" y="158"/>
                  </a:moveTo>
                  <a:lnTo>
                    <a:pt x="0" y="79"/>
                  </a:lnTo>
                  <a:lnTo>
                    <a:pt x="88" y="0"/>
                  </a:lnTo>
                  <a:lnTo>
                    <a:pt x="88" y="158"/>
                  </a:lnTo>
                  <a:close/>
                </a:path>
              </a:pathLst>
            </a:custGeom>
            <a:solidFill>
              <a:srgbClr val="0000FF"/>
            </a:solidFill>
            <a:ln w="14288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9" name="Rectangle 34"/>
            <p:cNvSpPr>
              <a:spLocks noChangeArrowheads="1"/>
            </p:cNvSpPr>
            <p:nvPr/>
          </p:nvSpPr>
          <p:spPr bwMode="auto">
            <a:xfrm>
              <a:off x="3721" y="2198"/>
              <a:ext cx="9" cy="158"/>
            </a:xfrm>
            <a:prstGeom prst="rect">
              <a:avLst/>
            </a:prstGeom>
            <a:solidFill>
              <a:srgbClr val="0000FF"/>
            </a:solidFill>
            <a:ln w="14288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ea typeface="黑体" pitchFamily="49" charset="-122"/>
              </a:endParaRPr>
            </a:p>
          </p:txBody>
        </p:sp>
        <p:sp>
          <p:nvSpPr>
            <p:cNvPr id="8230" name="Freeform 35"/>
            <p:cNvSpPr>
              <a:spLocks/>
            </p:cNvSpPr>
            <p:nvPr/>
          </p:nvSpPr>
          <p:spPr bwMode="auto">
            <a:xfrm>
              <a:off x="3669" y="2408"/>
              <a:ext cx="26" cy="26"/>
            </a:xfrm>
            <a:custGeom>
              <a:avLst/>
              <a:gdLst>
                <a:gd name="T0" fmla="*/ 26 w 26"/>
                <a:gd name="T1" fmla="*/ 26 h 26"/>
                <a:gd name="T2" fmla="*/ 0 w 26"/>
                <a:gd name="T3" fmla="*/ 26 h 26"/>
                <a:gd name="T4" fmla="*/ 0 w 26"/>
                <a:gd name="T5" fmla="*/ 0 h 26"/>
                <a:gd name="T6" fmla="*/ 26 w 26"/>
                <a:gd name="T7" fmla="*/ 26 h 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26"/>
                <a:gd name="T14" fmla="*/ 26 w 26"/>
                <a:gd name="T15" fmla="*/ 26 h 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26">
                  <a:moveTo>
                    <a:pt x="26" y="26"/>
                  </a:moveTo>
                  <a:lnTo>
                    <a:pt x="0" y="26"/>
                  </a:lnTo>
                  <a:lnTo>
                    <a:pt x="0" y="0"/>
                  </a:lnTo>
                  <a:lnTo>
                    <a:pt x="26" y="26"/>
                  </a:lnTo>
                  <a:close/>
                </a:path>
              </a:pathLst>
            </a:custGeom>
            <a:solidFill>
              <a:srgbClr val="0000FF"/>
            </a:solidFill>
            <a:ln w="14288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1" name="Freeform 36"/>
            <p:cNvSpPr>
              <a:spLocks/>
            </p:cNvSpPr>
            <p:nvPr/>
          </p:nvSpPr>
          <p:spPr bwMode="auto">
            <a:xfrm>
              <a:off x="3739" y="2408"/>
              <a:ext cx="26" cy="26"/>
            </a:xfrm>
            <a:custGeom>
              <a:avLst/>
              <a:gdLst>
                <a:gd name="T0" fmla="*/ 26 w 26"/>
                <a:gd name="T1" fmla="*/ 26 h 26"/>
                <a:gd name="T2" fmla="*/ 0 w 26"/>
                <a:gd name="T3" fmla="*/ 26 h 26"/>
                <a:gd name="T4" fmla="*/ 0 w 26"/>
                <a:gd name="T5" fmla="*/ 0 h 26"/>
                <a:gd name="T6" fmla="*/ 26 w 26"/>
                <a:gd name="T7" fmla="*/ 26 h 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26"/>
                <a:gd name="T14" fmla="*/ 26 w 26"/>
                <a:gd name="T15" fmla="*/ 26 h 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26">
                  <a:moveTo>
                    <a:pt x="26" y="26"/>
                  </a:moveTo>
                  <a:lnTo>
                    <a:pt x="0" y="26"/>
                  </a:lnTo>
                  <a:lnTo>
                    <a:pt x="0" y="0"/>
                  </a:lnTo>
                  <a:lnTo>
                    <a:pt x="26" y="26"/>
                  </a:lnTo>
                  <a:close/>
                </a:path>
              </a:pathLst>
            </a:custGeom>
            <a:solidFill>
              <a:srgbClr val="0000FF"/>
            </a:solidFill>
            <a:ln w="14288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2" name="Rectangle 37"/>
            <p:cNvSpPr>
              <a:spLocks noChangeArrowheads="1"/>
            </p:cNvSpPr>
            <p:nvPr/>
          </p:nvSpPr>
          <p:spPr bwMode="auto">
            <a:xfrm>
              <a:off x="3608" y="2111"/>
              <a:ext cx="201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solidFill>
                    <a:srgbClr val="000080"/>
                  </a:solidFill>
                  <a:latin typeface="Times New Roman" pitchFamily="18" charset="0"/>
                </a:rPr>
                <a:t>LED1</a:t>
              </a:r>
              <a:endParaRPr lang="zh-CN" altLang="zh-CN"/>
            </a:p>
          </p:txBody>
        </p:sp>
        <p:sp>
          <p:nvSpPr>
            <p:cNvPr id="8233" name="Rectangle 38"/>
            <p:cNvSpPr>
              <a:spLocks noChangeArrowheads="1"/>
            </p:cNvSpPr>
            <p:nvPr/>
          </p:nvSpPr>
          <p:spPr bwMode="auto">
            <a:xfrm>
              <a:off x="3608" y="2435"/>
              <a:ext cx="280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solidFill>
                    <a:srgbClr val="000080"/>
                  </a:solidFill>
                  <a:latin typeface="Times New Roman" pitchFamily="18" charset="0"/>
                </a:rPr>
                <a:t>POWER</a:t>
              </a:r>
              <a:endParaRPr lang="zh-CN" altLang="zh-CN"/>
            </a:p>
          </p:txBody>
        </p:sp>
        <p:sp>
          <p:nvSpPr>
            <p:cNvPr id="8234" name="Line 39"/>
            <p:cNvSpPr>
              <a:spLocks noChangeShapeType="1"/>
            </p:cNvSpPr>
            <p:nvPr/>
          </p:nvSpPr>
          <p:spPr bwMode="auto">
            <a:xfrm flipH="1">
              <a:off x="3354" y="2277"/>
              <a:ext cx="175" cy="1"/>
            </a:xfrm>
            <a:prstGeom prst="line">
              <a:avLst/>
            </a:prstGeom>
            <a:noFill/>
            <a:ln w="14288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5" name="Oval 40"/>
            <p:cNvSpPr>
              <a:spLocks noChangeArrowheads="1"/>
            </p:cNvSpPr>
            <p:nvPr/>
          </p:nvSpPr>
          <p:spPr bwMode="auto">
            <a:xfrm>
              <a:off x="4465" y="2189"/>
              <a:ext cx="53" cy="53"/>
            </a:xfrm>
            <a:prstGeom prst="ellipse">
              <a:avLst/>
            </a:prstGeom>
            <a:noFill/>
            <a:ln w="0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黑体" pitchFamily="49" charset="-122"/>
              </a:endParaRPr>
            </a:p>
          </p:txBody>
        </p:sp>
        <p:sp>
          <p:nvSpPr>
            <p:cNvPr id="8236" name="Rectangle 41"/>
            <p:cNvSpPr>
              <a:spLocks noChangeArrowheads="1"/>
            </p:cNvSpPr>
            <p:nvPr/>
          </p:nvSpPr>
          <p:spPr bwMode="auto">
            <a:xfrm>
              <a:off x="4386" y="2102"/>
              <a:ext cx="210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solidFill>
                    <a:srgbClr val="800000"/>
                  </a:solidFill>
                  <a:latin typeface="Times New Roman" pitchFamily="18" charset="0"/>
                </a:rPr>
                <a:t>+3.3V</a:t>
              </a:r>
              <a:endParaRPr lang="zh-CN" altLang="zh-CN"/>
            </a:p>
          </p:txBody>
        </p:sp>
        <p:sp>
          <p:nvSpPr>
            <p:cNvPr id="8237" name="Line 42"/>
            <p:cNvSpPr>
              <a:spLocks noChangeShapeType="1"/>
            </p:cNvSpPr>
            <p:nvPr/>
          </p:nvSpPr>
          <p:spPr bwMode="auto">
            <a:xfrm flipV="1">
              <a:off x="4491" y="2242"/>
              <a:ext cx="1" cy="35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8" name="Line 43"/>
            <p:cNvSpPr>
              <a:spLocks noChangeShapeType="1"/>
            </p:cNvSpPr>
            <p:nvPr/>
          </p:nvSpPr>
          <p:spPr bwMode="auto">
            <a:xfrm>
              <a:off x="1866" y="2889"/>
              <a:ext cx="613" cy="1"/>
            </a:xfrm>
            <a:prstGeom prst="line">
              <a:avLst/>
            </a:prstGeom>
            <a:noFill/>
            <a:ln w="14288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9" name="Line 44"/>
            <p:cNvSpPr>
              <a:spLocks noChangeShapeType="1"/>
            </p:cNvSpPr>
            <p:nvPr/>
          </p:nvSpPr>
          <p:spPr bwMode="auto">
            <a:xfrm flipV="1">
              <a:off x="2129" y="2889"/>
              <a:ext cx="1" cy="175"/>
            </a:xfrm>
            <a:prstGeom prst="line">
              <a:avLst/>
            </a:prstGeom>
            <a:noFill/>
            <a:ln w="14288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0" name="Freeform 45"/>
            <p:cNvSpPr>
              <a:spLocks/>
            </p:cNvSpPr>
            <p:nvPr/>
          </p:nvSpPr>
          <p:spPr bwMode="auto">
            <a:xfrm>
              <a:off x="1866" y="3327"/>
              <a:ext cx="263" cy="174"/>
            </a:xfrm>
            <a:custGeom>
              <a:avLst/>
              <a:gdLst>
                <a:gd name="T0" fmla="*/ 263 w 263"/>
                <a:gd name="T1" fmla="*/ 0 h 174"/>
                <a:gd name="T2" fmla="*/ 263 w 263"/>
                <a:gd name="T3" fmla="*/ 174 h 174"/>
                <a:gd name="T4" fmla="*/ 0 w 263"/>
                <a:gd name="T5" fmla="*/ 174 h 174"/>
                <a:gd name="T6" fmla="*/ 0 60000 65536"/>
                <a:gd name="T7" fmla="*/ 0 60000 65536"/>
                <a:gd name="T8" fmla="*/ 0 60000 65536"/>
                <a:gd name="T9" fmla="*/ 0 w 263"/>
                <a:gd name="T10" fmla="*/ 0 h 174"/>
                <a:gd name="T11" fmla="*/ 263 w 263"/>
                <a:gd name="T12" fmla="*/ 174 h 1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3" h="174">
                  <a:moveTo>
                    <a:pt x="263" y="0"/>
                  </a:moveTo>
                  <a:lnTo>
                    <a:pt x="263" y="174"/>
                  </a:lnTo>
                  <a:lnTo>
                    <a:pt x="0" y="174"/>
                  </a:lnTo>
                </a:path>
              </a:pathLst>
            </a:custGeom>
            <a:noFill/>
            <a:ln w="14288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1" name="Line 46"/>
            <p:cNvSpPr>
              <a:spLocks noChangeShapeType="1"/>
            </p:cNvSpPr>
            <p:nvPr/>
          </p:nvSpPr>
          <p:spPr bwMode="auto">
            <a:xfrm flipV="1">
              <a:off x="1866" y="2452"/>
              <a:ext cx="1" cy="8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2" name="Line 47"/>
            <p:cNvSpPr>
              <a:spLocks noChangeShapeType="1"/>
            </p:cNvSpPr>
            <p:nvPr/>
          </p:nvSpPr>
          <p:spPr bwMode="auto">
            <a:xfrm>
              <a:off x="1866" y="2802"/>
              <a:ext cx="1" cy="8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3" name="Line 48"/>
            <p:cNvSpPr>
              <a:spLocks noChangeShapeType="1"/>
            </p:cNvSpPr>
            <p:nvPr/>
          </p:nvSpPr>
          <p:spPr bwMode="auto">
            <a:xfrm flipH="1">
              <a:off x="1840" y="2802"/>
              <a:ext cx="53" cy="1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4" name="Line 49"/>
            <p:cNvSpPr>
              <a:spLocks noChangeShapeType="1"/>
            </p:cNvSpPr>
            <p:nvPr/>
          </p:nvSpPr>
          <p:spPr bwMode="auto">
            <a:xfrm flipH="1">
              <a:off x="1840" y="2539"/>
              <a:ext cx="53" cy="1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5" name="Line 50"/>
            <p:cNvSpPr>
              <a:spLocks noChangeShapeType="1"/>
            </p:cNvSpPr>
            <p:nvPr/>
          </p:nvSpPr>
          <p:spPr bwMode="auto">
            <a:xfrm>
              <a:off x="1840" y="2539"/>
              <a:ext cx="1" cy="263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6" name="Line 51"/>
            <p:cNvSpPr>
              <a:spLocks noChangeShapeType="1"/>
            </p:cNvSpPr>
            <p:nvPr/>
          </p:nvSpPr>
          <p:spPr bwMode="auto">
            <a:xfrm>
              <a:off x="1893" y="2539"/>
              <a:ext cx="1" cy="263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7" name="Rectangle 52"/>
            <p:cNvSpPr>
              <a:spLocks noChangeArrowheads="1"/>
            </p:cNvSpPr>
            <p:nvPr/>
          </p:nvSpPr>
          <p:spPr bwMode="auto">
            <a:xfrm>
              <a:off x="1919" y="2531"/>
              <a:ext cx="105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solidFill>
                    <a:srgbClr val="000080"/>
                  </a:solidFill>
                  <a:latin typeface="Times New Roman" pitchFamily="18" charset="0"/>
                </a:rPr>
                <a:t>R3</a:t>
              </a:r>
              <a:endParaRPr lang="zh-CN" altLang="zh-CN"/>
            </a:p>
          </p:txBody>
        </p:sp>
        <p:sp>
          <p:nvSpPr>
            <p:cNvPr id="8248" name="Rectangle 53"/>
            <p:cNvSpPr>
              <a:spLocks noChangeArrowheads="1"/>
            </p:cNvSpPr>
            <p:nvPr/>
          </p:nvSpPr>
          <p:spPr bwMode="auto">
            <a:xfrm>
              <a:off x="1919" y="2671"/>
              <a:ext cx="149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solidFill>
                    <a:srgbClr val="000080"/>
                  </a:solidFill>
                  <a:latin typeface="Times New Roman" pitchFamily="18" charset="0"/>
                </a:rPr>
                <a:t>10K</a:t>
              </a:r>
              <a:endParaRPr lang="zh-CN" altLang="zh-CN"/>
            </a:p>
          </p:txBody>
        </p:sp>
        <p:sp>
          <p:nvSpPr>
            <p:cNvPr id="8249" name="Oval 54"/>
            <p:cNvSpPr>
              <a:spLocks noChangeArrowheads="1"/>
            </p:cNvSpPr>
            <p:nvPr/>
          </p:nvSpPr>
          <p:spPr bwMode="auto">
            <a:xfrm>
              <a:off x="1840" y="2364"/>
              <a:ext cx="53" cy="53"/>
            </a:xfrm>
            <a:prstGeom prst="ellipse">
              <a:avLst/>
            </a:prstGeom>
            <a:noFill/>
            <a:ln w="0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黑体" pitchFamily="49" charset="-122"/>
              </a:endParaRPr>
            </a:p>
          </p:txBody>
        </p:sp>
        <p:sp>
          <p:nvSpPr>
            <p:cNvPr id="8250" name="Rectangle 55"/>
            <p:cNvSpPr>
              <a:spLocks noChangeArrowheads="1"/>
            </p:cNvSpPr>
            <p:nvPr/>
          </p:nvSpPr>
          <p:spPr bwMode="auto">
            <a:xfrm>
              <a:off x="1761" y="2277"/>
              <a:ext cx="210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solidFill>
                    <a:srgbClr val="800000"/>
                  </a:solidFill>
                  <a:latin typeface="Times New Roman" pitchFamily="18" charset="0"/>
                </a:rPr>
                <a:t>+3.3V</a:t>
              </a:r>
              <a:endParaRPr lang="zh-CN" altLang="zh-CN"/>
            </a:p>
          </p:txBody>
        </p:sp>
        <p:sp>
          <p:nvSpPr>
            <p:cNvPr id="8251" name="Line 56"/>
            <p:cNvSpPr>
              <a:spLocks noChangeShapeType="1"/>
            </p:cNvSpPr>
            <p:nvPr/>
          </p:nvSpPr>
          <p:spPr bwMode="auto">
            <a:xfrm flipV="1">
              <a:off x="1866" y="2417"/>
              <a:ext cx="1" cy="35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2" name="Line 57"/>
            <p:cNvSpPr>
              <a:spLocks noChangeShapeType="1"/>
            </p:cNvSpPr>
            <p:nvPr/>
          </p:nvSpPr>
          <p:spPr bwMode="auto">
            <a:xfrm>
              <a:off x="1910" y="3589"/>
              <a:ext cx="175" cy="1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3" name="Line 58"/>
            <p:cNvSpPr>
              <a:spLocks noChangeShapeType="1"/>
            </p:cNvSpPr>
            <p:nvPr/>
          </p:nvSpPr>
          <p:spPr bwMode="auto">
            <a:xfrm>
              <a:off x="1936" y="3615"/>
              <a:ext cx="123" cy="1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4" name="Line 59"/>
            <p:cNvSpPr>
              <a:spLocks noChangeShapeType="1"/>
            </p:cNvSpPr>
            <p:nvPr/>
          </p:nvSpPr>
          <p:spPr bwMode="auto">
            <a:xfrm>
              <a:off x="1963" y="3641"/>
              <a:ext cx="70" cy="1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5" name="Line 60"/>
            <p:cNvSpPr>
              <a:spLocks noChangeShapeType="1"/>
            </p:cNvSpPr>
            <p:nvPr/>
          </p:nvSpPr>
          <p:spPr bwMode="auto">
            <a:xfrm>
              <a:off x="1989" y="3668"/>
              <a:ext cx="17" cy="1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6" name="Line 61"/>
            <p:cNvSpPr>
              <a:spLocks noChangeShapeType="1"/>
            </p:cNvSpPr>
            <p:nvPr/>
          </p:nvSpPr>
          <p:spPr bwMode="auto">
            <a:xfrm>
              <a:off x="1998" y="3501"/>
              <a:ext cx="1" cy="88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7" name="Rectangle 62"/>
            <p:cNvSpPr>
              <a:spLocks noChangeArrowheads="1"/>
            </p:cNvSpPr>
            <p:nvPr/>
          </p:nvSpPr>
          <p:spPr bwMode="auto">
            <a:xfrm>
              <a:off x="3966" y="2802"/>
              <a:ext cx="525" cy="787"/>
            </a:xfrm>
            <a:prstGeom prst="rect">
              <a:avLst/>
            </a:prstGeom>
            <a:solidFill>
              <a:srgbClr val="FFFFB0"/>
            </a:solidFill>
            <a:ln w="0">
              <a:solidFill>
                <a:srgbClr val="8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ea typeface="黑体" pitchFamily="49" charset="-122"/>
              </a:endParaRPr>
            </a:p>
          </p:txBody>
        </p:sp>
        <p:sp>
          <p:nvSpPr>
            <p:cNvPr id="8258" name="Line 63"/>
            <p:cNvSpPr>
              <a:spLocks noChangeShapeType="1"/>
            </p:cNvSpPr>
            <p:nvPr/>
          </p:nvSpPr>
          <p:spPr bwMode="auto">
            <a:xfrm>
              <a:off x="4491" y="3414"/>
              <a:ext cx="26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9" name="Rectangle 64"/>
            <p:cNvSpPr>
              <a:spLocks noChangeArrowheads="1"/>
            </p:cNvSpPr>
            <p:nvPr/>
          </p:nvSpPr>
          <p:spPr bwMode="auto">
            <a:xfrm>
              <a:off x="4317" y="3371"/>
              <a:ext cx="122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solidFill>
                    <a:srgbClr val="000000"/>
                  </a:solidFill>
                  <a:latin typeface="Times New Roman" pitchFamily="18" charset="0"/>
                </a:rPr>
                <a:t>QB</a:t>
              </a:r>
              <a:endParaRPr lang="zh-CN" altLang="zh-CN"/>
            </a:p>
          </p:txBody>
        </p:sp>
        <p:sp>
          <p:nvSpPr>
            <p:cNvPr id="8260" name="Rectangle 65"/>
            <p:cNvSpPr>
              <a:spLocks noChangeArrowheads="1"/>
            </p:cNvSpPr>
            <p:nvPr/>
          </p:nvSpPr>
          <p:spPr bwMode="auto">
            <a:xfrm>
              <a:off x="4623" y="3327"/>
              <a:ext cx="61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zh-CN" altLang="zh-CN"/>
            </a:p>
          </p:txBody>
        </p:sp>
        <p:sp>
          <p:nvSpPr>
            <p:cNvPr id="8261" name="Line 66"/>
            <p:cNvSpPr>
              <a:spLocks noChangeShapeType="1"/>
            </p:cNvSpPr>
            <p:nvPr/>
          </p:nvSpPr>
          <p:spPr bwMode="auto">
            <a:xfrm>
              <a:off x="4491" y="3327"/>
              <a:ext cx="26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2" name="Rectangle 67"/>
            <p:cNvSpPr>
              <a:spLocks noChangeArrowheads="1"/>
            </p:cNvSpPr>
            <p:nvPr/>
          </p:nvSpPr>
          <p:spPr bwMode="auto">
            <a:xfrm>
              <a:off x="4317" y="3283"/>
              <a:ext cx="122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solidFill>
                    <a:srgbClr val="000000"/>
                  </a:solidFill>
                  <a:latin typeface="Times New Roman" pitchFamily="18" charset="0"/>
                </a:rPr>
                <a:t>QC</a:t>
              </a:r>
              <a:endParaRPr lang="zh-CN" altLang="zh-CN"/>
            </a:p>
          </p:txBody>
        </p:sp>
        <p:sp>
          <p:nvSpPr>
            <p:cNvPr id="8263" name="Rectangle 68"/>
            <p:cNvSpPr>
              <a:spLocks noChangeArrowheads="1"/>
            </p:cNvSpPr>
            <p:nvPr/>
          </p:nvSpPr>
          <p:spPr bwMode="auto">
            <a:xfrm>
              <a:off x="4623" y="3240"/>
              <a:ext cx="61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zh-CN" altLang="zh-CN"/>
            </a:p>
          </p:txBody>
        </p:sp>
        <p:sp>
          <p:nvSpPr>
            <p:cNvPr id="8264" name="Line 69"/>
            <p:cNvSpPr>
              <a:spLocks noChangeShapeType="1"/>
            </p:cNvSpPr>
            <p:nvPr/>
          </p:nvSpPr>
          <p:spPr bwMode="auto">
            <a:xfrm>
              <a:off x="4491" y="3239"/>
              <a:ext cx="26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5" name="Rectangle 70"/>
            <p:cNvSpPr>
              <a:spLocks noChangeArrowheads="1"/>
            </p:cNvSpPr>
            <p:nvPr/>
          </p:nvSpPr>
          <p:spPr bwMode="auto">
            <a:xfrm>
              <a:off x="4308" y="3196"/>
              <a:ext cx="131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solidFill>
                    <a:srgbClr val="000000"/>
                  </a:solidFill>
                  <a:latin typeface="Times New Roman" pitchFamily="18" charset="0"/>
                </a:rPr>
                <a:t>QD</a:t>
              </a:r>
              <a:endParaRPr lang="zh-CN" altLang="zh-CN"/>
            </a:p>
          </p:txBody>
        </p:sp>
        <p:sp>
          <p:nvSpPr>
            <p:cNvPr id="8266" name="Rectangle 71"/>
            <p:cNvSpPr>
              <a:spLocks noChangeArrowheads="1"/>
            </p:cNvSpPr>
            <p:nvPr/>
          </p:nvSpPr>
          <p:spPr bwMode="auto">
            <a:xfrm>
              <a:off x="4623" y="3152"/>
              <a:ext cx="61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zh-CN" altLang="zh-CN"/>
            </a:p>
          </p:txBody>
        </p:sp>
        <p:sp>
          <p:nvSpPr>
            <p:cNvPr id="8267" name="Line 72"/>
            <p:cNvSpPr>
              <a:spLocks noChangeShapeType="1"/>
            </p:cNvSpPr>
            <p:nvPr/>
          </p:nvSpPr>
          <p:spPr bwMode="auto">
            <a:xfrm>
              <a:off x="4491" y="3152"/>
              <a:ext cx="26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8" name="Rectangle 73"/>
            <p:cNvSpPr>
              <a:spLocks noChangeArrowheads="1"/>
            </p:cNvSpPr>
            <p:nvPr/>
          </p:nvSpPr>
          <p:spPr bwMode="auto">
            <a:xfrm>
              <a:off x="4317" y="3108"/>
              <a:ext cx="122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solidFill>
                    <a:srgbClr val="000000"/>
                  </a:solidFill>
                  <a:latin typeface="Times New Roman" pitchFamily="18" charset="0"/>
                </a:rPr>
                <a:t>QE</a:t>
              </a:r>
              <a:endParaRPr lang="zh-CN" altLang="zh-CN"/>
            </a:p>
          </p:txBody>
        </p:sp>
        <p:sp>
          <p:nvSpPr>
            <p:cNvPr id="8269" name="Rectangle 74"/>
            <p:cNvSpPr>
              <a:spLocks noChangeArrowheads="1"/>
            </p:cNvSpPr>
            <p:nvPr/>
          </p:nvSpPr>
          <p:spPr bwMode="auto">
            <a:xfrm>
              <a:off x="4623" y="3065"/>
              <a:ext cx="61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zh-CN" altLang="zh-CN"/>
            </a:p>
          </p:txBody>
        </p:sp>
        <p:sp>
          <p:nvSpPr>
            <p:cNvPr id="8270" name="Line 75"/>
            <p:cNvSpPr>
              <a:spLocks noChangeShapeType="1"/>
            </p:cNvSpPr>
            <p:nvPr/>
          </p:nvSpPr>
          <p:spPr bwMode="auto">
            <a:xfrm>
              <a:off x="4491" y="3064"/>
              <a:ext cx="26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1" name="Rectangle 76"/>
            <p:cNvSpPr>
              <a:spLocks noChangeArrowheads="1"/>
            </p:cNvSpPr>
            <p:nvPr/>
          </p:nvSpPr>
          <p:spPr bwMode="auto">
            <a:xfrm>
              <a:off x="4325" y="3021"/>
              <a:ext cx="114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solidFill>
                    <a:srgbClr val="000000"/>
                  </a:solidFill>
                  <a:latin typeface="Times New Roman" pitchFamily="18" charset="0"/>
                </a:rPr>
                <a:t>QF</a:t>
              </a:r>
              <a:endParaRPr lang="zh-CN" altLang="zh-CN"/>
            </a:p>
          </p:txBody>
        </p:sp>
        <p:sp>
          <p:nvSpPr>
            <p:cNvPr id="8272" name="Rectangle 77"/>
            <p:cNvSpPr>
              <a:spLocks noChangeArrowheads="1"/>
            </p:cNvSpPr>
            <p:nvPr/>
          </p:nvSpPr>
          <p:spPr bwMode="auto">
            <a:xfrm>
              <a:off x="4623" y="2977"/>
              <a:ext cx="61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zh-CN" altLang="zh-CN"/>
            </a:p>
          </p:txBody>
        </p:sp>
        <p:sp>
          <p:nvSpPr>
            <p:cNvPr id="8273" name="Line 78"/>
            <p:cNvSpPr>
              <a:spLocks noChangeShapeType="1"/>
            </p:cNvSpPr>
            <p:nvPr/>
          </p:nvSpPr>
          <p:spPr bwMode="auto">
            <a:xfrm>
              <a:off x="4491" y="2977"/>
              <a:ext cx="26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4" name="Rectangle 79"/>
            <p:cNvSpPr>
              <a:spLocks noChangeArrowheads="1"/>
            </p:cNvSpPr>
            <p:nvPr/>
          </p:nvSpPr>
          <p:spPr bwMode="auto">
            <a:xfrm>
              <a:off x="4308" y="2933"/>
              <a:ext cx="131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solidFill>
                    <a:srgbClr val="000000"/>
                  </a:solidFill>
                  <a:latin typeface="Times New Roman" pitchFamily="18" charset="0"/>
                </a:rPr>
                <a:t>QG</a:t>
              </a:r>
              <a:endParaRPr lang="zh-CN" altLang="zh-CN"/>
            </a:p>
          </p:txBody>
        </p:sp>
        <p:sp>
          <p:nvSpPr>
            <p:cNvPr id="8275" name="Rectangle 80"/>
            <p:cNvSpPr>
              <a:spLocks noChangeArrowheads="1"/>
            </p:cNvSpPr>
            <p:nvPr/>
          </p:nvSpPr>
          <p:spPr bwMode="auto">
            <a:xfrm>
              <a:off x="4623" y="2890"/>
              <a:ext cx="61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zh-CN" altLang="zh-CN"/>
            </a:p>
          </p:txBody>
        </p:sp>
        <p:sp>
          <p:nvSpPr>
            <p:cNvPr id="8276" name="Line 81"/>
            <p:cNvSpPr>
              <a:spLocks noChangeShapeType="1"/>
            </p:cNvSpPr>
            <p:nvPr/>
          </p:nvSpPr>
          <p:spPr bwMode="auto">
            <a:xfrm>
              <a:off x="4491" y="2889"/>
              <a:ext cx="26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7" name="Rectangle 82"/>
            <p:cNvSpPr>
              <a:spLocks noChangeArrowheads="1"/>
            </p:cNvSpPr>
            <p:nvPr/>
          </p:nvSpPr>
          <p:spPr bwMode="auto">
            <a:xfrm>
              <a:off x="4308" y="2846"/>
              <a:ext cx="131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solidFill>
                    <a:srgbClr val="000000"/>
                  </a:solidFill>
                  <a:latin typeface="Times New Roman" pitchFamily="18" charset="0"/>
                </a:rPr>
                <a:t>QH</a:t>
              </a:r>
              <a:endParaRPr lang="zh-CN" altLang="zh-CN"/>
            </a:p>
          </p:txBody>
        </p:sp>
        <p:sp>
          <p:nvSpPr>
            <p:cNvPr id="8278" name="Rectangle 83"/>
            <p:cNvSpPr>
              <a:spLocks noChangeArrowheads="1"/>
            </p:cNvSpPr>
            <p:nvPr/>
          </p:nvSpPr>
          <p:spPr bwMode="auto">
            <a:xfrm>
              <a:off x="4623" y="2802"/>
              <a:ext cx="61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solidFill>
                    <a:srgbClr val="000000"/>
                  </a:solidFill>
                  <a:latin typeface="Times New Roman" pitchFamily="18" charset="0"/>
                </a:rPr>
                <a:t>7</a:t>
              </a:r>
              <a:endParaRPr lang="zh-CN" altLang="zh-CN"/>
            </a:p>
          </p:txBody>
        </p:sp>
        <p:sp>
          <p:nvSpPr>
            <p:cNvPr id="8279" name="Line 84"/>
            <p:cNvSpPr>
              <a:spLocks noChangeShapeType="1"/>
            </p:cNvSpPr>
            <p:nvPr/>
          </p:nvSpPr>
          <p:spPr bwMode="auto">
            <a:xfrm flipH="1">
              <a:off x="3704" y="2889"/>
              <a:ext cx="262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80" name="Rectangle 85"/>
            <p:cNvSpPr>
              <a:spLocks noChangeArrowheads="1"/>
            </p:cNvSpPr>
            <p:nvPr/>
          </p:nvSpPr>
          <p:spPr bwMode="auto">
            <a:xfrm>
              <a:off x="4019" y="2846"/>
              <a:ext cx="184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solidFill>
                    <a:srgbClr val="000000"/>
                  </a:solidFill>
                  <a:latin typeface="Times New Roman" pitchFamily="18" charset="0"/>
                </a:rPr>
                <a:t>GND</a:t>
              </a:r>
              <a:endParaRPr lang="zh-CN" altLang="zh-CN"/>
            </a:p>
          </p:txBody>
        </p:sp>
        <p:sp>
          <p:nvSpPr>
            <p:cNvPr id="8281" name="Rectangle 86"/>
            <p:cNvSpPr>
              <a:spLocks noChangeArrowheads="1"/>
            </p:cNvSpPr>
            <p:nvPr/>
          </p:nvSpPr>
          <p:spPr bwMode="auto">
            <a:xfrm>
              <a:off x="3774" y="2802"/>
              <a:ext cx="61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solidFill>
                    <a:srgbClr val="000000"/>
                  </a:solidFill>
                  <a:latin typeface="Times New Roman" pitchFamily="18" charset="0"/>
                </a:rPr>
                <a:t>8</a:t>
              </a:r>
              <a:endParaRPr lang="zh-CN" altLang="zh-CN"/>
            </a:p>
          </p:txBody>
        </p:sp>
        <p:sp>
          <p:nvSpPr>
            <p:cNvPr id="8282" name="Line 87"/>
            <p:cNvSpPr>
              <a:spLocks noChangeShapeType="1"/>
            </p:cNvSpPr>
            <p:nvPr/>
          </p:nvSpPr>
          <p:spPr bwMode="auto">
            <a:xfrm flipH="1">
              <a:off x="3704" y="3064"/>
              <a:ext cx="262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83" name="Rectangle 88"/>
            <p:cNvSpPr>
              <a:spLocks noChangeArrowheads="1"/>
            </p:cNvSpPr>
            <p:nvPr/>
          </p:nvSpPr>
          <p:spPr bwMode="auto">
            <a:xfrm>
              <a:off x="4019" y="3021"/>
              <a:ext cx="166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solidFill>
                    <a:srgbClr val="000000"/>
                  </a:solidFill>
                  <a:latin typeface="Times New Roman" pitchFamily="18" charset="0"/>
                </a:rPr>
                <a:t>SQH</a:t>
              </a:r>
              <a:endParaRPr lang="zh-CN" altLang="zh-CN"/>
            </a:p>
          </p:txBody>
        </p:sp>
        <p:sp>
          <p:nvSpPr>
            <p:cNvPr id="8284" name="Rectangle 89"/>
            <p:cNvSpPr>
              <a:spLocks noChangeArrowheads="1"/>
            </p:cNvSpPr>
            <p:nvPr/>
          </p:nvSpPr>
          <p:spPr bwMode="auto">
            <a:xfrm>
              <a:off x="3774" y="2977"/>
              <a:ext cx="61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solidFill>
                    <a:srgbClr val="000000"/>
                  </a:solidFill>
                  <a:latin typeface="Times New Roman" pitchFamily="18" charset="0"/>
                </a:rPr>
                <a:t>9</a:t>
              </a:r>
              <a:endParaRPr lang="zh-CN" altLang="zh-CN"/>
            </a:p>
          </p:txBody>
        </p:sp>
        <p:sp>
          <p:nvSpPr>
            <p:cNvPr id="8285" name="Line 90"/>
            <p:cNvSpPr>
              <a:spLocks noChangeShapeType="1"/>
            </p:cNvSpPr>
            <p:nvPr/>
          </p:nvSpPr>
          <p:spPr bwMode="auto">
            <a:xfrm flipH="1">
              <a:off x="3704" y="3414"/>
              <a:ext cx="262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86" name="Line 91"/>
            <p:cNvSpPr>
              <a:spLocks noChangeShapeType="1"/>
            </p:cNvSpPr>
            <p:nvPr/>
          </p:nvSpPr>
          <p:spPr bwMode="auto">
            <a:xfrm flipH="1">
              <a:off x="4019" y="3370"/>
              <a:ext cx="44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87" name="Line 92"/>
            <p:cNvSpPr>
              <a:spLocks noChangeShapeType="1"/>
            </p:cNvSpPr>
            <p:nvPr/>
          </p:nvSpPr>
          <p:spPr bwMode="auto">
            <a:xfrm flipH="1">
              <a:off x="4063" y="3370"/>
              <a:ext cx="4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88" name="Line 93"/>
            <p:cNvSpPr>
              <a:spLocks noChangeShapeType="1"/>
            </p:cNvSpPr>
            <p:nvPr/>
          </p:nvSpPr>
          <p:spPr bwMode="auto">
            <a:xfrm flipH="1">
              <a:off x="4106" y="3370"/>
              <a:ext cx="44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89" name="Line 94"/>
            <p:cNvSpPr>
              <a:spLocks noChangeShapeType="1"/>
            </p:cNvSpPr>
            <p:nvPr/>
          </p:nvSpPr>
          <p:spPr bwMode="auto">
            <a:xfrm flipH="1">
              <a:off x="4150" y="3370"/>
              <a:ext cx="44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0" name="Rectangle 95"/>
            <p:cNvSpPr>
              <a:spLocks noChangeArrowheads="1"/>
            </p:cNvSpPr>
            <p:nvPr/>
          </p:nvSpPr>
          <p:spPr bwMode="auto">
            <a:xfrm>
              <a:off x="4019" y="3371"/>
              <a:ext cx="192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solidFill>
                    <a:srgbClr val="000000"/>
                  </a:solidFill>
                  <a:latin typeface="Times New Roman" pitchFamily="18" charset="0"/>
                </a:rPr>
                <a:t>SCLR</a:t>
              </a:r>
              <a:endParaRPr lang="zh-CN" altLang="zh-CN"/>
            </a:p>
          </p:txBody>
        </p:sp>
        <p:sp>
          <p:nvSpPr>
            <p:cNvPr id="8291" name="Rectangle 96"/>
            <p:cNvSpPr>
              <a:spLocks noChangeArrowheads="1"/>
            </p:cNvSpPr>
            <p:nvPr/>
          </p:nvSpPr>
          <p:spPr bwMode="auto">
            <a:xfrm>
              <a:off x="3739" y="3327"/>
              <a:ext cx="96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solidFill>
                    <a:srgbClr val="000000"/>
                  </a:solidFill>
                  <a:latin typeface="Times New Roman" pitchFamily="18" charset="0"/>
                </a:rPr>
                <a:t>10</a:t>
              </a:r>
              <a:endParaRPr lang="zh-CN" altLang="zh-CN"/>
            </a:p>
          </p:txBody>
        </p:sp>
        <p:sp>
          <p:nvSpPr>
            <p:cNvPr id="8292" name="Line 97"/>
            <p:cNvSpPr>
              <a:spLocks noChangeShapeType="1"/>
            </p:cNvSpPr>
            <p:nvPr/>
          </p:nvSpPr>
          <p:spPr bwMode="auto">
            <a:xfrm flipH="1">
              <a:off x="3704" y="3152"/>
              <a:ext cx="262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3" name="Rectangle 98"/>
            <p:cNvSpPr>
              <a:spLocks noChangeArrowheads="1"/>
            </p:cNvSpPr>
            <p:nvPr/>
          </p:nvSpPr>
          <p:spPr bwMode="auto">
            <a:xfrm>
              <a:off x="4019" y="3108"/>
              <a:ext cx="157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solidFill>
                    <a:srgbClr val="000000"/>
                  </a:solidFill>
                  <a:latin typeface="Times New Roman" pitchFamily="18" charset="0"/>
                </a:rPr>
                <a:t>SCK</a:t>
              </a:r>
              <a:endParaRPr lang="zh-CN" altLang="zh-CN"/>
            </a:p>
          </p:txBody>
        </p:sp>
        <p:sp>
          <p:nvSpPr>
            <p:cNvPr id="8294" name="Rectangle 99"/>
            <p:cNvSpPr>
              <a:spLocks noChangeArrowheads="1"/>
            </p:cNvSpPr>
            <p:nvPr/>
          </p:nvSpPr>
          <p:spPr bwMode="auto">
            <a:xfrm>
              <a:off x="3739" y="3065"/>
              <a:ext cx="96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solidFill>
                    <a:srgbClr val="000000"/>
                  </a:solidFill>
                  <a:latin typeface="Times New Roman" pitchFamily="18" charset="0"/>
                </a:rPr>
                <a:t>11</a:t>
              </a:r>
              <a:endParaRPr lang="zh-CN" altLang="zh-CN"/>
            </a:p>
          </p:txBody>
        </p:sp>
        <p:sp>
          <p:nvSpPr>
            <p:cNvPr id="8295" name="Line 100"/>
            <p:cNvSpPr>
              <a:spLocks noChangeShapeType="1"/>
            </p:cNvSpPr>
            <p:nvPr/>
          </p:nvSpPr>
          <p:spPr bwMode="auto">
            <a:xfrm flipH="1">
              <a:off x="3704" y="3239"/>
              <a:ext cx="262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6" name="Rectangle 101"/>
            <p:cNvSpPr>
              <a:spLocks noChangeArrowheads="1"/>
            </p:cNvSpPr>
            <p:nvPr/>
          </p:nvSpPr>
          <p:spPr bwMode="auto">
            <a:xfrm>
              <a:off x="4019" y="3196"/>
              <a:ext cx="166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solidFill>
                    <a:srgbClr val="000000"/>
                  </a:solidFill>
                  <a:latin typeface="Times New Roman" pitchFamily="18" charset="0"/>
                </a:rPr>
                <a:t>RCK</a:t>
              </a:r>
              <a:endParaRPr lang="zh-CN" altLang="zh-CN"/>
            </a:p>
          </p:txBody>
        </p:sp>
        <p:sp>
          <p:nvSpPr>
            <p:cNvPr id="8297" name="Rectangle 102"/>
            <p:cNvSpPr>
              <a:spLocks noChangeArrowheads="1"/>
            </p:cNvSpPr>
            <p:nvPr/>
          </p:nvSpPr>
          <p:spPr bwMode="auto">
            <a:xfrm>
              <a:off x="3739" y="3152"/>
              <a:ext cx="96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solidFill>
                    <a:srgbClr val="000000"/>
                  </a:solidFill>
                  <a:latin typeface="Times New Roman" pitchFamily="18" charset="0"/>
                </a:rPr>
                <a:t>12</a:t>
              </a:r>
              <a:endParaRPr lang="zh-CN" altLang="zh-CN"/>
            </a:p>
          </p:txBody>
        </p:sp>
        <p:sp>
          <p:nvSpPr>
            <p:cNvPr id="8298" name="Line 103"/>
            <p:cNvSpPr>
              <a:spLocks noChangeShapeType="1"/>
            </p:cNvSpPr>
            <p:nvPr/>
          </p:nvSpPr>
          <p:spPr bwMode="auto">
            <a:xfrm flipH="1">
              <a:off x="3704" y="2977"/>
              <a:ext cx="262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9" name="Line 104"/>
            <p:cNvSpPr>
              <a:spLocks noChangeShapeType="1"/>
            </p:cNvSpPr>
            <p:nvPr/>
          </p:nvSpPr>
          <p:spPr bwMode="auto">
            <a:xfrm flipH="1">
              <a:off x="4019" y="2933"/>
              <a:ext cx="6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0" name="Line 105"/>
            <p:cNvSpPr>
              <a:spLocks noChangeShapeType="1"/>
            </p:cNvSpPr>
            <p:nvPr/>
          </p:nvSpPr>
          <p:spPr bwMode="auto">
            <a:xfrm flipH="1">
              <a:off x="4080" y="2933"/>
              <a:ext cx="44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1" name="Rectangle 106"/>
            <p:cNvSpPr>
              <a:spLocks noChangeArrowheads="1"/>
            </p:cNvSpPr>
            <p:nvPr/>
          </p:nvSpPr>
          <p:spPr bwMode="auto">
            <a:xfrm>
              <a:off x="4019" y="2933"/>
              <a:ext cx="122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solidFill>
                    <a:srgbClr val="000000"/>
                  </a:solidFill>
                  <a:latin typeface="Times New Roman" pitchFamily="18" charset="0"/>
                </a:rPr>
                <a:t>OE</a:t>
              </a:r>
              <a:endParaRPr lang="zh-CN" altLang="zh-CN"/>
            </a:p>
          </p:txBody>
        </p:sp>
        <p:sp>
          <p:nvSpPr>
            <p:cNvPr id="8302" name="Rectangle 107"/>
            <p:cNvSpPr>
              <a:spLocks noChangeArrowheads="1"/>
            </p:cNvSpPr>
            <p:nvPr/>
          </p:nvSpPr>
          <p:spPr bwMode="auto">
            <a:xfrm>
              <a:off x="3739" y="2890"/>
              <a:ext cx="96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solidFill>
                    <a:srgbClr val="000000"/>
                  </a:solidFill>
                  <a:latin typeface="Times New Roman" pitchFamily="18" charset="0"/>
                </a:rPr>
                <a:t>13</a:t>
              </a:r>
              <a:endParaRPr lang="zh-CN" altLang="zh-CN"/>
            </a:p>
          </p:txBody>
        </p:sp>
        <p:sp>
          <p:nvSpPr>
            <p:cNvPr id="8303" name="Line 108"/>
            <p:cNvSpPr>
              <a:spLocks noChangeShapeType="1"/>
            </p:cNvSpPr>
            <p:nvPr/>
          </p:nvSpPr>
          <p:spPr bwMode="auto">
            <a:xfrm flipH="1">
              <a:off x="3704" y="3327"/>
              <a:ext cx="262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4" name="Rectangle 109"/>
            <p:cNvSpPr>
              <a:spLocks noChangeArrowheads="1"/>
            </p:cNvSpPr>
            <p:nvPr/>
          </p:nvSpPr>
          <p:spPr bwMode="auto">
            <a:xfrm>
              <a:off x="4019" y="3283"/>
              <a:ext cx="87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solidFill>
                    <a:srgbClr val="000000"/>
                  </a:solidFill>
                  <a:latin typeface="Times New Roman" pitchFamily="18" charset="0"/>
                </a:rPr>
                <a:t>SI</a:t>
              </a:r>
              <a:endParaRPr lang="zh-CN" altLang="zh-CN"/>
            </a:p>
          </p:txBody>
        </p:sp>
        <p:sp>
          <p:nvSpPr>
            <p:cNvPr id="8305" name="Rectangle 110"/>
            <p:cNvSpPr>
              <a:spLocks noChangeArrowheads="1"/>
            </p:cNvSpPr>
            <p:nvPr/>
          </p:nvSpPr>
          <p:spPr bwMode="auto">
            <a:xfrm>
              <a:off x="3739" y="3240"/>
              <a:ext cx="96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solidFill>
                    <a:srgbClr val="000000"/>
                  </a:solidFill>
                  <a:latin typeface="Times New Roman" pitchFamily="18" charset="0"/>
                </a:rPr>
                <a:t>14</a:t>
              </a:r>
              <a:endParaRPr lang="zh-CN" altLang="zh-CN"/>
            </a:p>
          </p:txBody>
        </p:sp>
        <p:sp>
          <p:nvSpPr>
            <p:cNvPr id="8306" name="Line 111"/>
            <p:cNvSpPr>
              <a:spLocks noChangeShapeType="1"/>
            </p:cNvSpPr>
            <p:nvPr/>
          </p:nvSpPr>
          <p:spPr bwMode="auto">
            <a:xfrm>
              <a:off x="4491" y="3501"/>
              <a:ext cx="26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7" name="Rectangle 112"/>
            <p:cNvSpPr>
              <a:spLocks noChangeArrowheads="1"/>
            </p:cNvSpPr>
            <p:nvPr/>
          </p:nvSpPr>
          <p:spPr bwMode="auto">
            <a:xfrm>
              <a:off x="4308" y="3458"/>
              <a:ext cx="131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solidFill>
                    <a:srgbClr val="000000"/>
                  </a:solidFill>
                  <a:latin typeface="Times New Roman" pitchFamily="18" charset="0"/>
                </a:rPr>
                <a:t>QA</a:t>
              </a:r>
              <a:endParaRPr lang="zh-CN" altLang="zh-CN"/>
            </a:p>
          </p:txBody>
        </p:sp>
        <p:sp>
          <p:nvSpPr>
            <p:cNvPr id="8308" name="Rectangle 113"/>
            <p:cNvSpPr>
              <a:spLocks noChangeArrowheads="1"/>
            </p:cNvSpPr>
            <p:nvPr/>
          </p:nvSpPr>
          <p:spPr bwMode="auto">
            <a:xfrm>
              <a:off x="4623" y="3414"/>
              <a:ext cx="96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solidFill>
                    <a:srgbClr val="000000"/>
                  </a:solidFill>
                  <a:latin typeface="Times New Roman" pitchFamily="18" charset="0"/>
                </a:rPr>
                <a:t>15</a:t>
              </a:r>
              <a:endParaRPr lang="zh-CN" altLang="zh-CN"/>
            </a:p>
          </p:txBody>
        </p:sp>
        <p:sp>
          <p:nvSpPr>
            <p:cNvPr id="8309" name="Line 114"/>
            <p:cNvSpPr>
              <a:spLocks noChangeShapeType="1"/>
            </p:cNvSpPr>
            <p:nvPr/>
          </p:nvSpPr>
          <p:spPr bwMode="auto">
            <a:xfrm flipH="1">
              <a:off x="3704" y="3501"/>
              <a:ext cx="262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0" name="Rectangle 115"/>
            <p:cNvSpPr>
              <a:spLocks noChangeArrowheads="1"/>
            </p:cNvSpPr>
            <p:nvPr/>
          </p:nvSpPr>
          <p:spPr bwMode="auto">
            <a:xfrm>
              <a:off x="4019" y="3458"/>
              <a:ext cx="166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solidFill>
                    <a:srgbClr val="000000"/>
                  </a:solidFill>
                  <a:latin typeface="Times New Roman" pitchFamily="18" charset="0"/>
                </a:rPr>
                <a:t>VCC</a:t>
              </a:r>
              <a:endParaRPr lang="zh-CN" altLang="zh-CN"/>
            </a:p>
          </p:txBody>
        </p:sp>
        <p:sp>
          <p:nvSpPr>
            <p:cNvPr id="8311" name="Rectangle 116"/>
            <p:cNvSpPr>
              <a:spLocks noChangeArrowheads="1"/>
            </p:cNvSpPr>
            <p:nvPr/>
          </p:nvSpPr>
          <p:spPr bwMode="auto">
            <a:xfrm>
              <a:off x="3739" y="3414"/>
              <a:ext cx="96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solidFill>
                    <a:srgbClr val="000000"/>
                  </a:solidFill>
                  <a:latin typeface="Times New Roman" pitchFamily="18" charset="0"/>
                </a:rPr>
                <a:t>16</a:t>
              </a:r>
              <a:endParaRPr lang="zh-CN" altLang="zh-CN"/>
            </a:p>
          </p:txBody>
        </p:sp>
        <p:sp>
          <p:nvSpPr>
            <p:cNvPr id="8312" name="Rectangle 117"/>
            <p:cNvSpPr>
              <a:spLocks noChangeArrowheads="1"/>
            </p:cNvSpPr>
            <p:nvPr/>
          </p:nvSpPr>
          <p:spPr bwMode="auto">
            <a:xfrm>
              <a:off x="3966" y="2715"/>
              <a:ext cx="149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solidFill>
                    <a:srgbClr val="000080"/>
                  </a:solidFill>
                  <a:latin typeface="Times New Roman" pitchFamily="18" charset="0"/>
                </a:rPr>
                <a:t>U11</a:t>
              </a:r>
              <a:endParaRPr lang="zh-CN" altLang="zh-CN"/>
            </a:p>
          </p:txBody>
        </p:sp>
        <p:sp>
          <p:nvSpPr>
            <p:cNvPr id="8313" name="Rectangle 118"/>
            <p:cNvSpPr>
              <a:spLocks noChangeArrowheads="1"/>
            </p:cNvSpPr>
            <p:nvPr/>
          </p:nvSpPr>
          <p:spPr bwMode="auto">
            <a:xfrm>
              <a:off x="3966" y="3589"/>
              <a:ext cx="297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solidFill>
                    <a:srgbClr val="000080"/>
                  </a:solidFill>
                  <a:latin typeface="Times New Roman" pitchFamily="18" charset="0"/>
                </a:rPr>
                <a:t>74HC595</a:t>
              </a:r>
              <a:endParaRPr lang="zh-CN" altLang="zh-CN"/>
            </a:p>
          </p:txBody>
        </p:sp>
        <p:sp>
          <p:nvSpPr>
            <p:cNvPr id="8314" name="Line 119"/>
            <p:cNvSpPr>
              <a:spLocks noChangeShapeType="1"/>
            </p:cNvSpPr>
            <p:nvPr/>
          </p:nvSpPr>
          <p:spPr bwMode="auto">
            <a:xfrm flipV="1">
              <a:off x="3704" y="2802"/>
              <a:ext cx="1" cy="175"/>
            </a:xfrm>
            <a:prstGeom prst="line">
              <a:avLst/>
            </a:prstGeom>
            <a:noFill/>
            <a:ln w="14288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5" name="Line 120"/>
            <p:cNvSpPr>
              <a:spLocks noChangeShapeType="1"/>
            </p:cNvSpPr>
            <p:nvPr/>
          </p:nvSpPr>
          <p:spPr bwMode="auto">
            <a:xfrm>
              <a:off x="3704" y="3414"/>
              <a:ext cx="1" cy="87"/>
            </a:xfrm>
            <a:prstGeom prst="line">
              <a:avLst/>
            </a:prstGeom>
            <a:noFill/>
            <a:ln w="14288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6" name="Line 121"/>
            <p:cNvSpPr>
              <a:spLocks noChangeShapeType="1"/>
            </p:cNvSpPr>
            <p:nvPr/>
          </p:nvSpPr>
          <p:spPr bwMode="auto">
            <a:xfrm flipH="1">
              <a:off x="3354" y="3064"/>
              <a:ext cx="350" cy="1"/>
            </a:xfrm>
            <a:prstGeom prst="line">
              <a:avLst/>
            </a:prstGeom>
            <a:noFill/>
            <a:ln w="14288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7" name="Line 122"/>
            <p:cNvSpPr>
              <a:spLocks noChangeShapeType="1"/>
            </p:cNvSpPr>
            <p:nvPr/>
          </p:nvSpPr>
          <p:spPr bwMode="auto">
            <a:xfrm>
              <a:off x="3354" y="3152"/>
              <a:ext cx="350" cy="1"/>
            </a:xfrm>
            <a:prstGeom prst="line">
              <a:avLst/>
            </a:prstGeom>
            <a:noFill/>
            <a:ln w="14288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8" name="Line 123"/>
            <p:cNvSpPr>
              <a:spLocks noChangeShapeType="1"/>
            </p:cNvSpPr>
            <p:nvPr/>
          </p:nvSpPr>
          <p:spPr bwMode="auto">
            <a:xfrm flipH="1">
              <a:off x="3354" y="3239"/>
              <a:ext cx="350" cy="1"/>
            </a:xfrm>
            <a:prstGeom prst="line">
              <a:avLst/>
            </a:prstGeom>
            <a:noFill/>
            <a:ln w="14288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9" name="Line 124"/>
            <p:cNvSpPr>
              <a:spLocks noChangeShapeType="1"/>
            </p:cNvSpPr>
            <p:nvPr/>
          </p:nvSpPr>
          <p:spPr bwMode="auto">
            <a:xfrm>
              <a:off x="3354" y="3327"/>
              <a:ext cx="350" cy="1"/>
            </a:xfrm>
            <a:prstGeom prst="line">
              <a:avLst/>
            </a:prstGeom>
            <a:noFill/>
            <a:ln w="14288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20" name="Line 125"/>
            <p:cNvSpPr>
              <a:spLocks noChangeShapeType="1"/>
            </p:cNvSpPr>
            <p:nvPr/>
          </p:nvSpPr>
          <p:spPr bwMode="auto">
            <a:xfrm>
              <a:off x="3616" y="3589"/>
              <a:ext cx="175" cy="1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21" name="Line 126"/>
            <p:cNvSpPr>
              <a:spLocks noChangeShapeType="1"/>
            </p:cNvSpPr>
            <p:nvPr/>
          </p:nvSpPr>
          <p:spPr bwMode="auto">
            <a:xfrm>
              <a:off x="3643" y="3615"/>
              <a:ext cx="122" cy="1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22" name="Line 127"/>
            <p:cNvSpPr>
              <a:spLocks noChangeShapeType="1"/>
            </p:cNvSpPr>
            <p:nvPr/>
          </p:nvSpPr>
          <p:spPr bwMode="auto">
            <a:xfrm>
              <a:off x="3669" y="3641"/>
              <a:ext cx="70" cy="1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23" name="Line 128"/>
            <p:cNvSpPr>
              <a:spLocks noChangeShapeType="1"/>
            </p:cNvSpPr>
            <p:nvPr/>
          </p:nvSpPr>
          <p:spPr bwMode="auto">
            <a:xfrm>
              <a:off x="3695" y="3668"/>
              <a:ext cx="18" cy="1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24" name="Line 129"/>
            <p:cNvSpPr>
              <a:spLocks noChangeShapeType="1"/>
            </p:cNvSpPr>
            <p:nvPr/>
          </p:nvSpPr>
          <p:spPr bwMode="auto">
            <a:xfrm>
              <a:off x="3704" y="3501"/>
              <a:ext cx="1" cy="88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25" name="Oval 130"/>
            <p:cNvSpPr>
              <a:spLocks noChangeArrowheads="1"/>
            </p:cNvSpPr>
            <p:nvPr/>
          </p:nvSpPr>
          <p:spPr bwMode="auto">
            <a:xfrm>
              <a:off x="3678" y="2714"/>
              <a:ext cx="52" cy="53"/>
            </a:xfrm>
            <a:prstGeom prst="ellipse">
              <a:avLst/>
            </a:prstGeom>
            <a:noFill/>
            <a:ln w="0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黑体" pitchFamily="49" charset="-122"/>
              </a:endParaRPr>
            </a:p>
          </p:txBody>
        </p:sp>
        <p:sp>
          <p:nvSpPr>
            <p:cNvPr id="8326" name="Rectangle 131"/>
            <p:cNvSpPr>
              <a:spLocks noChangeArrowheads="1"/>
            </p:cNvSpPr>
            <p:nvPr/>
          </p:nvSpPr>
          <p:spPr bwMode="auto">
            <a:xfrm>
              <a:off x="3599" y="2627"/>
              <a:ext cx="210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solidFill>
                    <a:srgbClr val="800000"/>
                  </a:solidFill>
                  <a:latin typeface="Times New Roman" pitchFamily="18" charset="0"/>
                </a:rPr>
                <a:t>+3.3V</a:t>
              </a:r>
              <a:endParaRPr lang="zh-CN" altLang="zh-CN"/>
            </a:p>
          </p:txBody>
        </p:sp>
        <p:sp>
          <p:nvSpPr>
            <p:cNvPr id="8327" name="Line 132"/>
            <p:cNvSpPr>
              <a:spLocks noChangeShapeType="1"/>
            </p:cNvSpPr>
            <p:nvPr/>
          </p:nvSpPr>
          <p:spPr bwMode="auto">
            <a:xfrm flipV="1">
              <a:off x="3704" y="2767"/>
              <a:ext cx="1" cy="35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28" name="Line 133"/>
            <p:cNvSpPr>
              <a:spLocks noChangeShapeType="1"/>
            </p:cNvSpPr>
            <p:nvPr/>
          </p:nvSpPr>
          <p:spPr bwMode="auto">
            <a:xfrm>
              <a:off x="3966" y="2277"/>
              <a:ext cx="88" cy="1"/>
            </a:xfrm>
            <a:prstGeom prst="line">
              <a:avLst/>
            </a:prstGeom>
            <a:noFill/>
            <a:ln w="14288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29" name="Oval 134"/>
            <p:cNvSpPr>
              <a:spLocks noChangeArrowheads="1"/>
            </p:cNvSpPr>
            <p:nvPr/>
          </p:nvSpPr>
          <p:spPr bwMode="auto">
            <a:xfrm>
              <a:off x="1980" y="3484"/>
              <a:ext cx="35" cy="35"/>
            </a:xfrm>
            <a:prstGeom prst="ellipse">
              <a:avLst/>
            </a:prstGeom>
            <a:solidFill>
              <a:srgbClr val="800000"/>
            </a:solidFill>
            <a:ln w="0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黑体" pitchFamily="49" charset="-122"/>
              </a:endParaRPr>
            </a:p>
          </p:txBody>
        </p:sp>
        <p:sp>
          <p:nvSpPr>
            <p:cNvPr id="8330" name="Oval 135"/>
            <p:cNvSpPr>
              <a:spLocks noChangeArrowheads="1"/>
            </p:cNvSpPr>
            <p:nvPr/>
          </p:nvSpPr>
          <p:spPr bwMode="auto">
            <a:xfrm>
              <a:off x="1849" y="2872"/>
              <a:ext cx="35" cy="35"/>
            </a:xfrm>
            <a:prstGeom prst="ellipse">
              <a:avLst/>
            </a:prstGeom>
            <a:solidFill>
              <a:srgbClr val="800000"/>
            </a:solidFill>
            <a:ln w="0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黑体" pitchFamily="49" charset="-122"/>
              </a:endParaRPr>
            </a:p>
          </p:txBody>
        </p:sp>
        <p:sp>
          <p:nvSpPr>
            <p:cNvPr id="8331" name="Oval 136"/>
            <p:cNvSpPr>
              <a:spLocks noChangeArrowheads="1"/>
            </p:cNvSpPr>
            <p:nvPr/>
          </p:nvSpPr>
          <p:spPr bwMode="auto">
            <a:xfrm>
              <a:off x="2111" y="2872"/>
              <a:ext cx="35" cy="35"/>
            </a:xfrm>
            <a:prstGeom prst="ellipse">
              <a:avLst/>
            </a:prstGeom>
            <a:solidFill>
              <a:srgbClr val="800000"/>
            </a:solidFill>
            <a:ln w="0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黑体" pitchFamily="49" charset="-122"/>
              </a:endParaRPr>
            </a:p>
          </p:txBody>
        </p:sp>
        <p:sp>
          <p:nvSpPr>
            <p:cNvPr id="8332" name="Oval 137"/>
            <p:cNvSpPr>
              <a:spLocks noChangeArrowheads="1"/>
            </p:cNvSpPr>
            <p:nvPr/>
          </p:nvSpPr>
          <p:spPr bwMode="auto">
            <a:xfrm>
              <a:off x="3686" y="2872"/>
              <a:ext cx="35" cy="35"/>
            </a:xfrm>
            <a:prstGeom prst="ellipse">
              <a:avLst/>
            </a:prstGeom>
            <a:solidFill>
              <a:srgbClr val="800000"/>
            </a:solidFill>
            <a:ln w="0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黑体" pitchFamily="49" charset="-122"/>
              </a:endParaRPr>
            </a:p>
          </p:txBody>
        </p:sp>
        <p:sp>
          <p:nvSpPr>
            <p:cNvPr id="8333" name="Oval 138"/>
            <p:cNvSpPr>
              <a:spLocks noChangeArrowheads="1"/>
            </p:cNvSpPr>
            <p:nvPr/>
          </p:nvSpPr>
          <p:spPr bwMode="auto">
            <a:xfrm>
              <a:off x="3686" y="3484"/>
              <a:ext cx="35" cy="35"/>
            </a:xfrm>
            <a:prstGeom prst="ellipse">
              <a:avLst/>
            </a:prstGeom>
            <a:solidFill>
              <a:srgbClr val="800000"/>
            </a:solidFill>
            <a:ln w="0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黑体" pitchFamily="49" charset="-122"/>
              </a:endParaRPr>
            </a:p>
          </p:txBody>
        </p:sp>
        <p:sp>
          <p:nvSpPr>
            <p:cNvPr id="8334" name="Rectangle 139"/>
            <p:cNvSpPr>
              <a:spLocks noChangeArrowheads="1"/>
            </p:cNvSpPr>
            <p:nvPr/>
          </p:nvSpPr>
          <p:spPr bwMode="auto">
            <a:xfrm>
              <a:off x="2654" y="2645"/>
              <a:ext cx="51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i="1">
                  <a:solidFill>
                    <a:srgbClr val="000080"/>
                  </a:solidFill>
                  <a:latin typeface="宋体" charset="-122"/>
                </a:rPr>
                <a:t>LM3S9B96</a:t>
              </a:r>
              <a:endParaRPr lang="zh-CN" altLang="zh-CN"/>
            </a:p>
          </p:txBody>
        </p:sp>
      </p:grpSp>
      <p:sp>
        <p:nvSpPr>
          <p:cNvPr id="8198" name="Text Box 143"/>
          <p:cNvSpPr txBox="1">
            <a:spLocks noChangeArrowheads="1"/>
          </p:cNvSpPr>
          <p:nvPr/>
        </p:nvSpPr>
        <p:spPr bwMode="auto">
          <a:xfrm>
            <a:off x="3563938" y="112713"/>
            <a:ext cx="20875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133984"/>
                </a:solidFill>
              </a:rPr>
              <a:t>GIPO</a:t>
            </a:r>
            <a:r>
              <a:rPr lang="zh-CN" altLang="en-US" sz="3200" b="1">
                <a:solidFill>
                  <a:srgbClr val="133984"/>
                </a:solidFill>
              </a:rPr>
              <a:t>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6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Content Placeholder 2"/>
          <p:cNvSpPr>
            <a:spLocks noGrp="1"/>
          </p:cNvSpPr>
          <p:nvPr>
            <p:ph idx="1"/>
          </p:nvPr>
        </p:nvSpPr>
        <p:spPr>
          <a:xfrm>
            <a:off x="468313" y="1268413"/>
            <a:ext cx="8229600" cy="506571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sz="2400" dirty="0" smtClean="0"/>
              <a:t>LM3S9B96</a:t>
            </a:r>
            <a:r>
              <a:rPr lang="zh-CN" altLang="en-US" sz="2400" dirty="0" smtClean="0"/>
              <a:t>芯片有</a:t>
            </a:r>
            <a:r>
              <a:rPr lang="en-US" altLang="zh-CN" sz="2400" dirty="0" smtClean="0">
                <a:solidFill>
                  <a:srgbClr val="C00000"/>
                </a:solidFill>
              </a:rPr>
              <a:t>9</a:t>
            </a:r>
            <a:r>
              <a:rPr lang="zh-CN" altLang="zh-CN" sz="2400" dirty="0" smtClean="0"/>
              <a:t>个物理</a:t>
            </a:r>
            <a:r>
              <a:rPr lang="en-US" altLang="zh-CN" sz="2400" dirty="0" smtClean="0"/>
              <a:t>GPIO</a:t>
            </a:r>
            <a:r>
              <a:rPr lang="zh-CN" altLang="zh-CN" sz="2400" dirty="0" smtClean="0"/>
              <a:t>模块</a:t>
            </a:r>
            <a:endParaRPr lang="en-US" altLang="zh-CN" sz="2400" dirty="0" smtClean="0"/>
          </a:p>
          <a:p>
            <a:pPr>
              <a:lnSpc>
                <a:spcPct val="200000"/>
              </a:lnSpc>
            </a:pPr>
            <a:r>
              <a:rPr lang="zh-CN" altLang="zh-CN" sz="2400" dirty="0" smtClean="0"/>
              <a:t>每个</a:t>
            </a:r>
            <a:r>
              <a:rPr lang="zh-CN" altLang="en-US" sz="2400" dirty="0" smtClean="0"/>
              <a:t>模块</a:t>
            </a:r>
            <a:r>
              <a:rPr lang="zh-CN" altLang="zh-CN" sz="2400" dirty="0" smtClean="0"/>
              <a:t>对应一个独立的</a:t>
            </a:r>
            <a:r>
              <a:rPr lang="en-US" altLang="zh-CN" sz="2400" dirty="0" smtClean="0"/>
              <a:t>GPIO</a:t>
            </a:r>
            <a:r>
              <a:rPr lang="zh-CN" altLang="zh-CN" sz="2400" dirty="0" smtClean="0"/>
              <a:t>端口（端口</a:t>
            </a:r>
            <a:r>
              <a:rPr lang="en-US" altLang="zh-CN" sz="2400" dirty="0" smtClean="0"/>
              <a:t>A</a:t>
            </a:r>
            <a:r>
              <a:rPr lang="zh-CN" altLang="zh-CN" sz="2400" dirty="0" smtClean="0"/>
              <a:t>、</a:t>
            </a:r>
            <a:r>
              <a:rPr lang="en-US" altLang="zh-CN" sz="2400" dirty="0" smtClean="0"/>
              <a:t>B</a:t>
            </a:r>
            <a:r>
              <a:rPr lang="zh-CN" altLang="zh-CN" sz="2400" dirty="0" smtClean="0"/>
              <a:t>、</a:t>
            </a:r>
            <a:r>
              <a:rPr lang="en-US" altLang="zh-CN" sz="2400" dirty="0" smtClean="0"/>
              <a:t>C</a:t>
            </a:r>
            <a:r>
              <a:rPr lang="zh-CN" altLang="zh-CN" sz="2400" dirty="0" smtClean="0"/>
              <a:t>、</a:t>
            </a:r>
            <a:r>
              <a:rPr lang="en-US" altLang="zh-CN" sz="2400" dirty="0" smtClean="0"/>
              <a:t>D</a:t>
            </a:r>
            <a:r>
              <a:rPr lang="zh-CN" altLang="zh-CN" sz="2400" dirty="0" smtClean="0"/>
              <a:t>、</a:t>
            </a:r>
            <a:r>
              <a:rPr lang="en-US" altLang="zh-CN" sz="2400" dirty="0" smtClean="0"/>
              <a:t>E</a:t>
            </a:r>
            <a:r>
              <a:rPr lang="zh-CN" altLang="zh-CN" sz="2400" dirty="0" smtClean="0"/>
              <a:t>、</a:t>
            </a:r>
            <a:r>
              <a:rPr lang="en-US" altLang="zh-CN" sz="2400" dirty="0" smtClean="0"/>
              <a:t>F</a:t>
            </a:r>
            <a:r>
              <a:rPr lang="zh-CN" altLang="zh-CN" sz="2400" dirty="0" smtClean="0"/>
              <a:t>、</a:t>
            </a:r>
            <a:r>
              <a:rPr lang="en-US" altLang="zh-CN" sz="2400" dirty="0" smtClean="0"/>
              <a:t>G</a:t>
            </a:r>
            <a:r>
              <a:rPr lang="zh-CN" altLang="zh-CN" sz="2400" dirty="0" smtClean="0"/>
              <a:t>、</a:t>
            </a:r>
            <a:r>
              <a:rPr lang="en-US" altLang="zh-CN" sz="2400" dirty="0" smtClean="0"/>
              <a:t>H</a:t>
            </a:r>
            <a:r>
              <a:rPr lang="zh-CN" altLang="zh-CN" sz="2400" dirty="0" smtClean="0"/>
              <a:t>和</a:t>
            </a:r>
            <a:r>
              <a:rPr lang="en-US" altLang="zh-CN" sz="2400" dirty="0" smtClean="0"/>
              <a:t>J</a:t>
            </a:r>
            <a:r>
              <a:rPr lang="zh-CN" altLang="zh-CN" sz="2400" dirty="0" smtClean="0"/>
              <a:t>）。</a:t>
            </a:r>
            <a:r>
              <a:rPr lang="zh-CN" altLang="en-US" sz="2400" dirty="0" smtClean="0"/>
              <a:t>每个端口对应最多</a:t>
            </a:r>
            <a:r>
              <a:rPr lang="en-US" altLang="zh-CN" sz="2400" dirty="0" smtClean="0">
                <a:solidFill>
                  <a:srgbClr val="C00000"/>
                </a:solidFill>
              </a:rPr>
              <a:t>8</a:t>
            </a:r>
            <a:r>
              <a:rPr lang="zh-CN" altLang="en-US" sz="2400" dirty="0" smtClean="0"/>
              <a:t>个引脚。</a:t>
            </a:r>
            <a:endParaRPr lang="en-US" altLang="zh-CN" sz="2400" dirty="0" smtClean="0"/>
          </a:p>
          <a:p>
            <a:pPr>
              <a:lnSpc>
                <a:spcPct val="200000"/>
              </a:lnSpc>
            </a:pPr>
            <a:r>
              <a:rPr lang="en-US" altLang="zh-CN" sz="2400" dirty="0" smtClean="0"/>
              <a:t>GPIO</a:t>
            </a:r>
            <a:r>
              <a:rPr lang="zh-CN" altLang="zh-CN" sz="2400" dirty="0" smtClean="0"/>
              <a:t>模块遵循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FiRM</a:t>
            </a:r>
            <a:r>
              <a:rPr lang="en-US" altLang="zh-CN" sz="2400" dirty="0" smtClean="0"/>
              <a:t>(Foundation for Real - time </a:t>
            </a:r>
            <a:r>
              <a:rPr lang="en-US" altLang="zh-CN" sz="2400" dirty="0" err="1" smtClean="0"/>
              <a:t>Microcon-trollers</a:t>
            </a:r>
            <a:r>
              <a:rPr lang="en-US" altLang="zh-CN" sz="2400" dirty="0" smtClean="0"/>
              <a:t>)</a:t>
            </a:r>
            <a:r>
              <a:rPr lang="zh-CN" altLang="zh-CN" sz="2400" dirty="0" smtClean="0"/>
              <a:t>规范，并且支持多达</a:t>
            </a:r>
            <a:r>
              <a:rPr lang="en-US" altLang="zh-CN" sz="2400" dirty="0" smtClean="0"/>
              <a:t>65</a:t>
            </a:r>
            <a:r>
              <a:rPr lang="zh-CN" altLang="zh-CN" sz="2400" dirty="0" smtClean="0"/>
              <a:t>个可编程的输入／输出引脚</a:t>
            </a:r>
            <a:r>
              <a:rPr lang="zh-CN" altLang="en-US" sz="2400" dirty="0" smtClean="0"/>
              <a:t>。</a:t>
            </a:r>
          </a:p>
        </p:txBody>
      </p:sp>
      <p:sp>
        <p:nvSpPr>
          <p:cNvPr id="10242" name="Text Box 3"/>
          <p:cNvSpPr txBox="1">
            <a:spLocks noChangeArrowheads="1"/>
          </p:cNvSpPr>
          <p:nvPr/>
        </p:nvSpPr>
        <p:spPr bwMode="auto">
          <a:xfrm>
            <a:off x="2917825" y="188913"/>
            <a:ext cx="41751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20000"/>
              </a:spcBef>
              <a:buSzPct val="120000"/>
              <a:buFontTx/>
              <a:buBlip>
                <a:blip r:embed="rId2"/>
              </a:buBlip>
            </a:pPr>
            <a:r>
              <a:rPr lang="en-US" altLang="zh-CN" sz="3200" b="1">
                <a:solidFill>
                  <a:srgbClr val="133984"/>
                </a:solidFill>
              </a:rPr>
              <a:t>GIPO</a:t>
            </a:r>
            <a:r>
              <a:rPr lang="zh-CN" altLang="en-US" sz="3200" b="1">
                <a:solidFill>
                  <a:srgbClr val="133984"/>
                </a:solidFill>
              </a:rPr>
              <a:t>引脚描述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b="1" smtClean="0"/>
          </a:p>
        </p:txBody>
      </p:sp>
      <p:pic>
        <p:nvPicPr>
          <p:cNvPr id="1126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1028700"/>
            <a:ext cx="7993063" cy="564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2195513" y="188913"/>
            <a:ext cx="5472112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SzPct val="120000"/>
              <a:buFontTx/>
              <a:buBlip>
                <a:blip r:embed="rId3"/>
              </a:buBlip>
            </a:pPr>
            <a:r>
              <a:rPr lang="en-US" altLang="zh-CN" sz="3200" b="1">
                <a:solidFill>
                  <a:srgbClr val="133984"/>
                </a:solidFill>
              </a:rPr>
              <a:t>GIPO</a:t>
            </a:r>
            <a:r>
              <a:rPr lang="zh-CN" altLang="en-US" sz="3200" b="1">
                <a:solidFill>
                  <a:srgbClr val="133984"/>
                </a:solidFill>
              </a:rPr>
              <a:t>端口方框图 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Content Placeholder 2"/>
          <p:cNvSpPr>
            <a:spLocks noGrp="1"/>
          </p:cNvSpPr>
          <p:nvPr>
            <p:ph idx="1"/>
          </p:nvPr>
        </p:nvSpPr>
        <p:spPr>
          <a:xfrm>
            <a:off x="468313" y="1268413"/>
            <a:ext cx="8229600" cy="5065712"/>
          </a:xfrm>
        </p:spPr>
        <p:txBody>
          <a:bodyPr/>
          <a:lstStyle/>
          <a:p>
            <a:pPr>
              <a:buFontTx/>
              <a:buNone/>
            </a:pPr>
            <a:endParaRPr lang="en-US" altLang="zh-CN" b="1" smtClean="0"/>
          </a:p>
          <a:p>
            <a:endParaRPr lang="zh-CN" altLang="en-US" b="1" smtClean="0"/>
          </a:p>
        </p:txBody>
      </p:sp>
      <p:pic>
        <p:nvPicPr>
          <p:cNvPr id="12290" name="Picture 2" descr="HWOCRTEMP_ROC53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1704975"/>
            <a:ext cx="6481762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2339975" y="136525"/>
            <a:ext cx="58324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SzPct val="120000"/>
              <a:buFontTx/>
              <a:buBlip>
                <a:blip r:embed="rId3"/>
              </a:buBlip>
            </a:pPr>
            <a:r>
              <a:rPr lang="en-US" altLang="zh-CN" sz="3200" b="1">
                <a:solidFill>
                  <a:srgbClr val="133984"/>
                </a:solidFill>
              </a:rPr>
              <a:t>GIPO</a:t>
            </a:r>
            <a:r>
              <a:rPr lang="zh-CN" altLang="en-US" sz="3200" b="1">
                <a:solidFill>
                  <a:srgbClr val="133984"/>
                </a:solidFill>
              </a:rPr>
              <a:t>不同模式下的等效电路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Content Placeholder 2"/>
          <p:cNvSpPr>
            <a:spLocks noGrp="1"/>
          </p:cNvSpPr>
          <p:nvPr>
            <p:ph idx="1"/>
          </p:nvPr>
        </p:nvSpPr>
        <p:spPr>
          <a:xfrm>
            <a:off x="468313" y="908050"/>
            <a:ext cx="8229600" cy="5689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mtClean="0">
                <a:solidFill>
                  <a:srgbClr val="961B02"/>
                </a:solidFill>
              </a:rPr>
              <a:t>GPIO</a:t>
            </a:r>
            <a:r>
              <a:rPr lang="zh-CN" altLang="en-US" smtClean="0">
                <a:solidFill>
                  <a:srgbClr val="961B02"/>
                </a:solidFill>
              </a:rPr>
              <a:t>数字允许寄存器</a:t>
            </a:r>
            <a:endParaRPr lang="en-US" altLang="zh-CN" smtClean="0">
              <a:solidFill>
                <a:srgbClr val="961B02"/>
              </a:solidFill>
            </a:endParaRPr>
          </a:p>
          <a:p>
            <a:r>
              <a:rPr lang="en-US" altLang="zh-CN" sz="2400" smtClean="0"/>
              <a:t>GPIODEN(GPIO Digital Enable)  offset 0x51C</a:t>
            </a:r>
          </a:p>
          <a:p>
            <a:r>
              <a:rPr lang="en-US" altLang="zh-CN" sz="2400" smtClean="0"/>
              <a:t>GPIO</a:t>
            </a:r>
            <a:r>
              <a:rPr lang="zh-CN" altLang="en-US" sz="2400" smtClean="0"/>
              <a:t>的数字功能使能寄存器。当某位为</a:t>
            </a:r>
            <a:r>
              <a:rPr lang="en-US" altLang="zh-CN" sz="2400" smtClean="0"/>
              <a:t>1</a:t>
            </a:r>
            <a:r>
              <a:rPr lang="zh-CN" altLang="en-US" sz="2400" smtClean="0"/>
              <a:t>时，则该位对应的</a:t>
            </a:r>
            <a:r>
              <a:rPr lang="en-US" altLang="zh-CN" sz="2400" smtClean="0"/>
              <a:t>GPIO</a:t>
            </a:r>
            <a:r>
              <a:rPr lang="zh-CN" altLang="en-US" sz="2400" smtClean="0"/>
              <a:t>脚配置为数字功能。</a:t>
            </a:r>
            <a:endParaRPr lang="en-US" altLang="zh-CN" sz="2400" smtClean="0"/>
          </a:p>
          <a:p>
            <a:r>
              <a:rPr lang="zh-CN" altLang="en-US" sz="2400" smtClean="0"/>
              <a:t>当某位为</a:t>
            </a:r>
            <a:r>
              <a:rPr lang="en-US" altLang="zh-CN" sz="2400" smtClean="0"/>
              <a:t>0</a:t>
            </a:r>
            <a:r>
              <a:rPr lang="zh-CN" altLang="en-US" sz="2400" smtClean="0"/>
              <a:t>时，则该位对应的</a:t>
            </a:r>
            <a:r>
              <a:rPr lang="en-US" altLang="zh-CN" sz="2400" smtClean="0"/>
              <a:t>GPIO</a:t>
            </a:r>
            <a:r>
              <a:rPr lang="zh-CN" altLang="en-US" sz="2400" smtClean="0"/>
              <a:t>脚配置为三态，无输入与输出。</a:t>
            </a:r>
            <a:endParaRPr lang="en-US" altLang="zh-CN" sz="2400" smtClean="0"/>
          </a:p>
          <a:p>
            <a:r>
              <a:rPr lang="zh-CN" altLang="zh-CN" sz="2400" smtClean="0"/>
              <a:t>默认情况下，除了用做</a:t>
            </a:r>
            <a:r>
              <a:rPr lang="en-US" altLang="zh-CN" sz="2400" smtClean="0"/>
              <a:t>JTAG/SWD</a:t>
            </a:r>
            <a:r>
              <a:rPr lang="zh-CN" altLang="zh-CN" sz="2400" smtClean="0"/>
              <a:t>功能的</a:t>
            </a:r>
            <a:r>
              <a:rPr lang="en-US" altLang="zh-CN" sz="2400" smtClean="0"/>
              <a:t>GPIO</a:t>
            </a:r>
            <a:r>
              <a:rPr lang="zh-CN" altLang="zh-CN" sz="2400" smtClean="0"/>
              <a:t>信号</a:t>
            </a:r>
            <a:r>
              <a:rPr lang="zh-CN" altLang="en-US" sz="2400" smtClean="0"/>
              <a:t>与一些特殊引脚</a:t>
            </a:r>
            <a:r>
              <a:rPr lang="zh-CN" altLang="zh-CN" sz="2400" smtClean="0"/>
              <a:t>外，所有其他的</a:t>
            </a:r>
            <a:r>
              <a:rPr lang="en-US" altLang="zh-CN" sz="2400" smtClean="0"/>
              <a:t>GPIO</a:t>
            </a:r>
            <a:r>
              <a:rPr lang="zh-CN" altLang="zh-CN" sz="2400" smtClean="0"/>
              <a:t>信号都配置为非驱动（三态）。它们的数字功能被禁止，不驱动引脚上的逻辑值且不允许引脚电压进入</a:t>
            </a:r>
            <a:r>
              <a:rPr lang="en-US" altLang="zh-CN" sz="2400" smtClean="0"/>
              <a:t>GPIO</a:t>
            </a:r>
            <a:r>
              <a:rPr lang="zh-CN" altLang="zh-CN" sz="2400" smtClean="0"/>
              <a:t>接收器。为了使用引脚的数字功能（</a:t>
            </a:r>
            <a:r>
              <a:rPr lang="en-US" altLang="zh-CN" sz="2400" smtClean="0"/>
              <a:t>GPIO</a:t>
            </a:r>
            <a:r>
              <a:rPr lang="zh-CN" altLang="zh-CN" sz="2400" smtClean="0"/>
              <a:t>或复用功能），相应的</a:t>
            </a:r>
            <a:r>
              <a:rPr lang="en-US" altLang="zh-CN" sz="2400" smtClean="0"/>
              <a:t>GPIODEN</a:t>
            </a:r>
            <a:r>
              <a:rPr lang="zh-CN" altLang="zh-CN" sz="2400" smtClean="0"/>
              <a:t>位必须置位。</a:t>
            </a:r>
            <a:endParaRPr lang="zh-CN" altLang="en-US" sz="2400" smtClean="0"/>
          </a:p>
        </p:txBody>
      </p:sp>
      <p:sp>
        <p:nvSpPr>
          <p:cNvPr id="13314" name="Text Box 3"/>
          <p:cNvSpPr txBox="1">
            <a:spLocks noChangeArrowheads="1"/>
          </p:cNvSpPr>
          <p:nvPr/>
        </p:nvSpPr>
        <p:spPr bwMode="auto">
          <a:xfrm>
            <a:off x="2627313" y="136525"/>
            <a:ext cx="4824412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SzPct val="120000"/>
              <a:buFontTx/>
              <a:buBlip>
                <a:blip r:embed="rId2"/>
              </a:buBlip>
            </a:pPr>
            <a:r>
              <a:rPr lang="en-US" altLang="zh-CN" sz="3200" b="1">
                <a:solidFill>
                  <a:srgbClr val="133984"/>
                </a:solidFill>
              </a:rPr>
              <a:t>GIPO</a:t>
            </a:r>
            <a:r>
              <a:rPr lang="zh-CN" altLang="en-US" sz="3200" b="1">
                <a:solidFill>
                  <a:srgbClr val="133984"/>
                </a:solidFill>
              </a:rPr>
              <a:t>控制寄存器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Content Placeholder 2"/>
          <p:cNvSpPr>
            <a:spLocks noGrp="1"/>
          </p:cNvSpPr>
          <p:nvPr>
            <p:ph idx="1"/>
          </p:nvPr>
        </p:nvSpPr>
        <p:spPr>
          <a:xfrm>
            <a:off x="468313" y="1268413"/>
            <a:ext cx="8229600" cy="5065712"/>
          </a:xfrm>
        </p:spPr>
        <p:txBody>
          <a:bodyPr/>
          <a:lstStyle/>
          <a:p>
            <a:pPr>
              <a:lnSpc>
                <a:spcPct val="130000"/>
              </a:lnSpc>
              <a:buFontTx/>
              <a:buNone/>
            </a:pPr>
            <a:r>
              <a:rPr lang="en-US" altLang="zh-CN" sz="2400" smtClean="0">
                <a:solidFill>
                  <a:srgbClr val="961B02"/>
                </a:solidFill>
              </a:rPr>
              <a:t>GPIO</a:t>
            </a:r>
            <a:r>
              <a:rPr lang="zh-CN" altLang="en-US" sz="2400" smtClean="0">
                <a:solidFill>
                  <a:srgbClr val="961B02"/>
                </a:solidFill>
              </a:rPr>
              <a:t>复位后非零值列表</a:t>
            </a:r>
            <a:endParaRPr lang="en-US" altLang="zh-CN" sz="2400" smtClean="0">
              <a:solidFill>
                <a:srgbClr val="961B02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2400" smtClean="0"/>
              <a:t>复位时除下表外，</a:t>
            </a:r>
            <a:r>
              <a:rPr lang="en-US" altLang="zh-CN" sz="2400" smtClean="0"/>
              <a:t>GPIO</a:t>
            </a:r>
            <a:r>
              <a:rPr lang="zh-CN" altLang="en-US" sz="2400" smtClean="0"/>
              <a:t>脚均配置为</a:t>
            </a:r>
            <a:r>
              <a:rPr lang="en-US" altLang="zh-CN" sz="2400" smtClean="0"/>
              <a:t>GPIO</a:t>
            </a:r>
            <a:r>
              <a:rPr lang="zh-CN" altLang="en-US" sz="2400" smtClean="0"/>
              <a:t>三态功能。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3141663"/>
            <a:ext cx="830580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2700338" y="188913"/>
            <a:ext cx="40322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SzPct val="120000"/>
              <a:buFontTx/>
              <a:buBlip>
                <a:blip r:embed="rId3"/>
              </a:buBlip>
            </a:pPr>
            <a:r>
              <a:rPr lang="en-US" altLang="zh-CN" sz="3200" b="1">
                <a:solidFill>
                  <a:srgbClr val="133984"/>
                </a:solidFill>
              </a:rPr>
              <a:t>GIPO</a:t>
            </a:r>
            <a:r>
              <a:rPr lang="zh-CN" altLang="en-US" sz="3200" b="1">
                <a:solidFill>
                  <a:srgbClr val="133984"/>
                </a:solidFill>
              </a:rPr>
              <a:t>控制寄存器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2400" smtClean="0">
                <a:solidFill>
                  <a:srgbClr val="961B02"/>
                </a:solidFill>
              </a:rPr>
              <a:t>GPIO</a:t>
            </a:r>
            <a:r>
              <a:rPr lang="zh-CN" altLang="en-US" sz="2400" smtClean="0">
                <a:solidFill>
                  <a:srgbClr val="961B02"/>
                </a:solidFill>
              </a:rPr>
              <a:t>管脚功能复用选择寄存</a:t>
            </a:r>
            <a:r>
              <a:rPr lang="zh-CN" altLang="en-US" sz="2400" smtClean="0"/>
              <a:t>，也称</a:t>
            </a:r>
            <a:r>
              <a:rPr lang="zh-CN" altLang="zh-CN" sz="2400" smtClean="0"/>
              <a:t>模式控制的选择</a:t>
            </a:r>
            <a:endParaRPr lang="en-US" altLang="zh-CN" sz="2400" smtClean="0"/>
          </a:p>
          <a:p>
            <a:r>
              <a:rPr lang="en-US" altLang="zh-CN" sz="2400" smtClean="0"/>
              <a:t>GPIOAFSEL(GPIO Alternate Function Select)  offset 0x420</a:t>
            </a:r>
          </a:p>
          <a:p>
            <a:r>
              <a:rPr lang="zh-CN" altLang="zh-CN" sz="2400" smtClean="0"/>
              <a:t>向</a:t>
            </a:r>
            <a:r>
              <a:rPr lang="en-US" altLang="zh-CN" sz="2400" smtClean="0"/>
              <a:t>GPIOAFSEL</a:t>
            </a:r>
            <a:r>
              <a:rPr lang="zh-CN" altLang="zh-CN" sz="2400" smtClean="0"/>
              <a:t>中的任意位写“</a:t>
            </a:r>
            <a:r>
              <a:rPr lang="en-US" altLang="zh-CN" sz="2400" smtClean="0"/>
              <a:t>1</a:t>
            </a:r>
            <a:r>
              <a:rPr lang="zh-CN" altLang="zh-CN" sz="2400" smtClean="0"/>
              <a:t>”表示选择该</a:t>
            </a:r>
            <a:r>
              <a:rPr lang="en-US" altLang="zh-CN" sz="2400" smtClean="0"/>
              <a:t>GPIO</a:t>
            </a:r>
            <a:r>
              <a:rPr lang="zh-CN" altLang="zh-CN" sz="2400" smtClean="0"/>
              <a:t>线所对应的硬件控制（功能）。</a:t>
            </a:r>
            <a:r>
              <a:rPr lang="zh-CN" altLang="en-US" sz="2400" smtClean="0"/>
              <a:t>复位为零。零表示选择该</a:t>
            </a:r>
            <a:r>
              <a:rPr lang="en-US" altLang="zh-CN" sz="2400" smtClean="0"/>
              <a:t>GPIO</a:t>
            </a:r>
            <a:r>
              <a:rPr lang="zh-CN" altLang="en-US" sz="2400" smtClean="0"/>
              <a:t>线作为</a:t>
            </a:r>
            <a:r>
              <a:rPr lang="en-US" altLang="zh-CN" sz="2400" smtClean="0"/>
              <a:t>GPIO</a:t>
            </a:r>
            <a:r>
              <a:rPr lang="zh-CN" altLang="en-US" sz="2400" smtClean="0"/>
              <a:t>使用。</a:t>
            </a:r>
            <a:endParaRPr lang="en-US" altLang="zh-CN" sz="2400" smtClean="0"/>
          </a:p>
          <a:p>
            <a:r>
              <a:rPr lang="zh-CN" altLang="en-US" sz="2400" smtClean="0"/>
              <a:t>如果要使用某个引脚作为</a:t>
            </a:r>
            <a:r>
              <a:rPr lang="en-US" altLang="zh-CN" sz="2400" smtClean="0"/>
              <a:t>GPIO</a:t>
            </a:r>
            <a:r>
              <a:rPr lang="zh-CN" altLang="en-US" sz="2400" smtClean="0"/>
              <a:t>，必须将该位清零。</a:t>
            </a:r>
            <a:endParaRPr lang="en-US" altLang="zh-CN" sz="2400" smtClean="0"/>
          </a:p>
          <a:p>
            <a:r>
              <a:rPr lang="zh-CN" altLang="en-US" sz="2400" smtClean="0">
                <a:solidFill>
                  <a:srgbClr val="FF0000"/>
                </a:solidFill>
              </a:rPr>
              <a:t>注意：有可能将调试用</a:t>
            </a:r>
            <a:r>
              <a:rPr lang="en-US" altLang="zh-CN" sz="2400" smtClean="0">
                <a:solidFill>
                  <a:srgbClr val="FF0000"/>
                </a:solidFill>
              </a:rPr>
              <a:t>JTAG</a:t>
            </a:r>
            <a:r>
              <a:rPr lang="zh-CN" altLang="en-US" sz="2400" smtClean="0">
                <a:solidFill>
                  <a:srgbClr val="FF0000"/>
                </a:solidFill>
              </a:rPr>
              <a:t>引脚配置为</a:t>
            </a:r>
            <a:r>
              <a:rPr lang="en-US" altLang="zh-CN" sz="2400" smtClean="0">
                <a:solidFill>
                  <a:srgbClr val="FF0000"/>
                </a:solidFill>
              </a:rPr>
              <a:t>GPIO</a:t>
            </a:r>
            <a:r>
              <a:rPr lang="zh-CN" altLang="en-US" sz="2400" smtClean="0">
                <a:solidFill>
                  <a:srgbClr val="FF0000"/>
                </a:solidFill>
              </a:rPr>
              <a:t>引脚，如果此配置引脚程序被烧写进</a:t>
            </a:r>
            <a:r>
              <a:rPr lang="en-US" altLang="zh-CN" sz="2400" smtClean="0">
                <a:solidFill>
                  <a:srgbClr val="FF0000"/>
                </a:solidFill>
              </a:rPr>
              <a:t>FLASH</a:t>
            </a:r>
            <a:r>
              <a:rPr lang="zh-CN" altLang="en-US" sz="2400" smtClean="0">
                <a:solidFill>
                  <a:srgbClr val="FF0000"/>
                </a:solidFill>
              </a:rPr>
              <a:t>中并运行后，则仿真器无法再与</a:t>
            </a:r>
            <a:r>
              <a:rPr lang="en-US" altLang="zh-CN" sz="2400" smtClean="0">
                <a:solidFill>
                  <a:srgbClr val="FF0000"/>
                </a:solidFill>
              </a:rPr>
              <a:t>MCU</a:t>
            </a:r>
            <a:r>
              <a:rPr lang="zh-CN" altLang="en-US" sz="2400" smtClean="0">
                <a:solidFill>
                  <a:srgbClr val="FF0000"/>
                </a:solidFill>
              </a:rPr>
              <a:t>相连并擦除</a:t>
            </a:r>
            <a:r>
              <a:rPr lang="en-US" altLang="zh-CN" sz="2400" smtClean="0">
                <a:solidFill>
                  <a:srgbClr val="FF0000"/>
                </a:solidFill>
              </a:rPr>
              <a:t>FLASH</a:t>
            </a:r>
            <a:r>
              <a:rPr lang="zh-CN" altLang="en-US" sz="2400" smtClean="0">
                <a:solidFill>
                  <a:srgbClr val="FF0000"/>
                </a:solidFill>
              </a:rPr>
              <a:t>，造成程序永久驻留无法再擦除。应避免此现象的出现。方法即为在程序的开始加上防止</a:t>
            </a:r>
            <a:r>
              <a:rPr lang="en-US" altLang="zh-CN" sz="2400" smtClean="0">
                <a:solidFill>
                  <a:srgbClr val="FF0000"/>
                </a:solidFill>
              </a:rPr>
              <a:t>JTAG</a:t>
            </a:r>
            <a:r>
              <a:rPr lang="zh-CN" altLang="en-US" sz="2400" smtClean="0">
                <a:solidFill>
                  <a:srgbClr val="FF0000"/>
                </a:solidFill>
              </a:rPr>
              <a:t>配置为</a:t>
            </a:r>
            <a:r>
              <a:rPr lang="en-US" altLang="zh-CN" sz="2400" smtClean="0">
                <a:solidFill>
                  <a:srgbClr val="FF0000"/>
                </a:solidFill>
              </a:rPr>
              <a:t>GPIO</a:t>
            </a:r>
            <a:r>
              <a:rPr lang="zh-CN" altLang="en-US" sz="2400" smtClean="0">
                <a:solidFill>
                  <a:srgbClr val="FF0000"/>
                </a:solidFill>
              </a:rPr>
              <a:t>引脚的函数。</a:t>
            </a:r>
            <a:endParaRPr lang="zh-CN" altLang="en-US" sz="2400" smtClean="0"/>
          </a:p>
        </p:txBody>
      </p:sp>
      <p:sp>
        <p:nvSpPr>
          <p:cNvPr id="15362" name="Text Box 3"/>
          <p:cNvSpPr txBox="1">
            <a:spLocks noChangeArrowheads="1"/>
          </p:cNvSpPr>
          <p:nvPr/>
        </p:nvSpPr>
        <p:spPr bwMode="auto">
          <a:xfrm>
            <a:off x="2916238" y="188913"/>
            <a:ext cx="3671887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20000"/>
              </a:spcBef>
              <a:buSzPct val="120000"/>
              <a:buFontTx/>
              <a:buBlip>
                <a:blip r:embed="rId2"/>
              </a:buBlip>
            </a:pPr>
            <a:r>
              <a:rPr lang="en-US" altLang="zh-CN" sz="3200" b="1">
                <a:solidFill>
                  <a:srgbClr val="133984"/>
                </a:solidFill>
              </a:rPr>
              <a:t>GIPO</a:t>
            </a:r>
            <a:r>
              <a:rPr lang="zh-CN" altLang="en-US" sz="3200" b="1">
                <a:solidFill>
                  <a:srgbClr val="133984"/>
                </a:solidFill>
              </a:rPr>
              <a:t>控制寄存器</a:t>
            </a:r>
            <a:endParaRPr lang="zh-CN" altLang="en-US"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133984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133984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白色底板15_39_40</Template>
  <TotalTime>6319</TotalTime>
  <Words>1188</Words>
  <Application>Microsoft Office PowerPoint</Application>
  <PresentationFormat>全屏显示(4:3)</PresentationFormat>
  <Paragraphs>137</Paragraphs>
  <Slides>17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19" baseType="lpstr">
      <vt:lpstr>1_自定义设计方案</vt:lpstr>
      <vt:lpstr>2_自定义设计方案</vt:lpstr>
      <vt:lpstr>GPIO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GIPO控制寄存器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GuildDesign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中文CORTEM+M3PPT校对版</dc:title>
  <dc:creator>ThemeGallery.com</dc:creator>
  <dc:description/>
  <cp:lastModifiedBy>wzx</cp:lastModifiedBy>
  <cp:revision>832</cp:revision>
  <dcterms:created xsi:type="dcterms:W3CDTF">2004-08-26T06:30:40Z</dcterms:created>
  <dcterms:modified xsi:type="dcterms:W3CDTF">2012-04-13T04:42:41Z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中文CORTEM+M3PPT校对版</vt:lpwstr>
  </property>
  <property fmtid="{D5CDD505-2E9C-101B-9397-08002B2CF9AE}" pid="3" name="SlideDescription">
    <vt:lpwstr/>
  </property>
</Properties>
</file>