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975" r:id="rId2"/>
    <p:sldId id="869" r:id="rId3"/>
    <p:sldId id="989" r:id="rId4"/>
    <p:sldId id="976" r:id="rId5"/>
    <p:sldId id="977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78" r:id="rId14"/>
    <p:sldId id="990" r:id="rId15"/>
    <p:sldId id="986" r:id="rId16"/>
    <p:sldId id="876" r:id="rId1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71" d="100"/>
          <a:sy n="71" d="100"/>
        </p:scale>
        <p:origin x="-426" y="-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F65589D-733C-457C-BCD5-FFFB38421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1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4E63A70-D4EC-4962-8904-8DA146A33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246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B476D74-5DC6-40FB-9DBD-A50BFF7BB309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80C3863-76CC-44D0-A566-7223532DB040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7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7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2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0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0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4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/>
            <a:r>
              <a:rPr lang="en-US" altLang="zh-CN" sz="4800" dirty="0" err="1" smtClean="0"/>
              <a:t>SysCtl</a:t>
            </a:r>
            <a:r>
              <a:rPr lang="zh-CN" altLang="en-US" sz="4800" dirty="0" smtClean="0"/>
              <a:t>系统控制单元</a:t>
            </a:r>
            <a:endParaRPr lang="zh-CN" altLang="zh-C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Stellaris</a:t>
            </a:r>
            <a:r>
              <a:rPr lang="zh-CN" altLang="zh-CN" dirty="0"/>
              <a:t>系列</a:t>
            </a:r>
            <a:r>
              <a:rPr lang="en-US" altLang="zh-CN" dirty="0"/>
              <a:t>ARM</a:t>
            </a:r>
            <a:r>
              <a:rPr lang="zh-CN" altLang="zh-CN" dirty="0"/>
              <a:t>内部集成有一</a:t>
            </a:r>
            <a:r>
              <a:rPr lang="zh-CN" altLang="zh-CN" dirty="0" smtClean="0"/>
              <a:t>个</a:t>
            </a:r>
            <a:r>
              <a:rPr lang="en-US" altLang="zh-CN" b="1" dirty="0" smtClean="0"/>
              <a:t>PLL</a:t>
            </a:r>
            <a:r>
              <a:rPr lang="zh-CN" altLang="en-US" b="1" dirty="0" smtClean="0"/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Phase Locked Loop</a:t>
            </a:r>
            <a:r>
              <a:rPr lang="zh-CN" altLang="en-US" b="1" dirty="0" smtClean="0"/>
              <a:t>，锁相环）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PLL</a:t>
            </a:r>
            <a:r>
              <a:rPr lang="zh-CN" altLang="en-US" dirty="0" smtClean="0"/>
              <a:t>输出频率固定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200MHz</a:t>
            </a:r>
            <a:r>
              <a:rPr lang="zh-CN" altLang="en-US" dirty="0" smtClean="0"/>
              <a:t>，误差</a:t>
            </a:r>
            <a:r>
              <a:rPr lang="en-US" altLang="zh-CN" dirty="0" smtClean="0"/>
              <a:t>±1%</a:t>
            </a:r>
            <a:r>
              <a:rPr lang="zh-CN" altLang="en-US" dirty="0" smtClean="0"/>
              <a:t>。如果选用</a:t>
            </a:r>
            <a:r>
              <a:rPr lang="en-US" altLang="zh-CN" dirty="0" smtClean="0"/>
              <a:t>PLL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MOSC</a:t>
            </a:r>
            <a:r>
              <a:rPr lang="zh-CN" altLang="en-US" dirty="0" smtClean="0"/>
              <a:t>频率必须在</a:t>
            </a:r>
            <a:r>
              <a:rPr lang="en-US" altLang="zh-CN" dirty="0" smtClean="0"/>
              <a:t>3.579545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8.192MHz</a:t>
            </a:r>
            <a:r>
              <a:rPr lang="zh-CN" altLang="en-US" dirty="0" smtClean="0"/>
              <a:t>之间才能使</a:t>
            </a:r>
            <a:r>
              <a:rPr lang="en-US" altLang="zh-CN" dirty="0" smtClean="0"/>
              <a:t>PLL</a:t>
            </a:r>
            <a:r>
              <a:rPr lang="zh-CN" altLang="en-US" dirty="0" smtClean="0"/>
              <a:t>精确地</a:t>
            </a:r>
            <a:r>
              <a:rPr lang="zh-CN" altLang="en-US" dirty="0" smtClean="0"/>
              <a:t>输出</a:t>
            </a:r>
            <a:r>
              <a:rPr lang="en-US" altLang="zh-CN" smtClean="0"/>
              <a:t>200MHz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经</a:t>
            </a:r>
            <a:r>
              <a:rPr lang="en-US" altLang="zh-CN" dirty="0" smtClean="0"/>
              <a:t>OSC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PLL</a:t>
            </a:r>
            <a:r>
              <a:rPr lang="zh-CN" altLang="en-US" dirty="0" smtClean="0"/>
              <a:t>产生的时钟可以经过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64</a:t>
            </a:r>
            <a:r>
              <a:rPr lang="zh-CN" altLang="en-US" dirty="0" smtClean="0"/>
              <a:t>分频后得到系统时钟（</a:t>
            </a:r>
            <a:r>
              <a:rPr lang="en-US" altLang="zh-CN" dirty="0" smtClean="0"/>
              <a:t>System Clock</a:t>
            </a:r>
            <a:r>
              <a:rPr lang="zh-CN" altLang="en-US" dirty="0" smtClean="0"/>
              <a:t>），分频数越大越省电。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时钟控制库函数 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267325"/>
          </a:xfrm>
        </p:spPr>
        <p:txBody>
          <a:bodyPr/>
          <a:lstStyle/>
          <a:p>
            <a:pPr eaLnBrk="1" hangingPunct="1"/>
            <a:r>
              <a:rPr lang="en-US" altLang="zh-CN" smtClean="0"/>
              <a:t>SysCtlClockSet( )</a:t>
            </a:r>
            <a:r>
              <a:rPr lang="zh-CN" altLang="en-US" smtClean="0"/>
              <a:t>负责系统时钟功能的设置。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     时钟配置字，各组数值之间“或运算”组合形式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sz="2000" smtClean="0"/>
          </a:p>
        </p:txBody>
      </p:sp>
      <p:sp>
        <p:nvSpPr>
          <p:cNvPr id="12292" name="圆角矩形 3"/>
          <p:cNvSpPr>
            <a:spLocks noChangeArrowheads="1"/>
          </p:cNvSpPr>
          <p:nvPr/>
        </p:nvSpPr>
        <p:spPr bwMode="auto">
          <a:xfrm>
            <a:off x="762000" y="2286000"/>
            <a:ext cx="7899400" cy="3781425"/>
          </a:xfrm>
          <a:prstGeom prst="roundRect">
            <a:avLst>
              <a:gd name="adj" fmla="val 16667"/>
            </a:avLst>
          </a:prstGeom>
          <a:solidFill>
            <a:srgbClr val="DDDDDD">
              <a:alpha val="0"/>
            </a:srgbClr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/>
              <a:t>SysCtlClockSet(SYSCTL_SYSDIV_1 |       </a:t>
            </a:r>
          </a:p>
          <a:p>
            <a:pPr algn="l"/>
            <a:r>
              <a:rPr lang="en-US" altLang="zh-CN"/>
              <a:t>  </a:t>
            </a:r>
            <a:r>
              <a:rPr lang="en-US" altLang="zh-CN" i="1" u="sng"/>
              <a:t>//</a:t>
            </a:r>
            <a:r>
              <a:rPr lang="zh-CN" altLang="en-US" i="1" u="sng"/>
              <a:t>振荡器不分频</a:t>
            </a:r>
          </a:p>
          <a:p>
            <a:r>
              <a:rPr lang="en-US" altLang="zh-CN"/>
              <a:t>SYSCTL_USE_OSC |  </a:t>
            </a:r>
          </a:p>
          <a:p>
            <a:pPr algn="l"/>
            <a:r>
              <a:rPr lang="en-US" altLang="zh-CN" i="1"/>
              <a:t>//</a:t>
            </a:r>
            <a:r>
              <a:rPr lang="zh-CN" altLang="en-US" i="1"/>
              <a:t>采用</a:t>
            </a:r>
            <a:r>
              <a:rPr lang="en-US" altLang="zh-CN" i="1"/>
              <a:t>OSC</a:t>
            </a:r>
            <a:r>
              <a:rPr lang="zh-CN" altLang="en-US" i="1"/>
              <a:t>作为系统时钟源</a:t>
            </a:r>
          </a:p>
          <a:p>
            <a:r>
              <a:rPr lang="en-US" altLang="zh-CN"/>
              <a:t>SYSCTL_OSC_MAIN |     </a:t>
            </a:r>
          </a:p>
          <a:p>
            <a:pPr algn="l"/>
            <a:r>
              <a:rPr lang="en-US" altLang="zh-CN"/>
              <a:t> </a:t>
            </a:r>
            <a:r>
              <a:rPr lang="en-US" altLang="zh-CN" i="1"/>
              <a:t>// </a:t>
            </a:r>
            <a:r>
              <a:rPr lang="zh-CN" altLang="en-US" i="1"/>
              <a:t>主振荡器作为</a:t>
            </a:r>
            <a:r>
              <a:rPr lang="en-US" altLang="zh-CN" i="1"/>
              <a:t>OSC</a:t>
            </a:r>
            <a:endParaRPr lang="zh-CN" altLang="en-US" i="1"/>
          </a:p>
          <a:p>
            <a:r>
              <a:rPr lang="en-US" altLang="zh-CN"/>
              <a:t>       SYSCTL_XTAL_16MHZ );   </a:t>
            </a:r>
          </a:p>
          <a:p>
            <a:pPr algn="l"/>
            <a:r>
              <a:rPr lang="en-US" altLang="zh-CN"/>
              <a:t> </a:t>
            </a:r>
            <a:r>
              <a:rPr lang="en-US" altLang="zh-CN" i="1"/>
              <a:t>// </a:t>
            </a:r>
            <a:r>
              <a:rPr lang="zh-CN" altLang="en-US" i="1"/>
              <a:t>采用</a:t>
            </a:r>
            <a:r>
              <a:rPr lang="en-US" altLang="zh-CN" i="1"/>
              <a:t>16MHz</a:t>
            </a:r>
            <a:r>
              <a:rPr lang="zh-CN" altLang="en-US" i="1"/>
              <a:t>晶振作为系统时钟</a:t>
            </a:r>
            <a:endParaRPr lang="en-US" altLang="zh-CN" i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时钟控制库函数 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SysCtlClockGet( )</a:t>
            </a:r>
            <a:r>
              <a:rPr lang="zh-CN" altLang="en-US" smtClean="0"/>
              <a:t>用来获取已设置的系统时钟频率。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15364" name="圆角矩形 4"/>
          <p:cNvSpPr>
            <a:spLocks noChangeArrowheads="1"/>
          </p:cNvSpPr>
          <p:nvPr/>
        </p:nvSpPr>
        <p:spPr bwMode="auto">
          <a:xfrm>
            <a:off x="1066800" y="3352800"/>
            <a:ext cx="7239000" cy="922338"/>
          </a:xfrm>
          <a:prstGeom prst="roundRect">
            <a:avLst>
              <a:gd name="adj" fmla="val 16667"/>
            </a:avLst>
          </a:prstGeom>
          <a:solidFill>
            <a:srgbClr val="DDDDDD">
              <a:alpha val="0"/>
            </a:srgbClr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/>
              <a:t>           TheSysClock = SysCtlClockGet();				</a:t>
            </a:r>
            <a:r>
              <a:rPr lang="en-US" altLang="zh-CN" i="1"/>
              <a:t>//</a:t>
            </a:r>
            <a:r>
              <a:rPr lang="zh-CN" altLang="en-US" i="1"/>
              <a:t>获取当前系统时钟频率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系统延时函数</a:t>
            </a:r>
          </a:p>
        </p:txBody>
      </p:sp>
      <p:sp>
        <p:nvSpPr>
          <p:cNvPr id="14339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SysCtlDelay( )</a:t>
            </a:r>
            <a:r>
              <a:rPr lang="zh-CN" altLang="en-US" smtClean="0"/>
              <a:t>提供一个产生一个固定长度延时的方法。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本实验用到的电路图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868363"/>
            <a:ext cx="7916862" cy="5761037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DustDevil</a:t>
            </a:r>
            <a:r>
              <a:rPr lang="zh-CN" altLang="en-US" smtClean="0"/>
              <a:t>家族电源结构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LDO</a:t>
            </a:r>
            <a:r>
              <a:rPr lang="zh-CN" altLang="en-US" smtClean="0"/>
              <a:t>控制</a:t>
            </a:r>
            <a:r>
              <a:rPr lang="en-US" altLang="zh-CN" smtClean="0"/>
              <a:t>——</a:t>
            </a:r>
            <a:r>
              <a:rPr lang="zh-CN" altLang="en-US" smtClean="0"/>
              <a:t>特点、使用方法</a:t>
            </a:r>
            <a:endParaRPr lang="en-US" altLang="zh-CN" b="1" smtClean="0"/>
          </a:p>
          <a:p>
            <a:pPr eaLnBrk="1" hangingPunct="1"/>
            <a:r>
              <a:rPr lang="zh-CN" altLang="en-US" smtClean="0"/>
              <a:t>时钟控制</a:t>
            </a:r>
            <a:r>
              <a:rPr lang="en-US" altLang="zh-CN" smtClean="0"/>
              <a:t>——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   振荡器（主振荡器、内部振荡器）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PLL</a:t>
            </a:r>
            <a:r>
              <a:rPr lang="zh-CN" altLang="en-US" smtClean="0"/>
              <a:t>（锁相环）</a:t>
            </a:r>
            <a:endParaRPr lang="en-US" altLang="zh-CN" smtClean="0"/>
          </a:p>
          <a:p>
            <a:r>
              <a:rPr lang="zh-CN" altLang="en-US" smtClean="0"/>
              <a:t>系统延时函数</a:t>
            </a:r>
            <a:r>
              <a:rPr lang="en-US" altLang="zh-CN" smtClean="0"/>
              <a:t>——SysCtlDelay( )</a:t>
            </a:r>
          </a:p>
          <a:p>
            <a:r>
              <a:rPr lang="zh-CN" altLang="en-US" smtClean="0"/>
              <a:t>本实验用到的电路图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概述</a:t>
            </a:r>
            <a:endParaRPr lang="zh-CN" altLang="zh-CN" sz="4000" dirty="0"/>
          </a:p>
        </p:txBody>
      </p:sp>
      <p:sp>
        <p:nvSpPr>
          <p:cNvPr id="4099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LM3S9B96</a:t>
            </a:r>
            <a:r>
              <a:rPr lang="zh-CN" altLang="zh-CN" sz="2400" dirty="0"/>
              <a:t>微控制器的系统控制单元主要提供如下系统控制功能：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</a:rPr>
              <a:t>器件标识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 smtClean="0"/>
              <a:t>版本</a:t>
            </a:r>
            <a:r>
              <a:rPr lang="zh-CN" altLang="zh-CN" sz="2400" dirty="0"/>
              <a:t>、器件编号、</a:t>
            </a:r>
            <a:r>
              <a:rPr lang="en-US" altLang="zh-CN" sz="2400" dirty="0"/>
              <a:t>SRAM</a:t>
            </a:r>
            <a:r>
              <a:rPr lang="zh-CN" altLang="zh-CN" sz="2400" dirty="0"/>
              <a:t>大小、</a:t>
            </a:r>
            <a:r>
              <a:rPr lang="en-US" altLang="zh-CN" sz="2400" dirty="0"/>
              <a:t>Flash</a:t>
            </a:r>
            <a:r>
              <a:rPr lang="zh-CN" altLang="zh-CN" sz="2400" dirty="0"/>
              <a:t>存储器大小以及其它特性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C00000"/>
                </a:solidFill>
              </a:rPr>
              <a:t>本</a:t>
            </a:r>
            <a:r>
              <a:rPr lang="zh-CN" altLang="zh-CN" sz="2400" b="1" dirty="0">
                <a:solidFill>
                  <a:srgbClr val="C00000"/>
                </a:solidFill>
              </a:rPr>
              <a:t>机控制</a:t>
            </a:r>
            <a:r>
              <a:rPr lang="zh-CN" altLang="zh-CN" sz="2400" dirty="0"/>
              <a:t>，如复位控制、功率控制和时钟控制等。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</a:rPr>
              <a:t>系统控制</a:t>
            </a:r>
            <a:r>
              <a:rPr lang="en-US" altLang="zh-CN" sz="2400" dirty="0"/>
              <a:t>(</a:t>
            </a:r>
            <a:r>
              <a:rPr lang="zh-CN" altLang="zh-CN" sz="2400" dirty="0"/>
              <a:t>运行模式、睡眠模式和深度睡眠模式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/>
              <a:t>Cortex-M3 </a:t>
            </a:r>
            <a:r>
              <a:rPr lang="zh-CN" altLang="zh-CN" sz="2400" dirty="0"/>
              <a:t>处理器的内核级外设在</a:t>
            </a:r>
            <a:r>
              <a:rPr lang="en-US" altLang="zh-CN" sz="2400" dirty="0" err="1"/>
              <a:t>Stellaris</a:t>
            </a:r>
            <a:r>
              <a:rPr lang="en-US" altLang="zh-CN" sz="2400" dirty="0"/>
              <a:t>®</a:t>
            </a:r>
            <a:r>
              <a:rPr lang="zh-CN" altLang="zh-CN" sz="2400" dirty="0"/>
              <a:t>系列微控制器中的实现，包括</a:t>
            </a:r>
            <a:r>
              <a:rPr lang="en-US" altLang="zh-CN" sz="2400" dirty="0" err="1"/>
              <a:t>SysTick</a:t>
            </a:r>
            <a:r>
              <a:rPr lang="zh-CN" altLang="zh-CN" sz="2400" dirty="0"/>
              <a:t>、</a:t>
            </a:r>
            <a:r>
              <a:rPr lang="en-US" altLang="zh-CN" sz="2400" dirty="0"/>
              <a:t>NVIC</a:t>
            </a:r>
            <a:r>
              <a:rPr lang="zh-CN" altLang="zh-CN" sz="2400" dirty="0"/>
              <a:t>、</a:t>
            </a:r>
            <a:r>
              <a:rPr lang="en-US" altLang="zh-CN" sz="2400" dirty="0"/>
              <a:t>SCB</a:t>
            </a:r>
            <a:r>
              <a:rPr lang="zh-CN" altLang="zh-CN" sz="2400" dirty="0"/>
              <a:t>以及</a:t>
            </a:r>
            <a:r>
              <a:rPr lang="en-US" altLang="zh-CN" sz="2400" dirty="0"/>
              <a:t>MPU</a:t>
            </a:r>
            <a:r>
              <a:rPr lang="zh-CN" altLang="zh-CN" sz="2400" dirty="0"/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电源结构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065712"/>
          </a:xfrm>
        </p:spPr>
        <p:txBody>
          <a:bodyPr/>
          <a:lstStyle/>
          <a:p>
            <a:r>
              <a:rPr lang="en-US" altLang="zh-CN" dirty="0" smtClean="0"/>
              <a:t>LM3S9B96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Stellaris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DustDevil</a:t>
            </a:r>
            <a:r>
              <a:rPr lang="zh-CN" altLang="en-US" dirty="0" smtClean="0"/>
              <a:t>家族电源结构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101465" cy="460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LDO</a:t>
            </a:r>
            <a:r>
              <a:rPr lang="zh-CN" altLang="en-US" sz="4000" dirty="0"/>
              <a:t>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4800" y="868363"/>
            <a:ext cx="8229600" cy="5532437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sz="2400" dirty="0" smtClean="0"/>
              <a:t>LDO </a:t>
            </a:r>
            <a:r>
              <a:rPr lang="zh-CN" altLang="en-US" sz="2400" dirty="0" smtClean="0"/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Low Drop-Out</a:t>
            </a:r>
            <a:r>
              <a:rPr lang="zh-CN" altLang="en-US" sz="2400" dirty="0" smtClean="0"/>
              <a:t>”是一种线性直流电源稳压器。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显著特点：</a:t>
            </a:r>
            <a:r>
              <a:rPr lang="zh-CN" altLang="en-US" sz="2400" dirty="0" smtClean="0"/>
              <a:t>输入与输出之间的压差低，能达到数百毫伏。传统线性稳压器一般在</a:t>
            </a:r>
            <a:r>
              <a:rPr lang="en-US" altLang="zh-CN" sz="2400" dirty="0" smtClean="0"/>
              <a:t>1.5V</a:t>
            </a:r>
            <a:r>
              <a:rPr lang="zh-CN" altLang="en-US" sz="2400" dirty="0" smtClean="0"/>
              <a:t>以上。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 err="1" smtClean="0"/>
              <a:t>Stellaris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集成有一个内部的</a:t>
            </a:r>
            <a:r>
              <a:rPr lang="en-US" altLang="zh-CN" sz="2400" dirty="0" smtClean="0"/>
              <a:t>LDO</a:t>
            </a:r>
            <a:r>
              <a:rPr lang="zh-CN" altLang="en-US" sz="2400" dirty="0" smtClean="0"/>
              <a:t>稳压器，为处理器内核及片内外设提供稳定的电源。这样，只要为整颗芯片提供单一的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电源就能够正常工作。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LDO</a:t>
            </a:r>
            <a:r>
              <a:rPr lang="zh-CN" altLang="en-US" sz="4000" dirty="0"/>
              <a:t>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sz="2400" dirty="0" smtClean="0"/>
              <a:t>LDO</a:t>
            </a:r>
            <a:r>
              <a:rPr lang="zh-CN" altLang="en-US" sz="2400" dirty="0" smtClean="0"/>
              <a:t>输出电压默认值是</a:t>
            </a:r>
            <a:r>
              <a:rPr lang="en-US" altLang="zh-CN" sz="2400" dirty="0" smtClean="0"/>
              <a:t>2.50V</a:t>
            </a:r>
            <a:r>
              <a:rPr lang="zh-CN" altLang="en-US" sz="2400" dirty="0" smtClean="0"/>
              <a:t>，通过软件可以在</a:t>
            </a:r>
            <a:r>
              <a:rPr lang="en-US" altLang="zh-CN" sz="2400" dirty="0" smtClean="0"/>
              <a:t>2.25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2.75V</a:t>
            </a:r>
            <a:r>
              <a:rPr lang="zh-CN" altLang="en-US" sz="2400" dirty="0" smtClean="0"/>
              <a:t>之间调节，步进</a:t>
            </a:r>
            <a:r>
              <a:rPr lang="en-US" altLang="zh-CN" sz="2400" dirty="0" smtClean="0"/>
              <a:t>50mV</a:t>
            </a:r>
            <a:r>
              <a:rPr lang="zh-CN" altLang="en-US" sz="2400" dirty="0" smtClean="0"/>
              <a:t>。降低</a:t>
            </a:r>
            <a:r>
              <a:rPr lang="en-US" altLang="zh-CN" sz="2400" dirty="0" smtClean="0"/>
              <a:t>LDO</a:t>
            </a:r>
            <a:r>
              <a:rPr lang="zh-CN" altLang="en-US" sz="2400" dirty="0" smtClean="0"/>
              <a:t>输出电压可以节省功耗。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 smtClean="0"/>
              <a:t>LDO</a:t>
            </a:r>
            <a:r>
              <a:rPr lang="zh-CN" altLang="en-US" sz="2400" dirty="0" smtClean="0"/>
              <a:t>管脚除了给处理器内核供电以外，还可以为芯片以外的电路供电，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控制电流大小和电压波动，以免干扰处理器内核的正常运行。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LDO</a:t>
            </a:r>
            <a:r>
              <a:rPr lang="zh-CN" altLang="en-US" sz="4000" dirty="0"/>
              <a:t>控制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31800" y="868363"/>
            <a:ext cx="2997200" cy="5465762"/>
          </a:xfrm>
        </p:spPr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片内</a:t>
            </a:r>
            <a:r>
              <a:rPr lang="en-US" altLang="zh-CN" sz="2400" smtClean="0"/>
              <a:t>LDO</a:t>
            </a:r>
            <a:r>
              <a:rPr lang="zh-CN" altLang="en-US" sz="2400" smtClean="0"/>
              <a:t>输入电压是芯片电源</a:t>
            </a:r>
            <a:r>
              <a:rPr lang="en-US" altLang="zh-CN" sz="2400" smtClean="0"/>
              <a:t>VDDA</a:t>
            </a:r>
            <a:r>
              <a:rPr lang="zh-CN" altLang="en-US" sz="2400" smtClean="0"/>
              <a:t>（额定</a:t>
            </a:r>
            <a:r>
              <a:rPr lang="en-US" altLang="zh-CN" sz="2400" smtClean="0"/>
              <a:t>3.3V</a:t>
            </a:r>
            <a:r>
              <a:rPr lang="zh-CN" altLang="en-US" sz="2400" smtClean="0"/>
              <a:t>），</a:t>
            </a:r>
            <a:r>
              <a:rPr lang="en-US" altLang="zh-CN" sz="2400" smtClean="0"/>
              <a:t>LDO</a:t>
            </a:r>
            <a:r>
              <a:rPr lang="zh-CN" altLang="en-US" sz="2400" smtClean="0"/>
              <a:t>输出到一个名为“</a:t>
            </a:r>
            <a:r>
              <a:rPr lang="en-US" altLang="zh-CN" sz="2400" smtClean="0"/>
              <a:t>LDO</a:t>
            </a:r>
            <a:r>
              <a:rPr lang="zh-CN" altLang="en-US" sz="2400" smtClean="0"/>
              <a:t>”的管脚。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对于</a:t>
            </a:r>
            <a:r>
              <a:rPr lang="en-US" altLang="zh-CN" sz="2400" smtClean="0"/>
              <a:t>LM3S1000</a:t>
            </a:r>
            <a:r>
              <a:rPr lang="zh-CN" altLang="en-US" sz="2400" smtClean="0"/>
              <a:t>以上型号，</a:t>
            </a:r>
            <a:r>
              <a:rPr lang="en-US" altLang="zh-CN" sz="2400" smtClean="0"/>
              <a:t>LDO</a:t>
            </a:r>
            <a:r>
              <a:rPr lang="zh-CN" altLang="en-US" sz="2400" smtClean="0"/>
              <a:t>管脚要连接到内核电源</a:t>
            </a:r>
            <a:r>
              <a:rPr lang="en-US" altLang="zh-CN" sz="2400" smtClean="0"/>
              <a:t>VDD25</a:t>
            </a:r>
            <a:r>
              <a:rPr lang="zh-CN" altLang="en-US" sz="2400" smtClean="0"/>
              <a:t>管脚上。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1219200"/>
            <a:ext cx="4343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en-US" altLang="zh-CN" sz="4000" dirty="0"/>
              <a:t>LDO</a:t>
            </a:r>
            <a:r>
              <a:rPr lang="zh-CN" altLang="en-US" sz="4000" dirty="0"/>
              <a:t>控制库函数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SysCtlLDOSet( )</a:t>
            </a:r>
            <a:r>
              <a:rPr lang="zh-CN" altLang="en-US" smtClean="0"/>
              <a:t>用来设置</a:t>
            </a:r>
            <a:r>
              <a:rPr lang="en-US" altLang="zh-CN" smtClean="0"/>
              <a:t>LDO</a:t>
            </a:r>
            <a:r>
              <a:rPr lang="zh-CN" altLang="en-US" smtClean="0"/>
              <a:t>的输出电压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函数</a:t>
            </a:r>
            <a:r>
              <a:rPr lang="en-US" altLang="zh-CN" smtClean="0"/>
              <a:t>SysCtlLDOGet( )</a:t>
            </a:r>
            <a:r>
              <a:rPr lang="zh-CN" altLang="en-US" smtClean="0"/>
              <a:t>用来获取</a:t>
            </a:r>
            <a:r>
              <a:rPr lang="en-US" altLang="zh-CN" smtClean="0"/>
              <a:t>LDO</a:t>
            </a:r>
            <a:r>
              <a:rPr lang="zh-CN" altLang="en-US" smtClean="0"/>
              <a:t>当前的输出电压值</a:t>
            </a:r>
          </a:p>
        </p:txBody>
      </p:sp>
      <p:sp>
        <p:nvSpPr>
          <p:cNvPr id="10244" name="圆角矩形 3"/>
          <p:cNvSpPr>
            <a:spLocks noChangeArrowheads="1"/>
          </p:cNvSpPr>
          <p:nvPr/>
        </p:nvSpPr>
        <p:spPr bwMode="auto">
          <a:xfrm>
            <a:off x="1066800" y="2552700"/>
            <a:ext cx="7239000" cy="920750"/>
          </a:xfrm>
          <a:prstGeom prst="roundRect">
            <a:avLst>
              <a:gd name="adj" fmla="val 16667"/>
            </a:avLst>
          </a:prstGeom>
          <a:solidFill>
            <a:srgbClr val="DDDDDD">
              <a:alpha val="0"/>
            </a:srgbClr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/>
              <a:t>           SysCtlLDOSet(SYSCTL_LDO_2_50V);                     </a:t>
            </a:r>
          </a:p>
          <a:p>
            <a:pPr algn="l"/>
            <a:r>
              <a:rPr lang="en-US" altLang="zh-CN" i="1"/>
              <a:t>                              //  </a:t>
            </a:r>
            <a:r>
              <a:rPr lang="zh-CN" altLang="en-US" i="1"/>
              <a:t>设置</a:t>
            </a:r>
            <a:r>
              <a:rPr lang="en-US" altLang="zh-CN" i="1"/>
              <a:t>LDO</a:t>
            </a:r>
            <a:r>
              <a:rPr lang="zh-CN" altLang="en-US" i="1"/>
              <a:t>输出电压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主振荡器</a:t>
            </a:r>
            <a:r>
              <a:rPr lang="en-US" altLang="zh-CN" dirty="0" smtClean="0"/>
              <a:t>MOSC</a:t>
            </a:r>
            <a:r>
              <a:rPr lang="zh-CN" altLang="en-US" dirty="0" smtClean="0"/>
              <a:t>可以连接一个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16MHz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外部晶体</a:t>
            </a:r>
            <a:r>
              <a:rPr lang="zh-CN" altLang="en-US" dirty="0" smtClean="0"/>
              <a:t>。</a:t>
            </a:r>
          </a:p>
        </p:txBody>
      </p:sp>
      <p:pic>
        <p:nvPicPr>
          <p:cNvPr id="5" name="图片 4" descr="asdf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5334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时钟控制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sz="2400" dirty="0" err="1" smtClean="0"/>
              <a:t>Stellaris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集成有两个</a:t>
            </a:r>
            <a:r>
              <a:rPr lang="zh-CN" altLang="en-US" sz="2400" b="1" dirty="0" smtClean="0"/>
              <a:t>内部振荡器</a:t>
            </a:r>
            <a:r>
              <a:rPr lang="zh-CN" altLang="en-US" sz="2400" dirty="0" smtClean="0"/>
              <a:t>，一个是</a:t>
            </a:r>
            <a:r>
              <a:rPr lang="en-US" altLang="zh-CN" sz="2400" dirty="0" smtClean="0"/>
              <a:t>12MHz</a:t>
            </a:r>
            <a:r>
              <a:rPr lang="zh-CN" altLang="en-US" sz="2400" dirty="0" smtClean="0"/>
              <a:t>高速振荡器</a:t>
            </a:r>
            <a:r>
              <a:rPr lang="en-US" altLang="zh-CN" sz="2400" dirty="0" smtClean="0"/>
              <a:t>IOSC</a:t>
            </a:r>
            <a:r>
              <a:rPr lang="zh-CN" altLang="en-US" sz="2400" dirty="0" smtClean="0"/>
              <a:t>，一个是</a:t>
            </a:r>
            <a:r>
              <a:rPr lang="en-US" altLang="zh-CN" sz="2400" dirty="0" smtClean="0"/>
              <a:t>30kHz</a:t>
            </a:r>
            <a:r>
              <a:rPr lang="zh-CN" altLang="en-US" sz="2400" dirty="0" smtClean="0"/>
              <a:t>低速振荡器</a:t>
            </a:r>
            <a:r>
              <a:rPr lang="en-US" altLang="zh-CN" sz="2400" dirty="0" smtClean="0"/>
              <a:t>INT30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 smtClean="0"/>
              <a:t>内部振荡器误差较大，约</a:t>
            </a:r>
            <a:r>
              <a:rPr lang="en-US" altLang="zh-CN" sz="2400" dirty="0" smtClean="0"/>
              <a:t>±30%</a:t>
            </a:r>
            <a:r>
              <a:rPr lang="zh-CN" altLang="en-US" sz="2400" dirty="0" smtClean="0"/>
              <a:t>，这是由于</a:t>
            </a:r>
            <a:r>
              <a:rPr lang="en-US" altLang="zh-CN" sz="2400" dirty="0" smtClean="0"/>
              <a:t>IC</a:t>
            </a:r>
            <a:r>
              <a:rPr lang="zh-CN" altLang="en-US" sz="2400" dirty="0" smtClean="0"/>
              <a:t>制造工艺的特点形成的，因此对时钟精度有要求严格的场合不适宜采用内部振荡器。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10448</TotalTime>
  <Words>641</Words>
  <Application>Microsoft Office PowerPoint</Application>
  <PresentationFormat>全屏显示(4:3)</PresentationFormat>
  <Paragraphs>68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1_自定义设计方案</vt:lpstr>
      <vt:lpstr>SysCtl系统控制单元</vt:lpstr>
      <vt:lpstr>概述</vt:lpstr>
      <vt:lpstr>电源结构</vt:lpstr>
      <vt:lpstr>LDO控制 </vt:lpstr>
      <vt:lpstr>LDO控制 </vt:lpstr>
      <vt:lpstr>LDO控制</vt:lpstr>
      <vt:lpstr> LDO控制库函数</vt:lpstr>
      <vt:lpstr>时钟控制</vt:lpstr>
      <vt:lpstr>时钟控制</vt:lpstr>
      <vt:lpstr>时钟控制</vt:lpstr>
      <vt:lpstr>时钟控制库函数 </vt:lpstr>
      <vt:lpstr>时钟控制库函数 </vt:lpstr>
      <vt:lpstr>系统延时函数</vt:lpstr>
      <vt:lpstr>本实验用到的电路图</vt:lpstr>
      <vt:lpstr>总结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wzx</cp:lastModifiedBy>
  <cp:revision>2491</cp:revision>
  <cp:lastPrinted>1601-01-01T00:00:00Z</cp:lastPrinted>
  <dcterms:created xsi:type="dcterms:W3CDTF">1601-01-01T00:00:00Z</dcterms:created>
  <dcterms:modified xsi:type="dcterms:W3CDTF">2013-05-09T15:42:33Z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