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09" r:id="rId2"/>
  </p:sldMasterIdLst>
  <p:notesMasterIdLst>
    <p:notesMasterId r:id="rId48"/>
  </p:notesMasterIdLst>
  <p:handoutMasterIdLst>
    <p:handoutMasterId r:id="rId49"/>
  </p:handoutMasterIdLst>
  <p:sldIdLst>
    <p:sldId id="975" r:id="rId3"/>
    <p:sldId id="1008" r:id="rId4"/>
    <p:sldId id="1007" r:id="rId5"/>
    <p:sldId id="1004" r:id="rId6"/>
    <p:sldId id="1009" r:id="rId7"/>
    <p:sldId id="1010" r:id="rId8"/>
    <p:sldId id="1011" r:id="rId9"/>
    <p:sldId id="1012" r:id="rId10"/>
    <p:sldId id="1013" r:id="rId11"/>
    <p:sldId id="1052" r:id="rId12"/>
    <p:sldId id="1053" r:id="rId13"/>
    <p:sldId id="1054" r:id="rId14"/>
    <p:sldId id="1055" r:id="rId15"/>
    <p:sldId id="997" r:id="rId16"/>
    <p:sldId id="1024" r:id="rId17"/>
    <p:sldId id="1017" r:id="rId18"/>
    <p:sldId id="1018" r:id="rId19"/>
    <p:sldId id="1019" r:id="rId20"/>
    <p:sldId id="1020" r:id="rId21"/>
    <p:sldId id="1021" r:id="rId22"/>
    <p:sldId id="1022" r:id="rId23"/>
    <p:sldId id="1025" r:id="rId24"/>
    <p:sldId id="1026" r:id="rId25"/>
    <p:sldId id="1027" r:id="rId26"/>
    <p:sldId id="1028" r:id="rId27"/>
    <p:sldId id="1029" r:id="rId28"/>
    <p:sldId id="1030" r:id="rId29"/>
    <p:sldId id="1031" r:id="rId30"/>
    <p:sldId id="1032" r:id="rId31"/>
    <p:sldId id="1033" r:id="rId32"/>
    <p:sldId id="1034" r:id="rId33"/>
    <p:sldId id="1035" r:id="rId34"/>
    <p:sldId id="1036" r:id="rId35"/>
    <p:sldId id="1037" r:id="rId36"/>
    <p:sldId id="1038" r:id="rId37"/>
    <p:sldId id="1047" r:id="rId38"/>
    <p:sldId id="1048" r:id="rId39"/>
    <p:sldId id="1045" r:id="rId40"/>
    <p:sldId id="1046" r:id="rId41"/>
    <p:sldId id="1049" r:id="rId42"/>
    <p:sldId id="1050" r:id="rId43"/>
    <p:sldId id="1051" r:id="rId44"/>
    <p:sldId id="1039" r:id="rId45"/>
    <p:sldId id="1056" r:id="rId46"/>
    <p:sldId id="876" r:id="rId47"/>
  </p:sldIdLst>
  <p:sldSz cx="9144000" cy="6858000" type="screen4x3"/>
  <p:notesSz cx="9144000" cy="6858000"/>
  <p:defaultTextStyle>
    <a:defPPr>
      <a:defRPr lang="zh-CN"/>
    </a:defPPr>
    <a:lvl1pPr algn="ctr" rtl="0" fontAlgn="base">
      <a:spcBef>
        <a:spcPct val="0"/>
      </a:spcBef>
      <a:spcAft>
        <a:spcPct val="0"/>
      </a:spcAft>
      <a:defRPr sz="2400" kern="1200">
        <a:solidFill>
          <a:schemeClr val="tx1"/>
        </a:solidFill>
        <a:latin typeface="Arial" charset="0"/>
        <a:ea typeface="黑体" pitchFamily="49" charset="-122"/>
        <a:cs typeface="+mn-cs"/>
      </a:defRPr>
    </a:lvl1pPr>
    <a:lvl2pPr marL="457200" algn="ctr" rtl="0" fontAlgn="base">
      <a:spcBef>
        <a:spcPct val="0"/>
      </a:spcBef>
      <a:spcAft>
        <a:spcPct val="0"/>
      </a:spcAft>
      <a:defRPr sz="2400" kern="1200">
        <a:solidFill>
          <a:schemeClr val="tx1"/>
        </a:solidFill>
        <a:latin typeface="Arial" charset="0"/>
        <a:ea typeface="黑体" pitchFamily="49" charset="-122"/>
        <a:cs typeface="+mn-cs"/>
      </a:defRPr>
    </a:lvl2pPr>
    <a:lvl3pPr marL="914400" algn="ctr" rtl="0" fontAlgn="base">
      <a:spcBef>
        <a:spcPct val="0"/>
      </a:spcBef>
      <a:spcAft>
        <a:spcPct val="0"/>
      </a:spcAft>
      <a:defRPr sz="2400" kern="1200">
        <a:solidFill>
          <a:schemeClr val="tx1"/>
        </a:solidFill>
        <a:latin typeface="Arial" charset="0"/>
        <a:ea typeface="黑体" pitchFamily="49" charset="-122"/>
        <a:cs typeface="+mn-cs"/>
      </a:defRPr>
    </a:lvl3pPr>
    <a:lvl4pPr marL="1371600" algn="ctr" rtl="0" fontAlgn="base">
      <a:spcBef>
        <a:spcPct val="0"/>
      </a:spcBef>
      <a:spcAft>
        <a:spcPct val="0"/>
      </a:spcAft>
      <a:defRPr sz="2400" kern="1200">
        <a:solidFill>
          <a:schemeClr val="tx1"/>
        </a:solidFill>
        <a:latin typeface="Arial" charset="0"/>
        <a:ea typeface="黑体" pitchFamily="49" charset="-122"/>
        <a:cs typeface="+mn-cs"/>
      </a:defRPr>
    </a:lvl4pPr>
    <a:lvl5pPr marL="1828800" algn="ctr" rtl="0" fontAlgn="base">
      <a:spcBef>
        <a:spcPct val="0"/>
      </a:spcBef>
      <a:spcAft>
        <a:spcPct val="0"/>
      </a:spcAft>
      <a:defRPr sz="2400" kern="1200">
        <a:solidFill>
          <a:schemeClr val="tx1"/>
        </a:solidFill>
        <a:latin typeface="Arial" charset="0"/>
        <a:ea typeface="黑体" pitchFamily="49" charset="-122"/>
        <a:cs typeface="+mn-cs"/>
      </a:defRPr>
    </a:lvl5pPr>
    <a:lvl6pPr marL="2286000" algn="l" defTabSz="914400" rtl="0" eaLnBrk="1" latinLnBrk="0" hangingPunct="1">
      <a:defRPr sz="2400" kern="1200">
        <a:solidFill>
          <a:schemeClr val="tx1"/>
        </a:solidFill>
        <a:latin typeface="Arial" charset="0"/>
        <a:ea typeface="黑体" pitchFamily="49" charset="-122"/>
        <a:cs typeface="+mn-cs"/>
      </a:defRPr>
    </a:lvl6pPr>
    <a:lvl7pPr marL="2743200" algn="l" defTabSz="914400" rtl="0" eaLnBrk="1" latinLnBrk="0" hangingPunct="1">
      <a:defRPr sz="2400" kern="1200">
        <a:solidFill>
          <a:schemeClr val="tx1"/>
        </a:solidFill>
        <a:latin typeface="Arial" charset="0"/>
        <a:ea typeface="黑体" pitchFamily="49" charset="-122"/>
        <a:cs typeface="+mn-cs"/>
      </a:defRPr>
    </a:lvl7pPr>
    <a:lvl8pPr marL="3200400" algn="l" defTabSz="914400" rtl="0" eaLnBrk="1" latinLnBrk="0" hangingPunct="1">
      <a:defRPr sz="2400" kern="1200">
        <a:solidFill>
          <a:schemeClr val="tx1"/>
        </a:solidFill>
        <a:latin typeface="Arial" charset="0"/>
        <a:ea typeface="黑体" pitchFamily="49" charset="-122"/>
        <a:cs typeface="+mn-cs"/>
      </a:defRPr>
    </a:lvl8pPr>
    <a:lvl9pPr marL="3657600" algn="l" defTabSz="914400" rtl="0" eaLnBrk="1" latinLnBrk="0" hangingPunct="1">
      <a:defRPr sz="2400" kern="1200">
        <a:solidFill>
          <a:schemeClr val="tx1"/>
        </a:solidFill>
        <a:latin typeface="Arial"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00"/>
    <a:srgbClr val="12357C"/>
    <a:srgbClr val="DDDDDD"/>
    <a:srgbClr val="132584"/>
    <a:srgbClr val="133984"/>
    <a:srgbClr val="93052E"/>
    <a:srgbClr val="9227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58" autoAdjust="0"/>
    <p:restoredTop sz="97168" autoAdjust="0"/>
  </p:normalViewPr>
  <p:slideViewPr>
    <p:cSldViewPr snapToObjects="1">
      <p:cViewPr varScale="1">
        <p:scale>
          <a:sx n="71" d="100"/>
          <a:sy n="71" d="100"/>
        </p:scale>
        <p:origin x="-426" y="-96"/>
      </p:cViewPr>
      <p:guideLst>
        <p:guide orient="horz" pos="235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570"/>
    </p:cViewPr>
  </p:sorterViewPr>
  <p:notesViewPr>
    <p:cSldViewPr snapToObjects="1">
      <p:cViewPr varScale="1">
        <p:scale>
          <a:sx n="53" d="100"/>
          <a:sy n="53" d="100"/>
        </p:scale>
        <p:origin x="-1842" y="-108"/>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75779"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75780"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75781"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B5C10182-5137-43C0-A4A7-91A834E501A9}" type="slidenum">
              <a:rPr lang="en-US" altLang="zh-CN"/>
              <a:pPr>
                <a:defRPr/>
              </a:pPr>
              <a:t>‹#›</a:t>
            </a:fld>
            <a:endParaRPr lang="en-US" altLang="zh-CN"/>
          </a:p>
        </p:txBody>
      </p:sp>
    </p:spTree>
    <p:extLst>
      <p:ext uri="{BB962C8B-B14F-4D97-AF65-F5344CB8AC3E}">
        <p14:creationId xmlns:p14="http://schemas.microsoft.com/office/powerpoint/2010/main" val="41913738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CC29D8AC-FC70-46C6-A890-F2D91EAFE959}" type="slidenum">
              <a:rPr lang="en-US" altLang="zh-CN"/>
              <a:pPr>
                <a:defRPr/>
              </a:pPr>
              <a:t>‹#›</a:t>
            </a:fld>
            <a:endParaRPr lang="en-US" altLang="zh-CN"/>
          </a:p>
        </p:txBody>
      </p:sp>
    </p:spTree>
    <p:extLst>
      <p:ext uri="{BB962C8B-B14F-4D97-AF65-F5344CB8AC3E}">
        <p14:creationId xmlns:p14="http://schemas.microsoft.com/office/powerpoint/2010/main" val="42903563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fld id="{7A7FA844-357B-4F48-BAC4-16D726F37AED}" type="slidenum">
              <a:rPr lang="en-US" altLang="zh-CN" sz="1200" smtClean="0">
                <a:ea typeface="宋体" pitchFamily="2" charset="-122"/>
              </a:rPr>
              <a:pPr eaLnBrk="1" hangingPunct="1"/>
              <a:t>1</a:t>
            </a:fld>
            <a:endParaRPr lang="en-US" altLang="zh-CN" sz="1200" smtClean="0">
              <a:ea typeface="宋体" pitchFamily="2" charset="-122"/>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7" descr="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1150" y="3808413"/>
            <a:ext cx="3752850" cy="304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1" descr="图片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2" descr="图片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3" descr="图片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4" descr="图片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5" descr="图片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3" name="Rectangle 9"/>
          <p:cNvSpPr>
            <a:spLocks noGrp="1" noChangeArrowheads="1"/>
          </p:cNvSpPr>
          <p:nvPr>
            <p:ph type="ctrTitle"/>
          </p:nvPr>
        </p:nvSpPr>
        <p:spPr>
          <a:xfrm>
            <a:off x="685800" y="1752600"/>
            <a:ext cx="7772400" cy="1470025"/>
          </a:xfrm>
          <a:ln/>
        </p:spPr>
        <p:txBody>
          <a:bodyPr tIns="45720" anchor="ctr"/>
          <a:lstStyle>
            <a:lvl1pPr>
              <a:defRPr sz="4300"/>
            </a:lvl1pPr>
          </a:lstStyle>
          <a:p>
            <a:r>
              <a:rPr lang="zh-CN" altLang="en-US"/>
              <a:t>单击此处编辑母版标题样式</a:t>
            </a:r>
          </a:p>
        </p:txBody>
      </p:sp>
      <p:sp>
        <p:nvSpPr>
          <p:cNvPr id="57354" name="Rectangle 10"/>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r>
              <a:rPr lang="zh-CN" altLang="en-US"/>
              <a:t>单击此处编辑母版副标题样式</a:t>
            </a:r>
          </a:p>
        </p:txBody>
      </p:sp>
    </p:spTree>
    <p:extLst>
      <p:ext uri="{BB962C8B-B14F-4D97-AF65-F5344CB8AC3E}">
        <p14:creationId xmlns:p14="http://schemas.microsoft.com/office/powerpoint/2010/main" val="297990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59375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3330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7" descr="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1150" y="3808413"/>
            <a:ext cx="3752850" cy="304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1" descr="图片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2" descr="图片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3" descr="图片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4" descr="图片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5" descr="图片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3" name="Rectangle 9"/>
          <p:cNvSpPr>
            <a:spLocks noGrp="1" noChangeArrowheads="1"/>
          </p:cNvSpPr>
          <p:nvPr>
            <p:ph type="ctrTitle"/>
          </p:nvPr>
        </p:nvSpPr>
        <p:spPr>
          <a:xfrm>
            <a:off x="685800" y="1752600"/>
            <a:ext cx="7772400" cy="1470025"/>
          </a:xfrm>
          <a:ln/>
        </p:spPr>
        <p:txBody>
          <a:bodyPr tIns="45720" anchor="ctr"/>
          <a:lstStyle>
            <a:lvl1pPr>
              <a:defRPr sz="4300"/>
            </a:lvl1pPr>
          </a:lstStyle>
          <a:p>
            <a:r>
              <a:rPr lang="zh-CN" altLang="en-US"/>
              <a:t>单击此处编辑母版标题样式</a:t>
            </a:r>
          </a:p>
        </p:txBody>
      </p:sp>
      <p:sp>
        <p:nvSpPr>
          <p:cNvPr id="57354" name="Rectangle 10"/>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r>
              <a:rPr lang="zh-CN" altLang="en-US"/>
              <a:t>单击此处编辑母版副标题样式</a:t>
            </a:r>
          </a:p>
        </p:txBody>
      </p:sp>
    </p:spTree>
    <p:extLst>
      <p:ext uri="{BB962C8B-B14F-4D97-AF65-F5344CB8AC3E}">
        <p14:creationId xmlns:p14="http://schemas.microsoft.com/office/powerpoint/2010/main" val="2299393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83704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545668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45685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49505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77689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121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26881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599791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9992131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69548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06153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098702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48381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78076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825326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4905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172628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261366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p>
            <a:endParaRPr lang="zh-CN" altLang="en-US"/>
          </a:p>
        </p:txBody>
      </p:sp>
      <p:sp>
        <p:nvSpPr>
          <p:cNvPr id="1027" name="Rectangle 3"/>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p>
            <a:endParaRPr lang="zh-CN" altLang="en-US"/>
          </a:p>
        </p:txBody>
      </p:sp>
      <p:sp>
        <p:nvSpPr>
          <p:cNvPr id="1028" name="Rectangle 4"/>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29" name="Rectangle 5"/>
          <p:cNvSpPr>
            <a:spLocks noGrp="1" noChangeArrowheads="1"/>
          </p:cNvSpPr>
          <p:nvPr>
            <p:ph type="body" idx="1"/>
          </p:nvPr>
        </p:nvSpPr>
        <p:spPr bwMode="auto">
          <a:xfrm>
            <a:off x="431800"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ctr" rtl="0" eaLnBrk="0" fontAlgn="base" hangingPunct="0">
        <a:spcBef>
          <a:spcPct val="0"/>
        </a:spcBef>
        <a:spcAft>
          <a:spcPct val="0"/>
        </a:spcAft>
        <a:defRPr sz="2800" b="1">
          <a:solidFill>
            <a:srgbClr val="133984"/>
          </a:solidFill>
          <a:latin typeface="+mj-lt"/>
          <a:ea typeface="+mj-ea"/>
          <a:cs typeface="+mj-cs"/>
        </a:defRPr>
      </a:lvl1pPr>
      <a:lvl2pPr algn="ctr" rtl="0" eaLnBrk="0" fontAlgn="base" hangingPunct="0">
        <a:spcBef>
          <a:spcPct val="0"/>
        </a:spcBef>
        <a:spcAft>
          <a:spcPct val="0"/>
        </a:spcAft>
        <a:defRPr sz="2800" b="1">
          <a:solidFill>
            <a:srgbClr val="133984"/>
          </a:solidFill>
          <a:latin typeface="Arial" charset="0"/>
          <a:ea typeface="华文新魏" pitchFamily="2" charset="-122"/>
        </a:defRPr>
      </a:lvl2pPr>
      <a:lvl3pPr algn="ctr" rtl="0" eaLnBrk="0" fontAlgn="base" hangingPunct="0">
        <a:spcBef>
          <a:spcPct val="0"/>
        </a:spcBef>
        <a:spcAft>
          <a:spcPct val="0"/>
        </a:spcAft>
        <a:defRPr sz="2800" b="1">
          <a:solidFill>
            <a:srgbClr val="133984"/>
          </a:solidFill>
          <a:latin typeface="Arial" charset="0"/>
          <a:ea typeface="华文新魏" pitchFamily="2" charset="-122"/>
        </a:defRPr>
      </a:lvl3pPr>
      <a:lvl4pPr algn="ctr" rtl="0" eaLnBrk="0" fontAlgn="base" hangingPunct="0">
        <a:spcBef>
          <a:spcPct val="0"/>
        </a:spcBef>
        <a:spcAft>
          <a:spcPct val="0"/>
        </a:spcAft>
        <a:defRPr sz="2800" b="1">
          <a:solidFill>
            <a:srgbClr val="133984"/>
          </a:solidFill>
          <a:latin typeface="Arial" charset="0"/>
          <a:ea typeface="华文新魏" pitchFamily="2" charset="-122"/>
        </a:defRPr>
      </a:lvl4pPr>
      <a:lvl5pPr algn="ctr" rtl="0" eaLnBrk="0" fontAlgn="base" hangingPunct="0">
        <a:spcBef>
          <a:spcPct val="0"/>
        </a:spcBef>
        <a:spcAft>
          <a:spcPct val="0"/>
        </a:spcAft>
        <a:defRPr sz="2800" b="1">
          <a:solidFill>
            <a:srgbClr val="133984"/>
          </a:solidFill>
          <a:latin typeface="Arial" charset="0"/>
          <a:ea typeface="华文新魏" pitchFamily="2" charset="-122"/>
        </a:defRPr>
      </a:lvl5pPr>
      <a:lvl6pPr marL="457200" algn="ctr" rtl="0" fontAlgn="base">
        <a:spcBef>
          <a:spcPct val="0"/>
        </a:spcBef>
        <a:spcAft>
          <a:spcPct val="0"/>
        </a:spcAft>
        <a:defRPr sz="2800" b="1">
          <a:solidFill>
            <a:srgbClr val="133984"/>
          </a:solidFill>
          <a:latin typeface="Arial" charset="0"/>
          <a:ea typeface="华文新魏" pitchFamily="2" charset="-122"/>
        </a:defRPr>
      </a:lvl6pPr>
      <a:lvl7pPr marL="914400" algn="ctr" rtl="0" fontAlgn="base">
        <a:spcBef>
          <a:spcPct val="0"/>
        </a:spcBef>
        <a:spcAft>
          <a:spcPct val="0"/>
        </a:spcAft>
        <a:defRPr sz="2800" b="1">
          <a:solidFill>
            <a:srgbClr val="133984"/>
          </a:solidFill>
          <a:latin typeface="Arial" charset="0"/>
          <a:ea typeface="华文新魏" pitchFamily="2" charset="-122"/>
        </a:defRPr>
      </a:lvl7pPr>
      <a:lvl8pPr marL="1371600" algn="ctr" rtl="0" fontAlgn="base">
        <a:spcBef>
          <a:spcPct val="0"/>
        </a:spcBef>
        <a:spcAft>
          <a:spcPct val="0"/>
        </a:spcAft>
        <a:defRPr sz="2800" b="1">
          <a:solidFill>
            <a:srgbClr val="133984"/>
          </a:solidFill>
          <a:latin typeface="Arial" charset="0"/>
          <a:ea typeface="华文新魏" pitchFamily="2" charset="-122"/>
        </a:defRPr>
      </a:lvl8pPr>
      <a:lvl9pPr marL="1828800" algn="ctr" rtl="0" fontAlgn="base">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14"/>
        </a:buBlip>
        <a:defRPr sz="28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730375"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138363"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95563" indent="-228600" algn="l" rtl="0" fontAlgn="base">
        <a:spcBef>
          <a:spcPct val="20000"/>
        </a:spcBef>
        <a:spcAft>
          <a:spcPct val="0"/>
        </a:spcAft>
        <a:buChar char="»"/>
        <a:defRPr sz="2000">
          <a:solidFill>
            <a:schemeClr val="tx1"/>
          </a:solidFill>
          <a:latin typeface="+mn-lt"/>
          <a:ea typeface="宋体" pitchFamily="2" charset="-122"/>
        </a:defRPr>
      </a:lvl6pPr>
      <a:lvl7pPr marL="3052763" indent="-228600" algn="l" rtl="0" fontAlgn="base">
        <a:spcBef>
          <a:spcPct val="20000"/>
        </a:spcBef>
        <a:spcAft>
          <a:spcPct val="0"/>
        </a:spcAft>
        <a:buChar char="»"/>
        <a:defRPr sz="2000">
          <a:solidFill>
            <a:schemeClr val="tx1"/>
          </a:solidFill>
          <a:latin typeface="+mn-lt"/>
          <a:ea typeface="宋体" pitchFamily="2" charset="-122"/>
        </a:defRPr>
      </a:lvl7pPr>
      <a:lvl8pPr marL="3509963" indent="-228600" algn="l" rtl="0" fontAlgn="base">
        <a:spcBef>
          <a:spcPct val="20000"/>
        </a:spcBef>
        <a:spcAft>
          <a:spcPct val="0"/>
        </a:spcAft>
        <a:buChar char="»"/>
        <a:defRPr sz="2000">
          <a:solidFill>
            <a:schemeClr val="tx1"/>
          </a:solidFill>
          <a:latin typeface="+mn-lt"/>
          <a:ea typeface="宋体" pitchFamily="2" charset="-122"/>
        </a:defRPr>
      </a:lvl8pPr>
      <a:lvl9pPr marL="3967163"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287338" y="833438"/>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pPr>
              <a:defRPr/>
            </a:pPr>
            <a:endParaRPr lang="zh-CN" altLang="en-US">
              <a:solidFill>
                <a:srgbClr val="000000"/>
              </a:solidFill>
              <a:latin typeface="Arial" pitchFamily="34" charset="0"/>
              <a:ea typeface="黑体" pitchFamily="2" charset="-122"/>
            </a:endParaRPr>
          </a:p>
        </p:txBody>
      </p:sp>
      <p:sp>
        <p:nvSpPr>
          <p:cNvPr id="56323" name="Rectangle 3"/>
          <p:cNvSpPr>
            <a:spLocks noChangeArrowheads="1"/>
          </p:cNvSpPr>
          <p:nvPr/>
        </p:nvSpPr>
        <p:spPr bwMode="auto">
          <a:xfrm>
            <a:off x="4826000" y="6477000"/>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pPr>
              <a:defRPr/>
            </a:pPr>
            <a:endParaRPr lang="zh-CN" altLang="en-US">
              <a:solidFill>
                <a:srgbClr val="000000"/>
              </a:solidFill>
              <a:latin typeface="Arial" pitchFamily="34" charset="0"/>
              <a:ea typeface="黑体" pitchFamily="2" charset="-122"/>
            </a:endParaRPr>
          </a:p>
        </p:txBody>
      </p:sp>
      <p:sp>
        <p:nvSpPr>
          <p:cNvPr id="1028" name="Rectangle 4"/>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29" name="Rectangle 5"/>
          <p:cNvSpPr>
            <a:spLocks noGrp="1" noChangeArrowheads="1"/>
          </p:cNvSpPr>
          <p:nvPr>
            <p:ph type="body" idx="1"/>
          </p:nvPr>
        </p:nvSpPr>
        <p:spPr bwMode="auto">
          <a:xfrm>
            <a:off x="431800"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Tree>
    <p:extLst>
      <p:ext uri="{BB962C8B-B14F-4D97-AF65-F5344CB8AC3E}">
        <p14:creationId xmlns:p14="http://schemas.microsoft.com/office/powerpoint/2010/main" val="210474482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iming>
    <p:tnLst>
      <p:par>
        <p:cTn id="1" dur="indefinite" restart="never" nodeType="tmRoot"/>
      </p:par>
    </p:tnLst>
  </p:timing>
  <p:txStyles>
    <p:titleStyle>
      <a:lvl1pPr algn="ctr" rtl="0" eaLnBrk="0" fontAlgn="base" hangingPunct="0">
        <a:spcBef>
          <a:spcPct val="0"/>
        </a:spcBef>
        <a:spcAft>
          <a:spcPct val="0"/>
        </a:spcAft>
        <a:defRPr sz="2800" b="1">
          <a:solidFill>
            <a:srgbClr val="133984"/>
          </a:solidFill>
          <a:latin typeface="+mj-lt"/>
          <a:ea typeface="+mj-ea"/>
          <a:cs typeface="+mj-cs"/>
        </a:defRPr>
      </a:lvl1pPr>
      <a:lvl2pPr algn="ctr" rtl="0" eaLnBrk="0" fontAlgn="base" hangingPunct="0">
        <a:spcBef>
          <a:spcPct val="0"/>
        </a:spcBef>
        <a:spcAft>
          <a:spcPct val="0"/>
        </a:spcAft>
        <a:defRPr sz="2800" b="1">
          <a:solidFill>
            <a:srgbClr val="133984"/>
          </a:solidFill>
          <a:latin typeface="Arial" pitchFamily="34" charset="0"/>
          <a:ea typeface="华文新魏" pitchFamily="2" charset="-122"/>
        </a:defRPr>
      </a:lvl2pPr>
      <a:lvl3pPr algn="ctr" rtl="0" eaLnBrk="0" fontAlgn="base" hangingPunct="0">
        <a:spcBef>
          <a:spcPct val="0"/>
        </a:spcBef>
        <a:spcAft>
          <a:spcPct val="0"/>
        </a:spcAft>
        <a:defRPr sz="2800" b="1">
          <a:solidFill>
            <a:srgbClr val="133984"/>
          </a:solidFill>
          <a:latin typeface="Arial" pitchFamily="34" charset="0"/>
          <a:ea typeface="华文新魏" pitchFamily="2" charset="-122"/>
        </a:defRPr>
      </a:lvl3pPr>
      <a:lvl4pPr algn="ctr" rtl="0" eaLnBrk="0" fontAlgn="base" hangingPunct="0">
        <a:spcBef>
          <a:spcPct val="0"/>
        </a:spcBef>
        <a:spcAft>
          <a:spcPct val="0"/>
        </a:spcAft>
        <a:defRPr sz="2800" b="1">
          <a:solidFill>
            <a:srgbClr val="133984"/>
          </a:solidFill>
          <a:latin typeface="Arial" pitchFamily="34" charset="0"/>
          <a:ea typeface="华文新魏" pitchFamily="2" charset="-122"/>
        </a:defRPr>
      </a:lvl4pPr>
      <a:lvl5pPr algn="ctr" rtl="0" eaLnBrk="0" fontAlgn="base" hangingPunct="0">
        <a:spcBef>
          <a:spcPct val="0"/>
        </a:spcBef>
        <a:spcAft>
          <a:spcPct val="0"/>
        </a:spcAft>
        <a:defRPr sz="2800" b="1">
          <a:solidFill>
            <a:srgbClr val="133984"/>
          </a:solidFill>
          <a:latin typeface="Arial" pitchFamily="34" charset="0"/>
          <a:ea typeface="华文新魏" pitchFamily="2" charset="-122"/>
        </a:defRPr>
      </a:lvl5pPr>
      <a:lvl6pPr marL="457200" algn="ctr" rtl="0" fontAlgn="base">
        <a:spcBef>
          <a:spcPct val="0"/>
        </a:spcBef>
        <a:spcAft>
          <a:spcPct val="0"/>
        </a:spcAft>
        <a:defRPr sz="2800" b="1">
          <a:solidFill>
            <a:srgbClr val="133984"/>
          </a:solidFill>
          <a:latin typeface="Arial" pitchFamily="34" charset="0"/>
          <a:ea typeface="华文新魏" pitchFamily="2" charset="-122"/>
        </a:defRPr>
      </a:lvl6pPr>
      <a:lvl7pPr marL="914400" algn="ctr" rtl="0" fontAlgn="base">
        <a:spcBef>
          <a:spcPct val="0"/>
        </a:spcBef>
        <a:spcAft>
          <a:spcPct val="0"/>
        </a:spcAft>
        <a:defRPr sz="2800" b="1">
          <a:solidFill>
            <a:srgbClr val="133984"/>
          </a:solidFill>
          <a:latin typeface="Arial" pitchFamily="34" charset="0"/>
          <a:ea typeface="华文新魏" pitchFamily="2" charset="-122"/>
        </a:defRPr>
      </a:lvl7pPr>
      <a:lvl8pPr marL="1371600" algn="ctr" rtl="0" fontAlgn="base">
        <a:spcBef>
          <a:spcPct val="0"/>
        </a:spcBef>
        <a:spcAft>
          <a:spcPct val="0"/>
        </a:spcAft>
        <a:defRPr sz="2800" b="1">
          <a:solidFill>
            <a:srgbClr val="133984"/>
          </a:solidFill>
          <a:latin typeface="Arial" pitchFamily="34" charset="0"/>
          <a:ea typeface="华文新魏" pitchFamily="2" charset="-122"/>
        </a:defRPr>
      </a:lvl8pPr>
      <a:lvl9pPr marL="1828800" algn="ctr" rtl="0" fontAlgn="base">
        <a:spcBef>
          <a:spcPct val="0"/>
        </a:spcBef>
        <a:spcAft>
          <a:spcPct val="0"/>
        </a:spcAft>
        <a:defRPr sz="2800" b="1">
          <a:solidFill>
            <a:srgbClr val="133984"/>
          </a:solidFill>
          <a:latin typeface="Arial" pitchFamily="34" charset="0"/>
          <a:ea typeface="华文新魏"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14"/>
        </a:buBlip>
        <a:defRPr sz="28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730375"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138363"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95563" indent="-228600" algn="l" rtl="0" fontAlgn="base">
        <a:spcBef>
          <a:spcPct val="20000"/>
        </a:spcBef>
        <a:spcAft>
          <a:spcPct val="0"/>
        </a:spcAft>
        <a:buChar char="»"/>
        <a:defRPr sz="2000">
          <a:solidFill>
            <a:schemeClr val="tx1"/>
          </a:solidFill>
          <a:latin typeface="+mn-lt"/>
          <a:ea typeface="宋体" pitchFamily="2" charset="-122"/>
        </a:defRPr>
      </a:lvl6pPr>
      <a:lvl7pPr marL="3052763" indent="-228600" algn="l" rtl="0" fontAlgn="base">
        <a:spcBef>
          <a:spcPct val="20000"/>
        </a:spcBef>
        <a:spcAft>
          <a:spcPct val="0"/>
        </a:spcAft>
        <a:buChar char="»"/>
        <a:defRPr sz="2000">
          <a:solidFill>
            <a:schemeClr val="tx1"/>
          </a:solidFill>
          <a:latin typeface="+mn-lt"/>
          <a:ea typeface="宋体" pitchFamily="2" charset="-122"/>
        </a:defRPr>
      </a:lvl7pPr>
      <a:lvl8pPr marL="3509963" indent="-228600" algn="l" rtl="0" fontAlgn="base">
        <a:spcBef>
          <a:spcPct val="20000"/>
        </a:spcBef>
        <a:spcAft>
          <a:spcPct val="0"/>
        </a:spcAft>
        <a:buChar char="»"/>
        <a:defRPr sz="2000">
          <a:solidFill>
            <a:schemeClr val="tx1"/>
          </a:solidFill>
          <a:latin typeface="+mn-lt"/>
          <a:ea typeface="宋体" pitchFamily="2" charset="-122"/>
        </a:defRPr>
      </a:lvl8pPr>
      <a:lvl9pPr marL="3967163"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2400" y="1501775"/>
            <a:ext cx="8839200" cy="1927225"/>
          </a:xfrm>
        </p:spPr>
        <p:txBody>
          <a:bodyPr/>
          <a:lstStyle/>
          <a:p>
            <a:pPr eaLnBrk="1" hangingPunct="1"/>
            <a:r>
              <a:rPr lang="en-US" altLang="zh-CN" sz="4800" dirty="0" err="1" smtClean="0"/>
              <a:t>SysTick</a:t>
            </a:r>
            <a:r>
              <a:rPr lang="zh-CN" altLang="en-US" sz="4800" dirty="0" smtClean="0"/>
              <a:t>及通用定时器模块</a:t>
            </a:r>
            <a:endParaRPr lang="zh-CN" altLang="zh-CN" sz="48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SysTick</a:t>
            </a:r>
            <a:r>
              <a:rPr lang="zh-CN" altLang="en-US" dirty="0" smtClean="0"/>
              <a:t>举例</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en-US" altLang="zh-CN" sz="2000" dirty="0"/>
              <a:t>void </a:t>
            </a:r>
            <a:r>
              <a:rPr lang="en-US" altLang="zh-CN" sz="2000" dirty="0" err="1"/>
              <a:t>ClockInitial</a:t>
            </a:r>
            <a:r>
              <a:rPr lang="en-US" altLang="zh-CN" sz="2000" dirty="0"/>
              <a:t>(void)</a:t>
            </a:r>
          </a:p>
          <a:p>
            <a:pPr marL="0" indent="0">
              <a:lnSpc>
                <a:spcPct val="150000"/>
              </a:lnSpc>
              <a:buNone/>
            </a:pPr>
            <a:r>
              <a:rPr lang="en-US" altLang="zh-CN" sz="2000" dirty="0"/>
              <a:t>{</a:t>
            </a:r>
          </a:p>
          <a:p>
            <a:pPr marL="0" indent="0">
              <a:lnSpc>
                <a:spcPct val="150000"/>
              </a:lnSpc>
              <a:buNone/>
            </a:pPr>
            <a:r>
              <a:rPr lang="en-US" altLang="zh-CN" sz="2000" dirty="0"/>
              <a:t> </a:t>
            </a:r>
            <a:r>
              <a:rPr lang="en-US" altLang="zh-CN" sz="2000" dirty="0" smtClean="0"/>
              <a:t> </a:t>
            </a:r>
            <a:r>
              <a:rPr lang="en-US" altLang="zh-CN" sz="2000" dirty="0" err="1" smtClean="0"/>
              <a:t>SysCtlLDOSet</a:t>
            </a:r>
            <a:r>
              <a:rPr lang="en-US" altLang="zh-CN" sz="2000" dirty="0" smtClean="0"/>
              <a:t>(SYSCTL_LDO_2_50V</a:t>
            </a:r>
            <a:r>
              <a:rPr lang="en-US" altLang="zh-CN" sz="2000" dirty="0"/>
              <a:t>);		</a:t>
            </a:r>
            <a:r>
              <a:rPr lang="en-US" altLang="zh-CN" sz="2000" dirty="0" smtClean="0"/>
              <a:t>//  </a:t>
            </a:r>
            <a:r>
              <a:rPr lang="zh-CN" altLang="en-US" sz="2000" dirty="0"/>
              <a:t>设置</a:t>
            </a:r>
            <a:r>
              <a:rPr lang="en-US" altLang="zh-CN" sz="2000" dirty="0"/>
              <a:t>LDO</a:t>
            </a:r>
            <a:r>
              <a:rPr lang="zh-CN" altLang="en-US" sz="2000" dirty="0"/>
              <a:t>输出电压</a:t>
            </a:r>
          </a:p>
          <a:p>
            <a:pPr marL="0" indent="0">
              <a:lnSpc>
                <a:spcPct val="150000"/>
              </a:lnSpc>
              <a:buNone/>
            </a:pPr>
            <a:r>
              <a:rPr lang="zh-CN" altLang="en-US" sz="2000" dirty="0" smtClean="0"/>
              <a:t>  </a:t>
            </a:r>
            <a:r>
              <a:rPr lang="en-US" altLang="zh-CN" sz="2000" dirty="0" err="1" smtClean="0"/>
              <a:t>SysCtlClockSet</a:t>
            </a:r>
            <a:r>
              <a:rPr lang="en-US" altLang="zh-CN" sz="2000" dirty="0" smtClean="0"/>
              <a:t>(SYSCTL_USE_OSC </a:t>
            </a:r>
            <a:r>
              <a:rPr lang="en-US" altLang="zh-CN" sz="2000" dirty="0"/>
              <a:t>|		</a:t>
            </a:r>
            <a:r>
              <a:rPr lang="en-US" altLang="zh-CN" sz="2000" dirty="0" smtClean="0"/>
              <a:t>//  </a:t>
            </a:r>
            <a:r>
              <a:rPr lang="zh-CN" altLang="en-US" sz="2000" dirty="0"/>
              <a:t>系统时钟设置</a:t>
            </a:r>
          </a:p>
          <a:p>
            <a:pPr marL="0" indent="0">
              <a:lnSpc>
                <a:spcPct val="150000"/>
              </a:lnSpc>
              <a:buNone/>
            </a:pPr>
            <a:r>
              <a:rPr lang="zh-CN" altLang="en-US" sz="2000" dirty="0"/>
              <a:t>                   </a:t>
            </a:r>
            <a:r>
              <a:rPr lang="en-US" altLang="zh-CN" sz="2000" dirty="0"/>
              <a:t>SYSCTL_OSC_MAIN |		//  </a:t>
            </a:r>
            <a:r>
              <a:rPr lang="zh-CN" altLang="en-US" sz="2000" dirty="0"/>
              <a:t>采用主振荡器</a:t>
            </a:r>
          </a:p>
          <a:p>
            <a:pPr marL="0" indent="0">
              <a:lnSpc>
                <a:spcPct val="150000"/>
              </a:lnSpc>
              <a:buNone/>
            </a:pPr>
            <a:r>
              <a:rPr lang="zh-CN" altLang="en-US" sz="2000" dirty="0"/>
              <a:t>                   </a:t>
            </a:r>
            <a:r>
              <a:rPr lang="en-US" altLang="zh-CN" sz="2000" dirty="0"/>
              <a:t>SYSCTL_XTAL_16MHZ |		//  </a:t>
            </a:r>
            <a:r>
              <a:rPr lang="zh-CN" altLang="en-US" sz="2000" dirty="0"/>
              <a:t>外接</a:t>
            </a:r>
            <a:r>
              <a:rPr lang="en-US" altLang="zh-CN" sz="2000" dirty="0"/>
              <a:t>16MHz</a:t>
            </a:r>
            <a:r>
              <a:rPr lang="zh-CN" altLang="en-US" sz="2000" dirty="0"/>
              <a:t>晶振</a:t>
            </a:r>
          </a:p>
          <a:p>
            <a:pPr marL="0" indent="0">
              <a:lnSpc>
                <a:spcPct val="150000"/>
              </a:lnSpc>
              <a:buNone/>
            </a:pPr>
            <a:r>
              <a:rPr lang="zh-CN" altLang="en-US" sz="2000" dirty="0"/>
              <a:t>                   </a:t>
            </a:r>
            <a:r>
              <a:rPr lang="en-US" altLang="zh-CN" sz="2000" dirty="0"/>
              <a:t>SYSCTL_SYSDIV_1);		//  </a:t>
            </a:r>
            <a:r>
              <a:rPr lang="zh-CN" altLang="en-US" sz="2000" dirty="0"/>
              <a:t>不分频</a:t>
            </a:r>
          </a:p>
          <a:p>
            <a:pPr marL="0" indent="0">
              <a:lnSpc>
                <a:spcPct val="150000"/>
              </a:lnSpc>
              <a:buNone/>
            </a:pPr>
            <a:r>
              <a:rPr lang="en-US" altLang="zh-CN" sz="2000" dirty="0" smtClean="0"/>
              <a:t>  </a:t>
            </a:r>
            <a:r>
              <a:rPr lang="en-US" altLang="zh-CN" sz="2000" dirty="0" err="1" smtClean="0"/>
              <a:t>TheSysClock</a:t>
            </a:r>
            <a:r>
              <a:rPr lang="en-US" altLang="zh-CN" sz="2000" dirty="0" smtClean="0"/>
              <a:t> </a:t>
            </a:r>
            <a:r>
              <a:rPr lang="en-US" altLang="zh-CN" sz="2000" dirty="0"/>
              <a:t>= </a:t>
            </a:r>
            <a:r>
              <a:rPr lang="en-US" altLang="zh-CN" sz="2000" dirty="0" err="1"/>
              <a:t>SysCtlClockGet</a:t>
            </a:r>
            <a:r>
              <a:rPr lang="en-US" altLang="zh-CN" sz="2000" dirty="0"/>
              <a:t>();	</a:t>
            </a:r>
            <a:r>
              <a:rPr lang="en-US" altLang="zh-CN" sz="2000" dirty="0" smtClean="0"/>
              <a:t>//  </a:t>
            </a:r>
            <a:r>
              <a:rPr lang="zh-CN" altLang="en-US" sz="2000" dirty="0"/>
              <a:t>获取当前的系统时钟频率</a:t>
            </a:r>
          </a:p>
          <a:p>
            <a:pPr marL="0" indent="0">
              <a:lnSpc>
                <a:spcPct val="150000"/>
              </a:lnSpc>
              <a:buNone/>
            </a:pPr>
            <a:r>
              <a:rPr lang="en-US" altLang="zh-CN" sz="2000" dirty="0"/>
              <a:t>}</a:t>
            </a:r>
            <a:endParaRPr lang="zh-CN" altLang="en-US" sz="2000" dirty="0"/>
          </a:p>
        </p:txBody>
      </p:sp>
    </p:spTree>
    <p:extLst>
      <p:ext uri="{BB962C8B-B14F-4D97-AF65-F5344CB8AC3E}">
        <p14:creationId xmlns:p14="http://schemas.microsoft.com/office/powerpoint/2010/main" val="97970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SysTick</a:t>
            </a:r>
            <a:r>
              <a:rPr lang="zh-CN" altLang="en-US" dirty="0"/>
              <a:t>举例</a:t>
            </a:r>
          </a:p>
        </p:txBody>
      </p:sp>
      <p:sp>
        <p:nvSpPr>
          <p:cNvPr id="3" name="内容占位符 2"/>
          <p:cNvSpPr>
            <a:spLocks noGrp="1"/>
          </p:cNvSpPr>
          <p:nvPr>
            <p:ph idx="1"/>
          </p:nvPr>
        </p:nvSpPr>
        <p:spPr>
          <a:xfrm>
            <a:off x="431800" y="1219200"/>
            <a:ext cx="8229600" cy="5065712"/>
          </a:xfrm>
        </p:spPr>
        <p:txBody>
          <a:bodyPr/>
          <a:lstStyle/>
          <a:p>
            <a:pPr marL="0" indent="0">
              <a:buNone/>
            </a:pPr>
            <a:r>
              <a:rPr lang="en-US" altLang="zh-CN" sz="1600" dirty="0"/>
              <a:t>void </a:t>
            </a:r>
            <a:r>
              <a:rPr lang="en-US" altLang="zh-CN" sz="1600" dirty="0" err="1"/>
              <a:t>GPIOInitial</a:t>
            </a:r>
            <a:r>
              <a:rPr lang="en-US" altLang="zh-CN" sz="1600" dirty="0"/>
              <a:t>(void)</a:t>
            </a:r>
          </a:p>
          <a:p>
            <a:pPr marL="0" indent="0">
              <a:buNone/>
            </a:pPr>
            <a:r>
              <a:rPr lang="en-US" altLang="zh-CN" sz="1600" dirty="0"/>
              <a:t>{</a:t>
            </a:r>
          </a:p>
          <a:p>
            <a:pPr marL="0" indent="0">
              <a:buNone/>
            </a:pPr>
            <a:r>
              <a:rPr lang="en-US" altLang="zh-CN" sz="1600" dirty="0"/>
              <a:t>  </a:t>
            </a:r>
            <a:r>
              <a:rPr lang="en-US" altLang="zh-CN" sz="1600" dirty="0" err="1" smtClean="0"/>
              <a:t>SysCtlPeripheralEnable</a:t>
            </a:r>
            <a:r>
              <a:rPr lang="en-US" altLang="zh-CN" sz="1600" dirty="0" smtClean="0"/>
              <a:t>(SYSCTL_PERIPH_GPIOB</a:t>
            </a:r>
            <a:r>
              <a:rPr lang="en-US" altLang="zh-CN" sz="1600" dirty="0"/>
              <a:t>);  </a:t>
            </a:r>
            <a:r>
              <a:rPr lang="en-US" altLang="zh-CN" sz="1600" dirty="0" smtClean="0"/>
              <a:t>  //</a:t>
            </a:r>
            <a:r>
              <a:rPr lang="en-US" altLang="zh-CN" sz="1600" dirty="0"/>
              <a:t>KEY RIGHT | KEY LEFT</a:t>
            </a:r>
          </a:p>
          <a:p>
            <a:pPr marL="0" indent="0">
              <a:buNone/>
            </a:pPr>
            <a:r>
              <a:rPr lang="en-US" altLang="zh-CN" sz="1600" dirty="0" smtClean="0"/>
              <a:t>  </a:t>
            </a:r>
            <a:r>
              <a:rPr lang="en-US" altLang="zh-CN" sz="1600" dirty="0" err="1" smtClean="0"/>
              <a:t>SysCtlPeripheralEnable</a:t>
            </a:r>
            <a:r>
              <a:rPr lang="en-US" altLang="zh-CN" sz="1600" dirty="0" smtClean="0"/>
              <a:t>(SYSCTL_PERIPH_GPIOE);   //</a:t>
            </a:r>
            <a:r>
              <a:rPr lang="en-US" altLang="zh-CN" sz="1600" dirty="0"/>
              <a:t>KEY PRESS | KEY UP</a:t>
            </a:r>
          </a:p>
          <a:p>
            <a:pPr marL="0" indent="0">
              <a:buNone/>
            </a:pPr>
            <a:r>
              <a:rPr lang="en-US" altLang="zh-CN" sz="1600" dirty="0" smtClean="0"/>
              <a:t>  </a:t>
            </a:r>
            <a:r>
              <a:rPr lang="en-US" altLang="zh-CN" sz="1600" dirty="0" err="1" smtClean="0"/>
              <a:t>SysCtlPeripheralEnable</a:t>
            </a:r>
            <a:r>
              <a:rPr lang="en-US" altLang="zh-CN" sz="1600" dirty="0" smtClean="0"/>
              <a:t>(SYSCTL_PERIPH_GPIOF);  //</a:t>
            </a:r>
            <a:r>
              <a:rPr lang="en-US" altLang="zh-CN" sz="1600" dirty="0"/>
              <a:t>KEY DOWN  | LED1 | LED0</a:t>
            </a:r>
          </a:p>
          <a:p>
            <a:pPr marL="0" indent="0">
              <a:buNone/>
            </a:pPr>
            <a:r>
              <a:rPr lang="en-US" altLang="zh-CN" sz="1600" dirty="0" smtClean="0"/>
              <a:t>  </a:t>
            </a:r>
            <a:r>
              <a:rPr lang="en-US" altLang="zh-CN" sz="1600" dirty="0" err="1" smtClean="0"/>
              <a:t>GPIOPinConfigure</a:t>
            </a:r>
            <a:r>
              <a:rPr lang="en-US" altLang="zh-CN" sz="1600" dirty="0" smtClean="0"/>
              <a:t>(GPIO_PF2_LED1</a:t>
            </a:r>
            <a:r>
              <a:rPr lang="en-US" altLang="zh-CN" sz="1600" dirty="0"/>
              <a:t>);</a:t>
            </a:r>
          </a:p>
          <a:p>
            <a:pPr marL="0" indent="0">
              <a:buNone/>
            </a:pPr>
            <a:r>
              <a:rPr lang="en-US" altLang="zh-CN" sz="1600" dirty="0" smtClean="0"/>
              <a:t>  </a:t>
            </a:r>
            <a:r>
              <a:rPr lang="en-US" altLang="zh-CN" sz="1600" dirty="0" err="1" smtClean="0"/>
              <a:t>GPIOPinConfigure</a:t>
            </a:r>
            <a:r>
              <a:rPr lang="en-US" altLang="zh-CN" sz="1600" dirty="0" smtClean="0"/>
              <a:t>(GPIO_PF3_LED0</a:t>
            </a:r>
            <a:r>
              <a:rPr lang="en-US" altLang="zh-CN" sz="1600" dirty="0"/>
              <a:t>);</a:t>
            </a:r>
          </a:p>
          <a:p>
            <a:pPr marL="0" indent="0">
              <a:buNone/>
            </a:pPr>
            <a:r>
              <a:rPr lang="en-US" altLang="zh-CN" sz="1600" dirty="0" smtClean="0"/>
              <a:t>  </a:t>
            </a:r>
            <a:r>
              <a:rPr lang="en-US" altLang="zh-CN" sz="1600" dirty="0" err="1" smtClean="0"/>
              <a:t>GPIOPinTypeGPIOOutput</a:t>
            </a:r>
            <a:r>
              <a:rPr lang="en-US" altLang="zh-CN" sz="1600" dirty="0" smtClean="0"/>
              <a:t>(LED0_BASE,LED0_PIN);  //</a:t>
            </a:r>
            <a:r>
              <a:rPr lang="en-US" altLang="zh-CN" sz="1600" dirty="0"/>
              <a:t>Set LED0</a:t>
            </a:r>
          </a:p>
          <a:p>
            <a:pPr marL="0" indent="0">
              <a:buNone/>
            </a:pPr>
            <a:r>
              <a:rPr lang="en-US" altLang="zh-CN" sz="1600" dirty="0" smtClean="0"/>
              <a:t>  </a:t>
            </a:r>
            <a:r>
              <a:rPr lang="en-US" altLang="zh-CN" sz="1600" dirty="0" err="1" smtClean="0"/>
              <a:t>GPIOPinTypeGPIOOutput</a:t>
            </a:r>
            <a:r>
              <a:rPr lang="en-US" altLang="zh-CN" sz="1600" dirty="0" smtClean="0"/>
              <a:t>(LED1_BASE,LED1_PIN);  //</a:t>
            </a:r>
            <a:r>
              <a:rPr lang="en-US" altLang="zh-CN" sz="1600" dirty="0"/>
              <a:t>Set LED1</a:t>
            </a:r>
          </a:p>
          <a:p>
            <a:pPr marL="0" indent="0">
              <a:buNone/>
            </a:pPr>
            <a:r>
              <a:rPr lang="en-US" altLang="zh-CN" sz="1600" dirty="0" smtClean="0"/>
              <a:t>  </a:t>
            </a:r>
            <a:r>
              <a:rPr lang="en-US" altLang="zh-CN" sz="1600" dirty="0" err="1" smtClean="0"/>
              <a:t>LEDOff</a:t>
            </a:r>
            <a:r>
              <a:rPr lang="en-US" altLang="zh-CN" sz="1600" dirty="0" smtClean="0"/>
              <a:t>(LED_ALL</a:t>
            </a:r>
            <a:r>
              <a:rPr lang="en-US" altLang="zh-CN" sz="1600" dirty="0"/>
              <a:t>);</a:t>
            </a:r>
          </a:p>
          <a:p>
            <a:pPr marL="0" indent="0">
              <a:buNone/>
            </a:pPr>
            <a:r>
              <a:rPr lang="en-US" altLang="zh-CN" sz="1600" dirty="0" smtClean="0"/>
              <a:t>  </a:t>
            </a:r>
            <a:r>
              <a:rPr lang="en-US" altLang="zh-CN" sz="1600" dirty="0" err="1" smtClean="0"/>
              <a:t>GPIOPinTypeGPIOInput</a:t>
            </a:r>
            <a:r>
              <a:rPr lang="en-US" altLang="zh-CN" sz="1600" dirty="0" smtClean="0"/>
              <a:t>(KEY_PRESS_BASE</a:t>
            </a:r>
            <a:r>
              <a:rPr lang="en-US" altLang="zh-CN" sz="1600" dirty="0"/>
              <a:t>, KEY_PRESS_PIN</a:t>
            </a:r>
            <a:r>
              <a:rPr lang="en-US" altLang="zh-CN" sz="1600" dirty="0" smtClean="0"/>
              <a:t>);   //</a:t>
            </a:r>
            <a:r>
              <a:rPr lang="en-US" altLang="zh-CN" sz="1600" dirty="0"/>
              <a:t>Set Key Press</a:t>
            </a:r>
          </a:p>
          <a:p>
            <a:pPr marL="0" indent="0">
              <a:buNone/>
            </a:pPr>
            <a:r>
              <a:rPr lang="en-US" altLang="zh-CN" sz="1600" dirty="0" smtClean="0"/>
              <a:t>  </a:t>
            </a:r>
            <a:r>
              <a:rPr lang="en-US" altLang="zh-CN" sz="1600" dirty="0" err="1" smtClean="0"/>
              <a:t>GPIOPinTypeGPIOInput</a:t>
            </a:r>
            <a:r>
              <a:rPr lang="en-US" altLang="zh-CN" sz="1600" dirty="0" smtClean="0"/>
              <a:t>(KEY_LEFT_BASE</a:t>
            </a:r>
            <a:r>
              <a:rPr lang="en-US" altLang="zh-CN" sz="1600" dirty="0"/>
              <a:t>,  KEY_LEFT_PIN</a:t>
            </a:r>
            <a:r>
              <a:rPr lang="en-US" altLang="zh-CN" sz="1600" dirty="0" smtClean="0"/>
              <a:t>);        //</a:t>
            </a:r>
            <a:r>
              <a:rPr lang="en-US" altLang="zh-CN" sz="1600" dirty="0"/>
              <a:t>Set Key Left</a:t>
            </a:r>
          </a:p>
          <a:p>
            <a:pPr marL="0" indent="0">
              <a:buNone/>
            </a:pPr>
            <a:r>
              <a:rPr lang="en-US" altLang="zh-CN" sz="1600" dirty="0" smtClean="0"/>
              <a:t>  </a:t>
            </a:r>
            <a:r>
              <a:rPr lang="en-US" altLang="zh-CN" sz="1600" dirty="0" err="1" smtClean="0"/>
              <a:t>GPIOPinTypeGPIOInput</a:t>
            </a:r>
            <a:r>
              <a:rPr lang="en-US" altLang="zh-CN" sz="1600" dirty="0" smtClean="0"/>
              <a:t>(KEY_RIGHT_BASE</a:t>
            </a:r>
            <a:r>
              <a:rPr lang="en-US" altLang="zh-CN" sz="1600" dirty="0"/>
              <a:t>, KEY_RIGHT_PIN</a:t>
            </a:r>
            <a:r>
              <a:rPr lang="en-US" altLang="zh-CN" sz="1600" dirty="0" smtClean="0"/>
              <a:t>);    //</a:t>
            </a:r>
            <a:r>
              <a:rPr lang="en-US" altLang="zh-CN" sz="1600" dirty="0"/>
              <a:t>Set Key Right</a:t>
            </a:r>
          </a:p>
          <a:p>
            <a:pPr marL="0" indent="0">
              <a:buNone/>
            </a:pPr>
            <a:r>
              <a:rPr lang="en-US" altLang="zh-CN" sz="1600" dirty="0" smtClean="0"/>
              <a:t>  </a:t>
            </a:r>
            <a:r>
              <a:rPr lang="en-US" altLang="zh-CN" sz="1600" dirty="0" err="1" smtClean="0"/>
              <a:t>GPIOPinTypeGPIOInput</a:t>
            </a:r>
            <a:r>
              <a:rPr lang="en-US" altLang="zh-CN" sz="1600" dirty="0" smtClean="0"/>
              <a:t>(KEY_UP_BASE</a:t>
            </a:r>
            <a:r>
              <a:rPr lang="en-US" altLang="zh-CN" sz="1600" dirty="0"/>
              <a:t>,    KEY_UP_PIN</a:t>
            </a:r>
            <a:r>
              <a:rPr lang="en-US" altLang="zh-CN" sz="1600" dirty="0" smtClean="0"/>
              <a:t>);             //</a:t>
            </a:r>
            <a:r>
              <a:rPr lang="en-US" altLang="zh-CN" sz="1600" dirty="0"/>
              <a:t>Set Key Up</a:t>
            </a:r>
          </a:p>
          <a:p>
            <a:pPr marL="0" indent="0">
              <a:buNone/>
            </a:pPr>
            <a:r>
              <a:rPr lang="en-US" altLang="zh-CN" sz="1600" dirty="0" smtClean="0"/>
              <a:t>  </a:t>
            </a:r>
            <a:r>
              <a:rPr lang="en-US" altLang="zh-CN" sz="1600" dirty="0" err="1" smtClean="0"/>
              <a:t>GPIOPinTypeGPIOInput</a:t>
            </a:r>
            <a:r>
              <a:rPr lang="en-US" altLang="zh-CN" sz="1600" dirty="0" smtClean="0"/>
              <a:t>(KEY_DOWN_BASE</a:t>
            </a:r>
            <a:r>
              <a:rPr lang="en-US" altLang="zh-CN" sz="1600" dirty="0"/>
              <a:t>,  KEY_DOWN_PIN</a:t>
            </a:r>
            <a:r>
              <a:rPr lang="en-US" altLang="zh-CN" sz="1600" dirty="0" smtClean="0"/>
              <a:t>);  //</a:t>
            </a:r>
            <a:r>
              <a:rPr lang="en-US" altLang="zh-CN" sz="1600" dirty="0"/>
              <a:t>Set Key Down</a:t>
            </a:r>
          </a:p>
          <a:p>
            <a:pPr marL="0" indent="0">
              <a:buNone/>
            </a:pPr>
            <a:r>
              <a:rPr lang="en-US" altLang="zh-CN" sz="1600" dirty="0"/>
              <a:t>}</a:t>
            </a:r>
            <a:endParaRPr lang="zh-CN" altLang="en-US" sz="1600" dirty="0"/>
          </a:p>
        </p:txBody>
      </p:sp>
    </p:spTree>
    <p:extLst>
      <p:ext uri="{BB962C8B-B14F-4D97-AF65-F5344CB8AC3E}">
        <p14:creationId xmlns:p14="http://schemas.microsoft.com/office/powerpoint/2010/main" val="1535338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SysTick</a:t>
            </a:r>
            <a:r>
              <a:rPr lang="zh-CN" altLang="en-US" dirty="0"/>
              <a:t>举例</a:t>
            </a:r>
          </a:p>
        </p:txBody>
      </p:sp>
      <p:sp>
        <p:nvSpPr>
          <p:cNvPr id="3" name="内容占位符 2"/>
          <p:cNvSpPr>
            <a:spLocks noGrp="1"/>
          </p:cNvSpPr>
          <p:nvPr>
            <p:ph idx="1"/>
          </p:nvPr>
        </p:nvSpPr>
        <p:spPr/>
        <p:txBody>
          <a:bodyPr/>
          <a:lstStyle/>
          <a:p>
            <a:pPr marL="0" indent="0">
              <a:lnSpc>
                <a:spcPct val="200000"/>
              </a:lnSpc>
              <a:buNone/>
            </a:pPr>
            <a:r>
              <a:rPr lang="en-US" altLang="zh-CN" sz="2400" dirty="0"/>
              <a:t>void </a:t>
            </a:r>
            <a:r>
              <a:rPr lang="en-US" altLang="zh-CN" sz="2400" dirty="0" err="1"/>
              <a:t>SysTickInitial</a:t>
            </a:r>
            <a:r>
              <a:rPr lang="en-US" altLang="zh-CN" sz="2400" dirty="0"/>
              <a:t>(void)</a:t>
            </a:r>
          </a:p>
          <a:p>
            <a:pPr marL="0" indent="0">
              <a:lnSpc>
                <a:spcPct val="200000"/>
              </a:lnSpc>
              <a:buNone/>
            </a:pPr>
            <a:r>
              <a:rPr lang="en-US" altLang="zh-CN" sz="2400" dirty="0"/>
              <a:t>{</a:t>
            </a:r>
          </a:p>
          <a:p>
            <a:pPr marL="0" indent="0">
              <a:lnSpc>
                <a:spcPct val="200000"/>
              </a:lnSpc>
              <a:buNone/>
            </a:pPr>
            <a:r>
              <a:rPr lang="en-US" altLang="zh-CN" sz="2400" dirty="0" smtClean="0"/>
              <a:t>  </a:t>
            </a:r>
            <a:r>
              <a:rPr lang="en-US" altLang="zh-CN" sz="2400" dirty="0" err="1" smtClean="0"/>
              <a:t>SysTickPeriodSet</a:t>
            </a:r>
            <a:r>
              <a:rPr lang="en-US" altLang="zh-CN" sz="2400" dirty="0" smtClean="0"/>
              <a:t>(</a:t>
            </a:r>
            <a:r>
              <a:rPr lang="en-US" altLang="zh-CN" sz="2400" dirty="0" err="1" smtClean="0"/>
              <a:t>TheSysClock</a:t>
            </a:r>
            <a:r>
              <a:rPr lang="en-US" altLang="zh-CN" sz="2400" dirty="0" smtClean="0"/>
              <a:t>);   //</a:t>
            </a:r>
            <a:r>
              <a:rPr lang="en-US" altLang="zh-CN" sz="2400" dirty="0" err="1"/>
              <a:t>SysTick</a:t>
            </a:r>
            <a:r>
              <a:rPr lang="zh-CN" altLang="en-US" sz="2400" dirty="0"/>
              <a:t>计数值装载</a:t>
            </a:r>
          </a:p>
          <a:p>
            <a:pPr marL="0" indent="0">
              <a:lnSpc>
                <a:spcPct val="200000"/>
              </a:lnSpc>
              <a:buNone/>
            </a:pPr>
            <a:r>
              <a:rPr lang="zh-CN" altLang="en-US" sz="2400" dirty="0" smtClean="0"/>
              <a:t>  </a:t>
            </a:r>
            <a:r>
              <a:rPr lang="en-US" altLang="zh-CN" sz="2400" dirty="0" err="1" smtClean="0"/>
              <a:t>SysTickEnable</a:t>
            </a:r>
            <a:r>
              <a:rPr lang="en-US" altLang="zh-CN" sz="2400" dirty="0"/>
              <a:t>(); 			</a:t>
            </a:r>
            <a:r>
              <a:rPr lang="en-US" altLang="zh-CN" sz="2400" dirty="0" smtClean="0"/>
              <a:t>   //</a:t>
            </a:r>
            <a:r>
              <a:rPr lang="en-US" altLang="zh-CN" sz="2400" dirty="0" err="1"/>
              <a:t>SysTick</a:t>
            </a:r>
            <a:r>
              <a:rPr lang="zh-CN" altLang="en-US" sz="2400" dirty="0"/>
              <a:t>使能</a:t>
            </a:r>
          </a:p>
          <a:p>
            <a:pPr marL="0" indent="0">
              <a:lnSpc>
                <a:spcPct val="200000"/>
              </a:lnSpc>
              <a:buNone/>
            </a:pPr>
            <a:r>
              <a:rPr lang="en-US" altLang="zh-CN" sz="2400" dirty="0"/>
              <a:t>}</a:t>
            </a:r>
            <a:endParaRPr lang="zh-CN" altLang="en-US" sz="2400" dirty="0"/>
          </a:p>
        </p:txBody>
      </p:sp>
    </p:spTree>
    <p:extLst>
      <p:ext uri="{BB962C8B-B14F-4D97-AF65-F5344CB8AC3E}">
        <p14:creationId xmlns:p14="http://schemas.microsoft.com/office/powerpoint/2010/main" val="899430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SysTick</a:t>
            </a:r>
            <a:r>
              <a:rPr lang="zh-CN" altLang="en-US" dirty="0"/>
              <a:t>举例</a:t>
            </a:r>
          </a:p>
        </p:txBody>
      </p:sp>
      <p:sp>
        <p:nvSpPr>
          <p:cNvPr id="3" name="内容占位符 2"/>
          <p:cNvSpPr>
            <a:spLocks noGrp="1"/>
          </p:cNvSpPr>
          <p:nvPr>
            <p:ph idx="1"/>
          </p:nvPr>
        </p:nvSpPr>
        <p:spPr>
          <a:xfrm>
            <a:off x="431800" y="1219200"/>
            <a:ext cx="8229600" cy="5065712"/>
          </a:xfrm>
        </p:spPr>
        <p:txBody>
          <a:bodyPr/>
          <a:lstStyle/>
          <a:p>
            <a:pPr marL="0" indent="0">
              <a:buNone/>
            </a:pPr>
            <a:r>
              <a:rPr lang="en-US" altLang="zh-CN" sz="1800" dirty="0" err="1"/>
              <a:t>int</a:t>
            </a:r>
            <a:r>
              <a:rPr lang="en-US" altLang="zh-CN" sz="1800" dirty="0"/>
              <a:t> main(void</a:t>
            </a:r>
            <a:r>
              <a:rPr lang="en-US" altLang="zh-CN" sz="1800" dirty="0" smtClean="0"/>
              <a:t>) </a:t>
            </a:r>
          </a:p>
          <a:p>
            <a:pPr marL="0" indent="0">
              <a:buNone/>
            </a:pPr>
            <a:r>
              <a:rPr lang="en-US" altLang="zh-CN" sz="1800" dirty="0" smtClean="0"/>
              <a:t>{</a:t>
            </a:r>
            <a:endParaRPr lang="en-US" altLang="zh-CN" sz="1800" dirty="0"/>
          </a:p>
          <a:p>
            <a:pPr marL="0" indent="0">
              <a:buNone/>
            </a:pPr>
            <a:r>
              <a:rPr lang="en-US" altLang="zh-CN" sz="1800" dirty="0"/>
              <a:t> </a:t>
            </a:r>
            <a:r>
              <a:rPr lang="en-US" altLang="zh-CN" sz="1800" dirty="0" smtClean="0"/>
              <a:t>   </a:t>
            </a:r>
            <a:r>
              <a:rPr lang="en-US" altLang="zh-CN" sz="1800" dirty="0" err="1" smtClean="0"/>
              <a:t>ClockInitial</a:t>
            </a:r>
            <a:r>
              <a:rPr lang="en-US" altLang="zh-CN" sz="1800" dirty="0"/>
              <a:t>();</a:t>
            </a:r>
          </a:p>
          <a:p>
            <a:pPr marL="0" indent="0">
              <a:buNone/>
            </a:pPr>
            <a:r>
              <a:rPr lang="en-US" altLang="zh-CN" sz="1800" dirty="0" smtClean="0"/>
              <a:t>    </a:t>
            </a:r>
            <a:r>
              <a:rPr lang="en-US" altLang="zh-CN" sz="1800" dirty="0" err="1" smtClean="0"/>
              <a:t>GPIOInitial</a:t>
            </a:r>
            <a:r>
              <a:rPr lang="en-US" altLang="zh-CN" sz="1800" dirty="0"/>
              <a:t>();</a:t>
            </a:r>
          </a:p>
          <a:p>
            <a:pPr marL="0" indent="0">
              <a:buNone/>
            </a:pPr>
            <a:r>
              <a:rPr lang="en-US" altLang="zh-CN" sz="1800" dirty="0" smtClean="0"/>
              <a:t>    </a:t>
            </a:r>
            <a:r>
              <a:rPr lang="en-US" altLang="zh-CN" sz="1800" dirty="0" err="1" smtClean="0"/>
              <a:t>SysTickInitial</a:t>
            </a:r>
            <a:r>
              <a:rPr lang="en-US" altLang="zh-CN" sz="1800" dirty="0"/>
              <a:t>();</a:t>
            </a:r>
          </a:p>
          <a:p>
            <a:pPr marL="0" indent="0">
              <a:buNone/>
            </a:pPr>
            <a:r>
              <a:rPr lang="en-US" altLang="zh-CN" sz="1800" dirty="0" smtClean="0"/>
              <a:t>    while(1</a:t>
            </a:r>
            <a:r>
              <a:rPr lang="en-US" altLang="zh-CN" sz="1800" dirty="0"/>
              <a:t>)	</a:t>
            </a:r>
          </a:p>
          <a:p>
            <a:pPr marL="0" indent="0">
              <a:buNone/>
            </a:pPr>
            <a:r>
              <a:rPr lang="en-US" altLang="zh-CN" sz="1800" dirty="0" smtClean="0"/>
              <a:t>    {</a:t>
            </a:r>
            <a:endParaRPr lang="en-US" altLang="zh-CN" sz="1800" dirty="0"/>
          </a:p>
          <a:p>
            <a:pPr marL="0" indent="0">
              <a:buNone/>
            </a:pPr>
            <a:r>
              <a:rPr lang="en-US" altLang="zh-CN" sz="1800" dirty="0" smtClean="0"/>
              <a:t>     if </a:t>
            </a:r>
            <a:r>
              <a:rPr lang="en-US" altLang="zh-CN" sz="1800" dirty="0"/>
              <a:t>( </a:t>
            </a:r>
            <a:r>
              <a:rPr lang="en-US" altLang="zh-CN" sz="1800" dirty="0" err="1"/>
              <a:t>KeyPress</a:t>
            </a:r>
            <a:r>
              <a:rPr lang="en-US" altLang="zh-CN" sz="1800" dirty="0"/>
              <a:t>(KEY_PRESS</a:t>
            </a:r>
            <a:r>
              <a:rPr lang="en-US" altLang="zh-CN" sz="1800" dirty="0" smtClean="0"/>
              <a:t>)</a:t>
            </a:r>
            <a:r>
              <a:rPr lang="en-US" altLang="zh-CN" sz="1800" b="1" dirty="0" smtClean="0">
                <a:solidFill>
                  <a:srgbClr val="FF0000"/>
                </a:solidFill>
              </a:rPr>
              <a:t>&amp;(</a:t>
            </a:r>
            <a:r>
              <a:rPr lang="en-US" altLang="zh-CN" sz="1800" b="1" dirty="0" err="1">
                <a:solidFill>
                  <a:srgbClr val="FF0000"/>
                </a:solidFill>
              </a:rPr>
              <a:t>SysTickValueGet</a:t>
            </a:r>
            <a:r>
              <a:rPr lang="en-US" altLang="zh-CN" sz="1800" b="1" dirty="0" smtClean="0">
                <a:solidFill>
                  <a:srgbClr val="FF0000"/>
                </a:solidFill>
              </a:rPr>
              <a:t>()&gt; </a:t>
            </a:r>
            <a:r>
              <a:rPr lang="en-US" altLang="zh-CN" sz="1800" b="1" dirty="0">
                <a:solidFill>
                  <a:srgbClr val="FF0000"/>
                </a:solidFill>
              </a:rPr>
              <a:t>(</a:t>
            </a:r>
            <a:r>
              <a:rPr lang="en-US" altLang="zh-CN" sz="1800" b="1" dirty="0" err="1">
                <a:solidFill>
                  <a:srgbClr val="FF0000"/>
                </a:solidFill>
              </a:rPr>
              <a:t>TheSysClock</a:t>
            </a:r>
            <a:r>
              <a:rPr lang="en-US" altLang="zh-CN" sz="1800" b="1" dirty="0">
                <a:solidFill>
                  <a:srgbClr val="FF0000"/>
                </a:solidFill>
              </a:rPr>
              <a:t>/2)))</a:t>
            </a:r>
          </a:p>
          <a:p>
            <a:pPr marL="0" indent="0">
              <a:buNone/>
            </a:pPr>
            <a:r>
              <a:rPr lang="en-US" altLang="zh-CN" sz="1800" dirty="0" smtClean="0"/>
              <a:t>    {</a:t>
            </a:r>
            <a:endParaRPr lang="en-US" altLang="zh-CN" sz="1800" dirty="0"/>
          </a:p>
          <a:p>
            <a:pPr marL="0" indent="0">
              <a:buNone/>
            </a:pPr>
            <a:r>
              <a:rPr lang="en-US" altLang="zh-CN" sz="1800" dirty="0" smtClean="0"/>
              <a:t>     </a:t>
            </a:r>
            <a:r>
              <a:rPr lang="en-US" altLang="zh-CN" sz="1800" dirty="0" err="1" smtClean="0"/>
              <a:t>LEDOn</a:t>
            </a:r>
            <a:r>
              <a:rPr lang="en-US" altLang="zh-CN" sz="1800" dirty="0" smtClean="0"/>
              <a:t>(LED_1</a:t>
            </a:r>
            <a:r>
              <a:rPr lang="en-US" altLang="zh-CN" sz="1800" dirty="0"/>
              <a:t>);</a:t>
            </a:r>
          </a:p>
          <a:p>
            <a:pPr marL="0" indent="0">
              <a:buNone/>
            </a:pPr>
            <a:r>
              <a:rPr lang="en-US" altLang="zh-CN" sz="1800" dirty="0" smtClean="0"/>
              <a:t>     </a:t>
            </a:r>
            <a:r>
              <a:rPr lang="en-US" altLang="zh-CN" sz="1800" dirty="0" err="1" smtClean="0"/>
              <a:t>LEDOff</a:t>
            </a:r>
            <a:r>
              <a:rPr lang="en-US" altLang="zh-CN" sz="1800" dirty="0" smtClean="0"/>
              <a:t>(LED_0</a:t>
            </a:r>
            <a:r>
              <a:rPr lang="en-US" altLang="zh-CN" sz="1800" dirty="0"/>
              <a:t>);</a:t>
            </a:r>
          </a:p>
          <a:p>
            <a:pPr marL="0" indent="0">
              <a:buNone/>
            </a:pPr>
            <a:r>
              <a:rPr lang="en-US" altLang="zh-CN" sz="1800" dirty="0" smtClean="0"/>
              <a:t>}</a:t>
            </a:r>
          </a:p>
          <a:p>
            <a:pPr marL="0" indent="0">
              <a:buNone/>
            </a:pPr>
            <a:r>
              <a:rPr lang="en-US" altLang="zh-CN" sz="1800" dirty="0"/>
              <a:t> </a:t>
            </a:r>
            <a:r>
              <a:rPr lang="en-US" altLang="zh-CN" sz="1800" dirty="0" smtClean="0"/>
              <a:t>    else</a:t>
            </a:r>
            <a:endParaRPr lang="en-US" altLang="zh-CN" sz="1800" dirty="0"/>
          </a:p>
          <a:p>
            <a:pPr marL="0" indent="0">
              <a:buNone/>
            </a:pPr>
            <a:r>
              <a:rPr lang="en-US" altLang="zh-CN" sz="1800" dirty="0" smtClean="0"/>
              <a:t>      ……</a:t>
            </a:r>
          </a:p>
          <a:p>
            <a:pPr marL="0" indent="0">
              <a:buNone/>
            </a:pPr>
            <a:r>
              <a:rPr lang="en-US" altLang="zh-CN" sz="1800" dirty="0"/>
              <a:t>}</a:t>
            </a:r>
            <a:endParaRPr lang="zh-CN" altLang="en-US" sz="1800" dirty="0"/>
          </a:p>
        </p:txBody>
      </p:sp>
    </p:spTree>
    <p:extLst>
      <p:ext uri="{BB962C8B-B14F-4D97-AF65-F5344CB8AC3E}">
        <p14:creationId xmlns:p14="http://schemas.microsoft.com/office/powerpoint/2010/main" val="899430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zh-CN" altLang="en-US" sz="3200" dirty="0"/>
              <a:t>通用定时器模块</a:t>
            </a:r>
          </a:p>
        </p:txBody>
      </p:sp>
      <p:sp>
        <p:nvSpPr>
          <p:cNvPr id="10243" name="内容占位符 2"/>
          <p:cNvSpPr>
            <a:spLocks noGrp="1"/>
          </p:cNvSpPr>
          <p:nvPr>
            <p:ph idx="1"/>
          </p:nvPr>
        </p:nvSpPr>
        <p:spPr/>
        <p:txBody>
          <a:bodyPr/>
          <a:lstStyle/>
          <a:p>
            <a:pPr eaLnBrk="1" hangingPunct="1">
              <a:lnSpc>
                <a:spcPct val="200000"/>
              </a:lnSpc>
              <a:buFont typeface="Wingdings" pitchFamily="2" charset="2"/>
              <a:buChar char="u"/>
              <a:defRPr/>
            </a:pPr>
            <a:r>
              <a:rPr lang="en-US" altLang="zh-CN" sz="2400" dirty="0" err="1" smtClean="0"/>
              <a:t>Stellaris</a:t>
            </a:r>
            <a:r>
              <a:rPr lang="en-US" altLang="zh-CN" sz="2400" dirty="0" smtClean="0"/>
              <a:t> </a:t>
            </a:r>
            <a:r>
              <a:rPr lang="zh-CN" altLang="en-US" sz="2400" dirty="0"/>
              <a:t>系列</a:t>
            </a:r>
            <a:r>
              <a:rPr lang="en-US" altLang="zh-CN" sz="2400" dirty="0"/>
              <a:t>ARM</a:t>
            </a:r>
            <a:r>
              <a:rPr lang="zh-CN" altLang="en-US" sz="2400" dirty="0"/>
              <a:t>内部通常拥有</a:t>
            </a:r>
            <a:r>
              <a:rPr lang="en-US" altLang="zh-CN" sz="2400" dirty="0"/>
              <a:t>2</a:t>
            </a:r>
            <a:r>
              <a:rPr lang="zh-CN" altLang="en-US" sz="2400" dirty="0"/>
              <a:t>～</a:t>
            </a:r>
            <a:r>
              <a:rPr lang="en-US" altLang="zh-CN" sz="2400" dirty="0"/>
              <a:t>4 </a:t>
            </a:r>
            <a:r>
              <a:rPr lang="zh-CN" altLang="en-US" sz="2400" dirty="0"/>
              <a:t>个</a:t>
            </a:r>
            <a:r>
              <a:rPr lang="en-US" altLang="zh-CN" sz="2400" dirty="0"/>
              <a:t>GPTM </a:t>
            </a:r>
            <a:r>
              <a:rPr lang="zh-CN" altLang="en-US" sz="2400" dirty="0" smtClean="0"/>
              <a:t>模块，</a:t>
            </a:r>
            <a:r>
              <a:rPr lang="zh-CN" altLang="en-US" sz="2400" dirty="0"/>
              <a:t>分别称为</a:t>
            </a:r>
            <a:r>
              <a:rPr lang="en-US" altLang="zh-CN" sz="2400" dirty="0" smtClean="0"/>
              <a:t>Timer0 </a:t>
            </a:r>
            <a:r>
              <a:rPr lang="zh-CN" altLang="en-US" sz="2400" dirty="0"/>
              <a:t>、</a:t>
            </a:r>
            <a:r>
              <a:rPr lang="en-US" altLang="zh-CN" sz="2400" dirty="0" smtClean="0"/>
              <a:t>Timer1 </a:t>
            </a:r>
            <a:r>
              <a:rPr lang="zh-CN" altLang="en-US" sz="2400" dirty="0"/>
              <a:t>、</a:t>
            </a:r>
            <a:r>
              <a:rPr lang="en-US" altLang="zh-CN" sz="2400" dirty="0" smtClean="0"/>
              <a:t>Timer2 </a:t>
            </a:r>
            <a:r>
              <a:rPr lang="zh-CN" altLang="en-US" sz="2400" dirty="0"/>
              <a:t>和</a:t>
            </a:r>
            <a:r>
              <a:rPr lang="en-US" altLang="zh-CN" sz="2400" dirty="0" smtClean="0"/>
              <a:t>Timer3 </a:t>
            </a:r>
            <a:r>
              <a:rPr lang="zh-CN" altLang="en-US" sz="2400" dirty="0" smtClean="0"/>
              <a:t>。</a:t>
            </a:r>
            <a:endParaRPr lang="en-US" altLang="zh-CN" sz="2400" dirty="0" smtClean="0"/>
          </a:p>
          <a:p>
            <a:pPr eaLnBrk="1" hangingPunct="1">
              <a:lnSpc>
                <a:spcPct val="200000"/>
              </a:lnSpc>
              <a:buFont typeface="Wingdings" pitchFamily="2" charset="2"/>
              <a:buChar char="u"/>
              <a:defRPr/>
            </a:pPr>
            <a:r>
              <a:rPr lang="zh-CN" altLang="en-US" sz="2400" dirty="0" smtClean="0"/>
              <a:t>每个</a:t>
            </a:r>
            <a:r>
              <a:rPr lang="en-US" altLang="zh-CN" sz="2400" dirty="0"/>
              <a:t>GPTM </a:t>
            </a:r>
            <a:r>
              <a:rPr lang="zh-CN" altLang="en-US" sz="2400" dirty="0"/>
              <a:t>都可以配置为一个</a:t>
            </a:r>
            <a:r>
              <a:rPr lang="en-US" altLang="zh-CN" sz="2400" dirty="0"/>
              <a:t>32 </a:t>
            </a:r>
            <a:r>
              <a:rPr lang="zh-CN" altLang="en-US" sz="2400" dirty="0"/>
              <a:t>位定时器或一个</a:t>
            </a:r>
            <a:r>
              <a:rPr lang="en-US" altLang="zh-CN" sz="2400" dirty="0" smtClean="0"/>
              <a:t>32</a:t>
            </a:r>
            <a:r>
              <a:rPr lang="zh-CN" altLang="en-US" sz="2400" dirty="0" smtClean="0"/>
              <a:t>位</a:t>
            </a:r>
            <a:r>
              <a:rPr lang="en-US" altLang="zh-CN" sz="2400" dirty="0" smtClean="0"/>
              <a:t>RTC</a:t>
            </a:r>
            <a:r>
              <a:rPr lang="zh-CN" altLang="en-US" sz="2400" dirty="0" smtClean="0"/>
              <a:t>（</a:t>
            </a:r>
            <a:r>
              <a:rPr lang="en-US" altLang="zh-CN" sz="2400" dirty="0"/>
              <a:t>Real </a:t>
            </a:r>
            <a:r>
              <a:rPr lang="en-US" altLang="zh-CN" sz="2400" dirty="0" smtClean="0"/>
              <a:t>Time Clock</a:t>
            </a:r>
            <a:r>
              <a:rPr lang="zh-CN" altLang="en-US" sz="2400" dirty="0" smtClean="0"/>
              <a:t>）定时器</a:t>
            </a:r>
            <a:r>
              <a:rPr lang="zh-CN" altLang="en-US" sz="2400" dirty="0"/>
              <a:t>；也可以拆分为两个</a:t>
            </a:r>
            <a:r>
              <a:rPr lang="en-US" altLang="zh-CN" sz="2400" dirty="0" smtClean="0"/>
              <a:t>16</a:t>
            </a:r>
            <a:r>
              <a:rPr lang="zh-CN" altLang="en-US" sz="2400" dirty="0" smtClean="0"/>
              <a:t>位</a:t>
            </a:r>
            <a:r>
              <a:rPr lang="zh-CN" altLang="en-US" sz="2400" dirty="0"/>
              <a:t>的定时</a:t>
            </a:r>
            <a:r>
              <a:rPr lang="en-US" altLang="zh-CN" sz="2400" dirty="0" smtClean="0"/>
              <a:t>/</a:t>
            </a:r>
            <a:r>
              <a:rPr lang="zh-CN" altLang="en-US" sz="2400" dirty="0" smtClean="0"/>
              <a:t>计数器</a:t>
            </a:r>
            <a:r>
              <a:rPr lang="en-US" altLang="zh-CN" sz="2400" dirty="0" smtClean="0"/>
              <a:t>Timer </a:t>
            </a:r>
            <a:r>
              <a:rPr lang="en-US" altLang="zh-CN" sz="2400" dirty="0"/>
              <a:t>A </a:t>
            </a:r>
            <a:r>
              <a:rPr lang="zh-CN" altLang="en-US" sz="2400" dirty="0"/>
              <a:t>和</a:t>
            </a:r>
            <a:r>
              <a:rPr lang="en-US" altLang="zh-CN" sz="2400" dirty="0" err="1" smtClean="0"/>
              <a:t>TimerB</a:t>
            </a:r>
            <a:r>
              <a:rPr lang="en-US" altLang="zh-CN" sz="2400" dirty="0" smtClean="0"/>
              <a:t> </a:t>
            </a:r>
            <a:r>
              <a:rPr lang="zh-CN" altLang="en-US" sz="2400" dirty="0"/>
              <a:t>，它们可被配置为独立</a:t>
            </a:r>
            <a:r>
              <a:rPr lang="zh-CN" altLang="en-US" sz="2400" dirty="0" smtClean="0"/>
              <a:t>运行</a:t>
            </a:r>
            <a:r>
              <a:rPr lang="zh-CN" altLang="en-US" sz="2400" dirty="0"/>
              <a:t>的定时器或事件计数器。</a:t>
            </a:r>
            <a:endParaRPr lang="zh-CN" altLang="en-US"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133600" y="179388"/>
            <a:ext cx="5791200" cy="688975"/>
          </a:xfrm>
        </p:spPr>
        <p:txBody>
          <a:bodyPr/>
          <a:lstStyle/>
          <a:p>
            <a:pPr eaLnBrk="1" hangingPunct="1"/>
            <a:r>
              <a:rPr lang="zh-CN" altLang="en-US" sz="3200" dirty="0" smtClean="0"/>
              <a:t>通用定时器概述</a:t>
            </a:r>
            <a:r>
              <a:rPr lang="en-US" altLang="zh-CN" sz="3200" dirty="0" smtClean="0"/>
              <a:t/>
            </a:r>
            <a:br>
              <a:rPr lang="en-US" altLang="zh-CN" sz="3200" dirty="0" smtClean="0"/>
            </a:br>
            <a:endParaRPr lang="zh-CN" altLang="en-US" sz="3200" dirty="0" smtClean="0"/>
          </a:p>
        </p:txBody>
      </p:sp>
      <p:sp>
        <p:nvSpPr>
          <p:cNvPr id="5123" name="内容占位符 2"/>
          <p:cNvSpPr>
            <a:spLocks noGrp="1"/>
          </p:cNvSpPr>
          <p:nvPr>
            <p:ph idx="1"/>
          </p:nvPr>
        </p:nvSpPr>
        <p:spPr/>
        <p:txBody>
          <a:bodyPr/>
          <a:lstStyle/>
          <a:p>
            <a:pPr eaLnBrk="1" hangingPunct="1"/>
            <a:r>
              <a:rPr lang="zh-CN" altLang="en-US" sz="2400" b="1" dirty="0" smtClean="0">
                <a:solidFill>
                  <a:srgbClr val="93052E"/>
                </a:solidFill>
              </a:rPr>
              <a:t>可编程定时器支持以下模式：</a:t>
            </a:r>
            <a:endParaRPr lang="en-US" altLang="zh-CN" sz="2400" b="1" dirty="0" smtClean="0">
              <a:solidFill>
                <a:srgbClr val="93052E"/>
              </a:solidFill>
            </a:endParaRPr>
          </a:p>
          <a:p>
            <a:pPr lvl="1" eaLnBrk="1" hangingPunct="1">
              <a:lnSpc>
                <a:spcPct val="150000"/>
              </a:lnSpc>
              <a:buFont typeface="Wingdings" pitchFamily="2" charset="2"/>
              <a:buChar char="n"/>
            </a:pPr>
            <a:r>
              <a:rPr lang="en-US" altLang="zh-CN" dirty="0"/>
              <a:t> 32</a:t>
            </a:r>
            <a:r>
              <a:rPr lang="zh-CN" altLang="en-US" dirty="0"/>
              <a:t>位定时器模式：单次触发</a:t>
            </a:r>
            <a:r>
              <a:rPr lang="en-US" altLang="zh-CN" dirty="0"/>
              <a:t>(one - shot)</a:t>
            </a:r>
            <a:r>
              <a:rPr lang="zh-CN" altLang="en-US" dirty="0"/>
              <a:t>定时器、周期</a:t>
            </a:r>
            <a:r>
              <a:rPr lang="en-US" altLang="zh-CN" dirty="0"/>
              <a:t>(periodic)</a:t>
            </a:r>
            <a:r>
              <a:rPr lang="zh-CN" altLang="en-US" dirty="0"/>
              <a:t>定时器和实时时钟</a:t>
            </a:r>
            <a:r>
              <a:rPr lang="en-US" altLang="zh-CN" dirty="0"/>
              <a:t>RTC</a:t>
            </a:r>
            <a:r>
              <a:rPr lang="zh-CN" altLang="en-US" dirty="0"/>
              <a:t>；</a:t>
            </a:r>
            <a:endParaRPr lang="en-US" altLang="zh-CN" dirty="0"/>
          </a:p>
          <a:p>
            <a:pPr lvl="1" eaLnBrk="1" hangingPunct="1">
              <a:lnSpc>
                <a:spcPct val="150000"/>
              </a:lnSpc>
              <a:buFont typeface="Wingdings" pitchFamily="2" charset="2"/>
              <a:buChar char="n"/>
            </a:pPr>
            <a:r>
              <a:rPr lang="en-US" altLang="zh-CN" dirty="0" smtClean="0"/>
              <a:t>16</a:t>
            </a:r>
            <a:r>
              <a:rPr lang="zh-CN" altLang="en-US" dirty="0" smtClean="0"/>
              <a:t>位定时器模式：单次触发</a:t>
            </a:r>
            <a:r>
              <a:rPr lang="en-US" altLang="zh-CN" dirty="0" smtClean="0"/>
              <a:t>(one - shot)</a:t>
            </a:r>
            <a:r>
              <a:rPr lang="zh-CN" altLang="en-US" dirty="0" smtClean="0"/>
              <a:t>定时器和周期定时器；</a:t>
            </a:r>
            <a:endParaRPr lang="en-US" altLang="zh-CN" dirty="0" smtClean="0"/>
          </a:p>
          <a:p>
            <a:pPr lvl="1" eaLnBrk="1" hangingPunct="1">
              <a:lnSpc>
                <a:spcPct val="150000"/>
              </a:lnSpc>
              <a:buFont typeface="Wingdings" pitchFamily="2" charset="2"/>
              <a:buChar char="n"/>
            </a:pPr>
            <a:r>
              <a:rPr lang="en-US" altLang="zh-CN" dirty="0" smtClean="0"/>
              <a:t>16</a:t>
            </a:r>
            <a:r>
              <a:rPr lang="zh-CN" altLang="en-US" dirty="0" smtClean="0"/>
              <a:t>位输入捕获模式：输入边沿计数捕获和输入边沿定时捕获；</a:t>
            </a:r>
            <a:endParaRPr lang="en-US" altLang="zh-CN" dirty="0" smtClean="0"/>
          </a:p>
          <a:p>
            <a:pPr lvl="1" eaLnBrk="1" hangingPunct="1">
              <a:lnSpc>
                <a:spcPct val="150000"/>
              </a:lnSpc>
              <a:buFont typeface="Wingdings" pitchFamily="2" charset="2"/>
              <a:buChar char="n"/>
            </a:pPr>
            <a:r>
              <a:rPr lang="en-US" altLang="zh-CN" dirty="0" smtClean="0"/>
              <a:t>16</a:t>
            </a:r>
            <a:r>
              <a:rPr lang="zh-CN" altLang="en-US" dirty="0" smtClean="0"/>
              <a:t>位</a:t>
            </a:r>
            <a:r>
              <a:rPr lang="en-US" altLang="zh-CN" dirty="0" smtClean="0"/>
              <a:t>PWM(Pulse - Width Modulation)</a:t>
            </a:r>
            <a:r>
              <a:rPr lang="zh-CN" altLang="en-US" dirty="0" smtClean="0"/>
              <a:t>模式。</a:t>
            </a:r>
            <a:r>
              <a:rPr lang="en-US" altLang="zh-CN" sz="2000" dirty="0" smtClean="0"/>
              <a:t>         </a:t>
            </a:r>
            <a:endParaRPr lang="zh-CN" altLang="en-US" sz="2000" dirty="0" smtClean="0"/>
          </a:p>
        </p:txBody>
      </p:sp>
    </p:spTree>
    <p:extLst>
      <p:ext uri="{BB962C8B-B14F-4D97-AF65-F5344CB8AC3E}">
        <p14:creationId xmlns:p14="http://schemas.microsoft.com/office/powerpoint/2010/main" val="17271170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32</a:t>
            </a:r>
            <a:r>
              <a:rPr lang="zh-CN" altLang="en-US" sz="3200" dirty="0"/>
              <a:t>位单次触发</a:t>
            </a:r>
            <a:r>
              <a:rPr lang="en-US" altLang="zh-CN" sz="3200" dirty="0"/>
              <a:t>/</a:t>
            </a:r>
            <a:r>
              <a:rPr lang="zh-CN" altLang="en-US" sz="3200" dirty="0"/>
              <a:t>周期定时器</a:t>
            </a:r>
          </a:p>
        </p:txBody>
      </p:sp>
      <p:sp>
        <p:nvSpPr>
          <p:cNvPr id="3" name="内容占位符 2"/>
          <p:cNvSpPr>
            <a:spLocks noGrp="1"/>
          </p:cNvSpPr>
          <p:nvPr>
            <p:ph idx="1"/>
          </p:nvPr>
        </p:nvSpPr>
        <p:spPr/>
        <p:txBody>
          <a:bodyPr/>
          <a:lstStyle/>
          <a:p>
            <a:pPr>
              <a:lnSpc>
                <a:spcPct val="200000"/>
              </a:lnSpc>
            </a:pPr>
            <a:r>
              <a:rPr lang="zh-CN" altLang="en-US" sz="2400" dirty="0" smtClean="0"/>
              <a:t>这两种模式中，</a:t>
            </a:r>
            <a:r>
              <a:rPr lang="en-US" altLang="zh-CN" sz="2400" dirty="0" smtClean="0"/>
              <a:t>Timer </a:t>
            </a:r>
            <a:r>
              <a:rPr lang="zh-CN" altLang="en-US" sz="2400" dirty="0" smtClean="0"/>
              <a:t>都被配置成一个</a:t>
            </a:r>
            <a:r>
              <a:rPr lang="en-US" altLang="zh-CN" sz="2400" b="1" dirty="0" smtClean="0">
                <a:solidFill>
                  <a:srgbClr val="C00000"/>
                </a:solidFill>
              </a:rPr>
              <a:t>32</a:t>
            </a:r>
            <a:r>
              <a:rPr lang="en-US" altLang="zh-CN" sz="2400" dirty="0" smtClean="0"/>
              <a:t> </a:t>
            </a:r>
            <a:r>
              <a:rPr lang="zh-CN" altLang="en-US" sz="2400" dirty="0" smtClean="0"/>
              <a:t>位的</a:t>
            </a:r>
            <a:r>
              <a:rPr lang="zh-CN" altLang="en-US" sz="2400" b="1" dirty="0" smtClean="0">
                <a:solidFill>
                  <a:srgbClr val="C00000"/>
                </a:solidFill>
              </a:rPr>
              <a:t>递减</a:t>
            </a:r>
            <a:r>
              <a:rPr lang="zh-CN" altLang="en-US" sz="2400" dirty="0" smtClean="0"/>
              <a:t>计数器，用法类似，但是单次触发模式只能定时一次（如果需要再次定时则必须重新配置），而周期模式则可以周而复始地定时，除非被关闭。在计数到</a:t>
            </a:r>
            <a:r>
              <a:rPr lang="en-US" altLang="zh-CN" sz="2400" dirty="0" smtClean="0"/>
              <a:t>0</a:t>
            </a:r>
            <a:r>
              <a:rPr lang="zh-CN" altLang="en-US" sz="2400" dirty="0" smtClean="0"/>
              <a:t>时，可以在软件的控制下触发中断或输出一个内部的单时钟周期脉冲信号。</a:t>
            </a:r>
            <a:endParaRPr lang="zh-CN" altLang="en-US" sz="2400" dirty="0"/>
          </a:p>
        </p:txBody>
      </p:sp>
    </p:spTree>
    <p:extLst>
      <p:ext uri="{BB962C8B-B14F-4D97-AF65-F5344CB8AC3E}">
        <p14:creationId xmlns:p14="http://schemas.microsoft.com/office/powerpoint/2010/main" val="35317881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32</a:t>
            </a:r>
            <a:r>
              <a:rPr lang="zh-CN" altLang="en-US" sz="3200" dirty="0"/>
              <a:t>位</a:t>
            </a:r>
            <a:r>
              <a:rPr lang="en-US" altLang="zh-CN" sz="3200" dirty="0"/>
              <a:t>RTC</a:t>
            </a:r>
            <a:r>
              <a:rPr lang="zh-CN" altLang="en-US" sz="3200" dirty="0"/>
              <a:t>定时器</a:t>
            </a:r>
          </a:p>
        </p:txBody>
      </p:sp>
      <p:sp>
        <p:nvSpPr>
          <p:cNvPr id="3" name="内容占位符 2"/>
          <p:cNvSpPr>
            <a:spLocks noGrp="1"/>
          </p:cNvSpPr>
          <p:nvPr>
            <p:ph idx="1"/>
          </p:nvPr>
        </p:nvSpPr>
        <p:spPr/>
        <p:txBody>
          <a:bodyPr/>
          <a:lstStyle/>
          <a:p>
            <a:pPr>
              <a:lnSpc>
                <a:spcPct val="150000"/>
              </a:lnSpc>
            </a:pPr>
            <a:r>
              <a:rPr lang="zh-CN" altLang="en-US" sz="2400" dirty="0" smtClean="0"/>
              <a:t>在该模式中，</a:t>
            </a:r>
            <a:r>
              <a:rPr lang="en-US" altLang="zh-CN" sz="2400" dirty="0" smtClean="0"/>
              <a:t>Timer</a:t>
            </a:r>
            <a:r>
              <a:rPr lang="zh-CN" altLang="en-US" sz="2400" dirty="0" smtClean="0"/>
              <a:t>被配置成一个</a:t>
            </a:r>
            <a:r>
              <a:rPr lang="en-US" altLang="zh-CN" sz="2400" dirty="0" smtClean="0"/>
              <a:t>32</a:t>
            </a:r>
            <a:r>
              <a:rPr lang="zh-CN" altLang="en-US" sz="2400" dirty="0" smtClean="0"/>
              <a:t>位的递增计数器。</a:t>
            </a:r>
            <a:endParaRPr lang="en-US" altLang="zh-CN" sz="2400" dirty="0" smtClean="0"/>
          </a:p>
          <a:p>
            <a:pPr>
              <a:lnSpc>
                <a:spcPct val="150000"/>
              </a:lnSpc>
            </a:pPr>
            <a:r>
              <a:rPr lang="en-US" altLang="zh-CN" sz="2400" dirty="0" smtClean="0"/>
              <a:t>RTC</a:t>
            </a:r>
            <a:r>
              <a:rPr lang="zh-CN" altLang="en-US" sz="2400" dirty="0" smtClean="0"/>
              <a:t>的时钟源来自芯片</a:t>
            </a:r>
            <a:r>
              <a:rPr lang="en-US" altLang="zh-CN" sz="2400" dirty="0" smtClean="0"/>
              <a:t>CCP0</a:t>
            </a:r>
            <a:r>
              <a:rPr lang="zh-CN" altLang="en-US" sz="2400" dirty="0" smtClean="0"/>
              <a:t>、</a:t>
            </a:r>
            <a:r>
              <a:rPr lang="en-US" altLang="zh-CN" sz="2400" dirty="0" smtClean="0"/>
              <a:t>CCP2</a:t>
            </a:r>
            <a:r>
              <a:rPr lang="zh-CN" altLang="en-US" sz="2400" dirty="0" smtClean="0"/>
              <a:t>、</a:t>
            </a:r>
            <a:r>
              <a:rPr lang="en-US" altLang="zh-CN" sz="2400" dirty="0" smtClean="0"/>
              <a:t>CCP4</a:t>
            </a:r>
            <a:r>
              <a:rPr lang="zh-CN" altLang="en-US" sz="2400" dirty="0" smtClean="0"/>
              <a:t>或</a:t>
            </a:r>
            <a:r>
              <a:rPr lang="en-US" altLang="zh-CN" sz="2400" dirty="0" smtClean="0"/>
              <a:t>CCP6</a:t>
            </a:r>
            <a:r>
              <a:rPr lang="zh-CN" altLang="en-US" sz="2400" dirty="0" smtClean="0"/>
              <a:t>管脚的输入。</a:t>
            </a:r>
            <a:r>
              <a:rPr lang="en-US" altLang="zh-CN" sz="2400" dirty="0" smtClean="0"/>
              <a:t>CCP </a:t>
            </a:r>
            <a:r>
              <a:rPr lang="zh-CN" altLang="en-US" sz="2400" dirty="0" smtClean="0"/>
              <a:t>管脚的名称来自“</a:t>
            </a:r>
            <a:r>
              <a:rPr lang="en-US" altLang="zh-CN" sz="2400" dirty="0" smtClean="0"/>
              <a:t>Capture Compare  PWM”</a:t>
            </a:r>
            <a:r>
              <a:rPr lang="zh-CN" altLang="en-US" sz="2400" dirty="0" smtClean="0"/>
              <a:t>的缩写，意为“捕获比较脉宽调制”。</a:t>
            </a:r>
            <a:endParaRPr lang="en-US" altLang="zh-CN" sz="2400" dirty="0" smtClean="0"/>
          </a:p>
          <a:p>
            <a:pPr>
              <a:lnSpc>
                <a:spcPct val="150000"/>
              </a:lnSpc>
            </a:pPr>
            <a:r>
              <a:rPr lang="zh-CN" altLang="en-US" sz="2400" dirty="0" smtClean="0"/>
              <a:t>输入</a:t>
            </a:r>
            <a:r>
              <a:rPr lang="en-US" altLang="zh-CN" sz="2400" dirty="0" smtClean="0"/>
              <a:t>CCP </a:t>
            </a:r>
            <a:r>
              <a:rPr lang="zh-CN" altLang="en-US" sz="2400" dirty="0" smtClean="0"/>
              <a:t>管脚的时钟频率应当为</a:t>
            </a:r>
            <a:r>
              <a:rPr lang="en-US" altLang="zh-CN" sz="2400" dirty="0" smtClean="0"/>
              <a:t>32.7 68kH z</a:t>
            </a:r>
            <a:r>
              <a:rPr lang="zh-CN" altLang="en-US" sz="2400" dirty="0" smtClean="0"/>
              <a:t>，在芯片内部有一个</a:t>
            </a:r>
            <a:r>
              <a:rPr lang="en-US" altLang="zh-CN" sz="2400" dirty="0" smtClean="0"/>
              <a:t>RTC </a:t>
            </a:r>
            <a:r>
              <a:rPr lang="zh-CN" altLang="en-US" sz="2400" dirty="0" smtClean="0"/>
              <a:t>专用的预分频器，固定为</a:t>
            </a:r>
            <a:r>
              <a:rPr lang="en-US" altLang="zh-CN" sz="2400" dirty="0" smtClean="0"/>
              <a:t>32768</a:t>
            </a:r>
            <a:r>
              <a:rPr lang="zh-CN" altLang="en-US" sz="2400" dirty="0" smtClean="0"/>
              <a:t>分频。因此最后输入到</a:t>
            </a:r>
            <a:r>
              <a:rPr lang="en-US" altLang="zh-CN" sz="2400" dirty="0" smtClean="0"/>
              <a:t>RTC </a:t>
            </a:r>
            <a:r>
              <a:rPr lang="zh-CN" altLang="en-US" sz="2400" dirty="0" smtClean="0"/>
              <a:t>计数器的时钟频率正好是</a:t>
            </a:r>
            <a:r>
              <a:rPr lang="en-US" altLang="zh-CN" sz="2400" dirty="0" smtClean="0"/>
              <a:t>1Hz </a:t>
            </a:r>
            <a:r>
              <a:rPr lang="zh-CN" altLang="en-US" sz="2400" dirty="0" smtClean="0"/>
              <a:t>，即每过</a:t>
            </a:r>
            <a:r>
              <a:rPr lang="en-US" altLang="zh-CN" sz="2400" dirty="0" smtClean="0"/>
              <a:t>1 </a:t>
            </a:r>
            <a:r>
              <a:rPr lang="zh-CN" altLang="en-US" sz="2400" dirty="0" smtClean="0"/>
              <a:t>秒钟 </a:t>
            </a:r>
            <a:r>
              <a:rPr lang="en-US" altLang="zh-CN" sz="2400" dirty="0" smtClean="0"/>
              <a:t>RTC </a:t>
            </a:r>
            <a:r>
              <a:rPr lang="zh-CN" altLang="en-US" sz="2400" dirty="0" smtClean="0"/>
              <a:t>计数器增</a:t>
            </a:r>
            <a:r>
              <a:rPr lang="en-US" altLang="zh-CN" sz="2400" dirty="0" smtClean="0"/>
              <a:t>1 </a:t>
            </a:r>
            <a:r>
              <a:rPr lang="zh-CN" altLang="en-US" sz="2400" dirty="0" smtClean="0"/>
              <a:t>。 </a:t>
            </a:r>
          </a:p>
        </p:txBody>
      </p:sp>
    </p:spTree>
    <p:extLst>
      <p:ext uri="{BB962C8B-B14F-4D97-AF65-F5344CB8AC3E}">
        <p14:creationId xmlns:p14="http://schemas.microsoft.com/office/powerpoint/2010/main" val="20877948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16</a:t>
            </a:r>
            <a:r>
              <a:rPr lang="zh-CN" altLang="en-US" sz="3200" dirty="0"/>
              <a:t>位单次触发</a:t>
            </a:r>
            <a:r>
              <a:rPr lang="en-US" altLang="zh-CN" sz="3200" dirty="0"/>
              <a:t>/</a:t>
            </a:r>
            <a:r>
              <a:rPr lang="zh-CN" altLang="en-US" sz="3200" dirty="0"/>
              <a:t>周期定时器</a:t>
            </a:r>
          </a:p>
        </p:txBody>
      </p:sp>
      <p:sp>
        <p:nvSpPr>
          <p:cNvPr id="3" name="内容占位符 2"/>
          <p:cNvSpPr>
            <a:spLocks noGrp="1"/>
          </p:cNvSpPr>
          <p:nvPr>
            <p:ph idx="1"/>
          </p:nvPr>
        </p:nvSpPr>
        <p:spPr/>
        <p:txBody>
          <a:bodyPr/>
          <a:lstStyle/>
          <a:p>
            <a:pPr>
              <a:lnSpc>
                <a:spcPct val="200000"/>
              </a:lnSpc>
            </a:pPr>
            <a:r>
              <a:rPr lang="en-US" altLang="zh-CN" sz="2400" dirty="0" smtClean="0"/>
              <a:t>Timer</a:t>
            </a:r>
            <a:r>
              <a:rPr lang="zh-CN" altLang="en-US" sz="2400" dirty="0" smtClean="0"/>
              <a:t>可以被拆分为两个单独运行的</a:t>
            </a:r>
            <a:r>
              <a:rPr lang="en-US" altLang="zh-CN" sz="2400" dirty="0" smtClean="0"/>
              <a:t>16</a:t>
            </a:r>
            <a:r>
              <a:rPr lang="zh-CN" altLang="en-US" sz="2400" dirty="0" smtClean="0"/>
              <a:t>位定时</a:t>
            </a:r>
            <a:r>
              <a:rPr lang="en-US" altLang="zh-CN" sz="2400" dirty="0" smtClean="0"/>
              <a:t>/</a:t>
            </a:r>
            <a:r>
              <a:rPr lang="zh-CN" altLang="en-US" sz="2400" dirty="0" smtClean="0"/>
              <a:t>计数器，都可以被配置成带</a:t>
            </a:r>
            <a:r>
              <a:rPr lang="en-US" altLang="zh-CN" sz="2400" dirty="0" smtClean="0"/>
              <a:t>8</a:t>
            </a:r>
            <a:r>
              <a:rPr lang="zh-CN" altLang="en-US" sz="2400" dirty="0" smtClean="0"/>
              <a:t>位预分频（可选）的</a:t>
            </a:r>
            <a:r>
              <a:rPr lang="en-US" altLang="zh-CN" sz="2400" dirty="0" smtClean="0"/>
              <a:t>16</a:t>
            </a:r>
            <a:r>
              <a:rPr lang="zh-CN" altLang="en-US" sz="2400" dirty="0" smtClean="0"/>
              <a:t>位递减计数器。如果使用</a:t>
            </a:r>
            <a:r>
              <a:rPr lang="en-US" altLang="zh-CN" sz="2400" dirty="0" smtClean="0"/>
              <a:t>8 </a:t>
            </a:r>
            <a:r>
              <a:rPr lang="zh-CN" altLang="en-US" sz="2400" dirty="0" smtClean="0"/>
              <a:t>位预分频功能，则相当于</a:t>
            </a:r>
            <a:r>
              <a:rPr lang="en-US" altLang="zh-CN" sz="2400" dirty="0" smtClean="0"/>
              <a:t>24 </a:t>
            </a:r>
            <a:r>
              <a:rPr lang="zh-CN" altLang="en-US" sz="2400" dirty="0" smtClean="0"/>
              <a:t>位定时器。具体用法跟</a:t>
            </a:r>
            <a:r>
              <a:rPr lang="en-US" altLang="zh-CN" sz="2400" dirty="0" smtClean="0"/>
              <a:t>32</a:t>
            </a:r>
            <a:r>
              <a:rPr lang="zh-CN" altLang="en-US" sz="2400" dirty="0" smtClean="0"/>
              <a:t>位单次触发</a:t>
            </a:r>
            <a:r>
              <a:rPr lang="en-US" altLang="zh-CN" sz="2400" dirty="0" smtClean="0"/>
              <a:t>/</a:t>
            </a:r>
            <a:r>
              <a:rPr lang="zh-CN" altLang="en-US" sz="2400" dirty="0" smtClean="0"/>
              <a:t>周期定时器类似，只不过对</a:t>
            </a:r>
            <a:r>
              <a:rPr lang="en-US" altLang="zh-CN" sz="2400" dirty="0" err="1" smtClean="0"/>
              <a:t>TimerA</a:t>
            </a:r>
            <a:r>
              <a:rPr lang="zh-CN" altLang="en-US" sz="2400" dirty="0" smtClean="0"/>
              <a:t>和</a:t>
            </a:r>
            <a:r>
              <a:rPr lang="en-US" altLang="zh-CN" sz="2400" dirty="0" err="1" smtClean="0"/>
              <a:t>TimerB</a:t>
            </a:r>
            <a:r>
              <a:rPr lang="zh-CN" altLang="en-US" sz="2400" dirty="0" smtClean="0"/>
              <a:t>的操作是分别独立进行的。</a:t>
            </a:r>
            <a:endParaRPr lang="zh-CN" altLang="en-US" sz="2400" dirty="0"/>
          </a:p>
        </p:txBody>
      </p:sp>
    </p:spTree>
    <p:extLst>
      <p:ext uri="{BB962C8B-B14F-4D97-AF65-F5344CB8AC3E}">
        <p14:creationId xmlns:p14="http://schemas.microsoft.com/office/powerpoint/2010/main" val="13129015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16</a:t>
            </a:r>
            <a:r>
              <a:rPr lang="zh-CN" altLang="en-US" sz="3200" dirty="0"/>
              <a:t>位输入边沿计数捕获</a:t>
            </a:r>
          </a:p>
        </p:txBody>
      </p:sp>
      <p:sp>
        <p:nvSpPr>
          <p:cNvPr id="3" name="内容占位符 2"/>
          <p:cNvSpPr>
            <a:spLocks noGrp="1"/>
          </p:cNvSpPr>
          <p:nvPr>
            <p:ph idx="1"/>
          </p:nvPr>
        </p:nvSpPr>
        <p:spPr>
          <a:xfrm>
            <a:off x="431800" y="1143000"/>
            <a:ext cx="8229600" cy="5065712"/>
          </a:xfrm>
        </p:spPr>
        <p:txBody>
          <a:bodyPr/>
          <a:lstStyle/>
          <a:p>
            <a:pPr>
              <a:lnSpc>
                <a:spcPct val="150000"/>
              </a:lnSpc>
            </a:pPr>
            <a:r>
              <a:rPr lang="zh-CN" altLang="en-US" sz="2400" dirty="0" smtClean="0"/>
              <a:t>在该模式中，</a:t>
            </a:r>
            <a:r>
              <a:rPr lang="en-US" altLang="zh-CN" sz="2400" dirty="0" smtClean="0"/>
              <a:t>Timer A </a:t>
            </a:r>
            <a:r>
              <a:rPr lang="zh-CN" altLang="en-US" sz="2400" dirty="0" smtClean="0"/>
              <a:t>或</a:t>
            </a:r>
            <a:r>
              <a:rPr lang="en-US" altLang="zh-CN" sz="2400" dirty="0" smtClean="0"/>
              <a:t>Timer B </a:t>
            </a:r>
            <a:r>
              <a:rPr lang="zh-CN" altLang="en-US" sz="2400" dirty="0" smtClean="0"/>
              <a:t>被配置为能够捕获外部输入脉冲边沿事件的递减计数器。共有</a:t>
            </a:r>
            <a:r>
              <a:rPr lang="en-US" altLang="zh-CN" sz="2400" dirty="0" smtClean="0"/>
              <a:t>3 </a:t>
            </a:r>
            <a:r>
              <a:rPr lang="zh-CN" altLang="en-US" sz="2400" dirty="0" smtClean="0"/>
              <a:t>种边沿事件类型：正边沿、负边沿、双边沿。 </a:t>
            </a:r>
          </a:p>
          <a:p>
            <a:pPr>
              <a:lnSpc>
                <a:spcPct val="150000"/>
              </a:lnSpc>
            </a:pPr>
            <a:r>
              <a:rPr lang="zh-CN" altLang="en-US" sz="2400" dirty="0" smtClean="0"/>
              <a:t>该模式的工作过程是：设置装载值，并预设一个匹配值（应当小于装载值）；计数使能后，在特定的</a:t>
            </a:r>
            <a:r>
              <a:rPr lang="en-US" altLang="zh-CN" sz="2400" dirty="0" smtClean="0"/>
              <a:t>CCP </a:t>
            </a:r>
            <a:r>
              <a:rPr lang="zh-CN" altLang="en-US" sz="2400" dirty="0" smtClean="0"/>
              <a:t>管脚每输入</a:t>
            </a:r>
            <a:r>
              <a:rPr lang="en-US" altLang="zh-CN" sz="2400" dirty="0" smtClean="0"/>
              <a:t>1</a:t>
            </a:r>
            <a:r>
              <a:rPr lang="zh-CN" altLang="en-US" sz="2400" dirty="0" smtClean="0"/>
              <a:t>个脉冲（正边沿、负边沿或双边沿有效），计数值就减</a:t>
            </a:r>
            <a:r>
              <a:rPr lang="en-US" altLang="zh-CN" sz="2400" dirty="0" smtClean="0"/>
              <a:t>1 </a:t>
            </a:r>
            <a:r>
              <a:rPr lang="zh-CN" altLang="en-US" sz="2400" dirty="0" smtClean="0"/>
              <a:t>；当计数值与匹配值相等时，停止运行，并触发中断（如果中断已被使能）。如果需要再次捕获外部脉冲，则要重新进行配置。 </a:t>
            </a:r>
            <a:endParaRPr lang="zh-CN" altLang="en-US" sz="2400" dirty="0"/>
          </a:p>
        </p:txBody>
      </p:sp>
    </p:spTree>
    <p:extLst>
      <p:ext uri="{BB962C8B-B14F-4D97-AF65-F5344CB8AC3E}">
        <p14:creationId xmlns:p14="http://schemas.microsoft.com/office/powerpoint/2010/main" val="1180019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概述</a:t>
            </a:r>
            <a:endParaRPr lang="zh-CN" altLang="en-US" sz="3200" dirty="0"/>
          </a:p>
        </p:txBody>
      </p:sp>
      <p:sp>
        <p:nvSpPr>
          <p:cNvPr id="3" name="内容占位符 2"/>
          <p:cNvSpPr>
            <a:spLocks noGrp="1"/>
          </p:cNvSpPr>
          <p:nvPr>
            <p:ph idx="1"/>
          </p:nvPr>
        </p:nvSpPr>
        <p:spPr/>
        <p:txBody>
          <a:bodyPr/>
          <a:lstStyle/>
          <a:p>
            <a:pPr>
              <a:lnSpc>
                <a:spcPct val="150000"/>
              </a:lnSpc>
              <a:buFont typeface="Wingdings" pitchFamily="2" charset="2"/>
              <a:buChar char="Ø"/>
            </a:pPr>
            <a:r>
              <a:rPr lang="en-US" altLang="zh-CN" dirty="0" err="1"/>
              <a:t>Stellaris</a:t>
            </a:r>
            <a:r>
              <a:rPr lang="en-US" altLang="zh-CN" dirty="0"/>
              <a:t> LM3S</a:t>
            </a:r>
            <a:r>
              <a:rPr lang="zh-CN" altLang="zh-CN" dirty="0"/>
              <a:t>系列微控制器的通用定时器模块</a:t>
            </a:r>
            <a:r>
              <a:rPr lang="zh-CN" altLang="zh-CN" dirty="0" smtClean="0"/>
              <a:t>（</a:t>
            </a:r>
            <a:r>
              <a:rPr lang="en-US" altLang="zh-CN" dirty="0" smtClean="0"/>
              <a:t>GPTM</a:t>
            </a:r>
            <a:r>
              <a:rPr lang="zh-CN" altLang="zh-CN" dirty="0"/>
              <a:t>）包含</a:t>
            </a:r>
            <a:r>
              <a:rPr lang="en-US" altLang="zh-CN" dirty="0"/>
              <a:t>2</a:t>
            </a:r>
            <a:r>
              <a:rPr lang="zh-CN" altLang="zh-CN" dirty="0"/>
              <a:t>～</a:t>
            </a:r>
            <a:r>
              <a:rPr lang="en-US" altLang="zh-CN" dirty="0"/>
              <a:t>4</a:t>
            </a:r>
            <a:r>
              <a:rPr lang="zh-CN" altLang="zh-CN" dirty="0"/>
              <a:t>个</a:t>
            </a:r>
            <a:r>
              <a:rPr lang="en-US" altLang="zh-CN" dirty="0"/>
              <a:t>GPTM</a:t>
            </a:r>
            <a:r>
              <a:rPr lang="zh-CN" altLang="zh-CN" dirty="0"/>
              <a:t>模块（定时器</a:t>
            </a:r>
            <a:r>
              <a:rPr lang="en-US" altLang="zh-CN" dirty="0"/>
              <a:t>0</a:t>
            </a:r>
            <a:r>
              <a:rPr lang="zh-CN" altLang="zh-CN" dirty="0"/>
              <a:t>、定时器</a:t>
            </a:r>
            <a:r>
              <a:rPr lang="en-US" altLang="zh-CN" dirty="0"/>
              <a:t>1</a:t>
            </a:r>
            <a:r>
              <a:rPr lang="zh-CN" altLang="zh-CN" dirty="0"/>
              <a:t>、定时器</a:t>
            </a:r>
            <a:r>
              <a:rPr lang="en-US" altLang="zh-CN" dirty="0"/>
              <a:t>2</a:t>
            </a:r>
            <a:r>
              <a:rPr lang="zh-CN" altLang="zh-CN" dirty="0"/>
              <a:t>和定时器</a:t>
            </a:r>
            <a:r>
              <a:rPr lang="en-US" altLang="zh-CN" dirty="0"/>
              <a:t>3</a:t>
            </a:r>
            <a:r>
              <a:rPr lang="zh-CN" altLang="zh-CN" dirty="0" smtClean="0"/>
              <a:t>）</a:t>
            </a:r>
            <a:endParaRPr lang="en-US" altLang="zh-CN" dirty="0" smtClean="0"/>
          </a:p>
          <a:p>
            <a:pPr>
              <a:lnSpc>
                <a:spcPct val="150000"/>
              </a:lnSpc>
              <a:buFont typeface="Wingdings" pitchFamily="2" charset="2"/>
              <a:buChar char="Ø"/>
            </a:pPr>
            <a:r>
              <a:rPr lang="zh-CN" altLang="zh-CN" dirty="0" smtClean="0"/>
              <a:t>通用</a:t>
            </a:r>
            <a:r>
              <a:rPr lang="zh-CN" altLang="zh-CN" dirty="0"/>
              <a:t>定时器模块是</a:t>
            </a:r>
            <a:r>
              <a:rPr lang="en-US" altLang="zh-CN" dirty="0" err="1"/>
              <a:t>Stellaris</a:t>
            </a:r>
            <a:r>
              <a:rPr lang="en-US" altLang="zh-CN" dirty="0"/>
              <a:t> LM3S</a:t>
            </a:r>
            <a:r>
              <a:rPr lang="zh-CN" altLang="zh-CN" dirty="0"/>
              <a:t>系列微控制器的一个定时器资源，其他定时器资源还包括系统定时器（</a:t>
            </a:r>
            <a:r>
              <a:rPr lang="en-US" altLang="zh-CN" dirty="0" err="1"/>
              <a:t>SysTick</a:t>
            </a:r>
            <a:r>
              <a:rPr lang="zh-CN" altLang="zh-CN" dirty="0"/>
              <a:t>）和</a:t>
            </a:r>
            <a:r>
              <a:rPr lang="en-US" altLang="zh-CN" dirty="0"/>
              <a:t>PWM</a:t>
            </a:r>
            <a:r>
              <a:rPr lang="zh-CN" altLang="zh-CN" dirty="0"/>
              <a:t>定时器</a:t>
            </a:r>
            <a:r>
              <a:rPr lang="zh-CN" altLang="zh-CN" dirty="0" smtClean="0"/>
              <a:t>等</a:t>
            </a:r>
            <a:endParaRPr lang="zh-CN" altLang="en-US" dirty="0"/>
          </a:p>
        </p:txBody>
      </p:sp>
    </p:spTree>
    <p:extLst>
      <p:ext uri="{BB962C8B-B14F-4D97-AF65-F5344CB8AC3E}">
        <p14:creationId xmlns:p14="http://schemas.microsoft.com/office/powerpoint/2010/main" val="4286166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16</a:t>
            </a:r>
            <a:r>
              <a:rPr lang="zh-CN" altLang="en-US" sz="3200" dirty="0"/>
              <a:t>位输入边沿定时捕获</a:t>
            </a:r>
          </a:p>
        </p:txBody>
      </p:sp>
      <p:sp>
        <p:nvSpPr>
          <p:cNvPr id="3" name="内容占位符 2"/>
          <p:cNvSpPr>
            <a:spLocks noGrp="1"/>
          </p:cNvSpPr>
          <p:nvPr>
            <p:ph idx="1"/>
          </p:nvPr>
        </p:nvSpPr>
        <p:spPr>
          <a:xfrm>
            <a:off x="431800" y="1143000"/>
            <a:ext cx="8229600" cy="5065712"/>
          </a:xfrm>
        </p:spPr>
        <p:txBody>
          <a:bodyPr/>
          <a:lstStyle/>
          <a:p>
            <a:pPr>
              <a:lnSpc>
                <a:spcPct val="150000"/>
              </a:lnSpc>
            </a:pPr>
            <a:r>
              <a:rPr lang="zh-CN" altLang="en-US" sz="2200" dirty="0" smtClean="0"/>
              <a:t>该模式中，</a:t>
            </a:r>
            <a:r>
              <a:rPr lang="en-US" altLang="zh-CN" sz="2200" dirty="0" smtClean="0"/>
              <a:t>Timer A </a:t>
            </a:r>
            <a:r>
              <a:rPr lang="zh-CN" altLang="en-US" sz="2200" dirty="0" smtClean="0"/>
              <a:t>或</a:t>
            </a:r>
            <a:r>
              <a:rPr lang="en-US" altLang="zh-CN" sz="2200" dirty="0" err="1" smtClean="0"/>
              <a:t>TimerB</a:t>
            </a:r>
            <a:r>
              <a:rPr lang="en-US" altLang="zh-CN" sz="2200" dirty="0" smtClean="0"/>
              <a:t> </a:t>
            </a:r>
            <a:r>
              <a:rPr lang="zh-CN" altLang="en-US" sz="2200" dirty="0" smtClean="0"/>
              <a:t>被配置为自由运行的</a:t>
            </a:r>
            <a:r>
              <a:rPr lang="en-US" altLang="zh-CN" sz="2200" dirty="0" smtClean="0"/>
              <a:t>16</a:t>
            </a:r>
            <a:r>
              <a:rPr lang="zh-CN" altLang="en-US" sz="2200" dirty="0" smtClean="0"/>
              <a:t>位递减计数器，允许在输入信号的上升沿或下降沿捕获事件。</a:t>
            </a:r>
            <a:endParaRPr lang="en-US" altLang="zh-CN" sz="2200" dirty="0" smtClean="0"/>
          </a:p>
          <a:p>
            <a:pPr>
              <a:lnSpc>
                <a:spcPct val="150000"/>
              </a:lnSpc>
            </a:pPr>
            <a:r>
              <a:rPr lang="zh-CN" altLang="en-US" sz="2200" dirty="0" smtClean="0"/>
              <a:t>其工作过程为：设置装载值（默认为</a:t>
            </a:r>
            <a:r>
              <a:rPr lang="en-US" altLang="zh-CN" sz="2200" dirty="0" smtClean="0"/>
              <a:t>0xFFFF</a:t>
            </a:r>
            <a:r>
              <a:rPr lang="zh-CN" altLang="en-US" sz="2200" dirty="0" smtClean="0"/>
              <a:t>）、捕获边沿类型；计数器被使能后开始自由运行，从装载值开始递减计数，计数到</a:t>
            </a:r>
            <a:r>
              <a:rPr lang="en-US" altLang="zh-CN" sz="2200" dirty="0" smtClean="0"/>
              <a:t>0 </a:t>
            </a:r>
            <a:r>
              <a:rPr lang="zh-CN" altLang="en-US" sz="2200" dirty="0" smtClean="0"/>
              <a:t>时重装初值，继续计数</a:t>
            </a:r>
            <a:endParaRPr lang="en-US" altLang="zh-CN" sz="2200" dirty="0" smtClean="0"/>
          </a:p>
          <a:p>
            <a:pPr>
              <a:lnSpc>
                <a:spcPct val="150000"/>
              </a:lnSpc>
            </a:pPr>
            <a:r>
              <a:rPr lang="zh-CN" altLang="en-US" sz="2200" dirty="0" smtClean="0"/>
              <a:t>如果从</a:t>
            </a:r>
            <a:r>
              <a:rPr lang="en-US" altLang="zh-CN" sz="2200" dirty="0" smtClean="0"/>
              <a:t>CCP </a:t>
            </a:r>
            <a:r>
              <a:rPr lang="zh-CN" altLang="en-US" sz="2200" dirty="0" smtClean="0"/>
              <a:t>管脚上出现有效的输入脉冲边沿事件，则当前计数值自动复制到</a:t>
            </a:r>
            <a:r>
              <a:rPr lang="en-US" altLang="zh-CN" sz="2200" dirty="0" smtClean="0"/>
              <a:t>GPTMTAR</a:t>
            </a:r>
            <a:r>
              <a:rPr lang="zh-CN" altLang="en-US" sz="2200" dirty="0" smtClean="0"/>
              <a:t>或</a:t>
            </a:r>
            <a:r>
              <a:rPr lang="en-US" altLang="zh-CN" sz="2200" dirty="0" smtClean="0"/>
              <a:t>GPTMTBR </a:t>
            </a:r>
            <a:r>
              <a:rPr lang="zh-CN" altLang="en-US" sz="2200" dirty="0" smtClean="0"/>
              <a:t>寄存器里，该值会一直保存不变，直至遇到下一个有效输入边沿时被刷新</a:t>
            </a:r>
            <a:endParaRPr lang="en-US" altLang="zh-CN" sz="2200" dirty="0" smtClean="0"/>
          </a:p>
          <a:p>
            <a:pPr>
              <a:lnSpc>
                <a:spcPct val="150000"/>
              </a:lnSpc>
            </a:pPr>
            <a:r>
              <a:rPr lang="zh-CN" altLang="en-US" sz="2200" dirty="0" smtClean="0"/>
              <a:t>为了能够及时读取捕获到的计数值，可以使能边沿事件捕获中断，在中断服务函数里读取。</a:t>
            </a:r>
            <a:endParaRPr lang="zh-CN" altLang="en-US" sz="2200" dirty="0"/>
          </a:p>
        </p:txBody>
      </p:sp>
    </p:spTree>
    <p:extLst>
      <p:ext uri="{BB962C8B-B14F-4D97-AF65-F5344CB8AC3E}">
        <p14:creationId xmlns:p14="http://schemas.microsoft.com/office/powerpoint/2010/main" val="10601255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16</a:t>
            </a:r>
            <a:r>
              <a:rPr lang="zh-CN" altLang="en-US" sz="3200" dirty="0"/>
              <a:t>位</a:t>
            </a:r>
            <a:r>
              <a:rPr lang="en-US" altLang="zh-CN" sz="3200" dirty="0"/>
              <a:t>PWM </a:t>
            </a:r>
            <a:r>
              <a:rPr lang="zh-CN" altLang="en-US" sz="3200" dirty="0"/>
              <a:t>模式</a:t>
            </a:r>
          </a:p>
        </p:txBody>
      </p:sp>
      <p:sp>
        <p:nvSpPr>
          <p:cNvPr id="3" name="内容占位符 2"/>
          <p:cNvSpPr>
            <a:spLocks noGrp="1"/>
          </p:cNvSpPr>
          <p:nvPr>
            <p:ph idx="1"/>
          </p:nvPr>
        </p:nvSpPr>
        <p:spPr/>
        <p:txBody>
          <a:bodyPr/>
          <a:lstStyle/>
          <a:p>
            <a:pPr>
              <a:lnSpc>
                <a:spcPct val="200000"/>
              </a:lnSpc>
            </a:pPr>
            <a:r>
              <a:rPr lang="en-US" altLang="zh-CN" sz="2400" dirty="0" smtClean="0"/>
              <a:t>Timer </a:t>
            </a:r>
            <a:r>
              <a:rPr lang="zh-CN" altLang="en-US" sz="2400" dirty="0" smtClean="0"/>
              <a:t>模块还可以用来产生简单的</a:t>
            </a:r>
            <a:r>
              <a:rPr lang="en-US" altLang="zh-CN" sz="2400" dirty="0" smtClean="0"/>
              <a:t>PWM </a:t>
            </a:r>
            <a:r>
              <a:rPr lang="zh-CN" altLang="en-US" sz="2400" dirty="0" smtClean="0"/>
              <a:t>信号。</a:t>
            </a:r>
            <a:endParaRPr lang="en-US" altLang="zh-CN" sz="2400" dirty="0" smtClean="0"/>
          </a:p>
          <a:p>
            <a:pPr>
              <a:lnSpc>
                <a:spcPct val="200000"/>
              </a:lnSpc>
            </a:pPr>
            <a:r>
              <a:rPr lang="zh-CN" altLang="en-US" sz="2400" dirty="0" smtClean="0"/>
              <a:t> 在</a:t>
            </a:r>
            <a:r>
              <a:rPr lang="en-US" altLang="zh-CN" sz="2400" dirty="0" smtClean="0"/>
              <a:t>PWM </a:t>
            </a:r>
            <a:r>
              <a:rPr lang="zh-CN" altLang="en-US" sz="2400" dirty="0" smtClean="0"/>
              <a:t>模式中，</a:t>
            </a:r>
            <a:r>
              <a:rPr lang="en-US" altLang="zh-CN" sz="2400" dirty="0" err="1" smtClean="0"/>
              <a:t>TimerA</a:t>
            </a:r>
            <a:r>
              <a:rPr lang="en-US" altLang="zh-CN" sz="2400" dirty="0" smtClean="0"/>
              <a:t> </a:t>
            </a:r>
            <a:r>
              <a:rPr lang="zh-CN" altLang="en-US" sz="2400" dirty="0" smtClean="0"/>
              <a:t>或</a:t>
            </a:r>
            <a:r>
              <a:rPr lang="en-US" altLang="zh-CN" sz="2400" dirty="0" err="1" smtClean="0"/>
              <a:t>TimerB</a:t>
            </a:r>
            <a:r>
              <a:rPr lang="en-US" altLang="zh-CN" sz="2400" dirty="0" smtClean="0"/>
              <a:t> </a:t>
            </a:r>
            <a:r>
              <a:rPr lang="zh-CN" altLang="en-US" sz="2400" dirty="0" smtClean="0"/>
              <a:t>被配置为</a:t>
            </a:r>
            <a:r>
              <a:rPr lang="en-US" altLang="zh-CN" sz="2400" dirty="0" smtClean="0"/>
              <a:t>16</a:t>
            </a:r>
            <a:r>
              <a:rPr lang="zh-CN" altLang="en-US" sz="2400" dirty="0" smtClean="0"/>
              <a:t>位的递减计数器，通过设置适当的装载值（决定</a:t>
            </a:r>
            <a:r>
              <a:rPr lang="en-US" altLang="zh-CN" sz="2400" dirty="0" smtClean="0"/>
              <a:t>PWM </a:t>
            </a:r>
            <a:r>
              <a:rPr lang="zh-CN" altLang="en-US" sz="2400" dirty="0" smtClean="0"/>
              <a:t>周期）和匹配值（决定</a:t>
            </a:r>
            <a:r>
              <a:rPr lang="en-US" altLang="zh-CN" sz="2400" dirty="0" smtClean="0"/>
              <a:t>PWM </a:t>
            </a:r>
            <a:r>
              <a:rPr lang="zh-CN" altLang="en-US" sz="2400" dirty="0" smtClean="0"/>
              <a:t>占空比）来自动地产生</a:t>
            </a:r>
            <a:r>
              <a:rPr lang="en-US" altLang="zh-CN" sz="2400" dirty="0" smtClean="0"/>
              <a:t>PWM </a:t>
            </a:r>
            <a:r>
              <a:rPr lang="zh-CN" altLang="en-US" sz="2400" dirty="0" smtClean="0"/>
              <a:t>方波信号输出。 </a:t>
            </a:r>
            <a:endParaRPr lang="zh-CN" altLang="en-US" sz="2400" dirty="0"/>
          </a:p>
        </p:txBody>
      </p:sp>
    </p:spTree>
    <p:extLst>
      <p:ext uri="{BB962C8B-B14F-4D97-AF65-F5344CB8AC3E}">
        <p14:creationId xmlns:p14="http://schemas.microsoft.com/office/powerpoint/2010/main" val="28833266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905000" y="179388"/>
            <a:ext cx="6464300" cy="688975"/>
          </a:xfrm>
        </p:spPr>
        <p:txBody>
          <a:bodyPr/>
          <a:lstStyle/>
          <a:p>
            <a:pPr eaLnBrk="1" hangingPunct="1"/>
            <a:r>
              <a:rPr lang="zh-CN" altLang="en-US" sz="3200" dirty="0" smtClean="0"/>
              <a:t>通用定时器应用</a:t>
            </a:r>
          </a:p>
        </p:txBody>
      </p:sp>
      <p:grpSp>
        <p:nvGrpSpPr>
          <p:cNvPr id="2" name="Group 4"/>
          <p:cNvGrpSpPr>
            <a:grpSpLocks/>
          </p:cNvGrpSpPr>
          <p:nvPr/>
        </p:nvGrpSpPr>
        <p:grpSpPr bwMode="auto">
          <a:xfrm>
            <a:off x="1189038" y="2566988"/>
            <a:ext cx="6192837" cy="2592387"/>
            <a:chOff x="1066" y="2069"/>
            <a:chExt cx="3901" cy="1633"/>
          </a:xfrm>
        </p:grpSpPr>
        <p:grpSp>
          <p:nvGrpSpPr>
            <p:cNvPr id="6152" name="Group 5"/>
            <p:cNvGrpSpPr>
              <a:grpSpLocks/>
            </p:cNvGrpSpPr>
            <p:nvPr/>
          </p:nvGrpSpPr>
          <p:grpSpPr bwMode="auto">
            <a:xfrm>
              <a:off x="1066" y="3250"/>
              <a:ext cx="635" cy="226"/>
              <a:chOff x="1202" y="3386"/>
              <a:chExt cx="635" cy="226"/>
            </a:xfrm>
          </p:grpSpPr>
          <p:sp>
            <p:nvSpPr>
              <p:cNvPr id="6169" name="Line 6"/>
              <p:cNvSpPr>
                <a:spLocks noChangeShapeType="1"/>
              </p:cNvSpPr>
              <p:nvPr/>
            </p:nvSpPr>
            <p:spPr bwMode="auto">
              <a:xfrm>
                <a:off x="1202" y="3386"/>
                <a:ext cx="0" cy="226"/>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pPr algn="l"/>
                <a:endParaRPr lang="zh-CN" altLang="en-US">
                  <a:solidFill>
                    <a:srgbClr val="000000"/>
                  </a:solidFill>
                  <a:latin typeface="Arial" pitchFamily="34" charset="0"/>
                </a:endParaRPr>
              </a:p>
            </p:txBody>
          </p:sp>
          <p:sp>
            <p:nvSpPr>
              <p:cNvPr id="6170" name="Line 7"/>
              <p:cNvSpPr>
                <a:spLocks noChangeShapeType="1"/>
              </p:cNvSpPr>
              <p:nvPr/>
            </p:nvSpPr>
            <p:spPr bwMode="auto">
              <a:xfrm>
                <a:off x="1202" y="3386"/>
                <a:ext cx="181"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pPr algn="l"/>
                <a:endParaRPr lang="zh-CN" altLang="en-US">
                  <a:solidFill>
                    <a:srgbClr val="000000"/>
                  </a:solidFill>
                  <a:latin typeface="Arial" pitchFamily="34" charset="0"/>
                </a:endParaRPr>
              </a:p>
            </p:txBody>
          </p:sp>
          <p:sp>
            <p:nvSpPr>
              <p:cNvPr id="6171" name="Line 8"/>
              <p:cNvSpPr>
                <a:spLocks noChangeShapeType="1"/>
              </p:cNvSpPr>
              <p:nvPr/>
            </p:nvSpPr>
            <p:spPr bwMode="auto">
              <a:xfrm>
                <a:off x="1383" y="3386"/>
                <a:ext cx="0" cy="226"/>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pPr algn="l"/>
                <a:endParaRPr lang="zh-CN" altLang="en-US">
                  <a:solidFill>
                    <a:srgbClr val="000000"/>
                  </a:solidFill>
                  <a:latin typeface="Arial" pitchFamily="34" charset="0"/>
                </a:endParaRPr>
              </a:p>
            </p:txBody>
          </p:sp>
          <p:sp>
            <p:nvSpPr>
              <p:cNvPr id="6172" name="Line 9"/>
              <p:cNvSpPr>
                <a:spLocks noChangeShapeType="1"/>
              </p:cNvSpPr>
              <p:nvPr/>
            </p:nvSpPr>
            <p:spPr bwMode="auto">
              <a:xfrm>
                <a:off x="1383" y="3612"/>
                <a:ext cx="136"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pPr algn="l"/>
                <a:endParaRPr lang="zh-CN" altLang="en-US">
                  <a:solidFill>
                    <a:srgbClr val="000000"/>
                  </a:solidFill>
                  <a:latin typeface="Arial" pitchFamily="34" charset="0"/>
                </a:endParaRPr>
              </a:p>
            </p:txBody>
          </p:sp>
          <p:sp>
            <p:nvSpPr>
              <p:cNvPr id="6173" name="Line 10"/>
              <p:cNvSpPr>
                <a:spLocks noChangeShapeType="1"/>
              </p:cNvSpPr>
              <p:nvPr/>
            </p:nvSpPr>
            <p:spPr bwMode="auto">
              <a:xfrm>
                <a:off x="1520" y="3386"/>
                <a:ext cx="0" cy="226"/>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pPr algn="l"/>
                <a:endParaRPr lang="zh-CN" altLang="en-US">
                  <a:solidFill>
                    <a:srgbClr val="000000"/>
                  </a:solidFill>
                  <a:latin typeface="Arial" pitchFamily="34" charset="0"/>
                </a:endParaRPr>
              </a:p>
            </p:txBody>
          </p:sp>
          <p:sp>
            <p:nvSpPr>
              <p:cNvPr id="6174" name="Line 11"/>
              <p:cNvSpPr>
                <a:spLocks noChangeShapeType="1"/>
              </p:cNvSpPr>
              <p:nvPr/>
            </p:nvSpPr>
            <p:spPr bwMode="auto">
              <a:xfrm>
                <a:off x="1520" y="3386"/>
                <a:ext cx="181"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pPr algn="l"/>
                <a:endParaRPr lang="zh-CN" altLang="en-US">
                  <a:solidFill>
                    <a:srgbClr val="000000"/>
                  </a:solidFill>
                  <a:latin typeface="Arial" pitchFamily="34" charset="0"/>
                </a:endParaRPr>
              </a:p>
            </p:txBody>
          </p:sp>
          <p:sp>
            <p:nvSpPr>
              <p:cNvPr id="6175" name="Line 12"/>
              <p:cNvSpPr>
                <a:spLocks noChangeShapeType="1"/>
              </p:cNvSpPr>
              <p:nvPr/>
            </p:nvSpPr>
            <p:spPr bwMode="auto">
              <a:xfrm>
                <a:off x="1701" y="3386"/>
                <a:ext cx="0" cy="226"/>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pPr algn="l"/>
                <a:endParaRPr lang="zh-CN" altLang="en-US">
                  <a:solidFill>
                    <a:srgbClr val="000000"/>
                  </a:solidFill>
                  <a:latin typeface="Arial" pitchFamily="34" charset="0"/>
                </a:endParaRPr>
              </a:p>
            </p:txBody>
          </p:sp>
          <p:sp>
            <p:nvSpPr>
              <p:cNvPr id="6176" name="Line 13"/>
              <p:cNvSpPr>
                <a:spLocks noChangeShapeType="1"/>
              </p:cNvSpPr>
              <p:nvPr/>
            </p:nvSpPr>
            <p:spPr bwMode="auto">
              <a:xfrm>
                <a:off x="1701" y="3612"/>
                <a:ext cx="136"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pPr algn="l"/>
                <a:endParaRPr lang="zh-CN" altLang="en-US">
                  <a:solidFill>
                    <a:srgbClr val="000000"/>
                  </a:solidFill>
                  <a:latin typeface="Arial" pitchFamily="34" charset="0"/>
                </a:endParaRPr>
              </a:p>
            </p:txBody>
          </p:sp>
        </p:grpSp>
        <p:grpSp>
          <p:nvGrpSpPr>
            <p:cNvPr id="6153" name="Group 14"/>
            <p:cNvGrpSpPr>
              <a:grpSpLocks/>
            </p:cNvGrpSpPr>
            <p:nvPr/>
          </p:nvGrpSpPr>
          <p:grpSpPr bwMode="auto">
            <a:xfrm>
              <a:off x="4332" y="3250"/>
              <a:ext cx="635" cy="226"/>
              <a:chOff x="1202" y="3386"/>
              <a:chExt cx="635" cy="226"/>
            </a:xfrm>
          </p:grpSpPr>
          <p:sp>
            <p:nvSpPr>
              <p:cNvPr id="6161" name="Line 15"/>
              <p:cNvSpPr>
                <a:spLocks noChangeShapeType="1"/>
              </p:cNvSpPr>
              <p:nvPr/>
            </p:nvSpPr>
            <p:spPr bwMode="auto">
              <a:xfrm>
                <a:off x="1202" y="3386"/>
                <a:ext cx="0" cy="226"/>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pPr algn="l"/>
                <a:endParaRPr lang="zh-CN" altLang="en-US">
                  <a:solidFill>
                    <a:srgbClr val="000000"/>
                  </a:solidFill>
                  <a:latin typeface="Arial" pitchFamily="34" charset="0"/>
                </a:endParaRPr>
              </a:p>
            </p:txBody>
          </p:sp>
          <p:sp>
            <p:nvSpPr>
              <p:cNvPr id="6162" name="Line 16"/>
              <p:cNvSpPr>
                <a:spLocks noChangeShapeType="1"/>
              </p:cNvSpPr>
              <p:nvPr/>
            </p:nvSpPr>
            <p:spPr bwMode="auto">
              <a:xfrm>
                <a:off x="1202" y="3386"/>
                <a:ext cx="181"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pPr algn="l"/>
                <a:endParaRPr lang="zh-CN" altLang="en-US">
                  <a:solidFill>
                    <a:srgbClr val="000000"/>
                  </a:solidFill>
                  <a:latin typeface="Arial" pitchFamily="34" charset="0"/>
                </a:endParaRPr>
              </a:p>
            </p:txBody>
          </p:sp>
          <p:sp>
            <p:nvSpPr>
              <p:cNvPr id="6163" name="Line 17"/>
              <p:cNvSpPr>
                <a:spLocks noChangeShapeType="1"/>
              </p:cNvSpPr>
              <p:nvPr/>
            </p:nvSpPr>
            <p:spPr bwMode="auto">
              <a:xfrm>
                <a:off x="1383" y="3386"/>
                <a:ext cx="0" cy="226"/>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pPr algn="l"/>
                <a:endParaRPr lang="zh-CN" altLang="en-US">
                  <a:solidFill>
                    <a:srgbClr val="000000"/>
                  </a:solidFill>
                  <a:latin typeface="Arial" pitchFamily="34" charset="0"/>
                </a:endParaRPr>
              </a:p>
            </p:txBody>
          </p:sp>
          <p:sp>
            <p:nvSpPr>
              <p:cNvPr id="6164" name="Line 18"/>
              <p:cNvSpPr>
                <a:spLocks noChangeShapeType="1"/>
              </p:cNvSpPr>
              <p:nvPr/>
            </p:nvSpPr>
            <p:spPr bwMode="auto">
              <a:xfrm>
                <a:off x="1383" y="3612"/>
                <a:ext cx="136"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pPr algn="l"/>
                <a:endParaRPr lang="zh-CN" altLang="en-US">
                  <a:solidFill>
                    <a:srgbClr val="000000"/>
                  </a:solidFill>
                  <a:latin typeface="Arial" pitchFamily="34" charset="0"/>
                </a:endParaRPr>
              </a:p>
            </p:txBody>
          </p:sp>
          <p:sp>
            <p:nvSpPr>
              <p:cNvPr id="6165" name="Line 19"/>
              <p:cNvSpPr>
                <a:spLocks noChangeShapeType="1"/>
              </p:cNvSpPr>
              <p:nvPr/>
            </p:nvSpPr>
            <p:spPr bwMode="auto">
              <a:xfrm>
                <a:off x="1520" y="3386"/>
                <a:ext cx="0" cy="226"/>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pPr algn="l"/>
                <a:endParaRPr lang="zh-CN" altLang="en-US">
                  <a:solidFill>
                    <a:srgbClr val="000000"/>
                  </a:solidFill>
                  <a:latin typeface="Arial" pitchFamily="34" charset="0"/>
                </a:endParaRPr>
              </a:p>
            </p:txBody>
          </p:sp>
          <p:sp>
            <p:nvSpPr>
              <p:cNvPr id="6166" name="Line 20"/>
              <p:cNvSpPr>
                <a:spLocks noChangeShapeType="1"/>
              </p:cNvSpPr>
              <p:nvPr/>
            </p:nvSpPr>
            <p:spPr bwMode="auto">
              <a:xfrm>
                <a:off x="1520" y="3386"/>
                <a:ext cx="181"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pPr algn="l"/>
                <a:endParaRPr lang="zh-CN" altLang="en-US">
                  <a:solidFill>
                    <a:srgbClr val="000000"/>
                  </a:solidFill>
                  <a:latin typeface="Arial" pitchFamily="34" charset="0"/>
                </a:endParaRPr>
              </a:p>
            </p:txBody>
          </p:sp>
          <p:sp>
            <p:nvSpPr>
              <p:cNvPr id="6167" name="Line 21"/>
              <p:cNvSpPr>
                <a:spLocks noChangeShapeType="1"/>
              </p:cNvSpPr>
              <p:nvPr/>
            </p:nvSpPr>
            <p:spPr bwMode="auto">
              <a:xfrm>
                <a:off x="1701" y="3386"/>
                <a:ext cx="0" cy="226"/>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pPr algn="l"/>
                <a:endParaRPr lang="zh-CN" altLang="en-US">
                  <a:solidFill>
                    <a:srgbClr val="000000"/>
                  </a:solidFill>
                  <a:latin typeface="Arial" pitchFamily="34" charset="0"/>
                </a:endParaRPr>
              </a:p>
            </p:txBody>
          </p:sp>
          <p:sp>
            <p:nvSpPr>
              <p:cNvPr id="6168" name="Line 22"/>
              <p:cNvSpPr>
                <a:spLocks noChangeShapeType="1"/>
              </p:cNvSpPr>
              <p:nvPr/>
            </p:nvSpPr>
            <p:spPr bwMode="auto">
              <a:xfrm>
                <a:off x="1701" y="3612"/>
                <a:ext cx="136"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pPr algn="l"/>
                <a:endParaRPr lang="zh-CN" altLang="en-US">
                  <a:solidFill>
                    <a:srgbClr val="000000"/>
                  </a:solidFill>
                  <a:latin typeface="Arial" pitchFamily="34" charset="0"/>
                </a:endParaRPr>
              </a:p>
            </p:txBody>
          </p:sp>
        </p:grpSp>
        <p:grpSp>
          <p:nvGrpSpPr>
            <p:cNvPr id="6154" name="Group 23"/>
            <p:cNvGrpSpPr>
              <a:grpSpLocks/>
            </p:cNvGrpSpPr>
            <p:nvPr/>
          </p:nvGrpSpPr>
          <p:grpSpPr bwMode="auto">
            <a:xfrm>
              <a:off x="1791" y="2069"/>
              <a:ext cx="2405" cy="1633"/>
              <a:chOff x="1791" y="2069"/>
              <a:chExt cx="2405" cy="1633"/>
            </a:xfrm>
          </p:grpSpPr>
          <p:sp>
            <p:nvSpPr>
              <p:cNvPr id="6155" name="Rectangle 24"/>
              <p:cNvSpPr>
                <a:spLocks noChangeArrowheads="1"/>
              </p:cNvSpPr>
              <p:nvPr/>
            </p:nvSpPr>
            <p:spPr bwMode="auto">
              <a:xfrm>
                <a:off x="2336" y="2069"/>
                <a:ext cx="1361" cy="1633"/>
              </a:xfrm>
              <a:prstGeom prst="rect">
                <a:avLst/>
              </a:prstGeom>
              <a:solidFill>
                <a:srgbClr val="99CCFF">
                  <a:alpha val="89803"/>
                </a:srgbClr>
              </a:solidFill>
              <a:ln w="9525">
                <a:solidFill>
                  <a:schemeClr val="tx1"/>
                </a:solidFill>
                <a:miter lim="800000"/>
                <a:headEnd/>
                <a:tailEnd/>
              </a:ln>
            </p:spPr>
            <p:txBody>
              <a:bodyPr wrap="none" anchor="ctr"/>
              <a:lstStyle/>
              <a:p>
                <a:r>
                  <a:rPr kumimoji="1" lang="en-US" altLang="zh-CN" b="1" i="1">
                    <a:solidFill>
                      <a:srgbClr val="0000FF"/>
                    </a:solidFill>
                    <a:latin typeface="Times New Roman" pitchFamily="18" charset="0"/>
                  </a:rPr>
                  <a:t>LM3S9B96</a:t>
                </a:r>
              </a:p>
              <a:p>
                <a:endParaRPr kumimoji="1" lang="en-US" altLang="zh-CN" b="1" i="1">
                  <a:solidFill>
                    <a:srgbClr val="0000FF"/>
                  </a:solidFill>
                  <a:latin typeface="Times New Roman" pitchFamily="18" charset="0"/>
                </a:endParaRPr>
              </a:p>
              <a:p>
                <a:endParaRPr kumimoji="1" lang="en-US" altLang="zh-CN" b="1" i="1">
                  <a:solidFill>
                    <a:srgbClr val="0000FF"/>
                  </a:solidFill>
                  <a:latin typeface="Times New Roman" pitchFamily="18" charset="0"/>
                </a:endParaRPr>
              </a:p>
              <a:p>
                <a:endParaRPr kumimoji="1" lang="en-US" altLang="zh-CN" b="1" i="1">
                  <a:solidFill>
                    <a:srgbClr val="0000FF"/>
                  </a:solidFill>
                  <a:latin typeface="Times New Roman" pitchFamily="18" charset="0"/>
                </a:endParaRPr>
              </a:p>
              <a:p>
                <a:endParaRPr kumimoji="1" lang="en-US" altLang="zh-CN" b="1" i="1">
                  <a:solidFill>
                    <a:srgbClr val="0000FF"/>
                  </a:solidFill>
                  <a:latin typeface="Times New Roman" pitchFamily="18" charset="0"/>
                </a:endParaRPr>
              </a:p>
            </p:txBody>
          </p:sp>
          <p:sp>
            <p:nvSpPr>
              <p:cNvPr id="6156" name="Line 25"/>
              <p:cNvSpPr>
                <a:spLocks noChangeShapeType="1"/>
              </p:cNvSpPr>
              <p:nvPr/>
            </p:nvSpPr>
            <p:spPr bwMode="auto">
              <a:xfrm>
                <a:off x="1791" y="3385"/>
                <a:ext cx="54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endParaRPr lang="zh-CN" altLang="en-US">
                  <a:solidFill>
                    <a:srgbClr val="000000"/>
                  </a:solidFill>
                  <a:latin typeface="Arial" pitchFamily="34" charset="0"/>
                </a:endParaRPr>
              </a:p>
            </p:txBody>
          </p:sp>
          <p:sp>
            <p:nvSpPr>
              <p:cNvPr id="6157" name="Line 26"/>
              <p:cNvSpPr>
                <a:spLocks noChangeShapeType="1"/>
              </p:cNvSpPr>
              <p:nvPr/>
            </p:nvSpPr>
            <p:spPr bwMode="auto">
              <a:xfrm>
                <a:off x="3697" y="3385"/>
                <a:ext cx="49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endParaRPr lang="zh-CN" altLang="en-US">
                  <a:solidFill>
                    <a:srgbClr val="000000"/>
                  </a:solidFill>
                  <a:latin typeface="Arial" pitchFamily="34" charset="0"/>
                </a:endParaRPr>
              </a:p>
            </p:txBody>
          </p:sp>
          <p:sp>
            <p:nvSpPr>
              <p:cNvPr id="6158" name="Text Box 27"/>
              <p:cNvSpPr txBox="1">
                <a:spLocks noChangeArrowheads="1"/>
              </p:cNvSpPr>
              <p:nvPr/>
            </p:nvSpPr>
            <p:spPr bwMode="auto">
              <a:xfrm>
                <a:off x="2336" y="3249"/>
                <a:ext cx="36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黑体" pitchFamily="49" charset="-122"/>
                  </a:defRPr>
                </a:lvl1pPr>
                <a:lvl2pPr marL="742950" indent="-285750" eaLnBrk="0" hangingPunct="0">
                  <a:defRPr sz="2400">
                    <a:solidFill>
                      <a:schemeClr val="tx1"/>
                    </a:solidFill>
                    <a:latin typeface="Arial" pitchFamily="34" charset="0"/>
                    <a:ea typeface="黑体" pitchFamily="49" charset="-122"/>
                  </a:defRPr>
                </a:lvl2pPr>
                <a:lvl3pPr marL="1143000" indent="-228600" eaLnBrk="0" hangingPunct="0">
                  <a:defRPr sz="2400">
                    <a:solidFill>
                      <a:schemeClr val="tx1"/>
                    </a:solidFill>
                    <a:latin typeface="Arial" pitchFamily="34" charset="0"/>
                    <a:ea typeface="黑体" pitchFamily="49" charset="-122"/>
                  </a:defRPr>
                </a:lvl3pPr>
                <a:lvl4pPr marL="1600200" indent="-228600" eaLnBrk="0" hangingPunct="0">
                  <a:defRPr sz="2400">
                    <a:solidFill>
                      <a:schemeClr val="tx1"/>
                    </a:solidFill>
                    <a:latin typeface="Arial" pitchFamily="34" charset="0"/>
                    <a:ea typeface="黑体" pitchFamily="49" charset="-122"/>
                  </a:defRPr>
                </a:lvl4pPr>
                <a:lvl5pPr marL="2057400" indent="-228600" eaLnBrk="0" hangingPunct="0">
                  <a:defRPr sz="2400">
                    <a:solidFill>
                      <a:schemeClr val="tx1"/>
                    </a:solidFill>
                    <a:latin typeface="Arial" pitchFamily="34" charset="0"/>
                    <a:ea typeface="黑体" pitchFamily="49" charset="-122"/>
                  </a:defRPr>
                </a:lvl5pPr>
                <a:lvl6pPr marL="2514600" indent="-228600" eaLnBrk="0" fontAlgn="base" hangingPunct="0">
                  <a:spcBef>
                    <a:spcPct val="0"/>
                  </a:spcBef>
                  <a:spcAft>
                    <a:spcPct val="0"/>
                  </a:spcAft>
                  <a:defRPr sz="2400">
                    <a:solidFill>
                      <a:schemeClr val="tx1"/>
                    </a:solidFill>
                    <a:latin typeface="Arial" pitchFamily="34" charset="0"/>
                    <a:ea typeface="黑体" pitchFamily="49" charset="-122"/>
                  </a:defRPr>
                </a:lvl6pPr>
                <a:lvl7pPr marL="2971800" indent="-228600" eaLnBrk="0" fontAlgn="base" hangingPunct="0">
                  <a:spcBef>
                    <a:spcPct val="0"/>
                  </a:spcBef>
                  <a:spcAft>
                    <a:spcPct val="0"/>
                  </a:spcAft>
                  <a:defRPr sz="2400">
                    <a:solidFill>
                      <a:schemeClr val="tx1"/>
                    </a:solidFill>
                    <a:latin typeface="Arial" pitchFamily="34" charset="0"/>
                    <a:ea typeface="黑体" pitchFamily="49" charset="-122"/>
                  </a:defRPr>
                </a:lvl7pPr>
                <a:lvl8pPr marL="3429000" indent="-228600" eaLnBrk="0" fontAlgn="base" hangingPunct="0">
                  <a:spcBef>
                    <a:spcPct val="0"/>
                  </a:spcBef>
                  <a:spcAft>
                    <a:spcPct val="0"/>
                  </a:spcAft>
                  <a:defRPr sz="2400">
                    <a:solidFill>
                      <a:schemeClr val="tx1"/>
                    </a:solidFill>
                    <a:latin typeface="Arial" pitchFamily="34" charset="0"/>
                    <a:ea typeface="黑体" pitchFamily="49" charset="-122"/>
                  </a:defRPr>
                </a:lvl8pPr>
                <a:lvl9pPr marL="3886200" indent="-228600" eaLnBrk="0" fontAlgn="base" hangingPunct="0">
                  <a:spcBef>
                    <a:spcPct val="0"/>
                  </a:spcBef>
                  <a:spcAft>
                    <a:spcPct val="0"/>
                  </a:spcAft>
                  <a:defRPr sz="2400">
                    <a:solidFill>
                      <a:schemeClr val="tx1"/>
                    </a:solidFill>
                    <a:latin typeface="Arial" pitchFamily="34" charset="0"/>
                    <a:ea typeface="黑体" pitchFamily="49" charset="-122"/>
                  </a:defRPr>
                </a:lvl9pPr>
              </a:lstStyle>
              <a:p>
                <a:pPr eaLnBrk="1" hangingPunct="1">
                  <a:spcBef>
                    <a:spcPct val="50000"/>
                  </a:spcBef>
                </a:pPr>
                <a:r>
                  <a:rPr kumimoji="1" lang="en-US" altLang="zh-CN" sz="1600">
                    <a:solidFill>
                      <a:srgbClr val="FF0000"/>
                    </a:solidFill>
                    <a:latin typeface="Courier New" pitchFamily="49" charset="0"/>
                  </a:rPr>
                  <a:t>CAP</a:t>
                </a:r>
              </a:p>
            </p:txBody>
          </p:sp>
          <p:sp>
            <p:nvSpPr>
              <p:cNvPr id="6159" name="Text Box 28"/>
              <p:cNvSpPr txBox="1">
                <a:spLocks noChangeArrowheads="1"/>
              </p:cNvSpPr>
              <p:nvPr/>
            </p:nvSpPr>
            <p:spPr bwMode="auto">
              <a:xfrm>
                <a:off x="3334" y="3249"/>
                <a:ext cx="36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黑体" pitchFamily="49" charset="-122"/>
                  </a:defRPr>
                </a:lvl1pPr>
                <a:lvl2pPr marL="742950" indent="-285750" eaLnBrk="0" hangingPunct="0">
                  <a:defRPr sz="2400">
                    <a:solidFill>
                      <a:schemeClr val="tx1"/>
                    </a:solidFill>
                    <a:latin typeface="Arial" pitchFamily="34" charset="0"/>
                    <a:ea typeface="黑体" pitchFamily="49" charset="-122"/>
                  </a:defRPr>
                </a:lvl2pPr>
                <a:lvl3pPr marL="1143000" indent="-228600" eaLnBrk="0" hangingPunct="0">
                  <a:defRPr sz="2400">
                    <a:solidFill>
                      <a:schemeClr val="tx1"/>
                    </a:solidFill>
                    <a:latin typeface="Arial" pitchFamily="34" charset="0"/>
                    <a:ea typeface="黑体" pitchFamily="49" charset="-122"/>
                  </a:defRPr>
                </a:lvl3pPr>
                <a:lvl4pPr marL="1600200" indent="-228600" eaLnBrk="0" hangingPunct="0">
                  <a:defRPr sz="2400">
                    <a:solidFill>
                      <a:schemeClr val="tx1"/>
                    </a:solidFill>
                    <a:latin typeface="Arial" pitchFamily="34" charset="0"/>
                    <a:ea typeface="黑体" pitchFamily="49" charset="-122"/>
                  </a:defRPr>
                </a:lvl4pPr>
                <a:lvl5pPr marL="2057400" indent="-228600" eaLnBrk="0" hangingPunct="0">
                  <a:defRPr sz="2400">
                    <a:solidFill>
                      <a:schemeClr val="tx1"/>
                    </a:solidFill>
                    <a:latin typeface="Arial" pitchFamily="34" charset="0"/>
                    <a:ea typeface="黑体" pitchFamily="49" charset="-122"/>
                  </a:defRPr>
                </a:lvl5pPr>
                <a:lvl6pPr marL="2514600" indent="-228600" eaLnBrk="0" fontAlgn="base" hangingPunct="0">
                  <a:spcBef>
                    <a:spcPct val="0"/>
                  </a:spcBef>
                  <a:spcAft>
                    <a:spcPct val="0"/>
                  </a:spcAft>
                  <a:defRPr sz="2400">
                    <a:solidFill>
                      <a:schemeClr val="tx1"/>
                    </a:solidFill>
                    <a:latin typeface="Arial" pitchFamily="34" charset="0"/>
                    <a:ea typeface="黑体" pitchFamily="49" charset="-122"/>
                  </a:defRPr>
                </a:lvl6pPr>
                <a:lvl7pPr marL="2971800" indent="-228600" eaLnBrk="0" fontAlgn="base" hangingPunct="0">
                  <a:spcBef>
                    <a:spcPct val="0"/>
                  </a:spcBef>
                  <a:spcAft>
                    <a:spcPct val="0"/>
                  </a:spcAft>
                  <a:defRPr sz="2400">
                    <a:solidFill>
                      <a:schemeClr val="tx1"/>
                    </a:solidFill>
                    <a:latin typeface="Arial" pitchFamily="34" charset="0"/>
                    <a:ea typeface="黑体" pitchFamily="49" charset="-122"/>
                  </a:defRPr>
                </a:lvl7pPr>
                <a:lvl8pPr marL="3429000" indent="-228600" eaLnBrk="0" fontAlgn="base" hangingPunct="0">
                  <a:spcBef>
                    <a:spcPct val="0"/>
                  </a:spcBef>
                  <a:spcAft>
                    <a:spcPct val="0"/>
                  </a:spcAft>
                  <a:defRPr sz="2400">
                    <a:solidFill>
                      <a:schemeClr val="tx1"/>
                    </a:solidFill>
                    <a:latin typeface="Arial" pitchFamily="34" charset="0"/>
                    <a:ea typeface="黑体" pitchFamily="49" charset="-122"/>
                  </a:defRPr>
                </a:lvl8pPr>
                <a:lvl9pPr marL="3886200" indent="-228600" eaLnBrk="0" fontAlgn="base" hangingPunct="0">
                  <a:spcBef>
                    <a:spcPct val="0"/>
                  </a:spcBef>
                  <a:spcAft>
                    <a:spcPct val="0"/>
                  </a:spcAft>
                  <a:defRPr sz="2400">
                    <a:solidFill>
                      <a:schemeClr val="tx1"/>
                    </a:solidFill>
                    <a:latin typeface="Arial" pitchFamily="34" charset="0"/>
                    <a:ea typeface="黑体" pitchFamily="49" charset="-122"/>
                  </a:defRPr>
                </a:lvl9pPr>
              </a:lstStyle>
              <a:p>
                <a:pPr eaLnBrk="1" hangingPunct="1">
                  <a:spcBef>
                    <a:spcPct val="50000"/>
                  </a:spcBef>
                </a:pPr>
                <a:r>
                  <a:rPr kumimoji="1" lang="en-US" altLang="zh-CN" sz="1600">
                    <a:solidFill>
                      <a:srgbClr val="FF0000"/>
                    </a:solidFill>
                    <a:latin typeface="Courier New" pitchFamily="49" charset="0"/>
                  </a:rPr>
                  <a:t>MAT</a:t>
                </a:r>
              </a:p>
            </p:txBody>
          </p:sp>
          <p:pic>
            <p:nvPicPr>
              <p:cNvPr id="6160" name="Picture 29" descr="j023413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8" y="3067"/>
                <a:ext cx="425"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6" name="AutoShape 30"/>
          <p:cNvSpPr>
            <a:spLocks noChangeArrowheads="1"/>
          </p:cNvSpPr>
          <p:nvPr/>
        </p:nvSpPr>
        <p:spPr bwMode="auto">
          <a:xfrm>
            <a:off x="1189038" y="3648075"/>
            <a:ext cx="1728787" cy="431800"/>
          </a:xfrm>
          <a:prstGeom prst="wedgeRoundRectCallout">
            <a:avLst>
              <a:gd name="adj1" fmla="val 59366"/>
              <a:gd name="adj2" fmla="val 166546"/>
              <a:gd name="adj3" fmla="val 16667"/>
            </a:avLst>
          </a:prstGeom>
          <a:solidFill>
            <a:srgbClr val="CCFFCC"/>
          </a:solidFill>
          <a:ln w="9525">
            <a:solidFill>
              <a:schemeClr val="tx1"/>
            </a:solidFill>
            <a:miter lim="800000"/>
            <a:headEnd/>
            <a:tailEnd/>
          </a:ln>
        </p:spPr>
        <p:txBody>
          <a:bodyPr/>
          <a:lstStyle/>
          <a:p>
            <a:r>
              <a:rPr kumimoji="1" lang="zh-CN" altLang="en-US" sz="1800">
                <a:solidFill>
                  <a:srgbClr val="000000"/>
                </a:solidFill>
                <a:latin typeface="Times New Roman" pitchFamily="18" charset="0"/>
                <a:ea typeface="华文新魏" pitchFamily="2" charset="-122"/>
              </a:rPr>
              <a:t>捕获外部信号</a:t>
            </a:r>
          </a:p>
        </p:txBody>
      </p:sp>
      <p:sp>
        <p:nvSpPr>
          <p:cNvPr id="57" name="AutoShape 31"/>
          <p:cNvSpPr>
            <a:spLocks noChangeArrowheads="1"/>
          </p:cNvSpPr>
          <p:nvPr/>
        </p:nvSpPr>
        <p:spPr bwMode="auto">
          <a:xfrm>
            <a:off x="5508625" y="3216275"/>
            <a:ext cx="2447925" cy="1008063"/>
          </a:xfrm>
          <a:prstGeom prst="wedgeRoundRectCallout">
            <a:avLst>
              <a:gd name="adj1" fmla="val -91116"/>
              <a:gd name="adj2" fmla="val 47167"/>
              <a:gd name="adj3" fmla="val 16667"/>
            </a:avLst>
          </a:prstGeom>
          <a:solidFill>
            <a:srgbClr val="CCFFCC"/>
          </a:solidFill>
          <a:ln w="9525">
            <a:solidFill>
              <a:schemeClr val="tx1"/>
            </a:solidFill>
            <a:miter lim="800000"/>
            <a:headEnd/>
            <a:tailEnd/>
          </a:ln>
        </p:spPr>
        <p:txBody>
          <a:bodyPr/>
          <a:lstStyle/>
          <a:p>
            <a:r>
              <a:rPr kumimoji="1" lang="zh-CN" altLang="en-US" sz="1800">
                <a:solidFill>
                  <a:srgbClr val="000000"/>
                </a:solidFill>
                <a:latin typeface="Times New Roman" pitchFamily="18" charset="0"/>
                <a:ea typeface="华文新魏" pitchFamily="2" charset="-122"/>
              </a:rPr>
              <a:t>用于对内部事件进行计数的间隔定时器，或着产生系统节拍</a:t>
            </a:r>
          </a:p>
        </p:txBody>
      </p:sp>
      <p:sp>
        <p:nvSpPr>
          <p:cNvPr id="58" name="AutoShape 32"/>
          <p:cNvSpPr>
            <a:spLocks noChangeArrowheads="1"/>
          </p:cNvSpPr>
          <p:nvPr/>
        </p:nvSpPr>
        <p:spPr bwMode="auto">
          <a:xfrm>
            <a:off x="5508625" y="5016500"/>
            <a:ext cx="1296988" cy="360363"/>
          </a:xfrm>
          <a:prstGeom prst="wedgeRoundRectCallout">
            <a:avLst>
              <a:gd name="adj1" fmla="val -55875"/>
              <a:gd name="adj2" fmla="val -143833"/>
              <a:gd name="adj3" fmla="val 16667"/>
            </a:avLst>
          </a:prstGeom>
          <a:solidFill>
            <a:srgbClr val="CCFFCC"/>
          </a:solidFill>
          <a:ln w="9525">
            <a:solidFill>
              <a:schemeClr val="tx1"/>
            </a:solidFill>
            <a:miter lim="800000"/>
            <a:headEnd/>
            <a:tailEnd/>
          </a:ln>
        </p:spPr>
        <p:txBody>
          <a:bodyPr/>
          <a:lstStyle/>
          <a:p>
            <a:r>
              <a:rPr kumimoji="1" lang="zh-CN" altLang="en-US" sz="1800">
                <a:solidFill>
                  <a:srgbClr val="000000"/>
                </a:solidFill>
                <a:latin typeface="Times New Roman" pitchFamily="18" charset="0"/>
                <a:ea typeface="华文新魏" pitchFamily="2" charset="-122"/>
              </a:rPr>
              <a:t>匹配输出</a:t>
            </a:r>
          </a:p>
        </p:txBody>
      </p:sp>
    </p:spTree>
    <p:extLst>
      <p:ext uri="{BB962C8B-B14F-4D97-AF65-F5344CB8AC3E}">
        <p14:creationId xmlns:p14="http://schemas.microsoft.com/office/powerpoint/2010/main" val="10491840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57"/>
                                        </p:tgtEl>
                                        <p:attrNameLst>
                                          <p:attrName>style.visibility</p:attrName>
                                        </p:attrNameLst>
                                      </p:cBhvr>
                                      <p:to>
                                        <p:strVal val="visible"/>
                                      </p:to>
                                    </p:set>
                                    <p:anim calcmode="lin" valueType="num">
                                      <p:cBhvr additive="base">
                                        <p:cTn id="13" dur="500" fill="hold"/>
                                        <p:tgtEl>
                                          <p:spTgt spid="57"/>
                                        </p:tgtEl>
                                        <p:attrNameLst>
                                          <p:attrName>ppt_x</p:attrName>
                                        </p:attrNameLst>
                                      </p:cBhvr>
                                      <p:tavLst>
                                        <p:tav tm="0">
                                          <p:val>
                                            <p:strVal val="1+#ppt_w/2"/>
                                          </p:val>
                                        </p:tav>
                                        <p:tav tm="100000">
                                          <p:val>
                                            <p:strVal val="#ppt_x"/>
                                          </p:val>
                                        </p:tav>
                                      </p:tavLst>
                                    </p:anim>
                                    <p:anim calcmode="lin" valueType="num">
                                      <p:cBhvr additive="base">
                                        <p:cTn id="14" dur="500" fill="hold"/>
                                        <p:tgtEl>
                                          <p:spTgt spid="57"/>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 calcmode="lin" valueType="num">
                                      <p:cBhvr additive="base">
                                        <p:cTn id="18" dur="500" fill="hold"/>
                                        <p:tgtEl>
                                          <p:spTgt spid="56"/>
                                        </p:tgtEl>
                                        <p:attrNameLst>
                                          <p:attrName>ppt_x</p:attrName>
                                        </p:attrNameLst>
                                      </p:cBhvr>
                                      <p:tavLst>
                                        <p:tav tm="0">
                                          <p:val>
                                            <p:strVal val="0-#ppt_w/2"/>
                                          </p:val>
                                        </p:tav>
                                        <p:tav tm="100000">
                                          <p:val>
                                            <p:strVal val="#ppt_x"/>
                                          </p:val>
                                        </p:tav>
                                      </p:tavLst>
                                    </p:anim>
                                    <p:anim calcmode="lin" valueType="num">
                                      <p:cBhvr additive="base">
                                        <p:cTn id="19" dur="500" fill="hold"/>
                                        <p:tgtEl>
                                          <p:spTgt spid="56"/>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500"/>
                            </p:stCondLst>
                            <p:childTnLst>
                              <p:par>
                                <p:cTn id="21" presetID="2" presetClass="entr" presetSubtype="2" fill="hold" grpId="0" nodeType="afterEffect">
                                  <p:stCondLst>
                                    <p:cond delay="0"/>
                                  </p:stCondLst>
                                  <p:childTnLst>
                                    <p:set>
                                      <p:cBhvr>
                                        <p:cTn id="22" dur="1" fill="hold">
                                          <p:stCondLst>
                                            <p:cond delay="0"/>
                                          </p:stCondLst>
                                        </p:cTn>
                                        <p:tgtEl>
                                          <p:spTgt spid="58"/>
                                        </p:tgtEl>
                                        <p:attrNameLst>
                                          <p:attrName>style.visibility</p:attrName>
                                        </p:attrNameLst>
                                      </p:cBhvr>
                                      <p:to>
                                        <p:strVal val="visible"/>
                                      </p:to>
                                    </p:set>
                                    <p:anim calcmode="lin" valueType="num">
                                      <p:cBhvr additive="base">
                                        <p:cTn id="23" dur="500" fill="hold"/>
                                        <p:tgtEl>
                                          <p:spTgt spid="58"/>
                                        </p:tgtEl>
                                        <p:attrNameLst>
                                          <p:attrName>ppt_x</p:attrName>
                                        </p:attrNameLst>
                                      </p:cBhvr>
                                      <p:tavLst>
                                        <p:tav tm="0">
                                          <p:val>
                                            <p:strVal val="1+#ppt_w/2"/>
                                          </p:val>
                                        </p:tav>
                                        <p:tav tm="100000">
                                          <p:val>
                                            <p:strVal val="#ppt_x"/>
                                          </p:val>
                                        </p:tav>
                                      </p:tavLst>
                                    </p:anim>
                                    <p:anim calcmode="lin" valueType="num">
                                      <p:cBhvr additive="base">
                                        <p:cTn id="24" dur="5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2057400" y="179388"/>
            <a:ext cx="6553200" cy="688975"/>
          </a:xfrm>
        </p:spPr>
        <p:txBody>
          <a:bodyPr/>
          <a:lstStyle/>
          <a:p>
            <a:pPr eaLnBrk="1" hangingPunct="1"/>
            <a:r>
              <a:rPr lang="zh-CN" altLang="en-US" sz="3200" dirty="0" smtClean="0"/>
              <a:t>通用定时器模块的结构图</a:t>
            </a:r>
          </a:p>
        </p:txBody>
      </p:sp>
      <p:pic>
        <p:nvPicPr>
          <p:cNvPr id="5" name="图片 4"/>
          <p:cNvPicPr/>
          <p:nvPr/>
        </p:nvPicPr>
        <p:blipFill>
          <a:blip r:embed="rId2"/>
          <a:stretch>
            <a:fillRect/>
          </a:stretch>
        </p:blipFill>
        <p:spPr>
          <a:xfrm>
            <a:off x="1295400" y="990600"/>
            <a:ext cx="6858000" cy="5181600"/>
          </a:xfrm>
          <a:prstGeom prst="rect">
            <a:avLst/>
          </a:prstGeom>
        </p:spPr>
      </p:pic>
    </p:spTree>
    <p:extLst>
      <p:ext uri="{BB962C8B-B14F-4D97-AF65-F5344CB8AC3E}">
        <p14:creationId xmlns:p14="http://schemas.microsoft.com/office/powerpoint/2010/main" val="32477012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2438400" y="179388"/>
            <a:ext cx="6223000" cy="688975"/>
          </a:xfrm>
        </p:spPr>
        <p:txBody>
          <a:bodyPr/>
          <a:lstStyle/>
          <a:p>
            <a:pPr eaLnBrk="1" hangingPunct="1"/>
            <a:r>
              <a:rPr lang="zh-CN" altLang="en-US" sz="3200" dirty="0" smtClean="0"/>
              <a:t>通用定时器控制寄存器</a:t>
            </a:r>
          </a:p>
        </p:txBody>
      </p:sp>
      <p:sp>
        <p:nvSpPr>
          <p:cNvPr id="8195" name="内容占位符 2"/>
          <p:cNvSpPr>
            <a:spLocks noGrp="1"/>
          </p:cNvSpPr>
          <p:nvPr>
            <p:ph idx="1"/>
          </p:nvPr>
        </p:nvSpPr>
        <p:spPr/>
        <p:txBody>
          <a:bodyPr/>
          <a:lstStyle/>
          <a:p>
            <a:pPr eaLnBrk="1" hangingPunct="1">
              <a:buFontTx/>
              <a:buNone/>
            </a:pPr>
            <a:r>
              <a:rPr lang="en-US" altLang="zh-CN" sz="2400" b="1" smtClean="0">
                <a:solidFill>
                  <a:srgbClr val="93052E"/>
                </a:solidFill>
              </a:rPr>
              <a:t>GPTM</a:t>
            </a:r>
            <a:r>
              <a:rPr lang="zh-CN" altLang="en-US" sz="2400" b="1" smtClean="0">
                <a:solidFill>
                  <a:srgbClr val="93052E"/>
                </a:solidFill>
              </a:rPr>
              <a:t>配置寄存器，</a:t>
            </a:r>
            <a:r>
              <a:rPr lang="en-US" altLang="zh-CN" sz="2400" b="1" smtClean="0">
                <a:solidFill>
                  <a:srgbClr val="93052E"/>
                </a:solidFill>
              </a:rPr>
              <a:t>GPTMCFG</a:t>
            </a:r>
          </a:p>
          <a:p>
            <a:pPr eaLnBrk="1" hangingPunct="1">
              <a:lnSpc>
                <a:spcPct val="140000"/>
              </a:lnSpc>
            </a:pPr>
            <a:r>
              <a:rPr lang="en-US" altLang="zh-CN" sz="2400" smtClean="0"/>
              <a:t>GPTMCFG</a:t>
            </a:r>
            <a:r>
              <a:rPr lang="zh-CN" altLang="en-US" sz="2400" smtClean="0"/>
              <a:t>（GPTM </a:t>
            </a:r>
            <a:r>
              <a:rPr lang="en-US" altLang="zh-CN" sz="2400" smtClean="0"/>
              <a:t>Configuration)  offset 0x000</a:t>
            </a:r>
          </a:p>
          <a:p>
            <a:pPr eaLnBrk="1" hangingPunct="1">
              <a:lnSpc>
                <a:spcPct val="140000"/>
              </a:lnSpc>
            </a:pPr>
            <a:r>
              <a:rPr lang="zh-CN" altLang="en-US" sz="2400" smtClean="0"/>
              <a:t>该寄存器</a:t>
            </a:r>
            <a:r>
              <a:rPr lang="en-US" altLang="zh-CN" sz="2400" smtClean="0"/>
              <a:t>2:0</a:t>
            </a:r>
            <a:r>
              <a:rPr lang="zh-CN" altLang="en-US" sz="2400" smtClean="0"/>
              <a:t>位的值决定</a:t>
            </a:r>
            <a:r>
              <a:rPr lang="en-US" altLang="zh-CN" sz="2400" smtClean="0"/>
              <a:t>GPTM</a:t>
            </a:r>
            <a:r>
              <a:rPr lang="zh-CN" altLang="en-US" sz="2400" smtClean="0"/>
              <a:t>工作在</a:t>
            </a:r>
            <a:r>
              <a:rPr lang="en-US" altLang="zh-CN" sz="2400" smtClean="0"/>
              <a:t>32</a:t>
            </a:r>
            <a:r>
              <a:rPr lang="zh-CN" altLang="en-US" sz="2400" smtClean="0"/>
              <a:t>位模式还是</a:t>
            </a:r>
            <a:r>
              <a:rPr lang="en-US" altLang="zh-CN" sz="2400" smtClean="0"/>
              <a:t>16</a:t>
            </a:r>
            <a:r>
              <a:rPr lang="zh-CN" altLang="en-US" sz="2400" smtClean="0"/>
              <a:t>位模式：</a:t>
            </a:r>
            <a:endParaRPr lang="en-US" altLang="zh-CN" sz="2400" smtClean="0"/>
          </a:p>
          <a:p>
            <a:pPr lvl="1" eaLnBrk="1" hangingPunct="1">
              <a:lnSpc>
                <a:spcPct val="140000"/>
              </a:lnSpc>
              <a:buFont typeface="Wingdings" pitchFamily="2" charset="2"/>
              <a:buChar char="n"/>
            </a:pPr>
            <a:r>
              <a:rPr lang="en-US" altLang="zh-CN" smtClean="0"/>
              <a:t>0x0    32</a:t>
            </a:r>
            <a:r>
              <a:rPr lang="zh-CN" altLang="en-US" smtClean="0"/>
              <a:t>位定时器配置</a:t>
            </a:r>
            <a:endParaRPr lang="en-US" altLang="zh-CN" smtClean="0"/>
          </a:p>
          <a:p>
            <a:pPr lvl="1" eaLnBrk="1" hangingPunct="1">
              <a:lnSpc>
                <a:spcPct val="140000"/>
              </a:lnSpc>
              <a:buFont typeface="Wingdings" pitchFamily="2" charset="2"/>
              <a:buChar char="n"/>
            </a:pPr>
            <a:r>
              <a:rPr lang="en-US" altLang="zh-CN" smtClean="0"/>
              <a:t>0x1    32</a:t>
            </a:r>
            <a:r>
              <a:rPr lang="zh-CN" altLang="en-US" smtClean="0"/>
              <a:t>位实时时钟计数器配置</a:t>
            </a:r>
            <a:endParaRPr lang="en-US" altLang="zh-CN" smtClean="0"/>
          </a:p>
          <a:p>
            <a:pPr lvl="1" eaLnBrk="1" hangingPunct="1">
              <a:lnSpc>
                <a:spcPct val="140000"/>
              </a:lnSpc>
              <a:buFont typeface="Wingdings" pitchFamily="2" charset="2"/>
              <a:buChar char="n"/>
            </a:pPr>
            <a:r>
              <a:rPr lang="en-US" altLang="zh-CN" smtClean="0"/>
              <a:t>0x4    16</a:t>
            </a:r>
            <a:r>
              <a:rPr lang="zh-CN" altLang="en-US" smtClean="0"/>
              <a:t>位定时器配置</a:t>
            </a:r>
          </a:p>
        </p:txBody>
      </p:sp>
      <p:pic>
        <p:nvPicPr>
          <p:cNvPr id="819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1800" y="5256213"/>
            <a:ext cx="82296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4929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2286000" y="179388"/>
            <a:ext cx="6629400" cy="688975"/>
          </a:xfrm>
        </p:spPr>
        <p:txBody>
          <a:bodyPr/>
          <a:lstStyle/>
          <a:p>
            <a:pPr eaLnBrk="1" hangingPunct="1"/>
            <a:r>
              <a:rPr lang="zh-CN" altLang="en-US" sz="3200" dirty="0" smtClean="0"/>
              <a:t>通用定时器控制寄存器</a:t>
            </a:r>
          </a:p>
        </p:txBody>
      </p:sp>
      <p:sp>
        <p:nvSpPr>
          <p:cNvPr id="9219" name="内容占位符 2"/>
          <p:cNvSpPr>
            <a:spLocks noGrp="1"/>
          </p:cNvSpPr>
          <p:nvPr>
            <p:ph idx="1"/>
          </p:nvPr>
        </p:nvSpPr>
        <p:spPr/>
        <p:txBody>
          <a:bodyPr/>
          <a:lstStyle/>
          <a:p>
            <a:pPr eaLnBrk="1" hangingPunct="1">
              <a:buFontTx/>
              <a:buNone/>
            </a:pPr>
            <a:r>
              <a:rPr lang="en-US" altLang="zh-CN" sz="2400" b="1" smtClean="0">
                <a:solidFill>
                  <a:srgbClr val="93052E"/>
                </a:solidFill>
              </a:rPr>
              <a:t>GPTM</a:t>
            </a:r>
            <a:r>
              <a:rPr lang="zh-CN" altLang="en-US" sz="2400" b="1" smtClean="0">
                <a:solidFill>
                  <a:srgbClr val="93052E"/>
                </a:solidFill>
              </a:rPr>
              <a:t>定时器</a:t>
            </a:r>
            <a:r>
              <a:rPr lang="en-US" altLang="zh-CN" sz="2400" b="1" smtClean="0">
                <a:solidFill>
                  <a:srgbClr val="93052E"/>
                </a:solidFill>
              </a:rPr>
              <a:t>A</a:t>
            </a:r>
            <a:r>
              <a:rPr lang="zh-CN" altLang="en-US" sz="2400" b="1" smtClean="0">
                <a:solidFill>
                  <a:srgbClr val="93052E"/>
                </a:solidFill>
              </a:rPr>
              <a:t>模式寄存器，</a:t>
            </a:r>
            <a:r>
              <a:rPr lang="en-US" altLang="zh-CN" sz="2400" b="1" smtClean="0">
                <a:solidFill>
                  <a:srgbClr val="93052E"/>
                </a:solidFill>
              </a:rPr>
              <a:t>GPTMTAMR</a:t>
            </a:r>
          </a:p>
          <a:p>
            <a:pPr eaLnBrk="1" hangingPunct="1">
              <a:lnSpc>
                <a:spcPct val="160000"/>
              </a:lnSpc>
            </a:pPr>
            <a:r>
              <a:rPr lang="en-US" altLang="zh-CN" sz="2200" smtClean="0"/>
              <a:t>GPTMTAMR</a:t>
            </a:r>
            <a:r>
              <a:rPr lang="zh-CN" altLang="en-US" sz="2200" smtClean="0"/>
              <a:t>（</a:t>
            </a:r>
            <a:r>
              <a:rPr lang="en-US" altLang="zh-CN" sz="2200" smtClean="0"/>
              <a:t>GPTM Timer A Mode</a:t>
            </a:r>
            <a:r>
              <a:rPr lang="zh-CN" altLang="en-US" sz="2200" smtClean="0"/>
              <a:t>），</a:t>
            </a:r>
            <a:r>
              <a:rPr lang="en-US" altLang="zh-CN" sz="2200" smtClean="0"/>
              <a:t>offset 0x004</a:t>
            </a:r>
          </a:p>
          <a:p>
            <a:pPr eaLnBrk="1" hangingPunct="1">
              <a:lnSpc>
                <a:spcPct val="160000"/>
              </a:lnSpc>
            </a:pPr>
            <a:r>
              <a:rPr lang="zh-CN" altLang="en-US" sz="2200" smtClean="0"/>
              <a:t>在</a:t>
            </a:r>
            <a:r>
              <a:rPr lang="en-US" altLang="zh-CN" sz="2200" smtClean="0"/>
              <a:t>16</a:t>
            </a:r>
            <a:r>
              <a:rPr lang="zh-CN" altLang="en-US" sz="2200" smtClean="0"/>
              <a:t>位</a:t>
            </a:r>
            <a:r>
              <a:rPr lang="en-US" altLang="zh-CN" sz="2200" smtClean="0"/>
              <a:t>PWM</a:t>
            </a:r>
            <a:r>
              <a:rPr lang="zh-CN" altLang="en-US" sz="2200" smtClean="0"/>
              <a:t>模式中，</a:t>
            </a:r>
            <a:r>
              <a:rPr lang="en-US" altLang="zh-CN" sz="2200" smtClean="0"/>
              <a:t>TAAMS=1</a:t>
            </a:r>
            <a:r>
              <a:rPr lang="zh-CN" altLang="en-US" sz="2200" smtClean="0"/>
              <a:t>，</a:t>
            </a:r>
            <a:r>
              <a:rPr lang="en-US" altLang="zh-CN" sz="2200" smtClean="0"/>
              <a:t>TACMR=0</a:t>
            </a:r>
            <a:r>
              <a:rPr lang="zh-CN" altLang="en-US" sz="2200" smtClean="0"/>
              <a:t>，</a:t>
            </a:r>
            <a:r>
              <a:rPr lang="en-US" altLang="zh-CN" sz="2200" smtClean="0"/>
              <a:t>TAMR=0x2</a:t>
            </a:r>
            <a:r>
              <a:rPr lang="zh-CN" altLang="en-US" sz="2200" smtClean="0"/>
              <a:t>；在</a:t>
            </a:r>
            <a:r>
              <a:rPr lang="en-US" altLang="zh-CN" sz="2200" smtClean="0"/>
              <a:t>16</a:t>
            </a:r>
            <a:r>
              <a:rPr lang="zh-CN" altLang="en-US" sz="2200" smtClean="0"/>
              <a:t>位定时器配置中，</a:t>
            </a:r>
            <a:r>
              <a:rPr lang="en-US" altLang="zh-CN" sz="2200" smtClean="0"/>
              <a:t>TAMR</a:t>
            </a:r>
            <a:r>
              <a:rPr lang="zh-CN" altLang="en-US" sz="2200" smtClean="0"/>
              <a:t>控制定时器</a:t>
            </a:r>
            <a:r>
              <a:rPr lang="en-US" altLang="zh-CN" sz="2200" smtClean="0"/>
              <a:t>A</a:t>
            </a:r>
            <a:r>
              <a:rPr lang="zh-CN" altLang="en-US" sz="2200" smtClean="0"/>
              <a:t>的</a:t>
            </a:r>
            <a:r>
              <a:rPr lang="en-US" altLang="zh-CN" sz="2200" smtClean="0"/>
              <a:t>16</a:t>
            </a:r>
            <a:r>
              <a:rPr lang="zh-CN" altLang="en-US" sz="2200" smtClean="0"/>
              <a:t>位定时模式；在</a:t>
            </a:r>
            <a:r>
              <a:rPr lang="en-US" altLang="zh-CN" sz="2200" smtClean="0"/>
              <a:t>32</a:t>
            </a:r>
            <a:r>
              <a:rPr lang="zh-CN" altLang="en-US" sz="2200" smtClean="0"/>
              <a:t>位定时器配置中，该寄存器控制模式，而</a:t>
            </a:r>
            <a:r>
              <a:rPr lang="en-US" altLang="zh-CN" sz="2200" smtClean="0"/>
              <a:t>GPTMTBMR</a:t>
            </a:r>
            <a:r>
              <a:rPr lang="zh-CN" altLang="en-US" sz="2200" smtClean="0"/>
              <a:t>寄存器中的内容被忽略。</a:t>
            </a:r>
            <a:endParaRPr lang="en-US" altLang="zh-CN" sz="2200" smtClean="0"/>
          </a:p>
        </p:txBody>
      </p:sp>
      <p:pic>
        <p:nvPicPr>
          <p:cNvPr id="922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724400"/>
            <a:ext cx="8339138"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73060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2286000" y="179388"/>
            <a:ext cx="6375400" cy="688975"/>
          </a:xfrm>
        </p:spPr>
        <p:txBody>
          <a:bodyPr/>
          <a:lstStyle/>
          <a:p>
            <a:r>
              <a:rPr lang="zh-CN" altLang="en-US" sz="3200" dirty="0" smtClean="0"/>
              <a:t>通用定时器控制寄存器</a:t>
            </a:r>
          </a:p>
        </p:txBody>
      </p:sp>
      <p:sp>
        <p:nvSpPr>
          <p:cNvPr id="10243" name="内容占位符 2"/>
          <p:cNvSpPr>
            <a:spLocks noGrp="1"/>
          </p:cNvSpPr>
          <p:nvPr>
            <p:ph idx="1"/>
          </p:nvPr>
        </p:nvSpPr>
        <p:spPr>
          <a:xfrm>
            <a:off x="431800" y="914400"/>
            <a:ext cx="8229600" cy="5065713"/>
          </a:xfrm>
        </p:spPr>
        <p:txBody>
          <a:bodyPr/>
          <a:lstStyle/>
          <a:p>
            <a:pPr>
              <a:buFontTx/>
              <a:buNone/>
            </a:pPr>
            <a:r>
              <a:rPr lang="en-US" altLang="zh-CN" sz="2400" b="1" smtClean="0">
                <a:solidFill>
                  <a:srgbClr val="93052E"/>
                </a:solidFill>
              </a:rPr>
              <a:t>GPTM</a:t>
            </a:r>
            <a:r>
              <a:rPr lang="zh-CN" altLang="en-US" sz="2400" b="1" smtClean="0">
                <a:solidFill>
                  <a:srgbClr val="93052E"/>
                </a:solidFill>
              </a:rPr>
              <a:t>控制寄存器，</a:t>
            </a:r>
            <a:r>
              <a:rPr lang="en-US" altLang="zh-CN" sz="2400" b="1" smtClean="0">
                <a:solidFill>
                  <a:srgbClr val="93052E"/>
                </a:solidFill>
              </a:rPr>
              <a:t>GPTMCTL</a:t>
            </a:r>
          </a:p>
          <a:p>
            <a:r>
              <a:rPr lang="en-US" altLang="zh-CN" sz="2000" smtClean="0"/>
              <a:t>GPTMCTL</a:t>
            </a:r>
            <a:r>
              <a:rPr lang="zh-CN" altLang="en-US" sz="2000" smtClean="0"/>
              <a:t>（</a:t>
            </a:r>
            <a:r>
              <a:rPr lang="en-US" altLang="zh-CN" sz="2000" smtClean="0"/>
              <a:t>GPTM Control</a:t>
            </a:r>
            <a:r>
              <a:rPr lang="zh-CN" altLang="en-US" sz="2000" smtClean="0"/>
              <a:t>），</a:t>
            </a:r>
            <a:r>
              <a:rPr lang="en-US" altLang="zh-CN" sz="2000" smtClean="0"/>
              <a:t>offset  0x00C</a:t>
            </a:r>
          </a:p>
          <a:p>
            <a:pPr eaLnBrk="1" hangingPunct="1"/>
            <a:r>
              <a:rPr lang="zh-CN" altLang="en-US" sz="2000" smtClean="0"/>
              <a:t>当对</a:t>
            </a:r>
            <a:r>
              <a:rPr lang="en-US" altLang="zh-CN" sz="2000" smtClean="0"/>
              <a:t>GPTMCTL</a:t>
            </a:r>
            <a:r>
              <a:rPr lang="zh-CN" altLang="en-US" sz="2000" smtClean="0"/>
              <a:t>的</a:t>
            </a:r>
            <a:r>
              <a:rPr lang="en-US" altLang="zh-CN" sz="2000" smtClean="0"/>
              <a:t>TAEN/TBEN</a:t>
            </a:r>
            <a:r>
              <a:rPr lang="zh-CN" altLang="en-US" sz="2000" smtClean="0"/>
              <a:t>位执行写</a:t>
            </a:r>
            <a:r>
              <a:rPr lang="en-US" altLang="zh-CN" sz="2000" smtClean="0"/>
              <a:t>1</a:t>
            </a:r>
            <a:r>
              <a:rPr lang="zh-CN" altLang="en-US" sz="2000" smtClean="0"/>
              <a:t>操作时，定时器</a:t>
            </a:r>
            <a:r>
              <a:rPr lang="en-US" altLang="zh-CN" sz="2000" smtClean="0"/>
              <a:t>A/B</a:t>
            </a:r>
            <a:r>
              <a:rPr lang="zh-CN" altLang="en-US" sz="2000" smtClean="0"/>
              <a:t>从其预加载的值开始递增或递减计数；</a:t>
            </a:r>
            <a:endParaRPr lang="en-US" altLang="zh-CN" sz="2000" smtClean="0"/>
          </a:p>
          <a:p>
            <a:pPr eaLnBrk="1" hangingPunct="1"/>
            <a:r>
              <a:rPr lang="zh-CN" altLang="en-US" sz="2000" smtClean="0"/>
              <a:t>通过将</a:t>
            </a:r>
            <a:r>
              <a:rPr lang="en-US" altLang="zh-CN" sz="2000" smtClean="0"/>
              <a:t>TAOTE/TBOTE</a:t>
            </a:r>
            <a:r>
              <a:rPr lang="zh-CN" altLang="en-US" sz="2000" smtClean="0"/>
              <a:t>位置位可将输出触发使能，并且可以触发启动转换（</a:t>
            </a:r>
            <a:r>
              <a:rPr lang="en-US" altLang="zh-CN" sz="2000" smtClean="0"/>
              <a:t>SoC</a:t>
            </a:r>
            <a:r>
              <a:rPr lang="zh-CN" altLang="en-US" sz="2000" smtClean="0"/>
              <a:t>）事件，如</a:t>
            </a:r>
            <a:r>
              <a:rPr lang="en-US" altLang="zh-CN" sz="2000" smtClean="0"/>
              <a:t>A/D</a:t>
            </a:r>
            <a:r>
              <a:rPr lang="zh-CN" altLang="en-US" sz="2000" smtClean="0"/>
              <a:t>转换；</a:t>
            </a:r>
            <a:endParaRPr lang="en-US" altLang="zh-CN" sz="2000" smtClean="0"/>
          </a:p>
          <a:p>
            <a:pPr eaLnBrk="1" hangingPunct="1"/>
            <a:r>
              <a:rPr lang="zh-CN" altLang="en-US" sz="2000" smtClean="0"/>
              <a:t>如果</a:t>
            </a:r>
            <a:r>
              <a:rPr lang="en-US" altLang="zh-CN" sz="2000" smtClean="0"/>
              <a:t>TASTALL/TBSTALL</a:t>
            </a:r>
            <a:r>
              <a:rPr lang="zh-CN" altLang="en-US" sz="2000" smtClean="0"/>
              <a:t>位有效，则定时器</a:t>
            </a:r>
            <a:r>
              <a:rPr lang="en-US" altLang="zh-CN" sz="2000" smtClean="0"/>
              <a:t>A/B</a:t>
            </a:r>
            <a:r>
              <a:rPr lang="zh-CN" altLang="en-US" sz="2000" smtClean="0"/>
              <a:t>停止计数直到该信号失效；</a:t>
            </a:r>
            <a:endParaRPr lang="en-US" altLang="zh-CN" sz="2000" smtClean="0"/>
          </a:p>
          <a:p>
            <a:pPr eaLnBrk="1" hangingPunct="1"/>
            <a:r>
              <a:rPr lang="en-US" altLang="zh-CN" sz="2000" smtClean="0"/>
              <a:t>TAEVENT/TBEVENT</a:t>
            </a:r>
            <a:r>
              <a:rPr lang="zh-CN" altLang="en-US" sz="2000" smtClean="0"/>
              <a:t>位域决定定时器</a:t>
            </a:r>
            <a:r>
              <a:rPr lang="en-US" altLang="zh-CN" sz="2000" smtClean="0"/>
              <a:t>A/B</a:t>
            </a:r>
            <a:r>
              <a:rPr lang="zh-CN" altLang="en-US" sz="2000" smtClean="0"/>
              <a:t>计数时所采用的边沿类型；</a:t>
            </a:r>
            <a:endParaRPr lang="en-US" altLang="zh-CN" sz="2000" smtClean="0"/>
          </a:p>
          <a:p>
            <a:pPr eaLnBrk="1" hangingPunct="1"/>
            <a:r>
              <a:rPr lang="zh-CN" altLang="en-US" sz="2000" smtClean="0"/>
              <a:t>通过将</a:t>
            </a:r>
            <a:r>
              <a:rPr lang="en-US" altLang="zh-CN" sz="2000" smtClean="0"/>
              <a:t>TAPWML/TBPWML</a:t>
            </a:r>
            <a:r>
              <a:rPr lang="zh-CN" altLang="en-US" sz="2000" smtClean="0"/>
              <a:t>位置位，可实现将输出</a:t>
            </a:r>
            <a:r>
              <a:rPr lang="en-US" altLang="zh-CN" sz="2000" smtClean="0"/>
              <a:t>PWM</a:t>
            </a:r>
            <a:r>
              <a:rPr lang="zh-CN" altLang="en-US" sz="2000" smtClean="0"/>
              <a:t>信号反相的功能。</a:t>
            </a:r>
            <a:endParaRPr lang="en-US" altLang="zh-CN" sz="2000" smtClean="0"/>
          </a:p>
        </p:txBody>
      </p:sp>
      <p:pic>
        <p:nvPicPr>
          <p:cNvPr id="1024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5513388"/>
            <a:ext cx="8180388" cy="103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59011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2286000" y="179388"/>
            <a:ext cx="6096000" cy="688975"/>
          </a:xfrm>
        </p:spPr>
        <p:txBody>
          <a:bodyPr/>
          <a:lstStyle/>
          <a:p>
            <a:r>
              <a:rPr lang="zh-CN" altLang="en-US" sz="3200" dirty="0" smtClean="0"/>
              <a:t>通用定时器控制寄存器</a:t>
            </a:r>
          </a:p>
        </p:txBody>
      </p:sp>
      <p:sp>
        <p:nvSpPr>
          <p:cNvPr id="11267" name="内容占位符 2"/>
          <p:cNvSpPr>
            <a:spLocks noGrp="1"/>
          </p:cNvSpPr>
          <p:nvPr>
            <p:ph idx="1"/>
          </p:nvPr>
        </p:nvSpPr>
        <p:spPr>
          <a:xfrm>
            <a:off x="431800" y="1268413"/>
            <a:ext cx="8229600" cy="2160587"/>
          </a:xfrm>
        </p:spPr>
        <p:txBody>
          <a:bodyPr/>
          <a:lstStyle/>
          <a:p>
            <a:pPr>
              <a:buFontTx/>
              <a:buNone/>
            </a:pPr>
            <a:r>
              <a:rPr lang="en-US" altLang="zh-CN" sz="2400" b="1" smtClean="0">
                <a:solidFill>
                  <a:srgbClr val="93052E"/>
                </a:solidFill>
              </a:rPr>
              <a:t>GPTM</a:t>
            </a:r>
            <a:r>
              <a:rPr lang="zh-CN" altLang="en-US" sz="2400" b="1" smtClean="0">
                <a:solidFill>
                  <a:srgbClr val="93052E"/>
                </a:solidFill>
              </a:rPr>
              <a:t>中断屏蔽寄存器，</a:t>
            </a:r>
            <a:r>
              <a:rPr lang="en-US" altLang="zh-CN" sz="2400" b="1" smtClean="0">
                <a:solidFill>
                  <a:srgbClr val="93052E"/>
                </a:solidFill>
              </a:rPr>
              <a:t>GPTMIMR</a:t>
            </a:r>
          </a:p>
          <a:p>
            <a:pPr>
              <a:lnSpc>
                <a:spcPct val="150000"/>
              </a:lnSpc>
            </a:pPr>
            <a:r>
              <a:rPr lang="en-US" altLang="zh-CN" sz="2000" smtClean="0"/>
              <a:t>GPTMIMR</a:t>
            </a:r>
            <a:r>
              <a:rPr lang="zh-CN" altLang="en-US" sz="2000" smtClean="0"/>
              <a:t>（</a:t>
            </a:r>
            <a:r>
              <a:rPr lang="en-US" altLang="zh-CN" sz="2000" smtClean="0"/>
              <a:t>GPTM Interrupt Mask</a:t>
            </a:r>
            <a:r>
              <a:rPr lang="zh-CN" altLang="en-US" sz="2000" smtClean="0"/>
              <a:t>），</a:t>
            </a:r>
            <a:r>
              <a:rPr lang="en-US" altLang="zh-CN" sz="2000" smtClean="0"/>
              <a:t>offset 0x018</a:t>
            </a:r>
          </a:p>
          <a:p>
            <a:pPr>
              <a:lnSpc>
                <a:spcPct val="150000"/>
              </a:lnSpc>
            </a:pPr>
            <a:r>
              <a:rPr lang="zh-CN" altLang="en-US" sz="2000" smtClean="0"/>
              <a:t>该寄存器允许软件来使能</a:t>
            </a:r>
            <a:r>
              <a:rPr lang="en-US" altLang="zh-CN" sz="2000" smtClean="0"/>
              <a:t>/</a:t>
            </a:r>
            <a:r>
              <a:rPr lang="zh-CN" altLang="en-US" sz="2000" smtClean="0"/>
              <a:t>禁用</a:t>
            </a:r>
            <a:r>
              <a:rPr lang="en-US" altLang="zh-CN" sz="2000" smtClean="0"/>
              <a:t>GPTM</a:t>
            </a:r>
            <a:r>
              <a:rPr lang="zh-CN" altLang="en-US" sz="2000" smtClean="0"/>
              <a:t>控制器级别中断。对寄存器中的某一位置位会使能相应中断，对某一位清零则禁用该中断</a:t>
            </a:r>
            <a:endParaRPr lang="zh-CN" altLang="en-US" smtClean="0"/>
          </a:p>
        </p:txBody>
      </p:sp>
      <p:pic>
        <p:nvPicPr>
          <p:cNvPr id="1126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963988"/>
            <a:ext cx="8291513" cy="106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19163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2209800" y="179388"/>
            <a:ext cx="6451600" cy="688975"/>
          </a:xfrm>
        </p:spPr>
        <p:txBody>
          <a:bodyPr/>
          <a:lstStyle/>
          <a:p>
            <a:r>
              <a:rPr lang="zh-CN" altLang="en-US" sz="3200" dirty="0" smtClean="0"/>
              <a:t>通用定时器控制寄存器</a:t>
            </a:r>
          </a:p>
        </p:txBody>
      </p:sp>
      <p:sp>
        <p:nvSpPr>
          <p:cNvPr id="12291" name="内容占位符 2"/>
          <p:cNvSpPr>
            <a:spLocks noGrp="1"/>
          </p:cNvSpPr>
          <p:nvPr>
            <p:ph idx="1"/>
          </p:nvPr>
        </p:nvSpPr>
        <p:spPr>
          <a:xfrm>
            <a:off x="431800" y="1268413"/>
            <a:ext cx="8229600" cy="2770187"/>
          </a:xfrm>
        </p:spPr>
        <p:txBody>
          <a:bodyPr/>
          <a:lstStyle/>
          <a:p>
            <a:pPr>
              <a:buFontTx/>
              <a:buNone/>
            </a:pPr>
            <a:r>
              <a:rPr lang="en-US" altLang="zh-CN" sz="2400" b="1" smtClean="0">
                <a:solidFill>
                  <a:srgbClr val="93052E"/>
                </a:solidFill>
              </a:rPr>
              <a:t>GPTM</a:t>
            </a:r>
            <a:r>
              <a:rPr lang="zh-CN" altLang="en-US" sz="2400" b="1" smtClean="0">
                <a:solidFill>
                  <a:srgbClr val="93052E"/>
                </a:solidFill>
              </a:rPr>
              <a:t>原始中断状态寄存器，</a:t>
            </a:r>
            <a:r>
              <a:rPr lang="en-US" altLang="zh-CN" sz="2400" b="1" smtClean="0">
                <a:solidFill>
                  <a:srgbClr val="93052E"/>
                </a:solidFill>
              </a:rPr>
              <a:t>GPTMRIS</a:t>
            </a:r>
          </a:p>
          <a:p>
            <a:pPr>
              <a:lnSpc>
                <a:spcPct val="140000"/>
              </a:lnSpc>
            </a:pPr>
            <a:r>
              <a:rPr lang="en-US" altLang="zh-CN" sz="2000" smtClean="0"/>
              <a:t>GPTMRIS</a:t>
            </a:r>
            <a:r>
              <a:rPr lang="zh-CN" altLang="en-US" sz="2000" smtClean="0"/>
              <a:t>（</a:t>
            </a:r>
            <a:r>
              <a:rPr lang="en-US" altLang="zh-CN" sz="2000" smtClean="0"/>
              <a:t>GPTM Raw Interrupt Status), offset 0x01C</a:t>
            </a:r>
          </a:p>
          <a:p>
            <a:pPr>
              <a:lnSpc>
                <a:spcPct val="140000"/>
              </a:lnSpc>
            </a:pPr>
            <a:r>
              <a:rPr lang="zh-CN" altLang="en-US" sz="2000" smtClean="0"/>
              <a:t>该寄存器显示了</a:t>
            </a:r>
            <a:r>
              <a:rPr lang="en-US" altLang="zh-CN" sz="2000" smtClean="0"/>
              <a:t>GPTM</a:t>
            </a:r>
            <a:r>
              <a:rPr lang="zh-CN" altLang="en-US" sz="2000" smtClean="0"/>
              <a:t>的内部中断信号状态。无论中断是否被</a:t>
            </a:r>
            <a:r>
              <a:rPr lang="en-US" altLang="zh-CN" sz="2000" smtClean="0"/>
              <a:t>GPTMIMT</a:t>
            </a:r>
            <a:r>
              <a:rPr lang="zh-CN" altLang="en-US" sz="2000" smtClean="0"/>
              <a:t>寄存器屏蔽，</a:t>
            </a:r>
            <a:r>
              <a:rPr lang="en-US" altLang="zh-CN" sz="2000" smtClean="0"/>
              <a:t>GPTMRIS</a:t>
            </a:r>
            <a:r>
              <a:rPr lang="zh-CN" altLang="en-US" sz="2000" smtClean="0"/>
              <a:t>中的位都可以被设置。其每一位可以通过向</a:t>
            </a:r>
            <a:r>
              <a:rPr lang="en-US" altLang="zh-CN" sz="2000" smtClean="0"/>
              <a:t>GPTMICR</a:t>
            </a:r>
            <a:r>
              <a:rPr lang="zh-CN" altLang="en-US" sz="2000" smtClean="0"/>
              <a:t>寄存器中的相应位写</a:t>
            </a:r>
            <a:r>
              <a:rPr lang="en-US" altLang="zh-CN" sz="2000" smtClean="0"/>
              <a:t>1</a:t>
            </a:r>
            <a:r>
              <a:rPr lang="zh-CN" altLang="en-US" sz="2000" smtClean="0"/>
              <a:t>来清零。</a:t>
            </a:r>
            <a:endParaRPr lang="en-US" altLang="zh-CN" sz="2000" smtClean="0"/>
          </a:p>
          <a:p>
            <a:pPr>
              <a:buFontTx/>
              <a:buNone/>
            </a:pPr>
            <a:endParaRPr lang="zh-CN" altLang="en-US" sz="2000" smtClean="0"/>
          </a:p>
        </p:txBody>
      </p:sp>
      <p:pic>
        <p:nvPicPr>
          <p:cNvPr id="1229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191000"/>
            <a:ext cx="8177213"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41365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2286000" y="179388"/>
            <a:ext cx="6629400" cy="688975"/>
          </a:xfrm>
        </p:spPr>
        <p:txBody>
          <a:bodyPr/>
          <a:lstStyle/>
          <a:p>
            <a:r>
              <a:rPr lang="zh-CN" altLang="en-US" sz="3200" dirty="0" smtClean="0"/>
              <a:t>通用定时器控制寄存器</a:t>
            </a:r>
          </a:p>
        </p:txBody>
      </p:sp>
      <p:sp>
        <p:nvSpPr>
          <p:cNvPr id="13315" name="内容占位符 2"/>
          <p:cNvSpPr>
            <a:spLocks noGrp="1"/>
          </p:cNvSpPr>
          <p:nvPr>
            <p:ph idx="1"/>
          </p:nvPr>
        </p:nvSpPr>
        <p:spPr>
          <a:xfrm>
            <a:off x="431800" y="1268413"/>
            <a:ext cx="8229600" cy="2846387"/>
          </a:xfrm>
        </p:spPr>
        <p:txBody>
          <a:bodyPr/>
          <a:lstStyle/>
          <a:p>
            <a:pPr>
              <a:buFontTx/>
              <a:buNone/>
            </a:pPr>
            <a:r>
              <a:rPr lang="en-US" altLang="zh-CN" sz="2400" b="1" smtClean="0">
                <a:solidFill>
                  <a:srgbClr val="93052E"/>
                </a:solidFill>
              </a:rPr>
              <a:t>GPTM</a:t>
            </a:r>
            <a:r>
              <a:rPr lang="zh-CN" altLang="en-US" sz="2400" b="1" smtClean="0">
                <a:solidFill>
                  <a:srgbClr val="93052E"/>
                </a:solidFill>
              </a:rPr>
              <a:t>屏蔽后的中断状态寄存器，</a:t>
            </a:r>
            <a:r>
              <a:rPr lang="en-US" altLang="zh-CN" sz="2400" b="1" smtClean="0">
                <a:solidFill>
                  <a:srgbClr val="93052E"/>
                </a:solidFill>
              </a:rPr>
              <a:t>GPTMMIS</a:t>
            </a:r>
          </a:p>
          <a:p>
            <a:pPr>
              <a:lnSpc>
                <a:spcPct val="130000"/>
              </a:lnSpc>
            </a:pPr>
            <a:r>
              <a:rPr lang="en-US" altLang="zh-CN" sz="2000" smtClean="0"/>
              <a:t>GPTMMIS</a:t>
            </a:r>
            <a:r>
              <a:rPr lang="zh-CN" altLang="en-US" sz="2000" smtClean="0"/>
              <a:t>（</a:t>
            </a:r>
            <a:r>
              <a:rPr lang="en-US" altLang="zh-CN" sz="2000" smtClean="0"/>
              <a:t>GPTM Masked Interrupt Status</a:t>
            </a:r>
            <a:r>
              <a:rPr lang="zh-CN" altLang="en-US" sz="2000" smtClean="0"/>
              <a:t>），</a:t>
            </a:r>
            <a:r>
              <a:rPr lang="en-US" altLang="zh-CN" sz="2000" smtClean="0"/>
              <a:t>offset 0x020</a:t>
            </a:r>
          </a:p>
          <a:p>
            <a:pPr>
              <a:lnSpc>
                <a:spcPct val="130000"/>
              </a:lnSpc>
            </a:pPr>
            <a:r>
              <a:rPr lang="zh-CN" altLang="en-US" sz="2000" smtClean="0"/>
              <a:t>该寄存器显示</a:t>
            </a:r>
            <a:r>
              <a:rPr lang="en-US" altLang="zh-CN" sz="2000" smtClean="0"/>
              <a:t>GPTM</a:t>
            </a:r>
            <a:r>
              <a:rPr lang="zh-CN" altLang="en-US" sz="2000" smtClean="0"/>
              <a:t>的控制器级中断状态。如果一个中断在</a:t>
            </a:r>
            <a:r>
              <a:rPr lang="en-US" altLang="zh-CN" sz="2000" smtClean="0"/>
              <a:t>GPTMIMR</a:t>
            </a:r>
            <a:r>
              <a:rPr lang="zh-CN" altLang="en-US" sz="2000" smtClean="0"/>
              <a:t>寄存器中没有被屏蔽，并且有一个事件引起了该中断，则</a:t>
            </a:r>
            <a:r>
              <a:rPr lang="en-US" altLang="zh-CN" sz="2000" smtClean="0"/>
              <a:t>GPTMMIS</a:t>
            </a:r>
            <a:r>
              <a:rPr lang="zh-CN" altLang="en-US" sz="2000" smtClean="0"/>
              <a:t>寄存器中的相应位被置位。该寄存器的所有位可以通过向</a:t>
            </a:r>
            <a:r>
              <a:rPr lang="en-US" altLang="zh-CN" sz="2000" smtClean="0"/>
              <a:t>GPTMICR</a:t>
            </a:r>
            <a:r>
              <a:rPr lang="zh-CN" altLang="en-US" sz="2000" smtClean="0"/>
              <a:t>寄存器中的相应位写</a:t>
            </a:r>
            <a:r>
              <a:rPr lang="en-US" altLang="zh-CN" sz="2000" smtClean="0"/>
              <a:t>1</a:t>
            </a:r>
            <a:r>
              <a:rPr lang="zh-CN" altLang="en-US" sz="2000" smtClean="0"/>
              <a:t>来清零。</a:t>
            </a:r>
            <a:endParaRPr lang="zh-CN" altLang="en-US" smtClean="0"/>
          </a:p>
        </p:txBody>
      </p:sp>
      <p:pic>
        <p:nvPicPr>
          <p:cNvPr id="1331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838" y="4572000"/>
            <a:ext cx="818356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780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1066800" y="76200"/>
            <a:ext cx="7543800" cy="688975"/>
          </a:xfrm>
        </p:spPr>
        <p:txBody>
          <a:bodyPr/>
          <a:lstStyle/>
          <a:p>
            <a:pPr eaLnBrk="1" hangingPunct="1"/>
            <a:r>
              <a:rPr lang="zh-CN" altLang="en-US" sz="3200" dirty="0"/>
              <a:t>系统定时器</a:t>
            </a:r>
            <a:r>
              <a:rPr lang="en-US" altLang="zh-CN" sz="3200" dirty="0" err="1"/>
              <a:t>SysTick</a:t>
            </a:r>
            <a:r>
              <a:rPr lang="en-US" altLang="zh-CN" dirty="0" smtClean="0"/>
              <a:t/>
            </a:r>
            <a:br>
              <a:rPr lang="en-US" altLang="zh-CN" dirty="0" smtClean="0"/>
            </a:br>
            <a:r>
              <a:rPr lang="en-US" altLang="zh-CN" dirty="0" smtClean="0"/>
              <a:t/>
            </a:r>
            <a:br>
              <a:rPr lang="en-US" altLang="zh-CN" dirty="0" smtClean="0"/>
            </a:br>
            <a:endParaRPr lang="zh-CN" altLang="en-US" dirty="0" smtClean="0"/>
          </a:p>
        </p:txBody>
      </p:sp>
      <p:sp>
        <p:nvSpPr>
          <p:cNvPr id="5123" name="内容占位符 2"/>
          <p:cNvSpPr>
            <a:spLocks noGrp="1"/>
          </p:cNvSpPr>
          <p:nvPr>
            <p:ph idx="1"/>
          </p:nvPr>
        </p:nvSpPr>
        <p:spPr>
          <a:xfrm>
            <a:off x="304800" y="1173163"/>
            <a:ext cx="8229600" cy="3779837"/>
          </a:xfrm>
        </p:spPr>
        <p:txBody>
          <a:bodyPr/>
          <a:lstStyle/>
          <a:p>
            <a:pPr eaLnBrk="1" hangingPunct="1">
              <a:lnSpc>
                <a:spcPct val="200000"/>
              </a:lnSpc>
              <a:defRPr/>
            </a:pPr>
            <a:r>
              <a:rPr lang="zh-CN" altLang="zh-CN" dirty="0" smtClean="0"/>
              <a:t>属于</a:t>
            </a:r>
            <a:r>
              <a:rPr lang="en-US" altLang="zh-CN" dirty="0"/>
              <a:t>ARM Cortex-M3</a:t>
            </a:r>
            <a:r>
              <a:rPr lang="zh-CN" altLang="zh-CN" dirty="0"/>
              <a:t>内核嵌套向量中断控制器</a:t>
            </a:r>
            <a:r>
              <a:rPr lang="en-US" altLang="zh-CN" b="1" dirty="0">
                <a:solidFill>
                  <a:srgbClr val="C00000"/>
                </a:solidFill>
              </a:rPr>
              <a:t>NVIC</a:t>
            </a:r>
            <a:r>
              <a:rPr lang="zh-CN" altLang="zh-CN" dirty="0"/>
              <a:t>里的一个功能单元，而非片内</a:t>
            </a:r>
            <a:r>
              <a:rPr lang="zh-CN" altLang="zh-CN" dirty="0" smtClean="0"/>
              <a:t>外设</a:t>
            </a:r>
            <a:endParaRPr lang="en-US" altLang="zh-CN" dirty="0" smtClean="0"/>
          </a:p>
          <a:p>
            <a:pPr eaLnBrk="1" hangingPunct="1">
              <a:lnSpc>
                <a:spcPct val="200000"/>
              </a:lnSpc>
              <a:defRPr/>
            </a:pPr>
            <a:r>
              <a:rPr lang="zh-CN" altLang="en-US" dirty="0" smtClean="0"/>
              <a:t>简单易用、配置灵活、 </a:t>
            </a:r>
            <a:r>
              <a:rPr lang="en-US" altLang="zh-CN" b="1" dirty="0" smtClean="0">
                <a:solidFill>
                  <a:srgbClr val="C00000"/>
                </a:solidFill>
              </a:rPr>
              <a:t>24  </a:t>
            </a:r>
            <a:r>
              <a:rPr lang="zh-CN" altLang="en-US" b="1" dirty="0" smtClean="0">
                <a:solidFill>
                  <a:srgbClr val="C00000"/>
                </a:solidFill>
              </a:rPr>
              <a:t>位单调递减计数器</a:t>
            </a:r>
            <a:endParaRPr lang="en-US" altLang="zh-CN" b="1" dirty="0">
              <a:solidFill>
                <a:srgbClr val="C00000"/>
              </a:solidFill>
            </a:endParaRPr>
          </a:p>
          <a:p>
            <a:pPr eaLnBrk="1" hangingPunct="1">
              <a:lnSpc>
                <a:spcPct val="200000"/>
              </a:lnSpc>
              <a:defRPr/>
            </a:pPr>
            <a:r>
              <a:rPr lang="zh-CN" altLang="en-US" dirty="0" smtClean="0"/>
              <a:t>写入即清零、 过零自动重载 </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2286000" y="179388"/>
            <a:ext cx="6705600" cy="688975"/>
          </a:xfrm>
        </p:spPr>
        <p:txBody>
          <a:bodyPr/>
          <a:lstStyle/>
          <a:p>
            <a:r>
              <a:rPr lang="zh-CN" altLang="en-US" sz="3200" dirty="0" smtClean="0"/>
              <a:t>通用定时器控制寄存器</a:t>
            </a:r>
          </a:p>
        </p:txBody>
      </p:sp>
      <p:sp>
        <p:nvSpPr>
          <p:cNvPr id="14339" name="内容占位符 2"/>
          <p:cNvSpPr>
            <a:spLocks noGrp="1"/>
          </p:cNvSpPr>
          <p:nvPr>
            <p:ph idx="1"/>
          </p:nvPr>
        </p:nvSpPr>
        <p:spPr>
          <a:xfrm>
            <a:off x="431800" y="1268413"/>
            <a:ext cx="8229600" cy="2617787"/>
          </a:xfrm>
        </p:spPr>
        <p:txBody>
          <a:bodyPr/>
          <a:lstStyle/>
          <a:p>
            <a:pPr>
              <a:buFontTx/>
              <a:buNone/>
            </a:pPr>
            <a:r>
              <a:rPr lang="en-US" altLang="zh-CN" sz="2400" b="1" smtClean="0">
                <a:solidFill>
                  <a:srgbClr val="93052E"/>
                </a:solidFill>
              </a:rPr>
              <a:t>GPTM</a:t>
            </a:r>
            <a:r>
              <a:rPr lang="zh-CN" altLang="en-US" sz="2400" b="1" smtClean="0">
                <a:solidFill>
                  <a:srgbClr val="93052E"/>
                </a:solidFill>
              </a:rPr>
              <a:t>中断清除寄存器，</a:t>
            </a:r>
            <a:r>
              <a:rPr lang="en-US" altLang="zh-CN" sz="2400" b="1" smtClean="0">
                <a:solidFill>
                  <a:srgbClr val="93052E"/>
                </a:solidFill>
              </a:rPr>
              <a:t>GPTMICR</a:t>
            </a:r>
          </a:p>
          <a:p>
            <a:pPr>
              <a:lnSpc>
                <a:spcPct val="150000"/>
              </a:lnSpc>
            </a:pPr>
            <a:r>
              <a:rPr lang="en-US" altLang="zh-CN" sz="2000" smtClean="0"/>
              <a:t>GPTMICR</a:t>
            </a:r>
            <a:r>
              <a:rPr lang="zh-CN" altLang="en-US" sz="2000" smtClean="0"/>
              <a:t>（</a:t>
            </a:r>
            <a:r>
              <a:rPr lang="en-US" altLang="zh-CN" sz="2000" smtClean="0"/>
              <a:t>GPTM Interrupt Clear</a:t>
            </a:r>
            <a:r>
              <a:rPr lang="zh-CN" altLang="en-US" sz="2000" smtClean="0"/>
              <a:t>），</a:t>
            </a:r>
            <a:r>
              <a:rPr lang="en-US" altLang="zh-CN" sz="2000" smtClean="0"/>
              <a:t>offset 0x024</a:t>
            </a:r>
          </a:p>
          <a:p>
            <a:pPr>
              <a:lnSpc>
                <a:spcPct val="150000"/>
              </a:lnSpc>
            </a:pPr>
            <a:r>
              <a:rPr lang="zh-CN" altLang="en-US" sz="2000" smtClean="0"/>
              <a:t>这个寄存器用来清除</a:t>
            </a:r>
            <a:r>
              <a:rPr lang="en-US" altLang="zh-CN" sz="2000" smtClean="0"/>
              <a:t>GPTMRIS</a:t>
            </a:r>
            <a:r>
              <a:rPr lang="zh-CN" altLang="en-US" sz="2000" smtClean="0"/>
              <a:t>寄存器和</a:t>
            </a:r>
            <a:r>
              <a:rPr lang="en-US" altLang="zh-CN" sz="2000" smtClean="0"/>
              <a:t>GPTMMIS</a:t>
            </a:r>
            <a:r>
              <a:rPr lang="zh-CN" altLang="en-US" sz="2000" smtClean="0"/>
              <a:t>寄存器中的状态位。向该寄存器的某一位写</a:t>
            </a:r>
            <a:r>
              <a:rPr lang="en-US" altLang="zh-CN" sz="2000" smtClean="0"/>
              <a:t>1</a:t>
            </a:r>
            <a:r>
              <a:rPr lang="zh-CN" altLang="en-US" sz="2000" smtClean="0"/>
              <a:t>将对</a:t>
            </a:r>
            <a:r>
              <a:rPr lang="en-US" altLang="zh-CN" sz="2000" smtClean="0"/>
              <a:t>GPTMRIS</a:t>
            </a:r>
            <a:r>
              <a:rPr lang="zh-CN" altLang="en-US" sz="2000" smtClean="0"/>
              <a:t>寄存器和</a:t>
            </a:r>
            <a:r>
              <a:rPr lang="en-US" altLang="zh-CN" sz="2000" smtClean="0"/>
              <a:t>GPTMMIS</a:t>
            </a:r>
            <a:r>
              <a:rPr lang="zh-CN" altLang="en-US" sz="2000" smtClean="0"/>
              <a:t>寄存器中的相应位清零。</a:t>
            </a:r>
            <a:endParaRPr lang="zh-CN" altLang="en-US" smtClean="0"/>
          </a:p>
        </p:txBody>
      </p:sp>
      <p:pic>
        <p:nvPicPr>
          <p:cNvPr id="1434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4419600"/>
            <a:ext cx="8166100" cy="92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0048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2286000" y="179388"/>
            <a:ext cx="6705600" cy="688975"/>
          </a:xfrm>
        </p:spPr>
        <p:txBody>
          <a:bodyPr/>
          <a:lstStyle/>
          <a:p>
            <a:r>
              <a:rPr lang="zh-CN" altLang="en-US" sz="3200" dirty="0" smtClean="0"/>
              <a:t>通用定时器控制寄存器</a:t>
            </a:r>
          </a:p>
        </p:txBody>
      </p:sp>
      <p:sp>
        <p:nvSpPr>
          <p:cNvPr id="15363" name="内容占位符 2"/>
          <p:cNvSpPr>
            <a:spLocks noGrp="1"/>
          </p:cNvSpPr>
          <p:nvPr>
            <p:ph idx="1"/>
          </p:nvPr>
        </p:nvSpPr>
        <p:spPr>
          <a:xfrm>
            <a:off x="431800" y="1268413"/>
            <a:ext cx="8229600" cy="3760787"/>
          </a:xfrm>
        </p:spPr>
        <p:txBody>
          <a:bodyPr/>
          <a:lstStyle/>
          <a:p>
            <a:pPr>
              <a:buFontTx/>
              <a:buNone/>
            </a:pPr>
            <a:r>
              <a:rPr lang="en-US" altLang="zh-CN" sz="2400" b="1" smtClean="0">
                <a:solidFill>
                  <a:srgbClr val="93052E"/>
                </a:solidFill>
              </a:rPr>
              <a:t>GPTM</a:t>
            </a:r>
            <a:r>
              <a:rPr lang="zh-CN" altLang="en-US" sz="2400" b="1" smtClean="0">
                <a:solidFill>
                  <a:srgbClr val="93052E"/>
                </a:solidFill>
              </a:rPr>
              <a:t>定时器</a:t>
            </a:r>
            <a:r>
              <a:rPr lang="en-US" altLang="zh-CN" sz="2400" b="1" smtClean="0">
                <a:solidFill>
                  <a:srgbClr val="93052E"/>
                </a:solidFill>
              </a:rPr>
              <a:t>A</a:t>
            </a:r>
            <a:r>
              <a:rPr lang="zh-CN" altLang="en-US" sz="2400" b="1" smtClean="0">
                <a:solidFill>
                  <a:srgbClr val="93052E"/>
                </a:solidFill>
              </a:rPr>
              <a:t>间隔加载寄存器，</a:t>
            </a:r>
            <a:r>
              <a:rPr lang="en-US" altLang="zh-CN" sz="2400" b="1" smtClean="0">
                <a:solidFill>
                  <a:srgbClr val="93052E"/>
                </a:solidFill>
              </a:rPr>
              <a:t>GPTMTAILR</a:t>
            </a:r>
          </a:p>
          <a:p>
            <a:pPr>
              <a:lnSpc>
                <a:spcPct val="140000"/>
              </a:lnSpc>
            </a:pPr>
            <a:r>
              <a:rPr lang="en-US" altLang="zh-CN" sz="2000" smtClean="0"/>
              <a:t>GPTMTAILR</a:t>
            </a:r>
            <a:r>
              <a:rPr lang="zh-CN" altLang="en-US" sz="2000" smtClean="0"/>
              <a:t>（</a:t>
            </a:r>
            <a:r>
              <a:rPr lang="en-US" altLang="zh-CN" sz="2000" smtClean="0"/>
              <a:t>GPTM Timer A Interval Load</a:t>
            </a:r>
            <a:r>
              <a:rPr lang="zh-CN" altLang="en-US" sz="2000" smtClean="0"/>
              <a:t>），</a:t>
            </a:r>
            <a:r>
              <a:rPr lang="en-US" altLang="zh-CN" sz="2000" smtClean="0"/>
              <a:t>offset 0x028</a:t>
            </a:r>
          </a:p>
          <a:p>
            <a:pPr>
              <a:lnSpc>
                <a:spcPct val="140000"/>
              </a:lnSpc>
            </a:pPr>
            <a:r>
              <a:rPr lang="zh-CN" altLang="en-US" sz="2000" smtClean="0"/>
              <a:t>当定时器</a:t>
            </a:r>
            <a:r>
              <a:rPr lang="en-US" altLang="zh-CN" sz="2000" smtClean="0"/>
              <a:t>A</a:t>
            </a:r>
            <a:r>
              <a:rPr lang="zh-CN" altLang="en-US" sz="2000" smtClean="0"/>
              <a:t>递减计数时，这个寄存器用来把初始计数值装入定时器；当定时器</a:t>
            </a:r>
            <a:r>
              <a:rPr lang="en-US" altLang="zh-CN" sz="2000" smtClean="0"/>
              <a:t>A</a:t>
            </a:r>
            <a:r>
              <a:rPr lang="zh-CN" altLang="en-US" sz="2000" smtClean="0"/>
              <a:t>递增计数时，该寄存器被用来设置上界；</a:t>
            </a:r>
            <a:endParaRPr lang="en-US" altLang="zh-CN" sz="2000" smtClean="0"/>
          </a:p>
          <a:p>
            <a:pPr>
              <a:lnSpc>
                <a:spcPct val="140000"/>
              </a:lnSpc>
            </a:pPr>
            <a:r>
              <a:rPr lang="zh-CN" altLang="en-US" sz="2000" smtClean="0"/>
              <a:t>当</a:t>
            </a:r>
            <a:r>
              <a:rPr lang="en-US" altLang="zh-CN" sz="2000" smtClean="0"/>
              <a:t>GPTM</a:t>
            </a:r>
            <a:r>
              <a:rPr lang="zh-CN" altLang="en-US" sz="2000" smtClean="0"/>
              <a:t>被配置为</a:t>
            </a:r>
            <a:r>
              <a:rPr lang="en-US" altLang="zh-CN" sz="2000" smtClean="0"/>
              <a:t>32</a:t>
            </a:r>
            <a:r>
              <a:rPr lang="zh-CN" altLang="en-US" sz="2000" smtClean="0"/>
              <a:t>位模式的一种时，</a:t>
            </a:r>
            <a:r>
              <a:rPr lang="en-US" altLang="zh-CN" sz="2000" smtClean="0"/>
              <a:t>GPTMTAILR</a:t>
            </a:r>
            <a:r>
              <a:rPr lang="zh-CN" altLang="en-US" sz="2000" smtClean="0"/>
              <a:t>表现为一个</a:t>
            </a:r>
            <a:r>
              <a:rPr lang="en-US" altLang="zh-CN" sz="2000" smtClean="0"/>
              <a:t>32</a:t>
            </a:r>
            <a:r>
              <a:rPr lang="zh-CN" altLang="en-US" sz="2000" smtClean="0"/>
              <a:t>位寄存器（其高位部分的</a:t>
            </a:r>
            <a:r>
              <a:rPr lang="en-US" altLang="zh-CN" sz="2000" smtClean="0"/>
              <a:t>16</a:t>
            </a:r>
            <a:r>
              <a:rPr lang="zh-CN" altLang="en-US" sz="2000" smtClean="0"/>
              <a:t>位相应于</a:t>
            </a:r>
            <a:r>
              <a:rPr lang="en-US" altLang="zh-CN" sz="2000" smtClean="0"/>
              <a:t>GPTMTBILR</a:t>
            </a:r>
            <a:r>
              <a:rPr lang="zh-CN" altLang="en-US" sz="2000" smtClean="0"/>
              <a:t>寄存器中的内容）；在</a:t>
            </a:r>
            <a:r>
              <a:rPr lang="en-US" altLang="zh-CN" sz="2000" smtClean="0"/>
              <a:t>16</a:t>
            </a:r>
            <a:r>
              <a:rPr lang="zh-CN" altLang="en-US" sz="2000" smtClean="0"/>
              <a:t>位模式中，该寄存器的高</a:t>
            </a:r>
            <a:r>
              <a:rPr lang="en-US" altLang="zh-CN" sz="2000" smtClean="0"/>
              <a:t>16</a:t>
            </a:r>
            <a:r>
              <a:rPr lang="zh-CN" altLang="en-US" sz="2000" smtClean="0"/>
              <a:t>位为</a:t>
            </a:r>
            <a:r>
              <a:rPr lang="en-US" altLang="zh-CN" sz="2000" smtClean="0"/>
              <a:t>0</a:t>
            </a:r>
            <a:r>
              <a:rPr lang="zh-CN" altLang="en-US" sz="2000" smtClean="0"/>
              <a:t>并且和</a:t>
            </a:r>
            <a:r>
              <a:rPr lang="en-US" altLang="zh-CN" sz="2000" smtClean="0"/>
              <a:t>GPTMBILR</a:t>
            </a:r>
            <a:r>
              <a:rPr lang="zh-CN" altLang="en-US" sz="2000" smtClean="0"/>
              <a:t>寄存器的状态无关。</a:t>
            </a:r>
            <a:endParaRPr lang="zh-CN" altLang="en-US" smtClean="0"/>
          </a:p>
        </p:txBody>
      </p:sp>
    </p:spTree>
    <p:extLst>
      <p:ext uri="{BB962C8B-B14F-4D97-AF65-F5344CB8AC3E}">
        <p14:creationId xmlns:p14="http://schemas.microsoft.com/office/powerpoint/2010/main" val="6822775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2286000" y="179388"/>
            <a:ext cx="6553200" cy="688975"/>
          </a:xfrm>
        </p:spPr>
        <p:txBody>
          <a:bodyPr/>
          <a:lstStyle/>
          <a:p>
            <a:r>
              <a:rPr lang="zh-CN" altLang="en-US" sz="3200" dirty="0" smtClean="0"/>
              <a:t>通用定时器控制寄存器</a:t>
            </a:r>
          </a:p>
        </p:txBody>
      </p:sp>
      <p:sp>
        <p:nvSpPr>
          <p:cNvPr id="16387" name="内容占位符 2"/>
          <p:cNvSpPr>
            <a:spLocks noGrp="1"/>
          </p:cNvSpPr>
          <p:nvPr>
            <p:ph idx="1"/>
          </p:nvPr>
        </p:nvSpPr>
        <p:spPr>
          <a:xfrm>
            <a:off x="431800" y="914400"/>
            <a:ext cx="8229600" cy="3352800"/>
          </a:xfrm>
        </p:spPr>
        <p:txBody>
          <a:bodyPr/>
          <a:lstStyle/>
          <a:p>
            <a:pPr>
              <a:buFontTx/>
              <a:buNone/>
            </a:pPr>
            <a:r>
              <a:rPr lang="en-US" altLang="zh-CN" sz="2400" b="1" smtClean="0">
                <a:solidFill>
                  <a:srgbClr val="93052E"/>
                </a:solidFill>
              </a:rPr>
              <a:t>GPTM</a:t>
            </a:r>
            <a:r>
              <a:rPr lang="zh-CN" altLang="en-US" sz="2400" b="1" smtClean="0">
                <a:solidFill>
                  <a:srgbClr val="93052E"/>
                </a:solidFill>
              </a:rPr>
              <a:t>定时器</a:t>
            </a:r>
            <a:r>
              <a:rPr lang="en-US" altLang="zh-CN" sz="2400" b="1" smtClean="0">
                <a:solidFill>
                  <a:srgbClr val="93052E"/>
                </a:solidFill>
              </a:rPr>
              <a:t>A</a:t>
            </a:r>
            <a:r>
              <a:rPr lang="zh-CN" altLang="en-US" sz="2400" b="1" smtClean="0">
                <a:solidFill>
                  <a:srgbClr val="93052E"/>
                </a:solidFill>
              </a:rPr>
              <a:t>匹配寄存器，</a:t>
            </a:r>
            <a:r>
              <a:rPr lang="en-US" altLang="zh-CN" sz="2400" b="1" smtClean="0">
                <a:solidFill>
                  <a:srgbClr val="93052E"/>
                </a:solidFill>
              </a:rPr>
              <a:t>GPTMTAMATCHR</a:t>
            </a:r>
          </a:p>
          <a:p>
            <a:pPr>
              <a:lnSpc>
                <a:spcPct val="140000"/>
              </a:lnSpc>
            </a:pPr>
            <a:r>
              <a:rPr lang="en-US" altLang="zh-CN" sz="2000" smtClean="0"/>
              <a:t>GPTMTAMATCHR</a:t>
            </a:r>
            <a:r>
              <a:rPr lang="zh-CN" altLang="en-US" sz="2000" smtClean="0"/>
              <a:t>（</a:t>
            </a:r>
            <a:r>
              <a:rPr lang="en-US" altLang="zh-CN" sz="2000" smtClean="0"/>
              <a:t>GPTM Timer A Match</a:t>
            </a:r>
            <a:r>
              <a:rPr lang="zh-CN" altLang="en-US" sz="2000" smtClean="0"/>
              <a:t>），</a:t>
            </a:r>
            <a:r>
              <a:rPr lang="en-US" altLang="zh-CN" sz="2000" smtClean="0"/>
              <a:t>offset 0x030</a:t>
            </a:r>
          </a:p>
          <a:p>
            <a:pPr>
              <a:lnSpc>
                <a:spcPct val="140000"/>
              </a:lnSpc>
            </a:pPr>
            <a:r>
              <a:rPr lang="zh-CN" altLang="en-US" sz="2000" smtClean="0"/>
              <a:t>这个寄存器被装载了一个匹配值。在一次计时模式或周期计时模式中，当定时器的值与该寄存器中的值相等时会产生中断。在边缘计数模式中，该寄存器和</a:t>
            </a:r>
            <a:r>
              <a:rPr lang="en-US" altLang="zh-CN" sz="2000" smtClean="0"/>
              <a:t>GPTMTAILR</a:t>
            </a:r>
            <a:r>
              <a:rPr lang="zh-CN" altLang="en-US" sz="2000" smtClean="0"/>
              <a:t>寄存器一起，确定有多少边缘事件被计数。被计数的边缘事件总数量等于</a:t>
            </a:r>
            <a:r>
              <a:rPr lang="en-US" altLang="zh-CN" sz="2000" smtClean="0"/>
              <a:t>GPTMTAILR</a:t>
            </a:r>
            <a:r>
              <a:rPr lang="zh-CN" altLang="en-US" sz="2000" smtClean="0"/>
              <a:t>中的值减去该值。</a:t>
            </a:r>
          </a:p>
        </p:txBody>
      </p:sp>
    </p:spTree>
    <p:extLst>
      <p:ext uri="{BB962C8B-B14F-4D97-AF65-F5344CB8AC3E}">
        <p14:creationId xmlns:p14="http://schemas.microsoft.com/office/powerpoint/2010/main" val="9789435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2362200" y="179388"/>
            <a:ext cx="6299200" cy="688975"/>
          </a:xfrm>
        </p:spPr>
        <p:txBody>
          <a:bodyPr/>
          <a:lstStyle/>
          <a:p>
            <a:r>
              <a:rPr lang="zh-CN" altLang="en-US" sz="3200" dirty="0" smtClean="0"/>
              <a:t>通用定时器控制寄存器</a:t>
            </a:r>
          </a:p>
        </p:txBody>
      </p:sp>
      <p:sp>
        <p:nvSpPr>
          <p:cNvPr id="17411" name="内容占位符 2"/>
          <p:cNvSpPr>
            <a:spLocks noGrp="1"/>
          </p:cNvSpPr>
          <p:nvPr>
            <p:ph idx="1"/>
          </p:nvPr>
        </p:nvSpPr>
        <p:spPr>
          <a:xfrm>
            <a:off x="431800" y="1066800"/>
            <a:ext cx="8229600" cy="2667000"/>
          </a:xfrm>
        </p:spPr>
        <p:txBody>
          <a:bodyPr/>
          <a:lstStyle/>
          <a:p>
            <a:pPr>
              <a:buFontTx/>
              <a:buNone/>
            </a:pPr>
            <a:r>
              <a:rPr lang="en-US" altLang="zh-CN" sz="2400" b="1" smtClean="0">
                <a:solidFill>
                  <a:srgbClr val="93052E"/>
                </a:solidFill>
              </a:rPr>
              <a:t>GPTM</a:t>
            </a:r>
            <a:r>
              <a:rPr lang="zh-CN" altLang="en-US" sz="2400" b="1" smtClean="0">
                <a:solidFill>
                  <a:srgbClr val="93052E"/>
                </a:solidFill>
              </a:rPr>
              <a:t>定时器</a:t>
            </a:r>
            <a:r>
              <a:rPr lang="en-US" altLang="zh-CN" sz="2400" b="1" smtClean="0">
                <a:solidFill>
                  <a:srgbClr val="93052E"/>
                </a:solidFill>
              </a:rPr>
              <a:t>A</a:t>
            </a:r>
            <a:r>
              <a:rPr lang="zh-CN" altLang="en-US" sz="2400" b="1" smtClean="0">
                <a:solidFill>
                  <a:srgbClr val="93052E"/>
                </a:solidFill>
              </a:rPr>
              <a:t>预分频寄存器，</a:t>
            </a:r>
            <a:r>
              <a:rPr lang="en-US" altLang="zh-CN" sz="2400" b="1" smtClean="0">
                <a:solidFill>
                  <a:srgbClr val="93052E"/>
                </a:solidFill>
              </a:rPr>
              <a:t>GPTMTAPR</a:t>
            </a:r>
          </a:p>
          <a:p>
            <a:pPr>
              <a:lnSpc>
                <a:spcPct val="150000"/>
              </a:lnSpc>
            </a:pPr>
            <a:r>
              <a:rPr lang="en-US" altLang="zh-CN" sz="2000" smtClean="0"/>
              <a:t>GPTMTAPR</a:t>
            </a:r>
            <a:r>
              <a:rPr lang="zh-CN" altLang="en-US" sz="2000" smtClean="0"/>
              <a:t>（</a:t>
            </a:r>
            <a:r>
              <a:rPr lang="en-US" altLang="zh-CN" sz="2000" smtClean="0"/>
              <a:t>GPTM Timer A Prescale</a:t>
            </a:r>
            <a:r>
              <a:rPr lang="zh-CN" altLang="en-US" sz="2000" smtClean="0"/>
              <a:t>），</a:t>
            </a:r>
            <a:r>
              <a:rPr lang="en-US" altLang="zh-CN" sz="2000" smtClean="0"/>
              <a:t>offset 0x038</a:t>
            </a:r>
          </a:p>
          <a:p>
            <a:pPr>
              <a:lnSpc>
                <a:spcPct val="150000"/>
              </a:lnSpc>
            </a:pPr>
            <a:r>
              <a:rPr lang="zh-CN" altLang="en-US" sz="2000" smtClean="0"/>
              <a:t>在周期计时或一次计时模式中，该寄存器允许软件来扩展</a:t>
            </a:r>
            <a:r>
              <a:rPr lang="en-US" altLang="zh-CN" sz="2000" smtClean="0"/>
              <a:t>16</a:t>
            </a:r>
            <a:r>
              <a:rPr lang="zh-CN" altLang="en-US" sz="2000" smtClean="0"/>
              <a:t>位定时器的范围。在边缘计数模式中，该寄存器是</a:t>
            </a:r>
            <a:r>
              <a:rPr lang="en-US" altLang="zh-CN" sz="2000" smtClean="0"/>
              <a:t>24</a:t>
            </a:r>
            <a:r>
              <a:rPr lang="zh-CN" altLang="en-US" sz="2000" smtClean="0"/>
              <a:t>位计数值的高</a:t>
            </a:r>
            <a:r>
              <a:rPr lang="en-US" altLang="zh-CN" sz="2000" smtClean="0"/>
              <a:t>8</a:t>
            </a:r>
            <a:r>
              <a:rPr lang="zh-CN" altLang="en-US" sz="2000" smtClean="0"/>
              <a:t>位。</a:t>
            </a:r>
            <a:endParaRPr lang="en-US" altLang="zh-CN" sz="2000" smtClean="0"/>
          </a:p>
          <a:p>
            <a:endParaRPr lang="zh-CN" altLang="en-US" sz="2000" smtClean="0"/>
          </a:p>
        </p:txBody>
      </p:sp>
    </p:spTree>
    <p:extLst>
      <p:ext uri="{BB962C8B-B14F-4D97-AF65-F5344CB8AC3E}">
        <p14:creationId xmlns:p14="http://schemas.microsoft.com/office/powerpoint/2010/main" val="30311507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2286000" y="179388"/>
            <a:ext cx="6375400" cy="688975"/>
          </a:xfrm>
        </p:spPr>
        <p:txBody>
          <a:bodyPr/>
          <a:lstStyle/>
          <a:p>
            <a:r>
              <a:rPr lang="zh-CN" altLang="en-US" sz="3200" dirty="0" smtClean="0">
                <a:solidFill>
                  <a:schemeClr val="tx1"/>
                </a:solidFill>
              </a:rPr>
              <a:t>通用定时器控制寄存器</a:t>
            </a:r>
          </a:p>
        </p:txBody>
      </p:sp>
      <p:sp>
        <p:nvSpPr>
          <p:cNvPr id="18435" name="内容占位符 2"/>
          <p:cNvSpPr>
            <a:spLocks noGrp="1"/>
          </p:cNvSpPr>
          <p:nvPr>
            <p:ph idx="1"/>
          </p:nvPr>
        </p:nvSpPr>
        <p:spPr>
          <a:xfrm>
            <a:off x="431800" y="990600"/>
            <a:ext cx="8229600" cy="4343400"/>
          </a:xfrm>
        </p:spPr>
        <p:txBody>
          <a:bodyPr/>
          <a:lstStyle/>
          <a:p>
            <a:pPr>
              <a:buFontTx/>
              <a:buNone/>
            </a:pPr>
            <a:r>
              <a:rPr lang="en-US" altLang="zh-CN" sz="2400" b="1" smtClean="0">
                <a:solidFill>
                  <a:srgbClr val="93052E"/>
                </a:solidFill>
              </a:rPr>
              <a:t>GPTM</a:t>
            </a:r>
            <a:r>
              <a:rPr lang="zh-CN" altLang="en-US" sz="2400" b="1" smtClean="0">
                <a:solidFill>
                  <a:srgbClr val="93052E"/>
                </a:solidFill>
              </a:rPr>
              <a:t>定时器</a:t>
            </a:r>
            <a:r>
              <a:rPr lang="en-US" altLang="zh-CN" sz="2400" b="1" smtClean="0">
                <a:solidFill>
                  <a:srgbClr val="93052E"/>
                </a:solidFill>
              </a:rPr>
              <a:t>A</a:t>
            </a:r>
            <a:r>
              <a:rPr lang="zh-CN" altLang="en-US" sz="2400" b="1" smtClean="0">
                <a:solidFill>
                  <a:srgbClr val="93052E"/>
                </a:solidFill>
              </a:rPr>
              <a:t>计数器，</a:t>
            </a:r>
            <a:r>
              <a:rPr lang="en-US" altLang="zh-CN" sz="2400" b="1" smtClean="0">
                <a:solidFill>
                  <a:srgbClr val="93052E"/>
                </a:solidFill>
              </a:rPr>
              <a:t>GPTMTAR</a:t>
            </a:r>
          </a:p>
          <a:p>
            <a:pPr>
              <a:lnSpc>
                <a:spcPct val="150000"/>
              </a:lnSpc>
            </a:pPr>
            <a:r>
              <a:rPr lang="en-US" altLang="zh-CN" sz="2000" smtClean="0"/>
              <a:t>GPTMTAR</a:t>
            </a:r>
            <a:r>
              <a:rPr lang="zh-CN" altLang="en-US" sz="2000" smtClean="0"/>
              <a:t>（</a:t>
            </a:r>
            <a:r>
              <a:rPr lang="en-US" altLang="zh-CN" sz="2000" smtClean="0"/>
              <a:t>GPTM Timer A</a:t>
            </a:r>
            <a:r>
              <a:rPr lang="zh-CN" altLang="en-US" sz="2000" smtClean="0"/>
              <a:t>），</a:t>
            </a:r>
            <a:r>
              <a:rPr lang="en-US" altLang="zh-CN" sz="2000" smtClean="0"/>
              <a:t>offset 0x048</a:t>
            </a:r>
          </a:p>
          <a:p>
            <a:pPr>
              <a:lnSpc>
                <a:spcPct val="160000"/>
              </a:lnSpc>
            </a:pPr>
            <a:r>
              <a:rPr lang="zh-CN" altLang="zh-CN" sz="2000" smtClean="0"/>
              <a:t>在任何情况下该寄存器显示当前Timer A 计数器的值，除了边沿计数模式之外。在边沿计数模式下，该寄存器记录了已经发生的边沿的个数。还是在边沿计数模式下，[23:16]位记录了计数的高8 位。</a:t>
            </a:r>
            <a:endParaRPr lang="en-US" altLang="zh-CN" sz="2000" smtClean="0"/>
          </a:p>
          <a:p>
            <a:pPr>
              <a:lnSpc>
                <a:spcPct val="150000"/>
              </a:lnSpc>
            </a:pPr>
            <a:r>
              <a:rPr lang="zh-CN" altLang="en-US" sz="2000" smtClean="0"/>
              <a:t>在</a:t>
            </a:r>
            <a:r>
              <a:rPr lang="en-US" altLang="zh-CN" sz="2000" smtClean="0"/>
              <a:t>32</a:t>
            </a:r>
            <a:r>
              <a:rPr lang="zh-CN" altLang="en-US" sz="2000" smtClean="0"/>
              <a:t>位模式，对</a:t>
            </a:r>
            <a:r>
              <a:rPr lang="en-US" altLang="zh-CN" sz="2000" smtClean="0"/>
              <a:t>GPTMTAR</a:t>
            </a:r>
            <a:r>
              <a:rPr lang="zh-CN" altLang="en-US" sz="2000" smtClean="0"/>
              <a:t>的</a:t>
            </a:r>
            <a:r>
              <a:rPr lang="en-US" altLang="zh-CN" sz="2000" smtClean="0"/>
              <a:t>32</a:t>
            </a:r>
            <a:r>
              <a:rPr lang="zh-CN" altLang="en-US" sz="2000" smtClean="0"/>
              <a:t>位读访问返回的值为：  </a:t>
            </a:r>
            <a:endParaRPr lang="en-US" altLang="zh-CN" sz="2000" smtClean="0"/>
          </a:p>
          <a:p>
            <a:pPr>
              <a:lnSpc>
                <a:spcPct val="150000"/>
              </a:lnSpc>
              <a:buFontTx/>
              <a:buNone/>
            </a:pPr>
            <a:r>
              <a:rPr lang="en-US" altLang="zh-CN" sz="2000" smtClean="0"/>
              <a:t>                            GPTMTBR[15:0]:GPTMTAR[15:0]</a:t>
            </a:r>
            <a:endParaRPr lang="zh-CN" altLang="en-US" sz="2000" smtClean="0"/>
          </a:p>
        </p:txBody>
      </p:sp>
    </p:spTree>
    <p:extLst>
      <p:ext uri="{BB962C8B-B14F-4D97-AF65-F5344CB8AC3E}">
        <p14:creationId xmlns:p14="http://schemas.microsoft.com/office/powerpoint/2010/main" val="35540700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2286000" y="179388"/>
            <a:ext cx="6553200" cy="688975"/>
          </a:xfrm>
        </p:spPr>
        <p:txBody>
          <a:bodyPr/>
          <a:lstStyle/>
          <a:p>
            <a:r>
              <a:rPr lang="zh-CN" altLang="en-US" sz="3200" dirty="0" smtClean="0"/>
              <a:t>通用定时器控制寄存器</a:t>
            </a:r>
          </a:p>
        </p:txBody>
      </p:sp>
      <p:sp>
        <p:nvSpPr>
          <p:cNvPr id="19459" name="内容占位符 2"/>
          <p:cNvSpPr>
            <a:spLocks noGrp="1"/>
          </p:cNvSpPr>
          <p:nvPr>
            <p:ph idx="1"/>
          </p:nvPr>
        </p:nvSpPr>
        <p:spPr>
          <a:xfrm>
            <a:off x="431800" y="1106488"/>
            <a:ext cx="8229600" cy="4913312"/>
          </a:xfrm>
        </p:spPr>
        <p:txBody>
          <a:bodyPr/>
          <a:lstStyle/>
          <a:p>
            <a:pPr>
              <a:lnSpc>
                <a:spcPct val="130000"/>
              </a:lnSpc>
              <a:buFontTx/>
              <a:buNone/>
            </a:pPr>
            <a:r>
              <a:rPr lang="en-US" altLang="zh-CN" sz="2400" b="1" dirty="0" smtClean="0">
                <a:solidFill>
                  <a:srgbClr val="93052E"/>
                </a:solidFill>
              </a:rPr>
              <a:t>GPTM</a:t>
            </a:r>
            <a:r>
              <a:rPr lang="zh-CN" altLang="en-US" sz="2400" b="1" dirty="0" smtClean="0">
                <a:solidFill>
                  <a:srgbClr val="93052E"/>
                </a:solidFill>
              </a:rPr>
              <a:t>定时器</a:t>
            </a:r>
            <a:r>
              <a:rPr lang="en-US" altLang="zh-CN" sz="2400" b="1" dirty="0" smtClean="0">
                <a:solidFill>
                  <a:srgbClr val="93052E"/>
                </a:solidFill>
              </a:rPr>
              <a:t>A</a:t>
            </a:r>
            <a:r>
              <a:rPr lang="zh-CN" altLang="en-US" sz="2400" b="1" dirty="0" smtClean="0">
                <a:solidFill>
                  <a:srgbClr val="93052E"/>
                </a:solidFill>
              </a:rPr>
              <a:t>值寄存器，</a:t>
            </a:r>
            <a:r>
              <a:rPr lang="en-US" altLang="zh-CN" sz="2400" b="1" dirty="0" smtClean="0">
                <a:solidFill>
                  <a:srgbClr val="93052E"/>
                </a:solidFill>
              </a:rPr>
              <a:t>GPTMTAV</a:t>
            </a:r>
          </a:p>
          <a:p>
            <a:pPr>
              <a:lnSpc>
                <a:spcPct val="160000"/>
              </a:lnSpc>
            </a:pPr>
            <a:r>
              <a:rPr lang="en-US" altLang="zh-CN" sz="2000" dirty="0" smtClean="0"/>
              <a:t>GPTMTAV</a:t>
            </a:r>
            <a:r>
              <a:rPr lang="zh-CN" altLang="en-US" sz="2000" dirty="0" smtClean="0"/>
              <a:t>（</a:t>
            </a:r>
            <a:r>
              <a:rPr lang="en-US" altLang="zh-CN" sz="2000" dirty="0" smtClean="0"/>
              <a:t>GPTM Timer A Value</a:t>
            </a:r>
            <a:r>
              <a:rPr lang="zh-CN" altLang="en-US" sz="2000" dirty="0" smtClean="0"/>
              <a:t>），</a:t>
            </a:r>
            <a:r>
              <a:rPr lang="en-US" altLang="zh-CN" sz="2000" dirty="0" smtClean="0"/>
              <a:t>offset 0x050</a:t>
            </a:r>
          </a:p>
          <a:p>
            <a:pPr>
              <a:lnSpc>
                <a:spcPct val="140000"/>
              </a:lnSpc>
            </a:pPr>
            <a:r>
              <a:rPr lang="zh-CN" altLang="zh-CN" sz="2000" dirty="0" smtClean="0"/>
              <a:t>在所有模式下，读取该寄存器返回Timer A 自由运行的值。软件可以根据该值来判断从发生中断到响应中断经历的时间。向该寄存器写入的值将会在下一个时钟周期加载到GPTMTAR寄存器里。在输入边沿计数模式下，[23:16]位是计数器的高8 位。</a:t>
            </a:r>
            <a:endParaRPr lang="zh-CN" altLang="en-US" sz="2000" dirty="0" smtClean="0"/>
          </a:p>
          <a:p>
            <a:pPr>
              <a:lnSpc>
                <a:spcPct val="140000"/>
              </a:lnSpc>
            </a:pPr>
            <a:r>
              <a:rPr lang="zh-CN" altLang="en-US" sz="2000" dirty="0" smtClean="0"/>
              <a:t>注意：在边沿计数模式下</a:t>
            </a:r>
            <a:r>
              <a:rPr lang="en-US" altLang="zh-CN" sz="2000" dirty="0" smtClean="0"/>
              <a:t>GPTMTAV </a:t>
            </a:r>
            <a:r>
              <a:rPr lang="zh-CN" altLang="en-US" sz="2000" dirty="0" smtClean="0"/>
              <a:t>寄存器不能写入。</a:t>
            </a:r>
            <a:endParaRPr lang="en-US" altLang="zh-CN" sz="2000" dirty="0" smtClean="0"/>
          </a:p>
          <a:p>
            <a:pPr>
              <a:lnSpc>
                <a:spcPct val="160000"/>
              </a:lnSpc>
            </a:pPr>
            <a:r>
              <a:rPr lang="zh-CN" altLang="en-US" sz="2000" dirty="0" smtClean="0"/>
              <a:t>对</a:t>
            </a:r>
            <a:r>
              <a:rPr lang="en-US" altLang="zh-CN" sz="2000" dirty="0" smtClean="0"/>
              <a:t>GPTMTAV</a:t>
            </a:r>
            <a:r>
              <a:rPr lang="zh-CN" altLang="en-US" sz="2000" dirty="0" smtClean="0"/>
              <a:t>的</a:t>
            </a:r>
            <a:r>
              <a:rPr lang="en-US" altLang="zh-CN" sz="2000" dirty="0" smtClean="0"/>
              <a:t>32</a:t>
            </a:r>
            <a:r>
              <a:rPr lang="zh-CN" altLang="en-US" sz="2000" dirty="0" smtClean="0"/>
              <a:t>位读访问返回的值：</a:t>
            </a:r>
            <a:endParaRPr lang="en-US" altLang="zh-CN" sz="2000" dirty="0" smtClean="0"/>
          </a:p>
          <a:p>
            <a:pPr>
              <a:lnSpc>
                <a:spcPct val="160000"/>
              </a:lnSpc>
              <a:buFontTx/>
              <a:buNone/>
            </a:pPr>
            <a:r>
              <a:rPr lang="en-US" altLang="zh-CN" sz="2000" dirty="0" smtClean="0"/>
              <a:t>                             GPTMTBV[15:0]:GPTMTAV[15:0]</a:t>
            </a:r>
          </a:p>
          <a:p>
            <a:endParaRPr lang="zh-CN" altLang="en-US" dirty="0" smtClean="0"/>
          </a:p>
        </p:txBody>
      </p:sp>
    </p:spTree>
    <p:extLst>
      <p:ext uri="{BB962C8B-B14F-4D97-AF65-F5344CB8AC3E}">
        <p14:creationId xmlns:p14="http://schemas.microsoft.com/office/powerpoint/2010/main" val="16167682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Timer</a:t>
            </a:r>
            <a:r>
              <a:rPr lang="zh-CN" altLang="en-US" sz="3200" dirty="0" smtClean="0"/>
              <a:t>库函数</a:t>
            </a:r>
            <a:endParaRPr lang="zh-CN" altLang="en-US" sz="3200"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95400"/>
            <a:ext cx="8915400" cy="361956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cap="flat" cmpd="sng" algn="ctr">
                <a:solidFill>
                  <a:srgbClr val="922706"/>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0698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Timer</a:t>
            </a:r>
            <a:r>
              <a:rPr lang="zh-CN" altLang="en-US" sz="3200" dirty="0" smtClean="0"/>
              <a:t>库函数</a:t>
            </a:r>
            <a:endParaRPr lang="zh-CN" altLang="en-US" sz="3200"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58723"/>
            <a:ext cx="8810625" cy="410387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cap="flat" cmpd="sng" algn="ctr">
                <a:solidFill>
                  <a:srgbClr val="922706"/>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0698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Timer</a:t>
            </a:r>
            <a:r>
              <a:rPr lang="zh-CN" altLang="en-US" sz="3200" dirty="0" smtClean="0"/>
              <a:t>库函数</a:t>
            </a:r>
            <a:endParaRPr lang="zh-CN" altLang="en-US" sz="3200"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09853"/>
            <a:ext cx="8686800" cy="270014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cap="flat" cmpd="sng" algn="ctr">
                <a:solidFill>
                  <a:srgbClr val="922706"/>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018" y="3816811"/>
            <a:ext cx="8707582" cy="237939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cap="flat" cmpd="sng" algn="ctr">
                <a:solidFill>
                  <a:srgbClr val="922706"/>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0698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Timer</a:t>
            </a:r>
            <a:r>
              <a:rPr lang="zh-CN" altLang="en-US" sz="3200" dirty="0" smtClean="0"/>
              <a:t>库函数</a:t>
            </a:r>
            <a:endParaRPr lang="zh-CN" altLang="en-US" sz="3200"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95400"/>
            <a:ext cx="8858250" cy="243933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cap="flat" cmpd="sng" algn="ctr">
                <a:solidFill>
                  <a:srgbClr val="922706"/>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069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219200" y="76200"/>
            <a:ext cx="7467600" cy="688975"/>
          </a:xfrm>
        </p:spPr>
        <p:txBody>
          <a:bodyPr/>
          <a:lstStyle/>
          <a:p>
            <a:pPr eaLnBrk="1" hangingPunct="1"/>
            <a:r>
              <a:rPr lang="zh-CN" altLang="en-US" sz="3200" dirty="0"/>
              <a:t>系统</a:t>
            </a:r>
            <a:r>
              <a:rPr lang="zh-CN" altLang="zh-CN" sz="3200" dirty="0"/>
              <a:t>定时器</a:t>
            </a:r>
            <a:r>
              <a:rPr lang="zh-CN" altLang="en-US" sz="3200" dirty="0"/>
              <a:t>的寄存器</a:t>
            </a:r>
            <a:r>
              <a:rPr lang="en-US" altLang="zh-CN" sz="4400" dirty="0" smtClean="0"/>
              <a:t/>
            </a:r>
            <a:br>
              <a:rPr lang="en-US" altLang="zh-CN" sz="4400" dirty="0" smtClean="0"/>
            </a:br>
            <a:r>
              <a:rPr lang="en-US" altLang="zh-CN" dirty="0" smtClean="0"/>
              <a:t/>
            </a:r>
            <a:br>
              <a:rPr lang="en-US" altLang="zh-CN" dirty="0" smtClean="0"/>
            </a:br>
            <a:endParaRPr lang="zh-CN" altLang="en-US" dirty="0" smtClean="0"/>
          </a:p>
        </p:txBody>
      </p:sp>
      <p:sp>
        <p:nvSpPr>
          <p:cNvPr id="5123" name="内容占位符 2"/>
          <p:cNvSpPr>
            <a:spLocks noGrp="1"/>
          </p:cNvSpPr>
          <p:nvPr>
            <p:ph idx="1"/>
          </p:nvPr>
        </p:nvSpPr>
        <p:spPr>
          <a:xfrm>
            <a:off x="304800" y="868363"/>
            <a:ext cx="8229600" cy="5532437"/>
          </a:xfrm>
        </p:spPr>
        <p:txBody>
          <a:bodyPr/>
          <a:lstStyle/>
          <a:p>
            <a:pPr>
              <a:lnSpc>
                <a:spcPct val="150000"/>
              </a:lnSpc>
              <a:defRPr/>
            </a:pPr>
            <a:r>
              <a:rPr lang="zh-CN" altLang="zh-CN" dirty="0" smtClean="0"/>
              <a:t>系统定时器</a:t>
            </a:r>
            <a:r>
              <a:rPr lang="zh-CN" altLang="zh-CN" b="1" dirty="0" smtClean="0">
                <a:solidFill>
                  <a:srgbClr val="C00000"/>
                </a:solidFill>
              </a:rPr>
              <a:t>控制及状态寄存器</a:t>
            </a:r>
            <a:r>
              <a:rPr lang="zh-CN" altLang="zh-CN" dirty="0" smtClean="0"/>
              <a:t>（</a:t>
            </a:r>
            <a:r>
              <a:rPr lang="en-US" altLang="zh-CN" dirty="0">
                <a:latin typeface="Times New Roman" pitchFamily="18" charset="0"/>
                <a:cs typeface="Times New Roman" pitchFamily="18" charset="0"/>
              </a:rPr>
              <a:t>STCTRL</a:t>
            </a:r>
            <a:r>
              <a:rPr lang="zh-CN" altLang="zh-CN" dirty="0" smtClean="0"/>
              <a:t>）</a:t>
            </a:r>
            <a:endParaRPr lang="en-US" altLang="zh-CN" dirty="0" smtClean="0"/>
          </a:p>
          <a:p>
            <a:pPr marL="0" indent="0">
              <a:lnSpc>
                <a:spcPct val="150000"/>
              </a:lnSpc>
              <a:buFontTx/>
              <a:buNone/>
              <a:defRPr/>
            </a:pPr>
            <a:r>
              <a:rPr lang="en-US" altLang="zh-CN" dirty="0" smtClean="0">
                <a:latin typeface="+mj-ea"/>
                <a:ea typeface="+mj-ea"/>
              </a:rPr>
              <a:t>	</a:t>
            </a:r>
            <a:r>
              <a:rPr lang="zh-CN" altLang="zh-CN" sz="2400" dirty="0" smtClean="0">
                <a:latin typeface="+mj-ea"/>
                <a:ea typeface="+mj-ea"/>
              </a:rPr>
              <a:t>用于配置系统定时器的时钟、使能计数器、使能</a:t>
            </a:r>
            <a:r>
              <a:rPr lang="en-US" altLang="zh-CN" sz="2400" dirty="0" smtClean="0">
                <a:latin typeface="+mj-ea"/>
                <a:ea typeface="+mj-ea"/>
              </a:rPr>
              <a:t>	</a:t>
            </a:r>
            <a:r>
              <a:rPr lang="en-US" altLang="zh-CN" sz="2400" dirty="0" err="1" smtClean="0">
                <a:latin typeface="+mj-ea"/>
                <a:ea typeface="+mj-ea"/>
              </a:rPr>
              <a:t>SysTick</a:t>
            </a:r>
            <a:r>
              <a:rPr lang="en-US" altLang="zh-CN" sz="2400" dirty="0" smtClean="0">
                <a:latin typeface="+mj-ea"/>
                <a:ea typeface="+mj-ea"/>
              </a:rPr>
              <a:t> </a:t>
            </a:r>
            <a:r>
              <a:rPr lang="zh-CN" altLang="zh-CN" sz="2400" dirty="0" smtClean="0">
                <a:latin typeface="+mj-ea"/>
                <a:ea typeface="+mj-ea"/>
              </a:rPr>
              <a:t>中断、判定计数器状态；</a:t>
            </a:r>
          </a:p>
          <a:p>
            <a:pPr>
              <a:lnSpc>
                <a:spcPct val="150000"/>
              </a:lnSpc>
              <a:defRPr/>
            </a:pPr>
            <a:r>
              <a:rPr lang="zh-CN" altLang="zh-CN" dirty="0" smtClean="0"/>
              <a:t>系统定时器</a:t>
            </a:r>
            <a:r>
              <a:rPr lang="zh-CN" altLang="zh-CN" b="1" dirty="0" smtClean="0">
                <a:solidFill>
                  <a:srgbClr val="C00000"/>
                </a:solidFill>
              </a:rPr>
              <a:t>重载值寄存器</a:t>
            </a:r>
            <a:r>
              <a:rPr lang="zh-CN" altLang="zh-CN" dirty="0" smtClean="0"/>
              <a:t>（</a:t>
            </a:r>
            <a:r>
              <a:rPr lang="en-US" altLang="zh-CN" dirty="0" smtClean="0">
                <a:latin typeface="Times New Roman" pitchFamily="18" charset="0"/>
                <a:cs typeface="Times New Roman" pitchFamily="18" charset="0"/>
              </a:rPr>
              <a:t>STRELOAD</a:t>
            </a:r>
            <a:r>
              <a:rPr lang="zh-CN" altLang="zh-CN" dirty="0" smtClean="0"/>
              <a:t>）</a:t>
            </a:r>
            <a:endParaRPr lang="en-US" altLang="zh-CN" dirty="0" smtClean="0"/>
          </a:p>
          <a:p>
            <a:pPr marL="0" indent="0">
              <a:lnSpc>
                <a:spcPct val="150000"/>
              </a:lnSpc>
              <a:buFontTx/>
              <a:buNone/>
              <a:defRPr/>
            </a:pPr>
            <a:r>
              <a:rPr lang="en-US" altLang="zh-CN" dirty="0" smtClean="0">
                <a:latin typeface="+mj-ea"/>
                <a:ea typeface="+mj-ea"/>
              </a:rPr>
              <a:t>	</a:t>
            </a:r>
            <a:r>
              <a:rPr lang="zh-CN" altLang="zh-CN" sz="2400" dirty="0">
                <a:latin typeface="+mj-ea"/>
                <a:ea typeface="+mj-ea"/>
              </a:rPr>
              <a:t>该寄存器包含计数器重载值，每当计数器过</a:t>
            </a:r>
            <a:r>
              <a:rPr lang="zh-CN" altLang="zh-CN" sz="2400" dirty="0" smtClean="0">
                <a:latin typeface="+mj-ea"/>
                <a:ea typeface="+mj-ea"/>
              </a:rPr>
              <a:t>零时自</a:t>
            </a:r>
            <a:r>
              <a:rPr lang="en-US" altLang="zh-CN" sz="2400" dirty="0" smtClean="0">
                <a:latin typeface="+mj-ea"/>
                <a:ea typeface="+mj-ea"/>
              </a:rPr>
              <a:t>	</a:t>
            </a:r>
            <a:r>
              <a:rPr lang="zh-CN" altLang="zh-CN" sz="2400" dirty="0" smtClean="0">
                <a:latin typeface="+mj-ea"/>
                <a:ea typeface="+mj-ea"/>
              </a:rPr>
              <a:t>动</a:t>
            </a:r>
            <a:r>
              <a:rPr lang="zh-CN" altLang="zh-CN" sz="2400" dirty="0">
                <a:latin typeface="+mj-ea"/>
                <a:ea typeface="+mj-ea"/>
              </a:rPr>
              <a:t>重载；</a:t>
            </a:r>
          </a:p>
          <a:p>
            <a:pPr>
              <a:lnSpc>
                <a:spcPct val="150000"/>
              </a:lnSpc>
              <a:defRPr/>
            </a:pPr>
            <a:r>
              <a:rPr lang="zh-CN" altLang="zh-CN" dirty="0" smtClean="0"/>
              <a:t>系统定时器</a:t>
            </a:r>
            <a:r>
              <a:rPr lang="zh-CN" altLang="zh-CN" b="1" dirty="0" smtClean="0">
                <a:solidFill>
                  <a:srgbClr val="C00000"/>
                </a:solidFill>
              </a:rPr>
              <a:t>当前值寄存器</a:t>
            </a:r>
            <a:r>
              <a:rPr lang="zh-CN" altLang="zh-CN" dirty="0" smtClean="0"/>
              <a:t>（</a:t>
            </a:r>
            <a:r>
              <a:rPr lang="en-US" altLang="zh-CN" dirty="0">
                <a:latin typeface="Times New Roman" pitchFamily="18" charset="0"/>
                <a:cs typeface="Times New Roman" pitchFamily="18" charset="0"/>
              </a:rPr>
              <a:t>STCURRENT</a:t>
            </a:r>
            <a:r>
              <a:rPr lang="zh-CN" altLang="zh-CN" dirty="0" smtClean="0"/>
              <a:t>）</a:t>
            </a:r>
            <a:endParaRPr lang="en-US" altLang="zh-CN" dirty="0" smtClean="0"/>
          </a:p>
          <a:p>
            <a:pPr marL="0" indent="0">
              <a:lnSpc>
                <a:spcPct val="150000"/>
              </a:lnSpc>
              <a:buFontTx/>
              <a:buNone/>
              <a:defRPr/>
            </a:pPr>
            <a:r>
              <a:rPr lang="en-US" altLang="zh-CN" dirty="0" smtClean="0">
                <a:latin typeface="+mj-ea"/>
                <a:ea typeface="+mj-ea"/>
              </a:rPr>
              <a:t>	</a:t>
            </a:r>
            <a:r>
              <a:rPr lang="zh-CN" altLang="zh-CN" sz="2400" dirty="0">
                <a:latin typeface="+mj-ea"/>
                <a:ea typeface="+mj-ea"/>
              </a:rPr>
              <a:t>该寄存器包含计数器的当前值。</a:t>
            </a: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Timer</a:t>
            </a:r>
            <a:r>
              <a:rPr lang="zh-CN" altLang="en-US" sz="3200" dirty="0" smtClean="0"/>
              <a:t>库函数</a:t>
            </a:r>
            <a:endParaRPr lang="zh-CN" altLang="en-US" sz="3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8839200" cy="3739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0698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Timer</a:t>
            </a:r>
            <a:r>
              <a:rPr lang="zh-CN" altLang="en-US" sz="3200" dirty="0" smtClean="0"/>
              <a:t>库函数</a:t>
            </a:r>
            <a:endParaRPr lang="zh-CN" alt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1143000"/>
            <a:ext cx="8606263"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8" y="3048000"/>
            <a:ext cx="8606263" cy="1735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0698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Timer</a:t>
            </a:r>
            <a:r>
              <a:rPr lang="zh-CN" altLang="en-US" sz="3200" dirty="0" smtClean="0"/>
              <a:t>库函数</a:t>
            </a:r>
            <a:endParaRPr lang="zh-CN" altLang="en-US" sz="3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37020"/>
            <a:ext cx="8839200" cy="2491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3764179"/>
            <a:ext cx="8839201" cy="2408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0698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2286000" y="179388"/>
            <a:ext cx="6375400" cy="688975"/>
          </a:xfrm>
        </p:spPr>
        <p:txBody>
          <a:bodyPr/>
          <a:lstStyle/>
          <a:p>
            <a:r>
              <a:rPr lang="zh-CN" altLang="en-US" sz="3200" dirty="0" smtClean="0"/>
              <a:t>通用定时器功能举例</a:t>
            </a:r>
          </a:p>
        </p:txBody>
      </p:sp>
      <p:sp>
        <p:nvSpPr>
          <p:cNvPr id="20483" name="内容占位符 2"/>
          <p:cNvSpPr>
            <a:spLocks noGrp="1"/>
          </p:cNvSpPr>
          <p:nvPr>
            <p:ph idx="1"/>
          </p:nvPr>
        </p:nvSpPr>
        <p:spPr>
          <a:xfrm>
            <a:off x="431800" y="1066800"/>
            <a:ext cx="8229600" cy="5065713"/>
          </a:xfrm>
        </p:spPr>
        <p:txBody>
          <a:bodyPr/>
          <a:lstStyle/>
          <a:p>
            <a:pPr marL="0" indent="0">
              <a:lnSpc>
                <a:spcPct val="150000"/>
              </a:lnSpc>
              <a:buNone/>
            </a:pPr>
            <a:r>
              <a:rPr lang="en-US" altLang="zh-CN" sz="2000" dirty="0"/>
              <a:t>void </a:t>
            </a:r>
            <a:r>
              <a:rPr lang="en-US" altLang="zh-CN" sz="2000" dirty="0" err="1"/>
              <a:t>TimerInitial</a:t>
            </a:r>
            <a:r>
              <a:rPr lang="en-US" altLang="zh-CN" sz="2000" dirty="0"/>
              <a:t>(void)</a:t>
            </a:r>
          </a:p>
          <a:p>
            <a:pPr marL="0" indent="0">
              <a:lnSpc>
                <a:spcPct val="150000"/>
              </a:lnSpc>
              <a:buNone/>
            </a:pPr>
            <a:r>
              <a:rPr lang="en-US" altLang="zh-CN" sz="2000" dirty="0"/>
              <a:t>{</a:t>
            </a:r>
          </a:p>
          <a:p>
            <a:pPr marL="0" indent="0">
              <a:lnSpc>
                <a:spcPct val="150000"/>
              </a:lnSpc>
              <a:buNone/>
            </a:pPr>
            <a:r>
              <a:rPr lang="en-US" altLang="zh-CN" sz="2000" dirty="0"/>
              <a:t>	</a:t>
            </a:r>
            <a:r>
              <a:rPr lang="en-US" altLang="zh-CN" sz="2000" dirty="0" err="1"/>
              <a:t>SysCtlPeripheralEnable</a:t>
            </a:r>
            <a:r>
              <a:rPr lang="en-US" altLang="zh-CN" sz="2000" dirty="0"/>
              <a:t>(SYSCTL_PERIPH_TIMER0);			//</a:t>
            </a:r>
            <a:r>
              <a:rPr lang="zh-CN" altLang="en-US" sz="2000" dirty="0"/>
              <a:t>使能</a:t>
            </a:r>
            <a:r>
              <a:rPr lang="en-US" altLang="zh-CN" sz="2000" dirty="0"/>
              <a:t>TIMER0</a:t>
            </a:r>
          </a:p>
          <a:p>
            <a:pPr marL="0" indent="0">
              <a:lnSpc>
                <a:spcPct val="150000"/>
              </a:lnSpc>
              <a:buNone/>
            </a:pPr>
            <a:r>
              <a:rPr lang="en-US" altLang="zh-CN" sz="2000" dirty="0"/>
              <a:t>	</a:t>
            </a:r>
            <a:r>
              <a:rPr lang="en-US" altLang="zh-CN" sz="2000" dirty="0" err="1"/>
              <a:t>TimerConfigure</a:t>
            </a:r>
            <a:r>
              <a:rPr lang="en-US" altLang="zh-CN" sz="2000" dirty="0"/>
              <a:t>(TIMER0_BASE, TIMER_CFG_32_BIT_PER);		//</a:t>
            </a:r>
            <a:r>
              <a:rPr lang="zh-CN" altLang="en-US" sz="2000" dirty="0"/>
              <a:t>设置为</a:t>
            </a:r>
            <a:r>
              <a:rPr lang="en-US" altLang="zh-CN" sz="2000" dirty="0"/>
              <a:t>32</a:t>
            </a:r>
            <a:r>
              <a:rPr lang="zh-CN" altLang="en-US" sz="2000" dirty="0"/>
              <a:t>位周期式计数器</a:t>
            </a:r>
          </a:p>
          <a:p>
            <a:pPr marL="0" indent="0">
              <a:lnSpc>
                <a:spcPct val="150000"/>
              </a:lnSpc>
              <a:buNone/>
            </a:pPr>
            <a:r>
              <a:rPr lang="zh-CN" altLang="en-US" sz="2000" dirty="0"/>
              <a:t>	</a:t>
            </a:r>
            <a:r>
              <a:rPr lang="en-US" altLang="zh-CN" sz="2000" dirty="0" err="1"/>
              <a:t>TimerLoadSet</a:t>
            </a:r>
            <a:r>
              <a:rPr lang="en-US" altLang="zh-CN" sz="2000" dirty="0"/>
              <a:t>(TIMER0_BASE,TIMER_A, (</a:t>
            </a:r>
            <a:r>
              <a:rPr lang="en-US" altLang="zh-CN" sz="2000" dirty="0" err="1"/>
              <a:t>TheSysClock</a:t>
            </a:r>
            <a:r>
              <a:rPr lang="en-US" altLang="zh-CN" sz="2000" dirty="0"/>
              <a:t>/3)); 	//</a:t>
            </a:r>
            <a:r>
              <a:rPr lang="zh-CN" altLang="en-US" sz="2000" dirty="0"/>
              <a:t>溢出周期为</a:t>
            </a:r>
            <a:r>
              <a:rPr lang="en-US" altLang="zh-CN" sz="2000" dirty="0"/>
              <a:t>0.33S		</a:t>
            </a:r>
          </a:p>
          <a:p>
            <a:pPr marL="0" indent="0">
              <a:lnSpc>
                <a:spcPct val="150000"/>
              </a:lnSpc>
              <a:buNone/>
            </a:pPr>
            <a:r>
              <a:rPr lang="en-US" altLang="zh-CN" sz="2000" dirty="0"/>
              <a:t>	</a:t>
            </a:r>
            <a:r>
              <a:rPr lang="en-US" altLang="zh-CN" sz="2000" dirty="0" err="1"/>
              <a:t>TimerEnable</a:t>
            </a:r>
            <a:r>
              <a:rPr lang="en-US" altLang="zh-CN" sz="2000" dirty="0"/>
              <a:t>(TIMER0_BASE,TIMER_A);						//TIMER0</a:t>
            </a:r>
            <a:r>
              <a:rPr lang="zh-CN" altLang="en-US" sz="2000" dirty="0"/>
              <a:t>开始计数</a:t>
            </a:r>
          </a:p>
          <a:p>
            <a:pPr marL="0" indent="0">
              <a:lnSpc>
                <a:spcPct val="150000"/>
              </a:lnSpc>
              <a:buNone/>
            </a:pPr>
            <a:r>
              <a:rPr lang="en-US" altLang="zh-CN" sz="2000" dirty="0"/>
              <a:t>}</a:t>
            </a:r>
            <a:endParaRPr lang="zh-CN" altLang="en-US" sz="2000" dirty="0" smtClean="0"/>
          </a:p>
        </p:txBody>
      </p:sp>
    </p:spTree>
    <p:extLst>
      <p:ext uri="{BB962C8B-B14F-4D97-AF65-F5344CB8AC3E}">
        <p14:creationId xmlns:p14="http://schemas.microsoft.com/office/powerpoint/2010/main" val="36421791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2286000" y="179388"/>
            <a:ext cx="6375400" cy="688975"/>
          </a:xfrm>
        </p:spPr>
        <p:txBody>
          <a:bodyPr/>
          <a:lstStyle/>
          <a:p>
            <a:r>
              <a:rPr lang="zh-CN" altLang="en-US" sz="3200" dirty="0" smtClean="0"/>
              <a:t>通用定时器功能举例</a:t>
            </a:r>
          </a:p>
        </p:txBody>
      </p:sp>
      <p:sp>
        <p:nvSpPr>
          <p:cNvPr id="20483" name="内容占位符 2"/>
          <p:cNvSpPr>
            <a:spLocks noGrp="1"/>
          </p:cNvSpPr>
          <p:nvPr>
            <p:ph idx="1"/>
          </p:nvPr>
        </p:nvSpPr>
        <p:spPr>
          <a:xfrm>
            <a:off x="431800" y="1143000"/>
            <a:ext cx="8229600" cy="5065713"/>
          </a:xfrm>
        </p:spPr>
        <p:txBody>
          <a:bodyPr/>
          <a:lstStyle/>
          <a:p>
            <a:pPr marL="0" indent="0">
              <a:lnSpc>
                <a:spcPct val="200000"/>
              </a:lnSpc>
              <a:buNone/>
            </a:pPr>
            <a:r>
              <a:rPr lang="en-US" altLang="zh-CN" sz="2000" dirty="0" smtClean="0"/>
              <a:t>if </a:t>
            </a:r>
            <a:r>
              <a:rPr lang="en-US" altLang="zh-CN" sz="2000" dirty="0"/>
              <a:t>(</a:t>
            </a:r>
            <a:r>
              <a:rPr lang="en-US" altLang="zh-CN" sz="2000" b="1" dirty="0" err="1">
                <a:solidFill>
                  <a:srgbClr val="FF0000"/>
                </a:solidFill>
              </a:rPr>
              <a:t>TimerValueGet</a:t>
            </a:r>
            <a:r>
              <a:rPr lang="en-US" altLang="zh-CN" sz="2000" dirty="0"/>
              <a:t>(TIMER0_BASE,TIMER_A) &gt; (</a:t>
            </a:r>
            <a:r>
              <a:rPr lang="en-US" altLang="zh-CN" sz="2000" dirty="0" err="1"/>
              <a:t>TheSysClock</a:t>
            </a:r>
            <a:r>
              <a:rPr lang="en-US" altLang="zh-CN" sz="2000" dirty="0"/>
              <a:t>/6))</a:t>
            </a:r>
          </a:p>
          <a:p>
            <a:pPr marL="0" indent="0">
              <a:lnSpc>
                <a:spcPct val="200000"/>
              </a:lnSpc>
              <a:buNone/>
            </a:pPr>
            <a:r>
              <a:rPr lang="en-US" altLang="zh-CN" sz="2000" dirty="0" smtClean="0"/>
              <a:t>	</a:t>
            </a:r>
            <a:r>
              <a:rPr lang="en-US" altLang="zh-CN" sz="2000" dirty="0" err="1" smtClean="0"/>
              <a:t>LEDOn</a:t>
            </a:r>
            <a:r>
              <a:rPr lang="en-US" altLang="zh-CN" sz="2000" dirty="0" smtClean="0"/>
              <a:t>(LED_1</a:t>
            </a:r>
            <a:r>
              <a:rPr lang="en-US" altLang="zh-CN" sz="2000" dirty="0"/>
              <a:t>);</a:t>
            </a:r>
          </a:p>
          <a:p>
            <a:pPr marL="0" indent="0">
              <a:lnSpc>
                <a:spcPct val="200000"/>
              </a:lnSpc>
              <a:buNone/>
            </a:pPr>
            <a:r>
              <a:rPr lang="en-US" altLang="zh-CN" sz="2000" dirty="0" smtClean="0"/>
              <a:t>else</a:t>
            </a:r>
            <a:endParaRPr lang="en-US" altLang="zh-CN" sz="2000" dirty="0"/>
          </a:p>
          <a:p>
            <a:pPr marL="0" indent="0">
              <a:lnSpc>
                <a:spcPct val="200000"/>
              </a:lnSpc>
              <a:buNone/>
            </a:pPr>
            <a:r>
              <a:rPr lang="en-US" altLang="zh-CN" sz="2000" dirty="0" smtClean="0"/>
              <a:t>	</a:t>
            </a:r>
            <a:r>
              <a:rPr lang="en-US" altLang="zh-CN" sz="2000" dirty="0" err="1" smtClean="0"/>
              <a:t>LEDOff</a:t>
            </a:r>
            <a:r>
              <a:rPr lang="en-US" altLang="zh-CN" sz="2000" dirty="0" smtClean="0"/>
              <a:t>(LED_1</a:t>
            </a:r>
            <a:r>
              <a:rPr lang="en-US" altLang="zh-CN" sz="2000" dirty="0"/>
              <a:t>);</a:t>
            </a:r>
            <a:endParaRPr lang="zh-CN" altLang="en-US" sz="2000" dirty="0" smtClean="0"/>
          </a:p>
        </p:txBody>
      </p:sp>
    </p:spTree>
    <p:extLst>
      <p:ext uri="{BB962C8B-B14F-4D97-AF65-F5344CB8AC3E}">
        <p14:creationId xmlns:p14="http://schemas.microsoft.com/office/powerpoint/2010/main" val="23165549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685800" y="2209800"/>
            <a:ext cx="7772400" cy="1470025"/>
          </a:xfrm>
        </p:spPr>
        <p:txBody>
          <a:bodyPr/>
          <a:lstStyle/>
          <a:p>
            <a:pPr eaLnBrk="1" hangingPunct="1"/>
            <a:r>
              <a:rPr lang="zh-CN" altLang="en-US" smtClean="0"/>
              <a:t>谢	谢！</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err="1"/>
              <a:t>SysTick</a:t>
            </a:r>
            <a:r>
              <a:rPr lang="zh-CN" altLang="zh-CN" sz="3200" dirty="0"/>
              <a:t>库函数</a:t>
            </a:r>
            <a:endParaRPr lang="zh-CN" altLang="en-US" sz="3200" dirty="0"/>
          </a:p>
        </p:txBody>
      </p:sp>
      <p:graphicFrame>
        <p:nvGraphicFramePr>
          <p:cNvPr id="4" name="表格 3"/>
          <p:cNvGraphicFramePr>
            <a:graphicFrameLocks noGrp="1"/>
          </p:cNvGraphicFramePr>
          <p:nvPr>
            <p:extLst>
              <p:ext uri="{D42A27DB-BD31-4B8C-83A1-F6EECF244321}">
                <p14:modId xmlns:p14="http://schemas.microsoft.com/office/powerpoint/2010/main" val="3401517674"/>
              </p:ext>
            </p:extLst>
          </p:nvPr>
        </p:nvGraphicFramePr>
        <p:xfrm>
          <a:off x="685800" y="1295398"/>
          <a:ext cx="7772400" cy="4242863"/>
        </p:xfrm>
        <a:graphic>
          <a:graphicData uri="http://schemas.openxmlformats.org/drawingml/2006/table">
            <a:tbl>
              <a:tblPr firstRow="1" firstCol="1" bandRow="1">
                <a:tableStyleId>{5C22544A-7EE6-4342-B048-85BDC9FD1C3A}</a:tableStyleId>
              </a:tblPr>
              <a:tblGrid>
                <a:gridCol w="1286705"/>
                <a:gridCol w="6485695"/>
              </a:tblGrid>
              <a:tr h="557739">
                <a:tc>
                  <a:txBody>
                    <a:bodyPr/>
                    <a:lstStyle/>
                    <a:p>
                      <a:pPr algn="just">
                        <a:spcAft>
                          <a:spcPts val="0"/>
                        </a:spcAft>
                      </a:pPr>
                      <a:r>
                        <a:rPr lang="zh-CN" sz="2000" kern="100" dirty="0">
                          <a:solidFill>
                            <a:schemeClr val="tx1"/>
                          </a:solidFill>
                          <a:effectLst/>
                        </a:rPr>
                        <a:t>原型</a:t>
                      </a:r>
                      <a:endParaRPr lang="zh-CN" sz="2000" kern="100" dirty="0">
                        <a:solidFill>
                          <a:schemeClr val="tx1"/>
                        </a:solidFill>
                        <a:effectLst/>
                        <a:latin typeface="Calibri"/>
                        <a:ea typeface="宋体"/>
                        <a:cs typeface="Times New Roman"/>
                      </a:endParaRPr>
                    </a:p>
                  </a:txBody>
                  <a:tcPr marL="68580" marR="68580" marT="0" marB="0"/>
                </a:tc>
                <a:tc>
                  <a:txBody>
                    <a:bodyPr/>
                    <a:lstStyle/>
                    <a:p>
                      <a:pPr algn="l">
                        <a:spcAft>
                          <a:spcPts val="0"/>
                        </a:spcAft>
                      </a:pPr>
                      <a:r>
                        <a:rPr lang="en-US" sz="2000" kern="0" dirty="0">
                          <a:solidFill>
                            <a:schemeClr val="tx1"/>
                          </a:solidFill>
                          <a:effectLst/>
                        </a:rPr>
                        <a:t>Unsigned long </a:t>
                      </a:r>
                      <a:r>
                        <a:rPr lang="en-US" sz="2000" kern="0" dirty="0" err="1" smtClean="0">
                          <a:solidFill>
                            <a:schemeClr val="tx1"/>
                          </a:solidFill>
                          <a:effectLst/>
                        </a:rPr>
                        <a:t>SysTickPeriodSet</a:t>
                      </a:r>
                      <a:r>
                        <a:rPr lang="en-US" sz="2000" kern="0" dirty="0" smtClean="0">
                          <a:solidFill>
                            <a:schemeClr val="tx1"/>
                          </a:solidFill>
                          <a:effectLst/>
                        </a:rPr>
                        <a:t>(unsigned  long  </a:t>
                      </a:r>
                      <a:r>
                        <a:rPr lang="en-US" sz="2000" kern="0" dirty="0" err="1" smtClean="0">
                          <a:solidFill>
                            <a:schemeClr val="tx1"/>
                          </a:solidFill>
                          <a:effectLst/>
                        </a:rPr>
                        <a:t>ulPer</a:t>
                      </a:r>
                      <a:r>
                        <a:rPr lang="en-US" sz="2000" kern="0" dirty="0" smtClean="0">
                          <a:solidFill>
                            <a:schemeClr val="tx1"/>
                          </a:solidFill>
                          <a:effectLst/>
                        </a:rPr>
                        <a:t> </a:t>
                      </a:r>
                      <a:r>
                        <a:rPr lang="en-US" sz="2000" kern="0" dirty="0" err="1" smtClean="0">
                          <a:solidFill>
                            <a:schemeClr val="tx1"/>
                          </a:solidFill>
                          <a:effectLst/>
                        </a:rPr>
                        <a:t>i</a:t>
                      </a:r>
                      <a:r>
                        <a:rPr lang="en-US" sz="2000" kern="0" dirty="0" smtClean="0">
                          <a:solidFill>
                            <a:schemeClr val="tx1"/>
                          </a:solidFill>
                          <a:effectLst/>
                        </a:rPr>
                        <a:t> od)</a:t>
                      </a:r>
                      <a:endParaRPr lang="zh-CN" sz="2000" kern="100" dirty="0">
                        <a:solidFill>
                          <a:schemeClr val="tx1"/>
                        </a:solidFill>
                        <a:effectLst/>
                        <a:latin typeface="Calibri"/>
                        <a:ea typeface="宋体"/>
                        <a:cs typeface="Times New Roman"/>
                      </a:endParaRPr>
                    </a:p>
                  </a:txBody>
                  <a:tcPr marL="68580" marR="68580" marT="0" marB="0"/>
                </a:tc>
              </a:tr>
              <a:tr h="1402311">
                <a:tc>
                  <a:txBody>
                    <a:bodyPr/>
                    <a:lstStyle/>
                    <a:p>
                      <a:pPr algn="just">
                        <a:spcAft>
                          <a:spcPts val="0"/>
                        </a:spcAft>
                      </a:pPr>
                      <a:r>
                        <a:rPr lang="zh-CN" sz="2000" kern="100" dirty="0">
                          <a:solidFill>
                            <a:schemeClr val="tx1"/>
                          </a:solidFill>
                          <a:effectLst/>
                        </a:rPr>
                        <a:t>参数</a:t>
                      </a:r>
                      <a:endParaRPr lang="zh-CN" sz="2000" kern="100" dirty="0">
                        <a:solidFill>
                          <a:schemeClr val="tx1"/>
                        </a:solidFill>
                        <a:effectLst/>
                        <a:latin typeface="Calibri"/>
                        <a:ea typeface="宋体"/>
                        <a:cs typeface="Times New Roman"/>
                      </a:endParaRPr>
                    </a:p>
                  </a:txBody>
                  <a:tcPr marL="68580" marR="68580" marT="0" marB="0"/>
                </a:tc>
                <a:tc>
                  <a:txBody>
                    <a:bodyPr/>
                    <a:lstStyle/>
                    <a:p>
                      <a:pPr algn="l">
                        <a:spcAft>
                          <a:spcPts val="0"/>
                        </a:spcAft>
                      </a:pPr>
                      <a:r>
                        <a:rPr lang="en-US" sz="2000" kern="0" dirty="0" err="1">
                          <a:effectLst/>
                        </a:rPr>
                        <a:t>ulPeriod</a:t>
                      </a:r>
                      <a:r>
                        <a:rPr lang="zh-CN" sz="2000" kern="100" dirty="0">
                          <a:effectLst/>
                        </a:rPr>
                        <a:t>是每个</a:t>
                      </a:r>
                      <a:r>
                        <a:rPr lang="en-US" sz="2000" kern="100" dirty="0">
                          <a:effectLst/>
                        </a:rPr>
                        <a:t> </a:t>
                      </a:r>
                      <a:r>
                        <a:rPr lang="en-US" sz="2000" kern="100" dirty="0" err="1">
                          <a:effectLst/>
                        </a:rPr>
                        <a:t>SysTick</a:t>
                      </a:r>
                      <a:r>
                        <a:rPr lang="en-US" sz="2000" kern="100" dirty="0">
                          <a:effectLst/>
                        </a:rPr>
                        <a:t> </a:t>
                      </a:r>
                      <a:r>
                        <a:rPr lang="zh-CN" sz="2000" kern="100" dirty="0">
                          <a:effectLst/>
                        </a:rPr>
                        <a:t>计数器周期的时钟节拍数；它的值必须在</a:t>
                      </a:r>
                      <a:r>
                        <a:rPr lang="en-US" sz="2000" kern="100" dirty="0">
                          <a:effectLst/>
                        </a:rPr>
                        <a:t> 1</a:t>
                      </a:r>
                      <a:r>
                        <a:rPr lang="zh-CN" sz="2000" kern="100" dirty="0">
                          <a:effectLst/>
                        </a:rPr>
                        <a:t>～</a:t>
                      </a:r>
                      <a:r>
                        <a:rPr lang="en-US" sz="2000" kern="100" dirty="0">
                          <a:effectLst/>
                        </a:rPr>
                        <a:t>16,777,216 </a:t>
                      </a:r>
                      <a:r>
                        <a:rPr lang="zh-CN" sz="2000" kern="100" dirty="0">
                          <a:effectLst/>
                        </a:rPr>
                        <a:t>之间（</a:t>
                      </a:r>
                      <a:r>
                        <a:rPr lang="en-US" sz="2000" kern="100" dirty="0">
                          <a:effectLst/>
                        </a:rPr>
                        <a:t>1 </a:t>
                      </a:r>
                      <a:r>
                        <a:rPr lang="zh-CN" sz="2000" kern="100" dirty="0">
                          <a:effectLst/>
                        </a:rPr>
                        <a:t>和</a:t>
                      </a:r>
                      <a:r>
                        <a:rPr lang="en-US" sz="2000" kern="100" dirty="0">
                          <a:effectLst/>
                        </a:rPr>
                        <a:t> 16,777,216 </a:t>
                      </a:r>
                      <a:r>
                        <a:rPr lang="zh-CN" sz="2000" kern="100" dirty="0">
                          <a:effectLst/>
                        </a:rPr>
                        <a:t>包括在内）</a:t>
                      </a:r>
                      <a:endParaRPr lang="zh-CN" sz="2000" kern="100" dirty="0">
                        <a:effectLst/>
                        <a:latin typeface="Calibri"/>
                        <a:ea typeface="宋体"/>
                        <a:cs typeface="Times New Roman"/>
                      </a:endParaRPr>
                    </a:p>
                  </a:txBody>
                  <a:tcPr marL="68580" marR="68580" marT="0" marB="0"/>
                </a:tc>
              </a:tr>
              <a:tr h="557739">
                <a:tc>
                  <a:txBody>
                    <a:bodyPr/>
                    <a:lstStyle/>
                    <a:p>
                      <a:pPr algn="just">
                        <a:spcAft>
                          <a:spcPts val="0"/>
                        </a:spcAft>
                      </a:pPr>
                      <a:r>
                        <a:rPr lang="zh-CN" sz="2000" kern="100">
                          <a:solidFill>
                            <a:schemeClr val="tx1"/>
                          </a:solidFill>
                          <a:effectLst/>
                        </a:rPr>
                        <a:t>返回</a:t>
                      </a:r>
                      <a:endParaRPr lang="zh-CN" sz="2000" kern="100">
                        <a:solidFill>
                          <a:schemeClr val="tx1"/>
                        </a:solidFill>
                        <a:effectLst/>
                        <a:latin typeface="Calibri"/>
                        <a:ea typeface="宋体"/>
                        <a:cs typeface="Times New Roman"/>
                      </a:endParaRPr>
                    </a:p>
                  </a:txBody>
                  <a:tcPr marL="68580" marR="68580" marT="0" marB="0"/>
                </a:tc>
                <a:tc>
                  <a:txBody>
                    <a:bodyPr/>
                    <a:lstStyle/>
                    <a:p>
                      <a:pPr algn="just">
                        <a:spcAft>
                          <a:spcPts val="0"/>
                        </a:spcAft>
                      </a:pPr>
                      <a:r>
                        <a:rPr lang="en-US" sz="2000" kern="0" dirty="0">
                          <a:effectLst/>
                        </a:rPr>
                        <a:t>None.</a:t>
                      </a:r>
                      <a:endParaRPr lang="zh-CN" sz="2000" kern="100" dirty="0">
                        <a:effectLst/>
                        <a:latin typeface="Calibri"/>
                        <a:ea typeface="宋体"/>
                        <a:cs typeface="Times New Roman"/>
                      </a:endParaRPr>
                    </a:p>
                  </a:txBody>
                  <a:tcPr marL="68580" marR="68580" marT="0" marB="0"/>
                </a:tc>
              </a:tr>
              <a:tr h="1115474">
                <a:tc>
                  <a:txBody>
                    <a:bodyPr/>
                    <a:lstStyle/>
                    <a:p>
                      <a:pPr algn="just">
                        <a:spcAft>
                          <a:spcPts val="0"/>
                        </a:spcAft>
                      </a:pPr>
                      <a:r>
                        <a:rPr lang="zh-CN" sz="2000" kern="100" dirty="0">
                          <a:solidFill>
                            <a:schemeClr val="tx1"/>
                          </a:solidFill>
                          <a:effectLst/>
                        </a:rPr>
                        <a:t>说明</a:t>
                      </a:r>
                      <a:endParaRPr lang="zh-CN" sz="2000" kern="100" dirty="0">
                        <a:solidFill>
                          <a:schemeClr val="tx1"/>
                        </a:solidFill>
                        <a:effectLst/>
                        <a:latin typeface="Calibri"/>
                        <a:ea typeface="宋体"/>
                        <a:cs typeface="Times New Roman"/>
                      </a:endParaRPr>
                    </a:p>
                  </a:txBody>
                  <a:tcPr marL="68580" marR="68580" marT="0" marB="0"/>
                </a:tc>
                <a:tc>
                  <a:txBody>
                    <a:bodyPr/>
                    <a:lstStyle/>
                    <a:p>
                      <a:pPr algn="l">
                        <a:spcAft>
                          <a:spcPts val="0"/>
                        </a:spcAft>
                      </a:pPr>
                      <a:r>
                        <a:rPr lang="zh-CN" sz="2000" kern="100" dirty="0">
                          <a:effectLst/>
                        </a:rPr>
                        <a:t>这个函数设置</a:t>
                      </a:r>
                      <a:r>
                        <a:rPr lang="en-US" sz="2000" kern="100" dirty="0">
                          <a:effectLst/>
                        </a:rPr>
                        <a:t> </a:t>
                      </a:r>
                      <a:r>
                        <a:rPr lang="en-US" sz="2000" kern="100" dirty="0" err="1">
                          <a:effectLst/>
                        </a:rPr>
                        <a:t>SysTick</a:t>
                      </a:r>
                      <a:r>
                        <a:rPr lang="en-US" sz="2000" kern="100" dirty="0">
                          <a:effectLst/>
                        </a:rPr>
                        <a:t> </a:t>
                      </a:r>
                      <a:r>
                        <a:rPr lang="zh-CN" sz="2000" kern="100" dirty="0">
                          <a:effectLst/>
                        </a:rPr>
                        <a:t>计数器绕回计数（</a:t>
                      </a:r>
                      <a:r>
                        <a:rPr lang="en-US" sz="2000" kern="100" dirty="0">
                          <a:effectLst/>
                        </a:rPr>
                        <a:t>wrap</a:t>
                      </a:r>
                      <a:r>
                        <a:rPr lang="zh-CN" sz="2000" kern="100" dirty="0">
                          <a:effectLst/>
                        </a:rPr>
                        <a:t>）的速率；它与相邻中断之间的处理器</a:t>
                      </a:r>
                      <a:r>
                        <a:rPr lang="zh-CN" sz="2000" kern="100" dirty="0" smtClean="0">
                          <a:effectLst/>
                        </a:rPr>
                        <a:t>时钟</a:t>
                      </a:r>
                      <a:r>
                        <a:rPr lang="zh-CN" sz="2000" kern="100" dirty="0">
                          <a:effectLst/>
                        </a:rPr>
                        <a:t>数相等。</a:t>
                      </a:r>
                      <a:endParaRPr lang="zh-CN" sz="2000" kern="100" dirty="0">
                        <a:effectLst/>
                        <a:latin typeface="Calibri"/>
                        <a:ea typeface="宋体"/>
                        <a:cs typeface="Times New Roman"/>
                      </a:endParaRPr>
                    </a:p>
                  </a:txBody>
                  <a:tcPr marL="68580" marR="68580" marT="0" marB="0"/>
                </a:tc>
              </a:tr>
              <a:tr h="557739">
                <a:tc>
                  <a:txBody>
                    <a:bodyPr/>
                    <a:lstStyle/>
                    <a:p>
                      <a:pPr algn="just">
                        <a:spcAft>
                          <a:spcPts val="0"/>
                        </a:spcAft>
                      </a:pPr>
                      <a:r>
                        <a:rPr lang="zh-CN" sz="2000" kern="100" dirty="0">
                          <a:solidFill>
                            <a:schemeClr val="tx1"/>
                          </a:solidFill>
                          <a:effectLst/>
                        </a:rPr>
                        <a:t>功能</a:t>
                      </a:r>
                      <a:endParaRPr lang="zh-CN" sz="2000" kern="100" dirty="0">
                        <a:solidFill>
                          <a:schemeClr val="tx1"/>
                        </a:solidFill>
                        <a:effectLst/>
                        <a:latin typeface="Calibri"/>
                        <a:ea typeface="宋体"/>
                        <a:cs typeface="Times New Roman"/>
                      </a:endParaRPr>
                    </a:p>
                  </a:txBody>
                  <a:tcPr marL="68580" marR="68580" marT="0" marB="0"/>
                </a:tc>
                <a:tc>
                  <a:txBody>
                    <a:bodyPr/>
                    <a:lstStyle/>
                    <a:p>
                      <a:pPr algn="just">
                        <a:spcAft>
                          <a:spcPts val="0"/>
                        </a:spcAft>
                      </a:pPr>
                      <a:r>
                        <a:rPr lang="zh-CN" sz="2000" kern="100" dirty="0">
                          <a:effectLst/>
                        </a:rPr>
                        <a:t>设置</a:t>
                      </a:r>
                      <a:r>
                        <a:rPr lang="en-US" sz="2000" kern="100" dirty="0">
                          <a:effectLst/>
                        </a:rPr>
                        <a:t> </a:t>
                      </a:r>
                      <a:r>
                        <a:rPr lang="en-US" sz="2000" kern="100" dirty="0" err="1">
                          <a:effectLst/>
                        </a:rPr>
                        <a:t>SysTick</a:t>
                      </a:r>
                      <a:r>
                        <a:rPr lang="en-US" sz="2000" kern="100" dirty="0">
                          <a:effectLst/>
                        </a:rPr>
                        <a:t> </a:t>
                      </a:r>
                      <a:r>
                        <a:rPr lang="zh-CN" sz="2000" kern="100" dirty="0">
                          <a:effectLst/>
                        </a:rPr>
                        <a:t>计数器的周期</a:t>
                      </a:r>
                      <a:endParaRPr lang="zh-CN" sz="20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1981673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err="1"/>
              <a:t>SysTick</a:t>
            </a:r>
            <a:r>
              <a:rPr lang="zh-CN" altLang="zh-CN" sz="3200" dirty="0"/>
              <a:t>库函数</a:t>
            </a:r>
            <a:endParaRPr lang="zh-CN" altLang="en-US" sz="3200" dirty="0"/>
          </a:p>
        </p:txBody>
      </p:sp>
      <p:graphicFrame>
        <p:nvGraphicFramePr>
          <p:cNvPr id="4" name="表格 3"/>
          <p:cNvGraphicFramePr>
            <a:graphicFrameLocks noGrp="1"/>
          </p:cNvGraphicFramePr>
          <p:nvPr>
            <p:extLst>
              <p:ext uri="{D42A27DB-BD31-4B8C-83A1-F6EECF244321}">
                <p14:modId xmlns:p14="http://schemas.microsoft.com/office/powerpoint/2010/main" val="3502031288"/>
              </p:ext>
            </p:extLst>
          </p:nvPr>
        </p:nvGraphicFramePr>
        <p:xfrm>
          <a:off x="533400" y="1447800"/>
          <a:ext cx="8001000" cy="3657600"/>
        </p:xfrm>
        <a:graphic>
          <a:graphicData uri="http://schemas.openxmlformats.org/drawingml/2006/table">
            <a:tbl>
              <a:tblPr firstRow="1" firstCol="1" bandRow="1">
                <a:tableStyleId>{5C22544A-7EE6-4342-B048-85BDC9FD1C3A}</a:tableStyleId>
              </a:tblPr>
              <a:tblGrid>
                <a:gridCol w="1348176"/>
                <a:gridCol w="6652824"/>
              </a:tblGrid>
              <a:tr h="609600">
                <a:tc>
                  <a:txBody>
                    <a:bodyPr/>
                    <a:lstStyle/>
                    <a:p>
                      <a:pPr algn="just">
                        <a:spcAft>
                          <a:spcPts val="0"/>
                        </a:spcAft>
                      </a:pPr>
                      <a:r>
                        <a:rPr lang="zh-CN" sz="2000" kern="100" dirty="0">
                          <a:solidFill>
                            <a:schemeClr val="tx1"/>
                          </a:solidFill>
                          <a:effectLst/>
                        </a:rPr>
                        <a:t>原型</a:t>
                      </a:r>
                      <a:endParaRPr lang="zh-CN" sz="2000" kern="100" dirty="0">
                        <a:solidFill>
                          <a:schemeClr val="tx1"/>
                        </a:solidFill>
                        <a:effectLst/>
                        <a:latin typeface="Calibri"/>
                        <a:ea typeface="宋体"/>
                        <a:cs typeface="Times New Roman"/>
                      </a:endParaRPr>
                    </a:p>
                  </a:txBody>
                  <a:tcPr marL="68580" marR="68580" marT="0" marB="0"/>
                </a:tc>
                <a:tc>
                  <a:txBody>
                    <a:bodyPr/>
                    <a:lstStyle/>
                    <a:p>
                      <a:pPr algn="l">
                        <a:spcAft>
                          <a:spcPts val="0"/>
                        </a:spcAft>
                      </a:pPr>
                      <a:r>
                        <a:rPr lang="en-US" sz="2000" kern="0" dirty="0">
                          <a:solidFill>
                            <a:schemeClr val="tx1"/>
                          </a:solidFill>
                          <a:effectLst/>
                        </a:rPr>
                        <a:t>Unsigned long </a:t>
                      </a:r>
                      <a:r>
                        <a:rPr lang="en-US" sz="2000" kern="0" dirty="0" err="1">
                          <a:solidFill>
                            <a:schemeClr val="tx1"/>
                          </a:solidFill>
                          <a:effectLst/>
                        </a:rPr>
                        <a:t>SysTickPeriodGet</a:t>
                      </a:r>
                      <a:r>
                        <a:rPr lang="en-US" sz="2000" kern="0" dirty="0">
                          <a:solidFill>
                            <a:schemeClr val="tx1"/>
                          </a:solidFill>
                          <a:effectLst/>
                        </a:rPr>
                        <a:t>(void)</a:t>
                      </a:r>
                      <a:endParaRPr lang="zh-CN" sz="2000" kern="100" dirty="0">
                        <a:solidFill>
                          <a:schemeClr val="tx1"/>
                        </a:solidFill>
                        <a:effectLst/>
                        <a:latin typeface="Calibri"/>
                        <a:ea typeface="宋体"/>
                        <a:cs typeface="Times New Roman"/>
                      </a:endParaRPr>
                    </a:p>
                  </a:txBody>
                  <a:tcPr marL="68580" marR="68580" marT="0" marB="0"/>
                </a:tc>
              </a:tr>
              <a:tr h="609600">
                <a:tc>
                  <a:txBody>
                    <a:bodyPr/>
                    <a:lstStyle/>
                    <a:p>
                      <a:pPr algn="just">
                        <a:spcAft>
                          <a:spcPts val="0"/>
                        </a:spcAft>
                      </a:pPr>
                      <a:r>
                        <a:rPr lang="zh-CN" sz="2000" kern="100" dirty="0">
                          <a:solidFill>
                            <a:schemeClr val="tx1"/>
                          </a:solidFill>
                          <a:effectLst/>
                        </a:rPr>
                        <a:t>参数</a:t>
                      </a:r>
                      <a:endParaRPr lang="zh-CN" sz="2000" kern="100" dirty="0">
                        <a:solidFill>
                          <a:schemeClr val="tx1"/>
                        </a:solidFill>
                        <a:effectLst/>
                        <a:latin typeface="Calibri"/>
                        <a:ea typeface="宋体"/>
                        <a:cs typeface="Times New Roman"/>
                      </a:endParaRPr>
                    </a:p>
                  </a:txBody>
                  <a:tcPr marL="68580" marR="68580" marT="0" marB="0"/>
                </a:tc>
                <a:tc>
                  <a:txBody>
                    <a:bodyPr/>
                    <a:lstStyle/>
                    <a:p>
                      <a:pPr algn="l">
                        <a:spcAft>
                          <a:spcPts val="0"/>
                        </a:spcAft>
                      </a:pPr>
                      <a:r>
                        <a:rPr lang="en-US" sz="2000" kern="0" dirty="0">
                          <a:effectLst/>
                        </a:rPr>
                        <a:t>None.</a:t>
                      </a:r>
                      <a:endParaRPr lang="zh-CN" sz="2000" kern="100" dirty="0">
                        <a:effectLst/>
                        <a:latin typeface="Calibri"/>
                        <a:ea typeface="宋体"/>
                        <a:cs typeface="Times New Roman"/>
                      </a:endParaRPr>
                    </a:p>
                  </a:txBody>
                  <a:tcPr marL="68580" marR="68580" marT="0" marB="0"/>
                </a:tc>
              </a:tr>
              <a:tr h="609600">
                <a:tc>
                  <a:txBody>
                    <a:bodyPr/>
                    <a:lstStyle/>
                    <a:p>
                      <a:pPr algn="just">
                        <a:spcAft>
                          <a:spcPts val="0"/>
                        </a:spcAft>
                      </a:pPr>
                      <a:r>
                        <a:rPr lang="zh-CN" sz="2000" kern="100" dirty="0">
                          <a:solidFill>
                            <a:schemeClr val="tx1"/>
                          </a:solidFill>
                          <a:effectLst/>
                        </a:rPr>
                        <a:t>返回</a:t>
                      </a:r>
                      <a:endParaRPr lang="zh-CN" sz="2000" kern="100" dirty="0">
                        <a:solidFill>
                          <a:schemeClr val="tx1"/>
                        </a:solidFill>
                        <a:effectLst/>
                        <a:latin typeface="Calibri"/>
                        <a:ea typeface="宋体"/>
                        <a:cs typeface="Times New Roman"/>
                      </a:endParaRPr>
                    </a:p>
                  </a:txBody>
                  <a:tcPr marL="68580" marR="68580" marT="0" marB="0"/>
                </a:tc>
                <a:tc>
                  <a:txBody>
                    <a:bodyPr/>
                    <a:lstStyle/>
                    <a:p>
                      <a:pPr algn="just">
                        <a:spcAft>
                          <a:spcPts val="0"/>
                        </a:spcAft>
                      </a:pPr>
                      <a:r>
                        <a:rPr lang="zh-CN" sz="2000" kern="100" dirty="0">
                          <a:effectLst/>
                        </a:rPr>
                        <a:t>返回</a:t>
                      </a:r>
                      <a:r>
                        <a:rPr lang="en-US" sz="2000" kern="100" dirty="0">
                          <a:effectLst/>
                        </a:rPr>
                        <a:t> </a:t>
                      </a:r>
                      <a:r>
                        <a:rPr lang="en-US" sz="2000" kern="100" dirty="0" err="1">
                          <a:effectLst/>
                        </a:rPr>
                        <a:t>SysTick</a:t>
                      </a:r>
                      <a:r>
                        <a:rPr lang="en-US" sz="2000" kern="100" dirty="0">
                          <a:effectLst/>
                        </a:rPr>
                        <a:t> </a:t>
                      </a:r>
                      <a:r>
                        <a:rPr lang="zh-CN" sz="2000" kern="100" dirty="0">
                          <a:effectLst/>
                        </a:rPr>
                        <a:t>计数器的周期。 </a:t>
                      </a:r>
                      <a:endParaRPr lang="zh-CN" sz="2000" kern="100" dirty="0">
                        <a:effectLst/>
                        <a:latin typeface="Calibri"/>
                        <a:ea typeface="宋体"/>
                        <a:cs typeface="Times New Roman"/>
                      </a:endParaRPr>
                    </a:p>
                  </a:txBody>
                  <a:tcPr marL="68580" marR="68580" marT="0" marB="0"/>
                </a:tc>
              </a:tr>
              <a:tr h="1219200">
                <a:tc>
                  <a:txBody>
                    <a:bodyPr/>
                    <a:lstStyle/>
                    <a:p>
                      <a:pPr algn="just">
                        <a:spcAft>
                          <a:spcPts val="0"/>
                        </a:spcAft>
                      </a:pPr>
                      <a:r>
                        <a:rPr lang="zh-CN" sz="2000" kern="100" dirty="0">
                          <a:solidFill>
                            <a:schemeClr val="tx1"/>
                          </a:solidFill>
                          <a:effectLst/>
                        </a:rPr>
                        <a:t>说明</a:t>
                      </a:r>
                      <a:endParaRPr lang="zh-CN" sz="2000" kern="100" dirty="0">
                        <a:solidFill>
                          <a:schemeClr val="tx1"/>
                        </a:solidFill>
                        <a:effectLst/>
                        <a:latin typeface="Calibri"/>
                        <a:ea typeface="宋体"/>
                        <a:cs typeface="Times New Roman"/>
                      </a:endParaRPr>
                    </a:p>
                  </a:txBody>
                  <a:tcPr marL="68580" marR="68580" marT="0" marB="0"/>
                </a:tc>
                <a:tc>
                  <a:txBody>
                    <a:bodyPr/>
                    <a:lstStyle/>
                    <a:p>
                      <a:pPr algn="l">
                        <a:spcAft>
                          <a:spcPts val="0"/>
                        </a:spcAft>
                      </a:pPr>
                      <a:r>
                        <a:rPr lang="zh-CN" sz="2000" kern="100" dirty="0">
                          <a:effectLst/>
                        </a:rPr>
                        <a:t>这个函数返回</a:t>
                      </a:r>
                      <a:r>
                        <a:rPr lang="en-US" sz="2000" kern="100" dirty="0">
                          <a:effectLst/>
                        </a:rPr>
                        <a:t> </a:t>
                      </a:r>
                      <a:r>
                        <a:rPr lang="en-US" sz="2000" kern="100" dirty="0" err="1">
                          <a:effectLst/>
                        </a:rPr>
                        <a:t>SysTick</a:t>
                      </a:r>
                      <a:r>
                        <a:rPr lang="en-US" sz="2000" kern="100" dirty="0">
                          <a:effectLst/>
                        </a:rPr>
                        <a:t> </a:t>
                      </a:r>
                      <a:r>
                        <a:rPr lang="zh-CN" sz="2000" kern="100" dirty="0">
                          <a:effectLst/>
                        </a:rPr>
                        <a:t>计数器绕回计数（</a:t>
                      </a:r>
                      <a:r>
                        <a:rPr lang="en-US" sz="2000" kern="100" dirty="0">
                          <a:effectLst/>
                        </a:rPr>
                        <a:t>wrap</a:t>
                      </a:r>
                      <a:r>
                        <a:rPr lang="zh-CN" sz="2000" kern="100" dirty="0">
                          <a:effectLst/>
                        </a:rPr>
                        <a:t>）的速率；它与两个中断之间的处理器</a:t>
                      </a:r>
                      <a:r>
                        <a:rPr lang="zh-CN" sz="2000" kern="100" dirty="0" smtClean="0">
                          <a:effectLst/>
                        </a:rPr>
                        <a:t>时钟</a:t>
                      </a:r>
                      <a:r>
                        <a:rPr lang="zh-CN" sz="2000" kern="100" dirty="0">
                          <a:effectLst/>
                        </a:rPr>
                        <a:t>数相等。 </a:t>
                      </a:r>
                      <a:endParaRPr lang="zh-CN" sz="2000" kern="100" dirty="0">
                        <a:effectLst/>
                        <a:latin typeface="Calibri"/>
                        <a:ea typeface="宋体"/>
                        <a:cs typeface="Times New Roman"/>
                      </a:endParaRPr>
                    </a:p>
                  </a:txBody>
                  <a:tcPr marL="68580" marR="68580" marT="0" marB="0"/>
                </a:tc>
              </a:tr>
              <a:tr h="609600">
                <a:tc>
                  <a:txBody>
                    <a:bodyPr/>
                    <a:lstStyle/>
                    <a:p>
                      <a:pPr algn="just">
                        <a:spcAft>
                          <a:spcPts val="0"/>
                        </a:spcAft>
                      </a:pPr>
                      <a:r>
                        <a:rPr lang="zh-CN" sz="2000" kern="100" dirty="0">
                          <a:solidFill>
                            <a:schemeClr val="tx1"/>
                          </a:solidFill>
                          <a:effectLst/>
                        </a:rPr>
                        <a:t>功能</a:t>
                      </a:r>
                      <a:endParaRPr lang="zh-CN" sz="2000" kern="100" dirty="0">
                        <a:solidFill>
                          <a:schemeClr val="tx1"/>
                        </a:solidFill>
                        <a:effectLst/>
                        <a:latin typeface="Calibri"/>
                        <a:ea typeface="宋体"/>
                        <a:cs typeface="Times New Roman"/>
                      </a:endParaRPr>
                    </a:p>
                  </a:txBody>
                  <a:tcPr marL="68580" marR="68580" marT="0" marB="0"/>
                </a:tc>
                <a:tc>
                  <a:txBody>
                    <a:bodyPr/>
                    <a:lstStyle/>
                    <a:p>
                      <a:pPr algn="just">
                        <a:spcAft>
                          <a:spcPts val="0"/>
                        </a:spcAft>
                      </a:pPr>
                      <a:r>
                        <a:rPr lang="zh-CN" sz="2000" kern="100" dirty="0">
                          <a:effectLst/>
                        </a:rPr>
                        <a:t>获取</a:t>
                      </a:r>
                      <a:r>
                        <a:rPr lang="en-US" sz="2000" kern="100" dirty="0">
                          <a:effectLst/>
                        </a:rPr>
                        <a:t> </a:t>
                      </a:r>
                      <a:r>
                        <a:rPr lang="en-US" sz="2000" kern="100" dirty="0" err="1">
                          <a:effectLst/>
                        </a:rPr>
                        <a:t>SysTick</a:t>
                      </a:r>
                      <a:r>
                        <a:rPr lang="en-US" sz="2000" kern="100" dirty="0">
                          <a:effectLst/>
                        </a:rPr>
                        <a:t> </a:t>
                      </a:r>
                      <a:r>
                        <a:rPr lang="zh-CN" sz="2000" kern="100" dirty="0">
                          <a:effectLst/>
                        </a:rPr>
                        <a:t>计数器的周期</a:t>
                      </a:r>
                      <a:endParaRPr lang="zh-CN" sz="20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8564332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err="1"/>
              <a:t>SysTick</a:t>
            </a:r>
            <a:r>
              <a:rPr lang="zh-CN" altLang="zh-CN" sz="3200" dirty="0"/>
              <a:t>库函数</a:t>
            </a:r>
            <a:endParaRPr lang="zh-CN" altLang="en-US" sz="3200" dirty="0"/>
          </a:p>
        </p:txBody>
      </p:sp>
      <p:graphicFrame>
        <p:nvGraphicFramePr>
          <p:cNvPr id="4" name="表格 3"/>
          <p:cNvGraphicFramePr>
            <a:graphicFrameLocks noGrp="1"/>
          </p:cNvGraphicFramePr>
          <p:nvPr>
            <p:extLst>
              <p:ext uri="{D42A27DB-BD31-4B8C-83A1-F6EECF244321}">
                <p14:modId xmlns:p14="http://schemas.microsoft.com/office/powerpoint/2010/main" val="3451877028"/>
              </p:ext>
            </p:extLst>
          </p:nvPr>
        </p:nvGraphicFramePr>
        <p:xfrm>
          <a:off x="533400" y="1066800"/>
          <a:ext cx="8077200" cy="4114800"/>
        </p:xfrm>
        <a:graphic>
          <a:graphicData uri="http://schemas.openxmlformats.org/drawingml/2006/table">
            <a:tbl>
              <a:tblPr firstRow="1" firstCol="1" bandRow="1">
                <a:tableStyleId>{5C22544A-7EE6-4342-B048-85BDC9FD1C3A}</a:tableStyleId>
              </a:tblPr>
              <a:tblGrid>
                <a:gridCol w="1363059"/>
                <a:gridCol w="6714141"/>
              </a:tblGrid>
              <a:tr h="685800">
                <a:tc>
                  <a:txBody>
                    <a:bodyPr/>
                    <a:lstStyle/>
                    <a:p>
                      <a:pPr algn="just">
                        <a:spcAft>
                          <a:spcPts val="0"/>
                        </a:spcAft>
                      </a:pPr>
                      <a:r>
                        <a:rPr lang="zh-CN" sz="2000" kern="100" dirty="0">
                          <a:solidFill>
                            <a:schemeClr val="tx1"/>
                          </a:solidFill>
                          <a:effectLst/>
                        </a:rPr>
                        <a:t>原型</a:t>
                      </a:r>
                      <a:endParaRPr lang="zh-CN" sz="2000" kern="100" dirty="0">
                        <a:solidFill>
                          <a:schemeClr val="tx1"/>
                        </a:solidFill>
                        <a:effectLst/>
                        <a:latin typeface="Calibri"/>
                        <a:ea typeface="宋体"/>
                        <a:cs typeface="Times New Roman"/>
                      </a:endParaRPr>
                    </a:p>
                  </a:txBody>
                  <a:tcPr marL="68580" marR="68580" marT="0" marB="0"/>
                </a:tc>
                <a:tc>
                  <a:txBody>
                    <a:bodyPr/>
                    <a:lstStyle/>
                    <a:p>
                      <a:pPr algn="just">
                        <a:spcAft>
                          <a:spcPts val="0"/>
                        </a:spcAft>
                      </a:pPr>
                      <a:r>
                        <a:rPr lang="en-US" sz="2000" kern="0" dirty="0">
                          <a:solidFill>
                            <a:schemeClr val="tx1"/>
                          </a:solidFill>
                          <a:effectLst/>
                        </a:rPr>
                        <a:t>void </a:t>
                      </a:r>
                      <a:r>
                        <a:rPr lang="en-US" sz="2000" kern="0" dirty="0" err="1">
                          <a:solidFill>
                            <a:schemeClr val="tx1"/>
                          </a:solidFill>
                          <a:effectLst/>
                        </a:rPr>
                        <a:t>SysTickEnable</a:t>
                      </a:r>
                      <a:r>
                        <a:rPr lang="en-US" sz="2000" kern="0" dirty="0">
                          <a:solidFill>
                            <a:schemeClr val="tx1"/>
                          </a:solidFill>
                          <a:effectLst/>
                        </a:rPr>
                        <a:t>(void)</a:t>
                      </a:r>
                      <a:endParaRPr lang="zh-CN" sz="2000" kern="100" dirty="0">
                        <a:solidFill>
                          <a:schemeClr val="tx1"/>
                        </a:solidFill>
                        <a:effectLst/>
                        <a:latin typeface="Calibri"/>
                        <a:ea typeface="宋体"/>
                        <a:cs typeface="Times New Roman"/>
                      </a:endParaRPr>
                    </a:p>
                  </a:txBody>
                  <a:tcPr marL="68580" marR="68580" marT="0" marB="0"/>
                </a:tc>
              </a:tr>
              <a:tr h="685800">
                <a:tc>
                  <a:txBody>
                    <a:bodyPr/>
                    <a:lstStyle/>
                    <a:p>
                      <a:pPr algn="just">
                        <a:spcAft>
                          <a:spcPts val="0"/>
                        </a:spcAft>
                      </a:pPr>
                      <a:r>
                        <a:rPr lang="zh-CN" sz="2000" kern="100">
                          <a:solidFill>
                            <a:schemeClr val="tx1"/>
                          </a:solidFill>
                          <a:effectLst/>
                        </a:rPr>
                        <a:t>参数</a:t>
                      </a:r>
                      <a:endParaRPr lang="zh-CN" sz="2000" kern="100">
                        <a:solidFill>
                          <a:schemeClr val="tx1"/>
                        </a:solidFill>
                        <a:effectLst/>
                        <a:latin typeface="Calibri"/>
                        <a:ea typeface="宋体"/>
                        <a:cs typeface="Times New Roman"/>
                      </a:endParaRPr>
                    </a:p>
                  </a:txBody>
                  <a:tcPr marL="68580" marR="68580" marT="0" marB="0"/>
                </a:tc>
                <a:tc>
                  <a:txBody>
                    <a:bodyPr/>
                    <a:lstStyle/>
                    <a:p>
                      <a:pPr algn="l">
                        <a:spcAft>
                          <a:spcPts val="0"/>
                        </a:spcAft>
                      </a:pPr>
                      <a:r>
                        <a:rPr lang="en-US" sz="2000" kern="0" dirty="0">
                          <a:solidFill>
                            <a:schemeClr val="tx1"/>
                          </a:solidFill>
                          <a:effectLst/>
                        </a:rPr>
                        <a:t>None.</a:t>
                      </a:r>
                      <a:endParaRPr lang="zh-CN" sz="2000" kern="100" dirty="0">
                        <a:solidFill>
                          <a:schemeClr val="tx1"/>
                        </a:solidFill>
                        <a:effectLst/>
                        <a:latin typeface="Calibri"/>
                        <a:ea typeface="宋体"/>
                        <a:cs typeface="Times New Roman"/>
                      </a:endParaRPr>
                    </a:p>
                  </a:txBody>
                  <a:tcPr marL="68580" marR="68580" marT="0" marB="0"/>
                </a:tc>
              </a:tr>
              <a:tr h="685800">
                <a:tc>
                  <a:txBody>
                    <a:bodyPr/>
                    <a:lstStyle/>
                    <a:p>
                      <a:pPr algn="just">
                        <a:spcAft>
                          <a:spcPts val="0"/>
                        </a:spcAft>
                      </a:pPr>
                      <a:r>
                        <a:rPr lang="zh-CN" sz="2000" kern="100">
                          <a:solidFill>
                            <a:schemeClr val="tx1"/>
                          </a:solidFill>
                          <a:effectLst/>
                        </a:rPr>
                        <a:t>返回</a:t>
                      </a:r>
                      <a:endParaRPr lang="zh-CN" sz="2000" kern="100">
                        <a:solidFill>
                          <a:schemeClr val="tx1"/>
                        </a:solidFill>
                        <a:effectLst/>
                        <a:latin typeface="Calibri"/>
                        <a:ea typeface="宋体"/>
                        <a:cs typeface="Times New Roman"/>
                      </a:endParaRPr>
                    </a:p>
                  </a:txBody>
                  <a:tcPr marL="68580" marR="68580" marT="0" marB="0"/>
                </a:tc>
                <a:tc>
                  <a:txBody>
                    <a:bodyPr/>
                    <a:lstStyle/>
                    <a:p>
                      <a:pPr algn="just">
                        <a:spcAft>
                          <a:spcPts val="0"/>
                        </a:spcAft>
                      </a:pPr>
                      <a:r>
                        <a:rPr lang="en-US" sz="2000" kern="0" dirty="0">
                          <a:solidFill>
                            <a:schemeClr val="tx1"/>
                          </a:solidFill>
                          <a:effectLst/>
                        </a:rPr>
                        <a:t>None.</a:t>
                      </a:r>
                      <a:endParaRPr lang="zh-CN" sz="2000" kern="100" dirty="0">
                        <a:solidFill>
                          <a:schemeClr val="tx1"/>
                        </a:solidFill>
                        <a:effectLst/>
                        <a:latin typeface="Calibri"/>
                        <a:ea typeface="宋体"/>
                        <a:cs typeface="Times New Roman"/>
                      </a:endParaRPr>
                    </a:p>
                  </a:txBody>
                  <a:tcPr marL="68580" marR="68580" marT="0" marB="0"/>
                </a:tc>
              </a:tr>
              <a:tr h="1371600">
                <a:tc>
                  <a:txBody>
                    <a:bodyPr/>
                    <a:lstStyle/>
                    <a:p>
                      <a:pPr algn="just">
                        <a:spcAft>
                          <a:spcPts val="0"/>
                        </a:spcAft>
                      </a:pPr>
                      <a:r>
                        <a:rPr lang="zh-CN" sz="2000" kern="100">
                          <a:solidFill>
                            <a:schemeClr val="tx1"/>
                          </a:solidFill>
                          <a:effectLst/>
                        </a:rPr>
                        <a:t>说明</a:t>
                      </a:r>
                      <a:endParaRPr lang="zh-CN" sz="2000" kern="100">
                        <a:solidFill>
                          <a:schemeClr val="tx1"/>
                        </a:solidFill>
                        <a:effectLst/>
                        <a:latin typeface="Calibri"/>
                        <a:ea typeface="宋体"/>
                        <a:cs typeface="Times New Roman"/>
                      </a:endParaRPr>
                    </a:p>
                  </a:txBody>
                  <a:tcPr marL="68580" marR="68580" marT="0" marB="0"/>
                </a:tc>
                <a:tc>
                  <a:txBody>
                    <a:bodyPr/>
                    <a:lstStyle/>
                    <a:p>
                      <a:pPr algn="l">
                        <a:spcAft>
                          <a:spcPts val="0"/>
                        </a:spcAft>
                      </a:pPr>
                      <a:r>
                        <a:rPr lang="zh-CN" sz="2000" kern="100" dirty="0">
                          <a:solidFill>
                            <a:schemeClr val="tx1"/>
                          </a:solidFill>
                          <a:effectLst/>
                        </a:rPr>
                        <a:t>这个函数将启动</a:t>
                      </a:r>
                      <a:r>
                        <a:rPr lang="en-US" sz="2000" kern="100" dirty="0">
                          <a:solidFill>
                            <a:schemeClr val="tx1"/>
                          </a:solidFill>
                          <a:effectLst/>
                        </a:rPr>
                        <a:t> </a:t>
                      </a:r>
                      <a:r>
                        <a:rPr lang="en-US" sz="2000" kern="100" dirty="0" err="1">
                          <a:solidFill>
                            <a:schemeClr val="tx1"/>
                          </a:solidFill>
                          <a:effectLst/>
                        </a:rPr>
                        <a:t>SysTick</a:t>
                      </a:r>
                      <a:r>
                        <a:rPr lang="en-US" sz="2000" kern="100" dirty="0">
                          <a:solidFill>
                            <a:schemeClr val="tx1"/>
                          </a:solidFill>
                          <a:effectLst/>
                        </a:rPr>
                        <a:t> </a:t>
                      </a:r>
                      <a:r>
                        <a:rPr lang="zh-CN" sz="2000" kern="100" dirty="0">
                          <a:solidFill>
                            <a:schemeClr val="tx1"/>
                          </a:solidFill>
                          <a:effectLst/>
                        </a:rPr>
                        <a:t>计数器。如果已经注册了一个中断处理程序，当</a:t>
                      </a:r>
                      <a:r>
                        <a:rPr lang="en-US" sz="2000" kern="100" dirty="0">
                          <a:solidFill>
                            <a:schemeClr val="tx1"/>
                          </a:solidFill>
                          <a:effectLst/>
                        </a:rPr>
                        <a:t> </a:t>
                      </a:r>
                      <a:r>
                        <a:rPr lang="en-US" sz="2000" kern="100" dirty="0" err="1">
                          <a:solidFill>
                            <a:schemeClr val="tx1"/>
                          </a:solidFill>
                          <a:effectLst/>
                        </a:rPr>
                        <a:t>SysTick</a:t>
                      </a:r>
                      <a:r>
                        <a:rPr lang="en-US" sz="2000" kern="100" dirty="0">
                          <a:solidFill>
                            <a:schemeClr val="tx1"/>
                          </a:solidFill>
                          <a:effectLst/>
                        </a:rPr>
                        <a:t> </a:t>
                      </a:r>
                      <a:r>
                        <a:rPr lang="zh-CN" sz="2000" kern="100" dirty="0" smtClean="0">
                          <a:solidFill>
                            <a:schemeClr val="tx1"/>
                          </a:solidFill>
                          <a:effectLst/>
                        </a:rPr>
                        <a:t>计数器</a:t>
                      </a:r>
                      <a:r>
                        <a:rPr lang="zh-CN" sz="2000" kern="100" dirty="0">
                          <a:solidFill>
                            <a:schemeClr val="tx1"/>
                          </a:solidFill>
                          <a:effectLst/>
                        </a:rPr>
                        <a:t>翻转时，中断处理程序将被调用。</a:t>
                      </a:r>
                      <a:endParaRPr lang="zh-CN" sz="2000" kern="100" dirty="0">
                        <a:solidFill>
                          <a:schemeClr val="tx1"/>
                        </a:solidFill>
                        <a:effectLst/>
                        <a:latin typeface="Calibri"/>
                        <a:ea typeface="宋体"/>
                        <a:cs typeface="Times New Roman"/>
                      </a:endParaRPr>
                    </a:p>
                  </a:txBody>
                  <a:tcPr marL="68580" marR="68580" marT="0" marB="0"/>
                </a:tc>
              </a:tr>
              <a:tr h="685800">
                <a:tc>
                  <a:txBody>
                    <a:bodyPr/>
                    <a:lstStyle/>
                    <a:p>
                      <a:pPr algn="just">
                        <a:spcAft>
                          <a:spcPts val="0"/>
                        </a:spcAft>
                      </a:pPr>
                      <a:r>
                        <a:rPr lang="zh-CN" sz="2000" kern="100">
                          <a:solidFill>
                            <a:schemeClr val="tx1"/>
                          </a:solidFill>
                          <a:effectLst/>
                        </a:rPr>
                        <a:t>功能</a:t>
                      </a:r>
                      <a:endParaRPr lang="zh-CN" sz="2000" kern="100">
                        <a:solidFill>
                          <a:schemeClr val="tx1"/>
                        </a:solidFill>
                        <a:effectLst/>
                        <a:latin typeface="Calibri"/>
                        <a:ea typeface="宋体"/>
                        <a:cs typeface="Times New Roman"/>
                      </a:endParaRPr>
                    </a:p>
                  </a:txBody>
                  <a:tcPr marL="68580" marR="68580" marT="0" marB="0"/>
                </a:tc>
                <a:tc>
                  <a:txBody>
                    <a:bodyPr/>
                    <a:lstStyle/>
                    <a:p>
                      <a:pPr algn="just">
                        <a:spcAft>
                          <a:spcPts val="0"/>
                        </a:spcAft>
                      </a:pPr>
                      <a:r>
                        <a:rPr lang="zh-CN" sz="2000" kern="100" dirty="0">
                          <a:solidFill>
                            <a:schemeClr val="tx1"/>
                          </a:solidFill>
                          <a:effectLst/>
                        </a:rPr>
                        <a:t>使能</a:t>
                      </a:r>
                      <a:r>
                        <a:rPr lang="en-US" sz="2000" kern="100" dirty="0">
                          <a:solidFill>
                            <a:schemeClr val="tx1"/>
                          </a:solidFill>
                          <a:effectLst/>
                        </a:rPr>
                        <a:t> </a:t>
                      </a:r>
                      <a:r>
                        <a:rPr lang="en-US" sz="2000" kern="100" dirty="0" err="1">
                          <a:solidFill>
                            <a:schemeClr val="tx1"/>
                          </a:solidFill>
                          <a:effectLst/>
                        </a:rPr>
                        <a:t>SysTick</a:t>
                      </a:r>
                      <a:r>
                        <a:rPr lang="en-US" sz="2000" kern="100" dirty="0">
                          <a:solidFill>
                            <a:schemeClr val="tx1"/>
                          </a:solidFill>
                          <a:effectLst/>
                        </a:rPr>
                        <a:t> </a:t>
                      </a:r>
                      <a:r>
                        <a:rPr lang="zh-CN" sz="2000" kern="100" dirty="0">
                          <a:solidFill>
                            <a:schemeClr val="tx1"/>
                          </a:solidFill>
                          <a:effectLst/>
                        </a:rPr>
                        <a:t>计数器</a:t>
                      </a:r>
                      <a:endParaRPr lang="zh-CN" sz="2000" kern="100" dirty="0">
                        <a:solidFill>
                          <a:schemeClr val="tx1"/>
                        </a:solidFill>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646745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err="1"/>
              <a:t>SysTick</a:t>
            </a:r>
            <a:r>
              <a:rPr lang="zh-CN" altLang="zh-CN" sz="3200" dirty="0"/>
              <a:t>库函数</a:t>
            </a:r>
            <a:endParaRPr lang="zh-CN" altLang="en-US" sz="3200" dirty="0"/>
          </a:p>
        </p:txBody>
      </p:sp>
      <p:graphicFrame>
        <p:nvGraphicFramePr>
          <p:cNvPr id="4" name="表格 3"/>
          <p:cNvGraphicFramePr>
            <a:graphicFrameLocks noGrp="1"/>
          </p:cNvGraphicFramePr>
          <p:nvPr>
            <p:extLst>
              <p:ext uri="{D42A27DB-BD31-4B8C-83A1-F6EECF244321}">
                <p14:modId xmlns:p14="http://schemas.microsoft.com/office/powerpoint/2010/main" val="2594468475"/>
              </p:ext>
            </p:extLst>
          </p:nvPr>
        </p:nvGraphicFramePr>
        <p:xfrm>
          <a:off x="533400" y="1219200"/>
          <a:ext cx="8001000" cy="3810000"/>
        </p:xfrm>
        <a:graphic>
          <a:graphicData uri="http://schemas.openxmlformats.org/drawingml/2006/table">
            <a:tbl>
              <a:tblPr firstRow="1" firstCol="1" bandRow="1">
                <a:tableStyleId>{5C22544A-7EE6-4342-B048-85BDC9FD1C3A}</a:tableStyleId>
              </a:tblPr>
              <a:tblGrid>
                <a:gridCol w="1347164"/>
                <a:gridCol w="6653836"/>
              </a:tblGrid>
              <a:tr h="635000">
                <a:tc>
                  <a:txBody>
                    <a:bodyPr/>
                    <a:lstStyle/>
                    <a:p>
                      <a:pPr algn="just">
                        <a:spcAft>
                          <a:spcPts val="0"/>
                        </a:spcAft>
                      </a:pPr>
                      <a:r>
                        <a:rPr lang="zh-CN" sz="2000" kern="100" dirty="0">
                          <a:solidFill>
                            <a:schemeClr val="tx1"/>
                          </a:solidFill>
                          <a:effectLst/>
                        </a:rPr>
                        <a:t>原型</a:t>
                      </a:r>
                      <a:endParaRPr lang="zh-CN" sz="2000" kern="100" dirty="0">
                        <a:solidFill>
                          <a:schemeClr val="tx1"/>
                        </a:solidFill>
                        <a:effectLst/>
                        <a:latin typeface="Calibri"/>
                        <a:ea typeface="宋体"/>
                        <a:cs typeface="Times New Roman"/>
                      </a:endParaRPr>
                    </a:p>
                  </a:txBody>
                  <a:tcPr marL="68580" marR="68580" marT="0" marB="0"/>
                </a:tc>
                <a:tc>
                  <a:txBody>
                    <a:bodyPr/>
                    <a:lstStyle/>
                    <a:p>
                      <a:pPr algn="just">
                        <a:spcAft>
                          <a:spcPts val="0"/>
                        </a:spcAft>
                      </a:pPr>
                      <a:r>
                        <a:rPr lang="en-US" sz="2000" kern="0">
                          <a:solidFill>
                            <a:schemeClr val="tx1"/>
                          </a:solidFill>
                          <a:effectLst/>
                        </a:rPr>
                        <a:t>voidSysTickDisable(void)</a:t>
                      </a:r>
                      <a:endParaRPr lang="zh-CN" sz="2000" kern="100">
                        <a:solidFill>
                          <a:schemeClr val="tx1"/>
                        </a:solidFill>
                        <a:effectLst/>
                        <a:latin typeface="Calibri"/>
                        <a:ea typeface="宋体"/>
                        <a:cs typeface="Times New Roman"/>
                      </a:endParaRPr>
                    </a:p>
                  </a:txBody>
                  <a:tcPr marL="68580" marR="68580" marT="0" marB="0"/>
                </a:tc>
              </a:tr>
              <a:tr h="635000">
                <a:tc>
                  <a:txBody>
                    <a:bodyPr/>
                    <a:lstStyle/>
                    <a:p>
                      <a:pPr algn="just">
                        <a:spcAft>
                          <a:spcPts val="0"/>
                        </a:spcAft>
                      </a:pPr>
                      <a:r>
                        <a:rPr lang="zh-CN" sz="2000" kern="100" dirty="0">
                          <a:solidFill>
                            <a:schemeClr val="tx1"/>
                          </a:solidFill>
                          <a:effectLst/>
                        </a:rPr>
                        <a:t>参数</a:t>
                      </a:r>
                      <a:endParaRPr lang="zh-CN" sz="2000" kern="100" dirty="0">
                        <a:solidFill>
                          <a:schemeClr val="tx1"/>
                        </a:solidFill>
                        <a:effectLst/>
                        <a:latin typeface="Calibri"/>
                        <a:ea typeface="宋体"/>
                        <a:cs typeface="Times New Roman"/>
                      </a:endParaRPr>
                    </a:p>
                  </a:txBody>
                  <a:tcPr marL="68580" marR="68580" marT="0" marB="0"/>
                </a:tc>
                <a:tc>
                  <a:txBody>
                    <a:bodyPr/>
                    <a:lstStyle/>
                    <a:p>
                      <a:pPr algn="l">
                        <a:spcAft>
                          <a:spcPts val="0"/>
                        </a:spcAft>
                      </a:pPr>
                      <a:r>
                        <a:rPr lang="en-US" sz="2000" kern="0" dirty="0">
                          <a:solidFill>
                            <a:schemeClr val="tx1"/>
                          </a:solidFill>
                          <a:effectLst/>
                        </a:rPr>
                        <a:t>None.</a:t>
                      </a:r>
                      <a:endParaRPr lang="zh-CN" sz="2000" kern="100" dirty="0">
                        <a:solidFill>
                          <a:schemeClr val="tx1"/>
                        </a:solidFill>
                        <a:effectLst/>
                        <a:latin typeface="Calibri"/>
                        <a:ea typeface="宋体"/>
                        <a:cs typeface="Times New Roman"/>
                      </a:endParaRPr>
                    </a:p>
                  </a:txBody>
                  <a:tcPr marL="68580" marR="68580" marT="0" marB="0"/>
                </a:tc>
              </a:tr>
              <a:tr h="635000">
                <a:tc>
                  <a:txBody>
                    <a:bodyPr/>
                    <a:lstStyle/>
                    <a:p>
                      <a:pPr algn="just">
                        <a:spcAft>
                          <a:spcPts val="0"/>
                        </a:spcAft>
                      </a:pPr>
                      <a:r>
                        <a:rPr lang="zh-CN" sz="2000" kern="100" dirty="0">
                          <a:solidFill>
                            <a:schemeClr val="tx1"/>
                          </a:solidFill>
                          <a:effectLst/>
                        </a:rPr>
                        <a:t>返回</a:t>
                      </a:r>
                      <a:endParaRPr lang="zh-CN" sz="2000" kern="100" dirty="0">
                        <a:solidFill>
                          <a:schemeClr val="tx1"/>
                        </a:solidFill>
                        <a:effectLst/>
                        <a:latin typeface="Calibri"/>
                        <a:ea typeface="宋体"/>
                        <a:cs typeface="Times New Roman"/>
                      </a:endParaRPr>
                    </a:p>
                  </a:txBody>
                  <a:tcPr marL="68580" marR="68580" marT="0" marB="0"/>
                </a:tc>
                <a:tc>
                  <a:txBody>
                    <a:bodyPr/>
                    <a:lstStyle/>
                    <a:p>
                      <a:pPr algn="just">
                        <a:spcAft>
                          <a:spcPts val="0"/>
                        </a:spcAft>
                      </a:pPr>
                      <a:r>
                        <a:rPr lang="en-US" sz="2000" kern="0" dirty="0">
                          <a:solidFill>
                            <a:schemeClr val="tx1"/>
                          </a:solidFill>
                          <a:effectLst/>
                        </a:rPr>
                        <a:t>None.</a:t>
                      </a:r>
                      <a:endParaRPr lang="zh-CN" sz="2000" kern="100" dirty="0">
                        <a:solidFill>
                          <a:schemeClr val="tx1"/>
                        </a:solidFill>
                        <a:effectLst/>
                        <a:latin typeface="Calibri"/>
                        <a:ea typeface="宋体"/>
                        <a:cs typeface="Times New Roman"/>
                      </a:endParaRPr>
                    </a:p>
                  </a:txBody>
                  <a:tcPr marL="68580" marR="68580" marT="0" marB="0"/>
                </a:tc>
              </a:tr>
              <a:tr h="1270000">
                <a:tc>
                  <a:txBody>
                    <a:bodyPr/>
                    <a:lstStyle/>
                    <a:p>
                      <a:pPr algn="just">
                        <a:spcAft>
                          <a:spcPts val="0"/>
                        </a:spcAft>
                      </a:pPr>
                      <a:r>
                        <a:rPr lang="zh-CN" sz="2000" kern="100">
                          <a:solidFill>
                            <a:schemeClr val="tx1"/>
                          </a:solidFill>
                          <a:effectLst/>
                        </a:rPr>
                        <a:t>说明</a:t>
                      </a:r>
                      <a:endParaRPr lang="zh-CN" sz="2000" kern="100">
                        <a:solidFill>
                          <a:schemeClr val="tx1"/>
                        </a:solidFill>
                        <a:effectLst/>
                        <a:latin typeface="Calibri"/>
                        <a:ea typeface="宋体"/>
                        <a:cs typeface="Times New Roman"/>
                      </a:endParaRPr>
                    </a:p>
                  </a:txBody>
                  <a:tcPr marL="68580" marR="68580" marT="0" marB="0"/>
                </a:tc>
                <a:tc>
                  <a:txBody>
                    <a:bodyPr/>
                    <a:lstStyle/>
                    <a:p>
                      <a:pPr algn="l">
                        <a:spcAft>
                          <a:spcPts val="0"/>
                        </a:spcAft>
                      </a:pPr>
                      <a:r>
                        <a:rPr lang="zh-CN" sz="2000" kern="100" dirty="0">
                          <a:solidFill>
                            <a:schemeClr val="tx1"/>
                          </a:solidFill>
                          <a:effectLst/>
                        </a:rPr>
                        <a:t>这个函数停止</a:t>
                      </a:r>
                      <a:r>
                        <a:rPr lang="en-US" sz="2000" kern="100" dirty="0">
                          <a:solidFill>
                            <a:schemeClr val="tx1"/>
                          </a:solidFill>
                          <a:effectLst/>
                        </a:rPr>
                        <a:t> </a:t>
                      </a:r>
                      <a:r>
                        <a:rPr lang="en-US" sz="2000" kern="100" dirty="0" err="1">
                          <a:solidFill>
                            <a:schemeClr val="tx1"/>
                          </a:solidFill>
                          <a:effectLst/>
                        </a:rPr>
                        <a:t>SysTick</a:t>
                      </a:r>
                      <a:r>
                        <a:rPr lang="en-US" sz="2000" kern="100" dirty="0">
                          <a:solidFill>
                            <a:schemeClr val="tx1"/>
                          </a:solidFill>
                          <a:effectLst/>
                        </a:rPr>
                        <a:t> </a:t>
                      </a:r>
                      <a:r>
                        <a:rPr lang="zh-CN" sz="2000" kern="100" dirty="0">
                          <a:solidFill>
                            <a:schemeClr val="tx1"/>
                          </a:solidFill>
                          <a:effectLst/>
                        </a:rPr>
                        <a:t>计数器。如果已经注册了一个中断处理程序，则这个中断处理程 序在</a:t>
                      </a:r>
                      <a:r>
                        <a:rPr lang="en-US" sz="2000" kern="100" dirty="0">
                          <a:solidFill>
                            <a:schemeClr val="tx1"/>
                          </a:solidFill>
                          <a:effectLst/>
                        </a:rPr>
                        <a:t> </a:t>
                      </a:r>
                      <a:r>
                        <a:rPr lang="en-US" sz="2000" kern="100" dirty="0" err="1">
                          <a:solidFill>
                            <a:schemeClr val="tx1"/>
                          </a:solidFill>
                          <a:effectLst/>
                        </a:rPr>
                        <a:t>SysTick</a:t>
                      </a:r>
                      <a:r>
                        <a:rPr lang="en-US" sz="2000" kern="100" dirty="0">
                          <a:solidFill>
                            <a:schemeClr val="tx1"/>
                          </a:solidFill>
                          <a:effectLst/>
                        </a:rPr>
                        <a:t> </a:t>
                      </a:r>
                      <a:r>
                        <a:rPr lang="zh-CN" sz="2000" kern="100" dirty="0">
                          <a:solidFill>
                            <a:schemeClr val="tx1"/>
                          </a:solidFill>
                          <a:effectLst/>
                        </a:rPr>
                        <a:t>重新启动之前不会被调用。</a:t>
                      </a:r>
                      <a:endParaRPr lang="zh-CN" sz="2000" kern="100" dirty="0">
                        <a:solidFill>
                          <a:schemeClr val="tx1"/>
                        </a:solidFill>
                        <a:effectLst/>
                        <a:latin typeface="Calibri"/>
                        <a:ea typeface="宋体"/>
                        <a:cs typeface="Times New Roman"/>
                      </a:endParaRPr>
                    </a:p>
                  </a:txBody>
                  <a:tcPr marL="68580" marR="68580" marT="0" marB="0"/>
                </a:tc>
              </a:tr>
              <a:tr h="635000">
                <a:tc>
                  <a:txBody>
                    <a:bodyPr/>
                    <a:lstStyle/>
                    <a:p>
                      <a:pPr algn="just">
                        <a:spcAft>
                          <a:spcPts val="0"/>
                        </a:spcAft>
                      </a:pPr>
                      <a:r>
                        <a:rPr lang="zh-CN" sz="2000" kern="100">
                          <a:solidFill>
                            <a:schemeClr val="tx1"/>
                          </a:solidFill>
                          <a:effectLst/>
                        </a:rPr>
                        <a:t>功能</a:t>
                      </a:r>
                      <a:endParaRPr lang="zh-CN" sz="2000" kern="100">
                        <a:solidFill>
                          <a:schemeClr val="tx1"/>
                        </a:solidFill>
                        <a:effectLst/>
                        <a:latin typeface="Calibri"/>
                        <a:ea typeface="宋体"/>
                        <a:cs typeface="Times New Roman"/>
                      </a:endParaRPr>
                    </a:p>
                  </a:txBody>
                  <a:tcPr marL="68580" marR="68580" marT="0" marB="0"/>
                </a:tc>
                <a:tc>
                  <a:txBody>
                    <a:bodyPr/>
                    <a:lstStyle/>
                    <a:p>
                      <a:pPr algn="just">
                        <a:spcAft>
                          <a:spcPts val="0"/>
                        </a:spcAft>
                      </a:pPr>
                      <a:r>
                        <a:rPr lang="zh-CN" sz="2000" kern="100" dirty="0">
                          <a:solidFill>
                            <a:schemeClr val="tx1"/>
                          </a:solidFill>
                          <a:effectLst/>
                        </a:rPr>
                        <a:t>禁止</a:t>
                      </a:r>
                      <a:r>
                        <a:rPr lang="en-US" sz="2000" kern="100" dirty="0">
                          <a:solidFill>
                            <a:schemeClr val="tx1"/>
                          </a:solidFill>
                          <a:effectLst/>
                        </a:rPr>
                        <a:t> </a:t>
                      </a:r>
                      <a:r>
                        <a:rPr lang="en-US" sz="2000" kern="100" dirty="0" err="1">
                          <a:solidFill>
                            <a:schemeClr val="tx1"/>
                          </a:solidFill>
                          <a:effectLst/>
                        </a:rPr>
                        <a:t>SysTick</a:t>
                      </a:r>
                      <a:r>
                        <a:rPr lang="en-US" sz="2000" kern="100" dirty="0">
                          <a:solidFill>
                            <a:schemeClr val="tx1"/>
                          </a:solidFill>
                          <a:effectLst/>
                        </a:rPr>
                        <a:t> </a:t>
                      </a:r>
                      <a:r>
                        <a:rPr lang="zh-CN" sz="2000" kern="100" dirty="0">
                          <a:solidFill>
                            <a:schemeClr val="tx1"/>
                          </a:solidFill>
                          <a:effectLst/>
                        </a:rPr>
                        <a:t>计数器</a:t>
                      </a:r>
                      <a:endParaRPr lang="zh-CN" sz="2000" kern="100" dirty="0">
                        <a:solidFill>
                          <a:schemeClr val="tx1"/>
                        </a:solidFill>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646745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err="1"/>
              <a:t>SysTick</a:t>
            </a:r>
            <a:r>
              <a:rPr lang="zh-CN" altLang="zh-CN" sz="3200" dirty="0"/>
              <a:t>库函数</a:t>
            </a:r>
            <a:endParaRPr lang="zh-CN" altLang="en-US" sz="3200" dirty="0"/>
          </a:p>
        </p:txBody>
      </p:sp>
      <p:graphicFrame>
        <p:nvGraphicFramePr>
          <p:cNvPr id="4" name="表格 3"/>
          <p:cNvGraphicFramePr>
            <a:graphicFrameLocks noGrp="1"/>
          </p:cNvGraphicFramePr>
          <p:nvPr>
            <p:extLst>
              <p:ext uri="{D42A27DB-BD31-4B8C-83A1-F6EECF244321}">
                <p14:modId xmlns:p14="http://schemas.microsoft.com/office/powerpoint/2010/main" val="3991149926"/>
              </p:ext>
            </p:extLst>
          </p:nvPr>
        </p:nvGraphicFramePr>
        <p:xfrm>
          <a:off x="457200" y="1295400"/>
          <a:ext cx="8229600" cy="3810000"/>
        </p:xfrm>
        <a:graphic>
          <a:graphicData uri="http://schemas.openxmlformats.org/drawingml/2006/table">
            <a:tbl>
              <a:tblPr firstRow="1" firstCol="1" bandRow="1">
                <a:tableStyleId>{5C22544A-7EE6-4342-B048-85BDC9FD1C3A}</a:tableStyleId>
              </a:tblPr>
              <a:tblGrid>
                <a:gridCol w="1376285"/>
                <a:gridCol w="6853315"/>
              </a:tblGrid>
              <a:tr h="635000">
                <a:tc>
                  <a:txBody>
                    <a:bodyPr/>
                    <a:lstStyle/>
                    <a:p>
                      <a:pPr algn="just">
                        <a:spcAft>
                          <a:spcPts val="0"/>
                        </a:spcAft>
                      </a:pPr>
                      <a:r>
                        <a:rPr lang="zh-CN" sz="2000" kern="100" dirty="0">
                          <a:solidFill>
                            <a:schemeClr val="tx1"/>
                          </a:solidFill>
                          <a:effectLst/>
                        </a:rPr>
                        <a:t>原型</a:t>
                      </a:r>
                      <a:endParaRPr lang="zh-CN" sz="2000" kern="100" dirty="0">
                        <a:solidFill>
                          <a:schemeClr val="tx1"/>
                        </a:solidFill>
                        <a:effectLst/>
                        <a:latin typeface="Calibri"/>
                        <a:ea typeface="宋体"/>
                        <a:cs typeface="Times New Roman"/>
                      </a:endParaRPr>
                    </a:p>
                  </a:txBody>
                  <a:tcPr marL="68580" marR="68580" marT="0" marB="0"/>
                </a:tc>
                <a:tc>
                  <a:txBody>
                    <a:bodyPr/>
                    <a:lstStyle/>
                    <a:p>
                      <a:pPr algn="just">
                        <a:spcAft>
                          <a:spcPts val="0"/>
                        </a:spcAft>
                      </a:pPr>
                      <a:r>
                        <a:rPr lang="en-US" sz="2000" kern="0">
                          <a:solidFill>
                            <a:schemeClr val="tx1"/>
                          </a:solidFill>
                          <a:effectLst/>
                        </a:rPr>
                        <a:t>unsignedlongSysTickValueGet(void)</a:t>
                      </a:r>
                      <a:endParaRPr lang="zh-CN" sz="2000" kern="100">
                        <a:solidFill>
                          <a:schemeClr val="tx1"/>
                        </a:solidFill>
                        <a:effectLst/>
                        <a:latin typeface="Calibri"/>
                        <a:ea typeface="宋体"/>
                        <a:cs typeface="Times New Roman"/>
                      </a:endParaRPr>
                    </a:p>
                  </a:txBody>
                  <a:tcPr marL="68580" marR="68580" marT="0" marB="0"/>
                </a:tc>
              </a:tr>
              <a:tr h="635000">
                <a:tc>
                  <a:txBody>
                    <a:bodyPr/>
                    <a:lstStyle/>
                    <a:p>
                      <a:pPr algn="just">
                        <a:spcAft>
                          <a:spcPts val="0"/>
                        </a:spcAft>
                      </a:pPr>
                      <a:r>
                        <a:rPr lang="zh-CN" sz="2000" kern="100" dirty="0">
                          <a:solidFill>
                            <a:schemeClr val="tx1"/>
                          </a:solidFill>
                          <a:effectLst/>
                        </a:rPr>
                        <a:t>参数</a:t>
                      </a:r>
                      <a:endParaRPr lang="zh-CN" sz="2000" kern="100" dirty="0">
                        <a:solidFill>
                          <a:schemeClr val="tx1"/>
                        </a:solidFill>
                        <a:effectLst/>
                        <a:latin typeface="Calibri"/>
                        <a:ea typeface="宋体"/>
                        <a:cs typeface="Times New Roman"/>
                      </a:endParaRPr>
                    </a:p>
                  </a:txBody>
                  <a:tcPr marL="68580" marR="68580" marT="0" marB="0"/>
                </a:tc>
                <a:tc>
                  <a:txBody>
                    <a:bodyPr/>
                    <a:lstStyle/>
                    <a:p>
                      <a:pPr algn="l">
                        <a:spcAft>
                          <a:spcPts val="0"/>
                        </a:spcAft>
                      </a:pPr>
                      <a:r>
                        <a:rPr lang="en-US" sz="2000" kern="0" dirty="0">
                          <a:solidFill>
                            <a:schemeClr val="tx1"/>
                          </a:solidFill>
                          <a:effectLst/>
                        </a:rPr>
                        <a:t>None.</a:t>
                      </a:r>
                      <a:endParaRPr lang="zh-CN" sz="2000" kern="100" dirty="0">
                        <a:solidFill>
                          <a:schemeClr val="tx1"/>
                        </a:solidFill>
                        <a:effectLst/>
                        <a:latin typeface="Calibri"/>
                        <a:ea typeface="宋体"/>
                        <a:cs typeface="Times New Roman"/>
                      </a:endParaRPr>
                    </a:p>
                  </a:txBody>
                  <a:tcPr marL="68580" marR="68580" marT="0" marB="0"/>
                </a:tc>
              </a:tr>
              <a:tr h="635000">
                <a:tc>
                  <a:txBody>
                    <a:bodyPr/>
                    <a:lstStyle/>
                    <a:p>
                      <a:pPr algn="just">
                        <a:spcAft>
                          <a:spcPts val="0"/>
                        </a:spcAft>
                      </a:pPr>
                      <a:r>
                        <a:rPr lang="zh-CN" sz="2000" kern="100">
                          <a:solidFill>
                            <a:schemeClr val="tx1"/>
                          </a:solidFill>
                          <a:effectLst/>
                        </a:rPr>
                        <a:t>返回</a:t>
                      </a:r>
                      <a:endParaRPr lang="zh-CN" sz="2000" kern="100">
                        <a:solidFill>
                          <a:schemeClr val="tx1"/>
                        </a:solidFill>
                        <a:effectLst/>
                        <a:latin typeface="Calibri"/>
                        <a:ea typeface="宋体"/>
                        <a:cs typeface="Times New Roman"/>
                      </a:endParaRPr>
                    </a:p>
                  </a:txBody>
                  <a:tcPr marL="68580" marR="68580" marT="0" marB="0"/>
                </a:tc>
                <a:tc>
                  <a:txBody>
                    <a:bodyPr/>
                    <a:lstStyle/>
                    <a:p>
                      <a:pPr algn="just">
                        <a:spcAft>
                          <a:spcPts val="0"/>
                        </a:spcAft>
                      </a:pPr>
                      <a:r>
                        <a:rPr lang="zh-CN" sz="2000" kern="100" dirty="0">
                          <a:solidFill>
                            <a:schemeClr val="tx1"/>
                          </a:solidFill>
                          <a:effectLst/>
                        </a:rPr>
                        <a:t>返回</a:t>
                      </a:r>
                      <a:r>
                        <a:rPr lang="en-US" sz="2000" kern="100" dirty="0">
                          <a:solidFill>
                            <a:schemeClr val="tx1"/>
                          </a:solidFill>
                          <a:effectLst/>
                        </a:rPr>
                        <a:t> </a:t>
                      </a:r>
                      <a:r>
                        <a:rPr lang="en-US" sz="2000" kern="100" dirty="0" err="1">
                          <a:solidFill>
                            <a:schemeClr val="tx1"/>
                          </a:solidFill>
                          <a:effectLst/>
                        </a:rPr>
                        <a:t>SysTick</a:t>
                      </a:r>
                      <a:r>
                        <a:rPr lang="en-US" sz="2000" kern="100" dirty="0">
                          <a:solidFill>
                            <a:schemeClr val="tx1"/>
                          </a:solidFill>
                          <a:effectLst/>
                        </a:rPr>
                        <a:t> </a:t>
                      </a:r>
                      <a:r>
                        <a:rPr lang="zh-CN" sz="2000" kern="100" dirty="0">
                          <a:solidFill>
                            <a:schemeClr val="tx1"/>
                          </a:solidFill>
                          <a:effectLst/>
                        </a:rPr>
                        <a:t>计数器的当前值</a:t>
                      </a:r>
                      <a:endParaRPr lang="zh-CN" sz="2000" kern="100" dirty="0">
                        <a:solidFill>
                          <a:schemeClr val="tx1"/>
                        </a:solidFill>
                        <a:effectLst/>
                        <a:latin typeface="Calibri"/>
                        <a:ea typeface="宋体"/>
                        <a:cs typeface="Times New Roman"/>
                      </a:endParaRPr>
                    </a:p>
                  </a:txBody>
                  <a:tcPr marL="68580" marR="68580" marT="0" marB="0"/>
                </a:tc>
              </a:tr>
              <a:tr h="1270000">
                <a:tc>
                  <a:txBody>
                    <a:bodyPr/>
                    <a:lstStyle/>
                    <a:p>
                      <a:pPr algn="just">
                        <a:spcAft>
                          <a:spcPts val="0"/>
                        </a:spcAft>
                      </a:pPr>
                      <a:r>
                        <a:rPr lang="zh-CN" sz="2000" kern="100">
                          <a:solidFill>
                            <a:schemeClr val="tx1"/>
                          </a:solidFill>
                          <a:effectLst/>
                        </a:rPr>
                        <a:t>说明</a:t>
                      </a:r>
                      <a:endParaRPr lang="zh-CN" sz="2000" kern="100">
                        <a:solidFill>
                          <a:schemeClr val="tx1"/>
                        </a:solidFill>
                        <a:effectLst/>
                        <a:latin typeface="Calibri"/>
                        <a:ea typeface="宋体"/>
                        <a:cs typeface="Times New Roman"/>
                      </a:endParaRPr>
                    </a:p>
                  </a:txBody>
                  <a:tcPr marL="68580" marR="68580" marT="0" marB="0"/>
                </a:tc>
                <a:tc>
                  <a:txBody>
                    <a:bodyPr/>
                    <a:lstStyle/>
                    <a:p>
                      <a:pPr algn="l">
                        <a:spcAft>
                          <a:spcPts val="0"/>
                        </a:spcAft>
                      </a:pPr>
                      <a:r>
                        <a:rPr lang="zh-CN" sz="2000" kern="100" dirty="0">
                          <a:solidFill>
                            <a:schemeClr val="tx1"/>
                          </a:solidFill>
                          <a:effectLst/>
                        </a:rPr>
                        <a:t>这个函数返回</a:t>
                      </a:r>
                      <a:r>
                        <a:rPr lang="en-US" sz="2000" kern="100" dirty="0">
                          <a:solidFill>
                            <a:schemeClr val="tx1"/>
                          </a:solidFill>
                          <a:effectLst/>
                        </a:rPr>
                        <a:t> </a:t>
                      </a:r>
                      <a:r>
                        <a:rPr lang="en-US" sz="2000" kern="100" dirty="0" err="1">
                          <a:solidFill>
                            <a:schemeClr val="tx1"/>
                          </a:solidFill>
                          <a:effectLst/>
                        </a:rPr>
                        <a:t>SysTick</a:t>
                      </a:r>
                      <a:r>
                        <a:rPr lang="en-US" sz="2000" kern="100" dirty="0">
                          <a:solidFill>
                            <a:schemeClr val="tx1"/>
                          </a:solidFill>
                          <a:effectLst/>
                        </a:rPr>
                        <a:t> </a:t>
                      </a:r>
                      <a:r>
                        <a:rPr lang="zh-CN" sz="2000" kern="100" dirty="0">
                          <a:solidFill>
                            <a:schemeClr val="tx1"/>
                          </a:solidFill>
                          <a:effectLst/>
                        </a:rPr>
                        <a:t>计数器的当前值；它的值将在（周期</a:t>
                      </a:r>
                      <a:r>
                        <a:rPr lang="en-US" sz="2000" kern="100" dirty="0">
                          <a:solidFill>
                            <a:schemeClr val="tx1"/>
                          </a:solidFill>
                          <a:effectLst/>
                        </a:rPr>
                        <a:t>-1</a:t>
                      </a:r>
                      <a:r>
                        <a:rPr lang="zh-CN" sz="2000" kern="100" dirty="0">
                          <a:solidFill>
                            <a:schemeClr val="tx1"/>
                          </a:solidFill>
                          <a:effectLst/>
                        </a:rPr>
                        <a:t>）到</a:t>
                      </a:r>
                      <a:r>
                        <a:rPr lang="en-US" sz="2000" kern="100" dirty="0">
                          <a:solidFill>
                            <a:schemeClr val="tx1"/>
                          </a:solidFill>
                          <a:effectLst/>
                        </a:rPr>
                        <a:t> 0 </a:t>
                      </a:r>
                      <a:r>
                        <a:rPr lang="zh-CN" sz="2000" kern="100" dirty="0">
                          <a:solidFill>
                            <a:schemeClr val="tx1"/>
                          </a:solidFill>
                          <a:effectLst/>
                        </a:rPr>
                        <a:t>之间</a:t>
                      </a:r>
                      <a:r>
                        <a:rPr lang="en-US" sz="2000" kern="100" dirty="0">
                          <a:solidFill>
                            <a:schemeClr val="tx1"/>
                          </a:solidFill>
                          <a:effectLst/>
                        </a:rPr>
                        <a:t>[</a:t>
                      </a:r>
                      <a:r>
                        <a:rPr lang="zh-CN" sz="2000" kern="100" dirty="0">
                          <a:solidFill>
                            <a:schemeClr val="tx1"/>
                          </a:solidFill>
                          <a:effectLst/>
                        </a:rPr>
                        <a:t>（周期</a:t>
                      </a:r>
                      <a:r>
                        <a:rPr lang="en-US" sz="2000" kern="100" dirty="0">
                          <a:solidFill>
                            <a:schemeClr val="tx1"/>
                          </a:solidFill>
                          <a:effectLst/>
                        </a:rPr>
                        <a:t>-1</a:t>
                      </a:r>
                      <a:r>
                        <a:rPr lang="zh-CN" sz="2000" kern="100" dirty="0">
                          <a:solidFill>
                            <a:schemeClr val="tx1"/>
                          </a:solidFill>
                          <a:effectLst/>
                        </a:rPr>
                        <a:t>） 和</a:t>
                      </a:r>
                      <a:r>
                        <a:rPr lang="en-US" sz="2000" kern="100" dirty="0">
                          <a:solidFill>
                            <a:schemeClr val="tx1"/>
                          </a:solidFill>
                          <a:effectLst/>
                        </a:rPr>
                        <a:t> 0 </a:t>
                      </a:r>
                      <a:r>
                        <a:rPr lang="zh-CN" sz="2000" kern="100" dirty="0">
                          <a:solidFill>
                            <a:schemeClr val="tx1"/>
                          </a:solidFill>
                          <a:effectLst/>
                        </a:rPr>
                        <a:t>两个值包括在内</a:t>
                      </a:r>
                      <a:r>
                        <a:rPr lang="en-US" sz="2000" kern="100" dirty="0">
                          <a:solidFill>
                            <a:schemeClr val="tx1"/>
                          </a:solidFill>
                          <a:effectLst/>
                        </a:rPr>
                        <a:t>]</a:t>
                      </a:r>
                      <a:r>
                        <a:rPr lang="zh-CN" sz="2000" kern="100" dirty="0">
                          <a:solidFill>
                            <a:schemeClr val="tx1"/>
                          </a:solidFill>
                          <a:effectLst/>
                        </a:rPr>
                        <a:t>。 </a:t>
                      </a:r>
                      <a:endParaRPr lang="zh-CN" sz="2000" kern="100" dirty="0">
                        <a:solidFill>
                          <a:schemeClr val="tx1"/>
                        </a:solidFill>
                        <a:effectLst/>
                        <a:latin typeface="Calibri"/>
                        <a:ea typeface="宋体"/>
                        <a:cs typeface="Times New Roman"/>
                      </a:endParaRPr>
                    </a:p>
                  </a:txBody>
                  <a:tcPr marL="68580" marR="68580" marT="0" marB="0"/>
                </a:tc>
              </a:tr>
              <a:tr h="635000">
                <a:tc>
                  <a:txBody>
                    <a:bodyPr/>
                    <a:lstStyle/>
                    <a:p>
                      <a:pPr algn="just">
                        <a:spcAft>
                          <a:spcPts val="0"/>
                        </a:spcAft>
                      </a:pPr>
                      <a:r>
                        <a:rPr lang="zh-CN" sz="2000" kern="100">
                          <a:solidFill>
                            <a:schemeClr val="tx1"/>
                          </a:solidFill>
                          <a:effectLst/>
                        </a:rPr>
                        <a:t>功能</a:t>
                      </a:r>
                      <a:endParaRPr lang="zh-CN" sz="2000" kern="100">
                        <a:solidFill>
                          <a:schemeClr val="tx1"/>
                        </a:solidFill>
                        <a:effectLst/>
                        <a:latin typeface="Calibri"/>
                        <a:ea typeface="宋体"/>
                        <a:cs typeface="Times New Roman"/>
                      </a:endParaRPr>
                    </a:p>
                  </a:txBody>
                  <a:tcPr marL="68580" marR="68580" marT="0" marB="0"/>
                </a:tc>
                <a:tc>
                  <a:txBody>
                    <a:bodyPr/>
                    <a:lstStyle/>
                    <a:p>
                      <a:pPr algn="just">
                        <a:spcAft>
                          <a:spcPts val="0"/>
                        </a:spcAft>
                      </a:pPr>
                      <a:r>
                        <a:rPr lang="zh-CN" sz="2000" kern="100" dirty="0">
                          <a:solidFill>
                            <a:schemeClr val="tx1"/>
                          </a:solidFill>
                          <a:effectLst/>
                        </a:rPr>
                        <a:t>获取</a:t>
                      </a:r>
                      <a:r>
                        <a:rPr lang="en-US" sz="2000" kern="100" dirty="0">
                          <a:solidFill>
                            <a:schemeClr val="tx1"/>
                          </a:solidFill>
                          <a:effectLst/>
                        </a:rPr>
                        <a:t> </a:t>
                      </a:r>
                      <a:r>
                        <a:rPr lang="en-US" sz="2000" kern="100" dirty="0" err="1">
                          <a:solidFill>
                            <a:schemeClr val="tx1"/>
                          </a:solidFill>
                          <a:effectLst/>
                        </a:rPr>
                        <a:t>SysTick</a:t>
                      </a:r>
                      <a:r>
                        <a:rPr lang="en-US" sz="2000" kern="100" dirty="0">
                          <a:solidFill>
                            <a:schemeClr val="tx1"/>
                          </a:solidFill>
                          <a:effectLst/>
                        </a:rPr>
                        <a:t> </a:t>
                      </a:r>
                      <a:r>
                        <a:rPr lang="zh-CN" sz="2000" kern="100" dirty="0">
                          <a:solidFill>
                            <a:schemeClr val="tx1"/>
                          </a:solidFill>
                          <a:effectLst/>
                        </a:rPr>
                        <a:t>计数器的当前值</a:t>
                      </a:r>
                      <a:endParaRPr lang="zh-CN" sz="2000" kern="100" dirty="0">
                        <a:solidFill>
                          <a:schemeClr val="tx1"/>
                        </a:solidFill>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64674553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itchFamily="34" charset="0"/>
            <a:ea typeface="黑体" pitchFamily="2"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itchFamily="34" charset="0"/>
            <a:ea typeface="黑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20070815模板</Template>
  <TotalTime>11082</TotalTime>
  <Words>2386</Words>
  <Application>Microsoft Office PowerPoint</Application>
  <PresentationFormat>全屏显示(4:3)</PresentationFormat>
  <Paragraphs>240</Paragraphs>
  <Slides>45</Slides>
  <Notes>1</Notes>
  <HiddenSlides>0</HiddenSlides>
  <MMClips>0</MMClips>
  <ScaleCrop>false</ScaleCrop>
  <HeadingPairs>
    <vt:vector size="4" baseType="variant">
      <vt:variant>
        <vt:lpstr>主题</vt:lpstr>
      </vt:variant>
      <vt:variant>
        <vt:i4>2</vt:i4>
      </vt:variant>
      <vt:variant>
        <vt:lpstr>幻灯片标题</vt:lpstr>
      </vt:variant>
      <vt:variant>
        <vt:i4>45</vt:i4>
      </vt:variant>
    </vt:vector>
  </HeadingPairs>
  <TitlesOfParts>
    <vt:vector size="47" baseType="lpstr">
      <vt:lpstr>1_自定义设计方案</vt:lpstr>
      <vt:lpstr>2_自定义设计方案</vt:lpstr>
      <vt:lpstr>SysTick及通用定时器模块</vt:lpstr>
      <vt:lpstr>概述</vt:lpstr>
      <vt:lpstr>系统定时器SysTick  </vt:lpstr>
      <vt:lpstr>系统定时器的寄存器  </vt:lpstr>
      <vt:lpstr>SysTick库函数</vt:lpstr>
      <vt:lpstr>SysTick库函数</vt:lpstr>
      <vt:lpstr>SysTick库函数</vt:lpstr>
      <vt:lpstr>SysTick库函数</vt:lpstr>
      <vt:lpstr>SysTick库函数</vt:lpstr>
      <vt:lpstr>SysTick举例</vt:lpstr>
      <vt:lpstr>SysTick举例</vt:lpstr>
      <vt:lpstr>SysTick举例</vt:lpstr>
      <vt:lpstr>SysTick举例</vt:lpstr>
      <vt:lpstr>通用定时器模块</vt:lpstr>
      <vt:lpstr>通用定时器概述 </vt:lpstr>
      <vt:lpstr>32位单次触发/周期定时器</vt:lpstr>
      <vt:lpstr>32位RTC定时器</vt:lpstr>
      <vt:lpstr>16位单次触发/周期定时器</vt:lpstr>
      <vt:lpstr>16位输入边沿计数捕获</vt:lpstr>
      <vt:lpstr>16位输入边沿定时捕获</vt:lpstr>
      <vt:lpstr>16位PWM 模式</vt:lpstr>
      <vt:lpstr>通用定时器应用</vt:lpstr>
      <vt:lpstr>通用定时器模块的结构图</vt:lpstr>
      <vt:lpstr>通用定时器控制寄存器</vt:lpstr>
      <vt:lpstr>通用定时器控制寄存器</vt:lpstr>
      <vt:lpstr>通用定时器控制寄存器</vt:lpstr>
      <vt:lpstr>通用定时器控制寄存器</vt:lpstr>
      <vt:lpstr>通用定时器控制寄存器</vt:lpstr>
      <vt:lpstr>通用定时器控制寄存器</vt:lpstr>
      <vt:lpstr>通用定时器控制寄存器</vt:lpstr>
      <vt:lpstr>通用定时器控制寄存器</vt:lpstr>
      <vt:lpstr>通用定时器控制寄存器</vt:lpstr>
      <vt:lpstr>通用定时器控制寄存器</vt:lpstr>
      <vt:lpstr>通用定时器控制寄存器</vt:lpstr>
      <vt:lpstr>通用定时器控制寄存器</vt:lpstr>
      <vt:lpstr>Timer库函数</vt:lpstr>
      <vt:lpstr>Timer库函数</vt:lpstr>
      <vt:lpstr>Timer库函数</vt:lpstr>
      <vt:lpstr>Timer库函数</vt:lpstr>
      <vt:lpstr>Timer库函数</vt:lpstr>
      <vt:lpstr>Timer库函数</vt:lpstr>
      <vt:lpstr>Timer库函数</vt:lpstr>
      <vt:lpstr>通用定时器功能举例</vt:lpstr>
      <vt:lpstr>通用定时器功能举例</vt:lpstr>
      <vt:lpstr>谢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wzx</dc:creator>
  <cp:lastModifiedBy>wzx</cp:lastModifiedBy>
  <cp:revision>2524</cp:revision>
  <cp:lastPrinted>1601-01-01T00:00:00Z</cp:lastPrinted>
  <dcterms:created xsi:type="dcterms:W3CDTF">1601-01-01T00:00:00Z</dcterms:created>
  <dcterms:modified xsi:type="dcterms:W3CDTF">2013-05-10T01:20:11Z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