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977" r:id="rId2"/>
    <p:sldId id="978" r:id="rId3"/>
    <p:sldId id="979" r:id="rId4"/>
    <p:sldId id="980" r:id="rId5"/>
    <p:sldId id="981" r:id="rId6"/>
    <p:sldId id="982" r:id="rId7"/>
    <p:sldId id="983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1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00FF00"/>
    <a:srgbClr val="FFFF00"/>
    <a:srgbClr val="12357C"/>
    <a:srgbClr val="DDDDDD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2" autoAdjust="0"/>
    <p:restoredTop sz="97168" autoAdjust="0"/>
  </p:normalViewPr>
  <p:slideViewPr>
    <p:cSldViewPr snapToObjects="1">
      <p:cViewPr>
        <p:scale>
          <a:sx n="71" d="100"/>
          <a:sy n="71" d="100"/>
        </p:scale>
        <p:origin x="-432" y="-9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A0B1CC3-8FBB-48F5-AF6D-F1418CB40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86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86B7B75-37BA-4540-BCCC-E1810C100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47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0069"/>
            <a:ext cx="2743200" cy="7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58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76" y="76200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3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76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046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3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zh-CN" altLang="en-US" sz="7200" dirty="0" smtClean="0"/>
              <a:t>中    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）编写中断服务函数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中断服务函数命名</a:t>
            </a:r>
            <a:r>
              <a:rPr lang="zh-CN" altLang="zh-CN" sz="2600" dirty="0"/>
              <a:t>：中断服务函数的名称可以由程序员自行指定，但是为了提高程序的可移植性，建议采用标准的中断服务函数</a:t>
            </a:r>
            <a:r>
              <a:rPr lang="zh-CN" altLang="zh-CN" sz="2600" dirty="0" smtClean="0"/>
              <a:t>名称。</a:t>
            </a:r>
            <a:r>
              <a:rPr lang="zh-CN" altLang="zh-CN" sz="2600" dirty="0"/>
              <a:t>例如，</a:t>
            </a:r>
            <a:r>
              <a:rPr lang="en-US" altLang="zh-CN" sz="2600" dirty="0"/>
              <a:t>GPIOB</a:t>
            </a:r>
            <a:r>
              <a:rPr lang="zh-CN" altLang="zh-CN" sz="2600" dirty="0"/>
              <a:t>端口的中断服务函数名称是</a:t>
            </a:r>
            <a:r>
              <a:rPr lang="en-US" altLang="zh-CN" sz="2600" dirty="0" err="1"/>
              <a:t>GPIO_Port_B_ISR</a:t>
            </a:r>
            <a:r>
              <a:rPr lang="zh-CN" altLang="zh-CN" sz="2600" dirty="0"/>
              <a:t>，对应的函数头应当是</a:t>
            </a:r>
            <a:r>
              <a:rPr lang="en-US" altLang="zh-CN" sz="2600" dirty="0"/>
              <a:t>void </a:t>
            </a:r>
            <a:r>
              <a:rPr lang="en-US" altLang="zh-CN" sz="2600" dirty="0" err="1"/>
              <a:t>GPIO_Port_B_ISR</a:t>
            </a:r>
            <a:r>
              <a:rPr lang="en-US" altLang="zh-CN" sz="2600" dirty="0"/>
              <a:t>(void) </a:t>
            </a:r>
            <a:r>
              <a:rPr lang="zh-CN" altLang="zh-CN" sz="2600" dirty="0"/>
              <a:t>。中断服务函数的参数和返回值都必须是</a:t>
            </a:r>
            <a:r>
              <a:rPr lang="en-US" altLang="zh-CN" sz="2600" dirty="0"/>
              <a:t>void</a:t>
            </a:r>
            <a:r>
              <a:rPr lang="zh-CN" altLang="zh-CN" sz="2600" dirty="0"/>
              <a:t>类型。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77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）编写中断服务函数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40323"/>
              </p:ext>
            </p:extLst>
          </p:nvPr>
        </p:nvGraphicFramePr>
        <p:xfrm>
          <a:off x="990600" y="969993"/>
          <a:ext cx="7239000" cy="558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文档" r:id="rId3" imgW="5483774" imgH="4898698" progId="Word.Document.12">
                  <p:embed/>
                </p:oleObj>
              </mc:Choice>
              <mc:Fallback>
                <p:oleObj name="文档" r:id="rId3" imgW="5483774" imgH="4898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69993"/>
                        <a:ext cx="7239000" cy="5583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0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）编写中断服务函数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1322387"/>
          </a:xfrm>
        </p:spPr>
        <p:txBody>
          <a:bodyPr/>
          <a:lstStyle/>
          <a:p>
            <a:r>
              <a:rPr lang="zh-CN" altLang="zh-CN" sz="2400" b="1" dirty="0"/>
              <a:t>中断状态查询</a:t>
            </a:r>
            <a:r>
              <a:rPr lang="zh-CN" altLang="zh-CN" sz="2400" dirty="0"/>
              <a:t>：一个具体的片内外设可能存在多个子中断源，但是都共用同一个中断向量。例如，</a:t>
            </a:r>
            <a:r>
              <a:rPr lang="en-US" altLang="zh-CN" sz="2400" dirty="0"/>
              <a:t>GPIO</a:t>
            </a:r>
            <a:r>
              <a:rPr lang="zh-CN" altLang="zh-CN" sz="2400" dirty="0"/>
              <a:t>的中断状态查询函数是</a:t>
            </a:r>
            <a:r>
              <a:rPr lang="en-US" altLang="zh-CN" sz="2400" dirty="0" err="1"/>
              <a:t>GPIOPinIntStatus</a:t>
            </a:r>
            <a:r>
              <a:rPr lang="en-US" altLang="zh-CN" sz="2400" dirty="0"/>
              <a:t>( )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11479"/>
              </p:ext>
            </p:extLst>
          </p:nvPr>
        </p:nvGraphicFramePr>
        <p:xfrm>
          <a:off x="228600" y="2819400"/>
          <a:ext cx="8724466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文档" r:id="rId3" imgW="5211561" imgH="2094462" progId="Word.Document.12">
                  <p:embed/>
                </p:oleObj>
              </mc:Choice>
              <mc:Fallback>
                <p:oleObj name="文档" r:id="rId3" imgW="5211561" imgH="2094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819400"/>
                        <a:ext cx="8724466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8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）编写中断服务函数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2160587"/>
          </a:xfrm>
        </p:spPr>
        <p:txBody>
          <a:bodyPr/>
          <a:lstStyle/>
          <a:p>
            <a:r>
              <a:rPr lang="zh-CN" altLang="zh-CN" sz="2400" b="1" dirty="0"/>
              <a:t>中断清除</a:t>
            </a:r>
            <a:r>
              <a:rPr lang="zh-CN" altLang="zh-CN" sz="2400" dirty="0"/>
              <a:t>：对于</a:t>
            </a:r>
            <a:r>
              <a:rPr lang="en-US" altLang="zh-CN" sz="2400" dirty="0" err="1"/>
              <a:t>Stellaris</a:t>
            </a:r>
            <a:r>
              <a:rPr lang="zh-CN" altLang="zh-CN" sz="2400" dirty="0"/>
              <a:t>系列</a:t>
            </a:r>
            <a:r>
              <a:rPr lang="en-US" altLang="zh-CN" sz="2400" dirty="0"/>
              <a:t>ARM</a:t>
            </a:r>
            <a:r>
              <a:rPr lang="zh-CN" altLang="zh-CN" sz="2400" dirty="0"/>
              <a:t>的所有片内外设，在进入其中断服务函数后，中断状态并不能自动清除，而必须采用软件清除。清除中断的方法是调用相应片内外设的中断清除函数。例如，</a:t>
            </a:r>
            <a:r>
              <a:rPr lang="en-US" altLang="zh-CN" sz="2400" dirty="0"/>
              <a:t>GPIO</a:t>
            </a:r>
            <a:r>
              <a:rPr lang="zh-CN" altLang="zh-CN" sz="2400" dirty="0"/>
              <a:t>端口的中断清除函数是</a:t>
            </a:r>
            <a:r>
              <a:rPr lang="en-US" altLang="zh-CN" sz="2400" dirty="0" err="1"/>
              <a:t>GPIOPinIntClear</a:t>
            </a:r>
            <a:r>
              <a:rPr lang="en-US" altLang="zh-CN" sz="2400" dirty="0"/>
              <a:t>( )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1352"/>
              </p:ext>
            </p:extLst>
          </p:nvPr>
        </p:nvGraphicFramePr>
        <p:xfrm>
          <a:off x="838200" y="3429000"/>
          <a:ext cx="7492149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文档" r:id="rId3" imgW="5211561" imgH="2173166" progId="Word.Document.12">
                  <p:embed/>
                </p:oleObj>
              </mc:Choice>
              <mc:Fallback>
                <p:oleObj name="文档" r:id="rId3" imgW="5211561" imgH="21731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7492149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）注册中断服务函数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中断服务函数写</a:t>
            </a:r>
            <a:r>
              <a:rPr lang="zh-CN" altLang="zh-CN" dirty="0" smtClean="0"/>
              <a:t>完后</a:t>
            </a:r>
            <a:r>
              <a:rPr lang="zh-CN" altLang="zh-CN" dirty="0"/>
              <a:t>，还需要对其进行注册，否则当中断事件产生时</a:t>
            </a:r>
            <a:r>
              <a:rPr lang="zh-CN" altLang="zh-CN" dirty="0" smtClean="0"/>
              <a:t>程序无法</a:t>
            </a:r>
            <a:r>
              <a:rPr lang="zh-CN" altLang="zh-CN" dirty="0"/>
              <a:t>找到它。注册方法有两种：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C00000"/>
                </a:solidFill>
              </a:rPr>
              <a:t>利用中断注册函数</a:t>
            </a:r>
            <a:r>
              <a:rPr lang="zh-CN" altLang="zh-CN" dirty="0"/>
              <a:t>。好处是操作简单、可移植性好，缺点是由于把中断向量表重新映射到</a:t>
            </a:r>
            <a:r>
              <a:rPr lang="en-US" altLang="zh-CN" dirty="0"/>
              <a:t>SRAM</a:t>
            </a:r>
            <a:r>
              <a:rPr lang="zh-CN" altLang="zh-CN" dirty="0"/>
              <a:t>中而导致执行效率下降；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C00000"/>
                </a:solidFill>
              </a:rPr>
              <a:t>直接修改启动文件</a:t>
            </a:r>
            <a:r>
              <a:rPr lang="zh-CN" altLang="zh-CN" dirty="0"/>
              <a:t>。好处是执行效率很高，缺点是可移植性不够好。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）注册中断服务函数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sz="2400" dirty="0" smtClean="0"/>
              <a:t>推荐采用</a:t>
            </a:r>
            <a:r>
              <a:rPr lang="zh-CN" altLang="zh-CN" sz="2400" dirty="0"/>
              <a:t>后一种</a:t>
            </a:r>
            <a:r>
              <a:rPr lang="zh-CN" altLang="zh-CN" sz="2400" dirty="0" smtClean="0"/>
              <a:t>方法。在</a:t>
            </a:r>
            <a:r>
              <a:rPr lang="en-US" altLang="zh-CN" sz="2400" dirty="0" err="1"/>
              <a:t>Keil</a:t>
            </a:r>
            <a:r>
              <a:rPr lang="zh-CN" altLang="zh-CN" sz="2400" dirty="0"/>
              <a:t>开发环境下，启动文件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Startup.s</a:t>
            </a:r>
            <a:r>
              <a:rPr lang="en-US" altLang="zh-CN" sz="2400" dirty="0"/>
              <a:t>”</a:t>
            </a:r>
            <a:r>
              <a:rPr lang="zh-CN" altLang="zh-CN" sz="2400" dirty="0"/>
              <a:t>是用汇编写的。以注册中断服务函数</a:t>
            </a:r>
            <a:r>
              <a:rPr lang="en-US" altLang="zh-CN" sz="2400" dirty="0"/>
              <a:t>“void I2C_ISR(void)”</a:t>
            </a:r>
            <a:r>
              <a:rPr lang="zh-CN" altLang="zh-CN" sz="2400" dirty="0"/>
              <a:t>为例，找到中断向量表</a:t>
            </a:r>
            <a:r>
              <a:rPr lang="en-US" altLang="zh-CN" sz="2400" dirty="0"/>
              <a:t>“The vectors table”</a:t>
            </a:r>
            <a:r>
              <a:rPr lang="zh-CN" altLang="zh-CN" sz="2400" dirty="0"/>
              <a:t>，在其前面插入</a:t>
            </a:r>
            <a:r>
              <a:rPr lang="en-US" altLang="zh-CN" sz="2400" dirty="0"/>
              <a:t>I2C_ISR</a:t>
            </a:r>
            <a:r>
              <a:rPr lang="zh-CN" altLang="zh-CN" sz="2400" dirty="0"/>
              <a:t>中断服务函数的声明：</a:t>
            </a:r>
            <a:r>
              <a:rPr lang="en-US" altLang="zh-CN" sz="2400" dirty="0"/>
              <a:t>EXTERN I2C_ISR </a:t>
            </a:r>
            <a:r>
              <a:rPr lang="zh-CN" altLang="zh-CN" sz="2400" dirty="0"/>
              <a:t>，再根据</a:t>
            </a:r>
            <a:r>
              <a:rPr lang="en-US" altLang="zh-CN" sz="2400" dirty="0"/>
              <a:t>“Vectors”</a:t>
            </a:r>
            <a:r>
              <a:rPr lang="zh-CN" altLang="zh-CN" sz="2400" dirty="0"/>
              <a:t>表格的注释内容找到外设</a:t>
            </a:r>
            <a:r>
              <a:rPr lang="en-US" altLang="zh-CN" sz="2400" dirty="0"/>
              <a:t>I2C0</a:t>
            </a:r>
            <a:r>
              <a:rPr lang="zh-CN" altLang="zh-CN" sz="2400" dirty="0"/>
              <a:t>的中断向量位置，把相应的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IntDefaultHandler</a:t>
            </a:r>
            <a:r>
              <a:rPr lang="en-US" altLang="zh-CN" sz="2400" dirty="0"/>
              <a:t>”</a:t>
            </a:r>
            <a:r>
              <a:rPr lang="zh-CN" altLang="zh-CN" sz="2400" dirty="0"/>
              <a:t>替换为</a:t>
            </a:r>
            <a:r>
              <a:rPr lang="en-US" altLang="zh-CN" sz="2400" dirty="0"/>
              <a:t>“I2C_ISR”</a:t>
            </a:r>
            <a:r>
              <a:rPr lang="zh-CN" altLang="zh-CN" sz="2400" dirty="0"/>
              <a:t>即可。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35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182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使用</a:t>
            </a:r>
            <a:r>
              <a:rPr lang="zh-CN" altLang="zh-CN" sz="2000" dirty="0"/>
              <a:t>中断的方式获取五向键的状态，并以此来控制</a:t>
            </a:r>
            <a:r>
              <a:rPr lang="en-US" altLang="zh-CN" sz="2000" dirty="0"/>
              <a:t>LED</a:t>
            </a:r>
            <a:r>
              <a:rPr lang="zh-CN" altLang="zh-CN" sz="2000" dirty="0"/>
              <a:t>灯的亮灭和闪烁：按下五向键中除</a:t>
            </a:r>
            <a:r>
              <a:rPr lang="en-US" altLang="zh-CN" sz="2000" dirty="0"/>
              <a:t>Press</a:t>
            </a:r>
            <a:r>
              <a:rPr lang="zh-CN" altLang="zh-CN" sz="2000" dirty="0"/>
              <a:t>外的另外</a:t>
            </a:r>
            <a:r>
              <a:rPr lang="en-US" altLang="zh-CN" sz="2000" dirty="0"/>
              <a:t>4</a:t>
            </a:r>
            <a:r>
              <a:rPr lang="zh-CN" altLang="zh-CN" sz="2000" dirty="0"/>
              <a:t>个键，黄色网络灯</a:t>
            </a:r>
            <a:r>
              <a:rPr lang="en-US" altLang="zh-CN" sz="2000" dirty="0"/>
              <a:t>(LED0)</a:t>
            </a:r>
            <a:r>
              <a:rPr lang="zh-CN" altLang="zh-CN" sz="2000" dirty="0"/>
              <a:t>和绿色网络灯</a:t>
            </a:r>
            <a:r>
              <a:rPr lang="en-US" altLang="zh-CN" sz="2000" dirty="0"/>
              <a:t>(LED1)</a:t>
            </a:r>
            <a:r>
              <a:rPr lang="zh-CN" altLang="zh-CN" sz="2000" dirty="0"/>
              <a:t>将开始闪烁。黄灯闪烁周期为</a:t>
            </a:r>
            <a:r>
              <a:rPr lang="en-US" altLang="zh-CN" sz="2000" dirty="0"/>
              <a:t>2s</a:t>
            </a:r>
            <a:r>
              <a:rPr lang="zh-CN" altLang="zh-CN" sz="2000" dirty="0"/>
              <a:t>；绿灯</a:t>
            </a:r>
            <a:r>
              <a:rPr lang="en-US" altLang="zh-CN" sz="2000" dirty="0"/>
              <a:t>0.67s</a:t>
            </a:r>
            <a:r>
              <a:rPr lang="zh-CN" altLang="zh-CN" sz="2000" dirty="0"/>
              <a:t>；若按下五向键中的</a:t>
            </a:r>
            <a:r>
              <a:rPr lang="en-US" altLang="zh-CN" sz="2000" dirty="0"/>
              <a:t>Press</a:t>
            </a:r>
            <a:r>
              <a:rPr lang="zh-CN" altLang="zh-CN" sz="2000" dirty="0"/>
              <a:t>键则停止闪烁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138021"/>
              </p:ext>
            </p:extLst>
          </p:nvPr>
        </p:nvGraphicFramePr>
        <p:xfrm>
          <a:off x="2133600" y="2819400"/>
          <a:ext cx="4586288" cy="3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3304959" imgH="2776914" progId="Visio.Drawing.11">
                  <p:embed/>
                </p:oleObj>
              </mc:Choice>
              <mc:Fallback>
                <p:oleObj name="Visio" r:id="rId3" imgW="3304959" imgH="27769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4586288" cy="383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9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85800" y="990600"/>
            <a:ext cx="2133600" cy="5486400"/>
            <a:chOff x="4003675" y="1178560"/>
            <a:chExt cx="1136650" cy="4500880"/>
          </a:xfrm>
        </p:grpSpPr>
        <p:cxnSp>
          <p:nvCxnSpPr>
            <p:cNvPr id="4" name="AutoShape 13"/>
            <p:cNvCxnSpPr>
              <a:cxnSpLocks noChangeShapeType="1"/>
            </p:cNvCxnSpPr>
            <p:nvPr/>
          </p:nvCxnSpPr>
          <p:spPr bwMode="auto">
            <a:xfrm rot="16200000" flipV="1">
              <a:off x="4155757" y="4423728"/>
              <a:ext cx="828675" cy="10160"/>
            </a:xfrm>
            <a:prstGeom prst="bentConnector5">
              <a:avLst>
                <a:gd name="adj1" fmla="val -27588"/>
                <a:gd name="adj2" fmla="val 7018750"/>
                <a:gd name="adj3" fmla="val 1003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ectangle 21"/>
            <p:cNvSpPr>
              <a:spLocks noChangeArrowheads="1"/>
            </p:cNvSpPr>
            <p:nvPr/>
          </p:nvSpPr>
          <p:spPr bwMode="auto">
            <a:xfrm>
              <a:off x="4098290" y="1661160"/>
              <a:ext cx="93980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 dirty="0">
                  <a:effectLst/>
                  <a:latin typeface="Calibri"/>
                  <a:ea typeface="宋体"/>
                  <a:cs typeface="Times New Roman"/>
                </a:rPr>
                <a:t>时钟初始化</a:t>
              </a:r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4098290" y="2131060"/>
              <a:ext cx="93980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Times New Roman"/>
                  <a:ea typeface="宋体"/>
                  <a:cs typeface="Times New Roman"/>
                </a:rPr>
                <a:t>GPIO</a:t>
              </a:r>
              <a:r>
                <a:rPr lang="zh-CN" sz="1200" b="1" kern="100" dirty="0">
                  <a:effectLst/>
                  <a:latin typeface="Calibri"/>
                  <a:ea typeface="宋体"/>
                  <a:cs typeface="Times New Roman"/>
                </a:rPr>
                <a:t>初始化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060825" y="2620010"/>
              <a:ext cx="10223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 dirty="0">
                  <a:effectLst/>
                  <a:latin typeface="Calibri"/>
                  <a:ea typeface="宋体"/>
                  <a:cs typeface="Times New Roman"/>
                </a:rPr>
                <a:t>定时器初始化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4003675" y="3102610"/>
              <a:ext cx="11366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外部中断初始化</a:t>
              </a:r>
            </a:p>
          </p:txBody>
        </p:sp>
        <p:cxnSp>
          <p:nvCxnSpPr>
            <p:cNvPr id="9" name="AutoShape 25"/>
            <p:cNvCxnSpPr>
              <a:cxnSpLocks noChangeShapeType="1"/>
            </p:cNvCxnSpPr>
            <p:nvPr/>
          </p:nvCxnSpPr>
          <p:spPr bwMode="auto">
            <a:xfrm>
              <a:off x="4565650" y="1496060"/>
              <a:ext cx="2540" cy="165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26"/>
            <p:cNvCxnSpPr>
              <a:cxnSpLocks noChangeShapeType="1"/>
            </p:cNvCxnSpPr>
            <p:nvPr/>
          </p:nvCxnSpPr>
          <p:spPr bwMode="auto">
            <a:xfrm>
              <a:off x="4568190" y="1978660"/>
              <a:ext cx="635" cy="152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</p:cNvCxnSpPr>
            <p:nvPr/>
          </p:nvCxnSpPr>
          <p:spPr bwMode="auto">
            <a:xfrm>
              <a:off x="4568190" y="2449195"/>
              <a:ext cx="3810" cy="1708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</p:cNvCxnSpPr>
            <p:nvPr/>
          </p:nvCxnSpPr>
          <p:spPr bwMode="auto">
            <a:xfrm>
              <a:off x="4572000" y="2937510"/>
              <a:ext cx="635" cy="165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29"/>
            <p:cNvSpPr>
              <a:spLocks noChangeArrowheads="1"/>
            </p:cNvSpPr>
            <p:nvPr/>
          </p:nvSpPr>
          <p:spPr bwMode="auto">
            <a:xfrm>
              <a:off x="4251325" y="1178560"/>
              <a:ext cx="628650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 dirty="0">
                  <a:effectLst/>
                  <a:latin typeface="Calibri"/>
                  <a:ea typeface="宋体"/>
                  <a:cs typeface="Times New Roman"/>
                </a:rPr>
                <a:t>开</a:t>
              </a:r>
              <a:r>
                <a:rPr lang="en-US" sz="1200" b="1" kern="100" dirty="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zh-CN" sz="1200" b="1" kern="100" dirty="0">
                  <a:effectLst/>
                  <a:latin typeface="Calibri"/>
                  <a:ea typeface="宋体"/>
                  <a:cs typeface="Times New Roman"/>
                </a:rPr>
                <a:t>始</a:t>
              </a: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4178935" y="3567430"/>
              <a:ext cx="79121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打开中断</a:t>
              </a:r>
            </a:p>
          </p:txBody>
        </p:sp>
        <p:cxnSp>
          <p:nvCxnSpPr>
            <p:cNvPr id="15" name="AutoShape 31"/>
            <p:cNvCxnSpPr>
              <a:cxnSpLocks noChangeShapeType="1"/>
            </p:cNvCxnSpPr>
            <p:nvPr/>
          </p:nvCxnSpPr>
          <p:spPr bwMode="auto">
            <a:xfrm>
              <a:off x="4572000" y="3420110"/>
              <a:ext cx="2540" cy="147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4251325" y="5361940"/>
              <a:ext cx="628650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结</a:t>
              </a:r>
              <a:r>
                <a:rPr lang="en-US" sz="1200" b="1" kern="10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束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4091305" y="4285615"/>
              <a:ext cx="969010" cy="557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死循环</a:t>
              </a:r>
            </a:p>
            <a:p>
              <a:pPr>
                <a:spcAft>
                  <a:spcPts val="0"/>
                </a:spcAft>
              </a:pP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什么也不做</a:t>
              </a:r>
            </a:p>
          </p:txBody>
        </p:sp>
        <p:cxnSp>
          <p:nvCxnSpPr>
            <p:cNvPr id="18" name="AutoShape 34"/>
            <p:cNvCxnSpPr>
              <a:cxnSpLocks noChangeShapeType="1"/>
            </p:cNvCxnSpPr>
            <p:nvPr/>
          </p:nvCxnSpPr>
          <p:spPr bwMode="auto">
            <a:xfrm>
              <a:off x="4574540" y="3884930"/>
              <a:ext cx="1270" cy="4006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3537268" y="917575"/>
            <a:ext cx="2253932" cy="5711825"/>
            <a:chOff x="3689667" y="717867"/>
            <a:chExt cx="1764665" cy="5422265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749357" y="717867"/>
              <a:ext cx="1704975" cy="308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Press</a:t>
              </a: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键产生的外部中断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057332" y="3821747"/>
              <a:ext cx="93980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关闭</a:t>
              </a:r>
              <a:r>
                <a:rPr lang="en-US" sz="1050" b="1" kern="100">
                  <a:effectLst/>
                  <a:latin typeface="Times New Roman"/>
                  <a:ea typeface="宋体"/>
                  <a:cs typeface="Times New Roman"/>
                </a:rPr>
                <a:t>SysTick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4012247" y="4310697"/>
              <a:ext cx="10223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关闭定时器</a:t>
              </a:r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886517" y="4770437"/>
              <a:ext cx="128524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Times New Roman"/>
                  <a:ea typeface="宋体"/>
                  <a:cs typeface="Times New Roman"/>
                </a:rPr>
                <a:t>ShiningEnable</a:t>
              </a: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清零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24" name="AutoShape 38"/>
            <p:cNvCxnSpPr>
              <a:cxnSpLocks noChangeShapeType="1"/>
            </p:cNvCxnSpPr>
            <p:nvPr/>
          </p:nvCxnSpPr>
          <p:spPr bwMode="auto">
            <a:xfrm flipH="1">
              <a:off x="4519612" y="1319847"/>
              <a:ext cx="5080" cy="147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H="1">
              <a:off x="4523422" y="4139882"/>
              <a:ext cx="3810" cy="1708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40"/>
            <p:cNvCxnSpPr>
              <a:cxnSpLocks noChangeShapeType="1"/>
            </p:cNvCxnSpPr>
            <p:nvPr/>
          </p:nvCxnSpPr>
          <p:spPr bwMode="auto">
            <a:xfrm>
              <a:off x="4523422" y="4628197"/>
              <a:ext cx="5715" cy="142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41"/>
            <p:cNvSpPr>
              <a:spLocks noChangeArrowheads="1"/>
            </p:cNvSpPr>
            <p:nvPr/>
          </p:nvSpPr>
          <p:spPr bwMode="auto">
            <a:xfrm>
              <a:off x="4210367" y="1002347"/>
              <a:ext cx="628650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开</a:t>
              </a: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始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3882072" y="3138487"/>
              <a:ext cx="1285240" cy="48260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灯在闪？</a:t>
              </a:r>
            </a:p>
          </p:txBody>
        </p:sp>
        <p:cxnSp>
          <p:nvCxnSpPr>
            <p:cNvPr id="29" name="AutoShape 43"/>
            <p:cNvCxnSpPr>
              <a:cxnSpLocks noChangeShapeType="1"/>
            </p:cNvCxnSpPr>
            <p:nvPr/>
          </p:nvCxnSpPr>
          <p:spPr bwMode="auto">
            <a:xfrm>
              <a:off x="4524692" y="3621087"/>
              <a:ext cx="2540" cy="200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44"/>
            <p:cNvSpPr>
              <a:spLocks noChangeArrowheads="1"/>
            </p:cNvSpPr>
            <p:nvPr/>
          </p:nvSpPr>
          <p:spPr bwMode="auto">
            <a:xfrm>
              <a:off x="4473257" y="3543617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Y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5108892" y="3116897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N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4278947" y="5258117"/>
              <a:ext cx="520065" cy="2647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灭灯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33" name="AutoShape 47"/>
            <p:cNvCxnSpPr>
              <a:cxnSpLocks noChangeShapeType="1"/>
            </p:cNvCxnSpPr>
            <p:nvPr/>
          </p:nvCxnSpPr>
          <p:spPr bwMode="auto">
            <a:xfrm>
              <a:off x="4529137" y="5087937"/>
              <a:ext cx="10160" cy="170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AutoShape 48"/>
            <p:cNvSpPr>
              <a:spLocks noChangeArrowheads="1"/>
            </p:cNvSpPr>
            <p:nvPr/>
          </p:nvSpPr>
          <p:spPr bwMode="auto">
            <a:xfrm>
              <a:off x="3974147" y="5822632"/>
              <a:ext cx="1134745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返回，退出中断</a:t>
              </a:r>
            </a:p>
          </p:txBody>
        </p:sp>
        <p:cxnSp>
          <p:nvCxnSpPr>
            <p:cNvPr id="35" name="AutoShape 49"/>
            <p:cNvCxnSpPr>
              <a:cxnSpLocks noChangeShapeType="1"/>
            </p:cNvCxnSpPr>
            <p:nvPr/>
          </p:nvCxnSpPr>
          <p:spPr bwMode="auto">
            <a:xfrm>
              <a:off x="4539297" y="5522912"/>
              <a:ext cx="2540" cy="29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50"/>
            <p:cNvCxnSpPr>
              <a:cxnSpLocks noChangeShapeType="1"/>
            </p:cNvCxnSpPr>
            <p:nvPr/>
          </p:nvCxnSpPr>
          <p:spPr bwMode="auto">
            <a:xfrm flipH="1">
              <a:off x="5108892" y="3379787"/>
              <a:ext cx="58420" cy="2601595"/>
            </a:xfrm>
            <a:prstGeom prst="bentConnector3">
              <a:avLst>
                <a:gd name="adj1" fmla="val -3913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4049712" y="1467167"/>
              <a:ext cx="93980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读中断状态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4004627" y="1933257"/>
              <a:ext cx="10223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清中断状态</a:t>
              </a:r>
            </a:p>
          </p:txBody>
        </p:sp>
        <p:cxnSp>
          <p:nvCxnSpPr>
            <p:cNvPr id="39" name="AutoShape 53"/>
            <p:cNvCxnSpPr>
              <a:cxnSpLocks noChangeShapeType="1"/>
            </p:cNvCxnSpPr>
            <p:nvPr/>
          </p:nvCxnSpPr>
          <p:spPr bwMode="auto">
            <a:xfrm flipH="1">
              <a:off x="4515802" y="1785302"/>
              <a:ext cx="3810" cy="1479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54"/>
            <p:cNvSpPr>
              <a:spLocks noChangeArrowheads="1"/>
            </p:cNvSpPr>
            <p:nvPr/>
          </p:nvSpPr>
          <p:spPr bwMode="auto">
            <a:xfrm>
              <a:off x="3874452" y="2452687"/>
              <a:ext cx="1297305" cy="48260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误触发？</a:t>
              </a:r>
            </a:p>
          </p:txBody>
        </p:sp>
        <p:cxnSp>
          <p:nvCxnSpPr>
            <p:cNvPr id="41" name="AutoShape 55"/>
            <p:cNvCxnSpPr>
              <a:cxnSpLocks noChangeShapeType="1"/>
            </p:cNvCxnSpPr>
            <p:nvPr/>
          </p:nvCxnSpPr>
          <p:spPr bwMode="auto">
            <a:xfrm>
              <a:off x="4515802" y="2250757"/>
              <a:ext cx="7620" cy="2019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56"/>
            <p:cNvCxnSpPr>
              <a:cxnSpLocks noChangeShapeType="1"/>
            </p:cNvCxnSpPr>
            <p:nvPr/>
          </p:nvCxnSpPr>
          <p:spPr bwMode="auto">
            <a:xfrm>
              <a:off x="4523422" y="2935287"/>
              <a:ext cx="1270" cy="203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4476432" y="2877502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N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44" name="AutoShape 58"/>
            <p:cNvCxnSpPr>
              <a:cxnSpLocks noChangeShapeType="1"/>
            </p:cNvCxnSpPr>
            <p:nvPr/>
          </p:nvCxnSpPr>
          <p:spPr bwMode="auto">
            <a:xfrm rot="10800000" flipH="1" flipV="1">
              <a:off x="3874452" y="2693987"/>
              <a:ext cx="99695" cy="3287395"/>
            </a:xfrm>
            <a:prstGeom prst="bentConnector3">
              <a:avLst>
                <a:gd name="adj1" fmla="val -828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3689667" y="2486342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Y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477000" y="914400"/>
            <a:ext cx="2057400" cy="5635625"/>
            <a:chOff x="6387465" y="1054735"/>
            <a:chExt cx="1689735" cy="5422265"/>
          </a:xfrm>
        </p:grpSpPr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6387465" y="1054735"/>
              <a:ext cx="1689735" cy="308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 dirty="0">
                  <a:effectLst/>
                  <a:latin typeface="Calibri"/>
                  <a:ea typeface="宋体"/>
                  <a:cs typeface="Times New Roman"/>
                </a:rPr>
                <a:t>其它键产生的外部中断</a:t>
              </a: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6680200" y="4158615"/>
              <a:ext cx="93980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打开</a:t>
              </a:r>
              <a:r>
                <a:rPr lang="en-US" sz="1050" b="1" kern="100">
                  <a:effectLst/>
                  <a:latin typeface="Times New Roman"/>
                  <a:ea typeface="宋体"/>
                  <a:cs typeface="Times New Roman"/>
                </a:rPr>
                <a:t>SysTick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6635115" y="4647565"/>
              <a:ext cx="10223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打开定时器</a:t>
              </a:r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6509385" y="5107305"/>
              <a:ext cx="128524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Times New Roman"/>
                  <a:ea typeface="宋体"/>
                  <a:cs typeface="Times New Roman"/>
                </a:rPr>
                <a:t>ShiningEnable</a:t>
              </a: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置</a:t>
              </a:r>
              <a:r>
                <a:rPr lang="en-US" sz="1050" b="1" kern="100">
                  <a:effectLst/>
                  <a:latin typeface="Times New Roman"/>
                  <a:ea typeface="宋体"/>
                  <a:cs typeface="Times New Roman"/>
                </a:rPr>
                <a:t>1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51" name="AutoShape 63"/>
            <p:cNvCxnSpPr>
              <a:cxnSpLocks noChangeShapeType="1"/>
            </p:cNvCxnSpPr>
            <p:nvPr/>
          </p:nvCxnSpPr>
          <p:spPr bwMode="auto">
            <a:xfrm flipH="1">
              <a:off x="7142480" y="1656715"/>
              <a:ext cx="5080" cy="147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64"/>
            <p:cNvCxnSpPr>
              <a:cxnSpLocks noChangeShapeType="1"/>
            </p:cNvCxnSpPr>
            <p:nvPr/>
          </p:nvCxnSpPr>
          <p:spPr bwMode="auto">
            <a:xfrm flipH="1">
              <a:off x="7146290" y="4476750"/>
              <a:ext cx="3810" cy="1708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5"/>
            <p:cNvCxnSpPr>
              <a:cxnSpLocks noChangeShapeType="1"/>
            </p:cNvCxnSpPr>
            <p:nvPr/>
          </p:nvCxnSpPr>
          <p:spPr bwMode="auto">
            <a:xfrm>
              <a:off x="7146290" y="4965065"/>
              <a:ext cx="5715" cy="142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AutoShape 66"/>
            <p:cNvSpPr>
              <a:spLocks noChangeArrowheads="1"/>
            </p:cNvSpPr>
            <p:nvPr/>
          </p:nvSpPr>
          <p:spPr bwMode="auto">
            <a:xfrm>
              <a:off x="6833235" y="1339215"/>
              <a:ext cx="628650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开</a:t>
              </a: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始</a:t>
              </a:r>
            </a:p>
          </p:txBody>
        </p:sp>
        <p:sp>
          <p:nvSpPr>
            <p:cNvPr id="55" name="AutoShape 67"/>
            <p:cNvSpPr>
              <a:spLocks noChangeArrowheads="1"/>
            </p:cNvSpPr>
            <p:nvPr/>
          </p:nvSpPr>
          <p:spPr bwMode="auto">
            <a:xfrm>
              <a:off x="6504940" y="3475355"/>
              <a:ext cx="1285240" cy="48260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灯在闪？</a:t>
              </a:r>
            </a:p>
          </p:txBody>
        </p:sp>
        <p:cxnSp>
          <p:nvCxnSpPr>
            <p:cNvPr id="56" name="AutoShape 68"/>
            <p:cNvCxnSpPr>
              <a:cxnSpLocks noChangeShapeType="1"/>
            </p:cNvCxnSpPr>
            <p:nvPr/>
          </p:nvCxnSpPr>
          <p:spPr bwMode="auto">
            <a:xfrm>
              <a:off x="7147560" y="3957955"/>
              <a:ext cx="2540" cy="200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7096125" y="3880485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N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7731760" y="3453765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Y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6901815" y="5594985"/>
              <a:ext cx="520065" cy="2647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灭灯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60" name="AutoShape 72"/>
            <p:cNvCxnSpPr>
              <a:cxnSpLocks noChangeShapeType="1"/>
            </p:cNvCxnSpPr>
            <p:nvPr/>
          </p:nvCxnSpPr>
          <p:spPr bwMode="auto">
            <a:xfrm>
              <a:off x="7152005" y="5424805"/>
              <a:ext cx="10160" cy="170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utoShape 73"/>
            <p:cNvSpPr>
              <a:spLocks noChangeArrowheads="1"/>
            </p:cNvSpPr>
            <p:nvPr/>
          </p:nvSpPr>
          <p:spPr bwMode="auto">
            <a:xfrm>
              <a:off x="6597015" y="6159500"/>
              <a:ext cx="1134745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返回，退出中断</a:t>
              </a:r>
            </a:p>
          </p:txBody>
        </p:sp>
        <p:cxnSp>
          <p:nvCxnSpPr>
            <p:cNvPr id="62" name="AutoShape 74"/>
            <p:cNvCxnSpPr>
              <a:cxnSpLocks noChangeShapeType="1"/>
            </p:cNvCxnSpPr>
            <p:nvPr/>
          </p:nvCxnSpPr>
          <p:spPr bwMode="auto">
            <a:xfrm>
              <a:off x="7162165" y="5859780"/>
              <a:ext cx="2540" cy="29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75"/>
            <p:cNvCxnSpPr>
              <a:cxnSpLocks noChangeShapeType="1"/>
            </p:cNvCxnSpPr>
            <p:nvPr/>
          </p:nvCxnSpPr>
          <p:spPr bwMode="auto">
            <a:xfrm flipH="1">
              <a:off x="7731760" y="3716655"/>
              <a:ext cx="58420" cy="2601595"/>
            </a:xfrm>
            <a:prstGeom prst="bentConnector3">
              <a:avLst>
                <a:gd name="adj1" fmla="val -39130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6672580" y="1804035"/>
              <a:ext cx="93980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Times New Roman"/>
                  <a:ea typeface="宋体"/>
                  <a:cs typeface="Times New Roman"/>
                </a:rPr>
                <a:t>读中断状态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6627495" y="2270125"/>
              <a:ext cx="10223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清中断状态</a:t>
              </a:r>
            </a:p>
          </p:txBody>
        </p:sp>
        <p:cxnSp>
          <p:nvCxnSpPr>
            <p:cNvPr id="66" name="AutoShape 78"/>
            <p:cNvCxnSpPr>
              <a:cxnSpLocks noChangeShapeType="1"/>
            </p:cNvCxnSpPr>
            <p:nvPr/>
          </p:nvCxnSpPr>
          <p:spPr bwMode="auto">
            <a:xfrm flipH="1">
              <a:off x="7138670" y="2122170"/>
              <a:ext cx="3810" cy="1479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AutoShape 79"/>
            <p:cNvSpPr>
              <a:spLocks noChangeArrowheads="1"/>
            </p:cNvSpPr>
            <p:nvPr/>
          </p:nvSpPr>
          <p:spPr bwMode="auto">
            <a:xfrm>
              <a:off x="6497320" y="2789555"/>
              <a:ext cx="1297305" cy="48260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误触发？</a:t>
              </a:r>
            </a:p>
          </p:txBody>
        </p:sp>
        <p:cxnSp>
          <p:nvCxnSpPr>
            <p:cNvPr id="68" name="AutoShape 80"/>
            <p:cNvCxnSpPr>
              <a:cxnSpLocks noChangeShapeType="1"/>
            </p:cNvCxnSpPr>
            <p:nvPr/>
          </p:nvCxnSpPr>
          <p:spPr bwMode="auto">
            <a:xfrm>
              <a:off x="7138670" y="2587625"/>
              <a:ext cx="7620" cy="2019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81"/>
            <p:cNvCxnSpPr>
              <a:cxnSpLocks noChangeShapeType="1"/>
            </p:cNvCxnSpPr>
            <p:nvPr/>
          </p:nvCxnSpPr>
          <p:spPr bwMode="auto">
            <a:xfrm>
              <a:off x="7146290" y="3272155"/>
              <a:ext cx="1270" cy="203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Rectangle 82"/>
            <p:cNvSpPr>
              <a:spLocks noChangeArrowheads="1"/>
            </p:cNvSpPr>
            <p:nvPr/>
          </p:nvSpPr>
          <p:spPr bwMode="auto">
            <a:xfrm>
              <a:off x="7099300" y="3214370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b="1" kern="100">
                  <a:effectLst/>
                  <a:latin typeface="Calibri"/>
                  <a:ea typeface="宋体"/>
                  <a:cs typeface="Times New Roman"/>
                </a:rPr>
                <a:t>N</a:t>
              </a:r>
              <a:endParaRPr lang="zh-CN" sz="105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71" name="AutoShape 83"/>
            <p:cNvCxnSpPr>
              <a:cxnSpLocks noChangeShapeType="1"/>
            </p:cNvCxnSpPr>
            <p:nvPr/>
          </p:nvCxnSpPr>
          <p:spPr bwMode="auto">
            <a:xfrm rot="10800000" flipH="1" flipV="1">
              <a:off x="6497320" y="3030855"/>
              <a:ext cx="99695" cy="3287395"/>
            </a:xfrm>
            <a:prstGeom prst="bentConnector3">
              <a:avLst>
                <a:gd name="adj1" fmla="val -9044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360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143000" y="1447800"/>
            <a:ext cx="7315200" cy="4267200"/>
            <a:chOff x="2037715" y="2320925"/>
            <a:chExt cx="5068570" cy="2216150"/>
          </a:xfrm>
        </p:grpSpPr>
        <p:sp>
          <p:nvSpPr>
            <p:cNvPr id="4" name="Rectangle 18"/>
            <p:cNvSpPr>
              <a:spLocks noChangeArrowheads="1"/>
            </p:cNvSpPr>
            <p:nvPr/>
          </p:nvSpPr>
          <p:spPr bwMode="auto">
            <a:xfrm>
              <a:off x="2037715" y="2320925"/>
              <a:ext cx="1400810" cy="2216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2097405" y="2343785"/>
              <a:ext cx="1255395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kern="100">
                  <a:effectLst/>
                  <a:latin typeface="Times New Roman"/>
                  <a:ea typeface="宋体"/>
                  <a:cs typeface="Times New Roman"/>
                </a:rPr>
                <a:t>SysTick</a:t>
              </a: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中断</a:t>
              </a:r>
            </a:p>
          </p:txBody>
        </p:sp>
        <p:cxnSp>
          <p:nvCxnSpPr>
            <p:cNvPr id="6" name="AutoShape 85"/>
            <p:cNvCxnSpPr>
              <a:cxnSpLocks noChangeShapeType="1"/>
            </p:cNvCxnSpPr>
            <p:nvPr/>
          </p:nvCxnSpPr>
          <p:spPr bwMode="auto">
            <a:xfrm flipH="1">
              <a:off x="4413250" y="3192780"/>
              <a:ext cx="5080" cy="147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86"/>
            <p:cNvSpPr>
              <a:spLocks noChangeArrowheads="1"/>
            </p:cNvSpPr>
            <p:nvPr/>
          </p:nvSpPr>
          <p:spPr bwMode="auto">
            <a:xfrm>
              <a:off x="4104005" y="2875280"/>
              <a:ext cx="628650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开</a:t>
              </a:r>
              <a:r>
                <a:rPr lang="en-US" sz="1400" b="1" kern="10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始</a:t>
              </a:r>
            </a:p>
          </p:txBody>
        </p:sp>
        <p:sp>
          <p:nvSpPr>
            <p:cNvPr id="8" name="Rectangle 87"/>
            <p:cNvSpPr>
              <a:spLocks noChangeArrowheads="1"/>
            </p:cNvSpPr>
            <p:nvPr/>
          </p:nvSpPr>
          <p:spPr bwMode="auto">
            <a:xfrm>
              <a:off x="3943350" y="3340100"/>
              <a:ext cx="93980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Times New Roman"/>
                  <a:ea typeface="宋体"/>
                  <a:cs typeface="Times New Roman"/>
                </a:rPr>
                <a:t>读中断状态</a:t>
              </a:r>
              <a:endParaRPr lang="zh-CN" sz="140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9" name="Rectangle 88"/>
            <p:cNvSpPr>
              <a:spLocks noChangeArrowheads="1"/>
            </p:cNvSpPr>
            <p:nvPr/>
          </p:nvSpPr>
          <p:spPr bwMode="auto">
            <a:xfrm>
              <a:off x="3898265" y="3806190"/>
              <a:ext cx="10223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清中断状态</a:t>
              </a:r>
            </a:p>
          </p:txBody>
        </p:sp>
        <p:cxnSp>
          <p:nvCxnSpPr>
            <p:cNvPr id="10" name="AutoShape 89"/>
            <p:cNvCxnSpPr>
              <a:cxnSpLocks noChangeShapeType="1"/>
            </p:cNvCxnSpPr>
            <p:nvPr/>
          </p:nvCxnSpPr>
          <p:spPr bwMode="auto">
            <a:xfrm flipH="1">
              <a:off x="4409440" y="3658235"/>
              <a:ext cx="3810" cy="1479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90"/>
            <p:cNvSpPr>
              <a:spLocks noChangeArrowheads="1"/>
            </p:cNvSpPr>
            <p:nvPr/>
          </p:nvSpPr>
          <p:spPr bwMode="auto">
            <a:xfrm>
              <a:off x="5186680" y="2987040"/>
              <a:ext cx="1297305" cy="48260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误触发？</a:t>
              </a:r>
            </a:p>
          </p:txBody>
        </p:sp>
        <p:cxnSp>
          <p:nvCxnSpPr>
            <p:cNvPr id="12" name="AutoShape 91"/>
            <p:cNvCxnSpPr>
              <a:cxnSpLocks noChangeShapeType="1"/>
            </p:cNvCxnSpPr>
            <p:nvPr/>
          </p:nvCxnSpPr>
          <p:spPr bwMode="auto">
            <a:xfrm flipH="1">
              <a:off x="5835015" y="3469640"/>
              <a:ext cx="635" cy="1346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92"/>
            <p:cNvSpPr>
              <a:spLocks noChangeArrowheads="1"/>
            </p:cNvSpPr>
            <p:nvPr/>
          </p:nvSpPr>
          <p:spPr bwMode="auto">
            <a:xfrm>
              <a:off x="5268595" y="4041775"/>
              <a:ext cx="1134745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返回，退出中断</a:t>
              </a:r>
            </a:p>
          </p:txBody>
        </p:sp>
        <p:cxnSp>
          <p:nvCxnSpPr>
            <p:cNvPr id="14" name="AutoShape 93"/>
            <p:cNvCxnSpPr>
              <a:cxnSpLocks noChangeShapeType="1"/>
            </p:cNvCxnSpPr>
            <p:nvPr/>
          </p:nvCxnSpPr>
          <p:spPr bwMode="auto">
            <a:xfrm rot="5400000" flipH="1" flipV="1">
              <a:off x="4554220" y="2842260"/>
              <a:ext cx="1136650" cy="1426210"/>
            </a:xfrm>
            <a:prstGeom prst="bentConnector5">
              <a:avLst>
                <a:gd name="adj1" fmla="val -20111"/>
                <a:gd name="adj2" fmla="val 45190"/>
                <a:gd name="adj3" fmla="val 12011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5314315" y="3604260"/>
              <a:ext cx="1040765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Times New Roman"/>
                  <a:ea typeface="宋体"/>
                  <a:cs typeface="Times New Roman"/>
                </a:rPr>
                <a:t>绿灯状态取反</a:t>
              </a:r>
              <a:endParaRPr lang="zh-CN" sz="140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16" name="AutoShape 95"/>
            <p:cNvCxnSpPr>
              <a:cxnSpLocks noChangeShapeType="1"/>
            </p:cNvCxnSpPr>
            <p:nvPr/>
          </p:nvCxnSpPr>
          <p:spPr bwMode="auto">
            <a:xfrm>
              <a:off x="5835015" y="3922395"/>
              <a:ext cx="1270" cy="119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6"/>
            <p:cNvCxnSpPr>
              <a:cxnSpLocks noChangeShapeType="1"/>
            </p:cNvCxnSpPr>
            <p:nvPr/>
          </p:nvCxnSpPr>
          <p:spPr bwMode="auto">
            <a:xfrm flipH="1">
              <a:off x="6403340" y="3228340"/>
              <a:ext cx="80645" cy="972185"/>
            </a:xfrm>
            <a:prstGeom prst="bentConnector3">
              <a:avLst>
                <a:gd name="adj1" fmla="val -28267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ectangle 97"/>
            <p:cNvSpPr>
              <a:spLocks noChangeArrowheads="1"/>
            </p:cNvSpPr>
            <p:nvPr/>
          </p:nvSpPr>
          <p:spPr bwMode="auto">
            <a:xfrm>
              <a:off x="6437630" y="3012440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kern="100">
                  <a:effectLst/>
                  <a:latin typeface="Calibri"/>
                  <a:ea typeface="宋体"/>
                  <a:cs typeface="Times New Roman"/>
                </a:rPr>
                <a:t>Y</a:t>
              </a:r>
              <a:endParaRPr lang="zh-CN" sz="140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9" name="Rectangle 98"/>
            <p:cNvSpPr>
              <a:spLocks noChangeArrowheads="1"/>
            </p:cNvSpPr>
            <p:nvPr/>
          </p:nvSpPr>
          <p:spPr bwMode="auto">
            <a:xfrm>
              <a:off x="5771515" y="3382010"/>
              <a:ext cx="3225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kern="100">
                  <a:effectLst/>
                  <a:latin typeface="Calibri"/>
                  <a:ea typeface="宋体"/>
                  <a:cs typeface="Times New Roman"/>
                </a:rPr>
                <a:t>N</a:t>
              </a:r>
              <a:endParaRPr lang="zh-CN" sz="140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0" name="Rectangle 99"/>
            <p:cNvSpPr>
              <a:spLocks noChangeArrowheads="1"/>
            </p:cNvSpPr>
            <p:nvPr/>
          </p:nvSpPr>
          <p:spPr bwMode="auto">
            <a:xfrm>
              <a:off x="3507740" y="2320925"/>
              <a:ext cx="3598545" cy="2216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00"/>
            <p:cNvSpPr>
              <a:spLocks noChangeArrowheads="1"/>
            </p:cNvSpPr>
            <p:nvPr/>
          </p:nvSpPr>
          <p:spPr bwMode="auto">
            <a:xfrm>
              <a:off x="4487545" y="2320925"/>
              <a:ext cx="1770380" cy="30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定时中断</a:t>
              </a:r>
            </a:p>
          </p:txBody>
        </p:sp>
        <p:sp>
          <p:nvSpPr>
            <p:cNvPr id="22" name="AutoShape 101"/>
            <p:cNvSpPr>
              <a:spLocks noChangeArrowheads="1"/>
            </p:cNvSpPr>
            <p:nvPr/>
          </p:nvSpPr>
          <p:spPr bwMode="auto">
            <a:xfrm>
              <a:off x="2409825" y="2813050"/>
              <a:ext cx="628650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开</a:t>
              </a:r>
              <a:r>
                <a:rPr lang="en-US" sz="1400" b="1" kern="10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始</a:t>
              </a:r>
            </a:p>
          </p:txBody>
        </p:sp>
        <p:sp>
          <p:nvSpPr>
            <p:cNvPr id="23" name="AutoShape 102"/>
            <p:cNvSpPr>
              <a:spLocks noChangeArrowheads="1"/>
            </p:cNvSpPr>
            <p:nvPr/>
          </p:nvSpPr>
          <p:spPr bwMode="auto">
            <a:xfrm>
              <a:off x="2152650" y="4041775"/>
              <a:ext cx="1134745" cy="31750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Calibri"/>
                  <a:ea typeface="宋体"/>
                  <a:cs typeface="Times New Roman"/>
                </a:rPr>
                <a:t>返回，退出中断</a:t>
              </a:r>
            </a:p>
          </p:txBody>
        </p:sp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208530" y="3382010"/>
              <a:ext cx="1022350" cy="318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00">
                  <a:effectLst/>
                  <a:latin typeface="Times New Roman"/>
                  <a:ea typeface="宋体"/>
                  <a:cs typeface="Times New Roman"/>
                </a:rPr>
                <a:t>黄灯状态取反</a:t>
              </a:r>
              <a:endParaRPr lang="zh-CN" sz="1400" b="1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25" name="AutoShape 104"/>
            <p:cNvCxnSpPr>
              <a:cxnSpLocks noChangeShapeType="1"/>
            </p:cNvCxnSpPr>
            <p:nvPr/>
          </p:nvCxnSpPr>
          <p:spPr bwMode="auto">
            <a:xfrm flipH="1">
              <a:off x="2719705" y="3130550"/>
              <a:ext cx="4445" cy="251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05"/>
            <p:cNvCxnSpPr>
              <a:cxnSpLocks noChangeShapeType="1"/>
            </p:cNvCxnSpPr>
            <p:nvPr/>
          </p:nvCxnSpPr>
          <p:spPr bwMode="auto">
            <a:xfrm>
              <a:off x="2719705" y="3700145"/>
              <a:ext cx="635" cy="341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10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90600"/>
            <a:ext cx="8229600" cy="50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系统时钟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初始化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SysCtlLDOSet</a:t>
            </a:r>
            <a:r>
              <a:rPr lang="en-US" altLang="zh-CN" sz="2000" dirty="0" smtClean="0"/>
              <a:t>(SYSCTL_LDO_2_50V</a:t>
            </a:r>
            <a:r>
              <a:rPr lang="en-US" altLang="zh-CN" sz="2000" dirty="0"/>
              <a:t>);	</a:t>
            </a:r>
            <a:r>
              <a:rPr lang="en-US" altLang="zh-CN" sz="2000" dirty="0" smtClean="0"/>
              <a:t>//  </a:t>
            </a:r>
            <a:r>
              <a:rPr lang="zh-CN" altLang="en-US" sz="2000" dirty="0"/>
              <a:t>设置</a:t>
            </a:r>
            <a:r>
              <a:rPr lang="en-US" altLang="zh-CN" sz="2000" dirty="0"/>
              <a:t>LDO</a:t>
            </a:r>
            <a:r>
              <a:rPr lang="zh-CN" altLang="en-US" sz="2000" dirty="0"/>
              <a:t>输出电压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SysCtlClockSet</a:t>
            </a:r>
            <a:r>
              <a:rPr lang="en-US" altLang="zh-CN" sz="2000" dirty="0"/>
              <a:t>(SYSCTL_USE_OSC |	</a:t>
            </a:r>
            <a:r>
              <a:rPr lang="en-US" altLang="zh-CN" sz="2000" dirty="0" smtClean="0"/>
              <a:t>//  </a:t>
            </a:r>
            <a:r>
              <a:rPr lang="zh-CN" altLang="en-US" sz="2000" dirty="0"/>
              <a:t>系统时钟设置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/>
              <a:t>                   </a:t>
            </a:r>
            <a:r>
              <a:rPr lang="en-US" altLang="zh-CN" sz="2000" dirty="0" smtClean="0"/>
              <a:t>	            SYSCTL_OSC_MAIN </a:t>
            </a:r>
            <a:r>
              <a:rPr lang="en-US" altLang="zh-CN" sz="2000" dirty="0"/>
              <a:t>|	</a:t>
            </a:r>
            <a:r>
              <a:rPr lang="en-US" altLang="zh-CN" sz="2000" dirty="0" smtClean="0"/>
              <a:t>//  </a:t>
            </a:r>
            <a:r>
              <a:rPr lang="zh-CN" altLang="en-US" sz="2000" dirty="0"/>
              <a:t>采用主振荡器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/>
              <a:t>                  </a:t>
            </a:r>
            <a:r>
              <a:rPr lang="en-US" altLang="zh-CN" sz="2000" dirty="0" smtClean="0"/>
              <a:t>	       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SYSCTL_XTAL_16MHZ |	</a:t>
            </a:r>
            <a:r>
              <a:rPr lang="en-US" altLang="zh-CN" sz="2000" dirty="0" smtClean="0"/>
              <a:t>//  </a:t>
            </a:r>
            <a:r>
              <a:rPr lang="zh-CN" altLang="en-US" sz="2000" dirty="0"/>
              <a:t>外接</a:t>
            </a:r>
            <a:r>
              <a:rPr lang="en-US" altLang="zh-CN" sz="2000" dirty="0"/>
              <a:t>16MHz</a:t>
            </a:r>
            <a:r>
              <a:rPr lang="zh-CN" altLang="en-US" sz="2000" dirty="0"/>
              <a:t>晶振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/>
              <a:t>                 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SYSCTL_SYSDIV_1</a:t>
            </a:r>
            <a:r>
              <a:rPr lang="en-US" altLang="zh-CN" sz="2000" dirty="0"/>
              <a:t>);	</a:t>
            </a:r>
            <a:r>
              <a:rPr lang="en-US" altLang="zh-CN" sz="2000" dirty="0" smtClean="0"/>
              <a:t>//  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分频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TheSysClock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SysCtlClockGet</a:t>
            </a:r>
            <a:r>
              <a:rPr lang="en-US" altLang="zh-CN" sz="2000" dirty="0" smtClean="0"/>
              <a:t>(); //  </a:t>
            </a:r>
            <a:r>
              <a:rPr lang="zh-CN" altLang="en-US" sz="2000" dirty="0"/>
              <a:t>获取当前的系统时钟频率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7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/>
              <a:t>中断基本编程方法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利用《</a:t>
            </a:r>
            <a:r>
              <a:rPr lang="en-US" altLang="zh-CN" dirty="0" err="1"/>
              <a:t>Stellaris</a:t>
            </a:r>
            <a:r>
              <a:rPr lang="zh-CN" altLang="zh-CN" dirty="0"/>
              <a:t>外设驱动库》</a:t>
            </a:r>
            <a:r>
              <a:rPr lang="zh-CN" altLang="zh-CN" dirty="0" smtClean="0"/>
              <a:t>编写中断</a:t>
            </a:r>
            <a:r>
              <a:rPr lang="zh-CN" altLang="zh-CN" dirty="0"/>
              <a:t>程序的基本方法如下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C00000"/>
                </a:solidFill>
              </a:rPr>
              <a:t>使能相关片内外设</a:t>
            </a:r>
            <a:r>
              <a:rPr lang="zh-CN" altLang="zh-CN" dirty="0"/>
              <a:t>，并进行基本的配置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设置具体</a:t>
            </a:r>
            <a:r>
              <a:rPr lang="zh-CN" altLang="zh-CN" b="1" dirty="0">
                <a:solidFill>
                  <a:srgbClr val="C00000"/>
                </a:solidFill>
              </a:rPr>
              <a:t>中断的类型或触发方式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使能中断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编写中断服务函数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注册</a:t>
            </a:r>
            <a:r>
              <a:rPr lang="zh-CN" altLang="zh-CN" dirty="0"/>
              <a:t>中断服务函数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562600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GPIO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初始化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465137" lvl="1" indent="0">
              <a:buNone/>
            </a:pPr>
            <a:r>
              <a:rPr lang="en-US" altLang="zh-CN" sz="2000" dirty="0" err="1" smtClean="0"/>
              <a:t>SysCtlPeripheralEnable</a:t>
            </a:r>
            <a:r>
              <a:rPr lang="en-US" altLang="zh-CN" sz="2000" dirty="0" smtClean="0"/>
              <a:t>(SYSCTL_PERIPH_GPIOB</a:t>
            </a:r>
            <a:r>
              <a:rPr lang="en-US" altLang="zh-CN" sz="2000" dirty="0"/>
              <a:t>);  </a:t>
            </a:r>
            <a:r>
              <a:rPr lang="en-US" altLang="zh-CN" sz="2000" dirty="0" err="1" smtClean="0"/>
              <a:t>SysCtlPeripheralEnable</a:t>
            </a:r>
            <a:r>
              <a:rPr lang="en-US" altLang="zh-CN" sz="2000" dirty="0" smtClean="0"/>
              <a:t>(SYSCTL_PERIPH_GPIOE);</a:t>
            </a:r>
            <a:endParaRPr lang="en-US" altLang="zh-CN" sz="2000" dirty="0"/>
          </a:p>
          <a:p>
            <a:pPr marL="465137" lvl="1" indent="0">
              <a:buNone/>
            </a:pPr>
            <a:r>
              <a:rPr lang="en-US" altLang="zh-CN" sz="2000" dirty="0" err="1" smtClean="0"/>
              <a:t>SysCtlPeripheralEnable</a:t>
            </a:r>
            <a:r>
              <a:rPr lang="en-US" altLang="zh-CN" sz="2000" dirty="0" smtClean="0"/>
              <a:t>(SYSCTL_PERIPH_GPIOF);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GPIOPinConfigure</a:t>
            </a:r>
            <a:r>
              <a:rPr lang="en-US" altLang="zh-CN" sz="2000" dirty="0" smtClean="0"/>
              <a:t>(GPIO_PF2_LED1</a:t>
            </a:r>
            <a:r>
              <a:rPr lang="en-US" altLang="zh-CN" sz="2000" dirty="0"/>
              <a:t>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GPIOPinConfigure</a:t>
            </a:r>
            <a:r>
              <a:rPr lang="en-US" altLang="zh-CN" sz="2000" dirty="0" smtClean="0"/>
              <a:t>(GPIO_PF3_LED0</a:t>
            </a:r>
            <a:r>
              <a:rPr lang="en-US" altLang="zh-CN" sz="2000" dirty="0"/>
              <a:t>);		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GPIOPinTypeGPIOOutput</a:t>
            </a:r>
            <a:r>
              <a:rPr lang="en-US" altLang="zh-CN" sz="2000" dirty="0" smtClean="0"/>
              <a:t>(LED0_BASE,LED0_PIN);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GPIOPinTypeGPIOOutput</a:t>
            </a:r>
            <a:r>
              <a:rPr lang="en-US" altLang="zh-CN" sz="2000" dirty="0" smtClean="0"/>
              <a:t>(LED1_BASE,LED1_PIN);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LEDOff</a:t>
            </a:r>
            <a:r>
              <a:rPr lang="en-US" altLang="zh-CN" sz="2000" dirty="0" smtClean="0"/>
              <a:t>(LED_ALL</a:t>
            </a:r>
            <a:r>
              <a:rPr lang="en-US" altLang="zh-CN" sz="2000" dirty="0"/>
              <a:t>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GPIOPinTypeGPIOInput</a:t>
            </a:r>
            <a:r>
              <a:rPr lang="en-US" altLang="zh-CN" sz="2000" dirty="0" smtClean="0"/>
              <a:t>(KEY_PRESS_BASE</a:t>
            </a:r>
            <a:r>
              <a:rPr lang="en-US" altLang="zh-CN" sz="2000" dirty="0"/>
              <a:t>, KEY_PRESS_PIN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GPIOPinTypeGPIOInput</a:t>
            </a:r>
            <a:r>
              <a:rPr lang="en-US" altLang="zh-CN" sz="2000" dirty="0" smtClean="0"/>
              <a:t>(KEY_LEFT_BASE</a:t>
            </a:r>
            <a:r>
              <a:rPr lang="en-US" altLang="zh-CN" sz="2000" dirty="0"/>
              <a:t>,  KEY_LEFT_PIN</a:t>
            </a:r>
            <a:r>
              <a:rPr lang="en-US" altLang="zh-CN" sz="2000" dirty="0" smtClean="0"/>
              <a:t>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GPIOPinTypeGPIOInput</a:t>
            </a:r>
            <a:r>
              <a:rPr lang="en-US" altLang="zh-CN" sz="2000" dirty="0" smtClean="0"/>
              <a:t>(KEY_RIGHT_BASE, KEY_RIGHT_PIN);</a:t>
            </a:r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GPIOPinTypeGPIOInput</a:t>
            </a:r>
            <a:r>
              <a:rPr lang="en-US" altLang="zh-CN" sz="2000" dirty="0" smtClean="0"/>
              <a:t>(KEY_UP_BASE</a:t>
            </a:r>
            <a:r>
              <a:rPr lang="en-US" altLang="zh-CN" sz="2000" dirty="0"/>
              <a:t>,    KEY_UP_PIN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 marL="465137" lvl="1" indent="0">
              <a:buNone/>
            </a:pPr>
            <a:r>
              <a:rPr lang="en-US" altLang="zh-CN" sz="2000" dirty="0" err="1" smtClean="0"/>
              <a:t>GPIOPinTypeGPIOInput</a:t>
            </a:r>
            <a:r>
              <a:rPr lang="en-US" altLang="zh-CN" sz="2000" dirty="0" smtClean="0"/>
              <a:t>(KEY_DOWN_BASE</a:t>
            </a:r>
            <a:r>
              <a:rPr lang="en-US" altLang="zh-CN" sz="2000" dirty="0"/>
              <a:t>,  KEY_DOWN_PIN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93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14400"/>
            <a:ext cx="8229600" cy="55626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GPIO</a:t>
            </a:r>
            <a:r>
              <a:rPr lang="zh-CN" altLang="zh-CN" sz="2000" b="1" dirty="0">
                <a:solidFill>
                  <a:srgbClr val="C00000"/>
                </a:solidFill>
              </a:rPr>
              <a:t>初始化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/>
              <a:t>GPIOIntTypeSet</a:t>
            </a:r>
            <a:r>
              <a:rPr lang="en-US" altLang="zh-CN" sz="1600" dirty="0"/>
              <a:t>(KEY_PRESS_BASE,KEY_PRESS_PIN</a:t>
            </a:r>
            <a:r>
              <a:rPr lang="en-US" altLang="zh-CN" sz="1600" dirty="0" smtClean="0"/>
              <a:t>, GPIO_FALLING_EDGE);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GPIOPinIntEnable</a:t>
            </a:r>
            <a:r>
              <a:rPr lang="en-US" altLang="zh-CN" sz="1600" dirty="0" smtClean="0">
                <a:solidFill>
                  <a:srgbClr val="FF0000"/>
                </a:solidFill>
              </a:rPr>
              <a:t>(KEY_PRESS_BASE,KEY_PRESS_PIN);</a:t>
            </a:r>
            <a:r>
              <a:rPr lang="en-US" altLang="zh-CN" sz="1600" dirty="0">
                <a:solidFill>
                  <a:srgbClr val="FF0000"/>
                </a:solidFill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/>
              <a:t>GPIOIntTypeSet</a:t>
            </a:r>
            <a:r>
              <a:rPr lang="en-US" altLang="zh-CN" sz="1600" dirty="0" smtClean="0"/>
              <a:t>(KEY_LEFT_BASE,KEY_LEFT_PIN, GPIO_FALLING_EDGE); </a:t>
            </a:r>
            <a:r>
              <a:rPr lang="en-US" altLang="zh-CN" sz="1600" dirty="0" err="1">
                <a:solidFill>
                  <a:srgbClr val="FF0000"/>
                </a:solidFill>
              </a:rPr>
              <a:t>GPIOPinIntEnable</a:t>
            </a:r>
            <a:r>
              <a:rPr lang="en-US" altLang="zh-CN" sz="1600" dirty="0">
                <a:solidFill>
                  <a:srgbClr val="FF0000"/>
                </a:solidFill>
              </a:rPr>
              <a:t>(KEY_LEFT_BASE,KEY_LEFT_PIN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/>
              <a:t>GPIOIntTypeSet</a:t>
            </a:r>
            <a:r>
              <a:rPr lang="en-US" altLang="zh-CN" sz="1600" dirty="0" smtClean="0"/>
              <a:t>(KEY_RIGHT_BASE,KEY_RIGHT_PIN, GPIO_FALLING_EDGE);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GPIOPinIntEnable</a:t>
            </a:r>
            <a:r>
              <a:rPr lang="en-US" altLang="zh-CN" sz="1600" dirty="0">
                <a:solidFill>
                  <a:srgbClr val="FF0000"/>
                </a:solidFill>
              </a:rPr>
              <a:t>(KEY_RIGHT_BASE,KEY_RIGHT_PIN);</a:t>
            </a:r>
            <a:r>
              <a:rPr lang="en-US" altLang="zh-CN" sz="16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/>
              <a:t>GPIOIntTypeSet</a:t>
            </a:r>
            <a:r>
              <a:rPr lang="en-US" altLang="zh-CN" sz="1600" dirty="0" smtClean="0"/>
              <a:t>(KEY_UP_BASE,KEY_UP_PIN, GPIO_FALLING_EDGE); </a:t>
            </a:r>
            <a:r>
              <a:rPr lang="en-US" altLang="zh-CN" sz="1600" dirty="0" err="1">
                <a:solidFill>
                  <a:srgbClr val="FF0000"/>
                </a:solidFill>
              </a:rPr>
              <a:t>GPIOPinIntEnable</a:t>
            </a:r>
            <a:r>
              <a:rPr lang="en-US" altLang="zh-CN" sz="1600" dirty="0">
                <a:solidFill>
                  <a:srgbClr val="FF0000"/>
                </a:solidFill>
              </a:rPr>
              <a:t>(KEY_UP_BASE,KEY_UP_PIN);</a:t>
            </a:r>
            <a:r>
              <a:rPr lang="en-US" altLang="zh-CN" sz="16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/>
              <a:t>GPIOIntTypeSet</a:t>
            </a:r>
            <a:r>
              <a:rPr lang="en-US" altLang="zh-CN" sz="1600" dirty="0" smtClean="0"/>
              <a:t>(KEY_DOWN_BASE,KEY_DOWN_PIN, GPIO_FALLING_EDGE); </a:t>
            </a:r>
            <a:r>
              <a:rPr lang="en-US" altLang="zh-CN" sz="1600" dirty="0" err="1">
                <a:solidFill>
                  <a:srgbClr val="FF0000"/>
                </a:solidFill>
              </a:rPr>
              <a:t>GPIOPinIntEnable</a:t>
            </a:r>
            <a:r>
              <a:rPr lang="en-US" altLang="zh-CN" sz="1600" dirty="0">
                <a:solidFill>
                  <a:srgbClr val="FF0000"/>
                </a:solidFill>
              </a:rPr>
              <a:t>(KEY_DOWN_BASE,KEY_DOWN_PIN);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IntEnable</a:t>
            </a:r>
            <a:r>
              <a:rPr lang="en-US" altLang="zh-CN" sz="1600" dirty="0">
                <a:solidFill>
                  <a:srgbClr val="FF0000"/>
                </a:solidFill>
              </a:rPr>
              <a:t>(INT_GPIOE); //</a:t>
            </a:r>
            <a:r>
              <a:rPr lang="zh-CN" altLang="en-US" sz="1600" dirty="0">
                <a:solidFill>
                  <a:srgbClr val="FF0000"/>
                </a:solidFill>
              </a:rPr>
              <a:t>开启</a:t>
            </a:r>
            <a:r>
              <a:rPr lang="en-US" altLang="zh-CN" sz="1600" dirty="0">
                <a:solidFill>
                  <a:srgbClr val="FF0000"/>
                </a:solidFill>
              </a:rPr>
              <a:t>GPIOE</a:t>
            </a:r>
            <a:r>
              <a:rPr lang="zh-CN" altLang="en-US" sz="1600" dirty="0">
                <a:solidFill>
                  <a:srgbClr val="FF0000"/>
                </a:solidFill>
              </a:rPr>
              <a:t>中断源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IntEnable</a:t>
            </a:r>
            <a:r>
              <a:rPr lang="en-US" altLang="zh-CN" sz="1600" dirty="0">
                <a:solidFill>
                  <a:srgbClr val="FF0000"/>
                </a:solidFill>
              </a:rPr>
              <a:t>(INT_GPIOB); //</a:t>
            </a:r>
            <a:r>
              <a:rPr lang="zh-CN" altLang="en-US" sz="1600" dirty="0">
                <a:solidFill>
                  <a:srgbClr val="FF0000"/>
                </a:solidFill>
              </a:rPr>
              <a:t>开启</a:t>
            </a:r>
            <a:r>
              <a:rPr lang="en-US" altLang="zh-CN" sz="1600" dirty="0">
                <a:solidFill>
                  <a:srgbClr val="FF0000"/>
                </a:solidFill>
              </a:rPr>
              <a:t>GPIOB</a:t>
            </a:r>
            <a:r>
              <a:rPr lang="zh-CN" altLang="en-US" sz="1600" dirty="0">
                <a:solidFill>
                  <a:srgbClr val="FF0000"/>
                </a:solidFill>
              </a:rPr>
              <a:t>中断源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IntEnable</a:t>
            </a:r>
            <a:r>
              <a:rPr lang="en-US" altLang="zh-CN" sz="1600" dirty="0">
                <a:solidFill>
                  <a:srgbClr val="FF0000"/>
                </a:solidFill>
              </a:rPr>
              <a:t>(INT_GPIOF); //</a:t>
            </a:r>
            <a:r>
              <a:rPr lang="zh-CN" altLang="en-US" sz="1600" dirty="0">
                <a:solidFill>
                  <a:srgbClr val="FF0000"/>
                </a:solidFill>
              </a:rPr>
              <a:t>开启</a:t>
            </a:r>
            <a:r>
              <a:rPr lang="en-US" altLang="zh-CN" sz="1600" dirty="0">
                <a:solidFill>
                  <a:srgbClr val="FF0000"/>
                </a:solidFill>
              </a:rPr>
              <a:t>GPIOF</a:t>
            </a:r>
            <a:r>
              <a:rPr lang="zh-CN" altLang="en-US" sz="1600" dirty="0">
                <a:solidFill>
                  <a:srgbClr val="FF0000"/>
                </a:solidFill>
              </a:rPr>
              <a:t>中断源</a:t>
            </a:r>
            <a:r>
              <a:rPr lang="en-US" altLang="zh-CN" sz="1600" dirty="0"/>
              <a:t>	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7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C00000"/>
                </a:solidFill>
              </a:rPr>
              <a:t>SysTick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初始化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SysTickPeriodSet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TheSysClock</a:t>
            </a:r>
            <a:r>
              <a:rPr lang="en-US" altLang="zh-CN" sz="2000" dirty="0" smtClean="0"/>
              <a:t>);    //</a:t>
            </a:r>
            <a:r>
              <a:rPr lang="en-US" altLang="zh-CN" sz="2000" dirty="0" err="1"/>
              <a:t>SysTick</a:t>
            </a:r>
            <a:r>
              <a:rPr lang="zh-CN" altLang="en-US" sz="2000" dirty="0"/>
              <a:t>计数值装载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SysTickIntEnable</a:t>
            </a:r>
            <a:r>
              <a:rPr lang="en-US" altLang="zh-CN" sz="2000" dirty="0">
                <a:solidFill>
                  <a:srgbClr val="FF0000"/>
                </a:solidFill>
              </a:rPr>
              <a:t>(); 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//</a:t>
            </a:r>
            <a:r>
              <a:rPr lang="en-US" altLang="zh-CN" sz="2000" dirty="0" err="1"/>
              <a:t>SysTick</a:t>
            </a:r>
            <a:r>
              <a:rPr lang="zh-CN" altLang="en-US" sz="2000" dirty="0"/>
              <a:t>中断使</a:t>
            </a:r>
            <a:r>
              <a:rPr lang="zh-CN" altLang="en-US" sz="2000" dirty="0" smtClean="0"/>
              <a:t>能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</a:rPr>
              <a:t>Timer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初始化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//TIMER0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使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能</a:t>
            </a:r>
            <a:endParaRPr lang="en-US" altLang="zh-CN" sz="1600" dirty="0">
              <a:solidFill>
                <a:srgbClr val="133984"/>
              </a:solidFill>
              <a:ea typeface="+mn-ea"/>
              <a:cs typeface="+mn-cs"/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133984"/>
                </a:solidFill>
                <a:ea typeface="+mn-ea"/>
                <a:cs typeface="+mn-cs"/>
              </a:rPr>
              <a:t>SysCtlPeripheralEnable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(SYSCTL_PERIPH_TIMER0); </a:t>
            </a:r>
            <a:endParaRPr lang="zh-CN" altLang="en-US" sz="2000" dirty="0">
              <a:solidFill>
                <a:srgbClr val="133984"/>
              </a:solidFill>
              <a:ea typeface="+mn-ea"/>
              <a:cs typeface="+mn-cs"/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//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设置为</a:t>
            </a: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32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位周期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定时器</a:t>
            </a:r>
            <a:endParaRPr lang="en-US" altLang="zh-CN" sz="1600" dirty="0">
              <a:solidFill>
                <a:srgbClr val="133984"/>
              </a:solidFill>
              <a:ea typeface="+mn-ea"/>
              <a:cs typeface="+mn-cs"/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133984"/>
                </a:solidFill>
                <a:ea typeface="+mn-ea"/>
                <a:cs typeface="+mn-cs"/>
              </a:rPr>
              <a:t>TimerConfigure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(TIMER0_BASE,TIMER_CFG_32_BIT_PER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); </a:t>
            </a:r>
            <a:endParaRPr lang="en-US" altLang="zh-CN" sz="2000" dirty="0">
              <a:solidFill>
                <a:srgbClr val="133984"/>
              </a:solidFill>
              <a:ea typeface="+mn-ea"/>
              <a:cs typeface="+mn-cs"/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//TIMER0A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装载计数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值</a:t>
            </a:r>
            <a:endParaRPr lang="en-US" altLang="zh-CN" sz="1600" dirty="0">
              <a:solidFill>
                <a:srgbClr val="133984"/>
              </a:solidFill>
              <a:ea typeface="+mn-ea"/>
              <a:cs typeface="+mn-cs"/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133984"/>
                </a:solidFill>
                <a:ea typeface="+mn-ea"/>
                <a:cs typeface="+mn-cs"/>
              </a:rPr>
              <a:t>TimerLoadSet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(TIMER0_BASE,TIMER_A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,(</a:t>
            </a:r>
            <a:r>
              <a:rPr lang="en-US" altLang="zh-CN" sz="2000" dirty="0" err="1">
                <a:solidFill>
                  <a:srgbClr val="133984"/>
                </a:solidFill>
                <a:ea typeface="+mn-ea"/>
                <a:cs typeface="+mn-cs"/>
              </a:rPr>
              <a:t>TheSysClock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/3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)); </a:t>
            </a: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//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使能</a:t>
            </a: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Timer0A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超时中断使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能</a:t>
            </a:r>
            <a:endParaRPr lang="en-US" altLang="zh-CN" sz="1600" dirty="0">
              <a:solidFill>
                <a:srgbClr val="133984"/>
              </a:solidFill>
              <a:ea typeface="+mn-ea"/>
              <a:cs typeface="+mn-cs"/>
            </a:endParaRP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+mn-ea"/>
                <a:cs typeface="+mn-cs"/>
              </a:rPr>
              <a:t>TimerIntEnable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+mn-cs"/>
              </a:rPr>
              <a:t>(TIMER0_BASE,TIMER_TIMA_TIMEOUT);</a:t>
            </a:r>
          </a:p>
          <a:p>
            <a:pPr marL="873125" lvl="2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ea typeface="+mn-ea"/>
                <a:cs typeface="+mn-cs"/>
              </a:rPr>
              <a:t>IntEnable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+mn-cs"/>
              </a:rPr>
              <a:t>(INT_TIMER0A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+mn-cs"/>
              </a:rPr>
              <a:t>);</a:t>
            </a:r>
            <a:r>
              <a:rPr lang="en-US" altLang="zh-CN" sz="2000" dirty="0">
                <a:solidFill>
                  <a:srgbClr val="133984"/>
                </a:solidFill>
                <a:ea typeface="+mn-ea"/>
                <a:cs typeface="+mn-cs"/>
              </a:rPr>
              <a:t>	</a:t>
            </a: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//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开启</a:t>
            </a:r>
            <a:r>
              <a:rPr lang="en-US" altLang="zh-CN" sz="1600" dirty="0">
                <a:solidFill>
                  <a:srgbClr val="133984"/>
                </a:solidFill>
                <a:ea typeface="+mn-ea"/>
                <a:cs typeface="+mn-cs"/>
              </a:rPr>
              <a:t>TIMER0A</a:t>
            </a:r>
            <a:r>
              <a:rPr lang="zh-CN" altLang="en-US" sz="1600" dirty="0">
                <a:solidFill>
                  <a:srgbClr val="133984"/>
                </a:solidFill>
                <a:ea typeface="+mn-ea"/>
                <a:cs typeface="+mn-cs"/>
              </a:rPr>
              <a:t>中断源</a:t>
            </a:r>
          </a:p>
        </p:txBody>
      </p:sp>
    </p:spTree>
    <p:extLst>
      <p:ext uri="{BB962C8B-B14F-4D97-AF65-F5344CB8AC3E}">
        <p14:creationId xmlns:p14="http://schemas.microsoft.com/office/powerpoint/2010/main" val="1817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 err="1"/>
              <a:t>IntMasterEnable</a:t>
            </a:r>
            <a:r>
              <a:rPr lang="en-US" altLang="zh-CN" sz="2000" dirty="0"/>
              <a:t>();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外围中断开启（除了</a:t>
            </a:r>
            <a:r>
              <a:rPr lang="en-US" altLang="zh-CN" sz="1600" dirty="0" err="1"/>
              <a:t>SysTick</a:t>
            </a:r>
            <a:r>
              <a:rPr lang="zh-CN" altLang="en-US" sz="1600" dirty="0"/>
              <a:t>外的所有中断都要开启</a:t>
            </a:r>
            <a:r>
              <a:rPr lang="zh-CN" altLang="en-US" sz="1600" dirty="0" smtClean="0"/>
              <a:t>）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SysTickEnable</a:t>
            </a:r>
            <a:r>
              <a:rPr lang="en-US" altLang="zh-CN" sz="2000" dirty="0"/>
              <a:t>();	</a:t>
            </a:r>
            <a:r>
              <a:rPr lang="en-US" altLang="zh-CN" sz="1600" dirty="0" smtClean="0"/>
              <a:t>//</a:t>
            </a:r>
            <a:r>
              <a:rPr lang="en-US" altLang="zh-CN" sz="1600" dirty="0" err="1"/>
              <a:t>SysTick</a:t>
            </a:r>
            <a:r>
              <a:rPr lang="zh-CN" altLang="en-US" sz="1600" dirty="0"/>
              <a:t>开始计数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/>
              <a:t>TimerEnable</a:t>
            </a:r>
            <a:r>
              <a:rPr lang="en-US" altLang="zh-CN" sz="2000" dirty="0" smtClean="0"/>
              <a:t>(TIMER0_BASE,TIMER_A</a:t>
            </a:r>
            <a:r>
              <a:rPr lang="en-US" altLang="zh-CN" sz="2000" dirty="0"/>
              <a:t>);	</a:t>
            </a:r>
            <a:r>
              <a:rPr lang="en-US" altLang="zh-CN" sz="1600" dirty="0" smtClean="0"/>
              <a:t>//</a:t>
            </a:r>
            <a:r>
              <a:rPr lang="en-US" altLang="zh-CN" sz="1600" dirty="0"/>
              <a:t>TIMER0</a:t>
            </a:r>
            <a:r>
              <a:rPr lang="zh-CN" altLang="en-US" sz="1600" dirty="0"/>
              <a:t>开始计数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7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143000"/>
            <a:ext cx="8229600" cy="50657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>
                <a:solidFill>
                  <a:srgbClr val="C00000"/>
                </a:solidFill>
              </a:rPr>
              <a:t>注册中断服务函数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;***************************************************************************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; Place code into the reset code section.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;***************************************************************************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AREA    RESET, CODE, READONLY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THUMB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b="1" dirty="0"/>
              <a:t>EXTERN  </a:t>
            </a:r>
            <a:r>
              <a:rPr lang="en-US" altLang="zh-CN" sz="1800" b="1" dirty="0" err="1"/>
              <a:t>SysTick_ISR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		EXTERN  Timer0A_ISR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		EXTERN  </a:t>
            </a:r>
            <a:r>
              <a:rPr lang="en-US" altLang="zh-CN" sz="1800" b="1" dirty="0" err="1"/>
              <a:t>GPIO_Port_B_ISR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		EXTERN  </a:t>
            </a:r>
            <a:r>
              <a:rPr lang="en-US" altLang="zh-CN" sz="1800" b="1" dirty="0" err="1"/>
              <a:t>GPIO_Port_E_ISR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		EXTERN  </a:t>
            </a:r>
            <a:r>
              <a:rPr lang="en-US" altLang="zh-CN" sz="1800" b="1" dirty="0" err="1" smtClean="0"/>
              <a:t>GPIO_Port_F_ISR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17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中断编程实例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14400"/>
            <a:ext cx="8229600" cy="5715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/>
              <a:t>;***************************************************************************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; The vector table</a:t>
            </a:r>
            <a:r>
              <a:rPr lang="en-US" altLang="zh-CN" sz="1600" dirty="0" smtClean="0"/>
              <a:t>.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;***************************************************************************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EXPORT  __Vectors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__Vectors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StackMem</a:t>
            </a:r>
            <a:r>
              <a:rPr lang="en-US" altLang="zh-CN" sz="1600" dirty="0"/>
              <a:t> + Stack            	; Top of Stack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……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 		; </a:t>
            </a:r>
            <a:r>
              <a:rPr lang="en-US" altLang="zh-CN" sz="1600" dirty="0" err="1"/>
              <a:t>PendSV</a:t>
            </a:r>
            <a:r>
              <a:rPr lang="en-US" altLang="zh-CN" sz="1600" dirty="0"/>
              <a:t> Handler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DCD     </a:t>
            </a:r>
            <a:r>
              <a:rPr lang="en-US" altLang="zh-CN" sz="1600" b="1" dirty="0" err="1"/>
              <a:t>SysTick_ISR</a:t>
            </a:r>
            <a:r>
              <a:rPr lang="en-US" altLang="zh-CN" sz="1600" b="1" dirty="0"/>
              <a:t>           		</a:t>
            </a:r>
            <a:r>
              <a:rPr lang="en-US" altLang="zh-CN" sz="1600" b="1" dirty="0" smtClean="0"/>
              <a:t>; </a:t>
            </a:r>
            <a:r>
              <a:rPr lang="en-US" altLang="zh-CN" sz="1600" b="1" dirty="0" err="1"/>
              <a:t>SysTick</a:t>
            </a:r>
            <a:r>
              <a:rPr lang="en-US" altLang="zh-CN" sz="1600" b="1" dirty="0"/>
              <a:t> Handler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		; GPIO Port A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/>
              <a:t> DCD     </a:t>
            </a:r>
            <a:r>
              <a:rPr lang="en-US" altLang="zh-CN" sz="1600" b="1" dirty="0" err="1"/>
              <a:t>GPIO_Port_B_ISR</a:t>
            </a:r>
            <a:r>
              <a:rPr lang="en-US" altLang="zh-CN" sz="1600" b="1" dirty="0"/>
              <a:t>           	</a:t>
            </a:r>
            <a:r>
              <a:rPr lang="en-US" altLang="zh-CN" sz="1600" b="1" dirty="0" smtClean="0"/>
              <a:t>	; </a:t>
            </a:r>
            <a:r>
              <a:rPr lang="en-US" altLang="zh-CN" sz="1600" b="1" dirty="0"/>
              <a:t>GPIO Port B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 		; GPIO Port C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 		; GPIO Port D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DCD     </a:t>
            </a:r>
            <a:r>
              <a:rPr lang="en-US" altLang="zh-CN" sz="1600" b="1" dirty="0" err="1"/>
              <a:t>GPIO_Port_E_ISR</a:t>
            </a:r>
            <a:r>
              <a:rPr lang="en-US" altLang="zh-CN" sz="1600" b="1" dirty="0"/>
              <a:t>		 </a:t>
            </a:r>
            <a:r>
              <a:rPr lang="en-US" altLang="zh-CN" sz="1600" b="1" dirty="0" smtClean="0"/>
              <a:t>; </a:t>
            </a:r>
            <a:r>
              <a:rPr lang="en-US" altLang="zh-CN" sz="1600" b="1" dirty="0"/>
              <a:t>GPIO Port E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 		; UART0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……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 		; Watchdog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/>
              <a:t>DCD     Timer0A_ISR           		</a:t>
            </a:r>
            <a:r>
              <a:rPr lang="en-US" altLang="zh-CN" sz="1600" b="1" dirty="0" smtClean="0"/>
              <a:t>; </a:t>
            </a:r>
            <a:r>
              <a:rPr lang="en-US" altLang="zh-CN" sz="1600" b="1" dirty="0"/>
              <a:t>Timer 0A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        DCD     </a:t>
            </a:r>
            <a:r>
              <a:rPr lang="en-US" altLang="zh-CN" sz="1600" dirty="0" err="1"/>
              <a:t>IntDefaultHandler</a:t>
            </a:r>
            <a:r>
              <a:rPr lang="en-US" altLang="zh-CN" sz="1600" dirty="0"/>
              <a:t>           		; Timer </a:t>
            </a:r>
            <a:r>
              <a:rPr lang="en-US" altLang="zh-CN" sz="1600" dirty="0" smtClean="0"/>
              <a:t>0B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7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49263" marR="0" lvl="0" indent="-449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49263" marR="0" lvl="0" indent="-44926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itchFamily="34" charset="0"/>
                <a:ea typeface="宋体"/>
                <a:cs typeface="+mn-cs"/>
              </a:rPr>
              <a:t>- THE END -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itchFamily="34" charset="0"/>
              <a:ea typeface="宋体"/>
              <a:cs typeface="+mn-cs"/>
            </a:endParaRPr>
          </a:p>
        </p:txBody>
      </p:sp>
      <p:pic>
        <p:nvPicPr>
          <p:cNvPr id="5" name="Picture 4" descr="dglxasset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810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4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）使能相关片内外设，并进行基本的配置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对于中断源所涉及的片内</a:t>
            </a:r>
            <a:r>
              <a:rPr lang="zh-CN" altLang="en-US" dirty="0" smtClean="0"/>
              <a:t>外设</a:t>
            </a:r>
            <a:r>
              <a:rPr lang="zh-CN" altLang="en-US" dirty="0"/>
              <a:t>首先</a:t>
            </a:r>
            <a:r>
              <a:rPr lang="zh-CN" altLang="en-US" dirty="0" smtClean="0"/>
              <a:t>必须要使</a:t>
            </a:r>
            <a:r>
              <a:rPr lang="zh-CN" altLang="en-US" dirty="0"/>
              <a:t>能，使能的方法是调用头文件</a:t>
            </a:r>
            <a:r>
              <a:rPr lang="en-US" altLang="zh-CN" dirty="0"/>
              <a:t>&lt;</a:t>
            </a:r>
            <a:r>
              <a:rPr lang="en-US" altLang="zh-CN" dirty="0" err="1"/>
              <a:t>sysctl.h</a:t>
            </a:r>
            <a:r>
              <a:rPr lang="en-US" altLang="zh-CN" dirty="0"/>
              <a:t>&gt;</a:t>
            </a:r>
            <a:r>
              <a:rPr lang="zh-CN" altLang="en-US" dirty="0" smtClean="0"/>
              <a:t>中的</a:t>
            </a:r>
            <a:r>
              <a:rPr lang="zh-CN" altLang="en-US" dirty="0"/>
              <a:t>函数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SysCtlPeripheralEnable</a:t>
            </a:r>
            <a:r>
              <a:rPr lang="en-US" altLang="zh-CN" b="1" dirty="0">
                <a:solidFill>
                  <a:srgbClr val="C00000"/>
                </a:solidFill>
              </a:rPr>
              <a:t>( 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52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）使能相关片内外设，并进行基本的配置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715633"/>
              </p:ext>
            </p:extLst>
          </p:nvPr>
        </p:nvGraphicFramePr>
        <p:xfrm>
          <a:off x="1219200" y="914400"/>
          <a:ext cx="6858000" cy="578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档" r:id="rId3" imgW="5211561" imgH="4395567" progId="Word.Document.12">
                  <p:embed/>
                </p:oleObj>
              </mc:Choice>
              <mc:Fallback>
                <p:oleObj name="文档" r:id="rId3" imgW="5211561" imgH="4395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914400"/>
                        <a:ext cx="6858000" cy="578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2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）设置具体中断的类型或触发方式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sz="2400" dirty="0"/>
              <a:t>不同片内外设具体</a:t>
            </a:r>
            <a:r>
              <a:rPr lang="zh-CN" altLang="zh-CN" sz="2400" b="1" dirty="0">
                <a:solidFill>
                  <a:srgbClr val="C00000"/>
                </a:solidFill>
              </a:rPr>
              <a:t>中断的类型或触发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方式</a:t>
            </a:r>
            <a:r>
              <a:rPr lang="zh-CN" altLang="zh-CN" sz="2400" dirty="0" smtClean="0"/>
              <a:t>各</a:t>
            </a:r>
            <a:r>
              <a:rPr lang="zh-CN" altLang="zh-CN" sz="2400" dirty="0"/>
              <a:t>不相同。在使能中断之前，必须对其进行正确的设置。例如</a:t>
            </a:r>
            <a:r>
              <a:rPr lang="en-US" altLang="zh-CN" sz="2400" dirty="0"/>
              <a:t>GPIO</a:t>
            </a:r>
            <a:r>
              <a:rPr lang="zh-CN" altLang="zh-CN" sz="2400" dirty="0"/>
              <a:t>，分为边沿触发、电平触发两大类，共</a:t>
            </a:r>
            <a:r>
              <a:rPr lang="en-US" altLang="zh-CN" sz="2400" dirty="0"/>
              <a:t>5</a:t>
            </a:r>
            <a:r>
              <a:rPr lang="zh-CN" altLang="zh-CN" sz="2400" dirty="0"/>
              <a:t>种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需要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调用函数</a:t>
            </a:r>
            <a:r>
              <a:rPr lang="en-US" altLang="zh-CN" sz="2400" dirty="0" err="1"/>
              <a:t>GPIOIntTypeSet</a:t>
            </a:r>
            <a:r>
              <a:rPr lang="en-US" altLang="zh-CN" sz="2400" dirty="0"/>
              <a:t>( )</a:t>
            </a:r>
            <a:r>
              <a:rPr lang="zh-CN" altLang="zh-CN" sz="2400" dirty="0"/>
              <a:t>来进行设置。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12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）设置具体中断的类型或触发方式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2579"/>
              </p:ext>
            </p:extLst>
          </p:nvPr>
        </p:nvGraphicFramePr>
        <p:xfrm>
          <a:off x="392510" y="1219200"/>
          <a:ext cx="849668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文档" r:id="rId3" imgW="5211561" imgH="2851315" progId="Word.Document.12">
                  <p:embed/>
                </p:oleObj>
              </mc:Choice>
              <mc:Fallback>
                <p:oleObj name="文档" r:id="rId3" imgW="5211561" imgH="2851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510" y="1219200"/>
                        <a:ext cx="8496683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6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）使能中断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600" dirty="0"/>
              <a:t>对于</a:t>
            </a:r>
            <a:r>
              <a:rPr lang="en-US" altLang="zh-CN" sz="2600" dirty="0" err="1"/>
              <a:t>Stellaris</a:t>
            </a:r>
            <a:r>
              <a:rPr lang="zh-CN" altLang="zh-CN" sz="2600" dirty="0"/>
              <a:t>系列</a:t>
            </a:r>
            <a:r>
              <a:rPr lang="en-US" altLang="zh-CN" sz="2600" dirty="0"/>
              <a:t>ARM</a:t>
            </a:r>
            <a:r>
              <a:rPr lang="zh-CN" altLang="zh-CN" sz="2600" dirty="0"/>
              <a:t>，使能一个片内外设的具体中断，需要以下三个步骤</a:t>
            </a:r>
            <a:r>
              <a:rPr lang="zh-CN" altLang="zh-CN" sz="2600" dirty="0" smtClean="0"/>
              <a:t>：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调用片内外设具体中断的使能函数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调用函数</a:t>
            </a:r>
            <a:r>
              <a:rPr lang="en-US" altLang="zh-CN" b="1" dirty="0" err="1">
                <a:solidFill>
                  <a:srgbClr val="C00000"/>
                </a:solidFill>
              </a:rPr>
              <a:t>IntEnable</a:t>
            </a:r>
            <a:r>
              <a:rPr lang="en-US" altLang="zh-CN" b="1" dirty="0">
                <a:solidFill>
                  <a:srgbClr val="C00000"/>
                </a:solidFill>
              </a:rPr>
              <a:t>( )</a:t>
            </a:r>
            <a:r>
              <a:rPr lang="zh-CN" altLang="zh-CN" dirty="0"/>
              <a:t>，使能片内外设的总中断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调用函数</a:t>
            </a:r>
            <a:r>
              <a:rPr lang="en-US" altLang="zh-CN" b="1" dirty="0" err="1">
                <a:solidFill>
                  <a:srgbClr val="C00000"/>
                </a:solidFill>
              </a:rPr>
              <a:t>IntMasterEnable</a:t>
            </a:r>
            <a:r>
              <a:rPr lang="en-US" altLang="zh-CN" b="1" dirty="0">
                <a:solidFill>
                  <a:srgbClr val="C00000"/>
                </a:solidFill>
              </a:rPr>
              <a:t>( )</a:t>
            </a:r>
            <a:r>
              <a:rPr lang="zh-CN" altLang="zh-CN" dirty="0"/>
              <a:t>，使能处理器总</a:t>
            </a:r>
            <a:r>
              <a:rPr lang="zh-CN" altLang="zh-CN" dirty="0" smtClean="0"/>
              <a:t>中断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600" dirty="0"/>
              <a:t>不同片内外设的中断使能函数形如</a:t>
            </a:r>
            <a:r>
              <a:rPr lang="en-US" altLang="zh-CN" sz="2600" dirty="0" err="1"/>
              <a:t>XXXIntEnable</a:t>
            </a:r>
            <a:r>
              <a:rPr lang="zh-CN" altLang="zh-CN" sz="2600" dirty="0"/>
              <a:t>，例如，</a:t>
            </a:r>
            <a:r>
              <a:rPr lang="en-US" altLang="zh-CN" sz="2600" dirty="0"/>
              <a:t>GPIO</a:t>
            </a:r>
            <a:r>
              <a:rPr lang="zh-CN" altLang="zh-CN" sz="2600" dirty="0"/>
              <a:t>端口的中断使能函数是</a:t>
            </a:r>
            <a:r>
              <a:rPr lang="en-US" altLang="zh-CN" sz="2600" dirty="0" err="1"/>
              <a:t>GPIOPinIntEnable</a:t>
            </a:r>
            <a:r>
              <a:rPr lang="en-US" altLang="zh-CN" sz="2600" dirty="0"/>
              <a:t>( </a:t>
            </a:r>
            <a:r>
              <a:rPr lang="en-US" altLang="zh-CN" sz="2600" dirty="0" smtClean="0"/>
              <a:t>)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1775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）使能中断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98291"/>
              </p:ext>
            </p:extLst>
          </p:nvPr>
        </p:nvGraphicFramePr>
        <p:xfrm>
          <a:off x="304800" y="990601"/>
          <a:ext cx="8610600" cy="25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文档" r:id="rId3" imgW="5362751" imgH="1422423" progId="Word.Document.12">
                  <p:embed/>
                </p:oleObj>
              </mc:Choice>
              <mc:Fallback>
                <p:oleObj name="文档" r:id="rId3" imgW="5362751" imgH="14224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990601"/>
                        <a:ext cx="8610600" cy="2514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50435"/>
              </p:ext>
            </p:extLst>
          </p:nvPr>
        </p:nvGraphicFramePr>
        <p:xfrm>
          <a:off x="287051" y="3783106"/>
          <a:ext cx="8628349" cy="269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文档" r:id="rId5" imgW="5211561" imgH="1626550" progId="Word.Document.12">
                  <p:embed/>
                </p:oleObj>
              </mc:Choice>
              <mc:Fallback>
                <p:oleObj name="文档" r:id="rId5" imgW="5211561" imgH="1626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051" y="3783106"/>
                        <a:ext cx="8628349" cy="2693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8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）使能中断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50380"/>
              </p:ext>
            </p:extLst>
          </p:nvPr>
        </p:nvGraphicFramePr>
        <p:xfrm>
          <a:off x="304800" y="1066800"/>
          <a:ext cx="837604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文档" r:id="rId3" imgW="5211561" imgH="1422423" progId="Word.Document.12">
                  <p:embed/>
                </p:oleObj>
              </mc:Choice>
              <mc:Fallback>
                <p:oleObj name="文档" r:id="rId3" imgW="5211561" imgH="14224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066800"/>
                        <a:ext cx="8376048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6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10468</TotalTime>
  <Words>992</Words>
  <Application>Microsoft Office PowerPoint</Application>
  <PresentationFormat>全屏显示(4:3)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1_自定义设计方案</vt:lpstr>
      <vt:lpstr>文档</vt:lpstr>
      <vt:lpstr>Microsoft Visio 绘图</vt:lpstr>
      <vt:lpstr>中    断</vt:lpstr>
      <vt:lpstr>中断基本编程方法</vt:lpstr>
      <vt:lpstr>（1）使能相关片内外设，并进行基本的配置</vt:lpstr>
      <vt:lpstr>（1）使能相关片内外设，并进行基本的配置</vt:lpstr>
      <vt:lpstr>（2）设置具体中断的类型或触发方式</vt:lpstr>
      <vt:lpstr>（2）设置具体中断的类型或触发方式</vt:lpstr>
      <vt:lpstr>（3）使能中断</vt:lpstr>
      <vt:lpstr>（3）使能中断</vt:lpstr>
      <vt:lpstr>（3）使能中断</vt:lpstr>
      <vt:lpstr>（4）编写中断服务函数</vt:lpstr>
      <vt:lpstr>（4）编写中断服务函数</vt:lpstr>
      <vt:lpstr>（4）编写中断服务函数</vt:lpstr>
      <vt:lpstr>（4）编写中断服务函数</vt:lpstr>
      <vt:lpstr>（5）注册中断服务函数</vt:lpstr>
      <vt:lpstr>（5）注册中断服务函数</vt:lpstr>
      <vt:lpstr>中断编程实例</vt:lpstr>
      <vt:lpstr>中断编程实例</vt:lpstr>
      <vt:lpstr>中断编程实例</vt:lpstr>
      <vt:lpstr>中断编程实例</vt:lpstr>
      <vt:lpstr>中断编程实例</vt:lpstr>
      <vt:lpstr>中断编程实例</vt:lpstr>
      <vt:lpstr>中断编程实例</vt:lpstr>
      <vt:lpstr>中断编程实例</vt:lpstr>
      <vt:lpstr>中断编程实例</vt:lpstr>
      <vt:lpstr>中断编程实例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wzx</dc:creator>
  <cp:lastModifiedBy>wzx</cp:lastModifiedBy>
  <cp:revision>2507</cp:revision>
  <cp:lastPrinted>1601-01-01T00:00:00Z</cp:lastPrinted>
  <dcterms:created xsi:type="dcterms:W3CDTF">1601-01-01T00:00:00Z</dcterms:created>
  <dcterms:modified xsi:type="dcterms:W3CDTF">2012-04-21T06:55:53Z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