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975" r:id="rId2"/>
    <p:sldId id="869" r:id="rId3"/>
    <p:sldId id="991" r:id="rId4"/>
    <p:sldId id="990" r:id="rId5"/>
    <p:sldId id="976" r:id="rId6"/>
    <p:sldId id="986" r:id="rId7"/>
    <p:sldId id="987" r:id="rId8"/>
    <p:sldId id="988" r:id="rId9"/>
    <p:sldId id="989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3" r:id="rId22"/>
    <p:sldId id="1004" r:id="rId23"/>
    <p:sldId id="1005" r:id="rId24"/>
    <p:sldId id="1006" r:id="rId25"/>
    <p:sldId id="876" r:id="rId2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2" autoAdjust="0"/>
    <p:restoredTop sz="97168" autoAdjust="0"/>
  </p:normalViewPr>
  <p:slideViewPr>
    <p:cSldViewPr snapToObjects="1">
      <p:cViewPr varScale="1">
        <p:scale>
          <a:sx n="71" d="100"/>
          <a:sy n="71" d="100"/>
        </p:scale>
        <p:origin x="-432" y="-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0205B87-EE4D-457A-BFDF-2590BD4F4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388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2871921-1BF2-4994-BBC8-7A3418D4C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473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514E1562-2C93-4D4D-8654-7A86ED19CE98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D7525AC3-D14D-4ECF-ABA7-77910C77516D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62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6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2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788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76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339975"/>
            <a:ext cx="8839200" cy="1927225"/>
          </a:xfrm>
        </p:spPr>
        <p:txBody>
          <a:bodyPr/>
          <a:lstStyle/>
          <a:p>
            <a:pPr eaLnBrk="1" hangingPunct="1"/>
            <a:r>
              <a:rPr lang="zh-CN" altLang="en-US" sz="4800" b="0" dirty="0" smtClean="0"/>
              <a:t>通用异步收发器</a:t>
            </a:r>
            <a:r>
              <a:rPr lang="en-US" altLang="zh-CN" sz="4800" dirty="0" smtClean="0"/>
              <a:t>(</a:t>
            </a:r>
            <a:r>
              <a:rPr lang="en-US" sz="4800" dirty="0" smtClean="0"/>
              <a:t>UART)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</a:t>
            </a:r>
            <a:endParaRPr 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31800" y="1030288"/>
            <a:ext cx="8229600" cy="50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如果</a:t>
            </a:r>
            <a:r>
              <a:rPr lang="zh-CN" altLang="en-US" sz="2400" dirty="0" smtClean="0"/>
              <a:t>起始位有效，则根据数据字符被编程的长度，在</a:t>
            </a:r>
            <a:r>
              <a:rPr lang="en-US" sz="2400" b="1" dirty="0" smtClean="0">
                <a:solidFill>
                  <a:srgbClr val="FF0000"/>
                </a:solidFill>
              </a:rPr>
              <a:t>Baud16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</a:t>
            </a:r>
            <a:r>
              <a:rPr lang="en-US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400" dirty="0" smtClean="0"/>
              <a:t>（或</a:t>
            </a:r>
            <a:r>
              <a:rPr lang="en-US" sz="2400" b="1" dirty="0" smtClean="0">
                <a:solidFill>
                  <a:srgbClr val="FF0000"/>
                </a:solidFill>
              </a:rPr>
              <a:t>Baud8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400" dirty="0" smtClean="0"/>
              <a:t>）对连续的</a:t>
            </a:r>
            <a:r>
              <a:rPr lang="zh-CN" altLang="en-US" sz="2400" dirty="0" smtClean="0"/>
              <a:t>数据位进行</a:t>
            </a:r>
            <a:r>
              <a:rPr lang="zh-CN" altLang="en-US" sz="2400" dirty="0" smtClean="0"/>
              <a:t>采样。如果奇偶校验模式使能，则还会检测奇偶校验位。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最后，如果</a:t>
            </a:r>
            <a:r>
              <a:rPr lang="en-US" sz="2400" dirty="0" smtClean="0"/>
              <a:t>Rx</a:t>
            </a:r>
            <a:r>
              <a:rPr lang="zh-CN" altLang="en-US" sz="2400" dirty="0" smtClean="0"/>
              <a:t>为高电平，则有效的停止位被确认，否则发生帧错误。每当接收到一个完整的字符时，都会将数据存放在“接收</a:t>
            </a:r>
            <a:r>
              <a:rPr lang="en-US" sz="2400" dirty="0" smtClean="0"/>
              <a:t>FIFO</a:t>
            </a:r>
            <a:r>
              <a:rPr lang="zh-CN" altLang="en-US" sz="2400" dirty="0" smtClean="0"/>
              <a:t>”中</a:t>
            </a:r>
            <a:r>
              <a:rPr lang="zh-CN" altLang="en-US" sz="2400" dirty="0" smtClean="0"/>
              <a:t>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4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b="1" dirty="0"/>
              <a:t>发送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的基本</a:t>
            </a:r>
            <a:r>
              <a:rPr lang="zh-CN" altLang="zh-CN" sz="2200" b="1" dirty="0" smtClean="0"/>
              <a:t>工作过程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FF0000"/>
                </a:solidFill>
              </a:rPr>
              <a:t>只要有数据填充到发送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里，就会立即启动发送过程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发送的同时其它待</a:t>
            </a:r>
            <a:r>
              <a:rPr lang="zh-CN" altLang="zh-CN" sz="2000" dirty="0" smtClean="0"/>
              <a:t>发送数据</a:t>
            </a:r>
            <a:r>
              <a:rPr lang="zh-CN" altLang="zh-CN" sz="2000" dirty="0"/>
              <a:t>还可以继续填充到发送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里。当发送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被填满时就不能再继续填充了，否则会造成数据</a:t>
            </a:r>
            <a:r>
              <a:rPr lang="zh-CN" altLang="zh-CN" sz="2000" dirty="0" smtClean="0"/>
              <a:t>丢失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200" b="1" dirty="0"/>
              <a:t>接收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的基本</a:t>
            </a:r>
            <a:r>
              <a:rPr lang="zh-CN" altLang="zh-CN" sz="2200" b="1" dirty="0" smtClean="0"/>
              <a:t>工作过程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FF0000"/>
                </a:solidFill>
              </a:rPr>
              <a:t>当硬件逻辑接收到数据时，就会往接收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里填充接收到的数据。</a:t>
            </a:r>
            <a:r>
              <a:rPr lang="zh-CN" altLang="zh-CN" sz="2000" dirty="0"/>
              <a:t>程序应当及时取走这些</a:t>
            </a:r>
            <a:r>
              <a:rPr lang="zh-CN" altLang="zh-CN" sz="2000" dirty="0" smtClean="0"/>
              <a:t>数据。</a:t>
            </a:r>
            <a:r>
              <a:rPr lang="zh-CN" altLang="zh-CN" sz="2000" dirty="0"/>
              <a:t>如果在接收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里的数据未被及时取走而造成接收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已满，则以后再接收到数据时因无空位可以填充而造成数据丢失。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12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FIFO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486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200" b="1" dirty="0"/>
              <a:t>发送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的中断处理</a:t>
            </a:r>
            <a:r>
              <a:rPr lang="zh-CN" altLang="zh-CN" sz="2200" b="1" dirty="0" smtClean="0"/>
              <a:t>过程</a:t>
            </a:r>
            <a:endParaRPr lang="en-US" altLang="zh-CN" sz="2200" b="1" dirty="0" smtClean="0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zh-CN" sz="2000" dirty="0"/>
              <a:t>发送数据时，触发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中断的条件是</a:t>
            </a:r>
            <a:r>
              <a:rPr lang="zh-CN" altLang="zh-CN" sz="2000" b="1" dirty="0">
                <a:solidFill>
                  <a:srgbClr val="FF0000"/>
                </a:solidFill>
              </a:rPr>
              <a:t>当发送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里剩余的数据减少到预设的深度时触发中断</a:t>
            </a:r>
            <a:r>
              <a:rPr lang="zh-CN" altLang="zh-CN" sz="2000" dirty="0"/>
              <a:t>，而不是填充到预设的深度时触发中断。为了减少中断次数提高发送效率，发送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中断触发深度级别越浅越好，如</a:t>
            </a:r>
            <a:r>
              <a:rPr lang="en-US" altLang="zh-CN" sz="2000" dirty="0"/>
              <a:t>1/8</a:t>
            </a:r>
            <a:r>
              <a:rPr lang="zh-CN" altLang="zh-CN" sz="2000" dirty="0"/>
              <a:t>深度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在中断服务函数里，继续填充发送数据，填满时退出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200" b="1" dirty="0"/>
              <a:t>接收</a:t>
            </a:r>
            <a:r>
              <a:rPr lang="en-US" altLang="zh-CN" sz="2200" b="1" dirty="0"/>
              <a:t>FIFO</a:t>
            </a:r>
            <a:r>
              <a:rPr lang="zh-CN" altLang="zh-CN" sz="2200" b="1" dirty="0"/>
              <a:t>中断处理</a:t>
            </a:r>
            <a:r>
              <a:rPr lang="zh-CN" altLang="zh-CN" sz="2200" b="1" dirty="0" smtClean="0"/>
              <a:t>过程</a:t>
            </a:r>
            <a:endParaRPr lang="en-US" altLang="zh-CN" sz="2200" b="1" dirty="0" smtClean="0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zh-CN" sz="2000" dirty="0"/>
              <a:t>接收数据时，触发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中断的条件是</a:t>
            </a:r>
            <a:r>
              <a:rPr lang="zh-CN" altLang="zh-CN" sz="2000" b="1" dirty="0">
                <a:solidFill>
                  <a:srgbClr val="FF0000"/>
                </a:solidFill>
              </a:rPr>
              <a:t>当接收</a:t>
            </a:r>
            <a:r>
              <a:rPr lang="en-US" altLang="zh-CN" sz="2000" b="1" dirty="0">
                <a:solidFill>
                  <a:srgbClr val="FF0000"/>
                </a:solidFill>
              </a:rPr>
              <a:t>FIFO</a:t>
            </a:r>
            <a:r>
              <a:rPr lang="zh-CN" altLang="zh-CN" sz="2000" b="1" dirty="0">
                <a:solidFill>
                  <a:srgbClr val="FF0000"/>
                </a:solidFill>
              </a:rPr>
              <a:t>里累积的数据增加到预设的深度时触发中断</a:t>
            </a:r>
            <a:r>
              <a:rPr lang="zh-CN" altLang="zh-CN" sz="2000" dirty="0"/>
              <a:t>。为了减少中断次数提高接收效率，接收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中断触发深度级别越深越好，如</a:t>
            </a:r>
            <a:r>
              <a:rPr lang="en-US" altLang="zh-CN" sz="2000" dirty="0"/>
              <a:t>7/8</a:t>
            </a:r>
            <a:r>
              <a:rPr lang="zh-CN" altLang="zh-CN" sz="2000" dirty="0"/>
              <a:t>深度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每次中断产生时都要及时地从接收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里取走已接收到的数据（最好全部取走），以免接收</a:t>
            </a:r>
            <a:r>
              <a:rPr lang="en-US" altLang="zh-CN" sz="2000" dirty="0"/>
              <a:t>FIFO</a:t>
            </a:r>
            <a:r>
              <a:rPr lang="zh-CN" altLang="zh-CN" sz="2000" dirty="0"/>
              <a:t>溢出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在使能接收中断的同时一般都还要使能接收超时中断。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74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中断控制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sz="2200" dirty="0"/>
              <a:t>由于所有中断事件在发送到中断控制器之前</a:t>
            </a:r>
            <a:r>
              <a:rPr lang="zh-CN" altLang="zh-CN" sz="2200" dirty="0" smtClean="0"/>
              <a:t>会</a:t>
            </a:r>
            <a:r>
              <a:rPr lang="zh-CN" altLang="en-US" sz="2200" dirty="0" smtClean="0"/>
              <a:t>进行</a:t>
            </a:r>
            <a:r>
              <a:rPr lang="en-US" altLang="zh-CN" sz="2200" dirty="0" smtClean="0"/>
              <a:t>“</a:t>
            </a:r>
            <a:r>
              <a:rPr lang="zh-CN" altLang="zh-CN" sz="2200" dirty="0"/>
              <a:t>或运算</a:t>
            </a:r>
            <a:r>
              <a:rPr lang="en-US" altLang="zh-CN" sz="2200" dirty="0"/>
              <a:t>”</a:t>
            </a:r>
            <a:r>
              <a:rPr lang="zh-CN" altLang="zh-CN" sz="2200" dirty="0"/>
              <a:t>操作， 因此任意时刻</a:t>
            </a:r>
            <a:r>
              <a:rPr lang="en-US" altLang="zh-CN" sz="2200" dirty="0"/>
              <a:t>UART</a:t>
            </a:r>
            <a:r>
              <a:rPr lang="zh-CN" altLang="zh-CN" sz="2200" dirty="0"/>
              <a:t>模块都只能向中断产生一个中断请求。通过查询中断状态函数</a:t>
            </a:r>
            <a:r>
              <a:rPr lang="en-US" altLang="zh-CN" sz="2200" dirty="0" err="1"/>
              <a:t>UARTIntStatus</a:t>
            </a:r>
            <a:r>
              <a:rPr lang="en-US" altLang="zh-CN" sz="2200" dirty="0"/>
              <a:t>( )</a:t>
            </a:r>
            <a:r>
              <a:rPr lang="zh-CN" altLang="zh-CN" sz="2200" dirty="0"/>
              <a:t>，程序可以在同一个中断服务函数里处理多个事件的中断。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84640"/>
              </p:ext>
            </p:extLst>
          </p:nvPr>
        </p:nvGraphicFramePr>
        <p:xfrm>
          <a:off x="685800" y="914400"/>
          <a:ext cx="7924800" cy="5831966"/>
        </p:xfrm>
        <a:graphic>
          <a:graphicData uri="http://schemas.openxmlformats.org/drawingml/2006/table">
            <a:tbl>
              <a:tblPr firstRow="1" firstCol="1" bandRow="1"/>
              <a:tblGrid>
                <a:gridCol w="1200387"/>
                <a:gridCol w="6724413"/>
              </a:tblGrid>
              <a:tr h="10109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UARTConfigSetExpClk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(unsigned long </a:t>
                      </a:r>
                      <a:r>
                        <a:rPr lang="en-US" sz="16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60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unsigned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long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ulUARTClk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133350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unsigned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long </a:t>
                      </a:r>
                      <a:r>
                        <a:rPr lang="en-US" sz="16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ulBaud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60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unsigned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long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ulConfig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23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ulUARTClk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是提供给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模块的时钟速率。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ulBaud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是希望的波特率。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ulConfig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是端口的数据格式（数据位的数目、停止位的数目和奇偶位）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4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78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ulConfig</a:t>
                      </a:r>
                      <a:r>
                        <a:rPr lang="en-US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据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目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停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止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目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奇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偶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3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值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辑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UART_CONFIG_WLEN_8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UART_CONFIG_WLEN_7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UART_CONFIG_WLEN_6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UART_CONFIG_WLEN_5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别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来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选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择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每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含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有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5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据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UART_CONFIG_STOP_ONE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UART_CONFIG_STOP_TWO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分别用来选择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1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2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个停止位。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UART_CONFIG_PAR_NONE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UART_CONFIG_PAR_EVEN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UART_CONFIG_PAR_ODD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UART_CONFIG_PAR_ONE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UART_CONFIG_PAR_ZERO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选择奇偶模式（分别选择无奇偶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位、偶校验位、奇校验位、奇偶位总是为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1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和奇偶位总是为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设置一个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的配置。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41315"/>
              </p:ext>
            </p:extLst>
          </p:nvPr>
        </p:nvGraphicFramePr>
        <p:xfrm>
          <a:off x="914400" y="1066800"/>
          <a:ext cx="7315200" cy="5029200"/>
        </p:xfrm>
        <a:graphic>
          <a:graphicData uri="http://schemas.openxmlformats.org/drawingml/2006/table">
            <a:tbl>
              <a:tblPr/>
              <a:tblGrid>
                <a:gridCol w="1192369"/>
                <a:gridCol w="6122831"/>
              </a:tblGrid>
              <a:tr h="760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#define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UARTConfigSet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(a, b, c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      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UARTConfigSetExpClk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(a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SysCtlClockGet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 ), b, c)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详见表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6-1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本宏函数常常用来代替函数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UARTConfigSetExpClk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，在调用之前应当先调用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SysCtlClockSet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函数设置系统时钟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配置（自动获取时钟速率）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UARTConfigSet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(UART0_BASE,              //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配置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9334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9600,                     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波特率：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9600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9334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UART_CONFIG_WLEN_8 |    //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数据位：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9334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UART_CONFIG_STOP_ONE |  //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停止位：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9334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UART_CONFIG_PAR_NONE);  //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校验位：无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28460"/>
              </p:ext>
            </p:extLst>
          </p:nvPr>
        </p:nvGraphicFramePr>
        <p:xfrm>
          <a:off x="609600" y="1094581"/>
          <a:ext cx="8305800" cy="1953419"/>
        </p:xfrm>
        <a:graphic>
          <a:graphicData uri="http://schemas.openxmlformats.org/drawingml/2006/table">
            <a:tbl>
              <a:tblPr firstRow="1" firstCol="1" bandRow="1"/>
              <a:tblGrid>
                <a:gridCol w="1348889"/>
                <a:gridCol w="6956911"/>
              </a:tblGrid>
              <a:tr h="260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UARTEnable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(unsigned long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设置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UARTEN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位，并使能发送和接收的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使能发送和接收。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UARTEnable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(UART0_BASE);				//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使能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65232"/>
              </p:ext>
            </p:extLst>
          </p:nvPr>
        </p:nvGraphicFramePr>
        <p:xfrm>
          <a:off x="609600" y="3581400"/>
          <a:ext cx="8305800" cy="2142332"/>
        </p:xfrm>
        <a:graphic>
          <a:graphicData uri="http://schemas.openxmlformats.org/drawingml/2006/table">
            <a:tbl>
              <a:tblPr firstRow="1" firstCol="1" bandRow="1"/>
              <a:tblGrid>
                <a:gridCol w="1348888"/>
                <a:gridCol w="6956912"/>
              </a:tblGrid>
              <a:tr h="32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 UARTDisable(unsigned long ulBase)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清零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UARTEN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RXE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位，再等待当前字符发送结束，然后刷新发送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禁止发送和接收。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2391"/>
              </p:ext>
            </p:extLst>
          </p:nvPr>
        </p:nvGraphicFramePr>
        <p:xfrm>
          <a:off x="457200" y="1295396"/>
          <a:ext cx="8153400" cy="3657603"/>
        </p:xfrm>
        <a:graphic>
          <a:graphicData uri="http://schemas.openxmlformats.org/drawingml/2006/table">
            <a:tbl>
              <a:tblPr firstRow="1" firstCol="1" bandRow="1"/>
              <a:tblGrid>
                <a:gridCol w="1324139"/>
                <a:gridCol w="6829261"/>
              </a:tblGrid>
              <a:tr h="33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 UARTCharPut(unsigned long ulBase, unsigned char ucData)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 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ucData 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是要发送的字符。</a:t>
                      </a:r>
                      <a:r>
                        <a:rPr lang="zh-CN" sz="1600" kern="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None.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把字符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ucData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发送到指定端口的发送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中。如果发送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中没有多余的可用空间，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这个函数将会一直等待，直至在返回前发送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中有可用的空间。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等待着把指定端口的字符发送出去。</a:t>
                      </a:r>
                      <a:r>
                        <a:rPr lang="zh-CN" sz="1600" kern="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while(*message!='\0') {         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向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发送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写入一个字符串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17145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UARTCharPut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UART0_BASE,*(message++));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95710"/>
              </p:ext>
            </p:extLst>
          </p:nvPr>
        </p:nvGraphicFramePr>
        <p:xfrm>
          <a:off x="457200" y="1447800"/>
          <a:ext cx="8229600" cy="3200401"/>
        </p:xfrm>
        <a:graphic>
          <a:graphicData uri="http://schemas.openxmlformats.org/drawingml/2006/table">
            <a:tbl>
              <a:tblPr firstRow="1" firstCol="1" bandRow="1"/>
              <a:tblGrid>
                <a:gridCol w="1336513"/>
                <a:gridCol w="6893087"/>
              </a:tblGrid>
              <a:tr h="41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long UARTCharGet(unsigned long ulBase)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UART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端口的基址。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Returns the character read from the specified port, cast as an long.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从指定端口的接收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FIFO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中获取一个字符。如果没有可用的字符，这个函数将一直等待，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直至接收到一个字符，然后再返回。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等待指定端口的一个字符。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UARTCharGet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(UART0_BASE);   //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UART0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读取一个字符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00015"/>
              </p:ext>
            </p:extLst>
          </p:nvPr>
        </p:nvGraphicFramePr>
        <p:xfrm>
          <a:off x="838200" y="1143000"/>
          <a:ext cx="7772400" cy="1981200"/>
        </p:xfrm>
        <a:graphic>
          <a:graphicData uri="http://schemas.openxmlformats.org/drawingml/2006/table">
            <a:tbl>
              <a:tblPr/>
              <a:tblGrid>
                <a:gridCol w="1241962"/>
                <a:gridCol w="6530438"/>
              </a:tblGrid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tBoolean UARTSpaceAvail(unsigned long ulBase)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is the base address of the UART port.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：在发送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里有可用空间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：在发送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里没有可用空间（发送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已满）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通常，本函数需要跟函数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UARTCharPutNonBlocking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配合使用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确认在指定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端口的发送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里是否有可用的空间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40297"/>
              </p:ext>
            </p:extLst>
          </p:nvPr>
        </p:nvGraphicFramePr>
        <p:xfrm>
          <a:off x="838201" y="3657600"/>
          <a:ext cx="7924799" cy="2057400"/>
        </p:xfrm>
        <a:graphic>
          <a:graphicData uri="http://schemas.openxmlformats.org/drawingml/2006/table">
            <a:tbl>
              <a:tblPr/>
              <a:tblGrid>
                <a:gridCol w="1266314"/>
                <a:gridCol w="6658485"/>
              </a:tblGrid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tBoolean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UARTCharsAvail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b="1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is the base address of the UART port.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：在接收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：在接收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里没有字符（接收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为空）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通常，本函数需要跟函数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UARTCharGetNonBlocking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配合使用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确认在指定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里是否有字符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zh-CN" altLang="en-US" dirty="0" smtClean="0"/>
              <a:t>简介</a:t>
            </a:r>
            <a:endParaRPr lang="en-US" dirty="0" smtClean="0"/>
          </a:p>
        </p:txBody>
      </p:sp>
      <p:sp>
        <p:nvSpPr>
          <p:cNvPr id="166098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300" dirty="0"/>
              <a:t>UART</a:t>
            </a:r>
            <a:r>
              <a:rPr lang="zh-CN" altLang="zh-CN" sz="2300" dirty="0"/>
              <a:t>（</a:t>
            </a:r>
            <a:r>
              <a:rPr lang="en-US" altLang="zh-CN" sz="2300" dirty="0"/>
              <a:t>Universal Asynchronous </a:t>
            </a:r>
            <a:r>
              <a:rPr lang="en-US" altLang="zh-CN" sz="2300" dirty="0" smtClean="0"/>
              <a:t>Receiver/Transmitter</a:t>
            </a:r>
            <a:r>
              <a:rPr lang="zh-CN" altLang="zh-CN" sz="2300" dirty="0" smtClean="0"/>
              <a:t>）是异步通信</a:t>
            </a:r>
            <a:r>
              <a:rPr lang="zh-CN" altLang="zh-CN" sz="2300" dirty="0"/>
              <a:t>的关键</a:t>
            </a:r>
            <a:r>
              <a:rPr lang="zh-CN" altLang="zh-CN" sz="2300" dirty="0" smtClean="0"/>
              <a:t>模块</a:t>
            </a:r>
            <a:r>
              <a:rPr lang="zh-CN" altLang="en-US" sz="2300" dirty="0" smtClean="0"/>
              <a:t>，其主要</a:t>
            </a:r>
            <a:r>
              <a:rPr lang="zh-CN" altLang="zh-CN" sz="2300" dirty="0" smtClean="0"/>
              <a:t>作用如下： </a:t>
            </a:r>
            <a:endParaRPr lang="zh-CN" altLang="zh-CN" sz="2300" dirty="0"/>
          </a:p>
          <a:p>
            <a:pPr lvl="1">
              <a:lnSpc>
                <a:spcPct val="200000"/>
              </a:lnSpc>
            </a:pPr>
            <a:r>
              <a:rPr lang="zh-CN" altLang="zh-CN" sz="2200" dirty="0" smtClean="0"/>
              <a:t>数据总线</a:t>
            </a:r>
            <a:r>
              <a:rPr lang="zh-CN" altLang="zh-CN" sz="2200" dirty="0"/>
              <a:t>和串行口之间的</a:t>
            </a:r>
            <a:r>
              <a:rPr lang="zh-CN" altLang="zh-CN" sz="2200" b="1" dirty="0">
                <a:solidFill>
                  <a:srgbClr val="FF0000"/>
                </a:solidFill>
              </a:rPr>
              <a:t>串</a:t>
            </a:r>
            <a:r>
              <a:rPr lang="en-US" altLang="zh-CN" sz="2200" b="1" dirty="0">
                <a:solidFill>
                  <a:srgbClr val="FF0000"/>
                </a:solidFill>
              </a:rPr>
              <a:t>/</a:t>
            </a:r>
            <a:r>
              <a:rPr lang="zh-CN" altLang="zh-CN" sz="2200" b="1" dirty="0">
                <a:solidFill>
                  <a:srgbClr val="FF0000"/>
                </a:solidFill>
              </a:rPr>
              <a:t>并</a:t>
            </a:r>
            <a:r>
              <a:rPr lang="zh-CN" altLang="zh-CN" sz="2200" dirty="0"/>
              <a:t>、</a:t>
            </a:r>
            <a:r>
              <a:rPr lang="zh-CN" altLang="zh-CN" sz="2200" b="1" dirty="0">
                <a:solidFill>
                  <a:srgbClr val="FF0000"/>
                </a:solidFill>
              </a:rPr>
              <a:t>并</a:t>
            </a:r>
            <a:r>
              <a:rPr lang="en-US" altLang="zh-CN" sz="2200" b="1" dirty="0">
                <a:solidFill>
                  <a:srgbClr val="FF0000"/>
                </a:solidFill>
              </a:rPr>
              <a:t>/</a:t>
            </a:r>
            <a:r>
              <a:rPr lang="zh-CN" altLang="zh-CN" sz="2200" b="1" dirty="0">
                <a:solidFill>
                  <a:srgbClr val="FF0000"/>
                </a:solidFill>
              </a:rPr>
              <a:t>串</a:t>
            </a:r>
            <a:r>
              <a:rPr lang="zh-CN" altLang="zh-CN" sz="2200" dirty="0"/>
              <a:t>转换； </a:t>
            </a:r>
          </a:p>
          <a:p>
            <a:pPr lvl="1">
              <a:lnSpc>
                <a:spcPct val="200000"/>
              </a:lnSpc>
            </a:pPr>
            <a:r>
              <a:rPr lang="zh-CN" altLang="zh-CN" sz="2200" dirty="0" smtClean="0"/>
              <a:t>数据</a:t>
            </a:r>
            <a:r>
              <a:rPr lang="zh-CN" altLang="zh-CN" sz="2200" dirty="0"/>
              <a:t>收发完成后，可通过激发</a:t>
            </a:r>
            <a:r>
              <a:rPr lang="zh-CN" altLang="zh-CN" sz="2200" b="1" dirty="0">
                <a:solidFill>
                  <a:srgbClr val="FF0000"/>
                </a:solidFill>
              </a:rPr>
              <a:t>中断</a:t>
            </a:r>
            <a:r>
              <a:rPr lang="zh-CN" altLang="zh-CN" sz="2200" dirty="0"/>
              <a:t>或</a:t>
            </a:r>
            <a:r>
              <a:rPr lang="zh-CN" altLang="zh-CN" sz="2200" b="1" dirty="0">
                <a:solidFill>
                  <a:srgbClr val="FF0000"/>
                </a:solidFill>
              </a:rPr>
              <a:t>置位标志位</a:t>
            </a:r>
            <a:r>
              <a:rPr lang="zh-CN" altLang="zh-CN" sz="2200" dirty="0"/>
              <a:t>的方式通知处理器进行处理，从而大大提高微控制器的工作效率。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Stellaris</a:t>
            </a:r>
            <a:r>
              <a:rPr lang="en-US" altLang="zh-CN" dirty="0"/>
              <a:t> </a:t>
            </a:r>
            <a:r>
              <a:rPr lang="zh-CN" altLang="zh-CN" dirty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19836"/>
              </p:ext>
            </p:extLst>
          </p:nvPr>
        </p:nvGraphicFramePr>
        <p:xfrm>
          <a:off x="533400" y="1143000"/>
          <a:ext cx="8305800" cy="2662645"/>
        </p:xfrm>
        <a:graphic>
          <a:graphicData uri="http://schemas.openxmlformats.org/drawingml/2006/table">
            <a:tbl>
              <a:tblPr/>
              <a:tblGrid>
                <a:gridCol w="1327195"/>
                <a:gridCol w="6978605"/>
              </a:tblGrid>
              <a:tr h="337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tBoolean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UARTCharPutNonBlocking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, unsigned char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ucData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端口的基址，取值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UART0_BASE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UART1_BASE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UART2_BASE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ulData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：要发送的字符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里有可用空间，则将数据放入发送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，并立即返回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true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里没有可用空间，则立即返回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（发送失败）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通常，在调用本函数之前应当先调用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UARTSpaceAvail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确认发送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里有可用空间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发送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个字符到指定的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端口（不等待）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Stellaris</a:t>
            </a:r>
            <a:r>
              <a:rPr lang="en-US" altLang="zh-CN" dirty="0" smtClean="0"/>
              <a:t> </a:t>
            </a:r>
            <a:r>
              <a:rPr lang="zh-CN" altLang="zh-CN" dirty="0" smtClean="0"/>
              <a:t>函数库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25306"/>
              </p:ext>
            </p:extLst>
          </p:nvPr>
        </p:nvGraphicFramePr>
        <p:xfrm>
          <a:off x="381000" y="1143000"/>
          <a:ext cx="8458200" cy="3535680"/>
        </p:xfrm>
        <a:graphic>
          <a:graphicData uri="http://schemas.openxmlformats.org/drawingml/2006/table">
            <a:tbl>
              <a:tblPr/>
              <a:tblGrid>
                <a:gridCol w="1209174"/>
                <a:gridCol w="7249026"/>
              </a:tblGrid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long UARTCharGetNonBlocking(unsigned long ulBase)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端口的基址，取值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UART0_BASE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UART1_BASE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UART2_BASE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里有字符，则立即返回接收到的字符（自动转换为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型）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如果接收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里没有字符，则立即返回－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（接收失败）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通常，在调用本函数之前应当先调用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UARTCharsAvail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( 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来确认接收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里有字符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从指定的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端口接收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个字符（不等待）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// Loop while there are characters in the receive FIFO.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while(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UARTCharsAvail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(UART0_BASE))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｛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  // Read the next character from the UART0 and write it back to the UART0.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UARTCharPutNonBlocking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UARTCharGetNonBlocking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(UART0_BASE));                     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Stellaris</a:t>
            </a:r>
            <a:r>
              <a:rPr lang="en-US" altLang="zh-CN" dirty="0" smtClean="0"/>
              <a:t> </a:t>
            </a:r>
            <a:r>
              <a:rPr lang="zh-CN" altLang="zh-CN" dirty="0" smtClean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99083"/>
              </p:ext>
            </p:extLst>
          </p:nvPr>
        </p:nvGraphicFramePr>
        <p:xfrm>
          <a:off x="609600" y="1295400"/>
          <a:ext cx="8153400" cy="5029201"/>
        </p:xfrm>
        <a:graphic>
          <a:graphicData uri="http://schemas.openxmlformats.org/drawingml/2006/table">
            <a:tbl>
              <a:tblPr/>
              <a:tblGrid>
                <a:gridCol w="1206207"/>
                <a:gridCol w="6947193"/>
              </a:tblGrid>
              <a:tr h="245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void UARTIntEnable(unsigned long ulBase, unsigned long ulIntFlags)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端口的基址，取值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UART0_BASE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UART1_BASE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UART2_BASE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ulIntFlags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：指定的中断源，应当取下列值之一或者它们之间的任意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或运算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组合形式：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UART_INT_OE // FIFO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溢出错误中断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UART_INT_BE // BREAK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错误中断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UART_INT_PE //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奇偶校验错误中断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UART_INT_FE //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帧错误中断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UART_INT_RT //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接收超时中断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UART_INT_TX //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发送中断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UART_INT_RX //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接收中断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注：接收中断和接收超时中断通常要配合使用，即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UART_INT_RX | UART_INT_RT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使能指定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端口的一个或多个中断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// Enable the UART0 </a:t>
                      </a:r>
                      <a:r>
                        <a:rPr lang="en-US" sz="1600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receive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interrupt and </a:t>
                      </a:r>
                      <a:r>
                        <a:rPr lang="en-US" sz="1600" kern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receive timeout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interrupt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IntEnable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(INT_UART0);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UARTIntEnable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UART_INT_RX | UART_INT_RT);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9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Stellaris</a:t>
            </a:r>
            <a:r>
              <a:rPr lang="en-US" altLang="zh-CN" dirty="0" smtClean="0"/>
              <a:t> </a:t>
            </a:r>
            <a:r>
              <a:rPr lang="zh-CN" altLang="zh-CN" dirty="0" smtClean="0"/>
              <a:t>函数库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77285"/>
              </p:ext>
            </p:extLst>
          </p:nvPr>
        </p:nvGraphicFramePr>
        <p:xfrm>
          <a:off x="457200" y="1143000"/>
          <a:ext cx="8534400" cy="1981200"/>
        </p:xfrm>
        <a:graphic>
          <a:graphicData uri="http://schemas.openxmlformats.org/drawingml/2006/table">
            <a:tbl>
              <a:tblPr/>
              <a:tblGrid>
                <a:gridCol w="1262572"/>
                <a:gridCol w="7271828"/>
              </a:tblGrid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UARTIntClear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, 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ulIntFlags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参见表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6-11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的描述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清除指定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端口的一个或多个中断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15150"/>
              </p:ext>
            </p:extLst>
          </p:nvPr>
        </p:nvGraphicFramePr>
        <p:xfrm>
          <a:off x="434788" y="3505200"/>
          <a:ext cx="8480612" cy="2971799"/>
        </p:xfrm>
        <a:graphic>
          <a:graphicData uri="http://schemas.openxmlformats.org/drawingml/2006/table">
            <a:tbl>
              <a:tblPr/>
              <a:tblGrid>
                <a:gridCol w="1254615"/>
                <a:gridCol w="7225997"/>
              </a:tblGrid>
              <a:tr h="371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原型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tBoolean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bMasked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端口的基址，取值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UART0_BASE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UART1_BASE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UART2_BASE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bMasked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表示需要获取原始的中断状态，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表示需要获取屏蔽的中断状态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返回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原始的或屏蔽的中断状态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获取指定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UART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端口当前的中断状态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示例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unsigned long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true); // Get the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interrrupt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 status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UARTIntClear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(UART0_BASE,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ulStatus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);   // Clear the asserted interrupts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58888"/>
            <a:ext cx="8458200" cy="50657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//</a:t>
            </a:r>
            <a:r>
              <a:rPr lang="zh-CN" altLang="zh-CN" sz="1800" dirty="0"/>
              <a:t>引脚功能使能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HWREG(GPIO_PORTA_BASE+GPIO_O_PCTL)=	GPIO_PCTL_PA0_U0RX </a:t>
            </a:r>
            <a:r>
              <a:rPr lang="en-US" altLang="zh-CN" sz="1800" dirty="0" smtClean="0"/>
              <a:t>|GPIO_PCTL_PA1_U0TX;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i="1" dirty="0"/>
              <a:t>	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void UART0Initial(void)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/>
              <a:t>SysCtlPeripheralEnable</a:t>
            </a:r>
            <a:r>
              <a:rPr lang="en-US" altLang="zh-CN" sz="1800" dirty="0"/>
              <a:t>(SYSCTL_PERIPH_UART0);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使能</a:t>
            </a:r>
            <a:r>
              <a:rPr lang="en-US" altLang="zh-CN" sz="1800" dirty="0"/>
              <a:t>UART0</a:t>
            </a:r>
            <a:r>
              <a:rPr lang="zh-CN" altLang="zh-CN" sz="1800" dirty="0"/>
              <a:t>模块</a:t>
            </a:r>
            <a:r>
              <a:rPr lang="en-US" altLang="zh-CN" sz="1800" dirty="0"/>
              <a:t> 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/>
              <a:t>UARTConfigSet</a:t>
            </a:r>
            <a:r>
              <a:rPr lang="en-US" altLang="zh-CN" sz="1800" dirty="0"/>
              <a:t>(UART0_BASE,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配置为</a:t>
            </a:r>
            <a:r>
              <a:rPr lang="en-US" altLang="zh-CN" sz="1800" dirty="0"/>
              <a:t>UART0</a:t>
            </a:r>
            <a:r>
              <a:rPr lang="zh-CN" altLang="zh-CN" sz="1800" dirty="0"/>
              <a:t>端口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			  115200,       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波特率：</a:t>
            </a:r>
            <a:r>
              <a:rPr lang="en-US" altLang="zh-CN" sz="1800" dirty="0"/>
              <a:t>115200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			  UART_CONFIG_WLEN_8 </a:t>
            </a:r>
            <a:r>
              <a:rPr lang="en-US" altLang="zh-CN" sz="1800" dirty="0" smtClean="0"/>
              <a:t>|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数据位：</a:t>
            </a:r>
            <a:r>
              <a:rPr lang="en-US" altLang="zh-CN" sz="1800" dirty="0"/>
              <a:t>8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			  UART_CONFIG_STOP_ONE |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停止位：</a:t>
            </a:r>
            <a:r>
              <a:rPr lang="en-US" altLang="zh-CN" sz="1800" dirty="0"/>
              <a:t>1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    			  UART_CONFIG_PAR_NONE);   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校验位：无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/>
              <a:t>UARTEnable</a:t>
            </a:r>
            <a:r>
              <a:rPr lang="en-US" altLang="zh-CN" sz="1800" dirty="0"/>
              <a:t>(UART0_BASE);		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//</a:t>
            </a:r>
            <a:r>
              <a:rPr lang="zh-CN" altLang="zh-CN" sz="1800" dirty="0"/>
              <a:t>使能</a:t>
            </a:r>
            <a:r>
              <a:rPr lang="en-US" altLang="zh-CN" sz="1800" dirty="0"/>
              <a:t>UART0   </a:t>
            </a:r>
            <a:endParaRPr lang="zh-CN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}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02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1627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加入一个电平转换器，比如</a:t>
            </a:r>
            <a:r>
              <a:rPr lang="en-US" altLang="zh-CN" sz="2200" dirty="0"/>
              <a:t>SP3232E</a:t>
            </a:r>
            <a:r>
              <a:rPr lang="zh-CN" altLang="zh-CN" sz="2200" dirty="0"/>
              <a:t>、</a:t>
            </a:r>
            <a:r>
              <a:rPr lang="en-US" altLang="zh-CN" sz="2200" dirty="0"/>
              <a:t>SP3485</a:t>
            </a:r>
            <a:r>
              <a:rPr lang="zh-CN" altLang="zh-CN" sz="2200" dirty="0"/>
              <a:t>等，</a:t>
            </a:r>
            <a:r>
              <a:rPr lang="en-US" altLang="zh-CN" sz="2200" dirty="0" smtClean="0"/>
              <a:t>UART</a:t>
            </a:r>
            <a:r>
              <a:rPr lang="zh-CN" altLang="zh-CN" sz="2200" dirty="0" smtClean="0"/>
              <a:t>能</a:t>
            </a:r>
            <a:r>
              <a:rPr lang="zh-CN" altLang="zh-CN" sz="2200" dirty="0"/>
              <a:t>与</a:t>
            </a:r>
            <a:r>
              <a:rPr lang="en-US" altLang="zh-CN" sz="2200" dirty="0"/>
              <a:t>RS-232</a:t>
            </a:r>
            <a:r>
              <a:rPr lang="zh-CN" altLang="zh-CN" sz="2200" dirty="0"/>
              <a:t>、</a:t>
            </a:r>
            <a:r>
              <a:rPr lang="en-US" altLang="zh-CN" sz="2200" dirty="0"/>
              <a:t>RS-485</a:t>
            </a:r>
            <a:r>
              <a:rPr lang="zh-CN" altLang="zh-CN" sz="2200" dirty="0"/>
              <a:t>等</a:t>
            </a:r>
            <a:r>
              <a:rPr lang="zh-CN" altLang="zh-CN" sz="2200" dirty="0" smtClean="0"/>
              <a:t>通信</a:t>
            </a:r>
            <a:r>
              <a:rPr lang="zh-CN" altLang="en-US" sz="2200" dirty="0" smtClean="0"/>
              <a:t>。</a:t>
            </a:r>
            <a:r>
              <a:rPr lang="en-US" altLang="zh-CN" sz="2200" dirty="0" err="1" smtClean="0"/>
              <a:t>Stellaris</a:t>
            </a:r>
            <a:r>
              <a:rPr lang="zh-CN" altLang="en-US" sz="2200" dirty="0" smtClean="0"/>
              <a:t>系列</a:t>
            </a:r>
            <a:r>
              <a:rPr lang="en-US" altLang="zh-CN" sz="2200" dirty="0" smtClean="0"/>
              <a:t>ARM</a:t>
            </a:r>
            <a:r>
              <a:rPr lang="zh-CN" altLang="en-US" sz="2200" dirty="0" smtClean="0"/>
              <a:t>芯片</a:t>
            </a:r>
            <a:r>
              <a:rPr lang="en-US" altLang="zh-CN" sz="2200" dirty="0" smtClean="0"/>
              <a:t>UART</a:t>
            </a:r>
            <a:r>
              <a:rPr lang="zh-CN" altLang="en-US" sz="2200" dirty="0" smtClean="0"/>
              <a:t>与电脑</a:t>
            </a:r>
            <a:r>
              <a:rPr lang="en-US" altLang="zh-CN" sz="2200" dirty="0" smtClean="0"/>
              <a:t>RS-232C</a:t>
            </a:r>
            <a:r>
              <a:rPr lang="zh-CN" altLang="en-US" sz="2200" dirty="0" smtClean="0"/>
              <a:t>端口连接的典型应用电路如下</a:t>
            </a:r>
            <a:endParaRPr lang="zh-CN" altLang="en-US" sz="2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5537"/>
            <a:ext cx="7086600" cy="350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92270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8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UART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 err="1"/>
              <a:t>Stellaris</a:t>
            </a:r>
            <a:r>
              <a:rPr lang="en-US" altLang="zh-CN" sz="2200" dirty="0"/>
              <a:t>® LM3S9B96</a:t>
            </a:r>
            <a:r>
              <a:rPr lang="zh-CN" altLang="zh-CN" sz="2200" dirty="0"/>
              <a:t>微控制器集成了三个</a:t>
            </a:r>
            <a:r>
              <a:rPr lang="en-US" altLang="zh-CN" sz="2200" dirty="0"/>
              <a:t>UART</a:t>
            </a:r>
            <a:r>
              <a:rPr lang="zh-CN" altLang="zh-CN" sz="2200" dirty="0"/>
              <a:t>通用异步收发器模块：</a:t>
            </a:r>
            <a:r>
              <a:rPr lang="en-US" altLang="zh-CN" sz="2200" b="1" dirty="0">
                <a:solidFill>
                  <a:srgbClr val="FF0000"/>
                </a:solidFill>
              </a:rPr>
              <a:t>UART0</a:t>
            </a:r>
            <a:r>
              <a:rPr lang="zh-CN" altLang="zh-CN" sz="2200" b="1" dirty="0">
                <a:solidFill>
                  <a:srgbClr val="FF0000"/>
                </a:solidFill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</a:rPr>
              <a:t>UART1</a:t>
            </a:r>
            <a:r>
              <a:rPr lang="zh-CN" altLang="zh-CN" sz="2200" b="1" dirty="0">
                <a:solidFill>
                  <a:srgbClr val="FF0000"/>
                </a:solidFill>
              </a:rPr>
              <a:t>和</a:t>
            </a:r>
            <a:r>
              <a:rPr lang="en-US" altLang="zh-CN" sz="2200" b="1" dirty="0">
                <a:solidFill>
                  <a:srgbClr val="FF0000"/>
                </a:solidFill>
              </a:rPr>
              <a:t>UART2</a:t>
            </a:r>
            <a:r>
              <a:rPr lang="zh-CN" altLang="zh-CN" sz="2200" dirty="0"/>
              <a:t>，每个</a:t>
            </a:r>
            <a:r>
              <a:rPr lang="en-US" altLang="zh-CN" sz="2200" dirty="0"/>
              <a:t>UART</a:t>
            </a:r>
            <a:r>
              <a:rPr lang="zh-CN" altLang="zh-CN" sz="2200" dirty="0"/>
              <a:t>都具有</a:t>
            </a:r>
            <a:r>
              <a:rPr lang="zh-CN" altLang="zh-CN" sz="2200" dirty="0" smtClean="0"/>
              <a:t>以下特性：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可编程的波特率</a:t>
            </a:r>
            <a:r>
              <a:rPr lang="zh-CN" altLang="zh-CN" sz="2000" dirty="0" smtClean="0"/>
              <a:t>发生器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相互独立的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字节</a:t>
            </a:r>
            <a:r>
              <a:rPr lang="zh-CN" altLang="zh-CN" sz="2000" dirty="0" smtClean="0"/>
              <a:t>发送</a:t>
            </a:r>
            <a:r>
              <a:rPr lang="en-US" altLang="zh-CN" sz="2000" dirty="0"/>
              <a:t>FIFO</a:t>
            </a:r>
            <a:r>
              <a:rPr lang="zh-CN" altLang="zh-CN" sz="2000" dirty="0"/>
              <a:t>和接收</a:t>
            </a:r>
            <a:r>
              <a:rPr lang="en-US" altLang="zh-CN" sz="2000" dirty="0" smtClean="0"/>
              <a:t>FIFO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FIFO</a:t>
            </a:r>
            <a:r>
              <a:rPr lang="zh-CN" altLang="en-US" sz="2000" dirty="0" smtClean="0"/>
              <a:t>触发</a:t>
            </a:r>
            <a:r>
              <a:rPr lang="zh-CN" altLang="zh-CN" sz="2000" dirty="0" smtClean="0"/>
              <a:t>深度</a:t>
            </a:r>
            <a:r>
              <a:rPr lang="zh-CN" altLang="en-US" sz="2000" dirty="0" smtClean="0"/>
              <a:t>为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1/8</a:t>
            </a:r>
            <a:r>
              <a:rPr lang="zh-CN" altLang="zh-CN" sz="2000" dirty="0"/>
              <a:t>、</a:t>
            </a:r>
            <a:r>
              <a:rPr lang="en-US" altLang="zh-CN" sz="2000" dirty="0"/>
              <a:t>1/4</a:t>
            </a:r>
            <a:r>
              <a:rPr lang="zh-CN" altLang="zh-CN" sz="2000" dirty="0"/>
              <a:t>、</a:t>
            </a:r>
            <a:r>
              <a:rPr lang="en-US" altLang="zh-CN" sz="2000" dirty="0" smtClean="0"/>
              <a:t>1/2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3/4</a:t>
            </a:r>
            <a:r>
              <a:rPr lang="zh-CN" altLang="zh-CN" sz="2000" dirty="0"/>
              <a:t>或</a:t>
            </a:r>
            <a:r>
              <a:rPr lang="en-US" altLang="zh-CN" sz="2000" dirty="0" smtClean="0"/>
              <a:t>7/8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标准的异步通讯位：起始位、停止位、</a:t>
            </a:r>
            <a:r>
              <a:rPr lang="zh-CN" altLang="zh-CN" sz="2000" dirty="0" smtClean="0"/>
              <a:t>奇偶校验位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完全可编程的串行接口</a:t>
            </a:r>
            <a:r>
              <a:rPr lang="zh-CN" altLang="zh-CN" sz="2000" dirty="0" smtClean="0"/>
              <a:t>特性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集成</a:t>
            </a:r>
            <a:r>
              <a:rPr lang="en-US" altLang="zh-CN" sz="2000" dirty="0" smtClean="0"/>
              <a:t>IrDA</a:t>
            </a:r>
            <a:r>
              <a:rPr lang="zh-CN" altLang="zh-CN" sz="2000" dirty="0"/>
              <a:t>串行红外（</a:t>
            </a:r>
            <a:r>
              <a:rPr lang="en-US" altLang="zh-CN" sz="2000" dirty="0"/>
              <a:t>SIR</a:t>
            </a:r>
            <a:r>
              <a:rPr lang="zh-CN" altLang="zh-CN" sz="2000" dirty="0"/>
              <a:t>）编码器</a:t>
            </a:r>
            <a:r>
              <a:rPr lang="en-US" altLang="zh-CN" sz="2000" dirty="0"/>
              <a:t>/</a:t>
            </a:r>
            <a:r>
              <a:rPr lang="zh-CN" altLang="zh-CN" sz="2000" dirty="0"/>
              <a:t>解码器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11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</a:t>
            </a:r>
            <a:r>
              <a:rPr lang="zh-CN" altLang="en-US" b="0" dirty="0" smtClean="0"/>
              <a:t>模块框图</a:t>
            </a:r>
            <a:endParaRPr lang="en-US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20763"/>
            <a:ext cx="7115175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</a:t>
            </a:r>
            <a:r>
              <a:rPr lang="en-US" dirty="0" smtClean="0"/>
              <a:t>/</a:t>
            </a:r>
            <a:r>
              <a:rPr lang="zh-CN" altLang="en-US" dirty="0" smtClean="0"/>
              <a:t>接收逻辑</a:t>
            </a:r>
            <a:endParaRPr 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3836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发送逻辑电路从“发送</a:t>
            </a:r>
            <a:r>
              <a:rPr lang="en-US" sz="2000" dirty="0" smtClean="0"/>
              <a:t>FIFO</a:t>
            </a:r>
            <a:r>
              <a:rPr lang="zh-CN" altLang="en-US" sz="2000" dirty="0" smtClean="0"/>
              <a:t>”</a:t>
            </a:r>
            <a:r>
              <a:rPr lang="zh-CN" altLang="en-US" sz="2000" dirty="0" smtClean="0"/>
              <a:t>读取数据，并</a:t>
            </a:r>
            <a:r>
              <a:rPr lang="zh-CN" altLang="en-US" sz="2000" dirty="0" smtClean="0"/>
              <a:t>执行</a:t>
            </a:r>
            <a:r>
              <a:rPr lang="en-US" sz="2000" dirty="0" smtClean="0"/>
              <a:t>“</a:t>
            </a:r>
            <a:r>
              <a:rPr lang="zh-CN" altLang="en-US" sz="2000" dirty="0" smtClean="0"/>
              <a:t>并→串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转换。控制逻辑输出起始位在前的串行比特流，并且根据控制寄存器</a:t>
            </a:r>
            <a:r>
              <a:rPr lang="zh-CN" altLang="en-US" sz="2000" dirty="0" smtClean="0"/>
              <a:t>中的</a:t>
            </a:r>
            <a:r>
              <a:rPr lang="zh-CN" altLang="en-US" sz="2000" dirty="0" smtClean="0"/>
              <a:t>配置，后面紧跟着数据位（注意：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最低位</a:t>
            </a:r>
            <a:r>
              <a:rPr lang="en-US" sz="2000" b="1" dirty="0" smtClean="0">
                <a:solidFill>
                  <a:srgbClr val="FF0000"/>
                </a:solidFill>
              </a:rPr>
              <a:t>LSB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先输出</a:t>
            </a:r>
            <a:r>
              <a:rPr lang="zh-CN" altLang="en-US" sz="2000" dirty="0" smtClean="0"/>
              <a:t>）、奇偶校验位和停止位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zh-CN" altLang="en-US" sz="2000" dirty="0" smtClean="0"/>
              <a:t>检测到一个有效的起始脉冲后，接收逻辑电路对接收到的比特流执行</a:t>
            </a:r>
            <a:r>
              <a:rPr lang="en-US" sz="2000" dirty="0" smtClean="0"/>
              <a:t>“</a:t>
            </a:r>
            <a:r>
              <a:rPr lang="zh-CN" altLang="en-US" sz="2000" dirty="0" smtClean="0"/>
              <a:t>串→并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转换。此外还会对溢出错误、奇偶校验错误、帧错误和线中止（</a:t>
            </a:r>
            <a:r>
              <a:rPr lang="en-US" sz="2000" dirty="0" smtClean="0"/>
              <a:t>line-break</a:t>
            </a:r>
            <a:r>
              <a:rPr lang="zh-CN" altLang="en-US" sz="2000" dirty="0" smtClean="0"/>
              <a:t>）错误进行检测，并将检测到的状态</a:t>
            </a:r>
            <a:r>
              <a:rPr lang="zh-CN" altLang="en-US" sz="2000" dirty="0" smtClean="0"/>
              <a:t>附加到</a:t>
            </a:r>
            <a:r>
              <a:rPr lang="zh-CN" altLang="en-US" sz="2000" dirty="0" smtClean="0"/>
              <a:t>被写入到“接收</a:t>
            </a:r>
            <a:r>
              <a:rPr lang="en-US" sz="2000" dirty="0" smtClean="0"/>
              <a:t>FIFO</a:t>
            </a:r>
            <a:r>
              <a:rPr lang="zh-CN" altLang="en-US" sz="2000" dirty="0" smtClean="0"/>
              <a:t>”的数据中</a:t>
            </a:r>
            <a:r>
              <a:rPr lang="zh-CN" altLang="en-US" sz="2000" dirty="0" smtClean="0"/>
              <a:t>。</a:t>
            </a:r>
            <a:endParaRPr lang="en-US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5165912"/>
            <a:ext cx="4876800" cy="115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波特率的产生</a:t>
            </a:r>
            <a:endParaRPr 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波特率</a:t>
            </a:r>
            <a:r>
              <a:rPr lang="zh-CN" altLang="zh-CN" sz="2200" dirty="0" smtClean="0"/>
              <a:t>除数是</a:t>
            </a:r>
            <a:r>
              <a:rPr lang="zh-CN" altLang="zh-CN" sz="2200" dirty="0"/>
              <a:t>一个</a:t>
            </a:r>
            <a:r>
              <a:rPr lang="en-US" altLang="zh-CN" sz="2200" dirty="0"/>
              <a:t>22</a:t>
            </a:r>
            <a:r>
              <a:rPr lang="zh-CN" altLang="zh-CN" sz="2200" dirty="0"/>
              <a:t>位数，它由</a:t>
            </a:r>
            <a:r>
              <a:rPr lang="en-US" altLang="zh-CN" sz="2200" dirty="0"/>
              <a:t>16</a:t>
            </a:r>
            <a:r>
              <a:rPr lang="zh-CN" altLang="zh-CN" sz="2200" dirty="0"/>
              <a:t>位整数和</a:t>
            </a:r>
            <a:r>
              <a:rPr lang="en-US" altLang="zh-CN" sz="2200" dirty="0"/>
              <a:t>6</a:t>
            </a:r>
            <a:r>
              <a:rPr lang="zh-CN" altLang="zh-CN" sz="2200" dirty="0"/>
              <a:t>位小数组成</a:t>
            </a:r>
            <a:r>
              <a:rPr lang="zh-CN" altLang="zh-CN" sz="2200" dirty="0" smtClean="0"/>
              <a:t>。通过</a:t>
            </a:r>
            <a:r>
              <a:rPr lang="zh-CN" altLang="zh-CN" sz="2200" dirty="0"/>
              <a:t>带有小数波特率的除法器，在足够高的系统时钟速率下，</a:t>
            </a:r>
            <a:r>
              <a:rPr lang="en-US" altLang="zh-CN" sz="2200" dirty="0"/>
              <a:t>UART</a:t>
            </a:r>
            <a:r>
              <a:rPr lang="zh-CN" altLang="zh-CN" sz="2200" dirty="0"/>
              <a:t>可以产生所有标准的波特率，而误差很小。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波特率</a:t>
            </a:r>
            <a:r>
              <a:rPr lang="zh-CN" altLang="zh-CN" sz="2000" b="1" dirty="0">
                <a:solidFill>
                  <a:srgbClr val="FF0000"/>
                </a:solidFill>
              </a:rPr>
              <a:t>除数公式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BRD</a:t>
            </a:r>
            <a:r>
              <a:rPr lang="zh-CN" altLang="zh-CN" sz="2000" dirty="0"/>
              <a:t>＝</a:t>
            </a:r>
            <a:r>
              <a:rPr lang="en-US" altLang="zh-CN" sz="2000" dirty="0"/>
              <a:t> BRDI.BRDF </a:t>
            </a:r>
            <a:r>
              <a:rPr lang="zh-CN" altLang="zh-CN" sz="2000" dirty="0"/>
              <a:t>＝ </a:t>
            </a:r>
            <a:r>
              <a:rPr lang="en-US" altLang="zh-CN" sz="2000" dirty="0" err="1"/>
              <a:t>UARTSysClk</a:t>
            </a:r>
            <a:r>
              <a:rPr lang="en-US" altLang="zh-CN" sz="2000" dirty="0"/>
              <a:t> / (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BaudRate</a:t>
            </a:r>
            <a:r>
              <a:rPr lang="en-US" altLang="zh-CN" sz="2000" dirty="0"/>
              <a:t>) </a:t>
            </a:r>
            <a:endParaRPr lang="zh-CN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900" dirty="0" smtClean="0"/>
              <a:t>BRD</a:t>
            </a:r>
            <a:r>
              <a:rPr lang="zh-CN" altLang="zh-CN" sz="1900" dirty="0"/>
              <a:t>是</a:t>
            </a:r>
            <a:r>
              <a:rPr lang="en-US" altLang="zh-CN" sz="1900" dirty="0"/>
              <a:t>22</a:t>
            </a:r>
            <a:r>
              <a:rPr lang="zh-CN" altLang="zh-CN" sz="1900" dirty="0"/>
              <a:t>位的波特率除数，由</a:t>
            </a:r>
            <a:r>
              <a:rPr lang="en-US" altLang="zh-CN" sz="1900" dirty="0"/>
              <a:t>16</a:t>
            </a:r>
            <a:r>
              <a:rPr lang="zh-CN" altLang="zh-CN" sz="1900" dirty="0"/>
              <a:t>位整数和</a:t>
            </a:r>
            <a:r>
              <a:rPr lang="en-US" altLang="zh-CN" sz="1900" dirty="0"/>
              <a:t>6</a:t>
            </a:r>
            <a:r>
              <a:rPr lang="zh-CN" altLang="zh-CN" sz="1900" dirty="0"/>
              <a:t>位小数组成</a:t>
            </a:r>
            <a:r>
              <a:rPr lang="en-US" altLang="zh-CN" sz="1900" dirty="0"/>
              <a:t> 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BRDI</a:t>
            </a:r>
            <a:r>
              <a:rPr lang="zh-CN" altLang="zh-CN" sz="1900" dirty="0"/>
              <a:t>是</a:t>
            </a:r>
            <a:r>
              <a:rPr lang="en-US" altLang="zh-CN" sz="1900" dirty="0"/>
              <a:t>UART </a:t>
            </a:r>
            <a:r>
              <a:rPr lang="zh-CN" altLang="zh-CN" sz="1900" dirty="0"/>
              <a:t>波特率分频系数整数寄存器，保存</a:t>
            </a:r>
            <a:r>
              <a:rPr lang="en-US" altLang="zh-CN" sz="1900" dirty="0"/>
              <a:t>BRD</a:t>
            </a:r>
            <a:r>
              <a:rPr lang="zh-CN" altLang="zh-CN" sz="1900" dirty="0"/>
              <a:t>的整数部分</a:t>
            </a:r>
            <a:r>
              <a:rPr lang="en-US" altLang="zh-CN" sz="1900" dirty="0"/>
              <a:t> 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BRDF</a:t>
            </a:r>
            <a:r>
              <a:rPr lang="zh-CN" altLang="zh-CN" sz="1900" dirty="0"/>
              <a:t>是</a:t>
            </a:r>
            <a:r>
              <a:rPr lang="en-US" altLang="zh-CN" sz="1900" dirty="0"/>
              <a:t>UART </a:t>
            </a:r>
            <a:r>
              <a:rPr lang="zh-CN" altLang="zh-CN" sz="1900" dirty="0"/>
              <a:t>波特率分频系数小数寄存器，保存</a:t>
            </a:r>
            <a:r>
              <a:rPr lang="en-US" altLang="zh-CN" sz="1900" dirty="0"/>
              <a:t>BRD</a:t>
            </a:r>
            <a:r>
              <a:rPr lang="zh-CN" altLang="zh-CN" sz="1900" dirty="0"/>
              <a:t>的小数部分</a:t>
            </a:r>
            <a:r>
              <a:rPr lang="en-US" altLang="zh-CN" sz="1900" dirty="0"/>
              <a:t> 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 err="1"/>
              <a:t>UARTSysClk</a:t>
            </a:r>
            <a:r>
              <a:rPr lang="zh-CN" altLang="zh-CN" sz="1900" dirty="0"/>
              <a:t>是连接到</a:t>
            </a:r>
            <a:r>
              <a:rPr lang="en-US" altLang="zh-CN" sz="1900" dirty="0"/>
              <a:t>UART</a:t>
            </a:r>
            <a:r>
              <a:rPr lang="zh-CN" altLang="zh-CN" sz="1900" dirty="0"/>
              <a:t>上的系统时钟</a:t>
            </a:r>
          </a:p>
          <a:p>
            <a:pPr lvl="1">
              <a:lnSpc>
                <a:spcPct val="150000"/>
              </a:lnSpc>
            </a:pPr>
            <a:r>
              <a:rPr lang="en-US" altLang="zh-CN" sz="1900" dirty="0" err="1"/>
              <a:t>ClkDiv</a:t>
            </a:r>
            <a:r>
              <a:rPr lang="zh-CN" altLang="zh-CN" sz="1900" dirty="0"/>
              <a:t>是分频系数，取</a:t>
            </a:r>
            <a:r>
              <a:rPr lang="en-US" altLang="zh-CN" sz="1900" dirty="0"/>
              <a:t>16</a:t>
            </a:r>
            <a:r>
              <a:rPr lang="zh-CN" altLang="zh-CN" sz="1900" dirty="0"/>
              <a:t>或</a:t>
            </a:r>
            <a:r>
              <a:rPr lang="en-US" altLang="zh-CN" sz="1900" dirty="0"/>
              <a:t>8</a:t>
            </a:r>
            <a:endParaRPr lang="zh-CN" altLang="zh-CN" sz="1900" dirty="0"/>
          </a:p>
          <a:p>
            <a:pPr lvl="1">
              <a:lnSpc>
                <a:spcPct val="150000"/>
              </a:lnSpc>
            </a:pPr>
            <a:r>
              <a:rPr lang="en-US" altLang="zh-CN" sz="1900" dirty="0" err="1"/>
              <a:t>BaudRate</a:t>
            </a:r>
            <a:r>
              <a:rPr lang="zh-CN" altLang="zh-CN" sz="1900" dirty="0"/>
              <a:t>是波特率（</a:t>
            </a:r>
            <a:r>
              <a:rPr lang="en-US" altLang="zh-CN" sz="1900" dirty="0"/>
              <a:t>9600</a:t>
            </a:r>
            <a:r>
              <a:rPr lang="zh-CN" altLang="zh-CN" sz="1900" dirty="0"/>
              <a:t>，</a:t>
            </a:r>
            <a:r>
              <a:rPr lang="en-US" altLang="zh-CN" sz="1900" dirty="0"/>
              <a:t>38400</a:t>
            </a:r>
            <a:r>
              <a:rPr lang="zh-CN" altLang="zh-CN" sz="1900" dirty="0"/>
              <a:t>，</a:t>
            </a:r>
            <a:r>
              <a:rPr lang="en-US" altLang="zh-CN" sz="1900" dirty="0"/>
              <a:t>115200</a:t>
            </a:r>
            <a:r>
              <a:rPr lang="zh-CN" altLang="zh-CN" sz="1900" dirty="0"/>
              <a:t>等</a:t>
            </a:r>
            <a:r>
              <a:rPr lang="zh-CN" altLang="zh-CN" sz="1900" dirty="0" smtClean="0"/>
              <a:t>）</a:t>
            </a:r>
            <a:endParaRPr lang="zh-CN" altLang="zh-C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数据发送</a:t>
            </a:r>
            <a:endParaRPr 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31800" y="838200"/>
            <a:ext cx="8229600" cy="5410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 smtClean="0"/>
              <a:t>UART</a:t>
            </a:r>
            <a:r>
              <a:rPr lang="zh-CN" altLang="en-US" sz="2200" dirty="0" smtClean="0"/>
              <a:t>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发送状态</a:t>
            </a:r>
            <a:r>
              <a:rPr lang="zh-CN" altLang="en-US" sz="2200" dirty="0" smtClean="0"/>
              <a:t>时，数据被写入“发送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”。如果</a:t>
            </a:r>
            <a:r>
              <a:rPr lang="en-US" sz="2200" dirty="0" smtClean="0"/>
              <a:t>UART</a:t>
            </a:r>
            <a:r>
              <a:rPr lang="zh-CN" altLang="en-US" sz="2200" dirty="0" smtClean="0"/>
              <a:t>被使能，则会按照预先设置好的参数（波特率、数据位、停止位、校验位等）发送数据，一直到“发送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”中没有数据。一旦向“发送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”写数据（如果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未空），</a:t>
            </a:r>
            <a:r>
              <a:rPr lang="en-US" sz="2200" dirty="0" smtClean="0"/>
              <a:t>UART</a:t>
            </a:r>
            <a:r>
              <a:rPr lang="zh-CN" altLang="en-US" sz="2200" dirty="0" smtClean="0"/>
              <a:t>的忙标志位</a:t>
            </a:r>
            <a:r>
              <a:rPr lang="en-US" sz="2200" dirty="0" smtClean="0"/>
              <a:t>BUSY</a:t>
            </a:r>
            <a:r>
              <a:rPr lang="zh-CN" altLang="en-US" sz="2200" dirty="0" smtClean="0"/>
              <a:t>就有效，并且在发送停止之前一直保持有效。</a:t>
            </a:r>
            <a:r>
              <a:rPr lang="en-US" sz="2200" dirty="0" smtClean="0"/>
              <a:t>BUSY</a:t>
            </a:r>
            <a:r>
              <a:rPr lang="zh-CN" altLang="en-US" sz="2200" dirty="0" smtClean="0"/>
              <a:t>位仅在“发送</a:t>
            </a:r>
            <a:r>
              <a:rPr lang="en-US" sz="2200" dirty="0" smtClean="0"/>
              <a:t>FIFO</a:t>
            </a:r>
            <a:r>
              <a:rPr lang="zh-CN" altLang="en-US" sz="2200" dirty="0" smtClean="0"/>
              <a:t>”为空，且已从移位寄存器发送最后一个字符，包括停止位时才变无效</a:t>
            </a:r>
            <a:r>
              <a:rPr lang="zh-CN" altLang="en-US" sz="2200" dirty="0" smtClean="0"/>
              <a:t>。即使</a:t>
            </a:r>
            <a:r>
              <a:rPr lang="en-US" sz="2200" dirty="0" smtClean="0"/>
              <a:t>UART</a:t>
            </a:r>
            <a:r>
              <a:rPr lang="zh-CN" altLang="en-US" sz="2200" dirty="0" smtClean="0"/>
              <a:t>不再使能，它也可以指示忙状态。</a:t>
            </a:r>
            <a:r>
              <a:rPr lang="en-US" sz="2200" dirty="0" smtClean="0"/>
              <a:t>BUSY</a:t>
            </a:r>
            <a:r>
              <a:rPr lang="zh-CN" altLang="en-US" sz="2200" dirty="0" smtClean="0"/>
              <a:t>位的相关库函数是</a:t>
            </a:r>
            <a:r>
              <a:rPr lang="en-US" sz="2200" dirty="0" err="1" smtClean="0"/>
              <a:t>UARTBusy</a:t>
            </a:r>
            <a:r>
              <a:rPr lang="en-US" sz="2200" dirty="0" smtClean="0"/>
              <a:t>( 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</a:t>
            </a:r>
            <a:endParaRPr 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UART</a:t>
            </a:r>
            <a:r>
              <a:rPr lang="zh-CN" altLang="en-US" sz="2400" dirty="0" smtClean="0"/>
              <a:t>接收器空闲时，如果数据输入变成“低电平”，即接收到了起始位，则接收计数器开始运行，并且数据在</a:t>
            </a:r>
            <a:r>
              <a:rPr lang="en-US" sz="2400" b="1" dirty="0" smtClean="0">
                <a:solidFill>
                  <a:srgbClr val="FF0000"/>
                </a:solidFill>
              </a:rPr>
              <a:t>Baud16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400" dirty="0" smtClean="0"/>
              <a:t>或</a:t>
            </a:r>
            <a:r>
              <a:rPr lang="en-US" sz="2400" b="1" dirty="0" smtClean="0">
                <a:solidFill>
                  <a:srgbClr val="FF0000"/>
                </a:solidFill>
              </a:rPr>
              <a:t>Baud8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的第四个周期</a:t>
            </a:r>
            <a:r>
              <a:rPr lang="zh-CN" altLang="en-US" sz="2400" dirty="0" smtClean="0"/>
              <a:t>被采样。如果</a:t>
            </a:r>
            <a:r>
              <a:rPr lang="en-US" sz="2400" dirty="0" smtClean="0"/>
              <a:t>Rx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Baud16</a:t>
            </a:r>
            <a:r>
              <a:rPr lang="zh-CN" altLang="en-US" sz="2400" dirty="0" smtClean="0"/>
              <a:t>的第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周期（或</a:t>
            </a:r>
            <a:r>
              <a:rPr lang="en-US" sz="2400" dirty="0" smtClean="0"/>
              <a:t>Baud8</a:t>
            </a:r>
            <a:r>
              <a:rPr lang="zh-CN" altLang="en-US" sz="2400" dirty="0" smtClean="0"/>
              <a:t>的第四个周期）仍然为低电平，则起始位有效，否则会被认为是错误的起始位并将其忽略</a:t>
            </a:r>
            <a:r>
              <a:rPr lang="zh-CN" altLang="en-US" sz="2400" dirty="0" smtClean="0"/>
              <a:t>。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10431</TotalTime>
  <Words>2248</Words>
  <Application>Microsoft Office PowerPoint</Application>
  <PresentationFormat>全屏显示(4:3)</PresentationFormat>
  <Paragraphs>244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黑体</vt:lpstr>
      <vt:lpstr>华文新魏</vt:lpstr>
      <vt:lpstr>宋体</vt:lpstr>
      <vt:lpstr>1_自定义设计方案</vt:lpstr>
      <vt:lpstr>通用异步收发器(UART) </vt:lpstr>
      <vt:lpstr>UART简介</vt:lpstr>
      <vt:lpstr>UART简介</vt:lpstr>
      <vt:lpstr>UART功能</vt:lpstr>
      <vt:lpstr>UART 模块框图</vt:lpstr>
      <vt:lpstr>发送/接收逻辑</vt:lpstr>
      <vt:lpstr>波特率的产生</vt:lpstr>
      <vt:lpstr>数据发送</vt:lpstr>
      <vt:lpstr>数据接收</vt:lpstr>
      <vt:lpstr>数据接收</vt:lpstr>
      <vt:lpstr>FIFO操作</vt:lpstr>
      <vt:lpstr>FIFO操作</vt:lpstr>
      <vt:lpstr>中断控制</vt:lpstr>
      <vt:lpstr>Stellaris 函数库</vt:lpstr>
      <vt:lpstr>Stellaris 函数库</vt:lpstr>
      <vt:lpstr>Stellaris 函数库</vt:lpstr>
      <vt:lpstr>Stellaris 函数库</vt:lpstr>
      <vt:lpstr>Stellaris 函数库</vt:lpstr>
      <vt:lpstr>Stellaris 函数库</vt:lpstr>
      <vt:lpstr>Stellaris 函数库</vt:lpstr>
      <vt:lpstr>Stellaris 函数库</vt:lpstr>
      <vt:lpstr>Stellaris 函数库</vt:lpstr>
      <vt:lpstr>Stellaris 函数库</vt:lpstr>
      <vt:lpstr>例程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wzx</cp:lastModifiedBy>
  <cp:revision>2496</cp:revision>
  <cp:lastPrinted>1601-01-01T00:00:00Z</cp:lastPrinted>
  <dcterms:created xsi:type="dcterms:W3CDTF">1601-01-01T00:00:00Z</dcterms:created>
  <dcterms:modified xsi:type="dcterms:W3CDTF">2012-05-03T15:34:08Z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