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33" r:id="rId2"/>
    <p:sldId id="281" r:id="rId3"/>
    <p:sldId id="304" r:id="rId4"/>
    <p:sldId id="323" r:id="rId5"/>
    <p:sldId id="305" r:id="rId6"/>
    <p:sldId id="336" r:id="rId7"/>
    <p:sldId id="338" r:id="rId8"/>
    <p:sldId id="306" r:id="rId9"/>
    <p:sldId id="307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19" r:id="rId19"/>
    <p:sldId id="324" r:id="rId20"/>
    <p:sldId id="325" r:id="rId21"/>
    <p:sldId id="326" r:id="rId22"/>
    <p:sldId id="327" r:id="rId23"/>
    <p:sldId id="329" r:id="rId24"/>
    <p:sldId id="330" r:id="rId25"/>
    <p:sldId id="331" r:id="rId26"/>
    <p:sldId id="332" r:id="rId27"/>
    <p:sldId id="348" r:id="rId28"/>
    <p:sldId id="349" r:id="rId29"/>
    <p:sldId id="350" r:id="rId30"/>
    <p:sldId id="351" r:id="rId31"/>
    <p:sldId id="352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3399"/>
    <a:srgbClr val="0033CC"/>
    <a:srgbClr val="961B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0F5577-959A-4F90-B69D-59F3B72A36FA}" type="datetimeFigureOut">
              <a:rPr lang="zh-CN" altLang="en-US"/>
              <a:pPr>
                <a:defRPr/>
              </a:pPr>
              <a:t>2012-5-8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AF8553-1081-4686-ACD8-00FFB77E9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7F3FEFE-E765-4302-8BE8-AD87987BE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956E1D9-EC1D-4C8D-B2D7-6EC48F365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pt底板白-英文大写4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黑体" pitchFamily="2" charset="-122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黑体" pitchFamily="2" charset="-122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4342" name="Picture 7" descr="10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2162175"/>
          </a:xfrm>
          <a:ln/>
        </p:spPr>
        <p:txBody>
          <a:bodyPr tIns="45720" anchor="ctr"/>
          <a:lstStyle/>
          <a:p>
            <a:r>
              <a:rPr lang="en-US" altLang="zh-CN" sz="4000" smtClean="0"/>
              <a:t>I2C (Inter Integrated Circuit)</a:t>
            </a:r>
            <a:br>
              <a:rPr lang="en-US" altLang="zh-CN" sz="4000" smtClean="0"/>
            </a:br>
            <a:r>
              <a:rPr lang="zh-CN" altLang="en-US" sz="4000" smtClean="0"/>
              <a:t>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zh-CN" altLang="en-US" sz="3600" smtClean="0"/>
              <a:t>总线时序</a:t>
            </a:r>
          </a:p>
        </p:txBody>
      </p:sp>
      <p:pic>
        <p:nvPicPr>
          <p:cNvPr id="66563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b="10400"/>
          <a:stretch>
            <a:fillRect/>
          </a:stretch>
        </p:blipFill>
        <p:spPr>
          <a:xfrm>
            <a:off x="538163" y="1557338"/>
            <a:ext cx="8137525" cy="2576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smtClean="0"/>
              <a:t>子地址</a:t>
            </a:r>
            <a:endParaRPr lang="zh-CN" altLang="en-US" sz="3600" smtClean="0"/>
          </a:p>
        </p:txBody>
      </p:sp>
      <p:sp>
        <p:nvSpPr>
          <p:cNvPr id="67587" name="内容占位符 2"/>
          <p:cNvSpPr>
            <a:spLocks noGrp="1"/>
          </p:cNvSpPr>
          <p:nvPr>
            <p:ph idx="4294967295"/>
          </p:nvPr>
        </p:nvSpPr>
        <p:spPr>
          <a:xfrm>
            <a:off x="468313" y="1052513"/>
            <a:ext cx="8229600" cy="5065712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zh-CN" sz="2400" smtClean="0"/>
              <a:t>带有</a:t>
            </a:r>
            <a:r>
              <a:rPr lang="en-US" altLang="zh-CN" sz="2400" smtClean="0"/>
              <a:t>I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C</a:t>
            </a:r>
            <a:r>
              <a:rPr lang="zh-CN" altLang="zh-CN" sz="2400" smtClean="0"/>
              <a:t>总线的器件除了有从机地址（</a:t>
            </a:r>
            <a:r>
              <a:rPr lang="en-US" altLang="zh-CN" sz="2400" smtClean="0"/>
              <a:t>Slave Address</a:t>
            </a:r>
            <a:r>
              <a:rPr lang="zh-CN" altLang="zh-CN" sz="2400" smtClean="0"/>
              <a:t>）外，还有数据地址（也称子地址）。从机地址是指该器件在</a:t>
            </a:r>
            <a:r>
              <a:rPr lang="en-US" altLang="zh-CN" sz="2400" smtClean="0"/>
              <a:t>I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C</a:t>
            </a:r>
            <a:r>
              <a:rPr lang="zh-CN" altLang="zh-CN" sz="2400" smtClean="0"/>
              <a:t>总线上被主机寻址的地址，而数据地址是指该器件内部不同部件或存储单元的编址。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1"/>
          <p:cNvSpPr>
            <a:spLocks noGrp="1"/>
          </p:cNvSpPr>
          <p:nvPr>
            <p:ph idx="4294967295"/>
          </p:nvPr>
        </p:nvSpPr>
        <p:spPr>
          <a:xfrm>
            <a:off x="684213" y="1111250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smtClean="0">
                <a:solidFill>
                  <a:srgbClr val="FF3399"/>
                </a:solidFill>
                <a:latin typeface="黑体" pitchFamily="2" charset="-122"/>
              </a:rPr>
              <a:t>I2C</a:t>
            </a:r>
            <a:r>
              <a:rPr lang="zh-CN" altLang="en-US" sz="2400" b="1" smtClean="0">
                <a:solidFill>
                  <a:srgbClr val="FF3399"/>
                </a:solidFill>
                <a:latin typeface="黑体" pitchFamily="2" charset="-122"/>
              </a:rPr>
              <a:t>从机地址寄存器</a:t>
            </a:r>
            <a:r>
              <a:rPr lang="en-US" altLang="zh-CN" sz="2400" b="1" smtClean="0">
                <a:solidFill>
                  <a:srgbClr val="FF3399"/>
                </a:solidFill>
                <a:latin typeface="黑体" pitchFamily="2" charset="-122"/>
              </a:rPr>
              <a:t>(I2CMSA), offset 0x000</a:t>
            </a:r>
          </a:p>
          <a:p>
            <a:r>
              <a:rPr lang="zh-CN" altLang="en-US" sz="2000" smtClean="0">
                <a:latin typeface="黑体" pitchFamily="2" charset="-122"/>
              </a:rPr>
              <a:t>指示从机地址和发送或接收</a:t>
            </a:r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>
                <a:latin typeface="黑体" pitchFamily="2" charset="-122"/>
              </a:rPr>
              <a:t>SA</a:t>
            </a:r>
            <a:r>
              <a:rPr lang="zh-CN" altLang="en-US" sz="2000" smtClean="0">
                <a:latin typeface="黑体" pitchFamily="2" charset="-122"/>
              </a:rPr>
              <a:t>： </a:t>
            </a:r>
            <a:r>
              <a:rPr lang="en-US" altLang="zh-CN" sz="2000" smtClean="0">
                <a:latin typeface="黑体" pitchFamily="2" charset="-122"/>
              </a:rPr>
              <a:t>I2C  </a:t>
            </a:r>
            <a:r>
              <a:rPr lang="zh-CN" altLang="en-US" sz="2000" smtClean="0">
                <a:latin typeface="黑体" pitchFamily="2" charset="-122"/>
              </a:rPr>
              <a:t>从机地址</a:t>
            </a:r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>
                <a:latin typeface="黑体" pitchFamily="2" charset="-122"/>
              </a:rPr>
              <a:t>R/S</a:t>
            </a:r>
            <a:r>
              <a:rPr lang="zh-CN" altLang="en-US" sz="2000" smtClean="0">
                <a:latin typeface="黑体" pitchFamily="2" charset="-122"/>
              </a:rPr>
              <a:t>：</a:t>
            </a:r>
            <a:r>
              <a:rPr lang="en-US" altLang="zh-CN" sz="2000" smtClean="0">
                <a:latin typeface="黑体" pitchFamily="2" charset="-122"/>
              </a:rPr>
              <a:t>I2C  </a:t>
            </a:r>
            <a:r>
              <a:rPr lang="zh-CN" altLang="en-US" sz="2000" smtClean="0">
                <a:latin typeface="黑体" pitchFamily="2" charset="-122"/>
              </a:rPr>
              <a:t>下一个操作是接收</a:t>
            </a:r>
            <a:r>
              <a:rPr lang="en-US" altLang="zh-CN" sz="2000" smtClean="0">
                <a:latin typeface="黑体" pitchFamily="2" charset="-122"/>
              </a:rPr>
              <a:t>R</a:t>
            </a:r>
            <a:r>
              <a:rPr lang="zh-CN" altLang="en-US" sz="2000" smtClean="0">
                <a:latin typeface="黑体" pitchFamily="2" charset="-122"/>
              </a:rPr>
              <a:t>或发送</a:t>
            </a:r>
            <a:r>
              <a:rPr lang="en-US" altLang="zh-CN" sz="2000" smtClean="0">
                <a:latin typeface="黑体" pitchFamily="2" charset="-122"/>
              </a:rPr>
              <a:t>S</a:t>
            </a:r>
            <a:endParaRPr lang="zh-CN" altLang="en-US" smtClean="0"/>
          </a:p>
        </p:txBody>
      </p:sp>
      <p:graphicFrame>
        <p:nvGraphicFramePr>
          <p:cNvPr id="51219" name="Group 19"/>
          <p:cNvGraphicFramePr>
            <a:graphicFrameLocks noGrp="1"/>
          </p:cNvGraphicFramePr>
          <p:nvPr/>
        </p:nvGraphicFramePr>
        <p:xfrm>
          <a:off x="2403475" y="2182813"/>
          <a:ext cx="2600325" cy="669925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SA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R/S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3203575" y="0"/>
            <a:ext cx="302418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寄存器描述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1"/>
          <p:cNvSpPr txBox="1">
            <a:spLocks/>
          </p:cNvSpPr>
          <p:nvPr/>
        </p:nvSpPr>
        <p:spPr bwMode="auto">
          <a:xfrm>
            <a:off x="755650" y="1038225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altLang="zh-CN" sz="2400" b="1">
                <a:solidFill>
                  <a:srgbClr val="FF3399"/>
                </a:solidFill>
                <a:latin typeface="黑体" pitchFamily="2" charset="-122"/>
                <a:ea typeface="黑体" pitchFamily="2" charset="-122"/>
              </a:rPr>
              <a:t>I2CMASTER</a:t>
            </a:r>
            <a:r>
              <a:rPr lang="zh-CN" altLang="en-US" sz="2400" b="1">
                <a:solidFill>
                  <a:srgbClr val="FF3399"/>
                </a:solidFill>
                <a:latin typeface="黑体" pitchFamily="2" charset="-122"/>
                <a:ea typeface="黑体" pitchFamily="2" charset="-122"/>
              </a:rPr>
              <a:t>状态寄存器</a:t>
            </a:r>
            <a:r>
              <a:rPr lang="en-US" altLang="zh-CN" sz="2400" b="1">
                <a:solidFill>
                  <a:srgbClr val="FF3399"/>
                </a:solidFill>
                <a:latin typeface="黑体" pitchFamily="2" charset="-122"/>
                <a:ea typeface="黑体" pitchFamily="2" charset="-122"/>
              </a:rPr>
              <a:t>(I2CMCS), offset 0x004</a:t>
            </a: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endParaRPr lang="zh-CN" altLang="en-US" sz="2000">
              <a:solidFill>
                <a:srgbClr val="133984"/>
              </a:solidFill>
              <a:latin typeface="黑体" pitchFamily="2" charset="-122"/>
              <a:ea typeface="黑体" pitchFamily="2" charset="-122"/>
            </a:endParaRP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endParaRPr lang="zh-CN" altLang="en-US" sz="2000">
              <a:solidFill>
                <a:srgbClr val="133984"/>
              </a:solidFill>
              <a:latin typeface="黑体" pitchFamily="2" charset="-122"/>
              <a:ea typeface="黑体" pitchFamily="2" charset="-122"/>
            </a:endParaRP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endParaRPr lang="zh-CN" altLang="en-US" sz="2000">
              <a:solidFill>
                <a:srgbClr val="133984"/>
              </a:solidFill>
              <a:latin typeface="黑体" pitchFamily="2" charset="-122"/>
              <a:ea typeface="黑体" pitchFamily="2" charset="-122"/>
            </a:endParaRP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zh-CN" altLang="en-US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指示</a:t>
            </a:r>
            <a:r>
              <a:rPr lang="en-US" altLang="zh-CN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I2C</a:t>
            </a:r>
            <a:r>
              <a:rPr lang="zh-CN" altLang="en-US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的状态供查询或中断用</a:t>
            </a:r>
            <a:endParaRPr lang="en-US" altLang="zh-CN" sz="2000">
              <a:solidFill>
                <a:srgbClr val="133984"/>
              </a:solidFill>
              <a:latin typeface="黑体" pitchFamily="2" charset="-122"/>
              <a:ea typeface="黑体" pitchFamily="2" charset="-122"/>
            </a:endParaRP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CN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SA</a:t>
            </a:r>
            <a:r>
              <a:rPr lang="zh-CN" altLang="en-US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： </a:t>
            </a:r>
            <a:r>
              <a:rPr lang="en-US" altLang="zh-CN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I2C  </a:t>
            </a:r>
            <a:r>
              <a:rPr lang="zh-CN" altLang="en-US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从机地址</a:t>
            </a:r>
            <a:endParaRPr lang="en-US" altLang="zh-CN" sz="2000">
              <a:solidFill>
                <a:srgbClr val="133984"/>
              </a:solidFill>
              <a:latin typeface="黑体" pitchFamily="2" charset="-122"/>
              <a:ea typeface="黑体" pitchFamily="2" charset="-122"/>
            </a:endParaRP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CN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BUSBSY</a:t>
            </a:r>
            <a:r>
              <a:rPr lang="zh-CN" altLang="en-US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：  </a:t>
            </a:r>
            <a:r>
              <a:rPr lang="en-US" altLang="zh-CN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I2C  BUS</a:t>
            </a:r>
            <a:r>
              <a:rPr lang="zh-CN" altLang="en-US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忙指示</a:t>
            </a:r>
            <a:endParaRPr lang="en-US" altLang="zh-CN" sz="2000">
              <a:solidFill>
                <a:srgbClr val="133984"/>
              </a:solidFill>
              <a:latin typeface="黑体" pitchFamily="2" charset="-122"/>
              <a:ea typeface="黑体" pitchFamily="2" charset="-122"/>
            </a:endParaRP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IDLE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：</a:t>
            </a: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       I2C   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控制器空闲指示</a:t>
            </a:r>
            <a:endParaRPr lang="en-US" altLang="zh-CN" sz="2000">
              <a:solidFill>
                <a:srgbClr val="133984"/>
              </a:solidFill>
              <a:ea typeface="黑体" pitchFamily="2" charset="-122"/>
            </a:endParaRP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ARBLST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： </a:t>
            </a: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I2C   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仲裁丢失</a:t>
            </a:r>
            <a:endParaRPr lang="en-US" altLang="zh-CN" sz="2000">
              <a:solidFill>
                <a:srgbClr val="133984"/>
              </a:solidFill>
              <a:ea typeface="黑体" pitchFamily="2" charset="-122"/>
            </a:endParaRP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DATACK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： </a:t>
            </a: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I2C   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数据传送确认</a:t>
            </a:r>
            <a:endParaRPr lang="en-US" altLang="zh-CN" sz="2000">
              <a:solidFill>
                <a:srgbClr val="133984"/>
              </a:solidFill>
              <a:ea typeface="黑体" pitchFamily="2" charset="-122"/>
            </a:endParaRP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ADRACK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：</a:t>
            </a: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I2C   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地址传送确认</a:t>
            </a:r>
            <a:endParaRPr lang="en-US" altLang="zh-CN" sz="2000">
              <a:solidFill>
                <a:srgbClr val="133984"/>
              </a:solidFill>
              <a:ea typeface="黑体" pitchFamily="2" charset="-122"/>
            </a:endParaRP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ERROR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：   </a:t>
            </a: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I2C  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上次操作错误发生标志</a:t>
            </a:r>
            <a:endParaRPr lang="en-US" altLang="zh-CN" sz="2000">
              <a:solidFill>
                <a:srgbClr val="133984"/>
              </a:solidFill>
              <a:ea typeface="黑体" pitchFamily="2" charset="-122"/>
            </a:endParaRPr>
          </a:p>
          <a:p>
            <a:pPr marL="449263" indent="-449263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BUSY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：      </a:t>
            </a:r>
            <a:r>
              <a:rPr lang="en-US" altLang="zh-CN" sz="2000">
                <a:solidFill>
                  <a:srgbClr val="133984"/>
                </a:solidFill>
                <a:ea typeface="黑体" pitchFamily="2" charset="-122"/>
              </a:rPr>
              <a:t>I2C   </a:t>
            </a:r>
            <a:r>
              <a:rPr lang="zh-CN" altLang="en-US" sz="2000">
                <a:solidFill>
                  <a:srgbClr val="133984"/>
                </a:solidFill>
                <a:ea typeface="黑体" pitchFamily="2" charset="-122"/>
              </a:rPr>
              <a:t>控制器忙指示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322513" y="1722438"/>
          <a:ext cx="5202237" cy="914400"/>
        </p:xfrm>
        <a:graphic>
          <a:graphicData uri="http://schemas.openxmlformats.org/drawingml/2006/table">
            <a:tbl>
              <a:tblPr/>
              <a:tblGrid>
                <a:gridCol w="650875"/>
                <a:gridCol w="649287"/>
                <a:gridCol w="650875"/>
                <a:gridCol w="649288"/>
                <a:gridCol w="650875"/>
                <a:gridCol w="650875"/>
                <a:gridCol w="649287"/>
                <a:gridCol w="6508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BUSBSY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ARBLST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DATACK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ADRACK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ERROR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BUSY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3059113" y="44450"/>
            <a:ext cx="36734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寄存器描述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1"/>
          <p:cNvSpPr>
            <a:spLocks noGrp="1"/>
          </p:cNvSpPr>
          <p:nvPr>
            <p:ph idx="4294967295"/>
          </p:nvPr>
        </p:nvSpPr>
        <p:spPr>
          <a:xfrm>
            <a:off x="684213" y="765175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smtClean="0">
                <a:solidFill>
                  <a:srgbClr val="FF3399"/>
                </a:solidFill>
                <a:latin typeface="黑体" pitchFamily="2" charset="-122"/>
              </a:rPr>
              <a:t>   I2CMASTER</a:t>
            </a:r>
            <a:r>
              <a:rPr lang="zh-CN" altLang="en-US" sz="2400" b="1" smtClean="0">
                <a:solidFill>
                  <a:srgbClr val="FF3399"/>
                </a:solidFill>
                <a:latin typeface="黑体" pitchFamily="2" charset="-122"/>
              </a:rPr>
              <a:t>控制寄存器</a:t>
            </a:r>
            <a:r>
              <a:rPr lang="en-US" altLang="zh-CN" sz="2400" b="1" smtClean="0">
                <a:solidFill>
                  <a:srgbClr val="FF3399"/>
                </a:solidFill>
                <a:latin typeface="黑体" pitchFamily="2" charset="-122"/>
              </a:rPr>
              <a:t>(I2CMCS), offset 0x004</a:t>
            </a:r>
            <a:r>
              <a:rPr lang="zh-CN" altLang="en-US" sz="2400" b="1" smtClean="0">
                <a:solidFill>
                  <a:srgbClr val="FF3399"/>
                </a:solidFill>
                <a:latin typeface="黑体" pitchFamily="2" charset="-122"/>
              </a:rPr>
              <a:t>，此寄存器与前面的状态寄存器是同一个寄存器，前一个只读，这个只写</a:t>
            </a:r>
            <a:endParaRPr lang="en-US" altLang="zh-CN" sz="2400" b="1" smtClean="0">
              <a:solidFill>
                <a:srgbClr val="FF3399"/>
              </a:solidFill>
              <a:latin typeface="黑体" pitchFamily="2" charset="-122"/>
            </a:endParaRPr>
          </a:p>
          <a:p>
            <a:endParaRPr lang="en-US" altLang="zh-CN" sz="2400" b="1" smtClean="0">
              <a:solidFill>
                <a:srgbClr val="FF3399"/>
              </a:solidFill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>
                <a:latin typeface="黑体" pitchFamily="2" charset="-122"/>
              </a:rPr>
              <a:t>ACK</a:t>
            </a:r>
            <a:r>
              <a:rPr lang="zh-CN" altLang="en-US" sz="2000" smtClean="0">
                <a:latin typeface="黑体" pitchFamily="2" charset="-122"/>
              </a:rPr>
              <a:t>：  </a:t>
            </a:r>
            <a:r>
              <a:rPr lang="en-US" altLang="zh-CN" sz="2000" smtClean="0">
                <a:latin typeface="黑体" pitchFamily="2" charset="-122"/>
              </a:rPr>
              <a:t>	</a:t>
            </a:r>
            <a:r>
              <a:rPr lang="en-US" altLang="zh-CN" sz="2000" smtClean="0"/>
              <a:t>I2C </a:t>
            </a:r>
            <a:r>
              <a:rPr lang="en-US" altLang="zh-CN" sz="2000" smtClean="0">
                <a:latin typeface="黑体" pitchFamily="2" charset="-122"/>
              </a:rPr>
              <a:t> </a:t>
            </a:r>
            <a:r>
              <a:rPr lang="zh-CN" altLang="en-US" sz="2000" smtClean="0">
                <a:latin typeface="黑体" pitchFamily="2" charset="-122"/>
              </a:rPr>
              <a:t>接收数据由</a:t>
            </a:r>
            <a:r>
              <a:rPr lang="en-US" altLang="zh-CN" sz="2000" smtClean="0">
                <a:latin typeface="黑体" pitchFamily="2" charset="-122"/>
              </a:rPr>
              <a:t>MASTER</a:t>
            </a:r>
            <a:r>
              <a:rPr lang="zh-CN" altLang="en-US" sz="2000" smtClean="0">
                <a:latin typeface="黑体" pitchFamily="2" charset="-122"/>
              </a:rPr>
              <a:t>自动确认控制位</a:t>
            </a:r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/>
              <a:t>STOP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     I2C   </a:t>
            </a:r>
            <a:r>
              <a:rPr lang="zh-CN" altLang="en-US" sz="2000" smtClean="0"/>
              <a:t>控制器自动产生</a:t>
            </a:r>
            <a:r>
              <a:rPr lang="en-US" altLang="zh-CN" sz="2000" smtClean="0"/>
              <a:t>STOP</a:t>
            </a:r>
            <a:r>
              <a:rPr lang="zh-CN" altLang="en-US" sz="2000" smtClean="0"/>
              <a:t>标志控制位</a:t>
            </a:r>
            <a:endParaRPr lang="en-US" altLang="zh-CN" sz="2000" smtClean="0"/>
          </a:p>
          <a:p>
            <a:r>
              <a:rPr lang="en-US" altLang="zh-CN" sz="2000" smtClean="0"/>
              <a:t>START</a:t>
            </a:r>
            <a:r>
              <a:rPr lang="zh-CN" altLang="en-US" sz="2000" smtClean="0"/>
              <a:t>： </a:t>
            </a:r>
            <a:r>
              <a:rPr lang="en-US" altLang="zh-CN" sz="2000" smtClean="0"/>
              <a:t>	I2C   </a:t>
            </a:r>
            <a:r>
              <a:rPr lang="zh-CN" altLang="en-US" sz="2000" smtClean="0"/>
              <a:t>控制器自动产生</a:t>
            </a:r>
            <a:r>
              <a:rPr lang="en-US" altLang="zh-CN" sz="2000" smtClean="0"/>
              <a:t>START</a:t>
            </a:r>
            <a:r>
              <a:rPr lang="zh-CN" altLang="en-US" sz="2000" smtClean="0"/>
              <a:t>标志控制位</a:t>
            </a:r>
            <a:endParaRPr lang="en-US" altLang="zh-CN" sz="2000" smtClean="0"/>
          </a:p>
          <a:p>
            <a:r>
              <a:rPr lang="en-US" altLang="zh-CN" sz="2000" smtClean="0"/>
              <a:t>RUN</a:t>
            </a:r>
            <a:r>
              <a:rPr lang="zh-CN" altLang="en-US" sz="2000" smtClean="0"/>
              <a:t>： </a:t>
            </a:r>
            <a:r>
              <a:rPr lang="en-US" altLang="zh-CN" sz="2000" smtClean="0"/>
              <a:t>	I2C   MASTER</a:t>
            </a:r>
            <a:r>
              <a:rPr lang="zh-CN" altLang="en-US" sz="2000" smtClean="0"/>
              <a:t>被禁止或允许</a:t>
            </a:r>
            <a:endParaRPr lang="en-US" altLang="zh-CN" sz="2000" smtClean="0"/>
          </a:p>
          <a:p>
            <a:endParaRPr lang="zh-CN" altLang="en-US" sz="2000" smtClean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/>
        </p:nvGraphicFramePr>
        <p:xfrm>
          <a:off x="2844800" y="2133600"/>
          <a:ext cx="3671888" cy="914400"/>
        </p:xfrm>
        <a:graphic>
          <a:graphicData uri="http://schemas.openxmlformats.org/drawingml/2006/table">
            <a:tbl>
              <a:tblPr/>
              <a:tblGrid>
                <a:gridCol w="650875"/>
                <a:gridCol w="649288"/>
                <a:gridCol w="787400"/>
                <a:gridCol w="792162"/>
                <a:gridCol w="792163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ACK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START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RUN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3276600" y="44450"/>
            <a:ext cx="36004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寄存器描述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1"/>
          <p:cNvSpPr>
            <a:spLocks noGrp="1"/>
          </p:cNvSpPr>
          <p:nvPr>
            <p:ph idx="4294967295"/>
          </p:nvPr>
        </p:nvSpPr>
        <p:spPr>
          <a:xfrm>
            <a:off x="755650" y="765175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smtClean="0">
                <a:solidFill>
                  <a:srgbClr val="FF3399"/>
                </a:solidFill>
                <a:latin typeface="黑体" pitchFamily="2" charset="-122"/>
              </a:rPr>
              <a:t>I2CMASTER</a:t>
            </a:r>
            <a:r>
              <a:rPr lang="zh-CN" altLang="en-US" sz="2400" b="1" smtClean="0">
                <a:solidFill>
                  <a:srgbClr val="FF3399"/>
                </a:solidFill>
                <a:latin typeface="黑体" pitchFamily="2" charset="-122"/>
              </a:rPr>
              <a:t>数据寄存器</a:t>
            </a:r>
            <a:r>
              <a:rPr lang="en-US" altLang="zh-CN" sz="2400" b="1" smtClean="0">
                <a:solidFill>
                  <a:srgbClr val="FF3399"/>
                </a:solidFill>
                <a:latin typeface="黑体" pitchFamily="2" charset="-122"/>
              </a:rPr>
              <a:t>(I2CDATA), offset 0x008</a:t>
            </a:r>
            <a:r>
              <a:rPr lang="zh-CN" altLang="en-US" sz="2400" b="1" smtClean="0">
                <a:solidFill>
                  <a:srgbClr val="FF3399"/>
                </a:solidFill>
                <a:latin typeface="黑体" pitchFamily="2" charset="-122"/>
              </a:rPr>
              <a:t>，</a:t>
            </a:r>
            <a:endParaRPr lang="en-US" altLang="zh-CN" sz="2400" b="1" smtClean="0">
              <a:solidFill>
                <a:srgbClr val="FF3399"/>
              </a:solidFill>
              <a:latin typeface="黑体" pitchFamily="2" charset="-122"/>
            </a:endParaRPr>
          </a:p>
          <a:p>
            <a:r>
              <a:rPr lang="zh-CN" altLang="en-US" sz="2000" smtClean="0">
                <a:latin typeface="黑体" pitchFamily="2" charset="-122"/>
              </a:rPr>
              <a:t>在</a:t>
            </a:r>
            <a:r>
              <a:rPr lang="en-US" altLang="zh-CN" sz="2000" smtClean="0">
                <a:latin typeface="黑体" pitchFamily="2" charset="-122"/>
              </a:rPr>
              <a:t>MASTER</a:t>
            </a:r>
            <a:r>
              <a:rPr lang="zh-CN" altLang="en-US" sz="2000" smtClean="0">
                <a:latin typeface="黑体" pitchFamily="2" charset="-122"/>
              </a:rPr>
              <a:t>发送状态，里面的数据为将要发送的数据</a:t>
            </a:r>
            <a:endParaRPr lang="en-US" altLang="zh-CN" sz="2000" smtClean="0">
              <a:latin typeface="黑体" pitchFamily="2" charset="-122"/>
            </a:endParaRPr>
          </a:p>
          <a:p>
            <a:r>
              <a:rPr lang="zh-CN" altLang="en-US" sz="2000" smtClean="0">
                <a:latin typeface="黑体" pitchFamily="2" charset="-122"/>
              </a:rPr>
              <a:t>在</a:t>
            </a:r>
            <a:r>
              <a:rPr lang="en-US" altLang="zh-CN" sz="2000" smtClean="0">
                <a:latin typeface="黑体" pitchFamily="2" charset="-122"/>
              </a:rPr>
              <a:t>MASTER</a:t>
            </a:r>
            <a:r>
              <a:rPr lang="zh-CN" altLang="en-US" sz="2000" smtClean="0">
                <a:latin typeface="黑体" pitchFamily="2" charset="-122"/>
              </a:rPr>
              <a:t>接收状态，里面的数据为接收到的数据</a:t>
            </a:r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>
                <a:latin typeface="黑体" pitchFamily="2" charset="-122"/>
              </a:rPr>
              <a:t>DATA</a:t>
            </a:r>
            <a:r>
              <a:rPr lang="zh-CN" altLang="en-US" sz="2000" smtClean="0">
                <a:latin typeface="黑体" pitchFamily="2" charset="-122"/>
              </a:rPr>
              <a:t>：  </a:t>
            </a:r>
            <a:r>
              <a:rPr lang="en-US" altLang="zh-CN" sz="2000" smtClean="0">
                <a:latin typeface="黑体" pitchFamily="2" charset="-122"/>
              </a:rPr>
              <a:t>	</a:t>
            </a:r>
            <a:r>
              <a:rPr lang="en-US" altLang="zh-CN" sz="2000" smtClean="0"/>
              <a:t>I2C </a:t>
            </a:r>
            <a:r>
              <a:rPr lang="en-US" altLang="zh-CN" sz="2000" smtClean="0">
                <a:latin typeface="黑体" pitchFamily="2" charset="-122"/>
              </a:rPr>
              <a:t> </a:t>
            </a:r>
            <a:r>
              <a:rPr lang="zh-CN" altLang="en-US" sz="2000" smtClean="0">
                <a:latin typeface="黑体" pitchFamily="2" charset="-122"/>
              </a:rPr>
              <a:t>将要发送的数据</a:t>
            </a:r>
            <a:endParaRPr lang="en-US" altLang="zh-CN" sz="2000" smtClean="0">
              <a:latin typeface="黑体" pitchFamily="2" charset="-122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  <p:graphicFrame>
        <p:nvGraphicFramePr>
          <p:cNvPr id="54287" name="Group 15"/>
          <p:cNvGraphicFramePr>
            <a:graphicFrameLocks noGrp="1"/>
          </p:cNvGraphicFramePr>
          <p:nvPr/>
        </p:nvGraphicFramePr>
        <p:xfrm>
          <a:off x="3419475" y="2276475"/>
          <a:ext cx="2808288" cy="669925"/>
        </p:xfrm>
        <a:graphic>
          <a:graphicData uri="http://schemas.openxmlformats.org/drawingml/2006/table">
            <a:tbl>
              <a:tblPr/>
              <a:tblGrid>
                <a:gridCol w="650875"/>
                <a:gridCol w="2157413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2987675" y="44450"/>
            <a:ext cx="3313113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寄存器描述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1"/>
          <p:cNvSpPr>
            <a:spLocks noGrp="1"/>
          </p:cNvSpPr>
          <p:nvPr>
            <p:ph idx="4294967295"/>
          </p:nvPr>
        </p:nvSpPr>
        <p:spPr>
          <a:xfrm>
            <a:off x="684213" y="765175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smtClean="0">
                <a:solidFill>
                  <a:srgbClr val="FF3399"/>
                </a:solidFill>
                <a:latin typeface="黑体" pitchFamily="2" charset="-122"/>
              </a:rPr>
              <a:t>I2CMASTER</a:t>
            </a:r>
            <a:r>
              <a:rPr lang="zh-CN" altLang="en-US" sz="2400" b="1" smtClean="0">
                <a:solidFill>
                  <a:srgbClr val="FF3399"/>
                </a:solidFill>
                <a:latin typeface="黑体" pitchFamily="2" charset="-122"/>
              </a:rPr>
              <a:t>定时周期寄存器</a:t>
            </a:r>
            <a:r>
              <a:rPr lang="en-US" altLang="zh-CN" sz="2400" b="1" smtClean="0">
                <a:solidFill>
                  <a:srgbClr val="FF3399"/>
                </a:solidFill>
                <a:latin typeface="黑体" pitchFamily="2" charset="-122"/>
              </a:rPr>
              <a:t>(I2CMTPR), offset 0x00C</a:t>
            </a:r>
            <a:r>
              <a:rPr lang="zh-CN" altLang="en-US" sz="2400" b="1" smtClean="0">
                <a:solidFill>
                  <a:srgbClr val="FF3399"/>
                </a:solidFill>
                <a:latin typeface="黑体" pitchFamily="2" charset="-122"/>
              </a:rPr>
              <a:t>，</a:t>
            </a:r>
            <a:endParaRPr lang="en-US" altLang="zh-CN" sz="2400" b="1" smtClean="0">
              <a:solidFill>
                <a:srgbClr val="FF3399"/>
              </a:solidFill>
              <a:latin typeface="黑体" pitchFamily="2" charset="-122"/>
            </a:endParaRPr>
          </a:p>
          <a:p>
            <a:r>
              <a:rPr lang="zh-CN" altLang="en-US" sz="2000" smtClean="0">
                <a:latin typeface="黑体" pitchFamily="2" charset="-122"/>
              </a:rPr>
              <a:t>定义</a:t>
            </a:r>
            <a:r>
              <a:rPr lang="en-US" altLang="zh-CN" sz="2000" smtClean="0">
                <a:latin typeface="黑体" pitchFamily="2" charset="-122"/>
              </a:rPr>
              <a:t>SCK</a:t>
            </a:r>
            <a:r>
              <a:rPr lang="zh-CN" altLang="en-US" sz="2000" smtClean="0">
                <a:latin typeface="黑体" pitchFamily="2" charset="-122"/>
              </a:rPr>
              <a:t>的时钟</a:t>
            </a:r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>
                <a:latin typeface="黑体" pitchFamily="2" charset="-122"/>
              </a:rPr>
              <a:t>TPR</a:t>
            </a:r>
            <a:r>
              <a:rPr lang="zh-CN" altLang="en-US" sz="2000" smtClean="0">
                <a:latin typeface="黑体" pitchFamily="2" charset="-122"/>
              </a:rPr>
              <a:t>：</a:t>
            </a:r>
            <a:r>
              <a:rPr lang="en-US" altLang="zh-CN" sz="2000" smtClean="0">
                <a:latin typeface="黑体" pitchFamily="2" charset="-122"/>
              </a:rPr>
              <a:t>SCK </a:t>
            </a:r>
            <a:r>
              <a:rPr lang="zh-CN" altLang="en-US" sz="2000" smtClean="0">
                <a:latin typeface="黑体" pitchFamily="2" charset="-122"/>
              </a:rPr>
              <a:t>时钟周期</a:t>
            </a:r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>
                <a:latin typeface="黑体" pitchFamily="2" charset="-122"/>
              </a:rPr>
              <a:t>SCL_PRD = 2×(1 + TPR)×(SCL_LP + SCL_HP)×CLK_PRD</a:t>
            </a:r>
          </a:p>
          <a:p>
            <a:r>
              <a:rPr lang="zh-CN" altLang="en-US" sz="2000" smtClean="0">
                <a:latin typeface="黑体" pitchFamily="2" charset="-122"/>
              </a:rPr>
              <a:t>其中：</a:t>
            </a:r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>
                <a:latin typeface="黑体" pitchFamily="2" charset="-122"/>
              </a:rPr>
              <a:t>SCL_PRD </a:t>
            </a:r>
            <a:r>
              <a:rPr lang="zh-CN" altLang="en-US" sz="2000" smtClean="0">
                <a:latin typeface="黑体" pitchFamily="2" charset="-122"/>
              </a:rPr>
              <a:t>是</a:t>
            </a:r>
            <a:r>
              <a:rPr lang="en-US" altLang="zh-CN" sz="2000" smtClean="0">
                <a:latin typeface="黑体" pitchFamily="2" charset="-122"/>
              </a:rPr>
              <a:t>SCL </a:t>
            </a:r>
            <a:r>
              <a:rPr lang="zh-CN" altLang="en-US" sz="2000" smtClean="0">
                <a:latin typeface="黑体" pitchFamily="2" charset="-122"/>
              </a:rPr>
              <a:t>时钟周期，</a:t>
            </a:r>
            <a:r>
              <a:rPr lang="en-US" altLang="zh-CN" sz="2000" smtClean="0">
                <a:latin typeface="黑体" pitchFamily="2" charset="-122"/>
              </a:rPr>
              <a:t>TPR</a:t>
            </a:r>
            <a:r>
              <a:rPr lang="zh-CN" altLang="en-US" sz="2000" smtClean="0">
                <a:latin typeface="黑体" pitchFamily="2" charset="-122"/>
              </a:rPr>
              <a:t>值</a:t>
            </a:r>
            <a:r>
              <a:rPr lang="en-US" altLang="zh-CN" sz="2000" smtClean="0">
                <a:latin typeface="黑体" pitchFamily="2" charset="-122"/>
              </a:rPr>
              <a:t>1</a:t>
            </a:r>
            <a:r>
              <a:rPr lang="zh-CN" altLang="en-US" sz="2000" smtClean="0">
                <a:latin typeface="黑体" pitchFamily="2" charset="-122"/>
              </a:rPr>
              <a:t>－</a:t>
            </a:r>
            <a:r>
              <a:rPr lang="en-US" altLang="zh-CN" sz="2000" smtClean="0">
                <a:latin typeface="黑体" pitchFamily="2" charset="-122"/>
              </a:rPr>
              <a:t>127</a:t>
            </a:r>
          </a:p>
          <a:p>
            <a:r>
              <a:rPr lang="en-US" altLang="zh-CN" sz="2000" smtClean="0">
                <a:latin typeface="黑体" pitchFamily="2" charset="-122"/>
              </a:rPr>
              <a:t>SCL_LP </a:t>
            </a:r>
            <a:r>
              <a:rPr lang="zh-CN" altLang="en-US" sz="2000" smtClean="0">
                <a:latin typeface="黑体" pitchFamily="2" charset="-122"/>
              </a:rPr>
              <a:t>是</a:t>
            </a:r>
            <a:r>
              <a:rPr lang="en-US" altLang="zh-CN" sz="2000" smtClean="0">
                <a:latin typeface="黑体" pitchFamily="2" charset="-122"/>
              </a:rPr>
              <a:t>SCL</a:t>
            </a:r>
            <a:r>
              <a:rPr lang="zh-CN" altLang="en-US" sz="2000" smtClean="0">
                <a:latin typeface="黑体" pitchFamily="2" charset="-122"/>
              </a:rPr>
              <a:t>低周期</a:t>
            </a:r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>
                <a:latin typeface="黑体" pitchFamily="2" charset="-122"/>
              </a:rPr>
              <a:t>SCL_HP </a:t>
            </a:r>
            <a:r>
              <a:rPr lang="zh-CN" altLang="en-US" sz="2000" smtClean="0">
                <a:latin typeface="黑体" pitchFamily="2" charset="-122"/>
              </a:rPr>
              <a:t>是</a:t>
            </a:r>
            <a:r>
              <a:rPr lang="en-US" altLang="zh-CN" sz="2000" smtClean="0">
                <a:latin typeface="黑体" pitchFamily="2" charset="-122"/>
              </a:rPr>
              <a:t>SCL</a:t>
            </a:r>
            <a:r>
              <a:rPr lang="zh-CN" altLang="en-US" sz="2000" smtClean="0">
                <a:latin typeface="黑体" pitchFamily="2" charset="-122"/>
              </a:rPr>
              <a:t>高周期</a:t>
            </a:r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>
                <a:latin typeface="黑体" pitchFamily="2" charset="-122"/>
              </a:rPr>
              <a:t>CLK_PRD </a:t>
            </a:r>
            <a:r>
              <a:rPr lang="zh-CN" altLang="en-US" sz="2000" smtClean="0">
                <a:latin typeface="黑体" pitchFamily="2" charset="-122"/>
              </a:rPr>
              <a:t>是系统时钟单位</a:t>
            </a:r>
            <a:r>
              <a:rPr lang="en-US" altLang="zh-CN" sz="2000" smtClean="0">
                <a:latin typeface="黑体" pitchFamily="2" charset="-122"/>
              </a:rPr>
              <a:t>ns.</a:t>
            </a:r>
          </a:p>
          <a:p>
            <a:endParaRPr lang="en-US" altLang="zh-CN" sz="2000" smtClean="0">
              <a:latin typeface="黑体" pitchFamily="2" charset="-122"/>
            </a:endParaRPr>
          </a:p>
          <a:p>
            <a:endParaRPr lang="zh-CN" altLang="en-US" sz="2400" smtClean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/>
        </p:nvGraphicFramePr>
        <p:xfrm>
          <a:off x="3059113" y="1773238"/>
          <a:ext cx="2808287" cy="669925"/>
        </p:xfrm>
        <a:graphic>
          <a:graphicData uri="http://schemas.openxmlformats.org/drawingml/2006/table">
            <a:tbl>
              <a:tblPr/>
              <a:tblGrid>
                <a:gridCol w="650875"/>
                <a:gridCol w="21574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3203575" y="0"/>
            <a:ext cx="345598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寄存器描述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1"/>
          <p:cNvSpPr>
            <a:spLocks noGrp="1"/>
          </p:cNvSpPr>
          <p:nvPr>
            <p:ph idx="4294967295"/>
          </p:nvPr>
        </p:nvSpPr>
        <p:spPr>
          <a:xfrm>
            <a:off x="684213" y="765175"/>
            <a:ext cx="7772400" cy="5486400"/>
          </a:xfrm>
        </p:spPr>
        <p:txBody>
          <a:bodyPr/>
          <a:lstStyle/>
          <a:p>
            <a:endParaRPr lang="en-US" altLang="zh-CN" sz="2400" smtClean="0"/>
          </a:p>
          <a:p>
            <a:r>
              <a:rPr lang="en-US" altLang="zh-CN" sz="2000" smtClean="0">
                <a:latin typeface="黑体" pitchFamily="2" charset="-122"/>
              </a:rPr>
              <a:t>I2CMASTER</a:t>
            </a:r>
            <a:r>
              <a:rPr lang="zh-CN" altLang="en-US" sz="2000" smtClean="0">
                <a:latin typeface="黑体" pitchFamily="2" charset="-122"/>
              </a:rPr>
              <a:t>配置寄存器</a:t>
            </a:r>
            <a:r>
              <a:rPr lang="en-US" altLang="zh-CN" sz="2000" smtClean="0">
                <a:latin typeface="黑体" pitchFamily="2" charset="-122"/>
              </a:rPr>
              <a:t>(I2CMCR), offset 0x020</a:t>
            </a:r>
            <a:r>
              <a:rPr lang="zh-CN" altLang="en-US" sz="2000" smtClean="0">
                <a:latin typeface="黑体" pitchFamily="2" charset="-122"/>
              </a:rPr>
              <a:t>，配置</a:t>
            </a:r>
            <a:r>
              <a:rPr lang="en-US" altLang="zh-CN" sz="2000" smtClean="0">
                <a:latin typeface="黑体" pitchFamily="2" charset="-122"/>
              </a:rPr>
              <a:t>MASTER</a:t>
            </a:r>
            <a:r>
              <a:rPr lang="zh-CN" altLang="en-US" sz="2000" smtClean="0">
                <a:latin typeface="黑体" pitchFamily="2" charset="-122"/>
              </a:rPr>
              <a:t>或</a:t>
            </a:r>
            <a:r>
              <a:rPr lang="en-US" altLang="zh-CN" sz="2000" smtClean="0">
                <a:latin typeface="黑体" pitchFamily="2" charset="-122"/>
              </a:rPr>
              <a:t>SLAVE</a:t>
            </a:r>
            <a:r>
              <a:rPr lang="zh-CN" altLang="en-US" sz="2000" smtClean="0">
                <a:latin typeface="黑体" pitchFamily="2" charset="-122"/>
              </a:rPr>
              <a:t>模式，以及</a:t>
            </a:r>
            <a:r>
              <a:rPr lang="en-US" altLang="zh-CN" sz="2000" smtClean="0">
                <a:latin typeface="黑体" pitchFamily="2" charset="-122"/>
              </a:rPr>
              <a:t>LOOPBACK</a:t>
            </a:r>
            <a:r>
              <a:rPr lang="zh-CN" altLang="en-US" sz="2000" smtClean="0">
                <a:latin typeface="黑体" pitchFamily="2" charset="-122"/>
              </a:rPr>
              <a:t>测试</a:t>
            </a:r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>
                <a:latin typeface="黑体" pitchFamily="2" charset="-122"/>
              </a:rPr>
              <a:t>SFE</a:t>
            </a:r>
            <a:r>
              <a:rPr lang="zh-CN" altLang="en-US" sz="2000" smtClean="0">
                <a:latin typeface="黑体" pitchFamily="2" charset="-122"/>
              </a:rPr>
              <a:t>：  </a:t>
            </a:r>
            <a:r>
              <a:rPr lang="en-US" altLang="zh-CN" sz="2000" smtClean="0">
                <a:latin typeface="黑体" pitchFamily="2" charset="-122"/>
              </a:rPr>
              <a:t>	</a:t>
            </a:r>
            <a:r>
              <a:rPr lang="en-US" altLang="zh-CN" sz="2000" smtClean="0"/>
              <a:t>I2C </a:t>
            </a:r>
            <a:r>
              <a:rPr lang="en-US" altLang="zh-CN" sz="2000" smtClean="0">
                <a:latin typeface="黑体" pitchFamily="2" charset="-122"/>
              </a:rPr>
              <a:t> SLAVE</a:t>
            </a:r>
            <a:r>
              <a:rPr lang="zh-CN" altLang="en-US" sz="2000" smtClean="0">
                <a:latin typeface="黑体" pitchFamily="2" charset="-122"/>
              </a:rPr>
              <a:t>模式使能位</a:t>
            </a:r>
            <a:endParaRPr lang="en-US" altLang="zh-CN" sz="2000" smtClean="0">
              <a:latin typeface="黑体" pitchFamily="2" charset="-122"/>
            </a:endParaRPr>
          </a:p>
          <a:p>
            <a:r>
              <a:rPr lang="en-US" altLang="zh-CN" sz="2000" smtClean="0"/>
              <a:t>MFE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     	I2C   MASTER</a:t>
            </a:r>
            <a:r>
              <a:rPr lang="zh-CN" altLang="en-US" sz="2000" smtClean="0"/>
              <a:t>模式使能位</a:t>
            </a:r>
            <a:endParaRPr lang="en-US" altLang="zh-CN" sz="2000" smtClean="0"/>
          </a:p>
          <a:p>
            <a:r>
              <a:rPr lang="en-US" altLang="zh-CN" sz="2000" smtClean="0"/>
              <a:t>LPBK</a:t>
            </a:r>
            <a:r>
              <a:rPr lang="zh-CN" altLang="en-US" sz="2000" smtClean="0"/>
              <a:t>： </a:t>
            </a:r>
            <a:r>
              <a:rPr lang="en-US" altLang="zh-CN" sz="2000" smtClean="0"/>
              <a:t>	I2C   LOOPBACK</a:t>
            </a:r>
            <a:r>
              <a:rPr lang="zh-CN" altLang="en-US" sz="2000" smtClean="0"/>
              <a:t>模式使能位</a:t>
            </a:r>
            <a:endParaRPr lang="en-US" altLang="zh-CN" sz="2000" smtClean="0"/>
          </a:p>
          <a:p>
            <a:r>
              <a:rPr lang="zh-CN" altLang="en-US" sz="2000" smtClean="0"/>
              <a:t>以上为</a:t>
            </a:r>
            <a:r>
              <a:rPr lang="en-US" altLang="zh-CN" sz="2000" smtClean="0"/>
              <a:t>MASTER</a:t>
            </a:r>
            <a:r>
              <a:rPr lang="zh-CN" altLang="en-US" sz="2000" smtClean="0"/>
              <a:t>寄存器配置，同理对</a:t>
            </a:r>
            <a:r>
              <a:rPr lang="en-US" altLang="zh-CN" sz="2000" smtClean="0"/>
              <a:t>SLAVE</a:t>
            </a:r>
            <a:r>
              <a:rPr lang="zh-CN" altLang="en-US" sz="2000" smtClean="0"/>
              <a:t>寄存器配置。</a:t>
            </a:r>
          </a:p>
        </p:txBody>
      </p:sp>
      <p:graphicFrame>
        <p:nvGraphicFramePr>
          <p:cNvPr id="56344" name="Group 24"/>
          <p:cNvGraphicFramePr>
            <a:graphicFrameLocks noGrp="1"/>
          </p:cNvGraphicFramePr>
          <p:nvPr/>
        </p:nvGraphicFramePr>
        <p:xfrm>
          <a:off x="3060700" y="2273300"/>
          <a:ext cx="4032250" cy="939800"/>
        </p:xfrm>
        <a:graphic>
          <a:graphicData uri="http://schemas.openxmlformats.org/drawingml/2006/table">
            <a:tbl>
              <a:tblPr/>
              <a:tblGrid>
                <a:gridCol w="479425"/>
                <a:gridCol w="600075"/>
                <a:gridCol w="649288"/>
                <a:gridCol w="1295400"/>
                <a:gridCol w="100806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RESERVED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LPBK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2771775" y="188913"/>
            <a:ext cx="3095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寄存器描述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1"/>
          <p:cNvSpPr>
            <a:spLocks noGrp="1"/>
          </p:cNvSpPr>
          <p:nvPr>
            <p:ph/>
          </p:nvPr>
        </p:nvSpPr>
        <p:spPr>
          <a:xfrm>
            <a:off x="684213" y="765175"/>
            <a:ext cx="7772400" cy="5486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smtClean="0"/>
              <a:t>I2C</a:t>
            </a:r>
            <a:r>
              <a:rPr lang="zh-CN" altLang="en-US" sz="2400" smtClean="0"/>
              <a:t>库函数初始化</a:t>
            </a:r>
            <a:r>
              <a:rPr lang="en-US" altLang="zh-CN" sz="2400" smtClean="0"/>
              <a:t>I2C</a:t>
            </a:r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SysCtlPeripheralEnable(I2CSCL_GPIO_PERIPH);</a:t>
            </a:r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GPIOPinTypeGPIOInput(I2CSCL_GPIO_PORT, I2CSDA_PIN);</a:t>
            </a:r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GPIOPadConfigSet(I2CSCL_GPIO_PORT, I2CSDA_PIN, GPIO_STRENGTH_8MA,                    GPIO_PIN_TYPE_STD_WPD);</a:t>
            </a:r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SysCtlPeripheralEnable(I2C_PERIPH);</a:t>
            </a:r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GPIOPinTypeI2C(I2CSCL_GPIO_PORT, I2CSCL_PIN | I2CSDA_PIN);</a:t>
            </a:r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I2CMasterInitExpClk(I2C_MASTER_BASE, SysCtlClockGet()/4, 0);</a:t>
            </a:r>
            <a:endParaRPr lang="zh-CN" altLang="en-US" sz="2000" smtClean="0"/>
          </a:p>
        </p:txBody>
      </p:sp>
      <p:sp>
        <p:nvSpPr>
          <p:cNvPr id="47107" name="Text Box 14"/>
          <p:cNvSpPr txBox="1">
            <a:spLocks noChangeArrowheads="1"/>
          </p:cNvSpPr>
          <p:nvPr/>
        </p:nvSpPr>
        <p:spPr bwMode="auto">
          <a:xfrm>
            <a:off x="3203575" y="0"/>
            <a:ext cx="345598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库函数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编程示例</a:t>
            </a:r>
            <a:r>
              <a:rPr lang="zh-CN" altLang="en-US" smtClean="0"/>
              <a:t> 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29600" cy="5065712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400" smtClean="0">
                <a:solidFill>
                  <a:srgbClr val="FF3399"/>
                </a:solidFill>
              </a:rPr>
              <a:t>以主机的身份使用</a:t>
            </a:r>
            <a:r>
              <a:rPr lang="en-US" altLang="zh-CN" sz="2400" smtClean="0">
                <a:solidFill>
                  <a:srgbClr val="FF3399"/>
                </a:solidFill>
              </a:rPr>
              <a:t>I2C API</a:t>
            </a:r>
            <a:r>
              <a:rPr lang="zh-CN" altLang="en-US" sz="2400" smtClean="0">
                <a:solidFill>
                  <a:srgbClr val="FF3399"/>
                </a:solidFill>
              </a:rPr>
              <a:t>来发送数据</a:t>
            </a:r>
          </a:p>
          <a:p>
            <a:pPr>
              <a:lnSpc>
                <a:spcPct val="100000"/>
              </a:lnSpc>
            </a:pPr>
            <a:r>
              <a:rPr lang="en-US" altLang="zh-CN" sz="2400" smtClean="0"/>
              <a:t>// </a:t>
            </a:r>
            <a:r>
              <a:rPr lang="zh-CN" altLang="en-US" sz="2400" smtClean="0"/>
              <a:t>初始化主机和从机。 </a:t>
            </a:r>
          </a:p>
          <a:p>
            <a:pPr>
              <a:lnSpc>
                <a:spcPct val="100000"/>
              </a:lnSpc>
            </a:pPr>
            <a:r>
              <a:rPr lang="en-US" altLang="zh-CN" sz="2400" smtClean="0"/>
              <a:t>// </a:t>
            </a:r>
          </a:p>
          <a:p>
            <a:pPr>
              <a:lnSpc>
                <a:spcPct val="100000"/>
              </a:lnSpc>
            </a:pPr>
            <a:r>
              <a:rPr lang="en-US" altLang="zh-CN" sz="2400" smtClean="0"/>
              <a:t>I2CMasterInitExpClk(I2C_MASTER_BASE, SysCtlClockGet(), true); </a:t>
            </a:r>
          </a:p>
          <a:p>
            <a:pPr>
              <a:lnSpc>
                <a:spcPct val="100000"/>
              </a:lnSpc>
            </a:pPr>
            <a:r>
              <a:rPr lang="en-US" altLang="zh-CN" sz="2400" smtClean="0"/>
              <a:t>// </a:t>
            </a:r>
          </a:p>
          <a:p>
            <a:pPr>
              <a:lnSpc>
                <a:spcPct val="100000"/>
              </a:lnSpc>
            </a:pPr>
            <a:r>
              <a:rPr lang="en-US" altLang="zh-CN" sz="2400" smtClean="0"/>
              <a:t>// </a:t>
            </a:r>
            <a:r>
              <a:rPr lang="zh-CN" altLang="en-US" sz="2400" smtClean="0"/>
              <a:t>指定从机地址。 </a:t>
            </a:r>
          </a:p>
          <a:p>
            <a:pPr>
              <a:lnSpc>
                <a:spcPct val="100000"/>
              </a:lnSpc>
            </a:pPr>
            <a:r>
              <a:rPr lang="en-US" altLang="zh-CN" sz="2400" smtClean="0"/>
              <a:t>// </a:t>
            </a:r>
          </a:p>
          <a:p>
            <a:pPr>
              <a:lnSpc>
                <a:spcPct val="100000"/>
              </a:lnSpc>
            </a:pPr>
            <a:r>
              <a:rPr lang="en-US" altLang="zh-CN" sz="2400" smtClean="0"/>
              <a:t>I2CMasterSlaveAddrSet(I2C_MASTER_BASE, 0x3B, false); </a:t>
            </a:r>
          </a:p>
          <a:p>
            <a:pPr>
              <a:lnSpc>
                <a:spcPct val="100000"/>
              </a:lnSpc>
            </a:pPr>
            <a:r>
              <a:rPr lang="en-US" altLang="zh-CN" sz="2400" smtClean="0"/>
              <a:t>// </a:t>
            </a:r>
          </a:p>
          <a:p>
            <a:pPr>
              <a:lnSpc>
                <a:spcPct val="100000"/>
              </a:lnSpc>
            </a:pPr>
            <a:endParaRPr lang="zh-CN" altLang="en-US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249737"/>
          </a:xfrm>
        </p:spPr>
        <p:txBody>
          <a:bodyPr/>
          <a:lstStyle/>
          <a:p>
            <a:pPr marL="0" indent="0">
              <a:lnSpc>
                <a:spcPct val="140000"/>
              </a:lnSpc>
            </a:pPr>
            <a:r>
              <a:rPr lang="zh-CN" altLang="en-US" b="1" smtClean="0"/>
              <a:t>目前</a:t>
            </a:r>
            <a:r>
              <a:rPr lang="zh-CN" altLang="zh-CN" b="1" smtClean="0"/>
              <a:t>使用的串行扩展方式主要有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pPr lvl="1">
              <a:lnSpc>
                <a:spcPct val="140000"/>
              </a:lnSpc>
            </a:pPr>
            <a:r>
              <a:rPr lang="en-US" altLang="zh-CN" smtClean="0"/>
              <a:t>Philips</a:t>
            </a:r>
            <a:r>
              <a:rPr lang="zh-CN" altLang="zh-CN" smtClean="0"/>
              <a:t>公司的</a:t>
            </a:r>
            <a:r>
              <a:rPr lang="en-US" altLang="zh-CN" smtClean="0"/>
              <a:t>I</a:t>
            </a:r>
            <a:r>
              <a:rPr lang="en-US" altLang="zh-CN" baseline="30000" smtClean="0"/>
              <a:t>2</a:t>
            </a:r>
            <a:r>
              <a:rPr lang="en-US" altLang="zh-CN" smtClean="0"/>
              <a:t>C (Inter Integrated Circuit)</a:t>
            </a:r>
            <a:r>
              <a:rPr lang="zh-CN" altLang="zh-CN" smtClean="0"/>
              <a:t>总线</a:t>
            </a:r>
            <a:endParaRPr lang="en-US" altLang="zh-CN" smtClean="0"/>
          </a:p>
          <a:p>
            <a:pPr lvl="1">
              <a:lnSpc>
                <a:spcPct val="140000"/>
              </a:lnSpc>
            </a:pPr>
            <a:r>
              <a:rPr lang="en-US" altLang="zh-CN" smtClean="0"/>
              <a:t>Freescale</a:t>
            </a:r>
            <a:r>
              <a:rPr lang="zh-CN" altLang="zh-CN" smtClean="0"/>
              <a:t>公司的</a:t>
            </a:r>
            <a:r>
              <a:rPr lang="en-US" altLang="zh-CN" smtClean="0"/>
              <a:t>SPI( Serial  Peripheral  Interface)</a:t>
            </a:r>
            <a:r>
              <a:rPr lang="zh-CN" altLang="zh-CN" smtClean="0"/>
              <a:t>串行外设接口</a:t>
            </a:r>
            <a:endParaRPr lang="en-US" altLang="zh-CN" smtClean="0"/>
          </a:p>
          <a:p>
            <a:pPr lvl="1">
              <a:lnSpc>
                <a:spcPct val="140000"/>
              </a:lnSpc>
            </a:pPr>
            <a:r>
              <a:rPr lang="en-US" altLang="zh-CN" smtClean="0"/>
              <a:t>Dallas</a:t>
            </a:r>
            <a:r>
              <a:rPr lang="zh-CN" altLang="zh-CN" smtClean="0"/>
              <a:t>公司的单总线</a:t>
            </a:r>
            <a:r>
              <a:rPr lang="en-US" altLang="zh-CN" smtClean="0"/>
              <a:t>(1- Wire)</a:t>
            </a:r>
          </a:p>
          <a:p>
            <a:pPr lvl="1">
              <a:lnSpc>
                <a:spcPct val="140000"/>
              </a:lnSpc>
            </a:pPr>
            <a:r>
              <a:rPr lang="en-US" altLang="zh-CN" smtClean="0"/>
              <a:t>NS</a:t>
            </a:r>
            <a:r>
              <a:rPr lang="zh-CN" altLang="zh-CN" smtClean="0"/>
              <a:t>公司的串行接口</a:t>
            </a:r>
            <a:r>
              <a:rPr lang="en-US" altLang="zh-CN" smtClean="0"/>
              <a:t>Microwire/Plus</a:t>
            </a:r>
          </a:p>
        </p:txBody>
      </p:sp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411413" y="173038"/>
            <a:ext cx="5976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133984"/>
                </a:solidFill>
              </a:rPr>
              <a:t>Synchronous Serial Interface</a:t>
            </a:r>
            <a:r>
              <a:rPr lang="en-US" altLang="zh-CN"/>
              <a:t> </a:t>
            </a:r>
            <a:r>
              <a:rPr lang="zh-CN" altLang="en-US" sz="2800" b="1">
                <a:solidFill>
                  <a:srgbClr val="133984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编程示例</a:t>
            </a:r>
            <a:r>
              <a:rPr lang="zh-CN" altLang="en-US" smtClean="0"/>
              <a:t>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29600" cy="5065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/>
              <a:t>// </a:t>
            </a:r>
            <a:r>
              <a:rPr lang="zh-CN" altLang="en-US" sz="2000" smtClean="0"/>
              <a:t>将要发送的字符放置到数据寄存器中。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//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I2CMasterDataPut(I2C_MASTER_BASE, ’Q’);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//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// </a:t>
            </a:r>
            <a:r>
              <a:rPr lang="zh-CN" altLang="en-US" sz="2000" smtClean="0"/>
              <a:t>启动将字符从主机发送到从机。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//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I2CMasterControl(I2C_MASTER_BASE, I2C_MASTER_CMD_SINGLE_SEND);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//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// </a:t>
            </a:r>
            <a:r>
              <a:rPr lang="zh-CN" altLang="en-US" sz="2000" smtClean="0"/>
              <a:t>延时一段时间，直至发送完成。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//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while(I2CMasterBusBusy(I2C_MASTER_BASE))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{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229600" cy="5065712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CN" smtClean="0"/>
              <a:t>REMOTE 8-BIT I2C AND SMBus LOW-POWER I/O EXPANDER</a:t>
            </a:r>
          </a:p>
          <a:p>
            <a:pPr lvl="1">
              <a:lnSpc>
                <a:spcPct val="120000"/>
              </a:lnSpc>
            </a:pPr>
            <a:r>
              <a:rPr lang="en-US" altLang="zh-CN" smtClean="0">
                <a:solidFill>
                  <a:srgbClr val="961B02"/>
                </a:solidFill>
              </a:rPr>
              <a:t>I2C to Parallel Port Expander</a:t>
            </a:r>
          </a:p>
          <a:p>
            <a:pPr lvl="1">
              <a:lnSpc>
                <a:spcPct val="120000"/>
              </a:lnSpc>
            </a:pPr>
            <a:r>
              <a:rPr lang="en-US" altLang="zh-CN" smtClean="0"/>
              <a:t>400-kHz Fast I2C Bus </a:t>
            </a:r>
          </a:p>
          <a:p>
            <a:pPr lvl="1">
              <a:lnSpc>
                <a:spcPct val="120000"/>
              </a:lnSpc>
            </a:pPr>
            <a:r>
              <a:rPr lang="en-US" altLang="zh-CN" smtClean="0"/>
              <a:t>Three Hardware Address Pins Allow for Use of up to Eight Devices on I2C/SMBus</a:t>
            </a:r>
          </a:p>
          <a:p>
            <a:pPr lvl="1">
              <a:lnSpc>
                <a:spcPct val="120000"/>
              </a:lnSpc>
            </a:pPr>
            <a:r>
              <a:rPr lang="en-US" altLang="zh-CN" smtClean="0"/>
              <a:t>Noise Filter on SCL/SDA Inputs</a:t>
            </a:r>
          </a:p>
          <a:p>
            <a:pPr lvl="1">
              <a:lnSpc>
                <a:spcPct val="120000"/>
              </a:lnSpc>
            </a:pPr>
            <a:r>
              <a:rPr lang="en-US" altLang="zh-CN" smtClean="0"/>
              <a:t>Operating Power-Supply Voltage Range of 2.3V</a:t>
            </a:r>
            <a:r>
              <a:rPr lang="zh-CN" altLang="en-US" smtClean="0"/>
              <a:t>～</a:t>
            </a:r>
            <a:r>
              <a:rPr lang="en-US" altLang="zh-CN" smtClean="0"/>
              <a:t>5.5V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solidFill>
                  <a:srgbClr val="961B02"/>
                </a:solidFill>
              </a:rPr>
              <a:t>在</a:t>
            </a:r>
            <a:r>
              <a:rPr lang="en-US" altLang="zh-CN" smtClean="0">
                <a:solidFill>
                  <a:srgbClr val="961B02"/>
                </a:solidFill>
              </a:rPr>
              <a:t>S700</a:t>
            </a:r>
            <a:r>
              <a:rPr lang="zh-CN" altLang="en-US" smtClean="0">
                <a:solidFill>
                  <a:srgbClr val="961B02"/>
                </a:solidFill>
              </a:rPr>
              <a:t>中用于连接米字管和七段</a:t>
            </a:r>
            <a:r>
              <a:rPr lang="en-US" altLang="zh-CN" smtClean="0">
                <a:solidFill>
                  <a:srgbClr val="961B02"/>
                </a:solidFill>
              </a:rPr>
              <a:t>LED</a:t>
            </a:r>
            <a:r>
              <a:rPr lang="zh-CN" altLang="en-US" smtClean="0">
                <a:solidFill>
                  <a:srgbClr val="961B02"/>
                </a:solidFill>
              </a:rPr>
              <a:t>光柱</a:t>
            </a:r>
          </a:p>
        </p:txBody>
      </p:sp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2124075" y="160338"/>
            <a:ext cx="66976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zh-CN" sz="3200">
                <a:solidFill>
                  <a:srgbClr val="133984"/>
                </a:solidFill>
              </a:rPr>
              <a:t>I2C</a:t>
            </a:r>
            <a:r>
              <a:rPr lang="zh-CN" altLang="en-US" sz="3200">
                <a:solidFill>
                  <a:srgbClr val="133984"/>
                </a:solidFill>
              </a:rPr>
              <a:t>器件的应用</a:t>
            </a:r>
            <a:r>
              <a:rPr lang="en-US" altLang="zh-CN" sz="3200">
                <a:solidFill>
                  <a:srgbClr val="133984"/>
                </a:solidFill>
              </a:rPr>
              <a:t>——PCA9557PWR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"/>
            <a:ext cx="7543800" cy="678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Slave</a:t>
            </a:r>
            <a:r>
              <a:rPr lang="zh-CN" altLang="en-US" smtClean="0"/>
              <a:t>地址</a:t>
            </a:r>
          </a:p>
        </p:txBody>
      </p:sp>
      <p:pic>
        <p:nvPicPr>
          <p:cNvPr id="532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981075"/>
            <a:ext cx="3328988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3"/>
          <a:srcRect r="1266"/>
          <a:stretch>
            <a:fillRect/>
          </a:stretch>
        </p:blipFill>
        <p:spPr bwMode="auto">
          <a:xfrm>
            <a:off x="1676400" y="3124200"/>
            <a:ext cx="5943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052513"/>
            <a:ext cx="8229600" cy="5065712"/>
          </a:xfrm>
        </p:spPr>
        <p:txBody>
          <a:bodyPr/>
          <a:lstStyle/>
          <a:p>
            <a:r>
              <a:rPr lang="zh-CN" altLang="en-US" smtClean="0"/>
              <a:t>控制寄存器</a:t>
            </a:r>
          </a:p>
          <a:p>
            <a:pPr lvl="1"/>
            <a:r>
              <a:rPr lang="en-US" altLang="zh-CN" smtClean="0"/>
              <a:t>I2C</a:t>
            </a:r>
            <a:r>
              <a:rPr lang="zh-CN" altLang="en-US" smtClean="0"/>
              <a:t>主设备发送的命令存放在控制寄存器中</a:t>
            </a:r>
          </a:p>
          <a:p>
            <a:pPr lvl="1"/>
            <a:r>
              <a:rPr lang="zh-CN" altLang="en-US" smtClean="0"/>
              <a:t>最后两位说明读写的内部寄存器</a:t>
            </a:r>
          </a:p>
        </p:txBody>
      </p:sp>
      <p:pic>
        <p:nvPicPr>
          <p:cNvPr id="5427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3733800"/>
            <a:ext cx="9034462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819400"/>
            <a:ext cx="47244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7513" y="914400"/>
            <a:ext cx="8345487" cy="5715000"/>
          </a:xfrm>
        </p:spPr>
        <p:txBody>
          <a:bodyPr/>
          <a:lstStyle/>
          <a:p>
            <a:r>
              <a:rPr lang="zh-CN" altLang="en-US" smtClean="0"/>
              <a:t>内部寄存器</a:t>
            </a:r>
          </a:p>
          <a:p>
            <a:pPr lvl="1"/>
            <a:r>
              <a:rPr lang="en-US" altLang="zh-CN" smtClean="0"/>
              <a:t>Input Port Register</a:t>
            </a:r>
            <a:r>
              <a:rPr lang="zh-CN" altLang="en-US" smtClean="0"/>
              <a:t>，</a:t>
            </a:r>
            <a:r>
              <a:rPr lang="en-US" altLang="zh-CN" smtClean="0"/>
              <a:t>offset 0x00</a:t>
            </a:r>
          </a:p>
          <a:p>
            <a:pPr lvl="2"/>
            <a:r>
              <a:rPr lang="en-US" altLang="zh-CN" smtClean="0">
                <a:ea typeface="宋体" charset="-122"/>
              </a:rPr>
              <a:t>8</a:t>
            </a:r>
            <a:r>
              <a:rPr lang="zh-CN" altLang="en-US" smtClean="0">
                <a:ea typeface="宋体" charset="-122"/>
              </a:rPr>
              <a:t>位，每位对应一个</a:t>
            </a:r>
            <a:r>
              <a:rPr lang="en-US" altLang="zh-CN" smtClean="0">
                <a:ea typeface="宋体" charset="-122"/>
              </a:rPr>
              <a:t>Pn</a:t>
            </a:r>
            <a:r>
              <a:rPr lang="zh-CN" altLang="en-US" smtClean="0">
                <a:ea typeface="宋体" charset="-122"/>
              </a:rPr>
              <a:t>引脚，存放读入的数据</a:t>
            </a:r>
          </a:p>
          <a:p>
            <a:pPr lvl="1"/>
            <a:r>
              <a:rPr lang="en-US" altLang="zh-CN" smtClean="0"/>
              <a:t>Output Port Register</a:t>
            </a:r>
            <a:r>
              <a:rPr lang="zh-CN" altLang="en-US" smtClean="0"/>
              <a:t>，</a:t>
            </a:r>
            <a:r>
              <a:rPr lang="en-US" altLang="zh-CN" smtClean="0"/>
              <a:t>offset 0x01</a:t>
            </a:r>
          </a:p>
          <a:p>
            <a:pPr lvl="2"/>
            <a:r>
              <a:rPr lang="en-US" altLang="zh-CN" smtClean="0">
                <a:ea typeface="宋体" charset="-122"/>
              </a:rPr>
              <a:t>8</a:t>
            </a:r>
            <a:r>
              <a:rPr lang="zh-CN" altLang="en-US" smtClean="0">
                <a:ea typeface="宋体" charset="-122"/>
              </a:rPr>
              <a:t>位，每位对应一个</a:t>
            </a:r>
            <a:r>
              <a:rPr lang="en-US" altLang="zh-CN" smtClean="0">
                <a:ea typeface="宋体" charset="-122"/>
              </a:rPr>
              <a:t>Pn</a:t>
            </a:r>
            <a:r>
              <a:rPr lang="zh-CN" altLang="en-US" smtClean="0">
                <a:ea typeface="宋体" charset="-122"/>
              </a:rPr>
              <a:t>引脚，存放输出的数据</a:t>
            </a:r>
          </a:p>
          <a:p>
            <a:pPr lvl="1"/>
            <a:r>
              <a:rPr lang="en-US" altLang="zh-CN" smtClean="0"/>
              <a:t>Polarity Inversion Register</a:t>
            </a:r>
            <a:r>
              <a:rPr lang="zh-CN" altLang="en-US" smtClean="0"/>
              <a:t>，</a:t>
            </a:r>
            <a:r>
              <a:rPr lang="en-US" altLang="zh-CN" smtClean="0"/>
              <a:t>offset 0x02</a:t>
            </a:r>
          </a:p>
          <a:p>
            <a:pPr lvl="2"/>
            <a:r>
              <a:rPr lang="en-US" altLang="zh-CN" smtClean="0">
                <a:ea typeface="宋体" charset="-122"/>
              </a:rPr>
              <a:t>8</a:t>
            </a:r>
            <a:r>
              <a:rPr lang="zh-CN" altLang="en-US" smtClean="0">
                <a:ea typeface="宋体" charset="-122"/>
              </a:rPr>
              <a:t>位，每位对应一个</a:t>
            </a:r>
            <a:r>
              <a:rPr lang="en-US" altLang="zh-CN" smtClean="0">
                <a:ea typeface="宋体" charset="-122"/>
              </a:rPr>
              <a:t>Pn</a:t>
            </a:r>
            <a:r>
              <a:rPr lang="zh-CN" altLang="en-US" smtClean="0">
                <a:ea typeface="宋体" charset="-122"/>
              </a:rPr>
              <a:t>引脚，表示引脚的极性</a:t>
            </a:r>
          </a:p>
          <a:p>
            <a:pPr lvl="1"/>
            <a:r>
              <a:rPr lang="en-US" altLang="zh-CN" smtClean="0"/>
              <a:t>Configuration Register</a:t>
            </a:r>
            <a:r>
              <a:rPr lang="zh-CN" altLang="en-US" smtClean="0"/>
              <a:t>，</a:t>
            </a:r>
            <a:r>
              <a:rPr lang="en-US" altLang="zh-CN" smtClean="0"/>
              <a:t>offset 0x03</a:t>
            </a:r>
          </a:p>
          <a:p>
            <a:pPr lvl="2"/>
            <a:r>
              <a:rPr lang="en-US" altLang="zh-CN" smtClean="0">
                <a:ea typeface="宋体" charset="-122"/>
              </a:rPr>
              <a:t>8</a:t>
            </a:r>
            <a:r>
              <a:rPr lang="zh-CN" altLang="en-US" smtClean="0">
                <a:ea typeface="宋体" charset="-122"/>
              </a:rPr>
              <a:t>位，每位对应一个</a:t>
            </a:r>
            <a:r>
              <a:rPr lang="en-US" altLang="zh-CN" smtClean="0">
                <a:ea typeface="宋体" charset="-122"/>
              </a:rPr>
              <a:t>Pn</a:t>
            </a:r>
            <a:r>
              <a:rPr lang="zh-CN" altLang="en-US" smtClean="0">
                <a:ea typeface="宋体" charset="-122"/>
              </a:rPr>
              <a:t>引脚，</a:t>
            </a:r>
            <a:r>
              <a:rPr lang="en-US" altLang="zh-CN" smtClean="0">
                <a:ea typeface="宋体" charset="-122"/>
              </a:rPr>
              <a:t>0</a:t>
            </a:r>
            <a:r>
              <a:rPr lang="zh-CN" altLang="en-US" smtClean="0">
                <a:ea typeface="宋体" charset="-122"/>
              </a:rPr>
              <a:t>表示输出，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表示输入</a:t>
            </a:r>
          </a:p>
          <a:p>
            <a:pPr>
              <a:spcBef>
                <a:spcPct val="100000"/>
              </a:spcBef>
            </a:pPr>
            <a:r>
              <a:rPr lang="zh-CN" altLang="en-US" sz="1800" smtClean="0"/>
              <a:t>如：	</a:t>
            </a:r>
            <a:r>
              <a:rPr lang="en-US" altLang="zh-CN" sz="1800" smtClean="0"/>
              <a:t>I2cWriteRegister(0x1c,3,0); // </a:t>
            </a:r>
            <a:r>
              <a:rPr lang="zh-CN" altLang="en-US" sz="1800" smtClean="0"/>
              <a:t>配置连接</a:t>
            </a:r>
            <a:r>
              <a:rPr lang="en-US" altLang="zh-CN" sz="1800" smtClean="0"/>
              <a:t>LED</a:t>
            </a:r>
            <a:r>
              <a:rPr lang="zh-CN" altLang="en-US" sz="1800" smtClean="0"/>
              <a:t>光柱的引脚为输出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smtClean="0"/>
              <a:t>		I2cWriteRegister(0x1c,1,0xf0); //</a:t>
            </a:r>
            <a:r>
              <a:rPr lang="zh-CN" altLang="en-US" sz="1800" smtClean="0"/>
              <a:t>点亮底下</a:t>
            </a:r>
            <a:r>
              <a:rPr lang="en-US" altLang="zh-CN" sz="1800" smtClean="0"/>
              <a:t>4</a:t>
            </a:r>
            <a:r>
              <a:rPr lang="zh-CN" altLang="en-US" sz="1800" smtClean="0"/>
              <a:t>个</a:t>
            </a:r>
            <a:r>
              <a:rPr lang="en-US" altLang="zh-CN" sz="1800" smtClean="0"/>
              <a:t>LED</a:t>
            </a:r>
            <a:r>
              <a:rPr lang="zh-CN" altLang="en-US" sz="1800" smtClean="0"/>
              <a:t>光柱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345487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米字管</a:t>
            </a:r>
            <a:r>
              <a:rPr lang="en-US" altLang="zh-CN" sz="2400" smtClean="0"/>
              <a:t>JM-S05441A</a:t>
            </a:r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 lvl="1">
              <a:lnSpc>
                <a:spcPct val="90000"/>
              </a:lnSpc>
            </a:pPr>
            <a:endParaRPr lang="en-US" altLang="zh-CN" sz="180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smtClean="0"/>
              <a:t>例：在</a:t>
            </a:r>
            <a:r>
              <a:rPr lang="en-US" altLang="zh-CN" sz="2000" smtClean="0"/>
              <a:t>DIG1</a:t>
            </a:r>
            <a:r>
              <a:rPr lang="zh-CN" altLang="en-US" sz="2000" smtClean="0"/>
              <a:t>上显示字符</a:t>
            </a:r>
            <a:r>
              <a:rPr lang="en-US" altLang="zh-CN" sz="2000" smtClean="0"/>
              <a:t>3</a:t>
            </a:r>
            <a:r>
              <a:rPr lang="zh-CN" altLang="en-US" sz="2000" smtClean="0"/>
              <a:t>：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/>
              <a:t>I2cWriteRegister(0x19,1,0x70);// </a:t>
            </a:r>
            <a:r>
              <a:rPr lang="zh-CN" altLang="en-US" sz="1800" smtClean="0"/>
              <a:t>输出</a:t>
            </a:r>
            <a:r>
              <a:rPr lang="en-US" altLang="zh-CN" sz="1800" smtClean="0"/>
              <a:t>3, </a:t>
            </a:r>
            <a:r>
              <a:rPr lang="zh-CN" altLang="en-US" sz="1800" smtClean="0"/>
              <a:t>即</a:t>
            </a:r>
            <a:r>
              <a:rPr lang="en-US" altLang="zh-CN" sz="1800" smtClean="0"/>
              <a:t>A,B,C,D,G1,G2</a:t>
            </a:r>
            <a:r>
              <a:rPr lang="zh-CN" altLang="en-US" sz="1800" smtClean="0"/>
              <a:t>段置</a:t>
            </a:r>
            <a:r>
              <a:rPr lang="en-US" altLang="zh-CN" sz="1800" smtClean="0"/>
              <a:t>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800" smtClean="0"/>
              <a:t>	I2cWriteRegister(0x1A,1,0x26);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/>
              <a:t>I2cWriteRegister(0x18,1,~0x20);//</a:t>
            </a:r>
            <a:r>
              <a:rPr lang="zh-CN" altLang="en-US" sz="1800" smtClean="0"/>
              <a:t>点亮</a:t>
            </a:r>
            <a:r>
              <a:rPr lang="en-US" altLang="zh-CN" sz="1800" smtClean="0"/>
              <a:t>DIG1</a:t>
            </a:r>
            <a:endParaRPr lang="en-US" altLang="zh-CN" sz="2800" smtClean="0"/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2"/>
          <a:srcRect t="15384"/>
          <a:stretch>
            <a:fillRect/>
          </a:stretch>
        </p:blipFill>
        <p:spPr bwMode="auto">
          <a:xfrm>
            <a:off x="755650" y="2924175"/>
            <a:ext cx="7391400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908050"/>
            <a:ext cx="2447925" cy="1992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实验程序分析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81075"/>
            <a:ext cx="8229600" cy="5065713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void I2C0MasterInitial(void)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	unsigned char tempCounter;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	SysCtlPeripheralEnable(SYSCTL_PERIPH_I2C0);  //SysCtl</a:t>
            </a:r>
            <a:r>
              <a:rPr lang="zh-CN" altLang="en-US" sz="1200" smtClean="0"/>
              <a:t>使能</a:t>
            </a:r>
            <a:r>
              <a:rPr lang="en-US" altLang="zh-CN" sz="1200" smtClean="0"/>
              <a:t>I2C0</a:t>
            </a:r>
            <a:r>
              <a:rPr lang="zh-CN" altLang="en-US" sz="1200" smtClean="0"/>
              <a:t>模块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200" smtClean="0"/>
              <a:t>	</a:t>
            </a:r>
            <a:r>
              <a:rPr lang="en-US" altLang="zh-CN" sz="1200" smtClean="0"/>
              <a:t>I2CMasterInit(I2C0_MASTER_BASE,false);	//</a:t>
            </a:r>
            <a:r>
              <a:rPr lang="zh-CN" altLang="en-US" sz="1200" smtClean="0"/>
              <a:t>设置</a:t>
            </a:r>
            <a:r>
              <a:rPr lang="en-US" altLang="zh-CN" sz="1200" smtClean="0"/>
              <a:t>I2C0</a:t>
            </a:r>
            <a:r>
              <a:rPr lang="zh-CN" altLang="en-US" sz="1200" smtClean="0"/>
              <a:t>主机模块传输速率为</a:t>
            </a:r>
            <a:r>
              <a:rPr lang="en-US" altLang="zh-CN" sz="1200" smtClean="0"/>
              <a:t>100kbps</a:t>
            </a:r>
            <a:r>
              <a:rPr lang="zh-CN" altLang="en-US" sz="1200" smtClean="0"/>
              <a:t>（普通模式）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200" smtClean="0"/>
              <a:t>	</a:t>
            </a:r>
            <a:r>
              <a:rPr lang="en-US" altLang="zh-CN" sz="1200" smtClean="0">
                <a:solidFill>
                  <a:srgbClr val="961B02"/>
                </a:solidFill>
              </a:rPr>
              <a:t>I2CMasterSpeedSet(I2C0_MASTER_BASE,100000);</a:t>
            </a:r>
            <a:r>
              <a:rPr lang="en-US" altLang="zh-CN" sz="1200" smtClean="0"/>
              <a:t>				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	I2CMasterEnable(I2C0_MASTER_BASE);  //</a:t>
            </a:r>
            <a:r>
              <a:rPr lang="zh-CN" altLang="en-US" sz="1200" smtClean="0"/>
              <a:t>使能</a:t>
            </a:r>
            <a:r>
              <a:rPr lang="en-US" altLang="zh-CN" sz="1200" smtClean="0"/>
              <a:t>I2C</a:t>
            </a:r>
            <a:r>
              <a:rPr lang="zh-CN" altLang="en-US" sz="1200" smtClean="0"/>
              <a:t>主机模块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200" smtClean="0"/>
              <a:t>	</a:t>
            </a:r>
            <a:r>
              <a:rPr lang="en-US" altLang="zh-CN" sz="1200" smtClean="0"/>
              <a:t>//</a:t>
            </a:r>
            <a:r>
              <a:rPr lang="zh-CN" altLang="en-US" sz="1200" smtClean="0"/>
              <a:t>配置所有</a:t>
            </a:r>
            <a:r>
              <a:rPr lang="en-US" altLang="zh-CN" sz="1200" smtClean="0"/>
              <a:t>PCA9557</a:t>
            </a:r>
            <a:r>
              <a:rPr lang="zh-CN" altLang="en-US" sz="1200" smtClean="0"/>
              <a:t>为输出模式，并关闭所有</a:t>
            </a:r>
            <a:r>
              <a:rPr lang="en-US" altLang="zh-CN" sz="1200" smtClean="0"/>
              <a:t>LED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	</a:t>
            </a:r>
            <a:r>
              <a:rPr lang="en-US" altLang="zh-CN" sz="1200" smtClean="0">
                <a:solidFill>
                  <a:srgbClr val="961B02"/>
                </a:solidFill>
              </a:rPr>
              <a:t>I2CMasterTransmit_Burst_2Bytes</a:t>
            </a:r>
            <a:r>
              <a:rPr lang="en-US" altLang="zh-CN" sz="1200" smtClean="0"/>
              <a:t>(I2C0_MASTER_BASE,LED_I2CADDR,PCA9557_REG_CONFIG,0x00);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	I2CMasterTransmit_Burst_2Bytes(I2C0_MASTER_BASE,LED_I2CADDR,PCA9557_REG_OUTPUT,0x00);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	//LED_OnChip</a:t>
            </a:r>
            <a:r>
              <a:rPr lang="zh-CN" altLang="en-US" sz="1200" smtClean="0"/>
              <a:t>启动动画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200" smtClean="0"/>
              <a:t>	</a:t>
            </a:r>
            <a:r>
              <a:rPr lang="en-US" altLang="zh-CN" sz="1200" smtClean="0"/>
              <a:t>for (tempCounter=0;tempCounter&lt;8;tempCounter++)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	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		LEDSerial&lt;&lt;=1;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		SysCtlDelay(SysCtlClockGet()/60);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		I2CMasterTransmit_Burst_2Bytes(I2C0_MASTER_BASE,LED_I2CADDR,PCA9557_REG_OUTPUT,LEDSerial);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	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smtClean="0"/>
              <a:t>}</a:t>
            </a:r>
            <a:endParaRPr lang="zh-CN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实验程序分析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sz="1600" smtClean="0"/>
              <a:t>void I2CMasterSpeedSet(unsigned long ulBase, unsigned long ulSpeed)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1600" smtClean="0"/>
              <a:t>{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1600" smtClean="0"/>
              <a:t>	unsigned long ulClk, ulTPR;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1600" smtClean="0"/>
              <a:t>	ulClk = SysCtlClockGet( );          //</a:t>
            </a:r>
            <a:r>
              <a:rPr lang="zh-CN" altLang="en-US" sz="1600" smtClean="0"/>
              <a:t>获取当前的系统时钟速率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1600" smtClean="0"/>
              <a:t>	</a:t>
            </a:r>
            <a:r>
              <a:rPr lang="en-US" altLang="zh-CN" sz="1600" smtClean="0">
                <a:solidFill>
                  <a:srgbClr val="961B02"/>
                </a:solidFill>
              </a:rPr>
              <a:t>ulTPR = (ulClk / (2 * 10)) / ulSpeed;</a:t>
            </a:r>
            <a:r>
              <a:rPr lang="en-US" altLang="zh-CN" sz="1600" smtClean="0"/>
              <a:t>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1600" smtClean="0"/>
              <a:t>	if (ulTPR &lt; 2) ulTPR = 2;            //</a:t>
            </a:r>
            <a:r>
              <a:rPr lang="zh-CN" altLang="en-US" sz="1600" smtClean="0"/>
              <a:t>防止过高的速率设置请求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1600" smtClean="0"/>
              <a:t>	</a:t>
            </a:r>
            <a:r>
              <a:rPr lang="en-US" altLang="zh-CN" sz="1600" smtClean="0"/>
              <a:t>if (ulTPR &gt; 256) ulTPR = 256;     //</a:t>
            </a:r>
            <a:r>
              <a:rPr lang="zh-CN" altLang="en-US" sz="1600" smtClean="0"/>
              <a:t>防止过低的速率设置请求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1600" smtClean="0"/>
              <a:t> 	</a:t>
            </a:r>
            <a:r>
              <a:rPr lang="en-US" altLang="zh-CN" sz="1600" smtClean="0">
                <a:solidFill>
                  <a:srgbClr val="961B02"/>
                </a:solidFill>
              </a:rPr>
              <a:t>ulTPR = ulTPR - 1;</a:t>
            </a:r>
            <a:r>
              <a:rPr lang="en-US" altLang="zh-CN" sz="1600" smtClean="0"/>
              <a:t>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1600" smtClean="0"/>
              <a:t>  	HWREG(ulBase + I2C_O_MTPR) = ulTPR;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1600" smtClean="0"/>
              <a:t>}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实验程序分析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unsigned char I2CMasterTransmit_Burst_2Bytes (unsigned long ulBase,     //</a:t>
            </a:r>
            <a:r>
              <a:rPr lang="zh-CN" altLang="en-US" sz="1100" smtClean="0"/>
              <a:t>发送完成后才会退出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100" smtClean="0"/>
              <a:t>				  </a:t>
            </a:r>
            <a:r>
              <a:rPr lang="en-US" altLang="zh-CN" sz="1100" smtClean="0"/>
              <a:t>unsigned char ucSla,              //</a:t>
            </a:r>
            <a:r>
              <a:rPr lang="zh-CN" altLang="en-US" sz="1100" smtClean="0"/>
              <a:t>从机地址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100" smtClean="0"/>
              <a:t>				  </a:t>
            </a:r>
            <a:r>
              <a:rPr lang="en-US" altLang="zh-CN" sz="1100" smtClean="0"/>
              <a:t>unsigned char ucAddr,           //</a:t>
            </a:r>
            <a:r>
              <a:rPr lang="zh-CN" altLang="en-US" sz="1100" smtClean="0"/>
              <a:t>从机子地址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100" smtClean="0"/>
              <a:t>				  </a:t>
            </a:r>
            <a:r>
              <a:rPr lang="en-US" altLang="zh-CN" sz="1100" smtClean="0"/>
              <a:t>unsigned char ucData)          //</a:t>
            </a:r>
            <a:r>
              <a:rPr lang="zh-CN" altLang="en-US" sz="1100" smtClean="0"/>
              <a:t>传送的</a:t>
            </a:r>
            <a:r>
              <a:rPr lang="en-US" altLang="zh-CN" sz="1100" smtClean="0"/>
              <a:t>1</a:t>
            </a:r>
            <a:r>
              <a:rPr lang="zh-CN" altLang="en-US" sz="1100" smtClean="0"/>
              <a:t>个数据位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I2CMasterSlaveAddrSet(ulBase,ucSla,false);       //</a:t>
            </a:r>
            <a:r>
              <a:rPr lang="zh-CN" altLang="en-US" sz="1100" smtClean="0"/>
              <a:t>设置</a:t>
            </a:r>
            <a:r>
              <a:rPr lang="en-US" altLang="zh-CN" sz="1100" smtClean="0"/>
              <a:t>I2C</a:t>
            </a:r>
            <a:r>
              <a:rPr lang="zh-CN" altLang="en-US" sz="1100" smtClean="0"/>
              <a:t>主机模块的从机地址，并设置传输方式为主机写数据至从机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100" smtClean="0"/>
              <a:t>	</a:t>
            </a:r>
            <a:r>
              <a:rPr lang="en-US" altLang="zh-CN" sz="1100" smtClean="0"/>
              <a:t>I2CMasterDataPut(ulBase,ucAddr);	                   //</a:t>
            </a:r>
            <a:r>
              <a:rPr lang="zh-CN" altLang="en-US" sz="1100" smtClean="0"/>
              <a:t>设置目标从机子地址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100" smtClean="0"/>
              <a:t>	</a:t>
            </a:r>
            <a:r>
              <a:rPr lang="en-US" altLang="zh-CN" sz="1100" smtClean="0"/>
              <a:t>I2CMasterControl(ulBase,I2C_MASTER_CMD_BURST_SEND_START);	//</a:t>
            </a:r>
            <a:r>
              <a:rPr lang="zh-CN" altLang="en-US" sz="1100" smtClean="0"/>
              <a:t>控制主机作出一次‘突发发送起始’动作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100" smtClean="0"/>
              <a:t>	</a:t>
            </a:r>
            <a:r>
              <a:rPr lang="en-US" altLang="zh-CN" sz="1100" smtClean="0"/>
              <a:t>while(I2CMasterBusy(ulBase));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if (I2CMasterErr(ulBase)!=I2C_MASTER_ERR_NONE)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	UARTStringPut(UART0_BASE,"I2C0 Transmission Fault!!\r\n");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I2CMasterDataPut(ulBase,ucData);   //</a:t>
            </a:r>
            <a:r>
              <a:rPr lang="zh-CN" altLang="en-US" sz="1100" smtClean="0"/>
              <a:t>从主机发送一个数据到从机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100" smtClean="0"/>
              <a:t>	</a:t>
            </a:r>
            <a:r>
              <a:rPr lang="en-US" altLang="zh-CN" sz="1100" smtClean="0"/>
              <a:t>I2CMasterControl(ulBase,I2C_MASTER_CMD_BURST_SEND_FINISH);	 //</a:t>
            </a:r>
            <a:r>
              <a:rPr lang="zh-CN" altLang="en-US" sz="1100" smtClean="0"/>
              <a:t>控制主机作出一次‘突发发送完成’动作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100" smtClean="0"/>
              <a:t>	</a:t>
            </a:r>
            <a:r>
              <a:rPr lang="en-US" altLang="zh-CN" sz="1100" smtClean="0"/>
              <a:t>while(I2CMasterBusy(ulBase));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if (I2CMasterErr(ulBase)!=I2C_MASTER_ERR_NONE)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	UARTStringPut(UART0_BASE,"I2C0 Transmission Fault!!\r\n");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	return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100" smtClean="0"/>
              <a:t>}						</a:t>
            </a:r>
            <a:r>
              <a:rPr lang="en-US" altLang="zh-CN" sz="900" smtClean="0"/>
              <a:t> </a:t>
            </a:r>
            <a:endParaRPr lang="zh-CN" alt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/>
          </p:nvPr>
        </p:nvSpPr>
        <p:spPr>
          <a:xfrm>
            <a:off x="611188" y="765175"/>
            <a:ext cx="7772400" cy="54864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kumimoji="1" lang="en-US" altLang="zh-CN" sz="2400" smtClean="0">
                <a:latin typeface="黑体" pitchFamily="2" charset="-122"/>
              </a:rPr>
              <a:t>I</a:t>
            </a:r>
            <a:r>
              <a:rPr kumimoji="1" lang="en-US" altLang="zh-CN" sz="2400" baseline="30000" smtClean="0">
                <a:latin typeface="黑体" pitchFamily="2" charset="-122"/>
              </a:rPr>
              <a:t>2</a:t>
            </a:r>
            <a:r>
              <a:rPr kumimoji="1" lang="en-US" altLang="zh-CN" sz="2400" smtClean="0">
                <a:latin typeface="黑体" pitchFamily="2" charset="-122"/>
              </a:rPr>
              <a:t>C</a:t>
            </a:r>
            <a:r>
              <a:rPr kumimoji="1" lang="zh-CN" altLang="en-US" sz="2400" smtClean="0">
                <a:latin typeface="黑体" pitchFamily="2" charset="-122"/>
              </a:rPr>
              <a:t>接口是</a:t>
            </a:r>
            <a:r>
              <a:rPr kumimoji="1" lang="en-US" altLang="zh-CN" sz="2400" smtClean="0">
                <a:latin typeface="黑体" pitchFamily="2" charset="-122"/>
              </a:rPr>
              <a:t>Philips</a:t>
            </a:r>
            <a:r>
              <a:rPr kumimoji="1" lang="zh-CN" altLang="en-US" sz="2400" smtClean="0">
                <a:latin typeface="黑体" pitchFamily="2" charset="-122"/>
              </a:rPr>
              <a:t>推出的一种串行总线方式，用于</a:t>
            </a:r>
            <a:r>
              <a:rPr kumimoji="1" lang="en-US" altLang="zh-CN" sz="2400" smtClean="0">
                <a:latin typeface="黑体" pitchFamily="2" charset="-122"/>
              </a:rPr>
              <a:t>IC</a:t>
            </a:r>
            <a:r>
              <a:rPr kumimoji="1" lang="zh-CN" altLang="en-US" sz="2400" smtClean="0">
                <a:latin typeface="黑体" pitchFamily="2" charset="-122"/>
              </a:rPr>
              <a:t>器件之间的通信。它通过</a:t>
            </a:r>
            <a:r>
              <a:rPr kumimoji="1" lang="en-US" altLang="zh-CN" sz="2400" smtClean="0">
                <a:solidFill>
                  <a:srgbClr val="FF3399"/>
                </a:solidFill>
                <a:latin typeface="黑体" pitchFamily="2" charset="-122"/>
              </a:rPr>
              <a:t>SDA</a:t>
            </a:r>
            <a:r>
              <a:rPr kumimoji="1" lang="zh-CN" altLang="en-US" sz="2400" smtClean="0">
                <a:solidFill>
                  <a:srgbClr val="FF3399"/>
                </a:solidFill>
                <a:latin typeface="黑体" pitchFamily="2" charset="-122"/>
              </a:rPr>
              <a:t>（串行数据线）</a:t>
            </a:r>
            <a:r>
              <a:rPr kumimoji="1" lang="zh-CN" altLang="en-US" sz="2400" smtClean="0">
                <a:latin typeface="黑体" pitchFamily="2" charset="-122"/>
              </a:rPr>
              <a:t>和</a:t>
            </a:r>
            <a:r>
              <a:rPr kumimoji="1" lang="en-US" altLang="zh-CN" sz="2400" smtClean="0">
                <a:solidFill>
                  <a:srgbClr val="FF3399"/>
                </a:solidFill>
                <a:latin typeface="黑体" pitchFamily="2" charset="-122"/>
              </a:rPr>
              <a:t>SCL</a:t>
            </a:r>
            <a:r>
              <a:rPr kumimoji="1" lang="zh-CN" altLang="en-US" sz="2400" smtClean="0">
                <a:solidFill>
                  <a:srgbClr val="FF3399"/>
                </a:solidFill>
                <a:latin typeface="黑体" pitchFamily="2" charset="-122"/>
              </a:rPr>
              <a:t>（串行时钟线）</a:t>
            </a:r>
            <a:r>
              <a:rPr kumimoji="1" lang="zh-CN" altLang="en-US" sz="2400" smtClean="0">
                <a:latin typeface="黑体" pitchFamily="2" charset="-122"/>
              </a:rPr>
              <a:t>两根线在连到总线上的器件之间传送信息，</a:t>
            </a:r>
            <a:r>
              <a:rPr lang="zh-CN" altLang="zh-CN" sz="2400" smtClean="0"/>
              <a:t>数据线上的信号与时钟同步，</a:t>
            </a:r>
            <a:r>
              <a:rPr kumimoji="1" lang="zh-CN" altLang="en-US" sz="2400" smtClean="0">
                <a:latin typeface="黑体" pitchFamily="2" charset="-122"/>
              </a:rPr>
              <a:t>并通过软件寻址识别每个器件，而不需要片选线。</a:t>
            </a:r>
            <a:endParaRPr kumimoji="1" lang="en-US" altLang="zh-CN" sz="2400" smtClean="0">
              <a:latin typeface="黑体" pitchFamily="2" charset="-122"/>
            </a:endParaRPr>
          </a:p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en-US" altLang="zh-CN" sz="2400" smtClean="0"/>
              <a:t>I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C</a:t>
            </a:r>
            <a:r>
              <a:rPr lang="zh-CN" altLang="zh-CN" sz="2400" smtClean="0"/>
              <a:t>总线采用器件地址的硬件设置方法，使硬件系统的扩展简单灵活。</a:t>
            </a:r>
            <a:endParaRPr lang="en-US" altLang="zh-CN" sz="2400" smtClean="0"/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563938" y="44450"/>
            <a:ext cx="28082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altLang="zh-CN" sz="3600" b="1">
                <a:solidFill>
                  <a:srgbClr val="133984"/>
                </a:solidFill>
                <a:ea typeface="华文新魏" pitchFamily="2" charset="-122"/>
              </a:rPr>
              <a:t>I2C</a:t>
            </a: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简介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实验程序分析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1600" smtClean="0"/>
              <a:t>void I2C0DeviceRefresh(void)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1600" smtClean="0"/>
              <a:t>{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1600" smtClean="0"/>
              <a:t>	NixieTubeCoding();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1600" smtClean="0"/>
              <a:t>	I2CMasterSlaveAddrSet(I2C0_MASTER_BASE,TUBE_SEG_I2CADDR,false);		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1600" smtClean="0"/>
              <a:t>	I2CMasterDataPut(I2C0_MASTER_BASE,PCA9557_REG_OUTPUT);			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1600" smtClean="0"/>
              <a:t>	I2CMasterControl(I2C0_MASTER_BASE,I2C_MASTER_CMD_BURST_SEND_START);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1600" smtClean="0"/>
              <a:t>}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3" indent="-449263">
              <a:buFontTx/>
              <a:buNone/>
              <a:defRPr/>
            </a:pPr>
            <a:endParaRPr lang="en-US" altLang="zh-CN" kern="0" smtClean="0">
              <a:solidFill>
                <a:srgbClr val="000000"/>
              </a:solidFill>
              <a:ea typeface="宋体"/>
            </a:endParaRPr>
          </a:p>
          <a:p>
            <a:pPr marL="449263" indent="-449263">
              <a:buFontTx/>
              <a:buNone/>
              <a:defRPr/>
            </a:pPr>
            <a:endParaRPr lang="en-US" altLang="zh-CN" kern="0" smtClean="0">
              <a:solidFill>
                <a:srgbClr val="000000"/>
              </a:solidFill>
              <a:ea typeface="宋体"/>
            </a:endParaRPr>
          </a:p>
          <a:p>
            <a:pPr marL="449263" indent="-449263">
              <a:buFontTx/>
              <a:buNone/>
              <a:defRPr/>
            </a:pPr>
            <a:endParaRPr lang="en-US" altLang="zh-CN" kern="0" smtClean="0">
              <a:solidFill>
                <a:srgbClr val="000000"/>
              </a:solidFill>
              <a:ea typeface="宋体"/>
            </a:endParaRPr>
          </a:p>
          <a:p>
            <a:pPr marL="449263" indent="-449263">
              <a:buFontTx/>
              <a:buNone/>
              <a:defRPr/>
            </a:pPr>
            <a:endParaRPr lang="en-US" altLang="zh-CN" kern="0" smtClean="0">
              <a:solidFill>
                <a:srgbClr val="000000"/>
              </a:solidFill>
              <a:ea typeface="宋体"/>
            </a:endParaRPr>
          </a:p>
          <a:p>
            <a:pPr marL="449263" indent="-449263">
              <a:buFontTx/>
              <a:buNone/>
              <a:defRPr/>
            </a:pPr>
            <a:endParaRPr lang="en-US" altLang="zh-CN" kern="0" smtClean="0">
              <a:solidFill>
                <a:srgbClr val="000000"/>
              </a:solidFill>
              <a:ea typeface="宋体"/>
            </a:endParaRPr>
          </a:p>
          <a:p>
            <a:pPr marL="449263" indent="-449263" algn="ctr">
              <a:buFontTx/>
              <a:buNone/>
              <a:defRPr/>
            </a:pPr>
            <a:r>
              <a:rPr lang="en-US" altLang="zh-CN" sz="3600" b="1" kern="0" smtClean="0">
                <a:solidFill>
                  <a:srgbClr val="000000"/>
                </a:solidFill>
                <a:latin typeface="Corbel" pitchFamily="34" charset="0"/>
                <a:ea typeface="宋体"/>
              </a:rPr>
              <a:t>- THE END -</a:t>
            </a:r>
            <a:endParaRPr lang="en-US" altLang="zh-CN" sz="3600" b="1" kern="0" dirty="0">
              <a:solidFill>
                <a:srgbClr val="000000"/>
              </a:solidFill>
              <a:latin typeface="Corbel" pitchFamily="34" charset="0"/>
              <a:ea typeface="宋体"/>
            </a:endParaRPr>
          </a:p>
        </p:txBody>
      </p:sp>
      <p:pic>
        <p:nvPicPr>
          <p:cNvPr id="81923" name="Picture 4" descr="dglxasset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133600"/>
            <a:ext cx="38100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4294967295"/>
          </p:nvPr>
        </p:nvSpPr>
        <p:spPr>
          <a:xfrm>
            <a:off x="611188" y="765175"/>
            <a:ext cx="7772400" cy="5486400"/>
          </a:xfrm>
        </p:spPr>
        <p:txBody>
          <a:bodyPr/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 smtClean="0"/>
              <a:t>I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C</a:t>
            </a:r>
            <a:r>
              <a:rPr lang="zh-CN" altLang="zh-CN" sz="2400" smtClean="0"/>
              <a:t>总线接口为开漏或开集电极输出，需要加上拉电阻。系统中所有的微控制器和外围器件都将数据线</a:t>
            </a:r>
            <a:r>
              <a:rPr lang="en-US" altLang="zh-CN" sz="2400" smtClean="0"/>
              <a:t>SDA</a:t>
            </a:r>
            <a:r>
              <a:rPr lang="zh-CN" altLang="zh-CN" sz="2400" smtClean="0"/>
              <a:t>与时钟线</a:t>
            </a:r>
            <a:r>
              <a:rPr lang="en-US" altLang="zh-CN" sz="2400" smtClean="0"/>
              <a:t>SCL</a:t>
            </a:r>
            <a:r>
              <a:rPr lang="zh-CN" altLang="zh-CN" sz="2400" smtClean="0"/>
              <a:t>的同名引脚连在一起，总线上的所有节点都由器件引脚给定地址。</a:t>
            </a:r>
            <a:endParaRPr kumimoji="1" lang="zh-CN" altLang="en-US" sz="2400" smtClean="0">
              <a:latin typeface="黑体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sz="2400" smtClean="0">
                <a:latin typeface="黑体" pitchFamily="2" charset="-122"/>
              </a:rPr>
              <a:t>I</a:t>
            </a:r>
            <a:r>
              <a:rPr kumimoji="1" lang="en-US" altLang="zh-CN" sz="2400" baseline="30000" smtClean="0">
                <a:latin typeface="黑体" pitchFamily="2" charset="-122"/>
              </a:rPr>
              <a:t>2</a:t>
            </a:r>
            <a:r>
              <a:rPr kumimoji="1" lang="en-US" altLang="zh-CN" sz="2400" smtClean="0">
                <a:latin typeface="黑体" pitchFamily="2" charset="-122"/>
              </a:rPr>
              <a:t>C</a:t>
            </a:r>
            <a:r>
              <a:rPr kumimoji="1" lang="zh-CN" altLang="en-US" sz="2400" smtClean="0">
                <a:latin typeface="黑体" pitchFamily="2" charset="-122"/>
              </a:rPr>
              <a:t>接口的标准传输速率为</a:t>
            </a:r>
            <a:r>
              <a:rPr kumimoji="1" lang="en-US" altLang="zh-CN" sz="2400" smtClean="0">
                <a:latin typeface="黑体" pitchFamily="2" charset="-122"/>
              </a:rPr>
              <a:t>100Kbit/s</a:t>
            </a:r>
            <a:r>
              <a:rPr kumimoji="1" lang="zh-CN" altLang="en-US" sz="2400" smtClean="0">
                <a:latin typeface="黑体" pitchFamily="2" charset="-122"/>
              </a:rPr>
              <a:t>，最高传输速率可达</a:t>
            </a:r>
            <a:r>
              <a:rPr kumimoji="1" lang="en-US" altLang="zh-CN" sz="2400" smtClean="0">
                <a:latin typeface="黑体" pitchFamily="2" charset="-122"/>
              </a:rPr>
              <a:t>400Kbit/s</a:t>
            </a:r>
            <a:r>
              <a:rPr kumimoji="1" lang="zh-CN" altLang="en-US" sz="2400" smtClean="0">
                <a:latin typeface="黑体" pitchFamily="2" charset="-122"/>
              </a:rPr>
              <a:t>。</a:t>
            </a:r>
            <a:endParaRPr lang="zh-CN" altLang="en-US" sz="2400" smtClean="0">
              <a:latin typeface="黑体" pitchFamily="2" charset="-122"/>
            </a:endParaRP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563938" y="44450"/>
            <a:ext cx="28082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altLang="zh-CN" sz="3600" b="1">
                <a:solidFill>
                  <a:srgbClr val="133984"/>
                </a:solidFill>
                <a:ea typeface="华文新魏" pitchFamily="2" charset="-122"/>
              </a:rPr>
              <a:t>I2C</a:t>
            </a: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简介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7313" y="44450"/>
            <a:ext cx="3671887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smtClean="0">
                <a:ea typeface="华文新魏" pitchFamily="2" charset="-122"/>
              </a:rPr>
              <a:t>I2C</a:t>
            </a:r>
            <a:r>
              <a:rPr lang="zh-CN" altLang="en-US" sz="3600" b="1" smtClean="0">
                <a:ea typeface="华文新魏" pitchFamily="2" charset="-122"/>
              </a:rPr>
              <a:t>电气连接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900113" y="1125538"/>
            <a:ext cx="7469187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I2C</a:t>
            </a: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总线接口均为开漏或开集电极输出，因此需要为总线增加上拉电阻</a:t>
            </a:r>
            <a:r>
              <a:rPr lang="en-US" altLang="zh-CN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Rp</a:t>
            </a: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STELLARIS</a:t>
            </a: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的引脚具有内部电阻上拉设置，所以可以不用外接上拉电阻。</a:t>
            </a:r>
          </a:p>
        </p:txBody>
      </p:sp>
      <p:pic>
        <p:nvPicPr>
          <p:cNvPr id="634885" name="Picture 5"/>
          <p:cNvPicPr>
            <a:picLocks noChangeAspect="1" noChangeArrowheads="1"/>
          </p:cNvPicPr>
          <p:nvPr/>
        </p:nvPicPr>
        <p:blipFill>
          <a:blip r:embed="rId2"/>
          <a:srcRect t="6783" b="7233"/>
          <a:stretch>
            <a:fillRect/>
          </a:stretch>
        </p:blipFill>
        <p:spPr bwMode="auto">
          <a:xfrm>
            <a:off x="1908175" y="2924175"/>
            <a:ext cx="6119813" cy="3186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34886" name="AutoShape 6"/>
          <p:cNvSpPr>
            <a:spLocks noChangeArrowheads="1"/>
          </p:cNvSpPr>
          <p:nvPr/>
        </p:nvSpPr>
        <p:spPr bwMode="auto">
          <a:xfrm>
            <a:off x="4356100" y="3573463"/>
            <a:ext cx="3457575" cy="936625"/>
          </a:xfrm>
          <a:prstGeom prst="wedgeRoundRectCallout">
            <a:avLst>
              <a:gd name="adj1" fmla="val -77731"/>
              <a:gd name="adj2" fmla="val 14069"/>
              <a:gd name="adj3" fmla="val 16667"/>
            </a:avLst>
          </a:prstGeom>
          <a:solidFill>
            <a:srgbClr val="CCFFCC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总线速率越高，总线上拉电阻就越小，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100Kbit/s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总线速率，通常使用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5.1K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欧姆的上拉电阻</a:t>
            </a:r>
          </a:p>
        </p:txBody>
      </p:sp>
      <p:sp>
        <p:nvSpPr>
          <p:cNvPr id="634887" name="Oval 7"/>
          <p:cNvSpPr>
            <a:spLocks noChangeArrowheads="1"/>
          </p:cNvSpPr>
          <p:nvPr/>
        </p:nvSpPr>
        <p:spPr bwMode="auto">
          <a:xfrm>
            <a:off x="2771775" y="3716338"/>
            <a:ext cx="720725" cy="9366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48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 autoUpdateAnimBg="0" advAuto="0"/>
      <p:bldP spid="634884" grpId="0" autoUpdateAnimBg="0"/>
      <p:bldP spid="634886" grpId="0" animBg="1"/>
      <p:bldP spid="6348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>
          <a:xfrm>
            <a:off x="2124075" y="179388"/>
            <a:ext cx="5688013" cy="688975"/>
          </a:xfrm>
        </p:spPr>
        <p:txBody>
          <a:bodyPr/>
          <a:lstStyle/>
          <a:p>
            <a:pPr marL="342900" indent="-342900"/>
            <a:r>
              <a:rPr lang="zh-CN" altLang="zh-CN" sz="3600" smtClean="0"/>
              <a:t>基本概念</a:t>
            </a:r>
            <a:endParaRPr lang="zh-CN" altLang="en-US" sz="360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b="1" smtClean="0">
                <a:solidFill>
                  <a:srgbClr val="961B02"/>
                </a:solidFill>
              </a:rPr>
              <a:t>发送器：</a:t>
            </a:r>
            <a:r>
              <a:rPr lang="zh-CN" altLang="zh-CN" sz="2400" smtClean="0"/>
              <a:t>本次传送中发送数据（不包括地址和命令）到总线的器件。</a:t>
            </a:r>
          </a:p>
          <a:p>
            <a:pPr>
              <a:lnSpc>
                <a:spcPct val="150000"/>
              </a:lnSpc>
            </a:pPr>
            <a:r>
              <a:rPr lang="zh-CN" altLang="zh-CN" sz="2400" b="1" smtClean="0">
                <a:solidFill>
                  <a:srgbClr val="961B02"/>
                </a:solidFill>
              </a:rPr>
              <a:t>接收器：</a:t>
            </a:r>
            <a:r>
              <a:rPr lang="zh-CN" altLang="zh-CN" sz="2400" smtClean="0"/>
              <a:t>本次传送中从总线接收数据（不包括地址和命令）的器件。</a:t>
            </a:r>
          </a:p>
          <a:p>
            <a:pPr>
              <a:lnSpc>
                <a:spcPct val="150000"/>
              </a:lnSpc>
            </a:pPr>
            <a:r>
              <a:rPr lang="zh-CN" altLang="zh-CN" sz="2400" b="1" smtClean="0">
                <a:solidFill>
                  <a:srgbClr val="961B02"/>
                </a:solidFill>
              </a:rPr>
              <a:t>主机：</a:t>
            </a:r>
            <a:r>
              <a:rPr lang="zh-CN" altLang="zh-CN" sz="2400" smtClean="0"/>
              <a:t>初始化发送、产生时钟信号和终止发送的器件，它可以是发送器或接收器。主机通常是微控制器。</a:t>
            </a:r>
          </a:p>
          <a:p>
            <a:pPr>
              <a:lnSpc>
                <a:spcPct val="150000"/>
              </a:lnSpc>
            </a:pPr>
            <a:r>
              <a:rPr lang="zh-CN" altLang="zh-CN" sz="2400" b="1" smtClean="0">
                <a:solidFill>
                  <a:srgbClr val="961B02"/>
                </a:solidFill>
              </a:rPr>
              <a:t>从机：</a:t>
            </a:r>
            <a:r>
              <a:rPr lang="zh-CN" altLang="zh-CN" sz="2400" smtClean="0"/>
              <a:t>被主机寻址的器件，它可以是发送器或接收器。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总线时序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smtClean="0"/>
              <a:t>在时钟</a:t>
            </a:r>
            <a:r>
              <a:rPr lang="en-US" altLang="zh-CN" sz="2400" smtClean="0"/>
              <a:t>SCL</a:t>
            </a:r>
            <a:r>
              <a:rPr lang="zh-CN" altLang="zh-CN" sz="2400" smtClean="0"/>
              <a:t>的高电平期间，</a:t>
            </a:r>
            <a:r>
              <a:rPr lang="en-US" altLang="zh-CN" sz="2400" smtClean="0"/>
              <a:t>SDA</a:t>
            </a:r>
            <a:r>
              <a:rPr lang="zh-CN" altLang="zh-CN" sz="2400" smtClean="0"/>
              <a:t>线上的数据必须保持稳定。</a:t>
            </a:r>
            <a:r>
              <a:rPr lang="en-US" altLang="zh-CN" sz="2400" smtClean="0"/>
              <a:t>SDA</a:t>
            </a:r>
            <a:r>
              <a:rPr lang="zh-CN" altLang="zh-CN" sz="2400" smtClean="0"/>
              <a:t>仅可在时钟</a:t>
            </a:r>
            <a:r>
              <a:rPr lang="en-US" altLang="zh-CN" sz="2400" smtClean="0"/>
              <a:t>SCL</a:t>
            </a:r>
            <a:r>
              <a:rPr lang="zh-CN" altLang="zh-CN" sz="2400" smtClean="0"/>
              <a:t>为低电平时改变</a:t>
            </a:r>
            <a:r>
              <a:rPr lang="zh-CN" altLang="en-US" sz="2400" smtClean="0"/>
              <a:t>。</a:t>
            </a:r>
            <a:endParaRPr lang="zh-CN" altLang="zh-CN" sz="2400" smtClean="0"/>
          </a:p>
          <a:p>
            <a:endParaRPr lang="zh-CN" altLang="en-US" smtClean="0"/>
          </a:p>
        </p:txBody>
      </p:sp>
      <p:pic>
        <p:nvPicPr>
          <p:cNvPr id="64516" name="内容占位符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992438"/>
            <a:ext cx="6600825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2916238" y="115888"/>
            <a:ext cx="3743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总线时序</a:t>
            </a:r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971550" y="981075"/>
            <a:ext cx="74168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在数据传送过程中，必须确认数据传送的</a:t>
            </a:r>
            <a:r>
              <a:rPr lang="zh-CN" altLang="en-US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开始</a:t>
            </a: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zh-CN" altLang="en-US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结束</a:t>
            </a: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，这通过起始和结束信号识别。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088" y="2205038"/>
            <a:ext cx="7345362" cy="1655762"/>
            <a:chOff x="521" y="1389"/>
            <a:chExt cx="4627" cy="1043"/>
          </a:xfrm>
        </p:grpSpPr>
        <p:sp>
          <p:nvSpPr>
            <p:cNvPr id="29708" name="Rectangle 5"/>
            <p:cNvSpPr>
              <a:spLocks noChangeArrowheads="1"/>
            </p:cNvSpPr>
            <p:nvPr/>
          </p:nvSpPr>
          <p:spPr bwMode="auto">
            <a:xfrm>
              <a:off x="521" y="1389"/>
              <a:ext cx="4627" cy="1043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709" name="Line 6"/>
            <p:cNvSpPr>
              <a:spLocks noChangeShapeType="1"/>
            </p:cNvSpPr>
            <p:nvPr/>
          </p:nvSpPr>
          <p:spPr bwMode="auto">
            <a:xfrm>
              <a:off x="1201" y="1626"/>
              <a:ext cx="4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7"/>
            <p:cNvSpPr>
              <a:spLocks noChangeShapeType="1"/>
            </p:cNvSpPr>
            <p:nvPr/>
          </p:nvSpPr>
          <p:spPr bwMode="auto">
            <a:xfrm>
              <a:off x="1609" y="1626"/>
              <a:ext cx="91" cy="2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8"/>
            <p:cNvSpPr>
              <a:spLocks noChangeShapeType="1"/>
            </p:cNvSpPr>
            <p:nvPr/>
          </p:nvSpPr>
          <p:spPr bwMode="auto">
            <a:xfrm>
              <a:off x="1700" y="1830"/>
              <a:ext cx="72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9"/>
            <p:cNvSpPr>
              <a:spLocks noChangeShapeType="1"/>
            </p:cNvSpPr>
            <p:nvPr/>
          </p:nvSpPr>
          <p:spPr bwMode="auto">
            <a:xfrm flipV="1">
              <a:off x="3923" y="1626"/>
              <a:ext cx="136" cy="2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0"/>
            <p:cNvSpPr>
              <a:spLocks noChangeShapeType="1"/>
            </p:cNvSpPr>
            <p:nvPr/>
          </p:nvSpPr>
          <p:spPr bwMode="auto">
            <a:xfrm>
              <a:off x="2426" y="1626"/>
              <a:ext cx="72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11"/>
            <p:cNvSpPr>
              <a:spLocks noChangeShapeType="1"/>
            </p:cNvSpPr>
            <p:nvPr/>
          </p:nvSpPr>
          <p:spPr bwMode="auto">
            <a:xfrm>
              <a:off x="3152" y="1626"/>
              <a:ext cx="90" cy="2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12"/>
            <p:cNvSpPr>
              <a:spLocks noChangeShapeType="1"/>
            </p:cNvSpPr>
            <p:nvPr/>
          </p:nvSpPr>
          <p:spPr bwMode="auto">
            <a:xfrm>
              <a:off x="3106" y="1830"/>
              <a:ext cx="81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13"/>
            <p:cNvSpPr>
              <a:spLocks noChangeShapeType="1"/>
            </p:cNvSpPr>
            <p:nvPr/>
          </p:nvSpPr>
          <p:spPr bwMode="auto">
            <a:xfrm flipV="1">
              <a:off x="2290" y="1626"/>
              <a:ext cx="136" cy="2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14"/>
            <p:cNvSpPr>
              <a:spLocks noChangeShapeType="1"/>
            </p:cNvSpPr>
            <p:nvPr/>
          </p:nvSpPr>
          <p:spPr bwMode="auto">
            <a:xfrm>
              <a:off x="4059" y="1626"/>
              <a:ext cx="5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15"/>
            <p:cNvSpPr>
              <a:spLocks noChangeShapeType="1"/>
            </p:cNvSpPr>
            <p:nvPr/>
          </p:nvSpPr>
          <p:spPr bwMode="auto">
            <a:xfrm>
              <a:off x="4603" y="1626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16"/>
            <p:cNvSpPr>
              <a:spLocks noChangeShapeType="1"/>
            </p:cNvSpPr>
            <p:nvPr/>
          </p:nvSpPr>
          <p:spPr bwMode="auto">
            <a:xfrm>
              <a:off x="2426" y="1830"/>
              <a:ext cx="72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17"/>
            <p:cNvSpPr>
              <a:spLocks noChangeShapeType="1"/>
            </p:cNvSpPr>
            <p:nvPr/>
          </p:nvSpPr>
          <p:spPr bwMode="auto">
            <a:xfrm>
              <a:off x="1201" y="1931"/>
              <a:ext cx="72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18"/>
            <p:cNvSpPr>
              <a:spLocks noChangeShapeType="1"/>
            </p:cNvSpPr>
            <p:nvPr/>
          </p:nvSpPr>
          <p:spPr bwMode="auto">
            <a:xfrm>
              <a:off x="1927" y="1931"/>
              <a:ext cx="91" cy="20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19"/>
            <p:cNvSpPr>
              <a:spLocks noChangeShapeType="1"/>
            </p:cNvSpPr>
            <p:nvPr/>
          </p:nvSpPr>
          <p:spPr bwMode="auto">
            <a:xfrm>
              <a:off x="2018" y="2135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20"/>
            <p:cNvSpPr>
              <a:spLocks noChangeShapeType="1"/>
            </p:cNvSpPr>
            <p:nvPr/>
          </p:nvSpPr>
          <p:spPr bwMode="auto">
            <a:xfrm flipV="1">
              <a:off x="3515" y="1931"/>
              <a:ext cx="136" cy="20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21"/>
            <p:cNvSpPr>
              <a:spLocks noChangeShapeType="1"/>
            </p:cNvSpPr>
            <p:nvPr/>
          </p:nvSpPr>
          <p:spPr bwMode="auto">
            <a:xfrm>
              <a:off x="3106" y="2135"/>
              <a:ext cx="40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22"/>
            <p:cNvSpPr>
              <a:spLocks noChangeShapeType="1"/>
            </p:cNvSpPr>
            <p:nvPr/>
          </p:nvSpPr>
          <p:spPr bwMode="auto">
            <a:xfrm>
              <a:off x="3651" y="1931"/>
              <a:ext cx="95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23"/>
            <p:cNvSpPr>
              <a:spLocks noChangeShapeType="1"/>
            </p:cNvSpPr>
            <p:nvPr/>
          </p:nvSpPr>
          <p:spPr bwMode="auto">
            <a:xfrm>
              <a:off x="4603" y="1931"/>
              <a:ext cx="36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24"/>
            <p:cNvSpPr>
              <a:spLocks noChangeShapeType="1"/>
            </p:cNvSpPr>
            <p:nvPr/>
          </p:nvSpPr>
          <p:spPr bwMode="auto">
            <a:xfrm flipV="1">
              <a:off x="2426" y="1931"/>
              <a:ext cx="91" cy="20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Line 25"/>
            <p:cNvSpPr>
              <a:spLocks noChangeShapeType="1"/>
            </p:cNvSpPr>
            <p:nvPr/>
          </p:nvSpPr>
          <p:spPr bwMode="auto">
            <a:xfrm>
              <a:off x="2517" y="1931"/>
              <a:ext cx="1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Line 26"/>
            <p:cNvSpPr>
              <a:spLocks noChangeShapeType="1"/>
            </p:cNvSpPr>
            <p:nvPr/>
          </p:nvSpPr>
          <p:spPr bwMode="auto">
            <a:xfrm>
              <a:off x="3016" y="1931"/>
              <a:ext cx="90" cy="20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Line 27"/>
            <p:cNvSpPr>
              <a:spLocks noChangeShapeType="1"/>
            </p:cNvSpPr>
            <p:nvPr/>
          </p:nvSpPr>
          <p:spPr bwMode="auto">
            <a:xfrm>
              <a:off x="2653" y="1931"/>
              <a:ext cx="22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28"/>
            <p:cNvSpPr>
              <a:spLocks noChangeShapeType="1"/>
            </p:cNvSpPr>
            <p:nvPr/>
          </p:nvSpPr>
          <p:spPr bwMode="auto">
            <a:xfrm>
              <a:off x="2880" y="1931"/>
              <a:ext cx="1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Rectangle 29"/>
            <p:cNvSpPr>
              <a:spLocks noChangeArrowheads="1"/>
            </p:cNvSpPr>
            <p:nvPr/>
          </p:nvSpPr>
          <p:spPr bwMode="auto">
            <a:xfrm>
              <a:off x="1519" y="1525"/>
              <a:ext cx="317" cy="686"/>
            </a:xfrm>
            <a:prstGeom prst="rect">
              <a:avLst/>
            </a:prstGeom>
            <a:noFill/>
            <a:ln w="12700" algn="ctr">
              <a:solidFill>
                <a:srgbClr val="FF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733" name="Rectangle 30"/>
            <p:cNvSpPr>
              <a:spLocks noChangeArrowheads="1"/>
            </p:cNvSpPr>
            <p:nvPr/>
          </p:nvSpPr>
          <p:spPr bwMode="auto">
            <a:xfrm>
              <a:off x="3832" y="1525"/>
              <a:ext cx="317" cy="686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734" name="Text Box 31"/>
            <p:cNvSpPr txBox="1">
              <a:spLocks noChangeArrowheads="1"/>
            </p:cNvSpPr>
            <p:nvPr/>
          </p:nvSpPr>
          <p:spPr bwMode="auto">
            <a:xfrm>
              <a:off x="1337" y="2211"/>
              <a:ext cx="772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黑体" pitchFamily="2" charset="-122"/>
                </a:rPr>
                <a:t>起始信号</a:t>
              </a:r>
            </a:p>
          </p:txBody>
        </p:sp>
        <p:sp>
          <p:nvSpPr>
            <p:cNvPr id="29735" name="Text Box 32"/>
            <p:cNvSpPr txBox="1">
              <a:spLocks noChangeArrowheads="1"/>
            </p:cNvSpPr>
            <p:nvPr/>
          </p:nvSpPr>
          <p:spPr bwMode="auto">
            <a:xfrm>
              <a:off x="3651" y="2211"/>
              <a:ext cx="68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黑体" pitchFamily="2" charset="-122"/>
                </a:rPr>
                <a:t>结束信号</a:t>
              </a:r>
            </a:p>
          </p:txBody>
        </p:sp>
        <p:sp>
          <p:nvSpPr>
            <p:cNvPr id="29736" name="Text Box 33"/>
            <p:cNvSpPr txBox="1">
              <a:spLocks noChangeArrowheads="1"/>
            </p:cNvSpPr>
            <p:nvPr/>
          </p:nvSpPr>
          <p:spPr bwMode="auto">
            <a:xfrm>
              <a:off x="703" y="1566"/>
              <a:ext cx="68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SDA</a:t>
              </a:r>
            </a:p>
          </p:txBody>
        </p:sp>
        <p:sp>
          <p:nvSpPr>
            <p:cNvPr id="29737" name="Text Box 34"/>
            <p:cNvSpPr txBox="1">
              <a:spLocks noChangeArrowheads="1"/>
            </p:cNvSpPr>
            <p:nvPr/>
          </p:nvSpPr>
          <p:spPr bwMode="auto">
            <a:xfrm>
              <a:off x="703" y="1881"/>
              <a:ext cx="68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SCL</a:t>
              </a:r>
            </a:p>
          </p:txBody>
        </p:sp>
        <p:sp>
          <p:nvSpPr>
            <p:cNvPr id="29738" name="Text Box 35"/>
            <p:cNvSpPr txBox="1">
              <a:spLocks noChangeArrowheads="1"/>
            </p:cNvSpPr>
            <p:nvPr/>
          </p:nvSpPr>
          <p:spPr bwMode="auto">
            <a:xfrm>
              <a:off x="1610" y="1979"/>
              <a:ext cx="13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S</a:t>
              </a:r>
              <a:endParaRPr kumimoji="1" lang="en-US" altLang="zh-CN" sz="16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9739" name="Text Box 36"/>
            <p:cNvSpPr txBox="1">
              <a:spLocks noChangeArrowheads="1"/>
            </p:cNvSpPr>
            <p:nvPr/>
          </p:nvSpPr>
          <p:spPr bwMode="auto">
            <a:xfrm>
              <a:off x="3923" y="1979"/>
              <a:ext cx="13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endParaRPr kumimoji="1" lang="en-US" altLang="zh-CN" sz="1600"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627313" y="5589588"/>
            <a:ext cx="3744912" cy="504825"/>
            <a:chOff x="1655" y="3430"/>
            <a:chExt cx="2359" cy="318"/>
          </a:xfrm>
        </p:grpSpPr>
        <p:sp>
          <p:nvSpPr>
            <p:cNvPr id="29704" name="Rectangle 38"/>
            <p:cNvSpPr>
              <a:spLocks noChangeArrowheads="1"/>
            </p:cNvSpPr>
            <p:nvPr/>
          </p:nvSpPr>
          <p:spPr bwMode="auto">
            <a:xfrm>
              <a:off x="1655" y="3430"/>
              <a:ext cx="317" cy="318"/>
            </a:xfrm>
            <a:prstGeom prst="rect">
              <a:avLst/>
            </a:prstGeom>
            <a:solidFill>
              <a:srgbClr val="FFCC99">
                <a:alpha val="89803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S</a:t>
              </a:r>
            </a:p>
          </p:txBody>
        </p:sp>
        <p:sp>
          <p:nvSpPr>
            <p:cNvPr id="29705" name="Rectangle 39"/>
            <p:cNvSpPr>
              <a:spLocks noChangeArrowheads="1"/>
            </p:cNvSpPr>
            <p:nvPr/>
          </p:nvSpPr>
          <p:spPr bwMode="auto">
            <a:xfrm>
              <a:off x="2018" y="3430"/>
              <a:ext cx="817" cy="318"/>
            </a:xfrm>
            <a:prstGeom prst="rect">
              <a:avLst/>
            </a:prstGeom>
            <a:solidFill>
              <a:srgbClr val="FFCC99">
                <a:alpha val="89803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latin typeface="Times New Roman" pitchFamily="18" charset="0"/>
                  <a:ea typeface="黑体" pitchFamily="2" charset="-122"/>
                </a:rPr>
                <a:t>从器件地址</a:t>
              </a:r>
            </a:p>
          </p:txBody>
        </p:sp>
        <p:sp>
          <p:nvSpPr>
            <p:cNvPr id="29706" name="Rectangle 40"/>
            <p:cNvSpPr>
              <a:spLocks noChangeArrowheads="1"/>
            </p:cNvSpPr>
            <p:nvPr/>
          </p:nvSpPr>
          <p:spPr bwMode="auto">
            <a:xfrm>
              <a:off x="2835" y="3430"/>
              <a:ext cx="317" cy="318"/>
            </a:xfrm>
            <a:prstGeom prst="rect">
              <a:avLst/>
            </a:prstGeom>
            <a:solidFill>
              <a:srgbClr val="FFCC99">
                <a:alpha val="89803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R/W</a:t>
              </a:r>
            </a:p>
          </p:txBody>
        </p:sp>
        <p:sp>
          <p:nvSpPr>
            <p:cNvPr id="29707" name="Rectangle 41"/>
            <p:cNvSpPr>
              <a:spLocks noChangeArrowheads="1"/>
            </p:cNvSpPr>
            <p:nvPr/>
          </p:nvSpPr>
          <p:spPr bwMode="auto">
            <a:xfrm>
              <a:off x="3197" y="3430"/>
              <a:ext cx="817" cy="318"/>
            </a:xfrm>
            <a:prstGeom prst="rect">
              <a:avLst/>
            </a:prstGeom>
            <a:solidFill>
              <a:srgbClr val="FFCC99">
                <a:alpha val="89803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…</a:t>
              </a:r>
            </a:p>
          </p:txBody>
        </p:sp>
      </p:grpSp>
      <p:sp>
        <p:nvSpPr>
          <p:cNvPr id="635946" name="AutoShape 42"/>
          <p:cNvSpPr>
            <a:spLocks/>
          </p:cNvSpPr>
          <p:nvPr/>
        </p:nvSpPr>
        <p:spPr bwMode="auto">
          <a:xfrm rot="-5400000">
            <a:off x="3959225" y="5337175"/>
            <a:ext cx="288925" cy="1800225"/>
          </a:xfrm>
          <a:prstGeom prst="leftBrace">
            <a:avLst>
              <a:gd name="adj1" fmla="val 51923"/>
              <a:gd name="adj2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黑体" pitchFamily="2" charset="-122"/>
            </a:endParaRPr>
          </a:p>
        </p:txBody>
      </p:sp>
      <p:sp>
        <p:nvSpPr>
          <p:cNvPr id="635947" name="Text Box 43"/>
          <p:cNvSpPr txBox="1">
            <a:spLocks noChangeArrowheads="1"/>
          </p:cNvSpPr>
          <p:nvPr/>
        </p:nvSpPr>
        <p:spPr bwMode="auto">
          <a:xfrm>
            <a:off x="3492500" y="6332538"/>
            <a:ext cx="1225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>
                <a:latin typeface="Times New Roman" pitchFamily="18" charset="0"/>
                <a:ea typeface="黑体" pitchFamily="2" charset="-122"/>
              </a:rPr>
              <a:t>第一字节</a:t>
            </a:r>
          </a:p>
        </p:txBody>
      </p:sp>
      <p:sp>
        <p:nvSpPr>
          <p:cNvPr id="635948" name="Text Box 44"/>
          <p:cNvSpPr txBox="1">
            <a:spLocks noChangeArrowheads="1"/>
          </p:cNvSpPr>
          <p:nvPr/>
        </p:nvSpPr>
        <p:spPr bwMode="auto">
          <a:xfrm>
            <a:off x="755650" y="4076700"/>
            <a:ext cx="76327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发送起始信号后传送的第一字节数据具有特别的意义，其中前七位为从机地址，最后一位为读写方向位（</a:t>
            </a:r>
            <a:r>
              <a:rPr lang="en-US" altLang="zh-CN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表示写，</a:t>
            </a:r>
            <a:r>
              <a:rPr lang="en-US" altLang="zh-CN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表示读</a:t>
            </a: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6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3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6" grpId="0"/>
      <p:bldP spid="635907" grpId="0"/>
      <p:bldP spid="635946" grpId="0" animBg="1"/>
      <p:bldP spid="635947" grpId="0"/>
      <p:bldP spid="6359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2771775" y="188913"/>
            <a:ext cx="3887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总线时序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042988" y="1196975"/>
            <a:ext cx="7416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I2C</a:t>
            </a:r>
            <a:r>
              <a:rPr lang="zh-CN" altLang="en-US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总线数据传送时，每传送一个字节数据后都必须有应答信号（</a:t>
            </a:r>
            <a:r>
              <a:rPr lang="en-US" altLang="zh-CN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）。主控器接收数据时，如果要结束通信时，将在停止位之前发送非应答信号（  ）。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419475" y="2060575"/>
          <a:ext cx="384175" cy="576263"/>
        </p:xfrm>
        <a:graphic>
          <a:graphicData uri="http://schemas.openxmlformats.org/presentationml/2006/ole">
            <p:oleObj spid="_x0000_s36866" name="公式" r:id="rId3" imgW="164880" imgH="266400" progId="Equation.3">
              <p:embed/>
            </p:oleObj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76375" y="3286125"/>
            <a:ext cx="6624638" cy="1871663"/>
            <a:chOff x="703" y="2523"/>
            <a:chExt cx="4173" cy="1179"/>
          </a:xfrm>
        </p:grpSpPr>
        <p:sp>
          <p:nvSpPr>
            <p:cNvPr id="36870" name="Rectangle 7"/>
            <p:cNvSpPr>
              <a:spLocks noChangeArrowheads="1"/>
            </p:cNvSpPr>
            <p:nvPr/>
          </p:nvSpPr>
          <p:spPr bwMode="auto">
            <a:xfrm>
              <a:off x="703" y="2523"/>
              <a:ext cx="4173" cy="1179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36871" name="Line 8"/>
            <p:cNvSpPr>
              <a:spLocks noChangeShapeType="1"/>
            </p:cNvSpPr>
            <p:nvPr/>
          </p:nvSpPr>
          <p:spPr bwMode="auto">
            <a:xfrm>
              <a:off x="1202" y="2754"/>
              <a:ext cx="4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Line 9"/>
            <p:cNvSpPr>
              <a:spLocks noChangeShapeType="1"/>
            </p:cNvSpPr>
            <p:nvPr/>
          </p:nvSpPr>
          <p:spPr bwMode="auto">
            <a:xfrm>
              <a:off x="1610" y="2754"/>
              <a:ext cx="91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Line 10"/>
            <p:cNvSpPr>
              <a:spLocks noChangeShapeType="1"/>
            </p:cNvSpPr>
            <p:nvPr/>
          </p:nvSpPr>
          <p:spPr bwMode="auto">
            <a:xfrm>
              <a:off x="1701" y="2981"/>
              <a:ext cx="58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Line 11"/>
            <p:cNvSpPr>
              <a:spLocks noChangeShapeType="1"/>
            </p:cNvSpPr>
            <p:nvPr/>
          </p:nvSpPr>
          <p:spPr bwMode="auto">
            <a:xfrm flipV="1">
              <a:off x="2290" y="2754"/>
              <a:ext cx="136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12"/>
            <p:cNvSpPr>
              <a:spLocks noChangeShapeType="1"/>
            </p:cNvSpPr>
            <p:nvPr/>
          </p:nvSpPr>
          <p:spPr bwMode="auto">
            <a:xfrm>
              <a:off x="1201" y="3296"/>
              <a:ext cx="545" cy="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3"/>
            <p:cNvSpPr>
              <a:spLocks noChangeShapeType="1"/>
            </p:cNvSpPr>
            <p:nvPr/>
          </p:nvSpPr>
          <p:spPr bwMode="auto">
            <a:xfrm>
              <a:off x="2200" y="3071"/>
              <a:ext cx="90" cy="22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14"/>
            <p:cNvSpPr>
              <a:spLocks noChangeShapeType="1"/>
            </p:cNvSpPr>
            <p:nvPr/>
          </p:nvSpPr>
          <p:spPr bwMode="auto">
            <a:xfrm>
              <a:off x="2291" y="3298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5"/>
            <p:cNvSpPr>
              <a:spLocks noChangeShapeType="1"/>
            </p:cNvSpPr>
            <p:nvPr/>
          </p:nvSpPr>
          <p:spPr bwMode="auto">
            <a:xfrm flipV="1">
              <a:off x="1746" y="3071"/>
              <a:ext cx="91" cy="22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Rectangle 16"/>
            <p:cNvSpPr>
              <a:spLocks noChangeArrowheads="1"/>
            </p:cNvSpPr>
            <p:nvPr/>
          </p:nvSpPr>
          <p:spPr bwMode="auto">
            <a:xfrm>
              <a:off x="1519" y="2708"/>
              <a:ext cx="998" cy="686"/>
            </a:xfrm>
            <a:prstGeom prst="rect">
              <a:avLst/>
            </a:prstGeom>
            <a:noFill/>
            <a:ln w="12700" algn="ctr">
              <a:solidFill>
                <a:srgbClr val="FF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36880" name="Text Box 17"/>
            <p:cNvSpPr txBox="1">
              <a:spLocks noChangeArrowheads="1"/>
            </p:cNvSpPr>
            <p:nvPr/>
          </p:nvSpPr>
          <p:spPr bwMode="auto">
            <a:xfrm>
              <a:off x="703" y="2704"/>
              <a:ext cx="68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SDA</a:t>
              </a:r>
            </a:p>
          </p:txBody>
        </p:sp>
        <p:sp>
          <p:nvSpPr>
            <p:cNvPr id="36881" name="Text Box 18"/>
            <p:cNvSpPr txBox="1">
              <a:spLocks noChangeArrowheads="1"/>
            </p:cNvSpPr>
            <p:nvPr/>
          </p:nvSpPr>
          <p:spPr bwMode="auto">
            <a:xfrm>
              <a:off x="703" y="3127"/>
              <a:ext cx="68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SCL</a:t>
              </a:r>
            </a:p>
          </p:txBody>
        </p:sp>
        <p:sp>
          <p:nvSpPr>
            <p:cNvPr id="36882" name="Line 19"/>
            <p:cNvSpPr>
              <a:spLocks noChangeShapeType="1"/>
            </p:cNvSpPr>
            <p:nvPr/>
          </p:nvSpPr>
          <p:spPr bwMode="auto">
            <a:xfrm>
              <a:off x="1837" y="3071"/>
              <a:ext cx="36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20"/>
            <p:cNvSpPr>
              <a:spLocks noChangeShapeType="1"/>
            </p:cNvSpPr>
            <p:nvPr/>
          </p:nvSpPr>
          <p:spPr bwMode="auto">
            <a:xfrm>
              <a:off x="2426" y="2754"/>
              <a:ext cx="4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21"/>
            <p:cNvSpPr>
              <a:spLocks noChangeShapeType="1"/>
            </p:cNvSpPr>
            <p:nvPr/>
          </p:nvSpPr>
          <p:spPr bwMode="auto">
            <a:xfrm>
              <a:off x="3016" y="2754"/>
              <a:ext cx="122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22"/>
            <p:cNvSpPr>
              <a:spLocks noChangeShapeType="1"/>
            </p:cNvSpPr>
            <p:nvPr/>
          </p:nvSpPr>
          <p:spPr bwMode="auto">
            <a:xfrm>
              <a:off x="3015" y="3296"/>
              <a:ext cx="545" cy="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23"/>
            <p:cNvSpPr>
              <a:spLocks noChangeShapeType="1"/>
            </p:cNvSpPr>
            <p:nvPr/>
          </p:nvSpPr>
          <p:spPr bwMode="auto">
            <a:xfrm>
              <a:off x="4014" y="3071"/>
              <a:ext cx="90" cy="22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4"/>
            <p:cNvSpPr>
              <a:spLocks noChangeShapeType="1"/>
            </p:cNvSpPr>
            <p:nvPr/>
          </p:nvSpPr>
          <p:spPr bwMode="auto">
            <a:xfrm>
              <a:off x="4105" y="3298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25"/>
            <p:cNvSpPr>
              <a:spLocks noChangeShapeType="1"/>
            </p:cNvSpPr>
            <p:nvPr/>
          </p:nvSpPr>
          <p:spPr bwMode="auto">
            <a:xfrm flipV="1">
              <a:off x="3560" y="3071"/>
              <a:ext cx="91" cy="22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26"/>
            <p:cNvSpPr>
              <a:spLocks noChangeShapeType="1"/>
            </p:cNvSpPr>
            <p:nvPr/>
          </p:nvSpPr>
          <p:spPr bwMode="auto">
            <a:xfrm>
              <a:off x="3651" y="3071"/>
              <a:ext cx="36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Line 27"/>
            <p:cNvSpPr>
              <a:spLocks noChangeShapeType="1"/>
            </p:cNvSpPr>
            <p:nvPr/>
          </p:nvSpPr>
          <p:spPr bwMode="auto">
            <a:xfrm>
              <a:off x="4240" y="2754"/>
              <a:ext cx="4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Rectangle 28"/>
            <p:cNvSpPr>
              <a:spLocks noChangeArrowheads="1"/>
            </p:cNvSpPr>
            <p:nvPr/>
          </p:nvSpPr>
          <p:spPr bwMode="auto">
            <a:xfrm>
              <a:off x="3288" y="2708"/>
              <a:ext cx="998" cy="686"/>
            </a:xfrm>
            <a:prstGeom prst="rect">
              <a:avLst/>
            </a:prstGeom>
            <a:noFill/>
            <a:ln w="12700" algn="ctr">
              <a:solidFill>
                <a:srgbClr val="FF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636957" name="Text Box 29"/>
            <p:cNvSpPr txBox="1">
              <a:spLocks noChangeArrowheads="1"/>
            </p:cNvSpPr>
            <p:nvPr/>
          </p:nvSpPr>
          <p:spPr bwMode="auto">
            <a:xfrm>
              <a:off x="1609" y="3430"/>
              <a:ext cx="772" cy="2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rgbClr val="133984"/>
                  </a:solidFill>
                  <a:latin typeface="+mn-ea"/>
                  <a:ea typeface="+mn-ea"/>
                </a:rPr>
                <a:t>应答信号</a:t>
              </a:r>
            </a:p>
          </p:txBody>
        </p:sp>
        <p:sp>
          <p:nvSpPr>
            <p:cNvPr id="636958" name="Text Box 30"/>
            <p:cNvSpPr txBox="1">
              <a:spLocks noChangeArrowheads="1"/>
            </p:cNvSpPr>
            <p:nvPr/>
          </p:nvSpPr>
          <p:spPr bwMode="auto">
            <a:xfrm>
              <a:off x="3424" y="3430"/>
              <a:ext cx="771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rgbClr val="133984"/>
                  </a:solidFill>
                  <a:latin typeface="+mn-ea"/>
                  <a:ea typeface="+mn-ea"/>
                </a:rPr>
                <a:t>非应答信号</a:t>
              </a:r>
            </a:p>
          </p:txBody>
        </p:sp>
        <p:sp>
          <p:nvSpPr>
            <p:cNvPr id="36894" name="Text Box 31"/>
            <p:cNvSpPr txBox="1">
              <a:spLocks noChangeArrowheads="1"/>
            </p:cNvSpPr>
            <p:nvPr/>
          </p:nvSpPr>
          <p:spPr bwMode="auto">
            <a:xfrm>
              <a:off x="1927" y="3158"/>
              <a:ext cx="13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endParaRPr kumimoji="1" lang="en-US" altLang="zh-CN" sz="16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6895" name="Text Box 32"/>
            <p:cNvSpPr txBox="1">
              <a:spLocks noChangeArrowheads="1"/>
            </p:cNvSpPr>
            <p:nvPr/>
          </p:nvSpPr>
          <p:spPr bwMode="auto">
            <a:xfrm>
              <a:off x="3742" y="3158"/>
              <a:ext cx="13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endParaRPr kumimoji="1" lang="en-US" altLang="zh-CN" sz="16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6896" name="Line 33"/>
            <p:cNvSpPr>
              <a:spLocks noChangeShapeType="1"/>
            </p:cNvSpPr>
            <p:nvPr/>
          </p:nvSpPr>
          <p:spPr bwMode="auto">
            <a:xfrm>
              <a:off x="3787" y="3203"/>
              <a:ext cx="9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白色底板15_39_40</Template>
  <TotalTime>6479</TotalTime>
  <Words>2006</Words>
  <Application>Microsoft Office PowerPoint</Application>
  <PresentationFormat>全屏显示(4:3)</PresentationFormat>
  <Paragraphs>304</Paragraphs>
  <Slides>31</Slides>
  <Notes>1</Notes>
  <HiddenSlides>5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华文新魏</vt:lpstr>
      <vt:lpstr>黑体</vt:lpstr>
      <vt:lpstr>Calibri</vt:lpstr>
      <vt:lpstr>Times New Roman</vt:lpstr>
      <vt:lpstr>Corbel</vt:lpstr>
      <vt:lpstr>1_自定义设计方案</vt:lpstr>
      <vt:lpstr>1_自定义设计方案</vt:lpstr>
      <vt:lpstr>1_自定义设计方案</vt:lpstr>
      <vt:lpstr>公式</vt:lpstr>
      <vt:lpstr>I2C (Inter Integrated Circuit) 总线</vt:lpstr>
      <vt:lpstr>幻灯片 2</vt:lpstr>
      <vt:lpstr>幻灯片 3</vt:lpstr>
      <vt:lpstr>幻灯片 4</vt:lpstr>
      <vt:lpstr>幻灯片 5</vt:lpstr>
      <vt:lpstr>基本概念</vt:lpstr>
      <vt:lpstr>总线时序</vt:lpstr>
      <vt:lpstr>幻灯片 8</vt:lpstr>
      <vt:lpstr>幻灯片 9</vt:lpstr>
      <vt:lpstr>总线时序</vt:lpstr>
      <vt:lpstr>子地址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编程示例 </vt:lpstr>
      <vt:lpstr>编程示例 </vt:lpstr>
      <vt:lpstr>幻灯片 21</vt:lpstr>
      <vt:lpstr>幻灯片 22</vt:lpstr>
      <vt:lpstr>幻灯片 23</vt:lpstr>
      <vt:lpstr>幻灯片 24</vt:lpstr>
      <vt:lpstr>幻灯片 25</vt:lpstr>
      <vt:lpstr>幻灯片 26</vt:lpstr>
      <vt:lpstr>实验程序分析</vt:lpstr>
      <vt:lpstr>实验程序分析</vt:lpstr>
      <vt:lpstr>实验程序分析</vt:lpstr>
      <vt:lpstr>实验程序分析</vt:lpstr>
      <vt:lpstr>幻灯片 31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中文CORTEM+M3PPT校对版</dc:title>
  <dc:creator>ThemeGallery.com</dc:creator>
  <dc:description/>
  <cp:lastModifiedBy>wzx</cp:lastModifiedBy>
  <cp:revision>857</cp:revision>
  <dcterms:created xsi:type="dcterms:W3CDTF">2004-08-26T06:30:40Z</dcterms:created>
  <dcterms:modified xsi:type="dcterms:W3CDTF">2012-05-08T08:32:17Z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中文CORTEM+M3PPT校对版</vt:lpwstr>
  </property>
  <property fmtid="{D5CDD505-2E9C-101B-9397-08002B2CF9AE}" pid="3" name="SlideDescription">
    <vt:lpwstr/>
  </property>
</Properties>
</file>