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975" r:id="rId2"/>
    <p:sldId id="869" r:id="rId3"/>
    <p:sldId id="989" r:id="rId4"/>
    <p:sldId id="995" r:id="rId5"/>
    <p:sldId id="976" r:id="rId6"/>
    <p:sldId id="981" r:id="rId7"/>
    <p:sldId id="983" r:id="rId8"/>
    <p:sldId id="991" r:id="rId9"/>
    <p:sldId id="996" r:id="rId10"/>
    <p:sldId id="992" r:id="rId11"/>
    <p:sldId id="993" r:id="rId12"/>
    <p:sldId id="994" r:id="rId13"/>
    <p:sldId id="876" r:id="rId14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7" autoAdjust="0"/>
    <p:restoredTop sz="97168" autoAdjust="0"/>
  </p:normalViewPr>
  <p:slideViewPr>
    <p:cSldViewPr snapToObjects="1">
      <p:cViewPr varScale="1">
        <p:scale>
          <a:sx n="99" d="100"/>
          <a:sy n="99" d="100"/>
        </p:scale>
        <p:origin x="1048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F65589D-733C-457C-BCD5-FFFB38421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1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4E63A70-D4EC-4962-8904-8DA146A33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246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B476D74-5DC6-40FB-9DBD-A50BFF7BB309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80C3863-76CC-44D0-A566-7223532DB040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7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7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2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0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0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4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/>
            <a:r>
              <a:rPr lang="en-US" altLang="zh-CN" sz="4800" dirty="0" err="1" smtClean="0"/>
              <a:t>SysCtl</a:t>
            </a:r>
            <a:r>
              <a:rPr lang="zh-CN" altLang="en-US" sz="4800" dirty="0" smtClean="0"/>
              <a:t>系统控制单元</a:t>
            </a:r>
            <a:endParaRPr lang="zh-CN" altLang="zh-C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SysCtlClockFreqSet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uint32_t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SysCtlClockFreqSet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(uint32_t ui32Config, uint32_t ui32SysClock) </a:t>
            </a: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功能：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Configures the system clock </a:t>
            </a:r>
          </a:p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ui32SysClock</a:t>
            </a:r>
            <a:r>
              <a:rPr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is the requested processor frequency. </a:t>
            </a:r>
          </a:p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ui32Config</a:t>
            </a:r>
            <a:r>
              <a:rPr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is the required configuration of the device clocking. </a:t>
            </a:r>
          </a:p>
          <a:p>
            <a:pPr lvl="1"/>
            <a:r>
              <a:rPr kumimoji="1" lang="zh-CN" altLang="en-US" sz="2000" dirty="0" smtClean="0"/>
              <a:t>若使用外部晶振，则频率可设置为</a:t>
            </a:r>
            <a:endParaRPr kumimoji="1" lang="en-US" altLang="zh-CN" sz="2000" dirty="0"/>
          </a:p>
          <a:p>
            <a:pPr marL="1036638" lvl="2" indent="0">
              <a:buNone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SYSCTL_XTAL_5MHZ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SYSCTL_XTAL_6MHZ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SYSCTL_XTAL_8MHZ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SYSCTL_XTAL_10MHZ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SYSCTL_XTAL_12MHZ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SYSCTL_XTAL_16MHZ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SYSCTL_XTAL_18MHZ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SYSCTL_XTAL_20MHZ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SYSCTL_XTAL_24MHZ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 or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SYSCTL_XTAL_25MHz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75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SysCtlClockFreqSet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sz="2000" dirty="0" smtClean="0"/>
              <a:t>振荡源</a:t>
            </a:r>
            <a:endParaRPr kumimoji="1" lang="en-US" altLang="zh-CN" sz="2000" dirty="0" smtClean="0"/>
          </a:p>
          <a:p>
            <a:pPr marL="1036638" lvl="2" indent="0">
              <a:buNone/>
            </a:pPr>
            <a:r>
              <a:rPr lang="en-US" altLang="zh-CN" sz="2000" b="1" dirty="0"/>
              <a:t>SYSCTL_OSC_MAIN </a:t>
            </a:r>
            <a:r>
              <a:rPr lang="en-US" altLang="zh-CN" sz="2000" dirty="0"/>
              <a:t>to use an external crystal or </a:t>
            </a:r>
            <a:r>
              <a:rPr lang="en-US" altLang="zh-CN" sz="2000" dirty="0" smtClean="0"/>
              <a:t>oscillator.</a:t>
            </a:r>
            <a:endParaRPr lang="en-US" altLang="zh-CN" sz="2000" dirty="0"/>
          </a:p>
          <a:p>
            <a:pPr marL="1036638" lvl="2" indent="0">
              <a:buNone/>
            </a:pPr>
            <a:r>
              <a:rPr lang="en-US" altLang="zh-CN" sz="2000" b="1" dirty="0" smtClean="0"/>
              <a:t>SYSCTL_OSC_INT </a:t>
            </a:r>
            <a:r>
              <a:rPr lang="en-US" altLang="zh-CN" sz="2000" dirty="0"/>
              <a:t>to use the 16-MHz precision internal oscillator. </a:t>
            </a:r>
            <a:endParaRPr lang="en-US" altLang="zh-CN" sz="2000" dirty="0" smtClean="0"/>
          </a:p>
          <a:p>
            <a:pPr marL="1036638" lvl="2" indent="0">
              <a:buNone/>
            </a:pPr>
            <a:r>
              <a:rPr lang="en-US" altLang="zh-CN" sz="2000" b="1" dirty="0" smtClean="0"/>
              <a:t>SYSCTL_OSC_INT30 </a:t>
            </a:r>
            <a:r>
              <a:rPr lang="en-US" altLang="zh-CN" sz="2000" dirty="0"/>
              <a:t>to use the internal low frequency oscillator. </a:t>
            </a:r>
            <a:endParaRPr lang="en-US" altLang="zh-CN" sz="2000" dirty="0" smtClean="0"/>
          </a:p>
          <a:p>
            <a:pPr marL="1036638" lvl="2" indent="0">
              <a:buNone/>
            </a:pPr>
            <a:r>
              <a:rPr lang="en-US" altLang="zh-CN" sz="2000" b="1" dirty="0" smtClean="0"/>
              <a:t>SYSCTL_OSC_EXT32 </a:t>
            </a:r>
            <a:r>
              <a:rPr lang="en-US" altLang="zh-CN" sz="2000" dirty="0"/>
              <a:t>to use the hibernate modules 32.786-kHz oscillator. This option is only available on devices that include the hibernation module. </a:t>
            </a:r>
          </a:p>
          <a:p>
            <a:pPr lvl="1"/>
            <a:r>
              <a:rPr kumimoji="1" lang="zh-CN" altLang="en-US" sz="2000" dirty="0" smtClean="0"/>
              <a:t>系统时钟源</a:t>
            </a:r>
            <a:endParaRPr kumimoji="1" lang="en-US" altLang="zh-CN" sz="2000" dirty="0" smtClean="0"/>
          </a:p>
          <a:p>
            <a:pPr marL="1036638" lvl="2" indent="0">
              <a:buNone/>
            </a:pPr>
            <a:r>
              <a:rPr lang="en-US" altLang="zh-CN" sz="2000" b="1" dirty="0"/>
              <a:t>SYSCTL_USE_PLL </a:t>
            </a:r>
            <a:r>
              <a:rPr lang="en-US" altLang="zh-CN" sz="2000" dirty="0"/>
              <a:t>is used to select the PLL output as the system clock. </a:t>
            </a:r>
          </a:p>
          <a:p>
            <a:pPr marL="1036638" lvl="2" indent="0">
              <a:buNone/>
            </a:pPr>
            <a:r>
              <a:rPr lang="en-US" altLang="zh-CN" sz="2000" b="1" dirty="0"/>
              <a:t>SYSCTL_USE_OSC </a:t>
            </a:r>
            <a:r>
              <a:rPr lang="en-US" altLang="zh-CN" sz="2000" dirty="0"/>
              <a:t>is used to choose one of the oscillators as the system clock. 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15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SysCtlClockFreqSet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/>
              <a:t>PLL VCO </a:t>
            </a:r>
            <a:r>
              <a:rPr lang="zh-CN" altLang="en-US" sz="2000" dirty="0" smtClean="0"/>
              <a:t>频率</a:t>
            </a:r>
            <a:r>
              <a:rPr lang="en-US" altLang="zh-CN" sz="2000" dirty="0" smtClean="0"/>
              <a:t> </a:t>
            </a:r>
          </a:p>
          <a:p>
            <a:pPr marL="1036638" lvl="2" indent="0">
              <a:buNone/>
            </a:pPr>
            <a:r>
              <a:rPr lang="en-US" altLang="zh-CN" sz="2000" b="1" dirty="0"/>
              <a:t>SYSCTL_CFG_VCO_480 </a:t>
            </a:r>
            <a:r>
              <a:rPr lang="en-US" altLang="zh-CN" sz="2000" dirty="0"/>
              <a:t>to set the PLL VCO output to 480-MHz </a:t>
            </a:r>
            <a:endParaRPr lang="en-US" altLang="zh-CN" sz="2000" dirty="0" smtClean="0"/>
          </a:p>
          <a:p>
            <a:pPr marL="1036638" lvl="2" indent="0">
              <a:buNone/>
            </a:pPr>
            <a:r>
              <a:rPr lang="en-US" altLang="zh-CN" sz="2000" b="1" dirty="0" smtClean="0"/>
              <a:t>SYSCTL_CFG_VCO_320 </a:t>
            </a:r>
            <a:r>
              <a:rPr lang="en-US" altLang="zh-CN" sz="2000" dirty="0" smtClean="0"/>
              <a:t>to set the PLL VCO output to 320-MHz </a:t>
            </a:r>
          </a:p>
          <a:p>
            <a:r>
              <a:rPr lang="zh-CN" altLang="en-US" sz="2400" dirty="0" smtClean="0"/>
              <a:t>示例程序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SysCtlClockFreqSet</a:t>
            </a:r>
            <a:r>
              <a:rPr lang="en-US" altLang="zh-CN" sz="2000" i="1" dirty="0">
                <a:solidFill>
                  <a:schemeClr val="tx1"/>
                </a:solidFill>
              </a:rPr>
              <a:t>((SYSCTL_XTAL_25MHZ |SYSCTL_OSC_MAIN |SYSCTL_USE_PLL |SYSCTL_CFG_VCO_480), 20000000);	//</a:t>
            </a:r>
            <a:r>
              <a:rPr lang="zh-CN" altLang="en-US" sz="2000" i="1" dirty="0">
                <a:solidFill>
                  <a:schemeClr val="tx1"/>
                </a:solidFill>
              </a:rPr>
              <a:t>倍频到</a:t>
            </a:r>
            <a:r>
              <a:rPr lang="en-US" altLang="zh-CN" sz="2000" i="1" dirty="0">
                <a:solidFill>
                  <a:schemeClr val="tx1"/>
                </a:solidFill>
              </a:rPr>
              <a:t>480M</a:t>
            </a:r>
            <a:r>
              <a:rPr lang="zh-CN" altLang="en-US" sz="2000" i="1" dirty="0">
                <a:solidFill>
                  <a:schemeClr val="tx1"/>
                </a:solidFill>
              </a:rPr>
              <a:t>，再分频到</a:t>
            </a:r>
            <a:r>
              <a:rPr lang="en-US" altLang="zh-CN" sz="2000" i="1" dirty="0">
                <a:solidFill>
                  <a:schemeClr val="tx1"/>
                </a:solidFill>
              </a:rPr>
              <a:t>20M</a:t>
            </a:r>
            <a:r>
              <a:rPr lang="zh-CN" altLang="en-US" sz="2000" i="1" dirty="0">
                <a:solidFill>
                  <a:schemeClr val="tx1"/>
                </a:solidFill>
              </a:rPr>
              <a:t>，分频必须为整数倍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i="1" dirty="0" err="1">
                <a:solidFill>
                  <a:schemeClr val="tx1"/>
                </a:solidFill>
              </a:rPr>
              <a:t>SysCtlClockFreqSet</a:t>
            </a:r>
            <a:r>
              <a:rPr lang="en-US" altLang="zh-CN" sz="2000" i="1" dirty="0">
                <a:solidFill>
                  <a:schemeClr val="tx1"/>
                </a:solidFill>
              </a:rPr>
              <a:t>((SYSCTL_XTAL_25MHZ |SYSCTL_OSC_MAIN |SYSCTL_USE_OSC), 25000000);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5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概述</a:t>
            </a:r>
            <a:endParaRPr lang="zh-CN" altLang="zh-CN" sz="4000" dirty="0"/>
          </a:p>
        </p:txBody>
      </p:sp>
      <p:sp>
        <p:nvSpPr>
          <p:cNvPr id="409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229600" cy="38369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TM4C1294NCPDT</a:t>
            </a:r>
            <a:r>
              <a:rPr lang="zh-CN" altLang="zh-CN" sz="2400" dirty="0" smtClean="0"/>
              <a:t>微控</a:t>
            </a:r>
            <a:r>
              <a:rPr lang="zh-CN" altLang="zh-CN" sz="2400" dirty="0"/>
              <a:t>制器的系统控制单元主要提供如下系统控制功能：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</a:rPr>
              <a:t>器件标识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 smtClean="0"/>
              <a:t>版本</a:t>
            </a:r>
            <a:r>
              <a:rPr lang="zh-CN" altLang="zh-CN" sz="2400" dirty="0"/>
              <a:t>、器件编号、</a:t>
            </a:r>
            <a:r>
              <a:rPr lang="en-US" altLang="zh-CN" sz="2400" dirty="0"/>
              <a:t>SRAM</a:t>
            </a:r>
            <a:r>
              <a:rPr lang="zh-CN" altLang="zh-CN" sz="2400" dirty="0"/>
              <a:t>大小、</a:t>
            </a:r>
            <a:r>
              <a:rPr lang="en-US" altLang="zh-CN" sz="2400" dirty="0"/>
              <a:t>Flash</a:t>
            </a:r>
            <a:r>
              <a:rPr lang="zh-CN" altLang="zh-CN" sz="2400" dirty="0"/>
              <a:t>存储器大小以及其它特性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C00000"/>
                </a:solidFill>
              </a:rPr>
              <a:t>本</a:t>
            </a:r>
            <a:r>
              <a:rPr lang="zh-CN" altLang="zh-CN" sz="2400" b="1" dirty="0">
                <a:solidFill>
                  <a:srgbClr val="C00000"/>
                </a:solidFill>
              </a:rPr>
              <a:t>机控制</a:t>
            </a:r>
            <a:r>
              <a:rPr lang="zh-CN" altLang="zh-CN" sz="2400" dirty="0"/>
              <a:t>，如复位控制、功率控制和时钟控制等。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</a:rPr>
              <a:t>系统控制</a:t>
            </a:r>
            <a:r>
              <a:rPr lang="en-US" altLang="zh-CN" sz="2400" dirty="0"/>
              <a:t>(</a:t>
            </a:r>
            <a:r>
              <a:rPr lang="zh-CN" altLang="zh-CN" sz="2400" dirty="0"/>
              <a:t>运行模式、睡眠模式和深度睡眠模式</a:t>
            </a:r>
            <a:r>
              <a:rPr lang="en-US" altLang="zh-CN" sz="2400" dirty="0"/>
              <a:t>)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电源结构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4519823" cy="5568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 Control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复位源 </a:t>
            </a:r>
            <a:r>
              <a:rPr lang="en-US" altLang="zh-CN" dirty="0"/>
              <a:t>Reset Sources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上电复位</a:t>
            </a:r>
            <a:r>
              <a:rPr lang="en-US" altLang="zh-CN" dirty="0"/>
              <a:t>Power On Reset (POR)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外部管脚复位（</a:t>
            </a:r>
            <a:r>
              <a:rPr lang="en-US" altLang="zh-CN" dirty="0"/>
              <a:t>RST Pin)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Vdda</a:t>
            </a:r>
            <a:r>
              <a:rPr lang="zh-CN" altLang="en-US" dirty="0"/>
              <a:t>或</a:t>
            </a:r>
            <a:r>
              <a:rPr lang="en-US" altLang="zh-CN" dirty="0"/>
              <a:t>VDD</a:t>
            </a:r>
            <a:r>
              <a:rPr lang="zh-CN" altLang="en-US" dirty="0"/>
              <a:t>掉电复位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软件复位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看门狗（</a:t>
            </a:r>
            <a:r>
              <a:rPr lang="en-US" altLang="zh-CN" dirty="0"/>
              <a:t>Watchdog)</a:t>
            </a:r>
            <a:r>
              <a:rPr lang="zh-CN" altLang="en-US" dirty="0"/>
              <a:t>复位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冬眠模组事件（</a:t>
            </a:r>
            <a:r>
              <a:rPr lang="en-US" altLang="zh-CN" dirty="0"/>
              <a:t>Hibernation Module)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主振荡失败复位（</a:t>
            </a:r>
            <a:r>
              <a:rPr lang="en-US" altLang="zh-CN" dirty="0"/>
              <a:t>MOSC Failure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LDO</a:t>
            </a:r>
            <a:r>
              <a:rPr lang="zh-CN" altLang="en-US" sz="4000" dirty="0"/>
              <a:t>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4800" y="868363"/>
            <a:ext cx="8229600" cy="5532437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sz="2400" dirty="0" smtClean="0"/>
              <a:t>LDO </a:t>
            </a:r>
            <a:r>
              <a:rPr lang="zh-CN" altLang="en-US" sz="2400" dirty="0" smtClean="0"/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Low Drop-Out</a:t>
            </a:r>
            <a:r>
              <a:rPr lang="zh-CN" altLang="en-US" sz="2400" dirty="0" smtClean="0"/>
              <a:t>”是一种线性直流电源稳压器。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显著特点：</a:t>
            </a:r>
            <a:r>
              <a:rPr lang="zh-CN" altLang="en-US" sz="2400" dirty="0" smtClean="0"/>
              <a:t>输入与输出之间的压差低，能达到数百毫伏。传统线性稳压器一般在</a:t>
            </a:r>
            <a:r>
              <a:rPr lang="en-US" altLang="zh-CN" sz="2400" dirty="0" smtClean="0"/>
              <a:t>1.5V</a:t>
            </a:r>
            <a:r>
              <a:rPr lang="zh-CN" altLang="en-US" sz="2400" dirty="0" smtClean="0"/>
              <a:t>以上。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/>
              <a:t>TM4C1294NCPDT</a:t>
            </a:r>
            <a:r>
              <a:rPr lang="zh-CN" altLang="en-US" sz="2400" dirty="0" smtClean="0"/>
              <a:t>集成有一个内部的</a:t>
            </a:r>
            <a:r>
              <a:rPr lang="en-US" altLang="zh-CN" sz="2400" dirty="0" smtClean="0"/>
              <a:t>LDO</a:t>
            </a:r>
            <a:r>
              <a:rPr lang="zh-CN" altLang="en-US" sz="2400" dirty="0" smtClean="0"/>
              <a:t>稳压器，为处理器内核及片内外设提供稳定的电源。这样，只要为整颗芯片提供单一的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电源就能够正常工作。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C00000"/>
                </a:solidFill>
              </a:rPr>
              <a:t>TM4C1294NCPDT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的时钟源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/>
              <a:t>Precision Internal Oscillator (PIOSC)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/>
              <a:t>内部提供的</a:t>
            </a:r>
            <a:r>
              <a:rPr lang="en-US" altLang="zh-CN" dirty="0"/>
              <a:t>16M</a:t>
            </a:r>
            <a:r>
              <a:rPr lang="zh-CN" altLang="en-US" dirty="0"/>
              <a:t>振荡</a:t>
            </a:r>
            <a:r>
              <a:rPr lang="zh-CN" altLang="en-US" dirty="0" smtClean="0"/>
              <a:t>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/>
              <a:t>POR</a:t>
            </a:r>
            <a:r>
              <a:rPr lang="zh-CN" altLang="en-US" dirty="0"/>
              <a:t>时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未校</a:t>
            </a:r>
            <a:r>
              <a:rPr lang="zh-CN" altLang="en-US" dirty="0"/>
              <a:t>正时精度有限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eaLnBrk="1" hangingPunct="1"/>
            <a:r>
              <a:rPr lang="en-US" altLang="zh-CN" b="1" dirty="0"/>
              <a:t>Main Oscillator (MOSC) </a:t>
            </a:r>
            <a:r>
              <a:rPr lang="zh-CN" altLang="en-US" b="1" dirty="0" smtClean="0"/>
              <a:t>：</a:t>
            </a:r>
            <a:r>
              <a:rPr lang="zh-CN" altLang="en-US" dirty="0"/>
              <a:t>外部主振</a:t>
            </a:r>
            <a:r>
              <a:rPr lang="zh-CN" altLang="en-US" dirty="0" smtClean="0"/>
              <a:t>荡源，可</a:t>
            </a:r>
            <a:r>
              <a:rPr lang="zh-CN" altLang="en-US" dirty="0"/>
              <a:t>采用石英晶体振荡器作为高精度时钟源</a:t>
            </a:r>
            <a:r>
              <a:rPr lang="zh-CN" altLang="en-US" dirty="0" smtClean="0"/>
              <a:t>使用。使用</a:t>
            </a:r>
            <a:r>
              <a:rPr lang="en-US" altLang="zh-CN" dirty="0" smtClean="0"/>
              <a:t>PLL</a:t>
            </a:r>
            <a:r>
              <a:rPr lang="zh-CN" altLang="en-US" dirty="0" smtClean="0"/>
              <a:t>时，晶振频率可为</a:t>
            </a:r>
            <a:r>
              <a:rPr lang="en-US" altLang="zh-CN" dirty="0" smtClean="0"/>
              <a:t>5-25MHz</a:t>
            </a:r>
            <a:r>
              <a:rPr lang="zh-CN" altLang="en-US" dirty="0" smtClean="0"/>
              <a:t>。未使用</a:t>
            </a:r>
            <a:r>
              <a:rPr lang="en-US" altLang="zh-CN" dirty="0" smtClean="0"/>
              <a:t>PLL</a:t>
            </a:r>
            <a:r>
              <a:rPr lang="zh-CN" altLang="en-US" dirty="0" smtClean="0"/>
              <a:t>时，</a:t>
            </a:r>
            <a:r>
              <a:rPr lang="zh-CN" altLang="en-US" dirty="0"/>
              <a:t>晶振频率可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4-25MHz .</a:t>
            </a:r>
          </a:p>
          <a:p>
            <a:pPr lvl="1" eaLnBrk="1" hangingPunct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/>
              <a:t>Low-Frequency </a:t>
            </a:r>
            <a:r>
              <a:rPr lang="en-US" altLang="zh-CN" b="1" dirty="0"/>
              <a:t>Internal Oscillator (LFIOSC) </a:t>
            </a:r>
            <a:r>
              <a:rPr lang="zh-CN" altLang="en-US" dirty="0"/>
              <a:t>：通常接入</a:t>
            </a:r>
            <a:r>
              <a:rPr lang="en-US" altLang="zh-CN" dirty="0" smtClean="0"/>
              <a:t>33KHz</a:t>
            </a:r>
            <a:r>
              <a:rPr lang="zh-CN" altLang="en-US" dirty="0" smtClean="0"/>
              <a:t>振荡源</a:t>
            </a:r>
            <a:r>
              <a:rPr lang="zh-CN" altLang="en-US" dirty="0"/>
              <a:t>用于节能模式如冬眠</a:t>
            </a:r>
            <a:r>
              <a:rPr lang="zh-CN" altLang="en-US" dirty="0" smtClean="0"/>
              <a:t>等。</a:t>
            </a:r>
            <a:endParaRPr lang="en-US" altLang="zh-CN" dirty="0"/>
          </a:p>
          <a:p>
            <a:pPr lvl="1" eaLnBrk="1" hangingPunct="1"/>
            <a:r>
              <a:rPr lang="en-US" altLang="zh-CN" b="1" dirty="0" smtClean="0"/>
              <a:t>Hibernation </a:t>
            </a:r>
            <a:r>
              <a:rPr lang="en-US" altLang="zh-CN" b="1" dirty="0"/>
              <a:t>Module RTC Oscillator (RTCOSC) Clock Source </a:t>
            </a:r>
            <a:r>
              <a:rPr lang="en-US" altLang="zh-CN" dirty="0" smtClean="0"/>
              <a:t>:</a:t>
            </a:r>
            <a:r>
              <a:rPr lang="zh-CN" altLang="en-US" dirty="0" smtClean="0"/>
              <a:t>冬眠</a:t>
            </a:r>
            <a:r>
              <a:rPr lang="zh-CN" altLang="en-US" dirty="0"/>
              <a:t>模式下用于</a:t>
            </a:r>
            <a:r>
              <a:rPr lang="en-US" altLang="zh-CN" dirty="0"/>
              <a:t>RTC</a:t>
            </a:r>
            <a:r>
              <a:rPr lang="zh-CN" altLang="en-US" dirty="0" smtClean="0"/>
              <a:t>时钟，</a:t>
            </a:r>
            <a:r>
              <a:rPr lang="en-US" altLang="zh-CN" dirty="0"/>
              <a:t>32.768K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</a:rPr>
              <a:t>配置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b="1" dirty="0"/>
              <a:t>系统时钟在不同工作模式下（</a:t>
            </a:r>
            <a:r>
              <a:rPr lang="en-US" altLang="zh-CN" b="1" dirty="0"/>
              <a:t>RUN</a:t>
            </a:r>
            <a:r>
              <a:rPr lang="zh-CN" altLang="en-US" b="1" dirty="0"/>
              <a:t>，</a:t>
            </a:r>
            <a:r>
              <a:rPr lang="en-US" altLang="zh-CN" b="1" dirty="0"/>
              <a:t>SLEEP</a:t>
            </a:r>
            <a:r>
              <a:rPr lang="zh-CN" altLang="en-US" b="1" dirty="0"/>
              <a:t>，</a:t>
            </a:r>
            <a:r>
              <a:rPr lang="en-US" altLang="zh-CN" b="1" dirty="0"/>
              <a:t>DEEP SLEEP</a:t>
            </a:r>
            <a:r>
              <a:rPr lang="zh-CN" altLang="en-US" b="1" dirty="0"/>
              <a:t>）使用不同的时钟源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一般可以选择</a:t>
            </a:r>
            <a:r>
              <a:rPr lang="en-US" altLang="zh-CN" b="1" dirty="0"/>
              <a:t>PIOSC</a:t>
            </a:r>
            <a:r>
              <a:rPr lang="zh-CN" altLang="en-US" b="1" dirty="0"/>
              <a:t>或</a:t>
            </a:r>
            <a:r>
              <a:rPr lang="en-US" altLang="zh-CN" b="1" dirty="0"/>
              <a:t>MOSC</a:t>
            </a:r>
            <a:r>
              <a:rPr lang="zh-CN" altLang="en-US" b="1" dirty="0"/>
              <a:t>作为系统时</a:t>
            </a:r>
            <a:r>
              <a:rPr lang="zh-CN" altLang="en-US" b="1" dirty="0"/>
              <a:t>钟源，本</a:t>
            </a:r>
            <a:r>
              <a:rPr lang="zh-CN" altLang="en-US" b="1" dirty="0"/>
              <a:t>系统中因为硬件固定，只能为</a:t>
            </a:r>
            <a:r>
              <a:rPr lang="en-US" altLang="zh-CN" b="1" dirty="0"/>
              <a:t>16MPIOSC</a:t>
            </a:r>
            <a:r>
              <a:rPr lang="zh-CN" altLang="en-US" b="1" dirty="0"/>
              <a:t>及</a:t>
            </a:r>
            <a:r>
              <a:rPr lang="en-US" altLang="zh-CN" b="1" dirty="0"/>
              <a:t>25MMOSC</a:t>
            </a:r>
          </a:p>
          <a:p>
            <a:pPr lvl="1" eaLnBrk="1" hangingPunct="1"/>
            <a:r>
              <a:rPr lang="zh-CN" altLang="en-US" b="1" dirty="0"/>
              <a:t>可以通过</a:t>
            </a:r>
            <a:r>
              <a:rPr lang="en-US" altLang="zh-CN" b="1" dirty="0"/>
              <a:t>PLL</a:t>
            </a:r>
            <a:r>
              <a:rPr lang="zh-CN" altLang="en-US" b="1" dirty="0"/>
              <a:t>倍频模式将系统时钟调整到不同系统时钟，系统频率最大</a:t>
            </a:r>
            <a:r>
              <a:rPr lang="en-US" altLang="zh-CN" b="1" dirty="0"/>
              <a:t>120M</a:t>
            </a:r>
          </a:p>
          <a:p>
            <a:pPr lvl="2" eaLnBrk="1" hangingPunct="1"/>
            <a:r>
              <a:rPr lang="zh-CN" altLang="en-US" b="1" dirty="0"/>
              <a:t>在</a:t>
            </a:r>
            <a:r>
              <a:rPr lang="en-US" altLang="zh-CN" b="1" dirty="0"/>
              <a:t>16M</a:t>
            </a:r>
            <a:r>
              <a:rPr lang="zh-CN" altLang="en-US" b="1" dirty="0"/>
              <a:t>或</a:t>
            </a:r>
            <a:r>
              <a:rPr lang="en-US" altLang="zh-CN" b="1" dirty="0"/>
              <a:t>25M</a:t>
            </a:r>
            <a:r>
              <a:rPr lang="zh-CN" altLang="en-US" b="1" dirty="0"/>
              <a:t>模式下，可以将</a:t>
            </a:r>
            <a:r>
              <a:rPr lang="en-US" altLang="zh-CN" b="1" dirty="0"/>
              <a:t>PLL</a:t>
            </a:r>
            <a:r>
              <a:rPr lang="zh-CN" altLang="en-US" b="1" dirty="0"/>
              <a:t>频率配置为</a:t>
            </a:r>
            <a:r>
              <a:rPr lang="en-US" altLang="zh-CN" b="1" dirty="0"/>
              <a:t>320M</a:t>
            </a:r>
            <a:r>
              <a:rPr lang="zh-CN" altLang="en-US" b="1" dirty="0"/>
              <a:t>或</a:t>
            </a:r>
            <a:r>
              <a:rPr lang="en-US" altLang="zh-CN" b="1" dirty="0"/>
              <a:t>480M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然后从此</a:t>
            </a:r>
            <a:r>
              <a:rPr lang="en-US" altLang="zh-CN" b="1" dirty="0"/>
              <a:t>PLL</a:t>
            </a:r>
            <a:r>
              <a:rPr lang="zh-CN" altLang="en-US" b="1" dirty="0"/>
              <a:t>频率经过（</a:t>
            </a:r>
            <a:r>
              <a:rPr lang="en-US" altLang="zh-CN" b="1" dirty="0"/>
              <a:t>1-1024</a:t>
            </a:r>
            <a:r>
              <a:rPr lang="zh-CN" altLang="en-US" b="1" dirty="0"/>
              <a:t>）分频再到想要的系统频率</a:t>
            </a:r>
            <a:r>
              <a:rPr lang="en-US" altLang="zh-CN" b="1" dirty="0"/>
              <a:t>SYSCLK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SysCtlPeripheralEnable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SysCtlPeripheralEnable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(uint32_t ui32Peripheral)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功能：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Enables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 peripheral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ui32Peripheral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is the peripheral to enable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SYSCTL_PERIPH_GPIOA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SYSCTL_PERIPH_I2C0</a:t>
            </a:r>
            <a:endParaRPr lang="en-US" altLang="zh-CN" sz="2000" b="1" dirty="0"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SYSCTL_PERIPH_PWM0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SYSCTL_PERIPH_TIMER0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SYSCTL_PERIPH_UART0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SYSCTL_PERIPH_CAN0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22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SysCtlPeripheralReady</a:t>
            </a:r>
            <a:r>
              <a:rPr lang="en-US" altLang="zh-CN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bool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SysCtlPeripheralReady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(uint32_t ui32Peripheral)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功能：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Determines if a peripheral is ready.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ui32Peripheral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is the peripheral in question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返回值：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Returns true if the specified peripheral is ready and false if it is not. </a:t>
            </a:r>
          </a:p>
        </p:txBody>
      </p:sp>
    </p:spTree>
    <p:extLst>
      <p:ext uri="{BB962C8B-B14F-4D97-AF65-F5344CB8AC3E}">
        <p14:creationId xmlns:p14="http://schemas.microsoft.com/office/powerpoint/2010/main" val="36196789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10858</TotalTime>
  <Words>645</Words>
  <Application>Microsoft Macintosh PowerPoint</Application>
  <PresentationFormat>全屏显示(4:3)</PresentationFormat>
  <Paragraphs>75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Times New Roman</vt:lpstr>
      <vt:lpstr>黑体</vt:lpstr>
      <vt:lpstr>华文新魏</vt:lpstr>
      <vt:lpstr>宋体</vt:lpstr>
      <vt:lpstr>Arial</vt:lpstr>
      <vt:lpstr>1_自定义设计方案</vt:lpstr>
      <vt:lpstr>SysCtl系统控制单元</vt:lpstr>
      <vt:lpstr>概述</vt:lpstr>
      <vt:lpstr>电源结构</vt:lpstr>
      <vt:lpstr>Reset Control </vt:lpstr>
      <vt:lpstr>LDO控制 </vt:lpstr>
      <vt:lpstr>时钟控制</vt:lpstr>
      <vt:lpstr>时钟控制</vt:lpstr>
      <vt:lpstr>SysCtlPeripheralEnable  </vt:lpstr>
      <vt:lpstr>SysCtlPeripheralReady  </vt:lpstr>
      <vt:lpstr>SysCtlClockFreqSet </vt:lpstr>
      <vt:lpstr>SysCtlClockFreqSet</vt:lpstr>
      <vt:lpstr>SysCtlClockFreqSet</vt:lpstr>
      <vt:lpstr>谢 谢！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peter weng</cp:lastModifiedBy>
  <cp:revision>2517</cp:revision>
  <cp:lastPrinted>1601-01-01T00:00:00Z</cp:lastPrinted>
  <dcterms:created xsi:type="dcterms:W3CDTF">1601-01-01T00:00:00Z</dcterms:created>
  <dcterms:modified xsi:type="dcterms:W3CDTF">2017-05-08T09:03:59Z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