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6"/>
  </p:notesMasterIdLst>
  <p:sldIdLst>
    <p:sldId id="313" r:id="rId3"/>
    <p:sldId id="256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257" r:id="rId12"/>
    <p:sldId id="258" r:id="rId13"/>
    <p:sldId id="279" r:id="rId14"/>
    <p:sldId id="280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B02"/>
    <a:srgbClr val="1F7F3D"/>
    <a:srgbClr val="132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18"/>
  </p:normalViewPr>
  <p:slideViewPr>
    <p:cSldViewPr>
      <p:cViewPr>
        <p:scale>
          <a:sx n="97" d="100"/>
          <a:sy n="97" d="100"/>
        </p:scale>
        <p:origin x="121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3E9419-C1A4-41AB-AD68-1EADCBCFCD11}" type="datetimeFigureOut">
              <a:rPr lang="zh-CN" altLang="en-US"/>
              <a:pPr>
                <a:defRPr/>
              </a:pPr>
              <a:t>2017/5/8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F2AF4D-9145-4914-BD6D-E55BE0568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2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94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679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88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41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35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4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pt底板白-英文大写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黑体" pitchFamily="2" charset="-122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黑体" pitchFamily="2" charset="-122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30726" name="Picture 7" descr="1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740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784976" cy="2664296"/>
          </a:xfrm>
        </p:spPr>
        <p:txBody>
          <a:bodyPr/>
          <a:lstStyle/>
          <a:p>
            <a:r>
              <a:rPr lang="en-US" altLang="zh-CN" dirty="0" smtClean="0"/>
              <a:t>General-Purpose Input/Outputs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(GPIOs)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98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68325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endParaRPr lang="zh-CN" altLang="en-US" b="1" dirty="0" smtClean="0"/>
          </a:p>
          <a:p>
            <a:pPr lvl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altLang="zh-CN" sz="2000" dirty="0" smtClean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8338" y="2178968"/>
            <a:ext cx="1905000" cy="1143000"/>
          </a:xfrm>
          <a:prstGeom prst="wedgeRectCallout">
            <a:avLst>
              <a:gd name="adj1" fmla="val 117167"/>
              <a:gd name="adj2" fmla="val 79861"/>
            </a:avLst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检测数字输入，如键盘或开关信号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21338" y="1340768"/>
            <a:ext cx="1752600" cy="838200"/>
          </a:xfrm>
          <a:prstGeom prst="wedgeRectCallout">
            <a:avLst>
              <a:gd name="adj1" fmla="val -63949"/>
              <a:gd name="adj2" fmla="val 116287"/>
            </a:avLst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驱动</a:t>
            </a:r>
            <a:r>
              <a:rPr kumimoji="1" lang="en-US" altLang="zh-CN" sz="2400">
                <a:latin typeface="Times New Roman" pitchFamily="18" charset="0"/>
                <a:ea typeface="华文新魏" pitchFamily="2" charset="-122"/>
              </a:rPr>
              <a:t>LED</a:t>
            </a: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或其它指示器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87938" y="5226968"/>
            <a:ext cx="2057400" cy="457200"/>
          </a:xfrm>
          <a:prstGeom prst="wedgeRectCallout">
            <a:avLst>
              <a:gd name="adj1" fmla="val -33023"/>
              <a:gd name="adj2" fmla="val -252083"/>
            </a:avLst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华文新魏" pitchFamily="2" charset="-122"/>
              </a:rPr>
              <a:t>控制片外器件</a:t>
            </a:r>
          </a:p>
        </p:txBody>
      </p:sp>
      <p:grpSp>
        <p:nvGrpSpPr>
          <p:cNvPr id="8197" name="Group 4"/>
          <p:cNvGrpSpPr>
            <a:grpSpLocks noChangeAspect="1"/>
          </p:cNvGrpSpPr>
          <p:nvPr/>
        </p:nvGrpSpPr>
        <p:grpSpPr bwMode="auto">
          <a:xfrm>
            <a:off x="2268538" y="1902743"/>
            <a:ext cx="5486400" cy="3400425"/>
            <a:chOff x="1429" y="1752"/>
            <a:chExt cx="3456" cy="2142"/>
          </a:xfrm>
        </p:grpSpPr>
        <p:sp>
          <p:nvSpPr>
            <p:cNvPr id="81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29" y="1752"/>
              <a:ext cx="3456" cy="2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Rectangle 5"/>
            <p:cNvSpPr>
              <a:spLocks noChangeArrowheads="1"/>
            </p:cNvSpPr>
            <p:nvPr/>
          </p:nvSpPr>
          <p:spPr bwMode="auto">
            <a:xfrm>
              <a:off x="2479" y="1839"/>
              <a:ext cx="875" cy="1925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01" name="Line 6"/>
            <p:cNvSpPr>
              <a:spLocks noChangeShapeType="1"/>
            </p:cNvSpPr>
            <p:nvPr/>
          </p:nvSpPr>
          <p:spPr bwMode="auto">
            <a:xfrm>
              <a:off x="4404" y="2277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7"/>
            <p:cNvSpPr>
              <a:spLocks noChangeShapeType="1"/>
            </p:cNvSpPr>
            <p:nvPr/>
          </p:nvSpPr>
          <p:spPr bwMode="auto">
            <a:xfrm flipH="1">
              <a:off x="4054" y="2277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8"/>
            <p:cNvSpPr>
              <a:spLocks noChangeShapeType="1"/>
            </p:cNvSpPr>
            <p:nvPr/>
          </p:nvSpPr>
          <p:spPr bwMode="auto">
            <a:xfrm flipV="1">
              <a:off x="4141" y="2251"/>
              <a:ext cx="1" cy="5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9"/>
            <p:cNvSpPr>
              <a:spLocks noChangeShapeType="1"/>
            </p:cNvSpPr>
            <p:nvPr/>
          </p:nvSpPr>
          <p:spPr bwMode="auto">
            <a:xfrm flipV="1">
              <a:off x="4404" y="2251"/>
              <a:ext cx="1" cy="5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 flipH="1">
              <a:off x="4141" y="2251"/>
              <a:ext cx="26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 flipH="1">
              <a:off x="4141" y="2303"/>
              <a:ext cx="26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4133" y="2155"/>
              <a:ext cx="10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R3</a:t>
              </a:r>
              <a:endParaRPr lang="zh-CN" altLang="zh-CN"/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4133" y="2312"/>
              <a:ext cx="14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10K</a:t>
              </a:r>
              <a:endParaRPr lang="zh-CN" altLang="zh-CN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>
              <a:off x="1866" y="3327"/>
              <a:ext cx="1" cy="17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5"/>
            <p:cNvSpPr>
              <a:spLocks noChangeShapeType="1"/>
            </p:cNvSpPr>
            <p:nvPr/>
          </p:nvSpPr>
          <p:spPr bwMode="auto">
            <a:xfrm flipV="1">
              <a:off x="1866" y="2889"/>
              <a:ext cx="1" cy="1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Freeform 16"/>
            <p:cNvSpPr>
              <a:spLocks/>
            </p:cNvSpPr>
            <p:nvPr/>
          </p:nvSpPr>
          <p:spPr bwMode="auto">
            <a:xfrm>
              <a:off x="1779" y="3064"/>
              <a:ext cx="35" cy="263"/>
            </a:xfrm>
            <a:custGeom>
              <a:avLst/>
              <a:gdLst>
                <a:gd name="T0" fmla="*/ 26 w 35"/>
                <a:gd name="T1" fmla="*/ 263 h 263"/>
                <a:gd name="T2" fmla="*/ 35 w 35"/>
                <a:gd name="T3" fmla="*/ 263 h 263"/>
                <a:gd name="T4" fmla="*/ 35 w 35"/>
                <a:gd name="T5" fmla="*/ 0 h 263"/>
                <a:gd name="T6" fmla="*/ 26 w 35"/>
                <a:gd name="T7" fmla="*/ 0 h 263"/>
                <a:gd name="T8" fmla="*/ 26 w 35"/>
                <a:gd name="T9" fmla="*/ 96 h 263"/>
                <a:gd name="T10" fmla="*/ 0 w 35"/>
                <a:gd name="T11" fmla="*/ 96 h 263"/>
                <a:gd name="T12" fmla="*/ 0 w 35"/>
                <a:gd name="T13" fmla="*/ 166 h 263"/>
                <a:gd name="T14" fmla="*/ 26 w 35"/>
                <a:gd name="T15" fmla="*/ 166 h 263"/>
                <a:gd name="T16" fmla="*/ 26 w 35"/>
                <a:gd name="T17" fmla="*/ 263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"/>
                <a:gd name="T28" fmla="*/ 0 h 263"/>
                <a:gd name="T29" fmla="*/ 35 w 35"/>
                <a:gd name="T30" fmla="*/ 263 h 2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" h="263">
                  <a:moveTo>
                    <a:pt x="26" y="263"/>
                  </a:moveTo>
                  <a:lnTo>
                    <a:pt x="35" y="263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0" y="166"/>
                  </a:lnTo>
                  <a:lnTo>
                    <a:pt x="26" y="166"/>
                  </a:lnTo>
                  <a:lnTo>
                    <a:pt x="26" y="263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Oval 17"/>
            <p:cNvSpPr>
              <a:spLocks noChangeArrowheads="1"/>
            </p:cNvSpPr>
            <p:nvPr/>
          </p:nvSpPr>
          <p:spPr bwMode="auto">
            <a:xfrm>
              <a:off x="1840" y="3274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13" name="Oval 18"/>
            <p:cNvSpPr>
              <a:spLocks noChangeArrowheads="1"/>
            </p:cNvSpPr>
            <p:nvPr/>
          </p:nvSpPr>
          <p:spPr bwMode="auto">
            <a:xfrm>
              <a:off x="1840" y="3064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14" name="Rectangle 19"/>
            <p:cNvSpPr>
              <a:spLocks noChangeArrowheads="1"/>
            </p:cNvSpPr>
            <p:nvPr/>
          </p:nvSpPr>
          <p:spPr bwMode="auto">
            <a:xfrm>
              <a:off x="1866" y="3152"/>
              <a:ext cx="14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RST</a:t>
              </a:r>
              <a:endParaRPr lang="zh-CN" altLang="zh-CN"/>
            </a:p>
          </p:txBody>
        </p:sp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 flipV="1">
              <a:off x="2129" y="3064"/>
              <a:ext cx="1" cy="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1"/>
            <p:cNvSpPr>
              <a:spLocks noChangeShapeType="1"/>
            </p:cNvSpPr>
            <p:nvPr/>
          </p:nvSpPr>
          <p:spPr bwMode="auto">
            <a:xfrm>
              <a:off x="2129" y="3239"/>
              <a:ext cx="1" cy="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2"/>
            <p:cNvSpPr>
              <a:spLocks noChangeShapeType="1"/>
            </p:cNvSpPr>
            <p:nvPr/>
          </p:nvSpPr>
          <p:spPr bwMode="auto">
            <a:xfrm>
              <a:off x="2129" y="3213"/>
              <a:ext cx="1" cy="2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23"/>
            <p:cNvSpPr>
              <a:spLocks noChangeShapeType="1"/>
            </p:cNvSpPr>
            <p:nvPr/>
          </p:nvSpPr>
          <p:spPr bwMode="auto">
            <a:xfrm>
              <a:off x="2129" y="3152"/>
              <a:ext cx="1" cy="2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24"/>
            <p:cNvSpPr>
              <a:spLocks noChangeShapeType="1"/>
            </p:cNvSpPr>
            <p:nvPr/>
          </p:nvSpPr>
          <p:spPr bwMode="auto">
            <a:xfrm>
              <a:off x="2050" y="3213"/>
              <a:ext cx="158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25"/>
            <p:cNvSpPr>
              <a:spLocks noChangeShapeType="1"/>
            </p:cNvSpPr>
            <p:nvPr/>
          </p:nvSpPr>
          <p:spPr bwMode="auto">
            <a:xfrm>
              <a:off x="2050" y="3178"/>
              <a:ext cx="158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Rectangle 26"/>
            <p:cNvSpPr>
              <a:spLocks noChangeArrowheads="1"/>
            </p:cNvSpPr>
            <p:nvPr/>
          </p:nvSpPr>
          <p:spPr bwMode="auto">
            <a:xfrm>
              <a:off x="2216" y="3143"/>
              <a:ext cx="14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C16</a:t>
              </a:r>
              <a:endParaRPr lang="zh-CN" altLang="zh-CN"/>
            </a:p>
          </p:txBody>
        </p:sp>
        <p:sp>
          <p:nvSpPr>
            <p:cNvPr id="8222" name="Rectangle 27"/>
            <p:cNvSpPr>
              <a:spLocks noChangeArrowheads="1"/>
            </p:cNvSpPr>
            <p:nvPr/>
          </p:nvSpPr>
          <p:spPr bwMode="auto">
            <a:xfrm>
              <a:off x="2216" y="3231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104</a:t>
              </a:r>
              <a:endParaRPr lang="zh-CN" altLang="zh-CN"/>
            </a:p>
          </p:txBody>
        </p:sp>
        <p:sp>
          <p:nvSpPr>
            <p:cNvPr id="8223" name="Line 28"/>
            <p:cNvSpPr>
              <a:spLocks noChangeShapeType="1"/>
            </p:cNvSpPr>
            <p:nvPr/>
          </p:nvSpPr>
          <p:spPr bwMode="auto">
            <a:xfrm>
              <a:off x="3879" y="2277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29"/>
            <p:cNvSpPr>
              <a:spLocks noChangeShapeType="1"/>
            </p:cNvSpPr>
            <p:nvPr/>
          </p:nvSpPr>
          <p:spPr bwMode="auto">
            <a:xfrm flipH="1">
              <a:off x="3529" y="2277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0"/>
            <p:cNvSpPr>
              <a:spLocks noChangeShapeType="1"/>
            </p:cNvSpPr>
            <p:nvPr/>
          </p:nvSpPr>
          <p:spPr bwMode="auto">
            <a:xfrm flipV="1">
              <a:off x="3686" y="2382"/>
              <a:ext cx="35" cy="35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1"/>
            <p:cNvSpPr>
              <a:spLocks noChangeShapeType="1"/>
            </p:cNvSpPr>
            <p:nvPr/>
          </p:nvSpPr>
          <p:spPr bwMode="auto">
            <a:xfrm flipV="1">
              <a:off x="3756" y="2382"/>
              <a:ext cx="35" cy="35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32"/>
            <p:cNvSpPr>
              <a:spLocks noChangeShapeType="1"/>
            </p:cNvSpPr>
            <p:nvPr/>
          </p:nvSpPr>
          <p:spPr bwMode="auto">
            <a:xfrm flipH="1">
              <a:off x="3616" y="2277"/>
              <a:ext cx="26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Freeform 33"/>
            <p:cNvSpPr>
              <a:spLocks/>
            </p:cNvSpPr>
            <p:nvPr/>
          </p:nvSpPr>
          <p:spPr bwMode="auto">
            <a:xfrm>
              <a:off x="3730" y="2198"/>
              <a:ext cx="88" cy="158"/>
            </a:xfrm>
            <a:custGeom>
              <a:avLst/>
              <a:gdLst>
                <a:gd name="T0" fmla="*/ 88 w 88"/>
                <a:gd name="T1" fmla="*/ 158 h 158"/>
                <a:gd name="T2" fmla="*/ 0 w 88"/>
                <a:gd name="T3" fmla="*/ 79 h 158"/>
                <a:gd name="T4" fmla="*/ 88 w 88"/>
                <a:gd name="T5" fmla="*/ 0 h 158"/>
                <a:gd name="T6" fmla="*/ 88 w 88"/>
                <a:gd name="T7" fmla="*/ 158 h 1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58"/>
                <a:gd name="T14" fmla="*/ 88 w 88"/>
                <a:gd name="T15" fmla="*/ 158 h 1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58">
                  <a:moveTo>
                    <a:pt x="88" y="158"/>
                  </a:moveTo>
                  <a:lnTo>
                    <a:pt x="0" y="79"/>
                  </a:lnTo>
                  <a:lnTo>
                    <a:pt x="88" y="0"/>
                  </a:lnTo>
                  <a:lnTo>
                    <a:pt x="88" y="158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Rectangle 34"/>
            <p:cNvSpPr>
              <a:spLocks noChangeArrowheads="1"/>
            </p:cNvSpPr>
            <p:nvPr/>
          </p:nvSpPr>
          <p:spPr bwMode="auto">
            <a:xfrm>
              <a:off x="3721" y="2198"/>
              <a:ext cx="9" cy="158"/>
            </a:xfrm>
            <a:prstGeom prst="rect">
              <a:avLst/>
            </a:prstGeom>
            <a:solidFill>
              <a:srgbClr val="0000FF"/>
            </a:solidFill>
            <a:ln w="14288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30" name="Freeform 35"/>
            <p:cNvSpPr>
              <a:spLocks/>
            </p:cNvSpPr>
            <p:nvPr/>
          </p:nvSpPr>
          <p:spPr bwMode="auto">
            <a:xfrm>
              <a:off x="3669" y="2408"/>
              <a:ext cx="26" cy="26"/>
            </a:xfrm>
            <a:custGeom>
              <a:avLst/>
              <a:gdLst>
                <a:gd name="T0" fmla="*/ 26 w 26"/>
                <a:gd name="T1" fmla="*/ 26 h 26"/>
                <a:gd name="T2" fmla="*/ 0 w 26"/>
                <a:gd name="T3" fmla="*/ 26 h 26"/>
                <a:gd name="T4" fmla="*/ 0 w 26"/>
                <a:gd name="T5" fmla="*/ 0 h 26"/>
                <a:gd name="T6" fmla="*/ 26 w 26"/>
                <a:gd name="T7" fmla="*/ 26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2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36"/>
            <p:cNvSpPr>
              <a:spLocks/>
            </p:cNvSpPr>
            <p:nvPr/>
          </p:nvSpPr>
          <p:spPr bwMode="auto">
            <a:xfrm>
              <a:off x="3739" y="2408"/>
              <a:ext cx="26" cy="26"/>
            </a:xfrm>
            <a:custGeom>
              <a:avLst/>
              <a:gdLst>
                <a:gd name="T0" fmla="*/ 26 w 26"/>
                <a:gd name="T1" fmla="*/ 26 h 26"/>
                <a:gd name="T2" fmla="*/ 0 w 26"/>
                <a:gd name="T3" fmla="*/ 26 h 26"/>
                <a:gd name="T4" fmla="*/ 0 w 26"/>
                <a:gd name="T5" fmla="*/ 0 h 26"/>
                <a:gd name="T6" fmla="*/ 26 w 26"/>
                <a:gd name="T7" fmla="*/ 26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26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FF"/>
            </a:solidFill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Rectangle 37"/>
            <p:cNvSpPr>
              <a:spLocks noChangeArrowheads="1"/>
            </p:cNvSpPr>
            <p:nvPr/>
          </p:nvSpPr>
          <p:spPr bwMode="auto">
            <a:xfrm>
              <a:off x="3608" y="2111"/>
              <a:ext cx="20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LED1</a:t>
              </a:r>
              <a:endParaRPr lang="zh-CN" altLang="zh-CN"/>
            </a:p>
          </p:txBody>
        </p:sp>
        <p:sp>
          <p:nvSpPr>
            <p:cNvPr id="8233" name="Rectangle 38"/>
            <p:cNvSpPr>
              <a:spLocks noChangeArrowheads="1"/>
            </p:cNvSpPr>
            <p:nvPr/>
          </p:nvSpPr>
          <p:spPr bwMode="auto">
            <a:xfrm>
              <a:off x="3608" y="2435"/>
              <a:ext cx="28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POWER</a:t>
              </a:r>
              <a:endParaRPr lang="zh-CN" altLang="zh-CN"/>
            </a:p>
          </p:txBody>
        </p:sp>
        <p:sp>
          <p:nvSpPr>
            <p:cNvPr id="8234" name="Line 39"/>
            <p:cNvSpPr>
              <a:spLocks noChangeShapeType="1"/>
            </p:cNvSpPr>
            <p:nvPr/>
          </p:nvSpPr>
          <p:spPr bwMode="auto">
            <a:xfrm flipH="1">
              <a:off x="3354" y="2277"/>
              <a:ext cx="175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Oval 40"/>
            <p:cNvSpPr>
              <a:spLocks noChangeArrowheads="1"/>
            </p:cNvSpPr>
            <p:nvPr/>
          </p:nvSpPr>
          <p:spPr bwMode="auto">
            <a:xfrm>
              <a:off x="4465" y="2189"/>
              <a:ext cx="53" cy="53"/>
            </a:xfrm>
            <a:prstGeom prst="ellips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36" name="Rectangle 41"/>
            <p:cNvSpPr>
              <a:spLocks noChangeArrowheads="1"/>
            </p:cNvSpPr>
            <p:nvPr/>
          </p:nvSpPr>
          <p:spPr bwMode="auto">
            <a:xfrm>
              <a:off x="4386" y="2102"/>
              <a:ext cx="21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800000"/>
                  </a:solidFill>
                  <a:latin typeface="Times New Roman" pitchFamily="18" charset="0"/>
                </a:rPr>
                <a:t>+3.3V</a:t>
              </a:r>
              <a:endParaRPr lang="zh-CN" altLang="zh-CN"/>
            </a:p>
          </p:txBody>
        </p:sp>
        <p:sp>
          <p:nvSpPr>
            <p:cNvPr id="8237" name="Line 42"/>
            <p:cNvSpPr>
              <a:spLocks noChangeShapeType="1"/>
            </p:cNvSpPr>
            <p:nvPr/>
          </p:nvSpPr>
          <p:spPr bwMode="auto">
            <a:xfrm flipV="1">
              <a:off x="4491" y="2242"/>
              <a:ext cx="1" cy="35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43"/>
            <p:cNvSpPr>
              <a:spLocks noChangeShapeType="1"/>
            </p:cNvSpPr>
            <p:nvPr/>
          </p:nvSpPr>
          <p:spPr bwMode="auto">
            <a:xfrm>
              <a:off x="1866" y="2889"/>
              <a:ext cx="613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44"/>
            <p:cNvSpPr>
              <a:spLocks noChangeShapeType="1"/>
            </p:cNvSpPr>
            <p:nvPr/>
          </p:nvSpPr>
          <p:spPr bwMode="auto">
            <a:xfrm flipV="1">
              <a:off x="2129" y="2889"/>
              <a:ext cx="1" cy="175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Freeform 45"/>
            <p:cNvSpPr>
              <a:spLocks/>
            </p:cNvSpPr>
            <p:nvPr/>
          </p:nvSpPr>
          <p:spPr bwMode="auto">
            <a:xfrm>
              <a:off x="1866" y="3327"/>
              <a:ext cx="263" cy="174"/>
            </a:xfrm>
            <a:custGeom>
              <a:avLst/>
              <a:gdLst>
                <a:gd name="T0" fmla="*/ 263 w 263"/>
                <a:gd name="T1" fmla="*/ 0 h 174"/>
                <a:gd name="T2" fmla="*/ 263 w 263"/>
                <a:gd name="T3" fmla="*/ 174 h 174"/>
                <a:gd name="T4" fmla="*/ 0 w 263"/>
                <a:gd name="T5" fmla="*/ 174 h 174"/>
                <a:gd name="T6" fmla="*/ 0 60000 65536"/>
                <a:gd name="T7" fmla="*/ 0 60000 65536"/>
                <a:gd name="T8" fmla="*/ 0 60000 65536"/>
                <a:gd name="T9" fmla="*/ 0 w 263"/>
                <a:gd name="T10" fmla="*/ 0 h 174"/>
                <a:gd name="T11" fmla="*/ 263 w 263"/>
                <a:gd name="T12" fmla="*/ 174 h 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174">
                  <a:moveTo>
                    <a:pt x="263" y="0"/>
                  </a:moveTo>
                  <a:lnTo>
                    <a:pt x="263" y="174"/>
                  </a:lnTo>
                  <a:lnTo>
                    <a:pt x="0" y="174"/>
                  </a:lnTo>
                </a:path>
              </a:pathLst>
            </a:custGeom>
            <a:noFill/>
            <a:ln w="1428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46"/>
            <p:cNvSpPr>
              <a:spLocks noChangeShapeType="1"/>
            </p:cNvSpPr>
            <p:nvPr/>
          </p:nvSpPr>
          <p:spPr bwMode="auto">
            <a:xfrm flipV="1">
              <a:off x="1866" y="2452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47"/>
            <p:cNvSpPr>
              <a:spLocks noChangeShapeType="1"/>
            </p:cNvSpPr>
            <p:nvPr/>
          </p:nvSpPr>
          <p:spPr bwMode="auto">
            <a:xfrm>
              <a:off x="1866" y="2802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48"/>
            <p:cNvSpPr>
              <a:spLocks noChangeShapeType="1"/>
            </p:cNvSpPr>
            <p:nvPr/>
          </p:nvSpPr>
          <p:spPr bwMode="auto">
            <a:xfrm flipH="1">
              <a:off x="1840" y="2802"/>
              <a:ext cx="5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49"/>
            <p:cNvSpPr>
              <a:spLocks noChangeShapeType="1"/>
            </p:cNvSpPr>
            <p:nvPr/>
          </p:nvSpPr>
          <p:spPr bwMode="auto">
            <a:xfrm flipH="1">
              <a:off x="1840" y="2539"/>
              <a:ext cx="5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50"/>
            <p:cNvSpPr>
              <a:spLocks noChangeShapeType="1"/>
            </p:cNvSpPr>
            <p:nvPr/>
          </p:nvSpPr>
          <p:spPr bwMode="auto">
            <a:xfrm>
              <a:off x="1840" y="2539"/>
              <a:ext cx="1" cy="26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51"/>
            <p:cNvSpPr>
              <a:spLocks noChangeShapeType="1"/>
            </p:cNvSpPr>
            <p:nvPr/>
          </p:nvSpPr>
          <p:spPr bwMode="auto">
            <a:xfrm>
              <a:off x="1893" y="2539"/>
              <a:ext cx="1" cy="26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Rectangle 52"/>
            <p:cNvSpPr>
              <a:spLocks noChangeArrowheads="1"/>
            </p:cNvSpPr>
            <p:nvPr/>
          </p:nvSpPr>
          <p:spPr bwMode="auto">
            <a:xfrm>
              <a:off x="1919" y="2531"/>
              <a:ext cx="10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R3</a:t>
              </a:r>
              <a:endParaRPr lang="zh-CN" altLang="zh-CN"/>
            </a:p>
          </p:txBody>
        </p:sp>
        <p:sp>
          <p:nvSpPr>
            <p:cNvPr id="8248" name="Rectangle 53"/>
            <p:cNvSpPr>
              <a:spLocks noChangeArrowheads="1"/>
            </p:cNvSpPr>
            <p:nvPr/>
          </p:nvSpPr>
          <p:spPr bwMode="auto">
            <a:xfrm>
              <a:off x="1919" y="2671"/>
              <a:ext cx="14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10K</a:t>
              </a:r>
              <a:endParaRPr lang="zh-CN" altLang="zh-CN"/>
            </a:p>
          </p:txBody>
        </p:sp>
        <p:sp>
          <p:nvSpPr>
            <p:cNvPr id="8249" name="Oval 54"/>
            <p:cNvSpPr>
              <a:spLocks noChangeArrowheads="1"/>
            </p:cNvSpPr>
            <p:nvPr/>
          </p:nvSpPr>
          <p:spPr bwMode="auto">
            <a:xfrm>
              <a:off x="1840" y="2364"/>
              <a:ext cx="53" cy="53"/>
            </a:xfrm>
            <a:prstGeom prst="ellips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50" name="Rectangle 55"/>
            <p:cNvSpPr>
              <a:spLocks noChangeArrowheads="1"/>
            </p:cNvSpPr>
            <p:nvPr/>
          </p:nvSpPr>
          <p:spPr bwMode="auto">
            <a:xfrm>
              <a:off x="1761" y="2277"/>
              <a:ext cx="21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800000"/>
                  </a:solidFill>
                  <a:latin typeface="Times New Roman" pitchFamily="18" charset="0"/>
                </a:rPr>
                <a:t>+3.3V</a:t>
              </a:r>
              <a:endParaRPr lang="zh-CN" altLang="zh-CN"/>
            </a:p>
          </p:txBody>
        </p:sp>
        <p:sp>
          <p:nvSpPr>
            <p:cNvPr id="8251" name="Line 56"/>
            <p:cNvSpPr>
              <a:spLocks noChangeShapeType="1"/>
            </p:cNvSpPr>
            <p:nvPr/>
          </p:nvSpPr>
          <p:spPr bwMode="auto">
            <a:xfrm flipV="1">
              <a:off x="1866" y="2417"/>
              <a:ext cx="1" cy="35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57"/>
            <p:cNvSpPr>
              <a:spLocks noChangeShapeType="1"/>
            </p:cNvSpPr>
            <p:nvPr/>
          </p:nvSpPr>
          <p:spPr bwMode="auto">
            <a:xfrm>
              <a:off x="1910" y="3589"/>
              <a:ext cx="175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Line 58"/>
            <p:cNvSpPr>
              <a:spLocks noChangeShapeType="1"/>
            </p:cNvSpPr>
            <p:nvPr/>
          </p:nvSpPr>
          <p:spPr bwMode="auto">
            <a:xfrm>
              <a:off x="1936" y="3615"/>
              <a:ext cx="123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Line 59"/>
            <p:cNvSpPr>
              <a:spLocks noChangeShapeType="1"/>
            </p:cNvSpPr>
            <p:nvPr/>
          </p:nvSpPr>
          <p:spPr bwMode="auto">
            <a:xfrm>
              <a:off x="1963" y="3641"/>
              <a:ext cx="70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60"/>
            <p:cNvSpPr>
              <a:spLocks noChangeShapeType="1"/>
            </p:cNvSpPr>
            <p:nvPr/>
          </p:nvSpPr>
          <p:spPr bwMode="auto">
            <a:xfrm>
              <a:off x="1989" y="3668"/>
              <a:ext cx="17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Line 61"/>
            <p:cNvSpPr>
              <a:spLocks noChangeShapeType="1"/>
            </p:cNvSpPr>
            <p:nvPr/>
          </p:nvSpPr>
          <p:spPr bwMode="auto">
            <a:xfrm>
              <a:off x="1998" y="3501"/>
              <a:ext cx="1" cy="8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Rectangle 62"/>
            <p:cNvSpPr>
              <a:spLocks noChangeArrowheads="1"/>
            </p:cNvSpPr>
            <p:nvPr/>
          </p:nvSpPr>
          <p:spPr bwMode="auto">
            <a:xfrm>
              <a:off x="3966" y="2802"/>
              <a:ext cx="525" cy="787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258" name="Line 63"/>
            <p:cNvSpPr>
              <a:spLocks noChangeShapeType="1"/>
            </p:cNvSpPr>
            <p:nvPr/>
          </p:nvSpPr>
          <p:spPr bwMode="auto">
            <a:xfrm>
              <a:off x="4491" y="3414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Rectangle 64"/>
            <p:cNvSpPr>
              <a:spLocks noChangeArrowheads="1"/>
            </p:cNvSpPr>
            <p:nvPr/>
          </p:nvSpPr>
          <p:spPr bwMode="auto">
            <a:xfrm>
              <a:off x="4317" y="3371"/>
              <a:ext cx="12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QB</a:t>
              </a:r>
              <a:endParaRPr lang="zh-CN" altLang="zh-CN"/>
            </a:p>
          </p:txBody>
        </p:sp>
        <p:sp>
          <p:nvSpPr>
            <p:cNvPr id="8260" name="Rectangle 65"/>
            <p:cNvSpPr>
              <a:spLocks noChangeArrowheads="1"/>
            </p:cNvSpPr>
            <p:nvPr/>
          </p:nvSpPr>
          <p:spPr bwMode="auto">
            <a:xfrm>
              <a:off x="4623" y="3327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zh-CN" altLang="zh-CN"/>
            </a:p>
          </p:txBody>
        </p:sp>
        <p:sp>
          <p:nvSpPr>
            <p:cNvPr id="8261" name="Line 66"/>
            <p:cNvSpPr>
              <a:spLocks noChangeShapeType="1"/>
            </p:cNvSpPr>
            <p:nvPr/>
          </p:nvSpPr>
          <p:spPr bwMode="auto">
            <a:xfrm>
              <a:off x="4491" y="3327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Rectangle 67"/>
            <p:cNvSpPr>
              <a:spLocks noChangeArrowheads="1"/>
            </p:cNvSpPr>
            <p:nvPr/>
          </p:nvSpPr>
          <p:spPr bwMode="auto">
            <a:xfrm>
              <a:off x="4317" y="3283"/>
              <a:ext cx="12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QC</a:t>
              </a:r>
              <a:endParaRPr lang="zh-CN" altLang="zh-CN"/>
            </a:p>
          </p:txBody>
        </p:sp>
        <p:sp>
          <p:nvSpPr>
            <p:cNvPr id="8263" name="Rectangle 68"/>
            <p:cNvSpPr>
              <a:spLocks noChangeArrowheads="1"/>
            </p:cNvSpPr>
            <p:nvPr/>
          </p:nvSpPr>
          <p:spPr bwMode="auto">
            <a:xfrm>
              <a:off x="4623" y="3240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zh-CN"/>
            </a:p>
          </p:txBody>
        </p:sp>
        <p:sp>
          <p:nvSpPr>
            <p:cNvPr id="8264" name="Line 69"/>
            <p:cNvSpPr>
              <a:spLocks noChangeShapeType="1"/>
            </p:cNvSpPr>
            <p:nvPr/>
          </p:nvSpPr>
          <p:spPr bwMode="auto">
            <a:xfrm>
              <a:off x="4491" y="3239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Rectangle 70"/>
            <p:cNvSpPr>
              <a:spLocks noChangeArrowheads="1"/>
            </p:cNvSpPr>
            <p:nvPr/>
          </p:nvSpPr>
          <p:spPr bwMode="auto">
            <a:xfrm>
              <a:off x="4308" y="3196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QD</a:t>
              </a:r>
              <a:endParaRPr lang="zh-CN" altLang="zh-CN"/>
            </a:p>
          </p:txBody>
        </p:sp>
        <p:sp>
          <p:nvSpPr>
            <p:cNvPr id="8266" name="Rectangle 71"/>
            <p:cNvSpPr>
              <a:spLocks noChangeArrowheads="1"/>
            </p:cNvSpPr>
            <p:nvPr/>
          </p:nvSpPr>
          <p:spPr bwMode="auto">
            <a:xfrm>
              <a:off x="4623" y="3152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zh-CN" altLang="zh-CN"/>
            </a:p>
          </p:txBody>
        </p:sp>
        <p:sp>
          <p:nvSpPr>
            <p:cNvPr id="8267" name="Line 72"/>
            <p:cNvSpPr>
              <a:spLocks noChangeShapeType="1"/>
            </p:cNvSpPr>
            <p:nvPr/>
          </p:nvSpPr>
          <p:spPr bwMode="auto">
            <a:xfrm>
              <a:off x="4491" y="3152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Rectangle 73"/>
            <p:cNvSpPr>
              <a:spLocks noChangeArrowheads="1"/>
            </p:cNvSpPr>
            <p:nvPr/>
          </p:nvSpPr>
          <p:spPr bwMode="auto">
            <a:xfrm>
              <a:off x="4317" y="3108"/>
              <a:ext cx="12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QE</a:t>
              </a:r>
              <a:endParaRPr lang="zh-CN" altLang="zh-CN"/>
            </a:p>
          </p:txBody>
        </p:sp>
        <p:sp>
          <p:nvSpPr>
            <p:cNvPr id="8269" name="Rectangle 74"/>
            <p:cNvSpPr>
              <a:spLocks noChangeArrowheads="1"/>
            </p:cNvSpPr>
            <p:nvPr/>
          </p:nvSpPr>
          <p:spPr bwMode="auto">
            <a:xfrm>
              <a:off x="4623" y="3065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zh-CN" altLang="zh-CN"/>
            </a:p>
          </p:txBody>
        </p:sp>
        <p:sp>
          <p:nvSpPr>
            <p:cNvPr id="8270" name="Line 75"/>
            <p:cNvSpPr>
              <a:spLocks noChangeShapeType="1"/>
            </p:cNvSpPr>
            <p:nvPr/>
          </p:nvSpPr>
          <p:spPr bwMode="auto">
            <a:xfrm>
              <a:off x="4491" y="3064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Rectangle 76"/>
            <p:cNvSpPr>
              <a:spLocks noChangeArrowheads="1"/>
            </p:cNvSpPr>
            <p:nvPr/>
          </p:nvSpPr>
          <p:spPr bwMode="auto">
            <a:xfrm>
              <a:off x="4325" y="3021"/>
              <a:ext cx="11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QF</a:t>
              </a:r>
              <a:endParaRPr lang="zh-CN" altLang="zh-CN"/>
            </a:p>
          </p:txBody>
        </p:sp>
        <p:sp>
          <p:nvSpPr>
            <p:cNvPr id="8272" name="Rectangle 77"/>
            <p:cNvSpPr>
              <a:spLocks noChangeArrowheads="1"/>
            </p:cNvSpPr>
            <p:nvPr/>
          </p:nvSpPr>
          <p:spPr bwMode="auto">
            <a:xfrm>
              <a:off x="4623" y="2977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zh-CN" altLang="zh-CN"/>
            </a:p>
          </p:txBody>
        </p:sp>
        <p:sp>
          <p:nvSpPr>
            <p:cNvPr id="8273" name="Line 78"/>
            <p:cNvSpPr>
              <a:spLocks noChangeShapeType="1"/>
            </p:cNvSpPr>
            <p:nvPr/>
          </p:nvSpPr>
          <p:spPr bwMode="auto">
            <a:xfrm>
              <a:off x="4491" y="2977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Rectangle 79"/>
            <p:cNvSpPr>
              <a:spLocks noChangeArrowheads="1"/>
            </p:cNvSpPr>
            <p:nvPr/>
          </p:nvSpPr>
          <p:spPr bwMode="auto">
            <a:xfrm>
              <a:off x="4308" y="2933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QG</a:t>
              </a:r>
              <a:endParaRPr lang="zh-CN" altLang="zh-CN"/>
            </a:p>
          </p:txBody>
        </p:sp>
        <p:sp>
          <p:nvSpPr>
            <p:cNvPr id="8275" name="Rectangle 80"/>
            <p:cNvSpPr>
              <a:spLocks noChangeArrowheads="1"/>
            </p:cNvSpPr>
            <p:nvPr/>
          </p:nvSpPr>
          <p:spPr bwMode="auto">
            <a:xfrm>
              <a:off x="4623" y="2890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zh-CN" altLang="zh-CN"/>
            </a:p>
          </p:txBody>
        </p:sp>
        <p:sp>
          <p:nvSpPr>
            <p:cNvPr id="8276" name="Line 81"/>
            <p:cNvSpPr>
              <a:spLocks noChangeShapeType="1"/>
            </p:cNvSpPr>
            <p:nvPr/>
          </p:nvSpPr>
          <p:spPr bwMode="auto">
            <a:xfrm>
              <a:off x="4491" y="2889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Rectangle 82"/>
            <p:cNvSpPr>
              <a:spLocks noChangeArrowheads="1"/>
            </p:cNvSpPr>
            <p:nvPr/>
          </p:nvSpPr>
          <p:spPr bwMode="auto">
            <a:xfrm>
              <a:off x="4308" y="2846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QH</a:t>
              </a:r>
              <a:endParaRPr lang="zh-CN" altLang="zh-CN"/>
            </a:p>
          </p:txBody>
        </p:sp>
        <p:sp>
          <p:nvSpPr>
            <p:cNvPr id="8278" name="Rectangle 83"/>
            <p:cNvSpPr>
              <a:spLocks noChangeArrowheads="1"/>
            </p:cNvSpPr>
            <p:nvPr/>
          </p:nvSpPr>
          <p:spPr bwMode="auto">
            <a:xfrm>
              <a:off x="4623" y="2802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zh-CN" altLang="zh-CN"/>
            </a:p>
          </p:txBody>
        </p:sp>
        <p:sp>
          <p:nvSpPr>
            <p:cNvPr id="8279" name="Line 84"/>
            <p:cNvSpPr>
              <a:spLocks noChangeShapeType="1"/>
            </p:cNvSpPr>
            <p:nvPr/>
          </p:nvSpPr>
          <p:spPr bwMode="auto">
            <a:xfrm flipH="1">
              <a:off x="3704" y="2889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0" name="Rectangle 85"/>
            <p:cNvSpPr>
              <a:spLocks noChangeArrowheads="1"/>
            </p:cNvSpPr>
            <p:nvPr/>
          </p:nvSpPr>
          <p:spPr bwMode="auto">
            <a:xfrm>
              <a:off x="4019" y="2846"/>
              <a:ext cx="18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GND</a:t>
              </a:r>
              <a:endParaRPr lang="zh-CN" altLang="zh-CN"/>
            </a:p>
          </p:txBody>
        </p:sp>
        <p:sp>
          <p:nvSpPr>
            <p:cNvPr id="8281" name="Rectangle 86"/>
            <p:cNvSpPr>
              <a:spLocks noChangeArrowheads="1"/>
            </p:cNvSpPr>
            <p:nvPr/>
          </p:nvSpPr>
          <p:spPr bwMode="auto">
            <a:xfrm>
              <a:off x="3774" y="2802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zh-CN" altLang="zh-CN"/>
            </a:p>
          </p:txBody>
        </p:sp>
        <p:sp>
          <p:nvSpPr>
            <p:cNvPr id="8282" name="Line 87"/>
            <p:cNvSpPr>
              <a:spLocks noChangeShapeType="1"/>
            </p:cNvSpPr>
            <p:nvPr/>
          </p:nvSpPr>
          <p:spPr bwMode="auto">
            <a:xfrm flipH="1">
              <a:off x="3704" y="3064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3" name="Rectangle 88"/>
            <p:cNvSpPr>
              <a:spLocks noChangeArrowheads="1"/>
            </p:cNvSpPr>
            <p:nvPr/>
          </p:nvSpPr>
          <p:spPr bwMode="auto">
            <a:xfrm>
              <a:off x="4019" y="3021"/>
              <a:ext cx="16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SQH</a:t>
              </a:r>
              <a:endParaRPr lang="zh-CN" altLang="zh-CN"/>
            </a:p>
          </p:txBody>
        </p:sp>
        <p:sp>
          <p:nvSpPr>
            <p:cNvPr id="8284" name="Rectangle 89"/>
            <p:cNvSpPr>
              <a:spLocks noChangeArrowheads="1"/>
            </p:cNvSpPr>
            <p:nvPr/>
          </p:nvSpPr>
          <p:spPr bwMode="auto">
            <a:xfrm>
              <a:off x="3774" y="2977"/>
              <a:ext cx="6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lang="zh-CN" altLang="zh-CN"/>
            </a:p>
          </p:txBody>
        </p:sp>
        <p:sp>
          <p:nvSpPr>
            <p:cNvPr id="8285" name="Line 90"/>
            <p:cNvSpPr>
              <a:spLocks noChangeShapeType="1"/>
            </p:cNvSpPr>
            <p:nvPr/>
          </p:nvSpPr>
          <p:spPr bwMode="auto">
            <a:xfrm flipH="1">
              <a:off x="3704" y="3414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91"/>
            <p:cNvSpPr>
              <a:spLocks noChangeShapeType="1"/>
            </p:cNvSpPr>
            <p:nvPr/>
          </p:nvSpPr>
          <p:spPr bwMode="auto">
            <a:xfrm flipH="1">
              <a:off x="4019" y="3370"/>
              <a:ext cx="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Line 92"/>
            <p:cNvSpPr>
              <a:spLocks noChangeShapeType="1"/>
            </p:cNvSpPr>
            <p:nvPr/>
          </p:nvSpPr>
          <p:spPr bwMode="auto">
            <a:xfrm flipH="1">
              <a:off x="4063" y="3370"/>
              <a:ext cx="4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8" name="Line 93"/>
            <p:cNvSpPr>
              <a:spLocks noChangeShapeType="1"/>
            </p:cNvSpPr>
            <p:nvPr/>
          </p:nvSpPr>
          <p:spPr bwMode="auto">
            <a:xfrm flipH="1">
              <a:off x="4106" y="3370"/>
              <a:ext cx="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Line 94"/>
            <p:cNvSpPr>
              <a:spLocks noChangeShapeType="1"/>
            </p:cNvSpPr>
            <p:nvPr/>
          </p:nvSpPr>
          <p:spPr bwMode="auto">
            <a:xfrm flipH="1">
              <a:off x="4150" y="3370"/>
              <a:ext cx="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0" name="Rectangle 95"/>
            <p:cNvSpPr>
              <a:spLocks noChangeArrowheads="1"/>
            </p:cNvSpPr>
            <p:nvPr/>
          </p:nvSpPr>
          <p:spPr bwMode="auto">
            <a:xfrm>
              <a:off x="4019" y="3371"/>
              <a:ext cx="19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SCLR</a:t>
              </a:r>
              <a:endParaRPr lang="zh-CN" altLang="zh-CN"/>
            </a:p>
          </p:txBody>
        </p:sp>
        <p:sp>
          <p:nvSpPr>
            <p:cNvPr id="8291" name="Rectangle 96"/>
            <p:cNvSpPr>
              <a:spLocks noChangeArrowheads="1"/>
            </p:cNvSpPr>
            <p:nvPr/>
          </p:nvSpPr>
          <p:spPr bwMode="auto">
            <a:xfrm>
              <a:off x="3739" y="3327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zh-CN" altLang="zh-CN"/>
            </a:p>
          </p:txBody>
        </p:sp>
        <p:sp>
          <p:nvSpPr>
            <p:cNvPr id="8292" name="Line 97"/>
            <p:cNvSpPr>
              <a:spLocks noChangeShapeType="1"/>
            </p:cNvSpPr>
            <p:nvPr/>
          </p:nvSpPr>
          <p:spPr bwMode="auto">
            <a:xfrm flipH="1">
              <a:off x="3704" y="3152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3" name="Rectangle 98"/>
            <p:cNvSpPr>
              <a:spLocks noChangeArrowheads="1"/>
            </p:cNvSpPr>
            <p:nvPr/>
          </p:nvSpPr>
          <p:spPr bwMode="auto">
            <a:xfrm>
              <a:off x="4019" y="3108"/>
              <a:ext cx="15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SCK</a:t>
              </a:r>
              <a:endParaRPr lang="zh-CN" altLang="zh-CN"/>
            </a:p>
          </p:txBody>
        </p:sp>
        <p:sp>
          <p:nvSpPr>
            <p:cNvPr id="8294" name="Rectangle 99"/>
            <p:cNvSpPr>
              <a:spLocks noChangeArrowheads="1"/>
            </p:cNvSpPr>
            <p:nvPr/>
          </p:nvSpPr>
          <p:spPr bwMode="auto">
            <a:xfrm>
              <a:off x="3739" y="3065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zh-CN" altLang="zh-CN"/>
            </a:p>
          </p:txBody>
        </p:sp>
        <p:sp>
          <p:nvSpPr>
            <p:cNvPr id="8295" name="Line 100"/>
            <p:cNvSpPr>
              <a:spLocks noChangeShapeType="1"/>
            </p:cNvSpPr>
            <p:nvPr/>
          </p:nvSpPr>
          <p:spPr bwMode="auto">
            <a:xfrm flipH="1">
              <a:off x="3704" y="3239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" name="Rectangle 101"/>
            <p:cNvSpPr>
              <a:spLocks noChangeArrowheads="1"/>
            </p:cNvSpPr>
            <p:nvPr/>
          </p:nvSpPr>
          <p:spPr bwMode="auto">
            <a:xfrm>
              <a:off x="4019" y="3196"/>
              <a:ext cx="16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RCK</a:t>
              </a:r>
              <a:endParaRPr lang="zh-CN" altLang="zh-CN"/>
            </a:p>
          </p:txBody>
        </p:sp>
        <p:sp>
          <p:nvSpPr>
            <p:cNvPr id="8297" name="Rectangle 102"/>
            <p:cNvSpPr>
              <a:spLocks noChangeArrowheads="1"/>
            </p:cNvSpPr>
            <p:nvPr/>
          </p:nvSpPr>
          <p:spPr bwMode="auto">
            <a:xfrm>
              <a:off x="3739" y="3152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zh-CN" altLang="zh-CN"/>
            </a:p>
          </p:txBody>
        </p:sp>
        <p:sp>
          <p:nvSpPr>
            <p:cNvPr id="8298" name="Line 103"/>
            <p:cNvSpPr>
              <a:spLocks noChangeShapeType="1"/>
            </p:cNvSpPr>
            <p:nvPr/>
          </p:nvSpPr>
          <p:spPr bwMode="auto">
            <a:xfrm flipH="1">
              <a:off x="3704" y="2977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" name="Line 104"/>
            <p:cNvSpPr>
              <a:spLocks noChangeShapeType="1"/>
            </p:cNvSpPr>
            <p:nvPr/>
          </p:nvSpPr>
          <p:spPr bwMode="auto">
            <a:xfrm flipH="1">
              <a:off x="4019" y="2933"/>
              <a:ext cx="6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" name="Line 105"/>
            <p:cNvSpPr>
              <a:spLocks noChangeShapeType="1"/>
            </p:cNvSpPr>
            <p:nvPr/>
          </p:nvSpPr>
          <p:spPr bwMode="auto">
            <a:xfrm flipH="1">
              <a:off x="4080" y="2933"/>
              <a:ext cx="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" name="Rectangle 106"/>
            <p:cNvSpPr>
              <a:spLocks noChangeArrowheads="1"/>
            </p:cNvSpPr>
            <p:nvPr/>
          </p:nvSpPr>
          <p:spPr bwMode="auto">
            <a:xfrm>
              <a:off x="4019" y="2933"/>
              <a:ext cx="12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OE</a:t>
              </a:r>
              <a:endParaRPr lang="zh-CN" altLang="zh-CN"/>
            </a:p>
          </p:txBody>
        </p:sp>
        <p:sp>
          <p:nvSpPr>
            <p:cNvPr id="8302" name="Rectangle 107"/>
            <p:cNvSpPr>
              <a:spLocks noChangeArrowheads="1"/>
            </p:cNvSpPr>
            <p:nvPr/>
          </p:nvSpPr>
          <p:spPr bwMode="auto">
            <a:xfrm>
              <a:off x="3739" y="2890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13</a:t>
              </a:r>
              <a:endParaRPr lang="zh-CN" altLang="zh-CN"/>
            </a:p>
          </p:txBody>
        </p:sp>
        <p:sp>
          <p:nvSpPr>
            <p:cNvPr id="8303" name="Line 108"/>
            <p:cNvSpPr>
              <a:spLocks noChangeShapeType="1"/>
            </p:cNvSpPr>
            <p:nvPr/>
          </p:nvSpPr>
          <p:spPr bwMode="auto">
            <a:xfrm flipH="1">
              <a:off x="3704" y="3327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" name="Rectangle 109"/>
            <p:cNvSpPr>
              <a:spLocks noChangeArrowheads="1"/>
            </p:cNvSpPr>
            <p:nvPr/>
          </p:nvSpPr>
          <p:spPr bwMode="auto">
            <a:xfrm>
              <a:off x="4019" y="3283"/>
              <a:ext cx="8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SI</a:t>
              </a:r>
              <a:endParaRPr lang="zh-CN" altLang="zh-CN"/>
            </a:p>
          </p:txBody>
        </p:sp>
        <p:sp>
          <p:nvSpPr>
            <p:cNvPr id="8305" name="Rectangle 110"/>
            <p:cNvSpPr>
              <a:spLocks noChangeArrowheads="1"/>
            </p:cNvSpPr>
            <p:nvPr/>
          </p:nvSpPr>
          <p:spPr bwMode="auto">
            <a:xfrm>
              <a:off x="3739" y="3240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  <a:endParaRPr lang="zh-CN" altLang="zh-CN"/>
            </a:p>
          </p:txBody>
        </p:sp>
        <p:sp>
          <p:nvSpPr>
            <p:cNvPr id="8306" name="Line 111"/>
            <p:cNvSpPr>
              <a:spLocks noChangeShapeType="1"/>
            </p:cNvSpPr>
            <p:nvPr/>
          </p:nvSpPr>
          <p:spPr bwMode="auto">
            <a:xfrm>
              <a:off x="4491" y="3501"/>
              <a:ext cx="2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7" name="Rectangle 112"/>
            <p:cNvSpPr>
              <a:spLocks noChangeArrowheads="1"/>
            </p:cNvSpPr>
            <p:nvPr/>
          </p:nvSpPr>
          <p:spPr bwMode="auto">
            <a:xfrm>
              <a:off x="4308" y="3458"/>
              <a:ext cx="1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QA</a:t>
              </a:r>
              <a:endParaRPr lang="zh-CN" altLang="zh-CN"/>
            </a:p>
          </p:txBody>
        </p:sp>
        <p:sp>
          <p:nvSpPr>
            <p:cNvPr id="8308" name="Rectangle 113"/>
            <p:cNvSpPr>
              <a:spLocks noChangeArrowheads="1"/>
            </p:cNvSpPr>
            <p:nvPr/>
          </p:nvSpPr>
          <p:spPr bwMode="auto">
            <a:xfrm>
              <a:off x="4623" y="3414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  <a:endParaRPr lang="zh-CN" altLang="zh-CN"/>
            </a:p>
          </p:txBody>
        </p:sp>
        <p:sp>
          <p:nvSpPr>
            <p:cNvPr id="8309" name="Line 114"/>
            <p:cNvSpPr>
              <a:spLocks noChangeShapeType="1"/>
            </p:cNvSpPr>
            <p:nvPr/>
          </p:nvSpPr>
          <p:spPr bwMode="auto">
            <a:xfrm flipH="1">
              <a:off x="3704" y="3501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Rectangle 115"/>
            <p:cNvSpPr>
              <a:spLocks noChangeArrowheads="1"/>
            </p:cNvSpPr>
            <p:nvPr/>
          </p:nvSpPr>
          <p:spPr bwMode="auto">
            <a:xfrm>
              <a:off x="4019" y="3458"/>
              <a:ext cx="16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VCC</a:t>
              </a:r>
              <a:endParaRPr lang="zh-CN" altLang="zh-CN"/>
            </a:p>
          </p:txBody>
        </p:sp>
        <p:sp>
          <p:nvSpPr>
            <p:cNvPr id="8311" name="Rectangle 116"/>
            <p:cNvSpPr>
              <a:spLocks noChangeArrowheads="1"/>
            </p:cNvSpPr>
            <p:nvPr/>
          </p:nvSpPr>
          <p:spPr bwMode="auto">
            <a:xfrm>
              <a:off x="3739" y="3414"/>
              <a:ext cx="9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  <a:endParaRPr lang="zh-CN" altLang="zh-CN"/>
            </a:p>
          </p:txBody>
        </p:sp>
        <p:sp>
          <p:nvSpPr>
            <p:cNvPr id="8312" name="Rectangle 117"/>
            <p:cNvSpPr>
              <a:spLocks noChangeArrowheads="1"/>
            </p:cNvSpPr>
            <p:nvPr/>
          </p:nvSpPr>
          <p:spPr bwMode="auto">
            <a:xfrm>
              <a:off x="3966" y="2715"/>
              <a:ext cx="14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U11</a:t>
              </a:r>
              <a:endParaRPr lang="zh-CN" altLang="zh-CN"/>
            </a:p>
          </p:txBody>
        </p:sp>
        <p:sp>
          <p:nvSpPr>
            <p:cNvPr id="8313" name="Rectangle 118"/>
            <p:cNvSpPr>
              <a:spLocks noChangeArrowheads="1"/>
            </p:cNvSpPr>
            <p:nvPr/>
          </p:nvSpPr>
          <p:spPr bwMode="auto">
            <a:xfrm>
              <a:off x="3966" y="3589"/>
              <a:ext cx="29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000080"/>
                  </a:solidFill>
                  <a:latin typeface="Times New Roman" pitchFamily="18" charset="0"/>
                </a:rPr>
                <a:t>74HC595</a:t>
              </a:r>
              <a:endParaRPr lang="zh-CN" altLang="zh-CN"/>
            </a:p>
          </p:txBody>
        </p:sp>
        <p:sp>
          <p:nvSpPr>
            <p:cNvPr id="8314" name="Line 119"/>
            <p:cNvSpPr>
              <a:spLocks noChangeShapeType="1"/>
            </p:cNvSpPr>
            <p:nvPr/>
          </p:nvSpPr>
          <p:spPr bwMode="auto">
            <a:xfrm flipV="1">
              <a:off x="3704" y="2802"/>
              <a:ext cx="1" cy="175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" name="Line 120"/>
            <p:cNvSpPr>
              <a:spLocks noChangeShapeType="1"/>
            </p:cNvSpPr>
            <p:nvPr/>
          </p:nvSpPr>
          <p:spPr bwMode="auto">
            <a:xfrm>
              <a:off x="3704" y="3414"/>
              <a:ext cx="1" cy="87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6" name="Line 121"/>
            <p:cNvSpPr>
              <a:spLocks noChangeShapeType="1"/>
            </p:cNvSpPr>
            <p:nvPr/>
          </p:nvSpPr>
          <p:spPr bwMode="auto">
            <a:xfrm flipH="1">
              <a:off x="3354" y="3064"/>
              <a:ext cx="350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Line 122"/>
            <p:cNvSpPr>
              <a:spLocks noChangeShapeType="1"/>
            </p:cNvSpPr>
            <p:nvPr/>
          </p:nvSpPr>
          <p:spPr bwMode="auto">
            <a:xfrm>
              <a:off x="3354" y="3152"/>
              <a:ext cx="350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8" name="Line 123"/>
            <p:cNvSpPr>
              <a:spLocks noChangeShapeType="1"/>
            </p:cNvSpPr>
            <p:nvPr/>
          </p:nvSpPr>
          <p:spPr bwMode="auto">
            <a:xfrm flipH="1">
              <a:off x="3354" y="3239"/>
              <a:ext cx="350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9" name="Line 124"/>
            <p:cNvSpPr>
              <a:spLocks noChangeShapeType="1"/>
            </p:cNvSpPr>
            <p:nvPr/>
          </p:nvSpPr>
          <p:spPr bwMode="auto">
            <a:xfrm>
              <a:off x="3354" y="3327"/>
              <a:ext cx="350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0" name="Line 125"/>
            <p:cNvSpPr>
              <a:spLocks noChangeShapeType="1"/>
            </p:cNvSpPr>
            <p:nvPr/>
          </p:nvSpPr>
          <p:spPr bwMode="auto">
            <a:xfrm>
              <a:off x="3616" y="3589"/>
              <a:ext cx="175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1" name="Line 126"/>
            <p:cNvSpPr>
              <a:spLocks noChangeShapeType="1"/>
            </p:cNvSpPr>
            <p:nvPr/>
          </p:nvSpPr>
          <p:spPr bwMode="auto">
            <a:xfrm>
              <a:off x="3643" y="3615"/>
              <a:ext cx="122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2" name="Line 127"/>
            <p:cNvSpPr>
              <a:spLocks noChangeShapeType="1"/>
            </p:cNvSpPr>
            <p:nvPr/>
          </p:nvSpPr>
          <p:spPr bwMode="auto">
            <a:xfrm>
              <a:off x="3669" y="3641"/>
              <a:ext cx="70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3" name="Line 128"/>
            <p:cNvSpPr>
              <a:spLocks noChangeShapeType="1"/>
            </p:cNvSpPr>
            <p:nvPr/>
          </p:nvSpPr>
          <p:spPr bwMode="auto">
            <a:xfrm>
              <a:off x="3695" y="3668"/>
              <a:ext cx="18" cy="1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4" name="Line 129"/>
            <p:cNvSpPr>
              <a:spLocks noChangeShapeType="1"/>
            </p:cNvSpPr>
            <p:nvPr/>
          </p:nvSpPr>
          <p:spPr bwMode="auto">
            <a:xfrm>
              <a:off x="3704" y="3501"/>
              <a:ext cx="1" cy="8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5" name="Oval 130"/>
            <p:cNvSpPr>
              <a:spLocks noChangeArrowheads="1"/>
            </p:cNvSpPr>
            <p:nvPr/>
          </p:nvSpPr>
          <p:spPr bwMode="auto">
            <a:xfrm>
              <a:off x="3678" y="2714"/>
              <a:ext cx="52" cy="53"/>
            </a:xfrm>
            <a:prstGeom prst="ellips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26" name="Rectangle 131"/>
            <p:cNvSpPr>
              <a:spLocks noChangeArrowheads="1"/>
            </p:cNvSpPr>
            <p:nvPr/>
          </p:nvSpPr>
          <p:spPr bwMode="auto">
            <a:xfrm>
              <a:off x="3599" y="2627"/>
              <a:ext cx="21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100">
                  <a:solidFill>
                    <a:srgbClr val="800000"/>
                  </a:solidFill>
                  <a:latin typeface="Times New Roman" pitchFamily="18" charset="0"/>
                </a:rPr>
                <a:t>+3.3V</a:t>
              </a:r>
              <a:endParaRPr lang="zh-CN" altLang="zh-CN"/>
            </a:p>
          </p:txBody>
        </p:sp>
        <p:sp>
          <p:nvSpPr>
            <p:cNvPr id="8327" name="Line 132"/>
            <p:cNvSpPr>
              <a:spLocks noChangeShapeType="1"/>
            </p:cNvSpPr>
            <p:nvPr/>
          </p:nvSpPr>
          <p:spPr bwMode="auto">
            <a:xfrm flipV="1">
              <a:off x="3704" y="2767"/>
              <a:ext cx="1" cy="35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8" name="Line 133"/>
            <p:cNvSpPr>
              <a:spLocks noChangeShapeType="1"/>
            </p:cNvSpPr>
            <p:nvPr/>
          </p:nvSpPr>
          <p:spPr bwMode="auto">
            <a:xfrm>
              <a:off x="3966" y="2277"/>
              <a:ext cx="88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9" name="Oval 134"/>
            <p:cNvSpPr>
              <a:spLocks noChangeArrowheads="1"/>
            </p:cNvSpPr>
            <p:nvPr/>
          </p:nvSpPr>
          <p:spPr bwMode="auto">
            <a:xfrm>
              <a:off x="1980" y="3484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0" name="Oval 135"/>
            <p:cNvSpPr>
              <a:spLocks noChangeArrowheads="1"/>
            </p:cNvSpPr>
            <p:nvPr/>
          </p:nvSpPr>
          <p:spPr bwMode="auto">
            <a:xfrm>
              <a:off x="1849" y="2872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1" name="Oval 136"/>
            <p:cNvSpPr>
              <a:spLocks noChangeArrowheads="1"/>
            </p:cNvSpPr>
            <p:nvPr/>
          </p:nvSpPr>
          <p:spPr bwMode="auto">
            <a:xfrm>
              <a:off x="2111" y="2872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2" name="Oval 137"/>
            <p:cNvSpPr>
              <a:spLocks noChangeArrowheads="1"/>
            </p:cNvSpPr>
            <p:nvPr/>
          </p:nvSpPr>
          <p:spPr bwMode="auto">
            <a:xfrm>
              <a:off x="3686" y="2872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3" name="Oval 138"/>
            <p:cNvSpPr>
              <a:spLocks noChangeArrowheads="1"/>
            </p:cNvSpPr>
            <p:nvPr/>
          </p:nvSpPr>
          <p:spPr bwMode="auto">
            <a:xfrm>
              <a:off x="3686" y="3484"/>
              <a:ext cx="35" cy="35"/>
            </a:xfrm>
            <a:prstGeom prst="ellipse">
              <a:avLst/>
            </a:prstGeom>
            <a:solidFill>
              <a:srgbClr val="800000"/>
            </a:solidFill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8334" name="Rectangle 139"/>
            <p:cNvSpPr>
              <a:spLocks noChangeArrowheads="1"/>
            </p:cNvSpPr>
            <p:nvPr/>
          </p:nvSpPr>
          <p:spPr bwMode="auto">
            <a:xfrm rot="5400000">
              <a:off x="2357" y="2697"/>
              <a:ext cx="12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/>
                <a:t>TM4C1294NCPDT</a:t>
              </a:r>
              <a:endParaRPr lang="zh-CN" altLang="zh-CN" dirty="0"/>
            </a:p>
          </p:txBody>
        </p:sp>
      </p:grpSp>
      <p:sp>
        <p:nvSpPr>
          <p:cNvPr id="8198" name="Text Box 143"/>
          <p:cNvSpPr txBox="1">
            <a:spLocks noChangeArrowheads="1"/>
          </p:cNvSpPr>
          <p:nvPr/>
        </p:nvSpPr>
        <p:spPr bwMode="auto">
          <a:xfrm>
            <a:off x="3563938" y="112713"/>
            <a:ext cx="2087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133984"/>
                </a:solidFill>
              </a:rPr>
              <a:t>GIPO</a:t>
            </a:r>
            <a:r>
              <a:rPr lang="zh-CN" altLang="en-US" sz="3200" b="1" dirty="0">
                <a:solidFill>
                  <a:srgbClr val="133984"/>
                </a:solidFill>
                <a:latin typeface="+mj-lt"/>
                <a:ea typeface="+mj-ea"/>
                <a:cs typeface="+mj-cs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65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TM4C1294NCPDT</a:t>
            </a:r>
            <a:r>
              <a:rPr lang="zh-CN" altLang="en-US" sz="2400" dirty="0" smtClean="0"/>
              <a:t>芯片有</a:t>
            </a:r>
            <a:r>
              <a:rPr lang="en-US" altLang="zh-CN" sz="2400" dirty="0" smtClean="0">
                <a:solidFill>
                  <a:srgbClr val="C00000"/>
                </a:solidFill>
              </a:rPr>
              <a:t>15</a:t>
            </a:r>
            <a:r>
              <a:rPr lang="zh-CN" altLang="zh-CN" sz="2400" dirty="0" smtClean="0"/>
              <a:t>个物理</a:t>
            </a:r>
            <a:r>
              <a:rPr lang="en-US" altLang="zh-CN" sz="2400" dirty="0" smtClean="0"/>
              <a:t>GPIO</a:t>
            </a:r>
            <a:r>
              <a:rPr lang="zh-CN" altLang="zh-CN" sz="2400" dirty="0" smtClean="0"/>
              <a:t>模块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zh-CN" sz="2400" dirty="0" smtClean="0"/>
              <a:t>每个</a:t>
            </a:r>
            <a:r>
              <a:rPr lang="zh-CN" altLang="en-US" sz="2400" dirty="0" smtClean="0"/>
              <a:t>模块</a:t>
            </a:r>
            <a:r>
              <a:rPr lang="zh-CN" altLang="zh-CN" sz="2400" dirty="0" smtClean="0"/>
              <a:t>对应一个独立的</a:t>
            </a:r>
            <a:r>
              <a:rPr lang="en-US" altLang="zh-CN" sz="2400" dirty="0" smtClean="0"/>
              <a:t>GPIO</a:t>
            </a:r>
            <a:r>
              <a:rPr lang="zh-CN" altLang="zh-CN" sz="2400" dirty="0" smtClean="0"/>
              <a:t>端口（端口</a:t>
            </a:r>
            <a:r>
              <a:rPr lang="en-US" altLang="zh-CN" sz="2400" dirty="0" smtClean="0"/>
              <a:t>A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D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E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F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G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Q</a:t>
            </a:r>
            <a:r>
              <a:rPr lang="zh-CN" altLang="zh-CN" sz="2400" dirty="0" smtClean="0"/>
              <a:t>）。</a:t>
            </a:r>
            <a:r>
              <a:rPr lang="zh-CN" altLang="en-US" sz="2400" dirty="0" smtClean="0"/>
              <a:t>每个端口对应最多</a:t>
            </a:r>
            <a:r>
              <a:rPr lang="en-US" altLang="zh-CN" sz="2400" dirty="0" smtClean="0">
                <a:solidFill>
                  <a:srgbClr val="C00000"/>
                </a:solidFill>
              </a:rPr>
              <a:t>8</a:t>
            </a:r>
            <a:r>
              <a:rPr lang="zh-CN" altLang="en-US" sz="2400" dirty="0" smtClean="0"/>
              <a:t>个引脚。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GPIO</a:t>
            </a:r>
            <a:r>
              <a:rPr lang="zh-CN" altLang="zh-CN" sz="2400" dirty="0" smtClean="0"/>
              <a:t>模块支持多达</a:t>
            </a:r>
            <a:r>
              <a:rPr lang="en-US" altLang="zh-CN" sz="2400" dirty="0" smtClean="0"/>
              <a:t>90</a:t>
            </a:r>
            <a:r>
              <a:rPr lang="zh-CN" altLang="zh-CN" sz="2400" dirty="0" smtClean="0"/>
              <a:t>个可编程的输入／输出引脚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2917825" y="188913"/>
            <a:ext cx="4175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2"/>
              </a:buBlip>
            </a:pPr>
            <a:r>
              <a:rPr lang="en-US" altLang="zh-CN" sz="3200" b="1" dirty="0">
                <a:solidFill>
                  <a:srgbClr val="133984"/>
                </a:solidFill>
              </a:rPr>
              <a:t>GIPO</a:t>
            </a:r>
            <a:r>
              <a:rPr lang="zh-CN" altLang="en-US" sz="3200" b="1" dirty="0">
                <a:solidFill>
                  <a:srgbClr val="133984"/>
                </a:solidFill>
                <a:latin typeface="+mj-lt"/>
                <a:ea typeface="+mj-ea"/>
                <a:cs typeface="+mj-cs"/>
              </a:rPr>
              <a:t>引脚描述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GIPO</a:t>
            </a:r>
            <a:r>
              <a:rPr lang="zh-CN" altLang="en-US" sz="3200" dirty="0" smtClean="0"/>
              <a:t>控制寄存器</a:t>
            </a:r>
            <a:br>
              <a:rPr lang="zh-CN" altLang="en-US" sz="3200" dirty="0" smtClean="0"/>
            </a:br>
            <a:endParaRPr lang="zh-CN" altLang="en-US" sz="3200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0657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smtClean="0">
                <a:solidFill>
                  <a:srgbClr val="961B02"/>
                </a:solidFill>
              </a:rPr>
              <a:t>GPIO</a:t>
            </a:r>
            <a:r>
              <a:rPr lang="zh-CN" altLang="en-US" sz="2400" smtClean="0">
                <a:solidFill>
                  <a:srgbClr val="961B02"/>
                </a:solidFill>
              </a:rPr>
              <a:t>数据寄存器</a:t>
            </a:r>
            <a:r>
              <a:rPr lang="en-US" altLang="zh-CN" sz="2400" smtClean="0">
                <a:solidFill>
                  <a:srgbClr val="961B02"/>
                </a:solidFill>
              </a:rPr>
              <a:t>GPIODATA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/>
              <a:t>地址总线的位</a:t>
            </a:r>
            <a:r>
              <a:rPr lang="en-US" altLang="zh-CN" sz="2000" smtClean="0"/>
              <a:t>[9</a:t>
            </a:r>
            <a:r>
              <a:rPr lang="zh-CN" altLang="zh-CN" sz="2000" smtClean="0"/>
              <a:t>：</a:t>
            </a:r>
            <a:r>
              <a:rPr lang="en-US" altLang="zh-CN" sz="2000" smtClean="0"/>
              <a:t>2]</a:t>
            </a:r>
            <a:r>
              <a:rPr lang="zh-CN" altLang="zh-CN" sz="2000" smtClean="0"/>
              <a:t>用做屏蔽位，</a:t>
            </a:r>
            <a:r>
              <a:rPr lang="en-US" altLang="zh-CN" sz="2000" smtClean="0"/>
              <a:t>GPIO</a:t>
            </a:r>
            <a:r>
              <a:rPr lang="zh-CN" altLang="zh-CN" sz="2000" smtClean="0"/>
              <a:t>端口允许对</a:t>
            </a:r>
            <a:r>
              <a:rPr lang="en-US" altLang="zh-CN" sz="2000" smtClean="0"/>
              <a:t>GPIODATA</a:t>
            </a:r>
            <a:r>
              <a:rPr lang="zh-CN" altLang="zh-CN" sz="2000" smtClean="0"/>
              <a:t>寄存器中的各位进行修改。使用一条指令就可以对各个</a:t>
            </a:r>
            <a:r>
              <a:rPr lang="en-US" altLang="zh-CN" sz="2000" smtClean="0"/>
              <a:t>GPIO</a:t>
            </a:r>
            <a:r>
              <a:rPr lang="zh-CN" altLang="zh-CN" sz="2000" smtClean="0"/>
              <a:t>引脚进行修改，而不会影响其他引脚的状态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写操作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005263"/>
            <a:ext cx="46767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读操作</a:t>
            </a:r>
            <a:endParaRPr lang="en-US" altLang="zh-CN" sz="2400" smtClean="0"/>
          </a:p>
          <a:p>
            <a:endParaRPr lang="zh-CN" altLang="en-US" sz="2400" smtClean="0"/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852738"/>
            <a:ext cx="4943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339975" y="136525"/>
            <a:ext cx="46085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</a:pPr>
            <a:r>
              <a:rPr lang="en-US" altLang="zh-CN" sz="3200" b="1" dirty="0">
                <a:solidFill>
                  <a:srgbClr val="133984"/>
                </a:solidFill>
              </a:rPr>
              <a:t>GIPO</a:t>
            </a:r>
            <a:r>
              <a:rPr lang="zh-CN" altLang="en-US" sz="3200" b="1" dirty="0">
                <a:solidFill>
                  <a:srgbClr val="133984"/>
                </a:solidFill>
                <a:latin typeface="+mj-lt"/>
                <a:ea typeface="+mj-ea"/>
                <a:cs typeface="+mj-cs"/>
              </a:rPr>
              <a:t>控制寄存器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GIPO</a:t>
            </a:r>
            <a:r>
              <a:rPr lang="zh-CN" altLang="en-US" sz="3200" dirty="0" smtClean="0"/>
              <a:t>库函数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65712"/>
          </a:xfrm>
        </p:spPr>
        <p:txBody>
          <a:bodyPr/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 err="1"/>
              <a:t>GPIOPinTypeGPIOInput</a:t>
            </a:r>
            <a:r>
              <a:rPr lang="en-US" altLang="zh-CN" sz="2400" b="1" dirty="0"/>
              <a:t>(uint32_t ui32Port, uint8_t ui8Pins) </a:t>
            </a:r>
            <a:endParaRPr lang="en-US" altLang="zh-CN" sz="2400" b="1" dirty="0" smtClean="0"/>
          </a:p>
          <a:p>
            <a:r>
              <a:rPr lang="en-US" altLang="zh-CN" sz="2400" b="1" dirty="0"/>
              <a:t>void </a:t>
            </a:r>
            <a:r>
              <a:rPr lang="en-US" altLang="zh-CN" sz="2400" b="1" dirty="0" err="1"/>
              <a:t>GPIOPinTypeGPIOOutput</a:t>
            </a:r>
            <a:r>
              <a:rPr lang="en-US" altLang="zh-CN" sz="2400" b="1" dirty="0"/>
              <a:t>(uint32_t ui32Port, uint8_t ui8Pins) </a:t>
            </a:r>
          </a:p>
          <a:p>
            <a:pPr lvl="1"/>
            <a:r>
              <a:rPr kumimoji="1" lang="zh-CN" altLang="en-US" sz="2200" dirty="0" smtClean="0"/>
              <a:t>功能：</a:t>
            </a:r>
            <a:r>
              <a:rPr lang="en-US" altLang="zh-CN" sz="2000" dirty="0"/>
              <a:t>Configures pin(s) for use as GPIO </a:t>
            </a:r>
            <a:r>
              <a:rPr lang="en-US" altLang="zh-CN" sz="2000" dirty="0" smtClean="0"/>
              <a:t>inputs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outputs. </a:t>
            </a:r>
            <a:endParaRPr lang="en-US" altLang="zh-CN" sz="2000" dirty="0"/>
          </a:p>
          <a:p>
            <a:pPr lvl="1"/>
            <a:r>
              <a:rPr lang="en-US" altLang="zh-CN" sz="2000" b="1" i="1" dirty="0"/>
              <a:t>ui32Port </a:t>
            </a:r>
            <a:r>
              <a:rPr lang="en-US" altLang="zh-CN" sz="2000" dirty="0"/>
              <a:t>is the base address of the GPIO port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GPIO_PORTA_BASE</a:t>
            </a:r>
          </a:p>
          <a:p>
            <a:pPr lvl="2"/>
            <a:r>
              <a:rPr lang="en-US" altLang="zh-CN" sz="2000" dirty="0" smtClean="0"/>
              <a:t>GPIO_PORTB_BASE</a:t>
            </a:r>
          </a:p>
          <a:p>
            <a:pPr lvl="2"/>
            <a:r>
              <a:rPr lang="en-US" altLang="zh-CN" sz="2000" dirty="0" smtClean="0"/>
              <a:t>GPIO_PORTQ_BASE</a:t>
            </a:r>
            <a:endParaRPr lang="en-US" altLang="zh-CN" sz="2000" dirty="0"/>
          </a:p>
          <a:p>
            <a:pPr lvl="1"/>
            <a:r>
              <a:rPr lang="en-US" altLang="zh-CN" sz="2000" b="1" i="1" dirty="0"/>
              <a:t>ui8Pins </a:t>
            </a:r>
            <a:r>
              <a:rPr lang="en-US" altLang="zh-CN" sz="2000" dirty="0"/>
              <a:t>is the bit-packed representation of the pin(s) </a:t>
            </a:r>
          </a:p>
          <a:p>
            <a:pPr lvl="2"/>
            <a:r>
              <a:rPr kumimoji="1" lang="en-US" altLang="zh-CN" sz="1800" dirty="0" smtClean="0"/>
              <a:t>GPIO_PIN_0</a:t>
            </a:r>
          </a:p>
          <a:p>
            <a:pPr lvl="2"/>
            <a:r>
              <a:rPr kumimoji="1" lang="en-US" altLang="zh-CN" sz="1800" dirty="0" smtClean="0"/>
              <a:t>GPIO_PIN_7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91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GIPO</a:t>
            </a:r>
            <a:r>
              <a:rPr lang="zh-CN" altLang="en-US" sz="3200" dirty="0" smtClean="0"/>
              <a:t>库函数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void </a:t>
            </a:r>
            <a:r>
              <a:rPr lang="en-US" altLang="zh-CN" sz="2400" b="1" dirty="0" err="1"/>
              <a:t>GPIOPinConfigure</a:t>
            </a:r>
            <a:r>
              <a:rPr lang="en-US" altLang="zh-CN" sz="2400" b="1" dirty="0"/>
              <a:t>(uint32_t ui32PinConfig) 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/>
              <a:t>功能：</a:t>
            </a:r>
            <a:r>
              <a:rPr lang="en-US" altLang="zh-CN" sz="2000" b="1" dirty="0"/>
              <a:t>Configures the alternate function of a GPIO pin 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i="1" dirty="0"/>
              <a:t>ui32PinConfig</a:t>
            </a:r>
            <a:r>
              <a:rPr lang="en-US" altLang="zh-CN" sz="2000" b="1" dirty="0"/>
              <a:t> </a:t>
            </a:r>
            <a:r>
              <a:rPr lang="en-US" altLang="zh-CN" sz="2000" dirty="0"/>
              <a:t>is the pin configuration value, specified as only one of the GPIO_P??_??? Values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are supplied in </a:t>
            </a:r>
            <a:r>
              <a:rPr lang="en-US" altLang="zh-CN" sz="2000" dirty="0" err="1">
                <a:solidFill>
                  <a:srgbClr val="C00000"/>
                </a:solidFill>
              </a:rPr>
              <a:t>pin_map.h</a:t>
            </a:r>
            <a:r>
              <a:rPr lang="en-US" altLang="zh-CN" sz="2000" dirty="0"/>
              <a:t> 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GPIO_PA0_U0RX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GPIO_PA1_U0TX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GPIO_PB3_I2C0SDA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GPIO_PB2_I2C0SCL</a:t>
            </a:r>
          </a:p>
        </p:txBody>
      </p:sp>
    </p:spTree>
    <p:extLst>
      <p:ext uri="{BB962C8B-B14F-4D97-AF65-F5344CB8AC3E}">
        <p14:creationId xmlns:p14="http://schemas.microsoft.com/office/powerpoint/2010/main" val="15841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GIPO</a:t>
            </a:r>
            <a:r>
              <a:rPr lang="zh-CN" altLang="en-US" sz="3200" dirty="0" smtClean="0"/>
              <a:t>库函数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65712"/>
          </a:xfrm>
        </p:spPr>
        <p:txBody>
          <a:bodyPr/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 err="1"/>
              <a:t>GPIOPadConfigSet</a:t>
            </a:r>
            <a:r>
              <a:rPr lang="en-US" altLang="zh-CN" sz="2400" b="1" dirty="0"/>
              <a:t>(uint32_t ui32Port, uint8_t ui8Pins, uint32_t ui32Strength, uint32_t ui32PinType) 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/>
              <a:t>功能：</a:t>
            </a:r>
            <a:r>
              <a:rPr lang="en-US" altLang="zh-CN" sz="2000" b="1" dirty="0"/>
              <a:t>Sets the pad configuration for the specified pin(s). 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i="1" dirty="0"/>
              <a:t>ui32Port</a:t>
            </a:r>
            <a:r>
              <a:rPr lang="en-US" altLang="zh-CN" sz="2000" b="1" dirty="0"/>
              <a:t> </a:t>
            </a:r>
            <a:r>
              <a:rPr lang="en-US" altLang="zh-CN" sz="2000" dirty="0"/>
              <a:t>is the base address of the GPIO port. 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i="1" dirty="0"/>
              <a:t>ui8Pins</a:t>
            </a:r>
            <a:r>
              <a:rPr lang="en-US" altLang="zh-CN" sz="2000" b="1" dirty="0"/>
              <a:t> </a:t>
            </a:r>
            <a:r>
              <a:rPr lang="en-US" altLang="zh-CN" sz="2000" dirty="0"/>
              <a:t>is the bit-packed representation of the pin(s). 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i="1" dirty="0"/>
              <a:t>ui32Strength</a:t>
            </a:r>
            <a:r>
              <a:rPr lang="en-US" altLang="zh-CN" sz="2000" b="1" dirty="0"/>
              <a:t> </a:t>
            </a:r>
            <a:r>
              <a:rPr lang="en-US" altLang="zh-CN" sz="2000" dirty="0"/>
              <a:t>specifies the output drive strength. 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i="1" dirty="0"/>
              <a:t>ui32PinType</a:t>
            </a:r>
            <a:r>
              <a:rPr lang="en-US" altLang="zh-CN" sz="2000" b="1" dirty="0"/>
              <a:t> </a:t>
            </a:r>
            <a:r>
              <a:rPr lang="en-US" altLang="zh-CN" sz="2000" dirty="0"/>
              <a:t>specifies the pin type. </a:t>
            </a:r>
          </a:p>
        </p:txBody>
      </p:sp>
    </p:spTree>
    <p:extLst>
      <p:ext uri="{BB962C8B-B14F-4D97-AF65-F5344CB8AC3E}">
        <p14:creationId xmlns:p14="http://schemas.microsoft.com/office/powerpoint/2010/main" val="177853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GIPO</a:t>
            </a:r>
            <a:r>
              <a:rPr lang="zh-CN" altLang="en-US" sz="3200" dirty="0" smtClean="0"/>
              <a:t>库函数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65712"/>
          </a:xfrm>
        </p:spPr>
        <p:txBody>
          <a:bodyPr/>
          <a:lstStyle/>
          <a:p>
            <a:pPr lvl="1"/>
            <a:r>
              <a:rPr lang="en-US" altLang="zh-CN" sz="2000" b="1" i="1" dirty="0"/>
              <a:t>ui32Strength</a:t>
            </a:r>
          </a:p>
          <a:p>
            <a:pPr lvl="2"/>
            <a:r>
              <a:rPr lang="en-US" altLang="zh-CN" sz="2000" dirty="0" smtClean="0"/>
              <a:t>GPIO_STRENGTH_2MA,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GPIO_STRENGTH_4MA</a:t>
            </a:r>
          </a:p>
          <a:p>
            <a:pPr lvl="2"/>
            <a:r>
              <a:rPr lang="en-US" altLang="zh-CN" sz="2000" dirty="0" smtClean="0"/>
              <a:t>GPIO_STRENGTH_8MA, GPIO_STRENGTH_8MA_SC</a:t>
            </a:r>
          </a:p>
          <a:p>
            <a:pPr lvl="2"/>
            <a:r>
              <a:rPr lang="en-US" altLang="zh-CN" sz="2000" dirty="0" smtClean="0"/>
              <a:t>GPIO_STRENGTH_6MA, GPIO_STRENGTH_10MA</a:t>
            </a:r>
          </a:p>
          <a:p>
            <a:pPr lvl="2"/>
            <a:r>
              <a:rPr lang="en-US" altLang="zh-CN" sz="2000" dirty="0" smtClean="0"/>
              <a:t>GPIO_STRENGTH_12MA </a:t>
            </a:r>
          </a:p>
          <a:p>
            <a:pPr lvl="1"/>
            <a:r>
              <a:rPr lang="en-US" altLang="zh-CN" sz="2000" b="1" i="1" dirty="0" smtClean="0"/>
              <a:t>ui32PinType</a:t>
            </a:r>
          </a:p>
          <a:p>
            <a:pPr lvl="2"/>
            <a:r>
              <a:rPr lang="en-US" altLang="zh-CN" sz="2000" dirty="0" smtClean="0"/>
              <a:t>GPIO_PIN_TYPE_STD</a:t>
            </a:r>
          </a:p>
          <a:p>
            <a:pPr lvl="2"/>
            <a:r>
              <a:rPr lang="en-US" altLang="zh-CN" sz="2000" dirty="0" smtClean="0"/>
              <a:t>GPIO_PIN_TYPE_STD_WPU</a:t>
            </a:r>
          </a:p>
          <a:p>
            <a:pPr lvl="2"/>
            <a:r>
              <a:rPr lang="en-US" altLang="zh-CN" sz="2000" dirty="0" smtClean="0"/>
              <a:t>GPIO_PIN_TYPE_STD_WPD</a:t>
            </a:r>
          </a:p>
          <a:p>
            <a:pPr lvl="2"/>
            <a:r>
              <a:rPr lang="en-US" altLang="zh-CN" sz="2000" dirty="0" smtClean="0"/>
              <a:t>GPIO_PIN_TYPE_OD</a:t>
            </a:r>
          </a:p>
          <a:p>
            <a:pPr lvl="2"/>
            <a:r>
              <a:rPr lang="en-US" altLang="zh-CN" sz="2000" dirty="0" smtClean="0"/>
              <a:t>GPIO_PIN_TYPE_ANALOG</a:t>
            </a:r>
          </a:p>
          <a:p>
            <a:pPr lvl="2"/>
            <a:r>
              <a:rPr lang="en-US" altLang="zh-CN" sz="2000" dirty="0" smtClean="0"/>
              <a:t>GPIO_PIN_TYPE_WAKE_HIGH</a:t>
            </a:r>
          </a:p>
          <a:p>
            <a:pPr lvl="2"/>
            <a:r>
              <a:rPr lang="en-US" altLang="zh-CN" sz="2000" dirty="0" smtClean="0"/>
              <a:t>GPIO_PIN_TYPE_WAKE_LOW 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97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GIPO</a:t>
            </a:r>
            <a:r>
              <a:rPr lang="zh-CN" altLang="en-US" sz="3200" dirty="0" smtClean="0"/>
              <a:t>库函数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65712"/>
          </a:xfrm>
        </p:spPr>
        <p:txBody>
          <a:bodyPr/>
          <a:lstStyle/>
          <a:p>
            <a:r>
              <a:rPr lang="en-US" altLang="zh-CN" sz="2400" b="1" dirty="0"/>
              <a:t>int32_t </a:t>
            </a:r>
            <a:r>
              <a:rPr lang="en-US" altLang="zh-CN" sz="2400" b="1" dirty="0" err="1"/>
              <a:t>GPIOPinRead</a:t>
            </a:r>
            <a:r>
              <a:rPr lang="en-US" altLang="zh-CN" sz="2400" b="1" dirty="0"/>
              <a:t>(uint32_t ui32Port, uint8_t ui8Pins) </a:t>
            </a:r>
          </a:p>
          <a:p>
            <a:r>
              <a:rPr lang="en-US" altLang="zh-CN" sz="2400" b="1" dirty="0"/>
              <a:t>void </a:t>
            </a:r>
            <a:r>
              <a:rPr lang="en-US" altLang="zh-CN" sz="2400" b="1" dirty="0" err="1"/>
              <a:t>GPIOPinWrite</a:t>
            </a:r>
            <a:r>
              <a:rPr lang="en-US" altLang="zh-CN" sz="2400" b="1" dirty="0"/>
              <a:t>(uint32_t ui32Port, uint8_t ui8Pins, uint8_t ui8Val) 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/>
              <a:t>功能</a:t>
            </a:r>
            <a:r>
              <a:rPr lang="zh-CN" altLang="en-US" sz="2000" b="1" dirty="0" smtClean="0"/>
              <a:t>：读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写</a:t>
            </a:r>
            <a:r>
              <a:rPr lang="en-US" altLang="zh-CN" sz="2000" b="1" dirty="0" smtClean="0"/>
              <a:t>GPIO</a:t>
            </a:r>
            <a:r>
              <a:rPr lang="zh-CN" altLang="en-US" sz="2000" b="1" dirty="0" smtClean="0"/>
              <a:t>端口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altLang="zh-CN" sz="2000" b="1" i="1" dirty="0"/>
              <a:t>ui32Port</a:t>
            </a:r>
            <a:r>
              <a:rPr lang="en-US" altLang="zh-CN" sz="2000" b="1" dirty="0"/>
              <a:t> </a:t>
            </a:r>
            <a:r>
              <a:rPr lang="en-US" altLang="zh-CN" sz="2000" dirty="0"/>
              <a:t>is the base address of the GPIO port. 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i="1" dirty="0"/>
              <a:t>ui8Pins</a:t>
            </a:r>
            <a:r>
              <a:rPr lang="en-US" altLang="zh-CN" sz="2000" b="1" dirty="0"/>
              <a:t> </a:t>
            </a:r>
            <a:r>
              <a:rPr lang="en-US" altLang="zh-CN" sz="2000" dirty="0"/>
              <a:t>is the bit-packed representation of the pin(s). 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i="1" dirty="0"/>
              <a:t>ui8Val</a:t>
            </a:r>
            <a:r>
              <a:rPr lang="en-US" altLang="zh-CN" sz="2000" b="1" dirty="0"/>
              <a:t> </a:t>
            </a:r>
            <a:r>
              <a:rPr lang="en-US" altLang="zh-CN" sz="2000" dirty="0"/>
              <a:t>is the value to write to the pin(s).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78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编程前准备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65712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预定义的说明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en-US" altLang="zh-CN" sz="1800" dirty="0" err="1"/>
              <a:t>gpio.h</a:t>
            </a:r>
            <a:r>
              <a:rPr lang="en-US" altLang="zh-CN" sz="1800" dirty="0"/>
              <a:t>		</a:t>
            </a:r>
            <a:r>
              <a:rPr lang="zh-CN" altLang="en-US" sz="1800" dirty="0"/>
              <a:t>定义管脚对应的值</a:t>
            </a:r>
            <a:endParaRPr lang="en-US" altLang="zh-CN" sz="1800" dirty="0"/>
          </a:p>
          <a:p>
            <a:pPr lvl="1"/>
            <a:r>
              <a:rPr lang="it-IT" altLang="zh-CN" sz="1800" i="1" dirty="0"/>
              <a:t>#</a:t>
            </a:r>
            <a:r>
              <a:rPr lang="it-IT" altLang="zh-CN" sz="1800" i="1" dirty="0" err="1"/>
              <a:t>define</a:t>
            </a:r>
            <a:r>
              <a:rPr lang="it-IT" altLang="zh-CN" sz="1800" i="1" dirty="0"/>
              <a:t> GPIO_PIN_0              0x00000001  // GPIO pin 0</a:t>
            </a:r>
          </a:p>
          <a:p>
            <a:pPr lvl="1"/>
            <a:r>
              <a:rPr lang="it-IT" altLang="zh-CN" sz="1800" i="1" dirty="0"/>
              <a:t>#</a:t>
            </a:r>
            <a:r>
              <a:rPr lang="it-IT" altLang="zh-CN" sz="1800" i="1" dirty="0" err="1"/>
              <a:t>define</a:t>
            </a:r>
            <a:r>
              <a:rPr lang="it-IT" altLang="zh-CN" sz="1800" i="1" dirty="0"/>
              <a:t> GPIO_PIN_7              0x00000080  // GPIO pin 7</a:t>
            </a:r>
          </a:p>
          <a:p>
            <a:pPr lvl="1"/>
            <a:r>
              <a:rPr lang="it-IT" altLang="zh-CN" sz="1800" dirty="0" err="1"/>
              <a:t>Hw_memmap.h</a:t>
            </a:r>
            <a:r>
              <a:rPr lang="it-IT" altLang="zh-CN" sz="1800" dirty="0"/>
              <a:t>	</a:t>
            </a:r>
            <a:r>
              <a:rPr lang="zh-CN" altLang="en-US" sz="1800" dirty="0"/>
              <a:t>定义每个模组的</a:t>
            </a:r>
            <a:r>
              <a:rPr lang="en-US" altLang="zh-CN" sz="1800" dirty="0"/>
              <a:t>GPIO</a:t>
            </a:r>
            <a:r>
              <a:rPr lang="zh-CN" altLang="en-US" sz="1800" dirty="0"/>
              <a:t>首地址</a:t>
            </a:r>
            <a:endParaRPr lang="it-IT" altLang="zh-CN" sz="1800" dirty="0"/>
          </a:p>
          <a:p>
            <a:pPr lvl="1"/>
            <a:r>
              <a:rPr lang="it-IT" altLang="zh-CN" sz="1800" i="1" dirty="0"/>
              <a:t>#</a:t>
            </a:r>
            <a:r>
              <a:rPr lang="it-IT" altLang="zh-CN" sz="1800" i="1" dirty="0" err="1"/>
              <a:t>define</a:t>
            </a:r>
            <a:r>
              <a:rPr lang="it-IT" altLang="zh-CN" sz="1800" i="1" dirty="0"/>
              <a:t> GPIO_PORTF_BASE         0x40025000  // GPIO Port </a:t>
            </a:r>
            <a:r>
              <a:rPr lang="it-IT" altLang="zh-CN" sz="1800" i="1" dirty="0" err="1"/>
              <a:t>F</a:t>
            </a:r>
            <a:endParaRPr lang="en-US" altLang="zh-CN" sz="1800" i="1" dirty="0"/>
          </a:p>
          <a:p>
            <a:r>
              <a:rPr lang="zh-CN" altLang="en-US" sz="2000" dirty="0">
                <a:solidFill>
                  <a:schemeClr val="tx1"/>
                </a:solidFill>
              </a:rPr>
              <a:t>使用的函数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1800" dirty="0"/>
              <a:t>模组使能，在使用</a:t>
            </a:r>
            <a:r>
              <a:rPr lang="en-US" altLang="zh-CN" sz="1800" dirty="0"/>
              <a:t>GPIO</a:t>
            </a:r>
            <a:r>
              <a:rPr lang="zh-CN" altLang="en-US" sz="1800" dirty="0"/>
              <a:t>前，需要对本组模组使能</a:t>
            </a:r>
            <a:r>
              <a:rPr lang="en-US" altLang="zh-CN" sz="1800" dirty="0" err="1"/>
              <a:t>SysCtlPeripheralEnable</a:t>
            </a:r>
            <a:endParaRPr lang="en-US" altLang="zh-CN" sz="1800" dirty="0"/>
          </a:p>
          <a:p>
            <a:pPr lvl="1"/>
            <a:r>
              <a:rPr lang="zh-CN" altLang="en-US" sz="1800" dirty="0"/>
              <a:t>配置</a:t>
            </a:r>
            <a:r>
              <a:rPr lang="en-US" altLang="zh-CN" sz="1800" dirty="0"/>
              <a:t>GPIO</a:t>
            </a:r>
            <a:r>
              <a:rPr lang="zh-CN" altLang="en-US" sz="1800" dirty="0"/>
              <a:t>为数字输出或数字输入或复用功能或模拟量输入</a:t>
            </a:r>
            <a:r>
              <a:rPr lang="en-US" altLang="zh-CN" sz="1800" dirty="0"/>
              <a:t>	</a:t>
            </a:r>
          </a:p>
          <a:p>
            <a:pPr lvl="1"/>
            <a:r>
              <a:rPr lang="en-US" altLang="zh-CN" sz="1800" dirty="0" err="1"/>
              <a:t>GPIOPinTypeGPIOOutput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GPIOPinTypeGPIOIntput</a:t>
            </a:r>
            <a:r>
              <a:rPr lang="zh-CN" altLang="en-US" sz="1800" dirty="0"/>
              <a:t>，</a:t>
            </a:r>
            <a:r>
              <a:rPr lang="en-US" altLang="zh-CN" sz="1800" dirty="0"/>
              <a:t> GPIOPinTypeI2CSCL</a:t>
            </a:r>
          </a:p>
          <a:p>
            <a:pPr lvl="1"/>
            <a:r>
              <a:rPr lang="zh-CN" altLang="en-US" sz="1800" dirty="0"/>
              <a:t>配置</a:t>
            </a:r>
            <a:r>
              <a:rPr lang="en-US" altLang="zh-CN" sz="1800" dirty="0"/>
              <a:t>PAD</a:t>
            </a:r>
            <a:r>
              <a:rPr lang="zh-CN" altLang="en-US" sz="1800" dirty="0"/>
              <a:t>模式 </a:t>
            </a:r>
            <a:r>
              <a:rPr lang="en-US" altLang="zh-CN" sz="1800" dirty="0" err="1"/>
              <a:t>GPIOPadConfigSet</a:t>
            </a:r>
            <a:r>
              <a:rPr lang="zh-CN" altLang="en-US" sz="1800" dirty="0"/>
              <a:t>，对输入来说输出电流选项无效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460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02432"/>
            <a:ext cx="8229600" cy="4818856"/>
          </a:xfrm>
        </p:spPr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altLang="zh-CN" sz="2400" b="1" dirty="0" smtClean="0"/>
              <a:t>GPIO</a:t>
            </a:r>
            <a:r>
              <a:rPr lang="zh-CN" altLang="en-US" sz="2400" b="1" dirty="0" smtClean="0"/>
              <a:t>具有如下的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特性：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000" dirty="0" smtClean="0"/>
              <a:t>可以独立控制每个</a:t>
            </a:r>
            <a:r>
              <a:rPr lang="en-US" altLang="zh-CN" sz="2000" dirty="0" smtClean="0"/>
              <a:t>GPIO</a:t>
            </a:r>
            <a:r>
              <a:rPr lang="zh-CN" altLang="en-US" sz="2000" dirty="0" smtClean="0"/>
              <a:t>口的</a:t>
            </a:r>
            <a:r>
              <a:rPr lang="zh-CN" altLang="en-US" sz="2000" dirty="0" smtClean="0">
                <a:solidFill>
                  <a:srgbClr val="C00000"/>
                </a:solidFill>
              </a:rPr>
              <a:t>方向</a:t>
            </a:r>
            <a:r>
              <a:rPr lang="zh-CN" altLang="en-US" sz="2000" dirty="0" smtClean="0"/>
              <a:t>（输入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输出模式）；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000" dirty="0" smtClean="0"/>
              <a:t>可以独立设置每个</a:t>
            </a:r>
            <a:r>
              <a:rPr lang="en-US" altLang="zh-CN" sz="2000" dirty="0" smtClean="0"/>
              <a:t>GPIO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solidFill>
                  <a:srgbClr val="C00000"/>
                </a:solidFill>
              </a:rPr>
              <a:t>输出状态</a:t>
            </a:r>
            <a:r>
              <a:rPr lang="zh-CN" altLang="en-US" sz="2000" dirty="0" smtClean="0"/>
              <a:t>（高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低电平，</a:t>
            </a:r>
            <a:r>
              <a:rPr lang="zh-CN" altLang="zh-CN" sz="2000" dirty="0" smtClean="0"/>
              <a:t>包括弱上拉或下拉电阻、</a:t>
            </a:r>
            <a:r>
              <a:rPr lang="en-US" altLang="zh-CN" sz="2000" dirty="0" smtClean="0"/>
              <a:t>2mA/4mA/6mA/8mA/10mA/12mA</a:t>
            </a:r>
            <a:r>
              <a:rPr lang="zh-CN" altLang="zh-CN" sz="2000" dirty="0" smtClean="0"/>
              <a:t>引脚驱动、</a:t>
            </a:r>
            <a:r>
              <a:rPr lang="en-US" altLang="zh-CN" sz="2000" dirty="0" smtClean="0"/>
              <a:t>8mA/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10mA/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12mA</a:t>
            </a:r>
            <a:r>
              <a:rPr lang="zh-CN" altLang="en-US" sz="2000" dirty="0" smtClean="0"/>
              <a:t> </a:t>
            </a:r>
            <a:r>
              <a:rPr lang="zh-CN" altLang="zh-CN" sz="2000" dirty="0" smtClean="0"/>
              <a:t>驱动的斜率控制、开漏使能 </a:t>
            </a:r>
            <a:r>
              <a:rPr lang="zh-CN" altLang="en-US" sz="2000" dirty="0" smtClean="0"/>
              <a:t>等）；</a:t>
            </a:r>
            <a:endParaRPr lang="en-US" altLang="zh-CN" sz="2000" dirty="0" smtClean="0"/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zh-CN" sz="2000" dirty="0" smtClean="0"/>
              <a:t>输入／输出可承受</a:t>
            </a:r>
            <a:r>
              <a:rPr lang="en-US" altLang="zh-CN" sz="2000" dirty="0" smtClean="0"/>
              <a:t>3.3V</a:t>
            </a:r>
            <a:r>
              <a:rPr lang="zh-CN" altLang="zh-CN" sz="2000" dirty="0" smtClean="0"/>
              <a:t>电压；</a:t>
            </a:r>
            <a:endParaRPr lang="en-US" altLang="zh-CN" sz="2000" dirty="0" smtClean="0"/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zh-CN" sz="2000" dirty="0" smtClean="0"/>
              <a:t>可编程控制</a:t>
            </a:r>
            <a:r>
              <a:rPr lang="en-US" altLang="zh-CN" sz="2000" dirty="0" smtClean="0"/>
              <a:t>GPIO</a:t>
            </a:r>
            <a:r>
              <a:rPr lang="zh-CN" altLang="zh-CN" sz="2000" dirty="0" smtClean="0">
                <a:solidFill>
                  <a:srgbClr val="C00000"/>
                </a:solidFill>
              </a:rPr>
              <a:t>中断</a:t>
            </a:r>
            <a:r>
              <a:rPr lang="zh-CN" altLang="zh-CN" sz="2000" dirty="0" smtClean="0"/>
              <a:t>，包括屏蔽中断发生、边沿触发（上升沿，下降沿，上升、下降沿）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00B0F0"/>
                </a:solidFill>
              </a:rPr>
              <a:t>所有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GPIO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口除特殊指定的外，复位后默认为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GPIO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的三态。</a:t>
            </a:r>
            <a:endParaRPr lang="en-US" altLang="zh-CN" sz="2000" b="1" dirty="0" smtClean="0">
              <a:solidFill>
                <a:srgbClr val="00B0F0"/>
              </a:solidFill>
            </a:endParaRPr>
          </a:p>
        </p:txBody>
      </p:sp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492500" y="44450"/>
            <a:ext cx="230346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SzPct val="120000"/>
            </a:pPr>
            <a:r>
              <a:rPr lang="en-US" altLang="zh-CN" sz="3200" b="1" dirty="0" smtClean="0">
                <a:solidFill>
                  <a:srgbClr val="133984"/>
                </a:solidFill>
              </a:rPr>
              <a:t>GPIO</a:t>
            </a:r>
            <a:r>
              <a:rPr lang="zh-CN" altLang="en-US" sz="3200" b="1" dirty="0">
                <a:solidFill>
                  <a:srgbClr val="133984"/>
                </a:solidFill>
                <a:latin typeface="+mj-lt"/>
                <a:ea typeface="+mj-ea"/>
                <a:cs typeface="+mj-cs"/>
              </a:rPr>
              <a:t>概述</a:t>
            </a:r>
            <a:r>
              <a:rPr lang="zh-CN" altLang="en-US" sz="3600" b="1" dirty="0">
                <a:solidFill>
                  <a:srgbClr val="133984"/>
                </a:solidFill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编程示例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281736"/>
          </a:xfrm>
        </p:spPr>
        <p:txBody>
          <a:bodyPr/>
          <a:lstStyle/>
          <a:p>
            <a:pPr marL="163513" indent="0">
              <a:buNone/>
            </a:pPr>
            <a:r>
              <a:rPr lang="en-US" altLang="zh-CN" sz="2000" dirty="0" smtClean="0">
                <a:solidFill>
                  <a:srgbClr val="1F7F3D"/>
                </a:solidFill>
              </a:rPr>
              <a:t>//</a:t>
            </a:r>
            <a:r>
              <a:rPr lang="en-US" altLang="zh-CN" sz="2000" dirty="0">
                <a:solidFill>
                  <a:srgbClr val="1F7F3D"/>
                </a:solidFill>
              </a:rPr>
              <a:t>Enable </a:t>
            </a:r>
            <a:r>
              <a:rPr lang="en-US" altLang="zh-CN" sz="2000" dirty="0" err="1">
                <a:solidFill>
                  <a:srgbClr val="1F7F3D"/>
                </a:solidFill>
              </a:rPr>
              <a:t>PortF</a:t>
            </a:r>
            <a:r>
              <a:rPr lang="en-US" altLang="zh-CN" sz="2000" dirty="0">
                <a:solidFill>
                  <a:srgbClr val="1F7F3D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	</a:t>
            </a:r>
          </a:p>
          <a:p>
            <a:pPr marL="163513" indent="0">
              <a:buNone/>
            </a:pPr>
            <a:r>
              <a:rPr lang="en-US" altLang="zh-CN" sz="2000" i="1" dirty="0" err="1">
                <a:solidFill>
                  <a:srgbClr val="13278E"/>
                </a:solidFill>
              </a:rPr>
              <a:t>SysCtlPeripheralEnable</a:t>
            </a:r>
            <a:r>
              <a:rPr lang="en-US" altLang="zh-CN" sz="2000" i="1" dirty="0">
                <a:solidFill>
                  <a:srgbClr val="13278E"/>
                </a:solidFill>
              </a:rPr>
              <a:t>(SYSCTL_PERIPH_GPIOF);</a:t>
            </a:r>
            <a:r>
              <a:rPr lang="en-US" altLang="zh-CN" sz="2000" i="1" dirty="0">
                <a:solidFill>
                  <a:schemeClr val="accent6"/>
                </a:solidFill>
              </a:rPr>
              <a:t>	</a:t>
            </a:r>
          </a:p>
          <a:p>
            <a:pPr marL="163513" indent="0">
              <a:buNone/>
            </a:pPr>
            <a:r>
              <a:rPr lang="en-US" altLang="zh-CN" sz="2000" dirty="0">
                <a:solidFill>
                  <a:srgbClr val="1F7F3D"/>
                </a:solidFill>
              </a:rPr>
              <a:t>//Wait for the GPIO </a:t>
            </a:r>
            <a:r>
              <a:rPr lang="en-US" altLang="zh-CN" sz="2000" dirty="0" err="1">
                <a:solidFill>
                  <a:srgbClr val="1F7F3D"/>
                </a:solidFill>
              </a:rPr>
              <a:t>moduleF</a:t>
            </a:r>
            <a:r>
              <a:rPr lang="en-US" altLang="zh-CN" sz="2000" dirty="0">
                <a:solidFill>
                  <a:srgbClr val="1F7F3D"/>
                </a:solidFill>
              </a:rPr>
              <a:t> ready </a:t>
            </a:r>
            <a:r>
              <a:rPr lang="en-US" altLang="zh-CN" sz="2000" dirty="0">
                <a:solidFill>
                  <a:schemeClr val="tx1"/>
                </a:solidFill>
              </a:rPr>
              <a:t>					</a:t>
            </a:r>
          </a:p>
          <a:p>
            <a:pPr marL="163513" indent="0">
              <a:buNone/>
            </a:pPr>
            <a:r>
              <a:rPr lang="en-US" altLang="zh-CN" sz="2000" i="1" dirty="0">
                <a:solidFill>
                  <a:srgbClr val="13278E"/>
                </a:solidFill>
              </a:rPr>
              <a:t>while(!</a:t>
            </a:r>
            <a:r>
              <a:rPr lang="en-US" altLang="zh-CN" sz="2000" i="1" dirty="0" err="1">
                <a:solidFill>
                  <a:srgbClr val="13278E"/>
                </a:solidFill>
              </a:rPr>
              <a:t>SysCtlPeripheralReady</a:t>
            </a:r>
            <a:r>
              <a:rPr lang="en-US" altLang="zh-CN" sz="2000" i="1" dirty="0">
                <a:solidFill>
                  <a:srgbClr val="13278E"/>
                </a:solidFill>
              </a:rPr>
              <a:t>(SYSCTL_PERIPH_GPIOF));</a:t>
            </a:r>
            <a:r>
              <a:rPr lang="en-US" altLang="zh-CN" sz="2000" i="1" dirty="0">
                <a:solidFill>
                  <a:schemeClr val="tx1"/>
                </a:solidFill>
              </a:rPr>
              <a:t>	</a:t>
            </a:r>
          </a:p>
          <a:p>
            <a:pPr marL="163513" indent="0">
              <a:buNone/>
            </a:pPr>
            <a:r>
              <a:rPr lang="en-US" altLang="zh-CN" sz="2000" dirty="0">
                <a:solidFill>
                  <a:srgbClr val="1F7F3D"/>
                </a:solidFill>
              </a:rPr>
              <a:t>// Set PF0 as Output pin </a:t>
            </a:r>
          </a:p>
          <a:p>
            <a:pPr marL="163513" indent="0">
              <a:buNone/>
            </a:pPr>
            <a:r>
              <a:rPr lang="en-US" altLang="zh-CN" sz="2000" i="1" dirty="0" err="1">
                <a:solidFill>
                  <a:srgbClr val="13278E"/>
                </a:solidFill>
              </a:rPr>
              <a:t>GPIOPinTypeGPIOOutput</a:t>
            </a:r>
            <a:r>
              <a:rPr lang="en-US" altLang="zh-CN" sz="2000" i="1" dirty="0">
                <a:solidFill>
                  <a:srgbClr val="13278E"/>
                </a:solidFill>
              </a:rPr>
              <a:t>(GPIO_PORTF_BASE, GPIO_PIN_0);</a:t>
            </a:r>
          </a:p>
          <a:p>
            <a:pPr marL="163513" indent="0">
              <a:buNone/>
            </a:pPr>
            <a:r>
              <a:rPr lang="en-US" altLang="zh-CN" sz="2000" dirty="0">
                <a:solidFill>
                  <a:srgbClr val="1F7F3D"/>
                </a:solidFill>
              </a:rPr>
              <a:t>//Set the PJ0,PJ1 as input pin</a:t>
            </a:r>
          </a:p>
          <a:p>
            <a:pPr marL="163513" indent="0">
              <a:buNone/>
            </a:pPr>
            <a:r>
              <a:rPr lang="en-US" altLang="zh-CN" sz="2000" i="1" dirty="0" err="1">
                <a:solidFill>
                  <a:srgbClr val="13278E"/>
                </a:solidFill>
              </a:rPr>
              <a:t>GPIOPinTypeGPIOInput</a:t>
            </a:r>
            <a:r>
              <a:rPr lang="en-US" altLang="zh-CN" sz="2000" i="1" dirty="0">
                <a:solidFill>
                  <a:srgbClr val="13278E"/>
                </a:solidFill>
              </a:rPr>
              <a:t>(GPIO_PORTJ_BASE,GPIO_PIN_0 | GPIO_PIN_1);</a:t>
            </a:r>
          </a:p>
          <a:p>
            <a:pPr marL="163513" indent="0">
              <a:buNone/>
            </a:pPr>
            <a:r>
              <a:rPr lang="en-US" altLang="zh-CN" sz="2000" dirty="0">
                <a:solidFill>
                  <a:srgbClr val="1F7F3D"/>
                </a:solidFill>
              </a:rPr>
              <a:t>//Set the PJ0,PJ1 has pull resistor up</a:t>
            </a:r>
          </a:p>
          <a:p>
            <a:pPr marL="163513" indent="0">
              <a:buNone/>
            </a:pPr>
            <a:r>
              <a:rPr lang="en-US" altLang="zh-CN" sz="2000" i="1" dirty="0" err="1">
                <a:solidFill>
                  <a:srgbClr val="13278E"/>
                </a:solidFill>
              </a:rPr>
              <a:t>GPIOPadConfigSet</a:t>
            </a:r>
            <a:r>
              <a:rPr lang="en-US" altLang="zh-CN" sz="2000" i="1" dirty="0">
                <a:solidFill>
                  <a:srgbClr val="13278E"/>
                </a:solidFill>
              </a:rPr>
              <a:t>(GPIO_PORTJ_BASE,GPIO_PIN_0 | GPIO_PIN_1,GPIO_STRENGTH_2MA,GPIO_PIN_TYPE_STD_WPU);</a:t>
            </a:r>
          </a:p>
        </p:txBody>
      </p:sp>
    </p:spTree>
    <p:extLst>
      <p:ext uri="{BB962C8B-B14F-4D97-AF65-F5344CB8AC3E}">
        <p14:creationId xmlns:p14="http://schemas.microsoft.com/office/powerpoint/2010/main" val="15181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S800</a:t>
            </a:r>
            <a:r>
              <a:rPr lang="zh-CN" altLang="zh-CN" sz="3200" dirty="0" smtClean="0"/>
              <a:t>按键</a:t>
            </a:r>
            <a:r>
              <a:rPr lang="zh-CN" altLang="zh-CN" sz="3200" dirty="0"/>
              <a:t>及</a:t>
            </a:r>
            <a:r>
              <a:rPr lang="en-US" altLang="zh-CN" sz="3200" dirty="0"/>
              <a:t>LED</a:t>
            </a:r>
            <a:r>
              <a:rPr lang="zh-CN" altLang="zh-CN" sz="3200" dirty="0"/>
              <a:t>资源</a:t>
            </a:r>
            <a:r>
              <a:rPr lang="zh-CN" altLang="zh-CN" sz="3200" dirty="0"/>
              <a:t> 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648072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红板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14093"/>
              </p:ext>
            </p:extLst>
          </p:nvPr>
        </p:nvGraphicFramePr>
        <p:xfrm>
          <a:off x="1115616" y="1844826"/>
          <a:ext cx="7272808" cy="4398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1428554"/>
                <a:gridCol w="4116062"/>
              </a:tblGrid>
              <a:tr h="54836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名称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对应管脚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2060"/>
                          </a:solidFill>
                          <a:effectLst/>
                        </a:rPr>
                        <a:t>说明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46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RESET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RESET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TM4C1294NCPDT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芯片复位按键低有效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12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WAKE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WAKE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2060"/>
                          </a:solidFill>
                          <a:effectLst/>
                        </a:rPr>
                        <a:t>从睡眠模式唤醒按键低有效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282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USR_SW1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PJ0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2060"/>
                          </a:solidFill>
                          <a:effectLst/>
                        </a:rPr>
                        <a:t>用户输入按键低有效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29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USR_SW2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PJ1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用户输入按键低有效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D0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3.3V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电源指示，绿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高有效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D1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PN1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用户控制绿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高有效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D2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PN0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用户控制绿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高有效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D3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PF4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用户控制绿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高有效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D4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PF0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用户控制绿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高有效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1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S800</a:t>
            </a:r>
            <a:r>
              <a:rPr lang="zh-CN" altLang="zh-CN" sz="3200" dirty="0"/>
              <a:t>按键及</a:t>
            </a:r>
            <a:r>
              <a:rPr lang="en-US" altLang="zh-CN" sz="3200" dirty="0"/>
              <a:t>LED</a:t>
            </a:r>
            <a:r>
              <a:rPr lang="zh-CN" altLang="zh-CN" sz="3200" dirty="0"/>
              <a:t>资源 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"/>
          </a:xfrm>
        </p:spPr>
        <p:txBody>
          <a:bodyPr/>
          <a:lstStyle/>
          <a:p>
            <a:r>
              <a:rPr kumimoji="1" lang="zh-CN" altLang="en-US" b="1" dirty="0" smtClean="0"/>
              <a:t>篮板</a:t>
            </a:r>
            <a:endParaRPr kumimoji="1"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82500"/>
              </p:ext>
            </p:extLst>
          </p:nvPr>
        </p:nvGraphicFramePr>
        <p:xfrm>
          <a:off x="971600" y="1916832"/>
          <a:ext cx="7725544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1584176"/>
                <a:gridCol w="4269160"/>
              </a:tblGrid>
              <a:tr h="31889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名称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对应管脚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说明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SW1-SW8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TCA6424-P01~P08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TCA6424 I2C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展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GPIO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芯片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P0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口低有效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LED1-LED8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PCA9557-P0-P7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PCA9557 I2C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展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GPIO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芯片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P0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口低有效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LED_M0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PF0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用户控制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低有效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LED_M1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PF1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用户控制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低有效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LED_M2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PF2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用户控制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低有效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778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LED_M3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PF3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用户控制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低有效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89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D10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3.3V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电源指示，红</a:t>
                      </a:r>
                      <a:r>
                        <a:rPr lang="en-US" sz="2000" kern="100" dirty="0">
                          <a:solidFill>
                            <a:srgbClr val="002060"/>
                          </a:solidFill>
                          <a:effectLst/>
                        </a:rPr>
                        <a:t>LED</a:t>
                      </a:r>
                      <a:r>
                        <a:rPr lang="zh-CN" sz="2000" kern="100" dirty="0">
                          <a:solidFill>
                            <a:srgbClr val="002060"/>
                          </a:solidFill>
                          <a:effectLst/>
                        </a:rPr>
                        <a:t>高有效</a:t>
                      </a:r>
                      <a:endParaRPr lang="zh-CN" sz="2000" kern="100" dirty="0">
                        <a:solidFill>
                          <a:srgbClr val="002060"/>
                        </a:solidFill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9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1800" y="2636912"/>
            <a:ext cx="37769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b="1" dirty="0" smtClean="0">
                <a:solidFill>
                  <a:srgbClr val="961B02"/>
                </a:solidFill>
              </a:rPr>
              <a:t>Thanks</a:t>
            </a:r>
            <a:endParaRPr kumimoji="1" lang="zh-CN" altLang="en-US" sz="8000" b="1" dirty="0">
              <a:solidFill>
                <a:srgbClr val="961B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>
                <a:latin typeface="Arial" charset="0"/>
                <a:ea typeface="宋体" charset="-122"/>
                <a:cs typeface="+mn-cs"/>
              </a:rPr>
              <a:t>GPIO</a:t>
            </a:r>
            <a:r>
              <a:rPr lang="zh-CN" altLang="en-US" sz="3200" dirty="0"/>
              <a:t>模式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7971"/>
              </p:ext>
            </p:extLst>
          </p:nvPr>
        </p:nvGraphicFramePr>
        <p:xfrm>
          <a:off x="683569" y="1012378"/>
          <a:ext cx="7848872" cy="54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161">
                  <a:extLst>
                    <a:ext uri="{9D8B030D-6E8A-4147-A177-3AD203B41FA5}">
                      <a16:colId xmlns="" xmlns:a16="http://schemas.microsoft.com/office/drawing/2014/main" val="3026990186"/>
                    </a:ext>
                  </a:extLst>
                </a:gridCol>
                <a:gridCol w="5052711">
                  <a:extLst>
                    <a:ext uri="{9D8B030D-6E8A-4147-A177-3AD203B41FA5}">
                      <a16:colId xmlns="" xmlns:a16="http://schemas.microsoft.com/office/drawing/2014/main" val="2626252718"/>
                    </a:ext>
                  </a:extLst>
                </a:gridCol>
              </a:tblGrid>
              <a:tr h="362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TM4C1290 Series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0952148"/>
                  </a:ext>
                </a:extLst>
              </a:tr>
              <a:tr h="160615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Input Mode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Floating</a:t>
                      </a: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Pull-Up       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GPIO_PIN_TYPE_STD_WPU )</a:t>
                      </a:r>
                      <a:b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Pull-Down  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GPIO_PIN_TYPE_STD_WPD )</a:t>
                      </a:r>
                    </a:p>
                    <a:p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WAKE         (GPIO_PIN_TYPE_WAKE_HIGH)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(GPIO_PIN_TYPE_WAKE_LOW)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6586126"/>
                  </a:ext>
                </a:extLst>
              </a:tr>
              <a:tr h="160615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General Purpose Output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Push-Pull    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GPIO_PIN_TYPE_STD )</a:t>
                      </a:r>
                      <a:endParaRPr lang="en-US" altLang="zh-CN" sz="16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Open-Drain(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GPIO_PIN_TYPE_OD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</a:rPr>
                        <a:t>Push-Pull+Pull-Up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   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GPIO_PIN_TYPE_STD_WPU )</a:t>
                      </a:r>
                      <a:b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</a:rPr>
                        <a:t>Push-Pull+Pull-Down</a:t>
                      </a:r>
                      <a:r>
                        <a:rPr lang="zh-CN" alt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GPIO_PIN_TYPE_STD_WPD 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5289394"/>
                  </a:ext>
                </a:extLst>
              </a:tr>
              <a:tr h="362173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Analog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Analog        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GPIO_PIN_TYPE_Analog 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9568416"/>
                  </a:ext>
                </a:extLst>
              </a:tr>
              <a:tr h="1504296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Alternate Function Output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Push-Pull    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GPIO_PIN_TYPE_STD )</a:t>
                      </a:r>
                      <a:endParaRPr lang="en-US" altLang="zh-CN" sz="16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Open-Drain(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GPIO_PIN_TYPE_OD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</a:rPr>
                        <a:t>Push-Pull+Pull-Up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   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GPIO_PIN_TYPE_STD_WPU )</a:t>
                      </a:r>
                      <a:b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</a:rPr>
                        <a:t>Push-Pull+Pull-Down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fi-FI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GPIO_PIN_TYPE_STD_WPD 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303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输入上拉模式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95" y="1484784"/>
            <a:ext cx="7943153" cy="44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输入下拉模式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0" y="1630539"/>
            <a:ext cx="7900286" cy="44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8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推挽输出</a:t>
            </a:r>
            <a:r>
              <a:rPr lang="en-US" altLang="zh-CN" sz="3600" kern="1200" dirty="0">
                <a:latin typeface="Arial" charset="0"/>
                <a:ea typeface="宋体" charset="-122"/>
                <a:cs typeface="+mn-cs"/>
              </a:rPr>
              <a:t/>
            </a:r>
            <a:br>
              <a:rPr lang="en-US" altLang="zh-CN" sz="3600" kern="1200" dirty="0">
                <a:latin typeface="Arial" charset="0"/>
                <a:ea typeface="宋体" charset="-122"/>
                <a:cs typeface="+mn-cs"/>
              </a:rPr>
            </a:br>
            <a:endParaRPr lang="zh-CN" altLang="en-US" sz="3600" kern="1200" dirty="0"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84" y="1628800"/>
            <a:ext cx="7652648" cy="44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开漏输出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3" y="1484784"/>
            <a:ext cx="7847905" cy="447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模拟输入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08" y="1556792"/>
            <a:ext cx="7719324" cy="45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推挽输出复用功能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0" y="1700808"/>
            <a:ext cx="7390734" cy="4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白色底板15_39_40</Template>
  <TotalTime>6663</TotalTime>
  <Words>776</Words>
  <Application>Microsoft Macintosh PowerPoint</Application>
  <PresentationFormat>全屏显示(4:3)</PresentationFormat>
  <Paragraphs>222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Calibri</vt:lpstr>
      <vt:lpstr>Times New Roman</vt:lpstr>
      <vt:lpstr>Wingdings</vt:lpstr>
      <vt:lpstr>等线</vt:lpstr>
      <vt:lpstr>黑体</vt:lpstr>
      <vt:lpstr>华文新魏</vt:lpstr>
      <vt:lpstr>宋体</vt:lpstr>
      <vt:lpstr>Arial</vt:lpstr>
      <vt:lpstr>1_自定义设计方案</vt:lpstr>
      <vt:lpstr>2_自定义设计方案</vt:lpstr>
      <vt:lpstr>General-Purpose Input/Outputs   (GPIOs)</vt:lpstr>
      <vt:lpstr>PowerPoint 演示文稿</vt:lpstr>
      <vt:lpstr>GPIO模式 </vt:lpstr>
      <vt:lpstr>输入上拉模式</vt:lpstr>
      <vt:lpstr>输入下拉模式</vt:lpstr>
      <vt:lpstr>推挽输出 </vt:lpstr>
      <vt:lpstr>开漏输出 </vt:lpstr>
      <vt:lpstr>模拟输入</vt:lpstr>
      <vt:lpstr>推挽输出复用功能</vt:lpstr>
      <vt:lpstr>PowerPoint 演示文稿</vt:lpstr>
      <vt:lpstr>PowerPoint 演示文稿</vt:lpstr>
      <vt:lpstr>GIPO控制寄存器 </vt:lpstr>
      <vt:lpstr>PowerPoint 演示文稿</vt:lpstr>
      <vt:lpstr>GIPO库函数</vt:lpstr>
      <vt:lpstr>GIPO库函数</vt:lpstr>
      <vt:lpstr>GIPO库函数</vt:lpstr>
      <vt:lpstr>GIPO库函数</vt:lpstr>
      <vt:lpstr>GIPO库函数</vt:lpstr>
      <vt:lpstr>编程前准备</vt:lpstr>
      <vt:lpstr>编程示例</vt:lpstr>
      <vt:lpstr>S800按键及LED资源 </vt:lpstr>
      <vt:lpstr>S800按键及LED资源 </vt:lpstr>
      <vt:lpstr>PowerPoint 演示文稿</vt:lpstr>
    </vt:vector>
  </TitlesOfParts>
  <Company>GuildDesign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中文CORTEM+M3PPT校对版</dc:title>
  <dc:creator>ThemeGallery.com</dc:creator>
  <dc:description/>
  <cp:lastModifiedBy>peter weng</cp:lastModifiedBy>
  <cp:revision>857</cp:revision>
  <dcterms:created xsi:type="dcterms:W3CDTF">2004-08-26T06:30:40Z</dcterms:created>
  <dcterms:modified xsi:type="dcterms:W3CDTF">2017-05-08T15:46:10Z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中文CORTEM+M3PPT校对版</vt:lpwstr>
  </property>
  <property fmtid="{D5CDD505-2E9C-101B-9397-08002B2CF9AE}" pid="3" name="SlideDescription">
    <vt:lpwstr/>
  </property>
</Properties>
</file>