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wmf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33" r:id="rId2"/>
    <p:sldId id="304" r:id="rId3"/>
    <p:sldId id="323" r:id="rId4"/>
    <p:sldId id="305" r:id="rId5"/>
    <p:sldId id="336" r:id="rId6"/>
    <p:sldId id="338" r:id="rId7"/>
    <p:sldId id="306" r:id="rId8"/>
    <p:sldId id="307" r:id="rId9"/>
    <p:sldId id="34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29" r:id="rId20"/>
    <p:sldId id="330" r:id="rId21"/>
    <p:sldId id="331" r:id="rId22"/>
    <p:sldId id="375" r:id="rId23"/>
    <p:sldId id="376" r:id="rId24"/>
    <p:sldId id="363" r:id="rId25"/>
    <p:sldId id="364" r:id="rId26"/>
    <p:sldId id="365" r:id="rId27"/>
    <p:sldId id="362" r:id="rId28"/>
    <p:sldId id="366" r:id="rId29"/>
    <p:sldId id="377" r:id="rId30"/>
    <p:sldId id="378" r:id="rId31"/>
    <p:sldId id="367" r:id="rId32"/>
    <p:sldId id="368" r:id="rId33"/>
    <p:sldId id="369" r:id="rId34"/>
    <p:sldId id="379" r:id="rId35"/>
    <p:sldId id="380" r:id="rId36"/>
    <p:sldId id="381" r:id="rId37"/>
    <p:sldId id="352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3C"/>
    <a:srgbClr val="3399FF"/>
    <a:srgbClr val="FF3399"/>
    <a:srgbClr val="0033CC"/>
    <a:srgbClr val="96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18"/>
  </p:normalViewPr>
  <p:slideViewPr>
    <p:cSldViewPr>
      <p:cViewPr varScale="1">
        <p:scale>
          <a:sx n="93" d="100"/>
          <a:sy n="93" d="100"/>
        </p:scale>
        <p:origin x="13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0F5577-959A-4F90-B69D-59F3B72A36FA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AF8553-1081-4686-ACD8-00FFB77E9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AF8553-1081-4686-ACD8-00FFB77E9582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1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7F3FEFE-E765-4302-8BE8-AD87987BE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956E1D9-EC1D-4C8D-B2D7-6EC48F365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pt底板白-英文大写4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黑体" pitchFamily="2" charset="-122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黑体" pitchFamily="2" charset="-122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4342" name="Picture 7" descr="10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2162175"/>
          </a:xfrm>
          <a:ln/>
        </p:spPr>
        <p:txBody>
          <a:bodyPr tIns="45720" anchor="ctr"/>
          <a:lstStyle/>
          <a:p>
            <a:r>
              <a:rPr lang="en-US" altLang="zh-CN" sz="4000" smtClean="0"/>
              <a:t>I2C (Inter Integrated Circuit)</a:t>
            </a:r>
            <a:br>
              <a:rPr lang="en-US" altLang="zh-CN" sz="4000" smtClean="0"/>
            </a:br>
            <a:r>
              <a:rPr lang="zh-CN" altLang="en-US" sz="4000" smtClean="0"/>
              <a:t>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void GPIOPinTypeI2C(uint32_t ui32Port, uint8_t ui8Pins)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provides the proper configuration for the SDA </a:t>
            </a:r>
            <a:r>
              <a:rPr lang="en-US" altLang="zh-CN" dirty="0" smtClean="0">
                <a:solidFill>
                  <a:schemeClr val="tx1"/>
                </a:solidFill>
              </a:rPr>
              <a:t>pin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void GPIOPinTypeI2CSCL(uint32_t ui32Port, uint8_t ui8Pins)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provides the proper configuration for the SCL pin </a:t>
            </a:r>
          </a:p>
        </p:txBody>
      </p:sp>
    </p:spTree>
    <p:extLst>
      <p:ext uri="{BB962C8B-B14F-4D97-AF65-F5344CB8AC3E}">
        <p14:creationId xmlns:p14="http://schemas.microsoft.com/office/powerpoint/2010/main" val="17720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124744"/>
            <a:ext cx="8229600" cy="50657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void I2CMasterInitExpClk(uint32_t ui32Base, uint32_t ui32I2CClk, bool </a:t>
            </a:r>
            <a:r>
              <a:rPr lang="en-US" altLang="zh-CN" sz="2400" dirty="0" err="1"/>
              <a:t>bFast</a:t>
            </a:r>
            <a:r>
              <a:rPr lang="en-US" altLang="zh-CN" sz="2400" dirty="0"/>
              <a:t>) 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configures </a:t>
            </a:r>
            <a:r>
              <a:rPr lang="en-US" altLang="zh-CN" dirty="0">
                <a:solidFill>
                  <a:schemeClr val="tx1"/>
                </a:solidFill>
              </a:rPr>
              <a:t>the bus speed for the master and enabling the I2C Master block </a:t>
            </a:r>
          </a:p>
          <a:p>
            <a:pPr lvl="1">
              <a:lnSpc>
                <a:spcPct val="130000"/>
              </a:lnSpc>
            </a:pPr>
            <a:r>
              <a:rPr lang="en-US" altLang="zh-CN" b="1" i="1" dirty="0">
                <a:solidFill>
                  <a:schemeClr val="tx1"/>
                </a:solidFill>
              </a:rPr>
              <a:t>ui32Base </a:t>
            </a:r>
            <a:r>
              <a:rPr lang="en-US" altLang="zh-CN" dirty="0">
                <a:solidFill>
                  <a:schemeClr val="tx1"/>
                </a:solidFill>
              </a:rPr>
              <a:t>is the base address of the I2C module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zh-CN" b="1" i="1" dirty="0" smtClean="0">
                <a:solidFill>
                  <a:schemeClr val="tx1"/>
                </a:solidFill>
              </a:rPr>
              <a:t>ui32I2CClk </a:t>
            </a:r>
            <a:r>
              <a:rPr lang="en-US" altLang="zh-CN" dirty="0">
                <a:solidFill>
                  <a:schemeClr val="tx1"/>
                </a:solidFill>
              </a:rPr>
              <a:t>is the rate of the clock supplied to the I2C module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</a:rPr>
              <a:t>bFast</a:t>
            </a:r>
            <a:r>
              <a:rPr lang="en-US" altLang="zh-CN" b="1" i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set up for fast data transfers. </a:t>
            </a:r>
          </a:p>
          <a:p>
            <a:pPr lvl="2">
              <a:lnSpc>
                <a:spcPct val="130000"/>
              </a:lnSpc>
            </a:pPr>
            <a:r>
              <a:rPr lang="en-US" altLang="zh-CN" b="1" dirty="0" smtClean="0">
                <a:solidFill>
                  <a:srgbClr val="00843C"/>
                </a:solidFill>
              </a:rPr>
              <a:t>true </a:t>
            </a:r>
            <a:r>
              <a:rPr lang="zh-CN" altLang="en-US" b="1" dirty="0" smtClean="0">
                <a:solidFill>
                  <a:srgbClr val="00843C"/>
                </a:solidFill>
              </a:rPr>
              <a:t> </a:t>
            </a:r>
            <a:r>
              <a:rPr lang="de-DE" altLang="zh-CN" dirty="0">
                <a:solidFill>
                  <a:srgbClr val="00843C"/>
                </a:solidFill>
              </a:rPr>
              <a:t>400 </a:t>
            </a:r>
            <a:r>
              <a:rPr lang="de-DE" altLang="zh-CN" dirty="0" err="1">
                <a:solidFill>
                  <a:srgbClr val="00843C"/>
                </a:solidFill>
              </a:rPr>
              <a:t>Kbps</a:t>
            </a:r>
            <a:r>
              <a:rPr lang="de-DE" altLang="zh-CN" dirty="0">
                <a:solidFill>
                  <a:srgbClr val="00843C"/>
                </a:solidFill>
              </a:rPr>
              <a:t> </a:t>
            </a:r>
          </a:p>
          <a:p>
            <a:pPr lvl="2">
              <a:lnSpc>
                <a:spcPct val="130000"/>
              </a:lnSpc>
            </a:pPr>
            <a:r>
              <a:rPr lang="de-DE" altLang="zh-CN" b="1" dirty="0" err="1">
                <a:solidFill>
                  <a:srgbClr val="00843C"/>
                </a:solidFill>
              </a:rPr>
              <a:t>false</a:t>
            </a:r>
            <a:r>
              <a:rPr lang="zh-CN" altLang="en-US" dirty="0" smtClean="0">
                <a:solidFill>
                  <a:srgbClr val="00843C"/>
                </a:solidFill>
              </a:rPr>
              <a:t> </a:t>
            </a:r>
            <a:r>
              <a:rPr lang="de-DE" altLang="zh-CN" dirty="0" smtClean="0">
                <a:solidFill>
                  <a:srgbClr val="00843C"/>
                </a:solidFill>
              </a:rPr>
              <a:t>100 </a:t>
            </a:r>
            <a:r>
              <a:rPr lang="de-DE" altLang="zh-CN" dirty="0" err="1">
                <a:solidFill>
                  <a:srgbClr val="00843C"/>
                </a:solidFill>
              </a:rPr>
              <a:t>Kbps</a:t>
            </a:r>
            <a:r>
              <a:rPr lang="de-DE" altLang="zh-CN" dirty="0">
                <a:solidFill>
                  <a:srgbClr val="00843C"/>
                </a:solidFill>
              </a:rPr>
              <a:t> </a:t>
            </a:r>
            <a:endParaRPr lang="en-US" altLang="zh-CN" dirty="0">
              <a:solidFill>
                <a:srgbClr val="00843C"/>
              </a:solidFill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void I2CMasterEnable(uint32_t ui32Base)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Enables the I2C Master block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bool I2CMasterBusy(uint32_t ui32Base)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Returns </a:t>
            </a:r>
            <a:r>
              <a:rPr lang="en-US" altLang="zh-CN" b="1" dirty="0">
                <a:solidFill>
                  <a:schemeClr val="tx1"/>
                </a:solidFill>
              </a:rPr>
              <a:t>true </a:t>
            </a:r>
            <a:r>
              <a:rPr lang="en-US" altLang="zh-CN" dirty="0">
                <a:solidFill>
                  <a:schemeClr val="tx1"/>
                </a:solidFill>
              </a:rPr>
              <a:t>if the I2C Master is busy; otherwise, returns </a:t>
            </a:r>
            <a:r>
              <a:rPr lang="en-US" altLang="zh-CN" b="1" dirty="0">
                <a:solidFill>
                  <a:schemeClr val="tx1"/>
                </a:solidFill>
              </a:rPr>
              <a:t>false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bool I2CMasterBusBusy(uint32_t ui32Base)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Returns </a:t>
            </a:r>
            <a:r>
              <a:rPr lang="en-US" altLang="zh-CN" b="1" dirty="0">
                <a:solidFill>
                  <a:schemeClr val="tx1"/>
                </a:solidFill>
              </a:rPr>
              <a:t>true </a:t>
            </a:r>
            <a:r>
              <a:rPr lang="en-US" altLang="zh-CN" dirty="0">
                <a:solidFill>
                  <a:schemeClr val="tx1"/>
                </a:solidFill>
              </a:rPr>
              <a:t>if the I2C bus is busy; otherwise, returns </a:t>
            </a:r>
            <a:r>
              <a:rPr lang="en-US" altLang="zh-CN" b="1" dirty="0">
                <a:solidFill>
                  <a:schemeClr val="tx1"/>
                </a:solidFill>
              </a:rPr>
              <a:t>false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57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void I2CMasterSlaveAddrSet(uint32_t ui32Base, uint8_t ui8SlaveAddr, bool </a:t>
            </a:r>
            <a:r>
              <a:rPr lang="en-US" altLang="zh-CN" sz="2400" dirty="0" err="1"/>
              <a:t>bReceive</a:t>
            </a:r>
            <a:r>
              <a:rPr lang="en-US" altLang="zh-CN" sz="2400" dirty="0"/>
              <a:t>)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Sets the address that the I2C Master places on the bus. </a:t>
            </a:r>
          </a:p>
          <a:p>
            <a:pPr lvl="1">
              <a:lnSpc>
                <a:spcPct val="130000"/>
              </a:lnSpc>
            </a:pPr>
            <a:r>
              <a:rPr lang="en-US" altLang="zh-CN" b="1" i="1" dirty="0">
                <a:solidFill>
                  <a:schemeClr val="tx1"/>
                </a:solidFill>
              </a:rPr>
              <a:t>ui32Base </a:t>
            </a:r>
            <a:r>
              <a:rPr lang="en-US" altLang="zh-CN" dirty="0">
                <a:solidFill>
                  <a:schemeClr val="tx1"/>
                </a:solidFill>
              </a:rPr>
              <a:t>is the base address of the I2C module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zh-CN" b="1" i="1" dirty="0" smtClean="0">
                <a:solidFill>
                  <a:schemeClr val="tx1"/>
                </a:solidFill>
              </a:rPr>
              <a:t>ui8SlaveAddr </a:t>
            </a:r>
            <a:r>
              <a:rPr lang="en-US" altLang="zh-CN" dirty="0">
                <a:solidFill>
                  <a:schemeClr val="tx1"/>
                </a:solidFill>
              </a:rPr>
              <a:t>7-bit slave </a:t>
            </a:r>
            <a:r>
              <a:rPr lang="en-US" altLang="zh-CN" dirty="0" smtClean="0">
                <a:solidFill>
                  <a:schemeClr val="tx1"/>
                </a:solidFill>
              </a:rPr>
              <a:t>address</a:t>
            </a:r>
          </a:p>
          <a:p>
            <a:pPr lvl="1">
              <a:lnSpc>
                <a:spcPct val="130000"/>
              </a:lnSpc>
            </a:pPr>
            <a:r>
              <a:rPr lang="en-US" altLang="zh-CN" b="1" i="1" dirty="0" err="1" smtClean="0">
                <a:solidFill>
                  <a:schemeClr val="tx1"/>
                </a:solidFill>
              </a:rPr>
              <a:t>bReceive</a:t>
            </a:r>
            <a:r>
              <a:rPr lang="en-US" altLang="zh-CN" b="1" i="1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flag indicating the type of communication with the slave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true</a:t>
            </a:r>
            <a:r>
              <a:rPr lang="en-US" altLang="zh-CN" dirty="0"/>
              <a:t>, </a:t>
            </a:r>
            <a:r>
              <a:rPr lang="en-US" altLang="zh-CN" dirty="0" smtClean="0"/>
              <a:t>read </a:t>
            </a:r>
          </a:p>
          <a:p>
            <a:pPr lvl="2">
              <a:lnSpc>
                <a:spcPct val="130000"/>
              </a:lnSpc>
            </a:pPr>
            <a:r>
              <a:rPr lang="en-US" altLang="zh-CN" b="1" dirty="0"/>
              <a:t>false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20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void I2CMasterDataPut(uint32_t ui32Base, uint8_t ui8Data)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places the supplied data into I2C Master Data Register </a:t>
            </a:r>
          </a:p>
          <a:p>
            <a:pPr lvl="1">
              <a:lnSpc>
                <a:spcPct val="130000"/>
              </a:lnSpc>
            </a:pPr>
            <a:r>
              <a:rPr lang="en-US" altLang="zh-CN" b="1" i="1" dirty="0">
                <a:solidFill>
                  <a:schemeClr val="tx1"/>
                </a:solidFill>
              </a:rPr>
              <a:t>ui32Base </a:t>
            </a:r>
            <a:r>
              <a:rPr lang="en-US" altLang="zh-CN" dirty="0">
                <a:solidFill>
                  <a:schemeClr val="tx1"/>
                </a:solidFill>
              </a:rPr>
              <a:t>is the base address of the I2C module. </a:t>
            </a:r>
            <a:r>
              <a:rPr lang="en-US" altLang="zh-CN" b="1" i="1" dirty="0">
                <a:solidFill>
                  <a:schemeClr val="tx1"/>
                </a:solidFill>
              </a:rPr>
              <a:t>ui8Data </a:t>
            </a:r>
            <a:r>
              <a:rPr lang="en-US" altLang="zh-CN" dirty="0">
                <a:solidFill>
                  <a:schemeClr val="tx1"/>
                </a:solidFill>
              </a:rPr>
              <a:t>data to be transmitted from the I2C Master. </a:t>
            </a:r>
          </a:p>
          <a:p>
            <a:pPr lvl="1">
              <a:lnSpc>
                <a:spcPct val="13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uint32_t I2CMasterDataGet(uint32_t ui32Base)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</a:rPr>
              <a:t>reads a byte of data from the I2C Master Data Register. </a:t>
            </a:r>
          </a:p>
        </p:txBody>
      </p:sp>
    </p:spTree>
    <p:extLst>
      <p:ext uri="{BB962C8B-B14F-4D97-AF65-F5344CB8AC3E}">
        <p14:creationId xmlns:p14="http://schemas.microsoft.com/office/powerpoint/2010/main" val="88047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void I2CMasterControl(uint32_t ui32Base, uint32_t ui32Cmd)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control the state of the Master send and receive operations </a:t>
            </a:r>
          </a:p>
          <a:p>
            <a:pPr lvl="1"/>
            <a:r>
              <a:rPr lang="en-US" altLang="zh-CN" b="1" i="1" dirty="0">
                <a:solidFill>
                  <a:schemeClr val="tx1"/>
                </a:solidFill>
              </a:rPr>
              <a:t>ui32Base </a:t>
            </a:r>
            <a:r>
              <a:rPr lang="en-US" altLang="zh-CN" dirty="0">
                <a:solidFill>
                  <a:schemeClr val="tx1"/>
                </a:solidFill>
              </a:rPr>
              <a:t>is the base address of the I2C module.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b="1" i="1" dirty="0" smtClean="0">
                <a:solidFill>
                  <a:schemeClr val="tx1"/>
                </a:solidFill>
              </a:rPr>
              <a:t>ui32Cmd </a:t>
            </a:r>
            <a:r>
              <a:rPr lang="en-US" altLang="zh-CN" dirty="0">
                <a:solidFill>
                  <a:schemeClr val="tx1"/>
                </a:solidFill>
              </a:rPr>
              <a:t>command to be issued to the I2C Master. </a:t>
            </a:r>
            <a:endParaRPr kumimoji="1" lang="en-US" altLang="zh-CN" dirty="0" smtClean="0"/>
          </a:p>
          <a:p>
            <a:pPr lvl="2"/>
            <a:r>
              <a:rPr lang="en-US" altLang="zh-CN" sz="2000" b="1" dirty="0" smtClean="0">
                <a:solidFill>
                  <a:schemeClr val="tx1"/>
                </a:solidFill>
              </a:rPr>
              <a:t>I2C_MASTER_CMD_SINGLE_SEND</a:t>
            </a:r>
          </a:p>
          <a:p>
            <a:pPr lvl="2"/>
            <a:r>
              <a:rPr lang="en-US" altLang="zh-CN" sz="2000" b="1" dirty="0" smtClean="0">
                <a:solidFill>
                  <a:schemeClr val="tx1"/>
                </a:solidFill>
              </a:rPr>
              <a:t>I2C_MASTER_CMD_SINGLE_RECEIVE</a:t>
            </a:r>
          </a:p>
          <a:p>
            <a:pPr lvl="2"/>
            <a:r>
              <a:rPr lang="en-US" altLang="zh-CN" sz="2000" b="1" dirty="0" smtClean="0">
                <a:solidFill>
                  <a:schemeClr val="tx1"/>
                </a:solidFill>
              </a:rPr>
              <a:t>I2C_MASTER_CMD_BURST_SEND_START </a:t>
            </a:r>
          </a:p>
          <a:p>
            <a:pPr lvl="2"/>
            <a:r>
              <a:rPr lang="en-US" altLang="zh-CN" sz="2000" b="1" dirty="0" smtClean="0">
                <a:solidFill>
                  <a:schemeClr val="tx1"/>
                </a:solidFill>
              </a:rPr>
              <a:t>I2C_MASTER_CMD_BURST_SEND_CONT</a:t>
            </a:r>
          </a:p>
          <a:p>
            <a:pPr lvl="2"/>
            <a:r>
              <a:rPr lang="en-US" altLang="zh-CN" sz="2000" b="1" dirty="0" smtClean="0">
                <a:solidFill>
                  <a:schemeClr val="tx1"/>
                </a:solidFill>
              </a:rPr>
              <a:t>I2C_MASTER_CMD_BURST_SEND_FINISH</a:t>
            </a:r>
          </a:p>
          <a:p>
            <a:pPr lvl="2"/>
            <a:r>
              <a:rPr lang="en-US" altLang="zh-CN" sz="2000" b="1" dirty="0" smtClean="0">
                <a:solidFill>
                  <a:schemeClr val="tx1"/>
                </a:solidFill>
              </a:rPr>
              <a:t>I2C_MASTER_CMD_BURST_SEND_ERROR_STOP</a:t>
            </a:r>
          </a:p>
        </p:txBody>
      </p:sp>
    </p:spTree>
    <p:extLst>
      <p:ext uri="{BB962C8B-B14F-4D97-AF65-F5344CB8AC3E}">
        <p14:creationId xmlns:p14="http://schemas.microsoft.com/office/powerpoint/2010/main" val="192881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zh-CN" sz="2000" b="1" dirty="0"/>
              <a:t>I2C_MASTER_CMD_BURST_RECEIVE_START 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I2C_MASTER_CMD_BURST_RECEIVE_CONT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I2C_MASTER_CMD_BURST_RECEIVE_FINISH 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I2C_MASTER_CMD_BURST_RECEIVE_ERROR_STOP</a:t>
            </a:r>
            <a:endParaRPr lang="en-US" altLang="zh-CN" sz="2000" dirty="0"/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smtClean="0">
                <a:solidFill>
                  <a:schemeClr val="tx1"/>
                </a:solidFill>
              </a:rPr>
              <a:t>I2C_MASTER_CMD_QUICK_COMMAND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smtClean="0">
                <a:solidFill>
                  <a:schemeClr val="tx1"/>
                </a:solidFill>
              </a:rPr>
              <a:t>I2C_MASTER_CMD_HS_MASTER_CODE_SEND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smtClean="0">
                <a:solidFill>
                  <a:schemeClr val="tx1"/>
                </a:solidFill>
              </a:rPr>
              <a:t>I2C_MASTER_CMD_FIFO_SINGLE_SEND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smtClean="0">
                <a:solidFill>
                  <a:schemeClr val="tx1"/>
                </a:solidFill>
              </a:rPr>
              <a:t>I2C_MASTER_CMD_FIFO_SINGLE_RECEIVE</a:t>
            </a:r>
          </a:p>
        </p:txBody>
      </p:sp>
    </p:spTree>
    <p:extLst>
      <p:ext uri="{BB962C8B-B14F-4D97-AF65-F5344CB8AC3E}">
        <p14:creationId xmlns:p14="http://schemas.microsoft.com/office/powerpoint/2010/main" val="126813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388672" cy="5065712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I2C_MASTER_CMD_FIFO_BURST_SEND_START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I2C_MASTER_CMD_FIFO_BURST_SEND_CONT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I2C_MASTER_CMD_FIFO_BURST_SEND_FINISH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I2C_MASTER_CMD_FIFO_BURST_SEND_ERROR_STOP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I2C_MASTER_CMD_FIFO_BURST_RECEIVE_START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I2C_MASTER_CMD_FIFO_BURST_RECEIVE_CONT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I2C_MASTER_CMD_FIFO_BURST_RECEIVE_FINISH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I2C_MASTER_CMD_FIFO_BURST_RECEIVE_ERROR_STOP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8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库函数</a:t>
            </a:r>
            <a:r>
              <a:rPr lang="zh-CN" altLang="en-US" dirty="0">
                <a:ea typeface="华文新魏" pitchFamily="2" charset="-122"/>
              </a:rPr>
              <a:t/>
            </a:r>
            <a:br>
              <a:rPr lang="zh-CN" altLang="en-US" dirty="0">
                <a:ea typeface="华文新魏" pitchFamily="2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uint32_t I2CMasterErr(uint32_t ui32Base)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Gets the error status of the I2C Master.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Returns the error status, 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/>
              <a:t>I2C_MASTER_ERR_ADDR_ACK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/>
              <a:t>I2C_MASTER_ERR_ARB_LOST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/>
              <a:t>I2C_MASTER_ERR_NONE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/>
              <a:t>I2C_MASTER_ERR_DATA_ACK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80728"/>
            <a:ext cx="8229600" cy="432048"/>
          </a:xfrm>
        </p:spPr>
        <p:txBody>
          <a:bodyPr/>
          <a:lstStyle/>
          <a:p>
            <a:r>
              <a:rPr lang="en-US" altLang="zh-CN" sz="2400" dirty="0" smtClean="0"/>
              <a:t>Slave</a:t>
            </a:r>
            <a:r>
              <a:rPr lang="zh-CN" altLang="en-US" sz="2400" dirty="0" smtClean="0"/>
              <a:t>地址</a:t>
            </a:r>
          </a:p>
        </p:txBody>
      </p:sp>
      <p:sp>
        <p:nvSpPr>
          <p:cNvPr id="2" name="矩形 1"/>
          <p:cNvSpPr/>
          <p:nvPr/>
        </p:nvSpPr>
        <p:spPr>
          <a:xfrm>
            <a:off x="2411760" y="188640"/>
            <a:ext cx="59766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SzPct val="120000"/>
            </a:pPr>
            <a:r>
              <a:rPr lang="en-US" altLang="zh-CN" sz="3600" b="1" dirty="0">
                <a:solidFill>
                  <a:srgbClr val="133984"/>
                </a:solidFill>
                <a:latin typeface="+mj-lt"/>
                <a:ea typeface="+mj-ea"/>
                <a:cs typeface="+mj-cs"/>
              </a:rPr>
              <a:t>I2C</a:t>
            </a:r>
            <a:r>
              <a:rPr lang="zh-CN" altLang="en-US" sz="3600" b="1" dirty="0">
                <a:solidFill>
                  <a:srgbClr val="133984"/>
                </a:solidFill>
                <a:latin typeface="+mj-lt"/>
                <a:ea typeface="+mj-ea"/>
                <a:cs typeface="+mj-cs"/>
              </a:rPr>
              <a:t>器件的应用</a:t>
            </a:r>
            <a:r>
              <a:rPr lang="en-US" altLang="zh-CN" sz="3600" b="1" dirty="0">
                <a:solidFill>
                  <a:srgbClr val="133984"/>
                </a:solidFill>
                <a:latin typeface="+mj-lt"/>
                <a:ea typeface="+mj-ea"/>
                <a:cs typeface="+mj-cs"/>
              </a:rPr>
              <a:t>—PCA9557</a:t>
            </a:r>
            <a:endParaRPr lang="zh-CN" altLang="en-US" sz="3600" b="1" dirty="0">
              <a:solidFill>
                <a:srgbClr val="13398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04" y="1412776"/>
            <a:ext cx="2004956" cy="1997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68937"/>
            <a:ext cx="6294599" cy="3208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67650"/>
            <a:ext cx="3269377" cy="157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/>
          </p:nvPr>
        </p:nvSpPr>
        <p:spPr>
          <a:xfrm>
            <a:off x="611188" y="765175"/>
            <a:ext cx="7772400" cy="54864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kumimoji="1" lang="en-US" altLang="zh-CN" sz="2400" dirty="0" smtClean="0">
                <a:latin typeface="黑体" pitchFamily="2" charset="-122"/>
              </a:rPr>
              <a:t>I</a:t>
            </a:r>
            <a:r>
              <a:rPr kumimoji="1" lang="en-US" altLang="zh-CN" sz="2400" baseline="30000" dirty="0" smtClean="0">
                <a:latin typeface="黑体" pitchFamily="2" charset="-122"/>
              </a:rPr>
              <a:t>2</a:t>
            </a:r>
            <a:r>
              <a:rPr kumimoji="1" lang="en-US" altLang="zh-CN" sz="2400" dirty="0" smtClean="0">
                <a:latin typeface="黑体" pitchFamily="2" charset="-122"/>
              </a:rPr>
              <a:t>C</a:t>
            </a:r>
            <a:r>
              <a:rPr kumimoji="1" lang="zh-CN" altLang="en-US" sz="2400" dirty="0" smtClean="0">
                <a:latin typeface="黑体" pitchFamily="2" charset="-122"/>
              </a:rPr>
              <a:t>接口是</a:t>
            </a:r>
            <a:r>
              <a:rPr kumimoji="1" lang="en-US" altLang="zh-CN" sz="2400" dirty="0" smtClean="0">
                <a:latin typeface="黑体" pitchFamily="2" charset="-122"/>
              </a:rPr>
              <a:t>Philips</a:t>
            </a:r>
            <a:r>
              <a:rPr kumimoji="1" lang="zh-CN" altLang="en-US" sz="2400" dirty="0" smtClean="0">
                <a:latin typeface="黑体" pitchFamily="2" charset="-122"/>
              </a:rPr>
              <a:t>推出的一种串行总线方式，用于</a:t>
            </a:r>
            <a:r>
              <a:rPr kumimoji="1" lang="en-US" altLang="zh-CN" sz="2400" dirty="0" smtClean="0">
                <a:latin typeface="黑体" pitchFamily="2" charset="-122"/>
              </a:rPr>
              <a:t>IC</a:t>
            </a:r>
            <a:r>
              <a:rPr kumimoji="1" lang="zh-CN" altLang="en-US" sz="2400" dirty="0" smtClean="0">
                <a:latin typeface="黑体" pitchFamily="2" charset="-122"/>
              </a:rPr>
              <a:t>器件之间的通信。它通过</a:t>
            </a:r>
            <a:r>
              <a:rPr kumimoji="1" lang="en-US" altLang="zh-CN" sz="2400" dirty="0" smtClean="0">
                <a:solidFill>
                  <a:srgbClr val="FF3399"/>
                </a:solidFill>
                <a:latin typeface="黑体" pitchFamily="2" charset="-122"/>
              </a:rPr>
              <a:t>SDA</a:t>
            </a:r>
            <a:r>
              <a:rPr kumimoji="1" lang="zh-CN" altLang="en-US" sz="2400" dirty="0" smtClean="0">
                <a:solidFill>
                  <a:srgbClr val="FF3399"/>
                </a:solidFill>
                <a:latin typeface="黑体" pitchFamily="2" charset="-122"/>
              </a:rPr>
              <a:t>（串行数据线）</a:t>
            </a:r>
            <a:r>
              <a:rPr kumimoji="1" lang="zh-CN" altLang="en-US" sz="2400" dirty="0" smtClean="0">
                <a:latin typeface="黑体" pitchFamily="2" charset="-122"/>
              </a:rPr>
              <a:t>和</a:t>
            </a:r>
            <a:r>
              <a:rPr kumimoji="1" lang="en-US" altLang="zh-CN" sz="2400" dirty="0" smtClean="0">
                <a:solidFill>
                  <a:srgbClr val="FF3399"/>
                </a:solidFill>
                <a:latin typeface="黑体" pitchFamily="2" charset="-122"/>
              </a:rPr>
              <a:t>SCL</a:t>
            </a:r>
            <a:r>
              <a:rPr kumimoji="1" lang="zh-CN" altLang="en-US" sz="2400" dirty="0" smtClean="0">
                <a:solidFill>
                  <a:srgbClr val="FF3399"/>
                </a:solidFill>
                <a:latin typeface="黑体" pitchFamily="2" charset="-122"/>
              </a:rPr>
              <a:t>（串行时钟线）</a:t>
            </a:r>
            <a:r>
              <a:rPr kumimoji="1" lang="zh-CN" altLang="en-US" sz="2400" dirty="0" smtClean="0">
                <a:latin typeface="黑体" pitchFamily="2" charset="-122"/>
              </a:rPr>
              <a:t>两根线在连到总线上的器件之间传送信息，</a:t>
            </a:r>
            <a:r>
              <a:rPr lang="zh-CN" altLang="zh-CN" sz="2400" dirty="0" smtClean="0"/>
              <a:t>数据线上的信号与时钟同步，</a:t>
            </a:r>
            <a:r>
              <a:rPr kumimoji="1" lang="zh-CN" altLang="en-US" sz="2400" dirty="0" smtClean="0">
                <a:latin typeface="黑体" pitchFamily="2" charset="-122"/>
              </a:rPr>
              <a:t>并通过软件寻址识别每个器件，而不需要片选线。</a:t>
            </a:r>
            <a:endParaRPr kumimoji="1" lang="en-US" altLang="zh-CN" sz="2400" dirty="0" smtClean="0">
              <a:latin typeface="黑体" pitchFamily="2" charset="-122"/>
            </a:endParaRPr>
          </a:p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 sz="2400" dirty="0" smtClean="0"/>
              <a:t>I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总线采用器件地址的硬件设置方法，使硬件系统的扩展简单灵活。</a:t>
            </a:r>
            <a:endParaRPr lang="en-US" altLang="zh-CN" sz="2400" dirty="0" smtClean="0"/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563938" y="44450"/>
            <a:ext cx="28082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altLang="zh-CN" sz="3600" b="1">
                <a:solidFill>
                  <a:srgbClr val="133984"/>
                </a:solidFill>
                <a:ea typeface="华文新魏" pitchFamily="2" charset="-122"/>
              </a:rPr>
              <a:t>I2C</a:t>
            </a: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2513"/>
            <a:ext cx="8229600" cy="5065712"/>
          </a:xfrm>
        </p:spPr>
        <p:txBody>
          <a:bodyPr/>
          <a:lstStyle/>
          <a:p>
            <a:r>
              <a:rPr lang="zh-CN" altLang="en-US" smtClean="0"/>
              <a:t>控制寄存器</a:t>
            </a:r>
          </a:p>
          <a:p>
            <a:pPr lvl="1"/>
            <a:r>
              <a:rPr lang="en-US" altLang="zh-CN" smtClean="0"/>
              <a:t>I2C</a:t>
            </a:r>
            <a:r>
              <a:rPr lang="zh-CN" altLang="en-US" smtClean="0"/>
              <a:t>主设备发送的命令存放在控制寄存器中</a:t>
            </a:r>
          </a:p>
          <a:p>
            <a:pPr lvl="1"/>
            <a:r>
              <a:rPr lang="zh-CN" altLang="en-US" smtClean="0"/>
              <a:t>最后两位说明读写的内部寄存器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6" y="3030909"/>
            <a:ext cx="8661400" cy="2774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7513" y="914400"/>
            <a:ext cx="8345487" cy="5715000"/>
          </a:xfrm>
        </p:spPr>
        <p:txBody>
          <a:bodyPr/>
          <a:lstStyle/>
          <a:p>
            <a:r>
              <a:rPr lang="zh-CN" altLang="en-US" dirty="0" smtClean="0"/>
              <a:t>内部寄存器</a:t>
            </a:r>
          </a:p>
          <a:p>
            <a:pPr lvl="1"/>
            <a:r>
              <a:rPr lang="en-US" altLang="zh-CN" dirty="0" smtClean="0"/>
              <a:t>Input Port Register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offset 0x00</a:t>
            </a:r>
          </a:p>
          <a:p>
            <a:pPr lvl="2"/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位，每位对应一个</a:t>
            </a:r>
            <a:r>
              <a:rPr lang="en-US" altLang="zh-CN" dirty="0" err="1" smtClean="0">
                <a:ea typeface="宋体" charset="-122"/>
              </a:rPr>
              <a:t>Pn</a:t>
            </a:r>
            <a:r>
              <a:rPr lang="zh-CN" altLang="en-US" dirty="0" smtClean="0">
                <a:ea typeface="宋体" charset="-122"/>
              </a:rPr>
              <a:t>引脚，存放读入的数据</a:t>
            </a:r>
          </a:p>
          <a:p>
            <a:pPr lvl="1"/>
            <a:r>
              <a:rPr lang="en-US" altLang="zh-CN" dirty="0" smtClean="0"/>
              <a:t>Output Port Register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offset 0x01</a:t>
            </a:r>
          </a:p>
          <a:p>
            <a:pPr lvl="2"/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位，每位对应一个</a:t>
            </a:r>
            <a:r>
              <a:rPr lang="en-US" altLang="zh-CN" dirty="0" err="1" smtClean="0">
                <a:ea typeface="宋体" charset="-122"/>
              </a:rPr>
              <a:t>Pn</a:t>
            </a:r>
            <a:r>
              <a:rPr lang="zh-CN" altLang="en-US" dirty="0" smtClean="0">
                <a:ea typeface="宋体" charset="-122"/>
              </a:rPr>
              <a:t>引脚，存放输出的数据</a:t>
            </a:r>
          </a:p>
          <a:p>
            <a:pPr lvl="1"/>
            <a:r>
              <a:rPr lang="en-US" altLang="zh-CN" dirty="0" smtClean="0"/>
              <a:t>Polarity Inversion Register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offset 0x02</a:t>
            </a:r>
          </a:p>
          <a:p>
            <a:pPr lvl="2"/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位，每位对应一个</a:t>
            </a:r>
            <a:r>
              <a:rPr lang="en-US" altLang="zh-CN" dirty="0" err="1" smtClean="0">
                <a:ea typeface="宋体" charset="-122"/>
              </a:rPr>
              <a:t>Pn</a:t>
            </a:r>
            <a:r>
              <a:rPr lang="zh-CN" altLang="en-US" dirty="0" smtClean="0">
                <a:ea typeface="宋体" charset="-122"/>
              </a:rPr>
              <a:t>引脚，表示引脚的极性</a:t>
            </a:r>
          </a:p>
          <a:p>
            <a:pPr lvl="1"/>
            <a:r>
              <a:rPr lang="en-US" altLang="zh-CN" dirty="0" smtClean="0"/>
              <a:t>Configuration Register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offset 0x03</a:t>
            </a:r>
          </a:p>
          <a:p>
            <a:pPr lvl="2"/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位，每位对应一个</a:t>
            </a:r>
            <a:r>
              <a:rPr lang="en-US" altLang="zh-CN" dirty="0" err="1" smtClean="0">
                <a:ea typeface="宋体" charset="-122"/>
              </a:rPr>
              <a:t>Pn</a:t>
            </a:r>
            <a:r>
              <a:rPr lang="zh-CN" altLang="en-US" dirty="0" smtClean="0">
                <a:ea typeface="宋体" charset="-122"/>
              </a:rPr>
              <a:t>引脚，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表示输出，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表示输入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/>
              <a:t>时序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12333"/>
            <a:ext cx="8460432" cy="51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/>
              <a:t>时序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29" y="922421"/>
            <a:ext cx="6988771" cy="58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79388"/>
            <a:ext cx="7956376" cy="688975"/>
          </a:xfrm>
        </p:spPr>
        <p:txBody>
          <a:bodyPr/>
          <a:lstStyle/>
          <a:p>
            <a:r>
              <a:rPr lang="en-US" altLang="zh-CN" sz="3600" kern="1200" dirty="0"/>
              <a:t>I2C</a:t>
            </a:r>
            <a:r>
              <a:rPr lang="zh-CN" altLang="en-US" sz="3600" kern="1200" dirty="0"/>
              <a:t>器件的应用</a:t>
            </a:r>
            <a:r>
              <a:rPr lang="en-US" altLang="zh-CN" sz="3600" kern="1200" dirty="0"/>
              <a:t>—PCA9557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7085" y="1268413"/>
            <a:ext cx="3884315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PCA9557</a:t>
            </a:r>
            <a:r>
              <a:rPr lang="zh-CN" altLang="zh-CN" sz="2000" dirty="0"/>
              <a:t>芯片的地址为</a:t>
            </a:r>
            <a:r>
              <a:rPr lang="en-US" altLang="zh-CN" sz="2000" dirty="0"/>
              <a:t>0x18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低</a:t>
            </a:r>
            <a:r>
              <a:rPr lang="zh-CN" altLang="en-US" sz="2000" dirty="0" smtClean="0"/>
              <a:t>电平</a:t>
            </a:r>
            <a:r>
              <a:rPr lang="zh-CN" altLang="zh-CN" sz="2000" dirty="0" smtClean="0"/>
              <a:t>有效</a:t>
            </a:r>
            <a:r>
              <a:rPr lang="zh-CN" altLang="en-US" sz="2000" dirty="0"/>
              <a:t>，</a:t>
            </a:r>
            <a:r>
              <a:rPr lang="zh-CN" altLang="zh-CN" sz="2000" dirty="0" smtClean="0"/>
              <a:t>当管</a:t>
            </a:r>
            <a:r>
              <a:rPr lang="zh-CN" altLang="zh-CN" sz="2000" dirty="0"/>
              <a:t>脚为低电平时，对应的</a:t>
            </a:r>
            <a:r>
              <a:rPr lang="en-US" altLang="zh-CN" sz="2000" dirty="0" smtClean="0"/>
              <a:t>LED</a:t>
            </a:r>
            <a:r>
              <a:rPr lang="zh-CN" altLang="zh-CN" sz="2000" dirty="0"/>
              <a:t>亮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对输出端口写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</a:rPr>
              <a:t>给</a:t>
            </a:r>
            <a:r>
              <a:rPr lang="en-US" altLang="zh-CN" sz="1800" dirty="0">
                <a:solidFill>
                  <a:schemeClr val="tx1"/>
                </a:solidFill>
              </a:rPr>
              <a:t>I2C</a:t>
            </a:r>
            <a:r>
              <a:rPr lang="zh-CN" altLang="zh-CN" sz="1800" dirty="0">
                <a:solidFill>
                  <a:schemeClr val="tx1"/>
                </a:solidFill>
              </a:rPr>
              <a:t>总线输出从</a:t>
            </a:r>
            <a:r>
              <a:rPr lang="zh-CN" altLang="zh-CN" sz="1800" dirty="0" smtClean="0">
                <a:solidFill>
                  <a:schemeClr val="tx1"/>
                </a:solidFill>
              </a:rPr>
              <a:t>设备地址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</a:rPr>
              <a:t>给</a:t>
            </a:r>
            <a:r>
              <a:rPr lang="zh-CN" altLang="zh-CN" sz="1800" dirty="0">
                <a:solidFill>
                  <a:schemeClr val="tx1"/>
                </a:solidFill>
              </a:rPr>
              <a:t>出两字节数据，第一个字节为命令，第二个字节为数据。命令即输出端口</a:t>
            </a:r>
            <a:r>
              <a:rPr lang="en-US" altLang="zh-CN" sz="1800" dirty="0">
                <a:solidFill>
                  <a:schemeClr val="tx1"/>
                </a:solidFill>
              </a:rPr>
              <a:t>01h</a:t>
            </a:r>
            <a:r>
              <a:rPr lang="zh-CN" altLang="zh-CN" sz="1800" dirty="0">
                <a:solidFill>
                  <a:schemeClr val="tx1"/>
                </a:solidFill>
              </a:rPr>
              <a:t>，数据则为从</a:t>
            </a:r>
            <a:r>
              <a:rPr lang="en-US" altLang="zh-CN" sz="1800" dirty="0">
                <a:solidFill>
                  <a:schemeClr val="tx1"/>
                </a:solidFill>
              </a:rPr>
              <a:t>0x00-0x0ff</a:t>
            </a:r>
            <a:r>
              <a:rPr lang="zh-CN" altLang="zh-CN" sz="1800" dirty="0">
                <a:solidFill>
                  <a:schemeClr val="tx1"/>
                </a:solidFill>
              </a:rPr>
              <a:t>。</a:t>
            </a:r>
          </a:p>
          <a:p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4237533" cy="59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/>
              <a:t>示例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DevAddr</a:t>
            </a:r>
            <a:r>
              <a:rPr lang="zh-CN" altLang="zh-CN" sz="2000" dirty="0"/>
              <a:t>为设备地址即</a:t>
            </a:r>
            <a:r>
              <a:rPr lang="en-US" altLang="zh-CN" sz="2000" dirty="0"/>
              <a:t>0x18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RegAddr</a:t>
            </a:r>
            <a:r>
              <a:rPr lang="zh-CN" altLang="zh-CN" sz="2000" dirty="0"/>
              <a:t>为输出端口地址即</a:t>
            </a:r>
            <a:r>
              <a:rPr lang="en-US" altLang="zh-CN" sz="2000" dirty="0"/>
              <a:t>0x01</a:t>
            </a:r>
            <a:r>
              <a:rPr lang="zh-CN" altLang="zh-CN" sz="2000" dirty="0"/>
              <a:t>，</a:t>
            </a:r>
            <a:r>
              <a:rPr lang="en-US" altLang="zh-CN" sz="2000" dirty="0" err="1" smtClean="0"/>
              <a:t>WriteData</a:t>
            </a:r>
            <a:r>
              <a:rPr lang="zh-CN" altLang="zh-CN" sz="2000" dirty="0"/>
              <a:t>为写给输出端口的数据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uint8_t </a:t>
            </a:r>
            <a:r>
              <a:rPr lang="en-US" altLang="zh-CN" sz="1800" i="1" dirty="0"/>
              <a:t>I2C0_WriteByte(uint8_t </a:t>
            </a:r>
            <a:r>
              <a:rPr lang="en-US" altLang="zh-CN" sz="1800" i="1" dirty="0" err="1"/>
              <a:t>DevAddr</a:t>
            </a:r>
            <a:r>
              <a:rPr lang="en-US" altLang="zh-CN" sz="1800" i="1" dirty="0"/>
              <a:t>, uint8_t </a:t>
            </a:r>
            <a:r>
              <a:rPr lang="en-US" altLang="zh-CN" sz="1800" i="1" dirty="0" err="1"/>
              <a:t>RegAddr</a:t>
            </a:r>
            <a:r>
              <a:rPr lang="en-US" altLang="zh-CN" sz="1800" i="1" dirty="0"/>
              <a:t>, uint8_t </a:t>
            </a:r>
            <a:r>
              <a:rPr lang="en-US" altLang="zh-CN" sz="1800" i="1" dirty="0" err="1"/>
              <a:t>WriteData</a:t>
            </a:r>
            <a:r>
              <a:rPr lang="en-US" altLang="zh-CN" sz="1800" i="1" dirty="0"/>
              <a:t>)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/>
              <a:t>{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uint8_t </a:t>
            </a:r>
            <a:r>
              <a:rPr lang="en-US" altLang="zh-CN" sz="1800" i="1" dirty="0" err="1"/>
              <a:t>rop</a:t>
            </a:r>
            <a:r>
              <a:rPr lang="en-US" altLang="zh-CN" sz="1800" i="1" dirty="0"/>
              <a:t>;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while(I2CMasterBusy(I2C0_BASE</a:t>
            </a:r>
            <a:r>
              <a:rPr lang="en-US" altLang="zh-CN" sz="1800" i="1" dirty="0"/>
              <a:t>)){};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I2CMasterSlaveAddrSet(I2C0_BASE</a:t>
            </a:r>
            <a:r>
              <a:rPr lang="en-US" altLang="zh-CN" sz="1800" i="1" dirty="0"/>
              <a:t>, </a:t>
            </a:r>
            <a:r>
              <a:rPr lang="en-US" altLang="zh-CN" sz="1800" i="1" dirty="0" err="1"/>
              <a:t>DevAddr</a:t>
            </a:r>
            <a:r>
              <a:rPr lang="en-US" altLang="zh-CN" sz="1800" i="1" dirty="0"/>
              <a:t>, false);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I2CMasterDataPut(I2C0_BASE</a:t>
            </a:r>
            <a:r>
              <a:rPr lang="en-US" altLang="zh-CN" sz="1800" i="1" dirty="0"/>
              <a:t>, </a:t>
            </a:r>
            <a:r>
              <a:rPr lang="en-US" altLang="zh-CN" sz="1800" i="1" dirty="0" err="1"/>
              <a:t>RegAddr</a:t>
            </a:r>
            <a:r>
              <a:rPr lang="en-US" altLang="zh-CN" sz="1800" i="1" dirty="0"/>
              <a:t>);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I2CMasterControl(I2C0_BASE,I2C_MASTER_CMD_BURST_SEND_START</a:t>
            </a:r>
            <a:r>
              <a:rPr lang="en-US" altLang="zh-CN" sz="1800" i="1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i="1" dirty="0"/>
              <a:t>	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5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/>
              <a:t>示例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/>
              <a:t>while(I2CMasterBusy(I2C0_BASE)){};</a:t>
            </a:r>
            <a:endParaRPr lang="zh-CN" altLang="zh-CN" sz="1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err="1" smtClean="0"/>
              <a:t>rop</a:t>
            </a:r>
            <a:r>
              <a:rPr lang="en-US" altLang="zh-CN" sz="1800" i="1" dirty="0" smtClean="0"/>
              <a:t> </a:t>
            </a:r>
            <a:r>
              <a:rPr lang="en-US" altLang="zh-CN" sz="1800" i="1" dirty="0"/>
              <a:t>= (uint8_t)I2CMasterErr(I2C0_BASE);</a:t>
            </a:r>
            <a:endParaRPr lang="zh-CN" altLang="zh-CN" sz="1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/>
              <a:t> </a:t>
            </a:r>
            <a:endParaRPr lang="zh-CN" altLang="zh-CN" sz="1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I2CMasterDataPut(I2C0_BASE</a:t>
            </a:r>
            <a:r>
              <a:rPr lang="en-US" altLang="zh-CN" sz="1800" i="1" dirty="0"/>
              <a:t>, </a:t>
            </a:r>
            <a:r>
              <a:rPr lang="en-US" altLang="zh-CN" sz="1800" i="1" dirty="0" err="1"/>
              <a:t>WriteData</a:t>
            </a:r>
            <a:r>
              <a:rPr lang="en-US" altLang="zh-CN" sz="1800" i="1" dirty="0"/>
              <a:t>);</a:t>
            </a:r>
            <a:endParaRPr lang="zh-CN" altLang="zh-CN" sz="1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I2CMasterControl(I2C0_BASE</a:t>
            </a:r>
            <a:r>
              <a:rPr lang="en-US" altLang="zh-CN" sz="1800" i="1" dirty="0"/>
              <a:t>, I2C_MASTER_CMD_BURST_SEND_FINISH);</a:t>
            </a:r>
            <a:endParaRPr lang="zh-CN" altLang="zh-CN" sz="1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while(I2CMasterBusy(I2C0_BASE</a:t>
            </a:r>
            <a:r>
              <a:rPr lang="en-US" altLang="zh-CN" sz="1800" i="1" dirty="0"/>
              <a:t>)){};</a:t>
            </a:r>
            <a:endParaRPr lang="zh-CN" altLang="zh-CN" sz="1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err="1" smtClean="0"/>
              <a:t>rop</a:t>
            </a:r>
            <a:r>
              <a:rPr lang="en-US" altLang="zh-CN" sz="1800" i="1" dirty="0" smtClean="0"/>
              <a:t> </a:t>
            </a:r>
            <a:r>
              <a:rPr lang="en-US" altLang="zh-CN" sz="1800" i="1" dirty="0"/>
              <a:t>= (uint8_t)I2CMasterErr(I2C0_BASE);</a:t>
            </a:r>
            <a:endParaRPr lang="zh-CN" altLang="zh-CN" sz="1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/>
              <a:t>return </a:t>
            </a:r>
            <a:r>
              <a:rPr lang="en-US" altLang="zh-CN" sz="1800" i="1" dirty="0" err="1"/>
              <a:t>rop</a:t>
            </a:r>
            <a:r>
              <a:rPr lang="en-US" altLang="zh-CN" sz="1800" i="1" dirty="0"/>
              <a:t>;</a:t>
            </a:r>
            <a:endParaRPr lang="zh-CN" altLang="zh-CN" sz="18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/>
              <a:t>}</a:t>
            </a:r>
            <a:endParaRPr lang="zh-CN" altLang="zh-CN" sz="1800" i="1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器件的应用</a:t>
            </a:r>
            <a:r>
              <a:rPr lang="en-US" altLang="zh-CN" dirty="0" smtClean="0"/>
              <a:t>—</a:t>
            </a:r>
            <a:r>
              <a:rPr lang="en-US" altLang="zh-CN" dirty="0"/>
              <a:t>TCA6424</a:t>
            </a:r>
            <a:r>
              <a:rPr lang="zh-CN" altLang="zh-CN" dirty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80728"/>
            <a:ext cx="2051968" cy="504403"/>
          </a:xfrm>
        </p:spPr>
        <p:txBody>
          <a:bodyPr/>
          <a:lstStyle/>
          <a:p>
            <a:r>
              <a:rPr lang="en-US" altLang="zh-CN" sz="2400" dirty="0"/>
              <a:t>Slave</a:t>
            </a:r>
            <a:r>
              <a:rPr lang="zh-CN" altLang="en-US" sz="2400" dirty="0" smtClean="0"/>
              <a:t>地址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9" y="1625951"/>
            <a:ext cx="2880320" cy="25428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9" y="4453206"/>
            <a:ext cx="7878799" cy="14240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76" y="1845535"/>
            <a:ext cx="3555895" cy="19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器件的应用</a:t>
            </a:r>
            <a:r>
              <a:rPr lang="en-US" altLang="zh-CN" dirty="0" smtClean="0"/>
              <a:t>—</a:t>
            </a:r>
            <a:r>
              <a:rPr lang="en-US" altLang="zh-CN" dirty="0"/>
              <a:t>TCA6424</a:t>
            </a:r>
            <a:r>
              <a:rPr lang="zh-CN" altLang="zh-CN" dirty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08720"/>
            <a:ext cx="1763936" cy="360387"/>
          </a:xfrm>
        </p:spPr>
        <p:txBody>
          <a:bodyPr/>
          <a:lstStyle/>
          <a:p>
            <a:r>
              <a:rPr kumimoji="1" lang="zh-CN" altLang="en-US" sz="2400" dirty="0" smtClean="0"/>
              <a:t>子地址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7" y="764704"/>
            <a:ext cx="6478945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052736"/>
            <a:ext cx="8316416" cy="52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4294967295"/>
          </p:nvPr>
        </p:nvSpPr>
        <p:spPr>
          <a:xfrm>
            <a:off x="611188" y="765175"/>
            <a:ext cx="7772400" cy="5486400"/>
          </a:xfrm>
        </p:spPr>
        <p:txBody>
          <a:bodyPr/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400" dirty="0" smtClean="0">
                <a:latin typeface="黑体" pitchFamily="2" charset="-122"/>
              </a:rPr>
              <a:t>I</a:t>
            </a:r>
            <a:r>
              <a:rPr kumimoji="1" lang="en-US" altLang="zh-CN" sz="2400" baseline="30000" dirty="0" smtClean="0">
                <a:latin typeface="黑体" pitchFamily="2" charset="-122"/>
              </a:rPr>
              <a:t>2</a:t>
            </a:r>
            <a:r>
              <a:rPr kumimoji="1" lang="en-US" altLang="zh-CN" sz="2400" dirty="0" smtClean="0">
                <a:latin typeface="黑体" pitchFamily="2" charset="-122"/>
              </a:rPr>
              <a:t>C</a:t>
            </a:r>
            <a:r>
              <a:rPr kumimoji="1" lang="zh-CN" altLang="en-US" sz="2400" dirty="0" smtClean="0">
                <a:latin typeface="黑体" pitchFamily="2" charset="-122"/>
              </a:rPr>
              <a:t>接口的传输速率</a:t>
            </a:r>
            <a:r>
              <a:rPr kumimoji="1" lang="en-US" altLang="zh-CN" sz="2400" dirty="0" smtClean="0">
                <a:latin typeface="黑体" pitchFamily="2" charset="-122"/>
              </a:rPr>
              <a:t>:</a:t>
            </a:r>
          </a:p>
          <a:p>
            <a:pPr lvl="1"/>
            <a:r>
              <a:rPr lang="en-US" altLang="zh-CN" sz="2000" dirty="0"/>
              <a:t>Standard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(100 Kbps) </a:t>
            </a:r>
          </a:p>
          <a:p>
            <a:pPr lvl="1"/>
            <a:r>
              <a:rPr lang="en-US" altLang="zh-CN" sz="2000" dirty="0" smtClean="0"/>
              <a:t>Fast-mode </a:t>
            </a:r>
            <a:r>
              <a:rPr lang="en-US" altLang="zh-CN" sz="2000" dirty="0"/>
              <a:t>(400 Kbps) </a:t>
            </a:r>
          </a:p>
          <a:p>
            <a:pPr lvl="1"/>
            <a:r>
              <a:rPr lang="en-US" altLang="zh-CN" sz="2000" dirty="0" smtClean="0"/>
              <a:t>Fast-mode </a:t>
            </a:r>
            <a:r>
              <a:rPr lang="en-US" altLang="zh-CN" sz="2000" dirty="0"/>
              <a:t>plus (1 Mbps) </a:t>
            </a:r>
          </a:p>
          <a:p>
            <a:pPr lvl="1"/>
            <a:r>
              <a:rPr lang="en-US" altLang="zh-CN" sz="2000" dirty="0" smtClean="0"/>
              <a:t>High-speed </a:t>
            </a:r>
            <a:r>
              <a:rPr lang="en-US" altLang="zh-CN" sz="2000" dirty="0"/>
              <a:t>mode (3.33 Mbps) 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zh-CN" altLang="en-US" sz="2400" dirty="0" smtClean="0">
              <a:latin typeface="黑体" pitchFamily="2" charset="-122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563938" y="44450"/>
            <a:ext cx="28082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altLang="zh-CN" sz="3600" b="1">
                <a:solidFill>
                  <a:srgbClr val="133984"/>
                </a:solidFill>
                <a:ea typeface="华文新魏" pitchFamily="2" charset="-122"/>
              </a:rPr>
              <a:t>I2C</a:t>
            </a: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74" y="864096"/>
            <a:ext cx="6200386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器件的应用</a:t>
            </a:r>
            <a:r>
              <a:rPr lang="en-US" altLang="zh-CN" dirty="0" smtClean="0"/>
              <a:t>—</a:t>
            </a:r>
            <a:r>
              <a:rPr lang="en-US" altLang="zh-CN" dirty="0"/>
              <a:t>TCA6424</a:t>
            </a:r>
            <a:r>
              <a:rPr lang="zh-CN" altLang="zh-CN" dirty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76056" y="1268413"/>
            <a:ext cx="3585344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TCA6424</a:t>
            </a:r>
            <a:r>
              <a:rPr lang="zh-CN" altLang="zh-CN" sz="1800" dirty="0"/>
              <a:t>芯片的地址为</a:t>
            </a:r>
            <a:r>
              <a:rPr lang="en-US" altLang="zh-CN" sz="1800" dirty="0"/>
              <a:t>0x22</a:t>
            </a:r>
            <a:r>
              <a:rPr lang="zh-CN" altLang="zh-CN" sz="1800" dirty="0"/>
              <a:t> 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TCA6424</a:t>
            </a:r>
            <a:r>
              <a:rPr lang="zh-CN" altLang="zh-CN" sz="1800" dirty="0"/>
              <a:t>为</a:t>
            </a:r>
            <a:r>
              <a:rPr lang="en-US" altLang="zh-CN" sz="1800" dirty="0"/>
              <a:t>I2C</a:t>
            </a:r>
            <a:r>
              <a:rPr lang="zh-CN" altLang="zh-CN" sz="1800" dirty="0"/>
              <a:t>转</a:t>
            </a:r>
            <a:r>
              <a:rPr lang="en-US" altLang="zh-CN" sz="1800" dirty="0"/>
              <a:t>24</a:t>
            </a:r>
            <a:r>
              <a:rPr lang="zh-CN" altLang="zh-CN" sz="1800" dirty="0"/>
              <a:t>位</a:t>
            </a:r>
            <a:r>
              <a:rPr lang="en-US" altLang="zh-CN" sz="1800" dirty="0"/>
              <a:t>GPIO</a:t>
            </a:r>
            <a:r>
              <a:rPr lang="zh-CN" altLang="zh-CN" sz="1800" dirty="0"/>
              <a:t>扩展芯片，分为</a:t>
            </a:r>
            <a:r>
              <a:rPr lang="en-US" altLang="zh-CN" sz="1800" dirty="0"/>
              <a:t>3</a:t>
            </a:r>
            <a:r>
              <a:rPr lang="zh-CN" altLang="zh-CN" sz="1800" dirty="0"/>
              <a:t>组，每组</a:t>
            </a:r>
            <a:r>
              <a:rPr lang="en-US" altLang="zh-CN" sz="1800" dirty="0"/>
              <a:t>8</a:t>
            </a:r>
            <a:r>
              <a:rPr lang="zh-CN" altLang="zh-CN" sz="1800" dirty="0"/>
              <a:t>位。</a:t>
            </a:r>
            <a:r>
              <a:rPr lang="zh-CN" altLang="zh-CN" sz="1800" dirty="0" smtClean="0"/>
              <a:t>在</a:t>
            </a:r>
            <a:r>
              <a:rPr lang="zh-CN" altLang="en-US" sz="1800" dirty="0" smtClean="0"/>
              <a:t>实验</a:t>
            </a:r>
            <a:r>
              <a:rPr lang="zh-CN" altLang="zh-CN" sz="1800" dirty="0" smtClean="0"/>
              <a:t>板</a:t>
            </a:r>
            <a:r>
              <a:rPr lang="zh-CN" altLang="zh-CN" sz="1800" dirty="0"/>
              <a:t>上分别为：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P0</a:t>
            </a:r>
            <a:r>
              <a:rPr lang="zh-CN" altLang="zh-CN" sz="1600" dirty="0"/>
              <a:t>为按键</a:t>
            </a:r>
            <a:r>
              <a:rPr lang="en-US" altLang="zh-CN" sz="1600" dirty="0"/>
              <a:t>SW1-SW8</a:t>
            </a:r>
            <a:r>
              <a:rPr lang="zh-CN" altLang="zh-CN" sz="1600" dirty="0"/>
              <a:t>；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P1</a:t>
            </a:r>
            <a:r>
              <a:rPr lang="zh-CN" altLang="zh-CN" sz="1600" dirty="0"/>
              <a:t>为动态共阴数码管的脚位信号，高电平时点亮相应的笔划；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P2</a:t>
            </a:r>
            <a:r>
              <a:rPr lang="zh-CN" altLang="zh-CN" sz="1600" dirty="0"/>
              <a:t>为动态共阴数码管的片选信号，当为高电平时，驱动对应的</a:t>
            </a:r>
            <a:r>
              <a:rPr lang="en-US" altLang="zh-CN" sz="1600" dirty="0"/>
              <a:t>8050</a:t>
            </a:r>
            <a:r>
              <a:rPr lang="zh-CN" altLang="zh-CN" sz="1600" dirty="0"/>
              <a:t>三极管导通，从而选通对应的位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" y="898637"/>
            <a:ext cx="448848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器件的应用</a:t>
            </a:r>
            <a:r>
              <a:rPr lang="en-US" altLang="zh-CN" dirty="0" smtClean="0"/>
              <a:t>—</a:t>
            </a:r>
            <a:r>
              <a:rPr lang="en-US" altLang="zh-CN" dirty="0"/>
              <a:t>TCA6424</a:t>
            </a:r>
            <a:r>
              <a:rPr lang="zh-CN" altLang="zh-CN" dirty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68363"/>
            <a:ext cx="591146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器件的应用</a:t>
            </a:r>
            <a:r>
              <a:rPr lang="en-US" altLang="zh-CN" dirty="0" smtClean="0"/>
              <a:t>—</a:t>
            </a:r>
            <a:r>
              <a:rPr lang="en-US" altLang="zh-CN" dirty="0"/>
              <a:t>TCA6424</a:t>
            </a:r>
            <a:r>
              <a:rPr lang="zh-CN" altLang="zh-CN" dirty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TCA6424</a:t>
            </a:r>
            <a:r>
              <a:rPr lang="zh-CN" altLang="zh-CN" dirty="0"/>
              <a:t>的使用分为两步：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TCA6424</a:t>
            </a:r>
            <a:r>
              <a:rPr lang="zh-CN" altLang="zh-CN" dirty="0"/>
              <a:t>初始化，即将端口</a:t>
            </a:r>
            <a:r>
              <a:rPr lang="en-US" altLang="zh-CN" dirty="0"/>
              <a:t>P0</a:t>
            </a:r>
            <a:r>
              <a:rPr lang="zh-CN" altLang="zh-CN" dirty="0"/>
              <a:t>配置为输入，</a:t>
            </a:r>
            <a:r>
              <a:rPr lang="en-US" altLang="zh-CN" dirty="0"/>
              <a:t>P1</a:t>
            </a:r>
            <a:r>
              <a:rPr lang="zh-CN" altLang="zh-CN" dirty="0"/>
              <a:t>，</a:t>
            </a:r>
            <a:r>
              <a:rPr lang="en-US" altLang="zh-CN" dirty="0"/>
              <a:t>P2</a:t>
            </a:r>
            <a:r>
              <a:rPr lang="zh-CN" altLang="zh-CN" dirty="0"/>
              <a:t>配置为输出。</a:t>
            </a:r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对</a:t>
            </a:r>
            <a:r>
              <a:rPr lang="en-US" altLang="zh-CN" dirty="0"/>
              <a:t>TCA6424</a:t>
            </a:r>
            <a:r>
              <a:rPr lang="zh-CN" altLang="zh-CN" dirty="0" smtClean="0"/>
              <a:t>的</a:t>
            </a:r>
            <a:r>
              <a:rPr lang="zh-CN" altLang="zh-CN" dirty="0"/>
              <a:t>输出端口赋值。从而点亮动态数码管。 </a:t>
            </a:r>
          </a:p>
        </p:txBody>
      </p:sp>
    </p:spTree>
    <p:extLst>
      <p:ext uri="{BB962C8B-B14F-4D97-AF65-F5344CB8AC3E}">
        <p14:creationId xmlns:p14="http://schemas.microsoft.com/office/powerpoint/2010/main" val="10226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S800</a:t>
            </a:r>
            <a:r>
              <a:rPr lang="zh-CN" altLang="en-US" dirty="0"/>
              <a:t>板上</a:t>
            </a:r>
            <a:r>
              <a:rPr lang="en-US" altLang="zh-CN" dirty="0"/>
              <a:t>I2C</a:t>
            </a:r>
            <a:r>
              <a:rPr lang="zh-CN" altLang="en-US" dirty="0"/>
              <a:t>器件初始化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513" indent="0">
              <a:lnSpc>
                <a:spcPct val="100000"/>
              </a:lnSpc>
              <a:buNone/>
            </a:pPr>
            <a:r>
              <a:rPr lang="en-US" altLang="zh-CN" sz="2000" i="1" dirty="0" smtClean="0">
                <a:solidFill>
                  <a:schemeClr val="tx1"/>
                </a:solidFill>
              </a:rPr>
              <a:t>void </a:t>
            </a:r>
            <a:r>
              <a:rPr lang="en-US" altLang="zh-CN" sz="2000" i="1" dirty="0">
                <a:solidFill>
                  <a:schemeClr val="tx1"/>
                </a:solidFill>
              </a:rPr>
              <a:t>S800_I2C0_Init(void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)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en-US" altLang="zh-CN" sz="2000" i="1" dirty="0" smtClean="0">
                <a:solidFill>
                  <a:schemeClr val="tx1"/>
                </a:solidFill>
              </a:rPr>
              <a:t>{</a:t>
            </a:r>
            <a:endParaRPr lang="en-US" altLang="zh-CN" sz="2000" i="1" dirty="0">
              <a:solidFill>
                <a:schemeClr val="tx1"/>
              </a:solidFill>
            </a:endParaRPr>
          </a:p>
          <a:p>
            <a:pPr marL="163513" indent="0">
              <a:lnSpc>
                <a:spcPct val="10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  uint8_t result;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  </a:t>
            </a:r>
            <a:r>
              <a:rPr lang="en-US" altLang="zh-CN" sz="2000" i="1" dirty="0" err="1">
                <a:solidFill>
                  <a:schemeClr val="tx1"/>
                </a:solidFill>
              </a:rPr>
              <a:t>SysCtlPeripheralEnable</a:t>
            </a:r>
            <a:r>
              <a:rPr lang="en-US" altLang="zh-CN" sz="2000" i="1" dirty="0">
                <a:solidFill>
                  <a:schemeClr val="tx1"/>
                </a:solidFill>
              </a:rPr>
              <a:t>(SYSCTL_PERIPH_I2C0);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  </a:t>
            </a:r>
            <a:r>
              <a:rPr lang="en-US" altLang="zh-CN" sz="2000" i="1" dirty="0" err="1">
                <a:solidFill>
                  <a:schemeClr val="tx1"/>
                </a:solidFill>
              </a:rPr>
              <a:t>SysCtlPeripheralEnable</a:t>
            </a:r>
            <a:r>
              <a:rPr lang="en-US" altLang="zh-CN" sz="2000" i="1" dirty="0">
                <a:solidFill>
                  <a:schemeClr val="tx1"/>
                </a:solidFill>
              </a:rPr>
              <a:t>(SYSCTL_PERIPH_GPIOB);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zh-CN" altLang="en-US" sz="2000" i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i="1" dirty="0" err="1" smtClean="0">
                <a:solidFill>
                  <a:schemeClr val="tx1"/>
                </a:solidFill>
              </a:rPr>
              <a:t>GPIOPinConfigure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(GPIO_PB2_I2C0SCL</a:t>
            </a:r>
            <a:r>
              <a:rPr lang="en-US" altLang="zh-CN" sz="2000" i="1" dirty="0">
                <a:solidFill>
                  <a:schemeClr val="tx1"/>
                </a:solidFill>
              </a:rPr>
              <a:t>);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  </a:t>
            </a:r>
            <a:r>
              <a:rPr lang="en-US" altLang="zh-CN" sz="2000" i="1" dirty="0" err="1">
                <a:solidFill>
                  <a:schemeClr val="tx1"/>
                </a:solidFill>
              </a:rPr>
              <a:t>GPIOPinConfigure</a:t>
            </a:r>
            <a:r>
              <a:rPr lang="en-US" altLang="zh-CN" sz="2000" i="1" dirty="0">
                <a:solidFill>
                  <a:schemeClr val="tx1"/>
                </a:solidFill>
              </a:rPr>
              <a:t>(GPIO_PB3_I2C0SDA);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  GPIOPinTypeI2CSCL(GPIO_PORTB_BASE, GPIO_PIN_2);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  GPIOPinTypeI2C(GPIO_PORTB_BASE, GPIO_PIN_3);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zh-CN" altLang="en-US" sz="2000" i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I2CMasterInitExpClk(I2C0_BASE,ui32SysClock</a:t>
            </a:r>
            <a:r>
              <a:rPr lang="en-US" altLang="zh-CN" sz="2000" i="1" dirty="0">
                <a:solidFill>
                  <a:schemeClr val="tx1"/>
                </a:solidFill>
              </a:rPr>
              <a:t>, true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);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zh-CN" altLang="en-US" sz="2000" i="1" dirty="0">
                <a:solidFill>
                  <a:schemeClr val="tx1"/>
                </a:solidFill>
              </a:rPr>
              <a:t> 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                                                                             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//</a:t>
            </a:r>
            <a:r>
              <a:rPr lang="en-US" altLang="zh-CN" sz="2000" i="1" dirty="0" err="1">
                <a:solidFill>
                  <a:schemeClr val="tx1"/>
                </a:solidFill>
              </a:rPr>
              <a:t>config</a:t>
            </a:r>
            <a:r>
              <a:rPr lang="en-US" altLang="zh-CN" sz="2000" i="1" dirty="0">
                <a:solidFill>
                  <a:schemeClr val="tx1"/>
                </a:solidFill>
              </a:rPr>
              <a:t> I2C0 400k</a:t>
            </a:r>
          </a:p>
          <a:p>
            <a:pPr marL="163513" indent="0">
              <a:lnSpc>
                <a:spcPct val="100000"/>
              </a:lnSpc>
              <a:buNone/>
            </a:pPr>
            <a:r>
              <a:rPr lang="zh-CN" altLang="en-US" sz="2000" i="1" dirty="0" smtClean="0">
                <a:solidFill>
                  <a:schemeClr val="tx1"/>
                </a:solidFill>
              </a:rPr>
              <a:t>  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I2CMasterEnable(I2C0_BASE</a:t>
            </a:r>
            <a:r>
              <a:rPr lang="en-US" altLang="zh-CN" sz="2000" i="1" dirty="0">
                <a:solidFill>
                  <a:schemeClr val="tx1"/>
                </a:solidFill>
              </a:rPr>
              <a:t>);	</a:t>
            </a:r>
          </a:p>
          <a:p>
            <a:pPr marL="163513" indent="0"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	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S800</a:t>
            </a:r>
            <a:r>
              <a:rPr lang="zh-CN" altLang="en-US" dirty="0"/>
              <a:t>板上</a:t>
            </a:r>
            <a:r>
              <a:rPr lang="en-US" altLang="zh-CN" dirty="0"/>
              <a:t>I2C</a:t>
            </a:r>
            <a:r>
              <a:rPr lang="zh-CN" altLang="en-US" dirty="0"/>
              <a:t>器件初始化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460680" cy="5065712"/>
          </a:xfrm>
        </p:spPr>
        <p:txBody>
          <a:bodyPr/>
          <a:lstStyle/>
          <a:p>
            <a:pPr marL="163513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result=I2C0_WriteByte(TCA6424_I2CADDR,TCA6424_CONFIG_PORT0,0x0ff</a:t>
            </a:r>
            <a:r>
              <a:rPr lang="en-US" altLang="zh-CN" sz="1800" i="1" dirty="0">
                <a:solidFill>
                  <a:schemeClr val="tx1"/>
                </a:solidFill>
              </a:rPr>
              <a:t>);	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//</a:t>
            </a:r>
            <a:r>
              <a:rPr lang="en-US" altLang="zh-CN" sz="1800" i="1" dirty="0" err="1">
                <a:solidFill>
                  <a:schemeClr val="tx1"/>
                </a:solidFill>
              </a:rPr>
              <a:t>config</a:t>
            </a:r>
            <a:r>
              <a:rPr lang="en-US" altLang="zh-CN" sz="1800" i="1" dirty="0">
                <a:solidFill>
                  <a:schemeClr val="tx1"/>
                </a:solidFill>
              </a:rPr>
              <a:t> port 0 as input</a:t>
            </a:r>
          </a:p>
          <a:p>
            <a:pPr marL="163513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result =I2C0_WriteByte(TCA6424_I2CADDR,TCA6424_CONFIG_PORT1,0x0</a:t>
            </a:r>
            <a:r>
              <a:rPr lang="en-US" altLang="zh-CN" sz="1800" i="1" dirty="0">
                <a:solidFill>
                  <a:schemeClr val="tx1"/>
                </a:solidFill>
              </a:rPr>
              <a:t>);		//</a:t>
            </a:r>
            <a:r>
              <a:rPr lang="en-US" altLang="zh-CN" sz="1800" i="1" dirty="0" err="1">
                <a:solidFill>
                  <a:schemeClr val="tx1"/>
                </a:solidFill>
              </a:rPr>
              <a:t>config</a:t>
            </a:r>
            <a:r>
              <a:rPr lang="en-US" altLang="zh-CN" sz="1800" i="1" dirty="0">
                <a:solidFill>
                  <a:schemeClr val="tx1"/>
                </a:solidFill>
              </a:rPr>
              <a:t> port 1 as output</a:t>
            </a:r>
          </a:p>
          <a:p>
            <a:pPr marL="163513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result =I2C0_WriteByte(TCA6424_I2CADDR,TCA6424_CONFIG_PORT2,0x0</a:t>
            </a:r>
            <a:r>
              <a:rPr lang="en-US" altLang="zh-CN" sz="1800" i="1" dirty="0">
                <a:solidFill>
                  <a:schemeClr val="tx1"/>
                </a:solidFill>
              </a:rPr>
              <a:t>);		//</a:t>
            </a:r>
            <a:r>
              <a:rPr lang="en-US" altLang="zh-CN" sz="1800" i="1" dirty="0" err="1">
                <a:solidFill>
                  <a:schemeClr val="tx1"/>
                </a:solidFill>
              </a:rPr>
              <a:t>config</a:t>
            </a:r>
            <a:r>
              <a:rPr lang="en-US" altLang="zh-CN" sz="1800" i="1" dirty="0">
                <a:solidFill>
                  <a:schemeClr val="tx1"/>
                </a:solidFill>
              </a:rPr>
              <a:t> port 2 as output </a:t>
            </a:r>
          </a:p>
          <a:p>
            <a:pPr marL="163513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result =I2C0_WriteByte(PCA9557_I2CADDR,PCA9557_CONFIG,0x00</a:t>
            </a:r>
            <a:r>
              <a:rPr lang="en-US" altLang="zh-CN" sz="1800" i="1" dirty="0">
                <a:solidFill>
                  <a:schemeClr val="tx1"/>
                </a:solidFill>
              </a:rPr>
              <a:t>);		//</a:t>
            </a:r>
            <a:r>
              <a:rPr lang="en-US" altLang="zh-CN" sz="1800" i="1" dirty="0" err="1">
                <a:solidFill>
                  <a:schemeClr val="tx1"/>
                </a:solidFill>
              </a:rPr>
              <a:t>config</a:t>
            </a:r>
            <a:r>
              <a:rPr lang="en-US" altLang="zh-CN" sz="1800" i="1" dirty="0">
                <a:solidFill>
                  <a:schemeClr val="tx1"/>
                </a:solidFill>
              </a:rPr>
              <a:t> port as output</a:t>
            </a:r>
          </a:p>
          <a:p>
            <a:pPr marL="163513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result =I2C0_WriteByte(PCA9557_I2CADDR,PCA9557_OUTPUT,0x0ff</a:t>
            </a:r>
            <a:r>
              <a:rPr lang="en-US" altLang="zh-CN" sz="1800" i="1" dirty="0">
                <a:solidFill>
                  <a:schemeClr val="tx1"/>
                </a:solidFill>
              </a:rPr>
              <a:t>);		//turn off the LED1-8	</a:t>
            </a:r>
          </a:p>
          <a:p>
            <a:pPr marL="163513" indent="0">
              <a:lnSpc>
                <a:spcPct val="150000"/>
              </a:lnSpc>
              <a:buNone/>
            </a:pPr>
            <a:r>
              <a:rPr lang="en-US" altLang="zh-CN" sz="1800" i="1" dirty="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S800</a:t>
            </a:r>
            <a:r>
              <a:rPr lang="zh-CN" altLang="en-US" dirty="0"/>
              <a:t>板上</a:t>
            </a:r>
            <a:r>
              <a:rPr lang="en-US" altLang="zh-CN" dirty="0"/>
              <a:t>I2C</a:t>
            </a:r>
            <a:r>
              <a:rPr lang="zh-CN" altLang="en-US" dirty="0"/>
              <a:t>器件</a:t>
            </a:r>
            <a:r>
              <a:rPr lang="zh-CN" altLang="en-US" dirty="0"/>
              <a:t>编程示例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413"/>
            <a:ext cx="8712968" cy="50657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result=I2C0_WriteByte(TCA6424_I2CADDR,TCA6424_OUTPUT_PORT1,seg7[0]);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					//write port 1 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result =I2C0_WriteByte(TCA6424_I2CADDR,TCA6424_OUTPUT_PORT2,0x1);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					//</a:t>
            </a:r>
            <a:r>
              <a:rPr lang="en-US" altLang="zh-CN" sz="1800" i="1" dirty="0">
                <a:solidFill>
                  <a:schemeClr val="tx1"/>
                </a:solidFill>
              </a:rPr>
              <a:t>write port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>
                <a:solidFill>
                  <a:schemeClr val="tx1"/>
                </a:solidFill>
              </a:rPr>
              <a:t>result = I2C0_WriteByte(PCA9557_I2CADDR,PCA9557_OUTPUT, 0x0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 smtClean="0">
                <a:solidFill>
                  <a:schemeClr val="tx1"/>
                </a:solidFill>
              </a:rPr>
              <a:t>					//</a:t>
            </a:r>
            <a:r>
              <a:rPr lang="en-US" altLang="zh-CN" sz="1800" i="1" dirty="0">
                <a:solidFill>
                  <a:schemeClr val="tx1"/>
                </a:solidFill>
              </a:rPr>
              <a:t>write PCA9557 0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第一</a:t>
            </a:r>
            <a:r>
              <a:rPr lang="zh-CN" altLang="en-US" sz="1800" dirty="0">
                <a:solidFill>
                  <a:schemeClr val="tx1"/>
                </a:solidFill>
              </a:rPr>
              <a:t>行表示写数码管段码，将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en-US" sz="1800" dirty="0">
                <a:solidFill>
                  <a:schemeClr val="tx1"/>
                </a:solidFill>
              </a:rPr>
              <a:t>对应的七段显示码写入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第二行表示选通数码管位段，此处选通最左边的一位，即在第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位显示“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en-US" sz="1800" dirty="0">
                <a:solidFill>
                  <a:schemeClr val="tx1"/>
                </a:solidFill>
              </a:rPr>
              <a:t>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第三行表示对</a:t>
            </a:r>
            <a:r>
              <a:rPr lang="en-US" altLang="zh-CN" sz="1800" dirty="0">
                <a:solidFill>
                  <a:schemeClr val="tx1"/>
                </a:solidFill>
              </a:rPr>
              <a:t>PCA9557</a:t>
            </a:r>
            <a:r>
              <a:rPr lang="zh-CN" altLang="en-US" sz="1800" dirty="0">
                <a:solidFill>
                  <a:schemeClr val="tx1"/>
                </a:solidFill>
              </a:rPr>
              <a:t>写入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en-US" sz="1800" dirty="0">
                <a:solidFill>
                  <a:schemeClr val="tx1"/>
                </a:solidFill>
              </a:rPr>
              <a:t>，即点亮全部的</a:t>
            </a:r>
            <a:r>
              <a:rPr lang="en-US" altLang="zh-CN" sz="1800" dirty="0" smtClean="0">
                <a:solidFill>
                  <a:schemeClr val="tx1"/>
                </a:solidFill>
              </a:rPr>
              <a:t>LED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>
              <a:buFontTx/>
              <a:buNone/>
              <a:defRPr/>
            </a:pPr>
            <a:endParaRPr lang="en-US" altLang="zh-CN" kern="0" smtClean="0">
              <a:solidFill>
                <a:srgbClr val="000000"/>
              </a:solidFill>
              <a:ea typeface="宋体"/>
            </a:endParaRPr>
          </a:p>
          <a:p>
            <a:pPr marL="449263" indent="-449263" algn="ctr">
              <a:buFontTx/>
              <a:buNone/>
              <a:defRPr/>
            </a:pPr>
            <a:r>
              <a:rPr lang="en-US" altLang="zh-CN" sz="3600" b="1" kern="0" smtClean="0">
                <a:solidFill>
                  <a:srgbClr val="000000"/>
                </a:solidFill>
                <a:latin typeface="Corbel" pitchFamily="34" charset="0"/>
                <a:ea typeface="宋体"/>
              </a:rPr>
              <a:t>- THE END -</a:t>
            </a:r>
            <a:endParaRPr lang="en-US" altLang="zh-CN" sz="3600" b="1" kern="0" dirty="0">
              <a:solidFill>
                <a:srgbClr val="000000"/>
              </a:solidFill>
              <a:latin typeface="Corbel" pitchFamily="34" charset="0"/>
              <a:ea typeface="宋体"/>
            </a:endParaRPr>
          </a:p>
        </p:txBody>
      </p:sp>
      <p:pic>
        <p:nvPicPr>
          <p:cNvPr id="81923" name="Picture 4" descr="dglxasset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133600"/>
            <a:ext cx="38100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313" y="44450"/>
            <a:ext cx="3671887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smtClean="0">
                <a:ea typeface="华文新魏" pitchFamily="2" charset="-122"/>
              </a:rPr>
              <a:t>I2C</a:t>
            </a:r>
            <a:r>
              <a:rPr lang="zh-CN" altLang="en-US" sz="3600" b="1" smtClean="0">
                <a:ea typeface="华文新魏" pitchFamily="2" charset="-122"/>
              </a:rPr>
              <a:t>电气连接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900113" y="1125538"/>
            <a:ext cx="7469187" cy="166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I2C</a:t>
            </a:r>
            <a:r>
              <a:rPr lang="zh-CN" altLang="en-US" sz="2400" dirty="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总线接口均为开漏或开集电极输出，因此需要为总线增加上拉电阻</a:t>
            </a:r>
            <a:r>
              <a:rPr lang="en-US" altLang="zh-CN" sz="2400" dirty="0" err="1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Rp</a:t>
            </a:r>
            <a:r>
              <a:rPr lang="zh-CN" altLang="en-US" sz="2400" dirty="0" smtClean="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TIVA C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系列的引脚有内部电阻上拉设置，所以不是必须外接上拉电阻。</a:t>
            </a:r>
          </a:p>
        </p:txBody>
      </p:sp>
      <p:pic>
        <p:nvPicPr>
          <p:cNvPr id="634885" name="Picture 5"/>
          <p:cNvPicPr>
            <a:picLocks noChangeAspect="1" noChangeArrowheads="1"/>
          </p:cNvPicPr>
          <p:nvPr/>
        </p:nvPicPr>
        <p:blipFill>
          <a:blip r:embed="rId2"/>
          <a:srcRect t="6783" b="7233"/>
          <a:stretch>
            <a:fillRect/>
          </a:stretch>
        </p:blipFill>
        <p:spPr bwMode="auto">
          <a:xfrm>
            <a:off x="1908175" y="3267223"/>
            <a:ext cx="6119813" cy="3186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34886" name="AutoShape 6"/>
          <p:cNvSpPr>
            <a:spLocks noChangeArrowheads="1"/>
          </p:cNvSpPr>
          <p:nvPr/>
        </p:nvSpPr>
        <p:spPr bwMode="auto">
          <a:xfrm>
            <a:off x="4356100" y="3214192"/>
            <a:ext cx="3457575" cy="936625"/>
          </a:xfrm>
          <a:prstGeom prst="wedgeRoundRectCallout">
            <a:avLst>
              <a:gd name="adj1" fmla="val -77731"/>
              <a:gd name="adj2" fmla="val 14069"/>
              <a:gd name="adj3" fmla="val 16667"/>
            </a:avLst>
          </a:prstGeom>
          <a:solidFill>
            <a:srgbClr val="CCFFCC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总线速率越高，总线上拉电阻就越小，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100Kbit/s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总线速率，通常使用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5.1K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欧姆的上拉电阻</a:t>
            </a:r>
          </a:p>
        </p:txBody>
      </p:sp>
      <p:sp>
        <p:nvSpPr>
          <p:cNvPr id="634887" name="Oval 7"/>
          <p:cNvSpPr>
            <a:spLocks noChangeArrowheads="1"/>
          </p:cNvSpPr>
          <p:nvPr/>
        </p:nvSpPr>
        <p:spPr bwMode="auto">
          <a:xfrm>
            <a:off x="2771775" y="3357067"/>
            <a:ext cx="720725" cy="9366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4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autoUpdateAnimBg="0" advAuto="0"/>
      <p:bldP spid="634884" grpId="0" autoUpdateAnimBg="0"/>
      <p:bldP spid="634886" grpId="0" animBg="1"/>
      <p:bldP spid="6348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>
          <a:xfrm>
            <a:off x="2124075" y="179388"/>
            <a:ext cx="5688013" cy="688975"/>
          </a:xfrm>
        </p:spPr>
        <p:txBody>
          <a:bodyPr/>
          <a:lstStyle/>
          <a:p>
            <a:pPr marL="342900" indent="-342900"/>
            <a:r>
              <a:rPr lang="zh-CN" altLang="zh-CN" sz="3600" smtClean="0"/>
              <a:t>基本概念</a:t>
            </a:r>
            <a:endParaRPr lang="zh-CN" altLang="en-US" sz="360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1" smtClean="0">
                <a:solidFill>
                  <a:srgbClr val="961B02"/>
                </a:solidFill>
              </a:rPr>
              <a:t>发送器：</a:t>
            </a:r>
            <a:r>
              <a:rPr lang="zh-CN" altLang="zh-CN" sz="2400" smtClean="0"/>
              <a:t>本次传送中发送数据（不包括地址和命令）到总线的器件。</a:t>
            </a:r>
          </a:p>
          <a:p>
            <a:pPr>
              <a:lnSpc>
                <a:spcPct val="150000"/>
              </a:lnSpc>
            </a:pPr>
            <a:r>
              <a:rPr lang="zh-CN" altLang="zh-CN" sz="2400" b="1" smtClean="0">
                <a:solidFill>
                  <a:srgbClr val="961B02"/>
                </a:solidFill>
              </a:rPr>
              <a:t>接收器：</a:t>
            </a:r>
            <a:r>
              <a:rPr lang="zh-CN" altLang="zh-CN" sz="2400" smtClean="0"/>
              <a:t>本次传送中从总线接收数据（不包括地址和命令）的器件。</a:t>
            </a:r>
          </a:p>
          <a:p>
            <a:pPr>
              <a:lnSpc>
                <a:spcPct val="150000"/>
              </a:lnSpc>
            </a:pPr>
            <a:r>
              <a:rPr lang="zh-CN" altLang="zh-CN" sz="2400" b="1" smtClean="0">
                <a:solidFill>
                  <a:srgbClr val="961B02"/>
                </a:solidFill>
              </a:rPr>
              <a:t>主机：</a:t>
            </a:r>
            <a:r>
              <a:rPr lang="zh-CN" altLang="zh-CN" sz="2400" smtClean="0"/>
              <a:t>初始化发送、产生时钟信号和终止发送的器件，它可以是发送器或接收器。主机通常是微控制器。</a:t>
            </a:r>
          </a:p>
          <a:p>
            <a:pPr>
              <a:lnSpc>
                <a:spcPct val="150000"/>
              </a:lnSpc>
            </a:pPr>
            <a:r>
              <a:rPr lang="zh-CN" altLang="zh-CN" sz="2400" b="1" smtClean="0">
                <a:solidFill>
                  <a:srgbClr val="961B02"/>
                </a:solidFill>
              </a:rPr>
              <a:t>从机：</a:t>
            </a:r>
            <a:r>
              <a:rPr lang="zh-CN" altLang="zh-CN" sz="2400" smtClean="0"/>
              <a:t>被主机寻址的器件，它可以是发送器或接收器。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总线时序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smtClean="0"/>
              <a:t>在时钟</a:t>
            </a:r>
            <a:r>
              <a:rPr lang="en-US" altLang="zh-CN" sz="2400" smtClean="0"/>
              <a:t>SCL</a:t>
            </a:r>
            <a:r>
              <a:rPr lang="zh-CN" altLang="zh-CN" sz="2400" smtClean="0"/>
              <a:t>的高电平期间，</a:t>
            </a:r>
            <a:r>
              <a:rPr lang="en-US" altLang="zh-CN" sz="2400" smtClean="0"/>
              <a:t>SDA</a:t>
            </a:r>
            <a:r>
              <a:rPr lang="zh-CN" altLang="zh-CN" sz="2400" smtClean="0"/>
              <a:t>线上的数据必须保持稳定。</a:t>
            </a:r>
            <a:r>
              <a:rPr lang="en-US" altLang="zh-CN" sz="2400" smtClean="0"/>
              <a:t>SDA</a:t>
            </a:r>
            <a:r>
              <a:rPr lang="zh-CN" altLang="zh-CN" sz="2400" smtClean="0"/>
              <a:t>仅可在时钟</a:t>
            </a:r>
            <a:r>
              <a:rPr lang="en-US" altLang="zh-CN" sz="2400" smtClean="0"/>
              <a:t>SCL</a:t>
            </a:r>
            <a:r>
              <a:rPr lang="zh-CN" altLang="zh-CN" sz="2400" smtClean="0"/>
              <a:t>为低电平时改变</a:t>
            </a:r>
            <a:r>
              <a:rPr lang="zh-CN" altLang="en-US" sz="2400" smtClean="0"/>
              <a:t>。</a:t>
            </a:r>
            <a:endParaRPr lang="zh-CN" altLang="zh-CN" sz="2400" smtClean="0"/>
          </a:p>
          <a:p>
            <a:endParaRPr lang="zh-CN" altLang="en-US" smtClean="0"/>
          </a:p>
        </p:txBody>
      </p:sp>
      <p:pic>
        <p:nvPicPr>
          <p:cNvPr id="64516" name="内容占位符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992438"/>
            <a:ext cx="660082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2916238" y="115888"/>
            <a:ext cx="3743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总线时序</a:t>
            </a: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971550" y="981075"/>
            <a:ext cx="74168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在数据传送过程中，必须确认数据传送的</a:t>
            </a:r>
            <a:r>
              <a:rPr lang="zh-CN" altLang="en-US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开始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en-US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结束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，这通过起始和结束信号识别。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2205038"/>
            <a:ext cx="7345362" cy="1655762"/>
            <a:chOff x="521" y="1389"/>
            <a:chExt cx="4627" cy="1043"/>
          </a:xfrm>
        </p:grpSpPr>
        <p:sp>
          <p:nvSpPr>
            <p:cNvPr id="29708" name="Rectangle 5"/>
            <p:cNvSpPr>
              <a:spLocks noChangeArrowheads="1"/>
            </p:cNvSpPr>
            <p:nvPr/>
          </p:nvSpPr>
          <p:spPr bwMode="auto">
            <a:xfrm>
              <a:off x="521" y="1389"/>
              <a:ext cx="4627" cy="1043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709" name="Line 6"/>
            <p:cNvSpPr>
              <a:spLocks noChangeShapeType="1"/>
            </p:cNvSpPr>
            <p:nvPr/>
          </p:nvSpPr>
          <p:spPr bwMode="auto">
            <a:xfrm>
              <a:off x="1201" y="1626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7"/>
            <p:cNvSpPr>
              <a:spLocks noChangeShapeType="1"/>
            </p:cNvSpPr>
            <p:nvPr/>
          </p:nvSpPr>
          <p:spPr bwMode="auto">
            <a:xfrm>
              <a:off x="1609" y="1626"/>
              <a:ext cx="91" cy="2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8"/>
            <p:cNvSpPr>
              <a:spLocks noChangeShapeType="1"/>
            </p:cNvSpPr>
            <p:nvPr/>
          </p:nvSpPr>
          <p:spPr bwMode="auto">
            <a:xfrm>
              <a:off x="1700" y="1830"/>
              <a:ext cx="72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9"/>
            <p:cNvSpPr>
              <a:spLocks noChangeShapeType="1"/>
            </p:cNvSpPr>
            <p:nvPr/>
          </p:nvSpPr>
          <p:spPr bwMode="auto">
            <a:xfrm flipV="1">
              <a:off x="3923" y="1626"/>
              <a:ext cx="136" cy="2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0"/>
            <p:cNvSpPr>
              <a:spLocks noChangeShapeType="1"/>
            </p:cNvSpPr>
            <p:nvPr/>
          </p:nvSpPr>
          <p:spPr bwMode="auto">
            <a:xfrm>
              <a:off x="2426" y="1626"/>
              <a:ext cx="72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1"/>
            <p:cNvSpPr>
              <a:spLocks noChangeShapeType="1"/>
            </p:cNvSpPr>
            <p:nvPr/>
          </p:nvSpPr>
          <p:spPr bwMode="auto">
            <a:xfrm>
              <a:off x="3152" y="1626"/>
              <a:ext cx="90" cy="2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2"/>
            <p:cNvSpPr>
              <a:spLocks noChangeShapeType="1"/>
            </p:cNvSpPr>
            <p:nvPr/>
          </p:nvSpPr>
          <p:spPr bwMode="auto">
            <a:xfrm>
              <a:off x="3106" y="1830"/>
              <a:ext cx="81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13"/>
            <p:cNvSpPr>
              <a:spLocks noChangeShapeType="1"/>
            </p:cNvSpPr>
            <p:nvPr/>
          </p:nvSpPr>
          <p:spPr bwMode="auto">
            <a:xfrm flipV="1">
              <a:off x="2290" y="1626"/>
              <a:ext cx="136" cy="2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14"/>
            <p:cNvSpPr>
              <a:spLocks noChangeShapeType="1"/>
            </p:cNvSpPr>
            <p:nvPr/>
          </p:nvSpPr>
          <p:spPr bwMode="auto">
            <a:xfrm>
              <a:off x="4059" y="1626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15"/>
            <p:cNvSpPr>
              <a:spLocks noChangeShapeType="1"/>
            </p:cNvSpPr>
            <p:nvPr/>
          </p:nvSpPr>
          <p:spPr bwMode="auto">
            <a:xfrm>
              <a:off x="4603" y="1626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16"/>
            <p:cNvSpPr>
              <a:spLocks noChangeShapeType="1"/>
            </p:cNvSpPr>
            <p:nvPr/>
          </p:nvSpPr>
          <p:spPr bwMode="auto">
            <a:xfrm>
              <a:off x="2426" y="1830"/>
              <a:ext cx="72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17"/>
            <p:cNvSpPr>
              <a:spLocks noChangeShapeType="1"/>
            </p:cNvSpPr>
            <p:nvPr/>
          </p:nvSpPr>
          <p:spPr bwMode="auto">
            <a:xfrm>
              <a:off x="1201" y="1931"/>
              <a:ext cx="72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18"/>
            <p:cNvSpPr>
              <a:spLocks noChangeShapeType="1"/>
            </p:cNvSpPr>
            <p:nvPr/>
          </p:nvSpPr>
          <p:spPr bwMode="auto">
            <a:xfrm>
              <a:off x="1927" y="1931"/>
              <a:ext cx="91" cy="20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19"/>
            <p:cNvSpPr>
              <a:spLocks noChangeShapeType="1"/>
            </p:cNvSpPr>
            <p:nvPr/>
          </p:nvSpPr>
          <p:spPr bwMode="auto">
            <a:xfrm>
              <a:off x="2018" y="2135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20"/>
            <p:cNvSpPr>
              <a:spLocks noChangeShapeType="1"/>
            </p:cNvSpPr>
            <p:nvPr/>
          </p:nvSpPr>
          <p:spPr bwMode="auto">
            <a:xfrm flipV="1">
              <a:off x="3515" y="1931"/>
              <a:ext cx="136" cy="20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21"/>
            <p:cNvSpPr>
              <a:spLocks noChangeShapeType="1"/>
            </p:cNvSpPr>
            <p:nvPr/>
          </p:nvSpPr>
          <p:spPr bwMode="auto">
            <a:xfrm>
              <a:off x="3106" y="2135"/>
              <a:ext cx="40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22"/>
            <p:cNvSpPr>
              <a:spLocks noChangeShapeType="1"/>
            </p:cNvSpPr>
            <p:nvPr/>
          </p:nvSpPr>
          <p:spPr bwMode="auto">
            <a:xfrm>
              <a:off x="3651" y="1931"/>
              <a:ext cx="95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23"/>
            <p:cNvSpPr>
              <a:spLocks noChangeShapeType="1"/>
            </p:cNvSpPr>
            <p:nvPr/>
          </p:nvSpPr>
          <p:spPr bwMode="auto">
            <a:xfrm>
              <a:off x="4603" y="1931"/>
              <a:ext cx="36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24"/>
            <p:cNvSpPr>
              <a:spLocks noChangeShapeType="1"/>
            </p:cNvSpPr>
            <p:nvPr/>
          </p:nvSpPr>
          <p:spPr bwMode="auto">
            <a:xfrm flipV="1">
              <a:off x="2426" y="1931"/>
              <a:ext cx="91" cy="20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Line 25"/>
            <p:cNvSpPr>
              <a:spLocks noChangeShapeType="1"/>
            </p:cNvSpPr>
            <p:nvPr/>
          </p:nvSpPr>
          <p:spPr bwMode="auto">
            <a:xfrm>
              <a:off x="2517" y="1931"/>
              <a:ext cx="1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Line 26"/>
            <p:cNvSpPr>
              <a:spLocks noChangeShapeType="1"/>
            </p:cNvSpPr>
            <p:nvPr/>
          </p:nvSpPr>
          <p:spPr bwMode="auto">
            <a:xfrm>
              <a:off x="3016" y="1931"/>
              <a:ext cx="90" cy="20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Line 27"/>
            <p:cNvSpPr>
              <a:spLocks noChangeShapeType="1"/>
            </p:cNvSpPr>
            <p:nvPr/>
          </p:nvSpPr>
          <p:spPr bwMode="auto">
            <a:xfrm>
              <a:off x="2653" y="1931"/>
              <a:ext cx="22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28"/>
            <p:cNvSpPr>
              <a:spLocks noChangeShapeType="1"/>
            </p:cNvSpPr>
            <p:nvPr/>
          </p:nvSpPr>
          <p:spPr bwMode="auto">
            <a:xfrm>
              <a:off x="2880" y="1931"/>
              <a:ext cx="1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Rectangle 29"/>
            <p:cNvSpPr>
              <a:spLocks noChangeArrowheads="1"/>
            </p:cNvSpPr>
            <p:nvPr/>
          </p:nvSpPr>
          <p:spPr bwMode="auto">
            <a:xfrm>
              <a:off x="1519" y="1525"/>
              <a:ext cx="317" cy="686"/>
            </a:xfrm>
            <a:prstGeom prst="rect">
              <a:avLst/>
            </a:prstGeom>
            <a:noFill/>
            <a:ln w="12700" algn="ctr">
              <a:solidFill>
                <a:srgbClr val="FF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733" name="Rectangle 30"/>
            <p:cNvSpPr>
              <a:spLocks noChangeArrowheads="1"/>
            </p:cNvSpPr>
            <p:nvPr/>
          </p:nvSpPr>
          <p:spPr bwMode="auto">
            <a:xfrm>
              <a:off x="3832" y="1525"/>
              <a:ext cx="317" cy="686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734" name="Text Box 31"/>
            <p:cNvSpPr txBox="1">
              <a:spLocks noChangeArrowheads="1"/>
            </p:cNvSpPr>
            <p:nvPr/>
          </p:nvSpPr>
          <p:spPr bwMode="auto">
            <a:xfrm>
              <a:off x="1337" y="2211"/>
              <a:ext cx="772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黑体" pitchFamily="2" charset="-122"/>
                </a:rPr>
                <a:t>起始信号</a:t>
              </a:r>
            </a:p>
          </p:txBody>
        </p:sp>
        <p:sp>
          <p:nvSpPr>
            <p:cNvPr id="29735" name="Text Box 32"/>
            <p:cNvSpPr txBox="1">
              <a:spLocks noChangeArrowheads="1"/>
            </p:cNvSpPr>
            <p:nvPr/>
          </p:nvSpPr>
          <p:spPr bwMode="auto">
            <a:xfrm>
              <a:off x="3651" y="2211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  <a:ea typeface="黑体" pitchFamily="2" charset="-122"/>
                </a:rPr>
                <a:t>结束信号</a:t>
              </a:r>
            </a:p>
          </p:txBody>
        </p:sp>
        <p:sp>
          <p:nvSpPr>
            <p:cNvPr id="29736" name="Text Box 33"/>
            <p:cNvSpPr txBox="1">
              <a:spLocks noChangeArrowheads="1"/>
            </p:cNvSpPr>
            <p:nvPr/>
          </p:nvSpPr>
          <p:spPr bwMode="auto">
            <a:xfrm>
              <a:off x="703" y="1566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SDA</a:t>
              </a:r>
            </a:p>
          </p:txBody>
        </p:sp>
        <p:sp>
          <p:nvSpPr>
            <p:cNvPr id="29737" name="Text Box 34"/>
            <p:cNvSpPr txBox="1">
              <a:spLocks noChangeArrowheads="1"/>
            </p:cNvSpPr>
            <p:nvPr/>
          </p:nvSpPr>
          <p:spPr bwMode="auto">
            <a:xfrm>
              <a:off x="703" y="1881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SCL</a:t>
              </a:r>
            </a:p>
          </p:txBody>
        </p:sp>
        <p:sp>
          <p:nvSpPr>
            <p:cNvPr id="29738" name="Text Box 35"/>
            <p:cNvSpPr txBox="1">
              <a:spLocks noChangeArrowheads="1"/>
            </p:cNvSpPr>
            <p:nvPr/>
          </p:nvSpPr>
          <p:spPr bwMode="auto">
            <a:xfrm>
              <a:off x="1610" y="1979"/>
              <a:ext cx="13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S</a:t>
              </a:r>
              <a:endParaRPr kumimoji="1" lang="en-US" altLang="zh-CN" sz="16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9739" name="Text Box 36"/>
            <p:cNvSpPr txBox="1">
              <a:spLocks noChangeArrowheads="1"/>
            </p:cNvSpPr>
            <p:nvPr/>
          </p:nvSpPr>
          <p:spPr bwMode="auto">
            <a:xfrm>
              <a:off x="3923" y="1979"/>
              <a:ext cx="13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endParaRPr kumimoji="1" lang="en-US" altLang="zh-CN" sz="1600"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627313" y="5589588"/>
            <a:ext cx="3744912" cy="504825"/>
            <a:chOff x="1655" y="3430"/>
            <a:chExt cx="2359" cy="318"/>
          </a:xfrm>
        </p:grpSpPr>
        <p:sp>
          <p:nvSpPr>
            <p:cNvPr id="29704" name="Rectangle 38"/>
            <p:cNvSpPr>
              <a:spLocks noChangeArrowheads="1"/>
            </p:cNvSpPr>
            <p:nvPr/>
          </p:nvSpPr>
          <p:spPr bwMode="auto">
            <a:xfrm>
              <a:off x="1655" y="3430"/>
              <a:ext cx="317" cy="318"/>
            </a:xfrm>
            <a:prstGeom prst="rect">
              <a:avLst/>
            </a:prstGeom>
            <a:solidFill>
              <a:srgbClr val="FFCC99">
                <a:alpha val="89803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S</a:t>
              </a:r>
            </a:p>
          </p:txBody>
        </p:sp>
        <p:sp>
          <p:nvSpPr>
            <p:cNvPr id="29705" name="Rectangle 39"/>
            <p:cNvSpPr>
              <a:spLocks noChangeArrowheads="1"/>
            </p:cNvSpPr>
            <p:nvPr/>
          </p:nvSpPr>
          <p:spPr bwMode="auto">
            <a:xfrm>
              <a:off x="2018" y="3430"/>
              <a:ext cx="817" cy="318"/>
            </a:xfrm>
            <a:prstGeom prst="rect">
              <a:avLst/>
            </a:prstGeom>
            <a:solidFill>
              <a:srgbClr val="FFCC99">
                <a:alpha val="89803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latin typeface="Times New Roman" pitchFamily="18" charset="0"/>
                  <a:ea typeface="黑体" pitchFamily="2" charset="-122"/>
                </a:rPr>
                <a:t>从器件地址</a:t>
              </a:r>
            </a:p>
          </p:txBody>
        </p:sp>
        <p:sp>
          <p:nvSpPr>
            <p:cNvPr id="29706" name="Rectangle 40"/>
            <p:cNvSpPr>
              <a:spLocks noChangeArrowheads="1"/>
            </p:cNvSpPr>
            <p:nvPr/>
          </p:nvSpPr>
          <p:spPr bwMode="auto">
            <a:xfrm>
              <a:off x="2835" y="3430"/>
              <a:ext cx="317" cy="318"/>
            </a:xfrm>
            <a:prstGeom prst="rect">
              <a:avLst/>
            </a:prstGeom>
            <a:solidFill>
              <a:srgbClr val="FFCC99">
                <a:alpha val="89803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R/W</a:t>
              </a:r>
            </a:p>
          </p:txBody>
        </p:sp>
        <p:sp>
          <p:nvSpPr>
            <p:cNvPr id="29707" name="Rectangle 41"/>
            <p:cNvSpPr>
              <a:spLocks noChangeArrowheads="1"/>
            </p:cNvSpPr>
            <p:nvPr/>
          </p:nvSpPr>
          <p:spPr bwMode="auto">
            <a:xfrm>
              <a:off x="3197" y="3430"/>
              <a:ext cx="817" cy="318"/>
            </a:xfrm>
            <a:prstGeom prst="rect">
              <a:avLst/>
            </a:prstGeom>
            <a:solidFill>
              <a:srgbClr val="FFCC99">
                <a:alpha val="89803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…</a:t>
              </a:r>
            </a:p>
          </p:txBody>
        </p:sp>
      </p:grpSp>
      <p:sp>
        <p:nvSpPr>
          <p:cNvPr id="635946" name="AutoShape 42"/>
          <p:cNvSpPr>
            <a:spLocks/>
          </p:cNvSpPr>
          <p:nvPr/>
        </p:nvSpPr>
        <p:spPr bwMode="auto">
          <a:xfrm rot="-5400000">
            <a:off x="3959225" y="5337175"/>
            <a:ext cx="288925" cy="1800225"/>
          </a:xfrm>
          <a:prstGeom prst="leftBrace">
            <a:avLst>
              <a:gd name="adj1" fmla="val 51923"/>
              <a:gd name="adj2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黑体" pitchFamily="2" charset="-122"/>
            </a:endParaRPr>
          </a:p>
        </p:txBody>
      </p:sp>
      <p:sp>
        <p:nvSpPr>
          <p:cNvPr id="635947" name="Text Box 43"/>
          <p:cNvSpPr txBox="1">
            <a:spLocks noChangeArrowheads="1"/>
          </p:cNvSpPr>
          <p:nvPr/>
        </p:nvSpPr>
        <p:spPr bwMode="auto">
          <a:xfrm>
            <a:off x="3492500" y="6332538"/>
            <a:ext cx="1225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第一字节</a:t>
            </a:r>
          </a:p>
        </p:txBody>
      </p:sp>
      <p:sp>
        <p:nvSpPr>
          <p:cNvPr id="635948" name="Text Box 44"/>
          <p:cNvSpPr txBox="1">
            <a:spLocks noChangeArrowheads="1"/>
          </p:cNvSpPr>
          <p:nvPr/>
        </p:nvSpPr>
        <p:spPr bwMode="auto">
          <a:xfrm>
            <a:off x="755650" y="4076700"/>
            <a:ext cx="76327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发送起始信号后传送的第一字节数据具有特别的意义，其中前七位为从机地址，最后一位为读写方向位（</a:t>
            </a:r>
            <a:r>
              <a:rPr lang="en-US" altLang="zh-CN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表示写，</a:t>
            </a:r>
            <a:r>
              <a:rPr lang="en-US" altLang="zh-CN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>
                <a:solidFill>
                  <a:srgbClr val="961B02"/>
                </a:solidFill>
                <a:latin typeface="黑体" pitchFamily="2" charset="-122"/>
                <a:ea typeface="黑体" pitchFamily="2" charset="-122"/>
              </a:rPr>
              <a:t>表示读</a:t>
            </a:r>
            <a:r>
              <a:rPr lang="zh-CN" altLang="en-US" sz="24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3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/>
      <p:bldP spid="635907" grpId="0"/>
      <p:bldP spid="635946" grpId="0" animBg="1"/>
      <p:bldP spid="635947" grpId="0"/>
      <p:bldP spid="6359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2771775" y="188913"/>
            <a:ext cx="3887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600" b="1">
                <a:solidFill>
                  <a:srgbClr val="133984"/>
                </a:solidFill>
                <a:ea typeface="华文新魏" pitchFamily="2" charset="-122"/>
              </a:rPr>
              <a:t>总线时序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42988" y="1196975"/>
            <a:ext cx="7416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I2C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总线数据传送时，每传送一个字节数据后都必须有应答信号（</a:t>
            </a:r>
            <a:r>
              <a:rPr lang="en-US" altLang="zh-CN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>
                <a:solidFill>
                  <a:srgbClr val="133984"/>
                </a:solidFill>
                <a:latin typeface="黑体" pitchFamily="2" charset="-122"/>
                <a:ea typeface="黑体" pitchFamily="2" charset="-122"/>
              </a:rPr>
              <a:t>）。主控器接收数据时，如果要结束通信时，将在停止位之前发送非应答信号（  ）。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419475" y="2060575"/>
          <a:ext cx="384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4" name="公式" r:id="rId3" imgW="164880" imgH="266400" progId="Equation.3">
                  <p:embed/>
                </p:oleObj>
              </mc:Choice>
              <mc:Fallback>
                <p:oleObj name="公式" r:id="rId3" imgW="164880" imgH="26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60575"/>
                        <a:ext cx="3841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76375" y="3286125"/>
            <a:ext cx="6624638" cy="1871663"/>
            <a:chOff x="703" y="2523"/>
            <a:chExt cx="4173" cy="1179"/>
          </a:xfrm>
        </p:grpSpPr>
        <p:sp>
          <p:nvSpPr>
            <p:cNvPr id="36870" name="Rectangle 7"/>
            <p:cNvSpPr>
              <a:spLocks noChangeArrowheads="1"/>
            </p:cNvSpPr>
            <p:nvPr/>
          </p:nvSpPr>
          <p:spPr bwMode="auto">
            <a:xfrm>
              <a:off x="703" y="2523"/>
              <a:ext cx="4173" cy="1179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36871" name="Line 8"/>
            <p:cNvSpPr>
              <a:spLocks noChangeShapeType="1"/>
            </p:cNvSpPr>
            <p:nvPr/>
          </p:nvSpPr>
          <p:spPr bwMode="auto">
            <a:xfrm>
              <a:off x="1202" y="2754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Line 9"/>
            <p:cNvSpPr>
              <a:spLocks noChangeShapeType="1"/>
            </p:cNvSpPr>
            <p:nvPr/>
          </p:nvSpPr>
          <p:spPr bwMode="auto">
            <a:xfrm>
              <a:off x="1610" y="2754"/>
              <a:ext cx="91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Line 10"/>
            <p:cNvSpPr>
              <a:spLocks noChangeShapeType="1"/>
            </p:cNvSpPr>
            <p:nvPr/>
          </p:nvSpPr>
          <p:spPr bwMode="auto">
            <a:xfrm>
              <a:off x="1701" y="2981"/>
              <a:ext cx="58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11"/>
            <p:cNvSpPr>
              <a:spLocks noChangeShapeType="1"/>
            </p:cNvSpPr>
            <p:nvPr/>
          </p:nvSpPr>
          <p:spPr bwMode="auto">
            <a:xfrm flipV="1">
              <a:off x="2290" y="2754"/>
              <a:ext cx="136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12"/>
            <p:cNvSpPr>
              <a:spLocks noChangeShapeType="1"/>
            </p:cNvSpPr>
            <p:nvPr/>
          </p:nvSpPr>
          <p:spPr bwMode="auto">
            <a:xfrm>
              <a:off x="1201" y="3296"/>
              <a:ext cx="545" cy="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3"/>
            <p:cNvSpPr>
              <a:spLocks noChangeShapeType="1"/>
            </p:cNvSpPr>
            <p:nvPr/>
          </p:nvSpPr>
          <p:spPr bwMode="auto">
            <a:xfrm>
              <a:off x="2200" y="3071"/>
              <a:ext cx="90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4"/>
            <p:cNvSpPr>
              <a:spLocks noChangeShapeType="1"/>
            </p:cNvSpPr>
            <p:nvPr/>
          </p:nvSpPr>
          <p:spPr bwMode="auto">
            <a:xfrm>
              <a:off x="2291" y="3298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5"/>
            <p:cNvSpPr>
              <a:spLocks noChangeShapeType="1"/>
            </p:cNvSpPr>
            <p:nvPr/>
          </p:nvSpPr>
          <p:spPr bwMode="auto">
            <a:xfrm flipV="1">
              <a:off x="1746" y="3071"/>
              <a:ext cx="91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Rectangle 16"/>
            <p:cNvSpPr>
              <a:spLocks noChangeArrowheads="1"/>
            </p:cNvSpPr>
            <p:nvPr/>
          </p:nvSpPr>
          <p:spPr bwMode="auto">
            <a:xfrm>
              <a:off x="1519" y="2708"/>
              <a:ext cx="998" cy="686"/>
            </a:xfrm>
            <a:prstGeom prst="rect">
              <a:avLst/>
            </a:prstGeom>
            <a:noFill/>
            <a:ln w="12700" algn="ctr">
              <a:solidFill>
                <a:srgbClr val="FF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36880" name="Text Box 17"/>
            <p:cNvSpPr txBox="1">
              <a:spLocks noChangeArrowheads="1"/>
            </p:cNvSpPr>
            <p:nvPr/>
          </p:nvSpPr>
          <p:spPr bwMode="auto">
            <a:xfrm>
              <a:off x="703" y="2704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SDA</a:t>
              </a:r>
            </a:p>
          </p:txBody>
        </p:sp>
        <p:sp>
          <p:nvSpPr>
            <p:cNvPr id="36881" name="Text Box 18"/>
            <p:cNvSpPr txBox="1">
              <a:spLocks noChangeArrowheads="1"/>
            </p:cNvSpPr>
            <p:nvPr/>
          </p:nvSpPr>
          <p:spPr bwMode="auto">
            <a:xfrm>
              <a:off x="703" y="3127"/>
              <a:ext cx="68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SCL</a:t>
              </a:r>
            </a:p>
          </p:txBody>
        </p:sp>
        <p:sp>
          <p:nvSpPr>
            <p:cNvPr id="36882" name="Line 19"/>
            <p:cNvSpPr>
              <a:spLocks noChangeShapeType="1"/>
            </p:cNvSpPr>
            <p:nvPr/>
          </p:nvSpPr>
          <p:spPr bwMode="auto">
            <a:xfrm>
              <a:off x="1837" y="3071"/>
              <a:ext cx="36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20"/>
            <p:cNvSpPr>
              <a:spLocks noChangeShapeType="1"/>
            </p:cNvSpPr>
            <p:nvPr/>
          </p:nvSpPr>
          <p:spPr bwMode="auto">
            <a:xfrm>
              <a:off x="2426" y="2754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21"/>
            <p:cNvSpPr>
              <a:spLocks noChangeShapeType="1"/>
            </p:cNvSpPr>
            <p:nvPr/>
          </p:nvSpPr>
          <p:spPr bwMode="auto">
            <a:xfrm>
              <a:off x="3016" y="2754"/>
              <a:ext cx="122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22"/>
            <p:cNvSpPr>
              <a:spLocks noChangeShapeType="1"/>
            </p:cNvSpPr>
            <p:nvPr/>
          </p:nvSpPr>
          <p:spPr bwMode="auto">
            <a:xfrm>
              <a:off x="3015" y="3296"/>
              <a:ext cx="545" cy="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23"/>
            <p:cNvSpPr>
              <a:spLocks noChangeShapeType="1"/>
            </p:cNvSpPr>
            <p:nvPr/>
          </p:nvSpPr>
          <p:spPr bwMode="auto">
            <a:xfrm>
              <a:off x="4014" y="3071"/>
              <a:ext cx="90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4"/>
            <p:cNvSpPr>
              <a:spLocks noChangeShapeType="1"/>
            </p:cNvSpPr>
            <p:nvPr/>
          </p:nvSpPr>
          <p:spPr bwMode="auto">
            <a:xfrm>
              <a:off x="4105" y="3298"/>
              <a:ext cx="40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25"/>
            <p:cNvSpPr>
              <a:spLocks noChangeShapeType="1"/>
            </p:cNvSpPr>
            <p:nvPr/>
          </p:nvSpPr>
          <p:spPr bwMode="auto">
            <a:xfrm flipV="1">
              <a:off x="3560" y="3071"/>
              <a:ext cx="91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26"/>
            <p:cNvSpPr>
              <a:spLocks noChangeShapeType="1"/>
            </p:cNvSpPr>
            <p:nvPr/>
          </p:nvSpPr>
          <p:spPr bwMode="auto">
            <a:xfrm>
              <a:off x="3651" y="3071"/>
              <a:ext cx="36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27"/>
            <p:cNvSpPr>
              <a:spLocks noChangeShapeType="1"/>
            </p:cNvSpPr>
            <p:nvPr/>
          </p:nvSpPr>
          <p:spPr bwMode="auto">
            <a:xfrm>
              <a:off x="4240" y="2754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Rectangle 28"/>
            <p:cNvSpPr>
              <a:spLocks noChangeArrowheads="1"/>
            </p:cNvSpPr>
            <p:nvPr/>
          </p:nvSpPr>
          <p:spPr bwMode="auto">
            <a:xfrm>
              <a:off x="3288" y="2708"/>
              <a:ext cx="998" cy="686"/>
            </a:xfrm>
            <a:prstGeom prst="rect">
              <a:avLst/>
            </a:prstGeom>
            <a:noFill/>
            <a:ln w="12700" algn="ctr">
              <a:solidFill>
                <a:srgbClr val="FF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636957" name="Text Box 29"/>
            <p:cNvSpPr txBox="1">
              <a:spLocks noChangeArrowheads="1"/>
            </p:cNvSpPr>
            <p:nvPr/>
          </p:nvSpPr>
          <p:spPr bwMode="auto">
            <a:xfrm>
              <a:off x="1609" y="3430"/>
              <a:ext cx="772" cy="2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133984"/>
                  </a:solidFill>
                  <a:latin typeface="+mn-ea"/>
                  <a:ea typeface="+mn-ea"/>
                </a:rPr>
                <a:t>应答信号</a:t>
              </a:r>
            </a:p>
          </p:txBody>
        </p:sp>
        <p:sp>
          <p:nvSpPr>
            <p:cNvPr id="636958" name="Text Box 30"/>
            <p:cNvSpPr txBox="1">
              <a:spLocks noChangeArrowheads="1"/>
            </p:cNvSpPr>
            <p:nvPr/>
          </p:nvSpPr>
          <p:spPr bwMode="auto">
            <a:xfrm>
              <a:off x="3424" y="3430"/>
              <a:ext cx="771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133984"/>
                  </a:solidFill>
                  <a:latin typeface="+mn-ea"/>
                  <a:ea typeface="+mn-ea"/>
                </a:rPr>
                <a:t>非应答信号</a:t>
              </a:r>
            </a:p>
          </p:txBody>
        </p:sp>
        <p:sp>
          <p:nvSpPr>
            <p:cNvPr id="36894" name="Text Box 31"/>
            <p:cNvSpPr txBox="1">
              <a:spLocks noChangeArrowheads="1"/>
            </p:cNvSpPr>
            <p:nvPr/>
          </p:nvSpPr>
          <p:spPr bwMode="auto">
            <a:xfrm>
              <a:off x="1927" y="3158"/>
              <a:ext cx="13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endParaRPr kumimoji="1" lang="en-US" altLang="zh-CN" sz="16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6895" name="Text Box 32"/>
            <p:cNvSpPr txBox="1">
              <a:spLocks noChangeArrowheads="1"/>
            </p:cNvSpPr>
            <p:nvPr/>
          </p:nvSpPr>
          <p:spPr bwMode="auto">
            <a:xfrm>
              <a:off x="3742" y="3158"/>
              <a:ext cx="13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endParaRPr kumimoji="1" lang="en-US" altLang="zh-CN" sz="16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6896" name="Line 33"/>
            <p:cNvSpPr>
              <a:spLocks noChangeShapeType="1"/>
            </p:cNvSpPr>
            <p:nvPr/>
          </p:nvSpPr>
          <p:spPr bwMode="auto">
            <a:xfrm>
              <a:off x="3787" y="3203"/>
              <a:ext cx="9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 smtClean="0"/>
              <a:t>子地址</a:t>
            </a:r>
            <a:endParaRPr lang="zh-CN" altLang="en-US" sz="3600" dirty="0" smtClean="0"/>
          </a:p>
        </p:txBody>
      </p:sp>
      <p:sp>
        <p:nvSpPr>
          <p:cNvPr id="67587" name="内容占位符 2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229600" cy="5065712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zh-CN" sz="2400" smtClean="0"/>
              <a:t>带有</a:t>
            </a:r>
            <a:r>
              <a:rPr lang="en-US" altLang="zh-CN" sz="2400" smtClean="0"/>
              <a:t>I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C</a:t>
            </a:r>
            <a:r>
              <a:rPr lang="zh-CN" altLang="zh-CN" sz="2400" smtClean="0"/>
              <a:t>总线的器件除了有从机地址（</a:t>
            </a:r>
            <a:r>
              <a:rPr lang="en-US" altLang="zh-CN" sz="2400" smtClean="0"/>
              <a:t>Slave Address</a:t>
            </a:r>
            <a:r>
              <a:rPr lang="zh-CN" altLang="zh-CN" sz="2400" smtClean="0"/>
              <a:t>）外，还有数据地址（也称子地址）。从机地址是指该器件在</a:t>
            </a:r>
            <a:r>
              <a:rPr lang="en-US" altLang="zh-CN" sz="2400" smtClean="0"/>
              <a:t>I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C</a:t>
            </a:r>
            <a:r>
              <a:rPr lang="zh-CN" altLang="zh-CN" sz="2400" smtClean="0"/>
              <a:t>总线上被主机寻址的地址，而数据地址是指该器件内部不同部件或存储单元的编址。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白色底板15_39_40</Template>
  <TotalTime>7006</TotalTime>
  <Words>1322</Words>
  <Application>Microsoft Macintosh PowerPoint</Application>
  <PresentationFormat>全屏显示(4:3)</PresentationFormat>
  <Paragraphs>216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Calibri</vt:lpstr>
      <vt:lpstr>Corbel</vt:lpstr>
      <vt:lpstr>Times New Roman</vt:lpstr>
      <vt:lpstr>黑体</vt:lpstr>
      <vt:lpstr>华文新魏</vt:lpstr>
      <vt:lpstr>宋体</vt:lpstr>
      <vt:lpstr>Arial</vt:lpstr>
      <vt:lpstr>1_自定义设计方案</vt:lpstr>
      <vt:lpstr>公式</vt:lpstr>
      <vt:lpstr>I2C (Inter Integrated Circuit) 总线</vt:lpstr>
      <vt:lpstr>PowerPoint 演示文稿</vt:lpstr>
      <vt:lpstr>PowerPoint 演示文稿</vt:lpstr>
      <vt:lpstr>PowerPoint 演示文稿</vt:lpstr>
      <vt:lpstr>基本概念</vt:lpstr>
      <vt:lpstr>总线时序</vt:lpstr>
      <vt:lpstr>PowerPoint 演示文稿</vt:lpstr>
      <vt:lpstr>PowerPoint 演示文稿</vt:lpstr>
      <vt:lpstr>子地址</vt:lpstr>
      <vt:lpstr>库函数 </vt:lpstr>
      <vt:lpstr>库函数 </vt:lpstr>
      <vt:lpstr>库函数 </vt:lpstr>
      <vt:lpstr>库函数 </vt:lpstr>
      <vt:lpstr>库函数 </vt:lpstr>
      <vt:lpstr>库函数 </vt:lpstr>
      <vt:lpstr>库函数 </vt:lpstr>
      <vt:lpstr>库函数 </vt:lpstr>
      <vt:lpstr>库函数 </vt:lpstr>
      <vt:lpstr>PowerPoint 演示文稿</vt:lpstr>
      <vt:lpstr>PowerPoint 演示文稿</vt:lpstr>
      <vt:lpstr>PowerPoint 演示文稿</vt:lpstr>
      <vt:lpstr>时序</vt:lpstr>
      <vt:lpstr>时序</vt:lpstr>
      <vt:lpstr>I2C器件的应用—PCA9557 </vt:lpstr>
      <vt:lpstr>示例 </vt:lpstr>
      <vt:lpstr>示例 </vt:lpstr>
      <vt:lpstr>I2C器件的应用—TCA6424  </vt:lpstr>
      <vt:lpstr>I2C器件的应用—TCA6424  </vt:lpstr>
      <vt:lpstr>时序</vt:lpstr>
      <vt:lpstr>时序</vt:lpstr>
      <vt:lpstr>I2C器件的应用—TCA6424  </vt:lpstr>
      <vt:lpstr>I2C器件的应用—TCA6424  </vt:lpstr>
      <vt:lpstr>I2C器件的应用—TCA6424  </vt:lpstr>
      <vt:lpstr>S800板上I2C器件初始化 </vt:lpstr>
      <vt:lpstr>S800板上I2C器件初始化 </vt:lpstr>
      <vt:lpstr>S800板上I2C器件编程示例</vt:lpstr>
      <vt:lpstr>PowerPoint 演示文稿</vt:lpstr>
    </vt:vector>
  </TitlesOfParts>
  <Company>GuildDesign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中文CORTEM+M3PPT校对版</dc:title>
  <dc:creator>ThemeGallery.com</dc:creator>
  <dc:description/>
  <cp:lastModifiedBy>peter weng</cp:lastModifiedBy>
  <cp:revision>891</cp:revision>
  <dcterms:created xsi:type="dcterms:W3CDTF">2004-08-26T06:30:40Z</dcterms:created>
  <dcterms:modified xsi:type="dcterms:W3CDTF">2017-05-16T08:58:47Z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中文CORTEM+M3PPT校对版</vt:lpwstr>
  </property>
  <property fmtid="{D5CDD505-2E9C-101B-9397-08002B2CF9AE}" pid="3" name="SlideDescription">
    <vt:lpwstr/>
  </property>
</Properties>
</file>