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977" r:id="rId2"/>
    <p:sldId id="1003" r:id="rId3"/>
    <p:sldId id="1016" r:id="rId4"/>
    <p:sldId id="1017" r:id="rId5"/>
    <p:sldId id="1018" r:id="rId6"/>
    <p:sldId id="1019" r:id="rId7"/>
    <p:sldId id="1004" r:id="rId8"/>
    <p:sldId id="1005" r:id="rId9"/>
    <p:sldId id="1010" r:id="rId10"/>
    <p:sldId id="1011" r:id="rId11"/>
    <p:sldId id="1012" r:id="rId12"/>
    <p:sldId id="1013" r:id="rId13"/>
    <p:sldId id="1014" r:id="rId14"/>
    <p:sldId id="1015" r:id="rId15"/>
    <p:sldId id="1006" r:id="rId16"/>
    <p:sldId id="1007" r:id="rId17"/>
    <p:sldId id="1008" r:id="rId18"/>
    <p:sldId id="1009" r:id="rId19"/>
    <p:sldId id="978" r:id="rId20"/>
    <p:sldId id="979" r:id="rId21"/>
    <p:sldId id="981" r:id="rId22"/>
    <p:sldId id="983" r:id="rId23"/>
    <p:sldId id="987" r:id="rId24"/>
    <p:sldId id="988" r:id="rId25"/>
    <p:sldId id="991" r:id="rId26"/>
    <p:sldId id="1002" r:id="rId27"/>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49" charset="-122"/>
        <a:cs typeface="+mn-cs"/>
      </a:defRPr>
    </a:lvl1pPr>
    <a:lvl2pPr marL="457200" algn="ctr" rtl="0" fontAlgn="base">
      <a:spcBef>
        <a:spcPct val="0"/>
      </a:spcBef>
      <a:spcAft>
        <a:spcPct val="0"/>
      </a:spcAft>
      <a:defRPr sz="2400" kern="1200">
        <a:solidFill>
          <a:schemeClr val="tx1"/>
        </a:solidFill>
        <a:latin typeface="Arial" charset="0"/>
        <a:ea typeface="黑体" pitchFamily="49" charset="-122"/>
        <a:cs typeface="+mn-cs"/>
      </a:defRPr>
    </a:lvl2pPr>
    <a:lvl3pPr marL="914400" algn="ctr" rtl="0" fontAlgn="base">
      <a:spcBef>
        <a:spcPct val="0"/>
      </a:spcBef>
      <a:spcAft>
        <a:spcPct val="0"/>
      </a:spcAft>
      <a:defRPr sz="2400" kern="1200">
        <a:solidFill>
          <a:schemeClr val="tx1"/>
        </a:solidFill>
        <a:latin typeface="Arial" charset="0"/>
        <a:ea typeface="黑体" pitchFamily="49" charset="-122"/>
        <a:cs typeface="+mn-cs"/>
      </a:defRPr>
    </a:lvl3pPr>
    <a:lvl4pPr marL="1371600" algn="ctr" rtl="0" fontAlgn="base">
      <a:spcBef>
        <a:spcPct val="0"/>
      </a:spcBef>
      <a:spcAft>
        <a:spcPct val="0"/>
      </a:spcAft>
      <a:defRPr sz="2400" kern="1200">
        <a:solidFill>
          <a:schemeClr val="tx1"/>
        </a:solidFill>
        <a:latin typeface="Arial" charset="0"/>
        <a:ea typeface="黑体" pitchFamily="49" charset="-122"/>
        <a:cs typeface="+mn-cs"/>
      </a:defRPr>
    </a:lvl4pPr>
    <a:lvl5pPr marL="1828800" algn="ctr" rtl="0" fontAlgn="base">
      <a:spcBef>
        <a:spcPct val="0"/>
      </a:spcBef>
      <a:spcAft>
        <a:spcPct val="0"/>
      </a:spcAft>
      <a:defRPr sz="2400" kern="1200">
        <a:solidFill>
          <a:schemeClr val="tx1"/>
        </a:solidFill>
        <a:latin typeface="Arial" charset="0"/>
        <a:ea typeface="黑体" pitchFamily="49" charset="-122"/>
        <a:cs typeface="+mn-cs"/>
      </a:defRPr>
    </a:lvl5pPr>
    <a:lvl6pPr marL="2286000" algn="l" defTabSz="914400" rtl="0" eaLnBrk="1" latinLnBrk="0" hangingPunct="1">
      <a:defRPr sz="2400" kern="1200">
        <a:solidFill>
          <a:schemeClr val="tx1"/>
        </a:solidFill>
        <a:latin typeface="Arial" charset="0"/>
        <a:ea typeface="黑体" pitchFamily="49" charset="-122"/>
        <a:cs typeface="+mn-cs"/>
      </a:defRPr>
    </a:lvl6pPr>
    <a:lvl7pPr marL="2743200" algn="l" defTabSz="914400" rtl="0" eaLnBrk="1" latinLnBrk="0" hangingPunct="1">
      <a:defRPr sz="2400" kern="1200">
        <a:solidFill>
          <a:schemeClr val="tx1"/>
        </a:solidFill>
        <a:latin typeface="Arial" charset="0"/>
        <a:ea typeface="黑体" pitchFamily="49" charset="-122"/>
        <a:cs typeface="+mn-cs"/>
      </a:defRPr>
    </a:lvl7pPr>
    <a:lvl8pPr marL="3200400" algn="l" defTabSz="914400" rtl="0" eaLnBrk="1" latinLnBrk="0" hangingPunct="1">
      <a:defRPr sz="2400" kern="1200">
        <a:solidFill>
          <a:schemeClr val="tx1"/>
        </a:solidFill>
        <a:latin typeface="Arial" charset="0"/>
        <a:ea typeface="黑体" pitchFamily="49" charset="-122"/>
        <a:cs typeface="+mn-cs"/>
      </a:defRPr>
    </a:lvl8pPr>
    <a:lvl9pPr marL="3657600" algn="l" defTabSz="914400" rtl="0" eaLnBrk="1" latinLnBrk="0" hangingPunct="1">
      <a:defRPr sz="2400" kern="1200">
        <a:solidFill>
          <a:schemeClr val="tx1"/>
        </a:solidFill>
        <a:latin typeface="Arial" charset="0"/>
        <a:ea typeface="黑体"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84"/>
    <a:srgbClr val="00FF00"/>
    <a:srgbClr val="FFFF00"/>
    <a:srgbClr val="12357C"/>
    <a:srgbClr val="DDDDDD"/>
    <a:srgbClr val="1339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72" autoAdjust="0"/>
    <p:restoredTop sz="97168" autoAdjust="0"/>
  </p:normalViewPr>
  <p:slideViewPr>
    <p:cSldViewPr snapToObjects="1">
      <p:cViewPr varScale="1">
        <p:scale>
          <a:sx n="100" d="100"/>
          <a:sy n="100" d="100"/>
        </p:scale>
        <p:origin x="864" y="77"/>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6A0B1CC3-8FBB-48F5-AF6D-F1418CB40FC0}" type="slidenum">
              <a:rPr lang="en-US" altLang="zh-CN"/>
              <a:pPr>
                <a:defRPr/>
              </a:pPr>
              <a:t>‹#›</a:t>
            </a:fld>
            <a:endParaRPr lang="en-US" altLang="zh-CN"/>
          </a:p>
        </p:txBody>
      </p:sp>
    </p:spTree>
    <p:extLst>
      <p:ext uri="{BB962C8B-B14F-4D97-AF65-F5344CB8AC3E}">
        <p14:creationId xmlns:p14="http://schemas.microsoft.com/office/powerpoint/2010/main" val="159986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786B7B75-37BA-4540-BCCC-E1810C100D6B}" type="slidenum">
              <a:rPr lang="en-US" altLang="zh-CN"/>
              <a:pPr>
                <a:defRPr/>
              </a:pPr>
              <a:t>‹#›</a:t>
            </a:fld>
            <a:endParaRPr lang="en-US" altLang="zh-CN"/>
          </a:p>
        </p:txBody>
      </p:sp>
    </p:spTree>
    <p:extLst>
      <p:ext uri="{BB962C8B-B14F-4D97-AF65-F5344CB8AC3E}">
        <p14:creationId xmlns:p14="http://schemas.microsoft.com/office/powerpoint/2010/main" val="421214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7" descr="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图片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2" descr="图片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3" descr="图片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4" descr="图片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图片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52600"/>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图片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400" y="100069"/>
            <a:ext cx="2743200" cy="738131"/>
          </a:xfrm>
          <a:prstGeom prst="rect">
            <a:avLst/>
          </a:prstGeom>
        </p:spPr>
      </p:pic>
    </p:spTree>
    <p:extLst>
      <p:ext uri="{BB962C8B-B14F-4D97-AF65-F5344CB8AC3E}">
        <p14:creationId xmlns:p14="http://schemas.microsoft.com/office/powerpoint/2010/main" val="1435916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9634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27387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52400"/>
            <a:ext cx="9144000" cy="688975"/>
          </a:xfrm>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743771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258115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818447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5389533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1376" y="76200"/>
            <a:ext cx="9144000" cy="688975"/>
          </a:xfr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42388051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38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1376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046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en-US" altLang="zh-CN"/>
          </a:p>
        </p:txBody>
      </p:sp>
      <p:sp>
        <p:nvSpPr>
          <p:cNvPr id="1027"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en-US" altLang="zh-CN"/>
          </a:p>
        </p:txBody>
      </p:sp>
      <p:sp>
        <p:nvSpPr>
          <p:cNvPr id="1028" name="Rectangle 4"/>
          <p:cNvSpPr>
            <a:spLocks noGrp="1" noChangeArrowheads="1"/>
          </p:cNvSpPr>
          <p:nvPr>
            <p:ph type="title"/>
          </p:nvPr>
        </p:nvSpPr>
        <p:spPr bwMode="auto">
          <a:xfrm>
            <a:off x="0" y="76200"/>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dirty="0" smtClean="0"/>
              <a:t>单击此处编辑母版标题样式</a:t>
            </a:r>
          </a:p>
        </p:txBody>
      </p:sp>
      <p:sp>
        <p:nvSpPr>
          <p:cNvPr id="1029" name="Rectangle 5"/>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3"/>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2416175"/>
            <a:ext cx="7772400" cy="1470025"/>
          </a:xfrm>
        </p:spPr>
        <p:txBody>
          <a:bodyPr/>
          <a:lstStyle/>
          <a:p>
            <a:r>
              <a:rPr lang="zh-CN" altLang="en-US" sz="7200" dirty="0" smtClean="0"/>
              <a:t>中    断</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p:txBody>
          <a:bodyPr/>
          <a:lstStyle/>
          <a:p>
            <a:r>
              <a:rPr lang="zh-CN" altLang="en-US" sz="2400" dirty="0"/>
              <a:t>规则</a:t>
            </a:r>
            <a:r>
              <a:rPr lang="en-US" altLang="zh-CN" sz="2400" dirty="0"/>
              <a:t>1</a:t>
            </a:r>
          </a:p>
          <a:p>
            <a:pPr lvl="1">
              <a:lnSpc>
                <a:spcPct val="150000"/>
              </a:lnSpc>
            </a:pPr>
            <a:r>
              <a:rPr lang="zh-CN" altLang="en-US" sz="2000" dirty="0"/>
              <a:t>多个中断源在它们的抢占式优先级相同的情况下，子优先级不论是否相同，如果某个中断已经在服务当中，则其它中断源都不能打断它（可以末尾连锁）；</a:t>
            </a:r>
            <a:r>
              <a:rPr lang="zh-CN" altLang="en-US" sz="2000" b="1" dirty="0">
                <a:solidFill>
                  <a:srgbClr val="C00000"/>
                </a:solidFill>
              </a:rPr>
              <a:t>只有抢占式优先级高的中断才可以打断其它抢占式优先级低的中断</a:t>
            </a:r>
            <a:r>
              <a:rPr lang="zh-CN" altLang="en-US" sz="2000" dirty="0"/>
              <a:t>。</a:t>
            </a:r>
          </a:p>
          <a:p>
            <a:pPr lvl="1">
              <a:lnSpc>
                <a:spcPct val="150000"/>
              </a:lnSpc>
            </a:pPr>
            <a:r>
              <a:rPr lang="zh-CN" altLang="en-US" sz="2000" dirty="0"/>
              <a:t>由于</a:t>
            </a:r>
            <a:r>
              <a:rPr lang="en-US" altLang="zh-CN" sz="2000" dirty="0"/>
              <a:t>TIVA C</a:t>
            </a:r>
            <a:r>
              <a:rPr lang="zh-CN" altLang="en-US" sz="2000" dirty="0"/>
              <a:t>系列</a:t>
            </a:r>
            <a:r>
              <a:rPr lang="en-US" altLang="zh-CN" sz="2000" dirty="0"/>
              <a:t>ARM</a:t>
            </a:r>
            <a:r>
              <a:rPr lang="zh-CN" altLang="en-US" sz="2000" dirty="0"/>
              <a:t>只实现了</a:t>
            </a:r>
            <a:r>
              <a:rPr lang="en-US" altLang="zh-CN" sz="2000" b="1" dirty="0">
                <a:solidFill>
                  <a:srgbClr val="C00000"/>
                </a:solidFill>
              </a:rPr>
              <a:t>3</a:t>
            </a:r>
            <a:r>
              <a:rPr lang="zh-CN" altLang="en-US" sz="2000" dirty="0"/>
              <a:t>个优先级位，因此实际有效的抢占式优先级位数只能设为</a:t>
            </a:r>
            <a:r>
              <a:rPr lang="en-US" altLang="zh-CN" sz="2000" dirty="0"/>
              <a:t>0</a:t>
            </a:r>
            <a:r>
              <a:rPr lang="zh-CN" altLang="en-US" sz="2000" dirty="0"/>
              <a:t>～</a:t>
            </a:r>
            <a:r>
              <a:rPr lang="en-US" altLang="zh-CN" sz="2000" dirty="0"/>
              <a:t>3</a:t>
            </a:r>
            <a:r>
              <a:rPr lang="zh-CN" altLang="en-US" sz="2000" dirty="0"/>
              <a:t>位。</a:t>
            </a:r>
            <a:endParaRPr lang="en-US" altLang="zh-CN" sz="2000" dirty="0"/>
          </a:p>
          <a:p>
            <a:pPr lvl="1">
              <a:lnSpc>
                <a:spcPct val="150000"/>
              </a:lnSpc>
            </a:pPr>
            <a:r>
              <a:rPr lang="zh-CN" altLang="en-US" sz="2000" b="1" dirty="0">
                <a:solidFill>
                  <a:srgbClr val="C00000"/>
                </a:solidFill>
              </a:rPr>
              <a:t>复位默认情况下</a:t>
            </a:r>
            <a:r>
              <a:rPr lang="zh-CN" altLang="en-US" sz="2000" dirty="0"/>
              <a:t>，抢占式优先级</a:t>
            </a:r>
            <a:r>
              <a:rPr lang="zh-CN" altLang="en-US" sz="2000" dirty="0" smtClean="0"/>
              <a:t>为</a:t>
            </a:r>
            <a:r>
              <a:rPr lang="en-US" altLang="zh-CN" sz="2000" dirty="0" smtClean="0"/>
              <a:t>3</a:t>
            </a:r>
            <a:r>
              <a:rPr lang="zh-CN" altLang="en-US" sz="2000" dirty="0" smtClean="0"/>
              <a:t>位</a:t>
            </a:r>
            <a:r>
              <a:rPr lang="zh-CN" altLang="en-US" sz="2000" dirty="0"/>
              <a:t>，子优先级</a:t>
            </a:r>
            <a:r>
              <a:rPr lang="zh-CN" altLang="en-US" sz="2000" dirty="0" smtClean="0"/>
              <a:t>为</a:t>
            </a:r>
            <a:r>
              <a:rPr lang="en-US" altLang="zh-CN" sz="2000" dirty="0" smtClean="0"/>
              <a:t>0</a:t>
            </a:r>
            <a:r>
              <a:rPr lang="zh-CN" altLang="en-US" sz="2000" dirty="0" smtClean="0"/>
              <a:t>位，允许中断</a:t>
            </a:r>
            <a:r>
              <a:rPr lang="zh-CN" altLang="en-US" sz="2000" dirty="0"/>
              <a:t>嵌套。</a:t>
            </a:r>
            <a:endParaRPr lang="en-US" altLang="zh-CN" sz="2000" dirty="0"/>
          </a:p>
          <a:p>
            <a:pPr marL="0" indent="0">
              <a:buNone/>
            </a:pPr>
            <a:endParaRPr kumimoji="1" lang="zh-CN" altLang="en-US" dirty="0"/>
          </a:p>
        </p:txBody>
      </p:sp>
    </p:spTree>
    <p:extLst>
      <p:ext uri="{BB962C8B-B14F-4D97-AF65-F5344CB8AC3E}">
        <p14:creationId xmlns:p14="http://schemas.microsoft.com/office/powerpoint/2010/main" val="1864379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a:xfrm>
            <a:off x="431800" y="1268413"/>
            <a:ext cx="8178800" cy="5065712"/>
          </a:xfrm>
        </p:spPr>
        <p:txBody>
          <a:bodyPr/>
          <a:lstStyle/>
          <a:p>
            <a:pPr>
              <a:lnSpc>
                <a:spcPct val="200000"/>
              </a:lnSpc>
            </a:pPr>
            <a:r>
              <a:rPr lang="zh-CN" altLang="en-US" sz="2400" dirty="0"/>
              <a:t>规则</a:t>
            </a:r>
            <a:r>
              <a:rPr lang="en-US" altLang="zh-CN" sz="2400" dirty="0"/>
              <a:t>2</a:t>
            </a:r>
          </a:p>
          <a:p>
            <a:pPr lvl="1">
              <a:lnSpc>
                <a:spcPct val="200000"/>
              </a:lnSpc>
            </a:pPr>
            <a:r>
              <a:rPr lang="zh-CN" altLang="en-US" sz="2000" dirty="0"/>
              <a:t>多个中断源在它们的抢占式优先级相同的情况下，同时产生中断，则子优先级高的中断被</a:t>
            </a:r>
            <a:r>
              <a:rPr lang="zh-CN" altLang="en-US" sz="2000" dirty="0" smtClean="0"/>
              <a:t>响应。</a:t>
            </a:r>
            <a:endParaRPr lang="en-US" altLang="zh-CN" sz="2000" dirty="0"/>
          </a:p>
          <a:p>
            <a:pPr>
              <a:lnSpc>
                <a:spcPct val="200000"/>
              </a:lnSpc>
            </a:pPr>
            <a:r>
              <a:rPr lang="zh-CN" altLang="en-US" sz="2400" dirty="0"/>
              <a:t>规则</a:t>
            </a:r>
            <a:r>
              <a:rPr lang="en-US" altLang="zh-CN" sz="2400" dirty="0"/>
              <a:t>3</a:t>
            </a:r>
          </a:p>
          <a:p>
            <a:pPr lvl="1">
              <a:lnSpc>
                <a:spcPct val="200000"/>
              </a:lnSpc>
            </a:pPr>
            <a:r>
              <a:rPr lang="zh-CN" altLang="en-US" sz="2000" dirty="0"/>
              <a:t>多个中断源在抢占式优先级与子优先级均相同的情况下，按中断矢量号的大小为优先级，即中断矢量号小的中断优先被响应</a:t>
            </a:r>
            <a:r>
              <a:rPr lang="zh-CN" altLang="en-US" sz="2000" dirty="0" smtClean="0"/>
              <a:t>。如</a:t>
            </a:r>
            <a:r>
              <a:rPr lang="en-US" altLang="zh-CN" sz="2000" dirty="0" smtClean="0"/>
              <a:t>SYSTICK</a:t>
            </a:r>
            <a:r>
              <a:rPr lang="zh-CN" altLang="en-US" sz="2000" dirty="0"/>
              <a:t>优先于</a:t>
            </a:r>
            <a:r>
              <a:rPr lang="en-US" altLang="zh-CN" sz="2000" dirty="0"/>
              <a:t>UART0</a:t>
            </a:r>
            <a:r>
              <a:rPr lang="zh-CN" altLang="en-US" sz="2000" dirty="0"/>
              <a:t>中断。</a:t>
            </a:r>
            <a:endParaRPr lang="en-US" altLang="zh-CN" sz="2000" dirty="0"/>
          </a:p>
          <a:p>
            <a:pPr marL="0" indent="0">
              <a:buNone/>
            </a:pPr>
            <a:endParaRPr kumimoji="1" lang="zh-CN" altLang="en-US" dirty="0"/>
          </a:p>
        </p:txBody>
      </p:sp>
    </p:spTree>
    <p:extLst>
      <p:ext uri="{BB962C8B-B14F-4D97-AF65-F5344CB8AC3E}">
        <p14:creationId xmlns:p14="http://schemas.microsoft.com/office/powerpoint/2010/main" val="68579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a:xfrm>
            <a:off x="508000" y="1106488"/>
            <a:ext cx="8102600" cy="5065712"/>
          </a:xfrm>
        </p:spPr>
        <p:txBody>
          <a:bodyPr/>
          <a:lstStyle/>
          <a:p>
            <a:pPr marL="0" indent="0" algn="just">
              <a:lnSpc>
                <a:spcPct val="200000"/>
              </a:lnSpc>
              <a:buNone/>
            </a:pPr>
            <a:r>
              <a:rPr lang="zh-CN" altLang="en-US" sz="2400" b="1" dirty="0">
                <a:solidFill>
                  <a:srgbClr val="C00000"/>
                </a:solidFill>
              </a:rPr>
              <a:t>例：</a:t>
            </a:r>
            <a:r>
              <a:rPr lang="zh-CN" altLang="zh-CN" sz="2400" dirty="0"/>
              <a:t>有两个中断源，</a:t>
            </a:r>
            <a:r>
              <a:rPr lang="en-US" altLang="zh-CN" sz="2400" dirty="0"/>
              <a:t>A</a:t>
            </a:r>
            <a:r>
              <a:rPr lang="zh-CN" altLang="zh-CN" sz="2400" dirty="0"/>
              <a:t>中断的中断优先级级置成</a:t>
            </a:r>
            <a:r>
              <a:rPr lang="en-US" altLang="zh-CN" sz="2400" dirty="0"/>
              <a:t>INTA = b011</a:t>
            </a:r>
            <a:r>
              <a:rPr lang="zh-CN" altLang="zh-CN" sz="2400" dirty="0"/>
              <a:t>，</a:t>
            </a:r>
            <a:r>
              <a:rPr lang="zh-CN" altLang="en-US" sz="2400" dirty="0"/>
              <a:t>即</a:t>
            </a:r>
            <a:r>
              <a:rPr lang="en-US" altLang="zh-CN" sz="2400" dirty="0"/>
              <a:t>0x60, B</a:t>
            </a:r>
            <a:r>
              <a:rPr lang="zh-CN" altLang="zh-CN" sz="2400" dirty="0"/>
              <a:t>中断的中断优先级设置成</a:t>
            </a:r>
            <a:r>
              <a:rPr lang="en-US" altLang="zh-CN" sz="2400" dirty="0"/>
              <a:t>INTB = b001,</a:t>
            </a:r>
            <a:r>
              <a:rPr lang="zh-CN" altLang="en-US" sz="2400" dirty="0"/>
              <a:t>即</a:t>
            </a:r>
            <a:r>
              <a:rPr lang="en-US" altLang="zh-CN" sz="2400" dirty="0"/>
              <a:t>0x20</a:t>
            </a:r>
            <a:r>
              <a:rPr lang="zh-CN" altLang="zh-CN" sz="2400" dirty="0"/>
              <a:t>。单单依靠这两个</a:t>
            </a:r>
            <a:r>
              <a:rPr lang="zh-CN" altLang="zh-CN" sz="2400" dirty="0" smtClean="0"/>
              <a:t>设置无法</a:t>
            </a:r>
            <a:r>
              <a:rPr lang="zh-CN" altLang="zh-CN" sz="2400" dirty="0"/>
              <a:t>判断</a:t>
            </a:r>
            <a:r>
              <a:rPr lang="en-US" altLang="zh-CN" sz="2400" dirty="0"/>
              <a:t>A</a:t>
            </a:r>
            <a:r>
              <a:rPr lang="zh-CN" altLang="zh-CN" sz="2400" dirty="0"/>
              <a:t>，</a:t>
            </a:r>
            <a:r>
              <a:rPr lang="en-US" altLang="zh-CN" sz="2400" dirty="0"/>
              <a:t>B</a:t>
            </a:r>
            <a:r>
              <a:rPr lang="zh-CN" altLang="zh-CN" sz="2400" dirty="0"/>
              <a:t>是如何进行中断调度的</a:t>
            </a:r>
            <a:r>
              <a:rPr lang="zh-CN" altLang="zh-CN" sz="2400" dirty="0" smtClean="0"/>
              <a:t>，</a:t>
            </a:r>
            <a:r>
              <a:rPr lang="zh-CN" altLang="en-US" sz="2400" dirty="0" smtClean="0"/>
              <a:t>需</a:t>
            </a:r>
            <a:r>
              <a:rPr lang="zh-CN" altLang="zh-CN" sz="2400" dirty="0" smtClean="0"/>
              <a:t>要</a:t>
            </a:r>
            <a:r>
              <a:rPr lang="zh-CN" altLang="zh-CN" sz="2400" dirty="0"/>
              <a:t>看中断的组别管理</a:t>
            </a:r>
            <a:r>
              <a:rPr lang="zh-CN" altLang="en-US" sz="2400" dirty="0"/>
              <a:t>设置</a:t>
            </a:r>
            <a:r>
              <a:rPr lang="zh-CN" altLang="zh-CN" sz="2400" dirty="0"/>
              <a:t>。</a:t>
            </a:r>
            <a:r>
              <a:rPr lang="zh-CN" altLang="zh-CN" sz="2400" dirty="0" smtClean="0"/>
              <a:t>这里假</a:t>
            </a:r>
            <a:r>
              <a:rPr lang="zh-CN" altLang="zh-CN" sz="2400" dirty="0"/>
              <a:t>设两种不同的组别管理方法，来说明如何分析中断的优先级管理</a:t>
            </a:r>
            <a:r>
              <a:rPr lang="zh-CN" altLang="zh-CN" sz="2400" dirty="0" smtClean="0"/>
              <a:t>。</a:t>
            </a:r>
            <a:endParaRPr lang="zh-CN" altLang="zh-CN" sz="2400" dirty="0"/>
          </a:p>
        </p:txBody>
      </p:sp>
    </p:spTree>
    <p:extLst>
      <p:ext uri="{BB962C8B-B14F-4D97-AF65-F5344CB8AC3E}">
        <p14:creationId xmlns:p14="http://schemas.microsoft.com/office/powerpoint/2010/main" val="55445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p:txBody>
          <a:bodyPr/>
          <a:lstStyle/>
          <a:p>
            <a:pPr marL="0" indent="0">
              <a:lnSpc>
                <a:spcPct val="150000"/>
              </a:lnSpc>
              <a:buNone/>
            </a:pPr>
            <a:r>
              <a:rPr lang="en-US" altLang="zh-CN" sz="2400" dirty="0"/>
              <a:t>1) </a:t>
            </a:r>
            <a:r>
              <a:rPr lang="zh-CN" altLang="zh-CN" sz="2400" dirty="0" smtClean="0"/>
              <a:t>假设</a:t>
            </a:r>
            <a:r>
              <a:rPr lang="en-US" altLang="zh-CN" sz="2400" dirty="0" smtClean="0"/>
              <a:t>PRIGROUP </a:t>
            </a:r>
            <a:r>
              <a:rPr lang="en-US" altLang="zh-CN" sz="2400" dirty="0"/>
              <a:t>= </a:t>
            </a:r>
            <a:r>
              <a:rPr lang="en-US" altLang="zh-CN" sz="2400" dirty="0" smtClean="0"/>
              <a:t>0x02, </a:t>
            </a:r>
            <a:r>
              <a:rPr lang="zh-CN" altLang="zh-CN" sz="2400" dirty="0" smtClean="0"/>
              <a:t>下面</a:t>
            </a:r>
            <a:r>
              <a:rPr lang="zh-CN" altLang="zh-CN" sz="2400" dirty="0"/>
              <a:t>来分析中断是如何调度的</a:t>
            </a:r>
            <a:r>
              <a:rPr lang="en-US" altLang="zh-CN" sz="2400" dirty="0"/>
              <a:t>:</a:t>
            </a:r>
            <a:endParaRPr lang="zh-CN" altLang="zh-CN" sz="2400" dirty="0"/>
          </a:p>
          <a:p>
            <a:pPr marL="465137" lvl="1" indent="0">
              <a:lnSpc>
                <a:spcPct val="150000"/>
              </a:lnSpc>
              <a:buNone/>
            </a:pPr>
            <a:r>
              <a:rPr lang="zh-CN" altLang="zh-CN" sz="2000" dirty="0" smtClean="0"/>
              <a:t>通过</a:t>
            </a:r>
            <a:r>
              <a:rPr lang="zh-CN" altLang="zh-CN" sz="2000" dirty="0"/>
              <a:t>查上面的</a:t>
            </a:r>
            <a:r>
              <a:rPr lang="zh-CN" altLang="zh-CN" sz="2000" dirty="0" smtClean="0"/>
              <a:t>表可以</a:t>
            </a:r>
            <a:r>
              <a:rPr lang="zh-CN" altLang="zh-CN" sz="2000" dirty="0"/>
              <a:t>看出，</a:t>
            </a:r>
            <a:r>
              <a:rPr lang="en-US" altLang="zh-CN" sz="2000" dirty="0" err="1"/>
              <a:t>INTn</a:t>
            </a:r>
            <a:r>
              <a:rPr lang="zh-CN" altLang="zh-CN" sz="2000" dirty="0"/>
              <a:t>的优先级</a:t>
            </a:r>
            <a:r>
              <a:rPr lang="zh-CN" altLang="zh-CN" sz="2000" dirty="0" smtClean="0"/>
              <a:t>按照</a:t>
            </a:r>
            <a:r>
              <a:rPr lang="en-US" altLang="zh-CN" sz="2000" dirty="0" err="1" smtClean="0"/>
              <a:t>Bxx.y</a:t>
            </a:r>
            <a:r>
              <a:rPr lang="zh-CN" altLang="zh-CN" sz="2000" dirty="0"/>
              <a:t>来划分</a:t>
            </a:r>
          </a:p>
          <a:p>
            <a:pPr marL="922337" lvl="1" indent="-457200">
              <a:lnSpc>
                <a:spcPct val="150000"/>
              </a:lnSpc>
              <a:buAutoNum type="alphaLcPeriod"/>
            </a:pPr>
            <a:r>
              <a:rPr lang="en-US" altLang="zh-CN" sz="2000" dirty="0" smtClean="0"/>
              <a:t>INTA</a:t>
            </a:r>
            <a:r>
              <a:rPr lang="zh-CN" altLang="zh-CN" sz="2000" dirty="0"/>
              <a:t>的中断</a:t>
            </a:r>
            <a:r>
              <a:rPr lang="zh-CN" altLang="zh-CN" sz="2000" dirty="0" smtClean="0"/>
              <a:t>优先级被</a:t>
            </a:r>
            <a:r>
              <a:rPr lang="zh-CN" altLang="zh-CN" sz="2000" dirty="0"/>
              <a:t>划分为</a:t>
            </a:r>
            <a:r>
              <a:rPr lang="en-US" altLang="zh-CN" sz="2000" dirty="0"/>
              <a:t> INTA = </a:t>
            </a:r>
            <a:r>
              <a:rPr lang="en-US" altLang="zh-CN" sz="2000" dirty="0" smtClean="0"/>
              <a:t>B01.1</a:t>
            </a:r>
          </a:p>
          <a:p>
            <a:pPr marL="873125" lvl="2" indent="0">
              <a:lnSpc>
                <a:spcPct val="150000"/>
              </a:lnSpc>
              <a:buNone/>
            </a:pPr>
            <a:r>
              <a:rPr lang="zh-CN" altLang="zh-CN" sz="2000" dirty="0">
                <a:solidFill>
                  <a:srgbClr val="133984"/>
                </a:solidFill>
                <a:ea typeface="+mn-ea"/>
              </a:rPr>
              <a:t>组优先级</a:t>
            </a:r>
            <a:r>
              <a:rPr lang="en-US" altLang="zh-CN" sz="2000" dirty="0">
                <a:solidFill>
                  <a:srgbClr val="133984"/>
                </a:solidFill>
                <a:ea typeface="+mn-ea"/>
              </a:rPr>
              <a:t> = </a:t>
            </a:r>
            <a:r>
              <a:rPr lang="en-US" altLang="zh-CN" sz="2000" b="1" dirty="0">
                <a:solidFill>
                  <a:srgbClr val="C00000"/>
                </a:solidFill>
                <a:ea typeface="+mn-ea"/>
              </a:rPr>
              <a:t>01</a:t>
            </a:r>
            <a:r>
              <a:rPr lang="en-US" altLang="zh-CN" sz="2000" dirty="0">
                <a:solidFill>
                  <a:srgbClr val="133984"/>
                </a:solidFill>
                <a:ea typeface="+mn-ea"/>
              </a:rPr>
              <a:t>, </a:t>
            </a:r>
            <a:r>
              <a:rPr lang="zh-CN" altLang="zh-CN" sz="2000" dirty="0">
                <a:solidFill>
                  <a:srgbClr val="133984"/>
                </a:solidFill>
                <a:ea typeface="+mn-ea"/>
              </a:rPr>
              <a:t>子有限级</a:t>
            </a:r>
            <a:r>
              <a:rPr lang="en-US" altLang="zh-CN" sz="2000" dirty="0">
                <a:solidFill>
                  <a:srgbClr val="133984"/>
                </a:solidFill>
                <a:ea typeface="+mn-ea"/>
              </a:rPr>
              <a:t> = 1</a:t>
            </a:r>
            <a:endParaRPr lang="zh-CN" altLang="zh-CN" sz="2000" dirty="0">
              <a:solidFill>
                <a:srgbClr val="133984"/>
              </a:solidFill>
              <a:ea typeface="+mn-ea"/>
            </a:endParaRPr>
          </a:p>
          <a:p>
            <a:pPr marL="465137" lvl="1" indent="0">
              <a:lnSpc>
                <a:spcPct val="150000"/>
              </a:lnSpc>
              <a:buNone/>
            </a:pPr>
            <a:r>
              <a:rPr lang="en-US" altLang="zh-CN" sz="2000" dirty="0"/>
              <a:t>b. INTB</a:t>
            </a:r>
            <a:r>
              <a:rPr lang="zh-CN" altLang="zh-CN" sz="2000" dirty="0"/>
              <a:t>的中断有限级也被分为</a:t>
            </a:r>
            <a:r>
              <a:rPr lang="en-US" altLang="zh-CN" sz="2000" dirty="0"/>
              <a:t> INTB = </a:t>
            </a:r>
            <a:r>
              <a:rPr lang="en-US" altLang="zh-CN" sz="2000" dirty="0" smtClean="0"/>
              <a:t>B00.1</a:t>
            </a:r>
            <a:endParaRPr lang="zh-CN" altLang="zh-CN" sz="2000" dirty="0"/>
          </a:p>
          <a:p>
            <a:pPr marL="465137" lvl="1" indent="0">
              <a:lnSpc>
                <a:spcPct val="150000"/>
              </a:lnSpc>
              <a:buNone/>
            </a:pPr>
            <a:r>
              <a:rPr lang="en-US" altLang="zh-CN" sz="2000" dirty="0"/>
              <a:t>     </a:t>
            </a:r>
            <a:r>
              <a:rPr lang="zh-CN" altLang="zh-CN" sz="2000" dirty="0"/>
              <a:t>组优先级</a:t>
            </a:r>
            <a:r>
              <a:rPr lang="en-US" altLang="zh-CN" sz="2000" dirty="0"/>
              <a:t> = </a:t>
            </a:r>
            <a:r>
              <a:rPr lang="en-US" altLang="zh-CN" sz="2000" b="1" dirty="0">
                <a:solidFill>
                  <a:srgbClr val="C00000"/>
                </a:solidFill>
              </a:rPr>
              <a:t>00</a:t>
            </a:r>
            <a:r>
              <a:rPr lang="zh-CN" altLang="zh-CN" sz="2000" dirty="0"/>
              <a:t>， 子优先级</a:t>
            </a:r>
            <a:r>
              <a:rPr lang="en-US" altLang="zh-CN" sz="2000" dirty="0"/>
              <a:t> = 1</a:t>
            </a:r>
            <a:endParaRPr lang="zh-CN" altLang="zh-CN" sz="2000" dirty="0"/>
          </a:p>
          <a:p>
            <a:pPr marL="465137" lvl="1" indent="0">
              <a:lnSpc>
                <a:spcPct val="150000"/>
              </a:lnSpc>
              <a:buNone/>
            </a:pPr>
            <a:r>
              <a:rPr lang="zh-CN" altLang="zh-CN" sz="2000" dirty="0"/>
              <a:t>由此可见，</a:t>
            </a:r>
            <a:r>
              <a:rPr lang="en-US" altLang="zh-CN" sz="2000" dirty="0"/>
              <a:t>B</a:t>
            </a:r>
            <a:r>
              <a:rPr lang="zh-CN" altLang="zh-CN" sz="2000" dirty="0"/>
              <a:t>的组优先级比</a:t>
            </a:r>
            <a:r>
              <a:rPr lang="en-US" altLang="zh-CN" sz="2000" dirty="0"/>
              <a:t>A</a:t>
            </a:r>
            <a:r>
              <a:rPr lang="zh-CN" altLang="zh-CN" sz="2000" dirty="0"/>
              <a:t>的优先级要高</a:t>
            </a:r>
            <a:r>
              <a:rPr lang="en-US" altLang="zh-CN" sz="2000" dirty="0"/>
              <a:t>(</a:t>
            </a:r>
            <a:r>
              <a:rPr lang="zh-CN" altLang="zh-CN" sz="2000" dirty="0"/>
              <a:t>注意，数字越小，级别越高</a:t>
            </a:r>
            <a:r>
              <a:rPr lang="en-US" altLang="zh-CN" sz="2000" dirty="0"/>
              <a:t>)</a:t>
            </a:r>
            <a:r>
              <a:rPr lang="zh-CN" altLang="zh-CN" sz="2000" dirty="0"/>
              <a:t>，</a:t>
            </a:r>
            <a:r>
              <a:rPr lang="en-US" altLang="zh-CN" sz="2000" dirty="0"/>
              <a:t>B</a:t>
            </a:r>
            <a:r>
              <a:rPr lang="zh-CN" altLang="zh-CN" sz="2000" dirty="0"/>
              <a:t>的中断可以打断</a:t>
            </a:r>
            <a:r>
              <a:rPr lang="en-US" altLang="zh-CN" sz="2000" dirty="0"/>
              <a:t>A</a:t>
            </a:r>
            <a:r>
              <a:rPr lang="zh-CN" altLang="zh-CN" sz="2000" dirty="0"/>
              <a:t>的中断处理。</a:t>
            </a:r>
          </a:p>
          <a:p>
            <a:pPr marL="0" indent="0">
              <a:buNone/>
            </a:pPr>
            <a:endParaRPr kumimoji="1" lang="zh-CN" altLang="en-US" dirty="0"/>
          </a:p>
        </p:txBody>
      </p:sp>
    </p:spTree>
    <p:extLst>
      <p:ext uri="{BB962C8B-B14F-4D97-AF65-F5344CB8AC3E}">
        <p14:creationId xmlns:p14="http://schemas.microsoft.com/office/powerpoint/2010/main" val="750833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p:txBody>
          <a:bodyPr/>
          <a:lstStyle/>
          <a:p>
            <a:pPr marL="0" indent="0">
              <a:lnSpc>
                <a:spcPct val="150000"/>
              </a:lnSpc>
              <a:buNone/>
            </a:pPr>
            <a:r>
              <a:rPr lang="en-US" altLang="zh-CN" sz="2400" dirty="0"/>
              <a:t>2) </a:t>
            </a:r>
            <a:r>
              <a:rPr lang="zh-CN" altLang="zh-CN" sz="2400" dirty="0" smtClean="0"/>
              <a:t>假设</a:t>
            </a:r>
            <a:r>
              <a:rPr lang="en-US" altLang="zh-CN" sz="2400" dirty="0" smtClean="0"/>
              <a:t>PRIGROUP </a:t>
            </a:r>
            <a:r>
              <a:rPr lang="en-US" altLang="zh-CN" sz="2400" dirty="0"/>
              <a:t>= </a:t>
            </a:r>
            <a:r>
              <a:rPr lang="en-US" altLang="zh-CN" sz="2400" dirty="0" smtClean="0"/>
              <a:t>0x01, </a:t>
            </a:r>
            <a:r>
              <a:rPr lang="zh-CN" altLang="zh-CN" sz="2400" dirty="0" smtClean="0"/>
              <a:t>分析</a:t>
            </a:r>
            <a:r>
              <a:rPr lang="zh-CN" altLang="zh-CN" sz="2400" dirty="0"/>
              <a:t>中断是如何调度的</a:t>
            </a:r>
            <a:r>
              <a:rPr lang="en-US" altLang="zh-CN" sz="2400" dirty="0"/>
              <a:t>:</a:t>
            </a:r>
            <a:endParaRPr lang="zh-CN" altLang="zh-CN" sz="2400" dirty="0"/>
          </a:p>
          <a:p>
            <a:pPr marL="465137" lvl="1" indent="0">
              <a:lnSpc>
                <a:spcPct val="150000"/>
              </a:lnSpc>
              <a:buNone/>
            </a:pPr>
            <a:r>
              <a:rPr lang="zh-CN" altLang="zh-CN" sz="2000" dirty="0"/>
              <a:t>通过查上面的</a:t>
            </a:r>
            <a:r>
              <a:rPr lang="zh-CN" altLang="zh-CN" sz="2000" dirty="0" smtClean="0"/>
              <a:t>表可以</a:t>
            </a:r>
            <a:r>
              <a:rPr lang="zh-CN" altLang="zh-CN" sz="2000" dirty="0"/>
              <a:t>看出，</a:t>
            </a:r>
            <a:r>
              <a:rPr lang="en-US" altLang="zh-CN" sz="2000" dirty="0" err="1"/>
              <a:t>INTn</a:t>
            </a:r>
            <a:r>
              <a:rPr lang="zh-CN" altLang="zh-CN" sz="2000" dirty="0"/>
              <a:t>的优先级</a:t>
            </a:r>
            <a:r>
              <a:rPr lang="zh-CN" altLang="zh-CN" sz="2000" dirty="0" smtClean="0"/>
              <a:t>按照</a:t>
            </a:r>
            <a:r>
              <a:rPr lang="en-US" altLang="zh-CN" sz="2000" dirty="0" err="1" smtClean="0"/>
              <a:t>Bx.yy</a:t>
            </a:r>
            <a:r>
              <a:rPr lang="zh-CN" altLang="zh-CN" sz="2000" dirty="0"/>
              <a:t>来划分</a:t>
            </a:r>
          </a:p>
          <a:p>
            <a:pPr marL="465137" lvl="1" indent="0">
              <a:lnSpc>
                <a:spcPct val="150000"/>
              </a:lnSpc>
              <a:buNone/>
            </a:pPr>
            <a:r>
              <a:rPr lang="en-US" altLang="zh-CN" sz="2000" dirty="0"/>
              <a:t>a. INTA</a:t>
            </a:r>
            <a:r>
              <a:rPr lang="zh-CN" altLang="zh-CN" sz="2000" dirty="0"/>
              <a:t>的中断优先级被划分成</a:t>
            </a:r>
            <a:r>
              <a:rPr lang="en-US" altLang="zh-CN" sz="2000" dirty="0"/>
              <a:t>INTA = </a:t>
            </a:r>
            <a:r>
              <a:rPr lang="en-US" altLang="zh-CN" sz="2000" dirty="0" smtClean="0"/>
              <a:t>B0.11</a:t>
            </a:r>
            <a:r>
              <a:rPr lang="en-US" altLang="zh-CN" sz="2000" dirty="0"/>
              <a:t>.</a:t>
            </a:r>
            <a:endParaRPr lang="zh-CN" altLang="zh-CN" sz="2000" dirty="0"/>
          </a:p>
          <a:p>
            <a:pPr marL="465137" lvl="1" indent="0">
              <a:lnSpc>
                <a:spcPct val="150000"/>
              </a:lnSpc>
              <a:buNone/>
            </a:pPr>
            <a:r>
              <a:rPr lang="en-US" altLang="zh-CN" sz="2000" dirty="0"/>
              <a:t>  </a:t>
            </a:r>
            <a:r>
              <a:rPr lang="zh-CN" altLang="zh-CN" sz="2000" dirty="0"/>
              <a:t>组优先级　</a:t>
            </a:r>
            <a:r>
              <a:rPr lang="zh-CN" altLang="zh-CN" sz="2000" dirty="0" smtClean="0"/>
              <a:t>＝</a:t>
            </a:r>
            <a:r>
              <a:rPr lang="en-US" altLang="zh-CN" sz="2000" dirty="0" smtClean="0"/>
              <a:t>0;</a:t>
            </a:r>
            <a:r>
              <a:rPr lang="zh-CN" altLang="zh-CN" sz="2000" dirty="0"/>
              <a:t>　　子优先级　</a:t>
            </a:r>
            <a:r>
              <a:rPr lang="zh-CN" altLang="zh-CN" sz="2000" dirty="0" smtClean="0"/>
              <a:t>＝</a:t>
            </a:r>
            <a:r>
              <a:rPr lang="en-US" altLang="zh-CN" sz="2000" b="1" dirty="0" smtClean="0">
                <a:solidFill>
                  <a:srgbClr val="C00000"/>
                </a:solidFill>
              </a:rPr>
              <a:t>11</a:t>
            </a:r>
            <a:r>
              <a:rPr lang="en-US" altLang="zh-CN" sz="2000" dirty="0"/>
              <a:t>.</a:t>
            </a:r>
            <a:endParaRPr lang="zh-CN" altLang="zh-CN" sz="2000" dirty="0"/>
          </a:p>
          <a:p>
            <a:pPr marL="465137" lvl="1" indent="0">
              <a:lnSpc>
                <a:spcPct val="150000"/>
              </a:lnSpc>
              <a:buNone/>
            </a:pPr>
            <a:r>
              <a:rPr lang="en-US" altLang="zh-CN" sz="2000" dirty="0"/>
              <a:t>b. INTB</a:t>
            </a:r>
            <a:r>
              <a:rPr lang="zh-CN" altLang="zh-CN" sz="2000" dirty="0"/>
              <a:t>的优先级被划分为</a:t>
            </a:r>
            <a:r>
              <a:rPr lang="en-US" altLang="zh-CN" sz="2000" dirty="0"/>
              <a:t>INTB = </a:t>
            </a:r>
            <a:r>
              <a:rPr lang="en-US" altLang="zh-CN" sz="2000" dirty="0" smtClean="0"/>
              <a:t>B0</a:t>
            </a:r>
            <a:r>
              <a:rPr lang="en-US" altLang="zh-CN" sz="2000" dirty="0"/>
              <a:t>. 01</a:t>
            </a:r>
            <a:endParaRPr lang="zh-CN" altLang="zh-CN" sz="2000" dirty="0"/>
          </a:p>
          <a:p>
            <a:pPr marL="465137" lvl="1" indent="0">
              <a:lnSpc>
                <a:spcPct val="150000"/>
              </a:lnSpc>
              <a:buNone/>
            </a:pPr>
            <a:r>
              <a:rPr lang="en-US" altLang="zh-CN" sz="2000" dirty="0"/>
              <a:t>  </a:t>
            </a:r>
            <a:r>
              <a:rPr lang="zh-CN" altLang="zh-CN" sz="2000" dirty="0"/>
              <a:t>组优先级　</a:t>
            </a:r>
            <a:r>
              <a:rPr lang="zh-CN" altLang="zh-CN" sz="2000" dirty="0" smtClean="0"/>
              <a:t>＝</a:t>
            </a:r>
            <a:r>
              <a:rPr lang="en-US" altLang="zh-CN" sz="2000" dirty="0" smtClean="0"/>
              <a:t>0;</a:t>
            </a:r>
            <a:r>
              <a:rPr lang="zh-CN" altLang="zh-CN" sz="2000" dirty="0"/>
              <a:t>　　子优先级　</a:t>
            </a:r>
            <a:r>
              <a:rPr lang="zh-CN" altLang="zh-CN" sz="2000" dirty="0" smtClean="0"/>
              <a:t>＝</a:t>
            </a:r>
            <a:r>
              <a:rPr lang="en-US" altLang="zh-CN" sz="2000" b="1" dirty="0" smtClean="0">
                <a:solidFill>
                  <a:srgbClr val="C00000"/>
                </a:solidFill>
              </a:rPr>
              <a:t>01</a:t>
            </a:r>
            <a:r>
              <a:rPr lang="en-US" altLang="zh-CN" sz="2000" dirty="0"/>
              <a:t>.</a:t>
            </a:r>
            <a:endParaRPr lang="zh-CN" altLang="zh-CN" sz="2000" dirty="0"/>
          </a:p>
          <a:p>
            <a:pPr marL="465137" lvl="1" indent="0">
              <a:lnSpc>
                <a:spcPct val="150000"/>
              </a:lnSpc>
              <a:buNone/>
            </a:pPr>
            <a:r>
              <a:rPr lang="zh-CN" altLang="zh-CN" sz="2000" dirty="0"/>
              <a:t>由此可见，</a:t>
            </a:r>
            <a:r>
              <a:rPr lang="en-US" altLang="zh-CN" sz="2000" dirty="0"/>
              <a:t>A</a:t>
            </a:r>
            <a:r>
              <a:rPr lang="zh-CN" altLang="zh-CN" sz="2000" dirty="0"/>
              <a:t>和</a:t>
            </a:r>
            <a:r>
              <a:rPr lang="en-US" altLang="zh-CN" sz="2000" dirty="0"/>
              <a:t>B</a:t>
            </a:r>
            <a:r>
              <a:rPr lang="zh-CN" altLang="zh-CN" sz="2000" dirty="0"/>
              <a:t>处于同一个组优先级，他们两个互相不能打断对方的中断处理。</a:t>
            </a:r>
            <a:r>
              <a:rPr lang="en-US" altLang="zh-CN" sz="2000" dirty="0"/>
              <a:t>B</a:t>
            </a:r>
            <a:r>
              <a:rPr lang="zh-CN" altLang="zh-CN" sz="2000" dirty="0"/>
              <a:t>中断的子优先级高，当两个中断同时发生时，会先进</a:t>
            </a:r>
            <a:r>
              <a:rPr lang="en-US" altLang="zh-CN" sz="2000" dirty="0"/>
              <a:t>B</a:t>
            </a:r>
            <a:r>
              <a:rPr lang="zh-CN" altLang="zh-CN" sz="2000" dirty="0"/>
              <a:t>中断处理，但如果</a:t>
            </a:r>
            <a:r>
              <a:rPr lang="en-US" altLang="zh-CN" sz="2000" dirty="0"/>
              <a:t>A</a:t>
            </a:r>
            <a:r>
              <a:rPr lang="zh-CN" altLang="zh-CN" sz="2000" dirty="0"/>
              <a:t>先发生，在未处理结束前，</a:t>
            </a:r>
            <a:r>
              <a:rPr lang="en-US" altLang="zh-CN" sz="2000" dirty="0"/>
              <a:t>B</a:t>
            </a:r>
            <a:r>
              <a:rPr lang="zh-CN" altLang="zh-CN" sz="2000" dirty="0"/>
              <a:t>是不能打算</a:t>
            </a:r>
            <a:r>
              <a:rPr lang="en-US" altLang="zh-CN" sz="2000" dirty="0"/>
              <a:t>A</a:t>
            </a:r>
            <a:r>
              <a:rPr lang="zh-CN" altLang="zh-CN" sz="2000" dirty="0"/>
              <a:t>进行处理的</a:t>
            </a:r>
            <a:r>
              <a:rPr lang="zh-CN" altLang="zh-CN" sz="2000" dirty="0" smtClean="0"/>
              <a:t>。</a:t>
            </a:r>
            <a:endParaRPr lang="en-US" altLang="zh-CN" sz="2000" dirty="0"/>
          </a:p>
        </p:txBody>
      </p:sp>
    </p:spTree>
    <p:extLst>
      <p:ext uri="{BB962C8B-B14F-4D97-AF65-F5344CB8AC3E}">
        <p14:creationId xmlns:p14="http://schemas.microsoft.com/office/powerpoint/2010/main" val="64032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中断向量</a:t>
            </a:r>
          </a:p>
        </p:txBody>
      </p:sp>
      <p:sp>
        <p:nvSpPr>
          <p:cNvPr id="3" name="内容占位符 2"/>
          <p:cNvSpPr>
            <a:spLocks noGrp="1"/>
          </p:cNvSpPr>
          <p:nvPr>
            <p:ph idx="1"/>
          </p:nvPr>
        </p:nvSpPr>
        <p:spPr>
          <a:xfrm>
            <a:off x="431800" y="1066800"/>
            <a:ext cx="1854200" cy="3227387"/>
          </a:xfrm>
        </p:spPr>
        <p:txBody>
          <a:bodyPr/>
          <a:lstStyle/>
          <a:p>
            <a:pPr marL="0" lvl="1" indent="0">
              <a:buClrTx/>
              <a:buSzPct val="120000"/>
              <a:buNone/>
            </a:pPr>
            <a:r>
              <a:rPr lang="zh-CN" altLang="en-US" sz="2000" dirty="0"/>
              <a:t>在生成项目时，即自动生成</a:t>
            </a:r>
            <a:r>
              <a:rPr lang="zh-CN" altLang="en-US" sz="2000" dirty="0" smtClean="0"/>
              <a:t>了</a:t>
            </a:r>
            <a:r>
              <a:rPr lang="zh-CN" altLang="en-US" sz="2000" dirty="0"/>
              <a:t>所有的中断函数的入口</a:t>
            </a:r>
            <a:r>
              <a:rPr lang="zh-CN" altLang="en-US" sz="2000" dirty="0" smtClean="0"/>
              <a:t>函数</a:t>
            </a:r>
            <a:r>
              <a:rPr lang="en-US" altLang="zh-CN" sz="2000" dirty="0" smtClean="0"/>
              <a:t>(</a:t>
            </a:r>
            <a:r>
              <a:rPr lang="zh-CN" altLang="en-US" sz="2000" dirty="0" smtClean="0"/>
              <a:t>在</a:t>
            </a:r>
            <a:r>
              <a:rPr lang="en-US" altLang="zh-CN" sz="2000" dirty="0"/>
              <a:t>startup_tm4c129.s</a:t>
            </a:r>
            <a:r>
              <a:rPr lang="zh-CN" altLang="en-US" sz="2000" dirty="0" smtClean="0"/>
              <a:t>中</a:t>
            </a:r>
            <a:r>
              <a:rPr lang="en-US" altLang="zh-CN" sz="2000" dirty="0" smtClean="0"/>
              <a:t>)</a:t>
            </a:r>
            <a:endParaRPr lang="en-US" altLang="zh-CN" sz="2000" dirty="0"/>
          </a:p>
        </p:txBody>
      </p:sp>
      <p:pic>
        <p:nvPicPr>
          <p:cNvPr id="4" name="图片 3"/>
          <p:cNvPicPr>
            <a:picLocks noChangeAspect="1"/>
          </p:cNvPicPr>
          <p:nvPr/>
        </p:nvPicPr>
        <p:blipFill>
          <a:blip r:embed="rId2"/>
          <a:stretch>
            <a:fillRect/>
          </a:stretch>
        </p:blipFill>
        <p:spPr>
          <a:xfrm>
            <a:off x="2438400" y="1066800"/>
            <a:ext cx="6241073" cy="5308655"/>
          </a:xfrm>
          <a:prstGeom prst="rect">
            <a:avLst/>
          </a:prstGeom>
        </p:spPr>
      </p:pic>
    </p:spTree>
    <p:extLst>
      <p:ext uri="{BB962C8B-B14F-4D97-AF65-F5344CB8AC3E}">
        <p14:creationId xmlns:p14="http://schemas.microsoft.com/office/powerpoint/2010/main" val="406086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库函数</a:t>
            </a:r>
          </a:p>
        </p:txBody>
      </p:sp>
      <p:sp>
        <p:nvSpPr>
          <p:cNvPr id="3" name="内容占位符 2"/>
          <p:cNvSpPr>
            <a:spLocks noGrp="1"/>
          </p:cNvSpPr>
          <p:nvPr>
            <p:ph idx="1"/>
          </p:nvPr>
        </p:nvSpPr>
        <p:spPr/>
        <p:txBody>
          <a:bodyPr/>
          <a:lstStyle/>
          <a:p>
            <a:pPr>
              <a:lnSpc>
                <a:spcPct val="150000"/>
              </a:lnSpc>
            </a:pPr>
            <a:r>
              <a:rPr lang="en-US" altLang="zh-CN" sz="2400" dirty="0"/>
              <a:t>void </a:t>
            </a:r>
            <a:r>
              <a:rPr lang="en-US" altLang="zh-CN" sz="2400" dirty="0" err="1"/>
              <a:t>IntPrioritySet</a:t>
            </a:r>
            <a:r>
              <a:rPr lang="en-US" altLang="zh-CN" sz="2400" dirty="0"/>
              <a:t>(uint32_t ui32Interrupt, uint8_t ui8Priority) </a:t>
            </a:r>
          </a:p>
          <a:p>
            <a:pPr lvl="1">
              <a:lnSpc>
                <a:spcPct val="150000"/>
              </a:lnSpc>
            </a:pPr>
            <a:r>
              <a:rPr lang="en-US" altLang="zh-CN" sz="2000" dirty="0"/>
              <a:t>Sets the priority of an interrupt. </a:t>
            </a:r>
          </a:p>
          <a:p>
            <a:pPr lvl="1">
              <a:lnSpc>
                <a:spcPct val="150000"/>
              </a:lnSpc>
            </a:pPr>
            <a:r>
              <a:rPr lang="en-US" altLang="zh-CN" sz="2000" b="1" i="1" dirty="0"/>
              <a:t>ui32Interrupt </a:t>
            </a:r>
            <a:r>
              <a:rPr lang="en-US" altLang="zh-CN" sz="2000" dirty="0"/>
              <a:t>specifies the interrupt in question. </a:t>
            </a:r>
            <a:endParaRPr lang="en-US" altLang="zh-CN" sz="2000" dirty="0" smtClean="0"/>
          </a:p>
          <a:p>
            <a:pPr lvl="3">
              <a:lnSpc>
                <a:spcPct val="150000"/>
              </a:lnSpc>
            </a:pPr>
            <a:r>
              <a:rPr lang="en-US" altLang="zh-CN" dirty="0" smtClean="0"/>
              <a:t>Defined </a:t>
            </a:r>
            <a:r>
              <a:rPr lang="en-US" altLang="zh-CN" dirty="0"/>
              <a:t>in the </a:t>
            </a:r>
            <a:r>
              <a:rPr lang="en-US" altLang="zh-CN" dirty="0" err="1"/>
              <a:t>inc</a:t>
            </a:r>
            <a:r>
              <a:rPr lang="en-US" altLang="zh-CN" dirty="0"/>
              <a:t>/</a:t>
            </a:r>
            <a:r>
              <a:rPr lang="en-US" altLang="zh-CN" dirty="0" err="1"/>
              <a:t>hw_ints.h</a:t>
            </a:r>
            <a:r>
              <a:rPr lang="en-US" altLang="zh-CN" dirty="0"/>
              <a:t> </a:t>
            </a:r>
            <a:endParaRPr lang="en-US" altLang="zh-CN" dirty="0" smtClean="0"/>
          </a:p>
          <a:p>
            <a:pPr lvl="1">
              <a:lnSpc>
                <a:spcPct val="150000"/>
              </a:lnSpc>
            </a:pPr>
            <a:r>
              <a:rPr lang="en-US" altLang="zh-CN" sz="2000" b="1" i="1" dirty="0" smtClean="0"/>
              <a:t>ui8Priority </a:t>
            </a:r>
            <a:r>
              <a:rPr lang="en-US" altLang="zh-CN" sz="2000" dirty="0"/>
              <a:t>specifies the priority of the interrupt. </a:t>
            </a:r>
          </a:p>
          <a:p>
            <a:pPr lvl="1">
              <a:lnSpc>
                <a:spcPct val="150000"/>
              </a:lnSpc>
            </a:pPr>
            <a:r>
              <a:rPr lang="en-US" altLang="zh-CN" sz="2000" b="1" dirty="0"/>
              <a:t>Example: </a:t>
            </a:r>
            <a:r>
              <a:rPr lang="en-US" altLang="zh-CN" sz="2000" dirty="0"/>
              <a:t>Set priorities for UART 0 and USB interrupts. </a:t>
            </a:r>
          </a:p>
          <a:p>
            <a:pPr marL="1787525" lvl="3" indent="-342900">
              <a:lnSpc>
                <a:spcPct val="150000"/>
              </a:lnSpc>
            </a:pPr>
            <a:r>
              <a:rPr lang="en-US" altLang="zh-CN" dirty="0" err="1" smtClean="0"/>
              <a:t>IntPrioritySet</a:t>
            </a:r>
            <a:r>
              <a:rPr lang="en-US" altLang="zh-CN" dirty="0" smtClean="0"/>
              <a:t>(INT_UART0</a:t>
            </a:r>
            <a:r>
              <a:rPr lang="en-US" altLang="zh-CN" dirty="0"/>
              <a:t>, 0xE0); </a:t>
            </a:r>
            <a:endParaRPr lang="en-US" altLang="zh-CN" dirty="0" smtClean="0"/>
          </a:p>
          <a:p>
            <a:pPr marL="1787525" lvl="3" indent="-342900">
              <a:lnSpc>
                <a:spcPct val="150000"/>
              </a:lnSpc>
            </a:pPr>
            <a:r>
              <a:rPr lang="en-US" altLang="zh-CN" dirty="0" err="1" smtClean="0"/>
              <a:t>IntPrioritySet</a:t>
            </a:r>
            <a:r>
              <a:rPr lang="en-US" altLang="zh-CN" dirty="0" smtClean="0"/>
              <a:t>(INT_USB0</a:t>
            </a:r>
            <a:r>
              <a:rPr lang="en-US" altLang="zh-CN" dirty="0"/>
              <a:t>, 0); </a:t>
            </a:r>
          </a:p>
        </p:txBody>
      </p:sp>
    </p:spTree>
    <p:extLst>
      <p:ext uri="{BB962C8B-B14F-4D97-AF65-F5344CB8AC3E}">
        <p14:creationId xmlns:p14="http://schemas.microsoft.com/office/powerpoint/2010/main" val="643267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库函数</a:t>
            </a:r>
          </a:p>
        </p:txBody>
      </p:sp>
      <p:sp>
        <p:nvSpPr>
          <p:cNvPr id="3" name="内容占位符 2"/>
          <p:cNvSpPr>
            <a:spLocks noGrp="1"/>
          </p:cNvSpPr>
          <p:nvPr>
            <p:ph idx="1"/>
          </p:nvPr>
        </p:nvSpPr>
        <p:spPr/>
        <p:txBody>
          <a:bodyPr/>
          <a:lstStyle/>
          <a:p>
            <a:pPr>
              <a:lnSpc>
                <a:spcPct val="200000"/>
              </a:lnSpc>
            </a:pPr>
            <a:r>
              <a:rPr lang="en-US" altLang="zh-CN" sz="2400" dirty="0"/>
              <a:t>void </a:t>
            </a:r>
            <a:r>
              <a:rPr lang="en-US" altLang="zh-CN" sz="2400" dirty="0" err="1"/>
              <a:t>IntPriorityGroupingSet</a:t>
            </a:r>
            <a:r>
              <a:rPr lang="en-US" altLang="zh-CN" sz="2400" dirty="0"/>
              <a:t>(uint32_t ui32Bits) </a:t>
            </a:r>
          </a:p>
          <a:p>
            <a:pPr lvl="1">
              <a:lnSpc>
                <a:spcPct val="200000"/>
              </a:lnSpc>
            </a:pPr>
            <a:r>
              <a:rPr lang="en-US" altLang="zh-CN" sz="2000" dirty="0"/>
              <a:t>Sets the priority grouping of the interrupt controller. </a:t>
            </a:r>
          </a:p>
          <a:p>
            <a:pPr lvl="1">
              <a:lnSpc>
                <a:spcPct val="200000"/>
              </a:lnSpc>
            </a:pPr>
            <a:r>
              <a:rPr lang="en-US" altLang="zh-CN" sz="2000" b="1" i="1" dirty="0"/>
              <a:t>ui32Bits </a:t>
            </a:r>
            <a:r>
              <a:rPr lang="en-US" altLang="zh-CN" sz="2000" dirty="0"/>
              <a:t>specifies the number of bits of </a:t>
            </a:r>
            <a:r>
              <a:rPr lang="en-US" altLang="zh-CN" sz="2000" dirty="0" err="1"/>
              <a:t>preemptable</a:t>
            </a:r>
            <a:r>
              <a:rPr lang="en-US" altLang="zh-CN" sz="2000" dirty="0"/>
              <a:t> priority. </a:t>
            </a:r>
          </a:p>
          <a:p>
            <a:pPr lvl="1">
              <a:lnSpc>
                <a:spcPct val="200000"/>
              </a:lnSpc>
            </a:pPr>
            <a:r>
              <a:rPr lang="en-US" altLang="zh-CN" sz="2000" b="1" dirty="0"/>
              <a:t>Example: </a:t>
            </a:r>
            <a:r>
              <a:rPr lang="en-US" altLang="zh-CN" sz="2000" dirty="0"/>
              <a:t>Set the priority grouping for the interrupt controller. </a:t>
            </a:r>
          </a:p>
        </p:txBody>
      </p:sp>
    </p:spTree>
    <p:extLst>
      <p:ext uri="{BB962C8B-B14F-4D97-AF65-F5344CB8AC3E}">
        <p14:creationId xmlns:p14="http://schemas.microsoft.com/office/powerpoint/2010/main" val="452068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库函数</a:t>
            </a:r>
          </a:p>
        </p:txBody>
      </p:sp>
      <p:sp>
        <p:nvSpPr>
          <p:cNvPr id="3" name="内容占位符 2"/>
          <p:cNvSpPr>
            <a:spLocks noGrp="1"/>
          </p:cNvSpPr>
          <p:nvPr>
            <p:ph idx="1"/>
          </p:nvPr>
        </p:nvSpPr>
        <p:spPr/>
        <p:txBody>
          <a:bodyPr/>
          <a:lstStyle/>
          <a:p>
            <a:pPr>
              <a:lnSpc>
                <a:spcPct val="150000"/>
              </a:lnSpc>
            </a:pPr>
            <a:r>
              <a:rPr lang="en-US" altLang="zh-CN" sz="2400" dirty="0"/>
              <a:t>void </a:t>
            </a:r>
            <a:r>
              <a:rPr lang="en-US" altLang="zh-CN" sz="2400" dirty="0" err="1"/>
              <a:t>IntEnable</a:t>
            </a:r>
            <a:r>
              <a:rPr lang="en-US" altLang="zh-CN" sz="2400" dirty="0"/>
              <a:t>(uint32_t ui32Interrupt) </a:t>
            </a:r>
          </a:p>
          <a:p>
            <a:pPr lvl="1">
              <a:lnSpc>
                <a:spcPct val="150000"/>
              </a:lnSpc>
            </a:pPr>
            <a:r>
              <a:rPr lang="en-US" altLang="zh-CN" sz="2000" dirty="0">
                <a:solidFill>
                  <a:schemeClr val="tx1"/>
                </a:solidFill>
              </a:rPr>
              <a:t>Enables an interrupt. </a:t>
            </a:r>
          </a:p>
          <a:p>
            <a:pPr lvl="1">
              <a:lnSpc>
                <a:spcPct val="150000"/>
              </a:lnSpc>
            </a:pPr>
            <a:r>
              <a:rPr lang="en-US" altLang="zh-CN" sz="2000" b="1" i="1" dirty="0">
                <a:solidFill>
                  <a:schemeClr val="tx1"/>
                </a:solidFill>
              </a:rPr>
              <a:t>ui32Interrupt </a:t>
            </a:r>
            <a:r>
              <a:rPr lang="en-US" altLang="zh-CN" sz="2000" dirty="0">
                <a:solidFill>
                  <a:schemeClr val="tx1"/>
                </a:solidFill>
              </a:rPr>
              <a:t>specifies the interrupt to be enabled. </a:t>
            </a:r>
          </a:p>
          <a:p>
            <a:pPr lvl="1">
              <a:lnSpc>
                <a:spcPct val="150000"/>
              </a:lnSpc>
            </a:pPr>
            <a:r>
              <a:rPr lang="en-US" altLang="zh-CN" sz="2000" b="1" dirty="0">
                <a:solidFill>
                  <a:schemeClr val="tx1"/>
                </a:solidFill>
              </a:rPr>
              <a:t>Example: </a:t>
            </a:r>
            <a:r>
              <a:rPr lang="en-US" altLang="zh-CN" sz="2000" dirty="0">
                <a:solidFill>
                  <a:schemeClr val="tx1"/>
                </a:solidFill>
              </a:rPr>
              <a:t>Enable the UART 0 interrupt. </a:t>
            </a:r>
          </a:p>
          <a:p>
            <a:pPr lvl="2">
              <a:lnSpc>
                <a:spcPct val="150000"/>
              </a:lnSpc>
            </a:pPr>
            <a:r>
              <a:rPr lang="en-US" altLang="zh-CN" sz="2000" dirty="0" err="1" smtClean="0">
                <a:solidFill>
                  <a:schemeClr val="tx1"/>
                </a:solidFill>
              </a:rPr>
              <a:t>IntEnable</a:t>
            </a:r>
            <a:r>
              <a:rPr lang="en-US" altLang="zh-CN" sz="2000" dirty="0" smtClean="0">
                <a:solidFill>
                  <a:schemeClr val="tx1"/>
                </a:solidFill>
              </a:rPr>
              <a:t>(INT_UART0</a:t>
            </a:r>
            <a:r>
              <a:rPr lang="en-US" altLang="zh-CN" sz="2000" dirty="0">
                <a:solidFill>
                  <a:schemeClr val="tx1"/>
                </a:solidFill>
              </a:rPr>
              <a:t>); </a:t>
            </a:r>
            <a:endParaRPr lang="en-US" altLang="zh-CN" sz="2000" dirty="0" smtClean="0">
              <a:solidFill>
                <a:schemeClr val="tx1"/>
              </a:solidFill>
            </a:endParaRPr>
          </a:p>
          <a:p>
            <a:pPr marL="1093788" lvl="2" indent="0">
              <a:lnSpc>
                <a:spcPct val="150000"/>
              </a:lnSpc>
              <a:buNone/>
            </a:pPr>
            <a:r>
              <a:rPr lang="en-US" altLang="zh-CN" sz="2000" dirty="0"/>
              <a:t>// </a:t>
            </a:r>
            <a:r>
              <a:rPr lang="en-US" altLang="zh-CN" sz="2000" dirty="0" smtClean="0"/>
              <a:t>Enable </a:t>
            </a:r>
            <a:r>
              <a:rPr lang="en-US" altLang="zh-CN" sz="2000" dirty="0"/>
              <a:t>the UART 0 interrupt in the interrupt controller. </a:t>
            </a:r>
            <a:endParaRPr lang="en-US" altLang="zh-CN" sz="2000" dirty="0" smtClean="0"/>
          </a:p>
          <a:p>
            <a:pPr marL="1093788" lvl="2" indent="0">
              <a:lnSpc>
                <a:spcPct val="150000"/>
              </a:lnSpc>
              <a:buNone/>
            </a:pPr>
            <a:endParaRPr lang="en-US" altLang="zh-CN" sz="2000" dirty="0" smtClean="0"/>
          </a:p>
          <a:p>
            <a:pPr>
              <a:lnSpc>
                <a:spcPct val="150000"/>
              </a:lnSpc>
            </a:pPr>
            <a:r>
              <a:rPr lang="en-US" altLang="zh-CN" sz="2400" dirty="0"/>
              <a:t>bool </a:t>
            </a:r>
            <a:r>
              <a:rPr lang="en-US" altLang="zh-CN" sz="2400" dirty="0" err="1"/>
              <a:t>IntMasterEnable</a:t>
            </a:r>
            <a:r>
              <a:rPr lang="en-US" altLang="zh-CN" sz="2400" dirty="0"/>
              <a:t>(void) </a:t>
            </a:r>
          </a:p>
          <a:p>
            <a:pPr lvl="1">
              <a:lnSpc>
                <a:spcPct val="150000"/>
              </a:lnSpc>
            </a:pPr>
            <a:r>
              <a:rPr lang="en-US" altLang="zh-CN" dirty="0">
                <a:solidFill>
                  <a:schemeClr val="tx1"/>
                </a:solidFill>
              </a:rPr>
              <a:t>Enables the processor interrupt. </a:t>
            </a:r>
          </a:p>
        </p:txBody>
      </p:sp>
    </p:spTree>
    <p:extLst>
      <p:ext uri="{BB962C8B-B14F-4D97-AF65-F5344CB8AC3E}">
        <p14:creationId xmlns:p14="http://schemas.microsoft.com/office/powerpoint/2010/main" val="126287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中断基本编程方法</a:t>
            </a:r>
            <a:endParaRPr lang="zh-CN" altLang="en-US" sz="4000" dirty="0"/>
          </a:p>
        </p:txBody>
      </p:sp>
      <p:sp>
        <p:nvSpPr>
          <p:cNvPr id="3" name="内容占位符 2"/>
          <p:cNvSpPr>
            <a:spLocks noGrp="1"/>
          </p:cNvSpPr>
          <p:nvPr>
            <p:ph idx="1"/>
          </p:nvPr>
        </p:nvSpPr>
        <p:spPr/>
        <p:txBody>
          <a:bodyPr/>
          <a:lstStyle/>
          <a:p>
            <a:pPr marL="0" indent="0">
              <a:lnSpc>
                <a:spcPct val="150000"/>
              </a:lnSpc>
              <a:buNone/>
            </a:pPr>
            <a:r>
              <a:rPr lang="zh-CN" altLang="zh-CN" dirty="0" smtClean="0"/>
              <a:t>编写中断</a:t>
            </a:r>
            <a:r>
              <a:rPr lang="zh-CN" altLang="zh-CN" dirty="0"/>
              <a:t>程序的基本方法如下</a:t>
            </a:r>
            <a:r>
              <a:rPr lang="zh-CN" altLang="zh-CN" dirty="0" smtClean="0"/>
              <a:t>：</a:t>
            </a:r>
            <a:endParaRPr lang="en-US" altLang="zh-CN" dirty="0" smtClean="0"/>
          </a:p>
          <a:p>
            <a:pPr lvl="1">
              <a:lnSpc>
                <a:spcPct val="150000"/>
              </a:lnSpc>
              <a:buFont typeface="Wingdings" pitchFamily="2" charset="2"/>
              <a:buChar char="Ø"/>
            </a:pPr>
            <a:r>
              <a:rPr lang="zh-CN" altLang="zh-CN" b="1" dirty="0">
                <a:solidFill>
                  <a:srgbClr val="C00000"/>
                </a:solidFill>
              </a:rPr>
              <a:t>使能相关片内外设</a:t>
            </a:r>
            <a:r>
              <a:rPr lang="zh-CN" altLang="zh-CN" dirty="0"/>
              <a:t>，并进行基本的配置 </a:t>
            </a:r>
          </a:p>
          <a:p>
            <a:pPr lvl="1">
              <a:lnSpc>
                <a:spcPct val="150000"/>
              </a:lnSpc>
              <a:buFont typeface="Wingdings" pitchFamily="2" charset="2"/>
              <a:buChar char="Ø"/>
            </a:pPr>
            <a:r>
              <a:rPr lang="en-US" altLang="zh-CN" dirty="0"/>
              <a:t> </a:t>
            </a:r>
            <a:r>
              <a:rPr lang="zh-CN" altLang="zh-CN" dirty="0"/>
              <a:t>设置具体</a:t>
            </a:r>
            <a:r>
              <a:rPr lang="zh-CN" altLang="zh-CN" b="1" dirty="0">
                <a:solidFill>
                  <a:srgbClr val="C00000"/>
                </a:solidFill>
              </a:rPr>
              <a:t>中断的类型或触发方式 </a:t>
            </a:r>
          </a:p>
          <a:p>
            <a:pPr lvl="1">
              <a:lnSpc>
                <a:spcPct val="150000"/>
              </a:lnSpc>
              <a:buFont typeface="Wingdings" pitchFamily="2" charset="2"/>
              <a:buChar char="Ø"/>
            </a:pPr>
            <a:r>
              <a:rPr lang="en-US" altLang="zh-CN" dirty="0"/>
              <a:t> </a:t>
            </a:r>
            <a:r>
              <a:rPr lang="zh-CN" altLang="zh-CN" dirty="0"/>
              <a:t>使能中断 </a:t>
            </a:r>
          </a:p>
          <a:p>
            <a:pPr lvl="1">
              <a:lnSpc>
                <a:spcPct val="150000"/>
              </a:lnSpc>
              <a:buFont typeface="Wingdings" pitchFamily="2" charset="2"/>
              <a:buChar char="Ø"/>
            </a:pPr>
            <a:r>
              <a:rPr lang="en-US" altLang="zh-CN" dirty="0"/>
              <a:t> </a:t>
            </a:r>
            <a:r>
              <a:rPr lang="zh-CN" altLang="zh-CN" dirty="0"/>
              <a:t>编写中断服务函数 </a:t>
            </a:r>
          </a:p>
          <a:p>
            <a:pPr lvl="1">
              <a:lnSpc>
                <a:spcPct val="150000"/>
              </a:lnSpc>
              <a:buFont typeface="Wingdings" pitchFamily="2" charset="2"/>
              <a:buChar char="Ø"/>
            </a:pPr>
            <a:r>
              <a:rPr lang="en-US" altLang="zh-CN" dirty="0"/>
              <a:t> </a:t>
            </a:r>
            <a:r>
              <a:rPr lang="zh-CN" altLang="zh-CN" b="1" dirty="0">
                <a:solidFill>
                  <a:srgbClr val="C00000"/>
                </a:solidFill>
              </a:rPr>
              <a:t>注册</a:t>
            </a:r>
            <a:r>
              <a:rPr lang="zh-CN" altLang="zh-CN" dirty="0"/>
              <a:t>中断服务函数 </a:t>
            </a:r>
          </a:p>
          <a:p>
            <a:pPr marL="0" indent="0">
              <a:buNone/>
            </a:pPr>
            <a:endParaRPr lang="zh-CN" altLang="en-US" dirty="0"/>
          </a:p>
        </p:txBody>
      </p:sp>
    </p:spTree>
    <p:extLst>
      <p:ext uri="{BB962C8B-B14F-4D97-AF65-F5344CB8AC3E}">
        <p14:creationId xmlns:p14="http://schemas.microsoft.com/office/powerpoint/2010/main" val="628579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概述</a:t>
            </a:r>
          </a:p>
        </p:txBody>
      </p:sp>
      <p:sp>
        <p:nvSpPr>
          <p:cNvPr id="3" name="内容占位符 2"/>
          <p:cNvSpPr>
            <a:spLocks noGrp="1"/>
          </p:cNvSpPr>
          <p:nvPr>
            <p:ph idx="1"/>
          </p:nvPr>
        </p:nvSpPr>
        <p:spPr>
          <a:xfrm>
            <a:off x="431800" y="1268413"/>
            <a:ext cx="8229600" cy="1017587"/>
          </a:xfrm>
        </p:spPr>
        <p:txBody>
          <a:bodyPr/>
          <a:lstStyle/>
          <a:p>
            <a:r>
              <a:rPr lang="en-US" altLang="zh-CN" sz="2400" dirty="0" smtClean="0"/>
              <a:t>TIVA</a:t>
            </a:r>
            <a:r>
              <a:rPr lang="zh-CN" altLang="en-US" sz="2400" dirty="0"/>
              <a:t>系列最多</a:t>
            </a:r>
            <a:r>
              <a:rPr lang="zh-CN" altLang="en-US" sz="2400" dirty="0" smtClean="0"/>
              <a:t>支持</a:t>
            </a:r>
            <a:r>
              <a:rPr lang="en-US" altLang="zh-CN" sz="2400" dirty="0" smtClean="0"/>
              <a:t>154</a:t>
            </a:r>
            <a:r>
              <a:rPr lang="zh-CN" altLang="en-US" sz="2400" dirty="0" smtClean="0"/>
              <a:t>个</a:t>
            </a:r>
            <a:r>
              <a:rPr lang="zh-CN" altLang="en-US" sz="2400" dirty="0"/>
              <a:t>中断</a:t>
            </a:r>
            <a:r>
              <a:rPr lang="zh-CN" altLang="en-US" sz="2400" dirty="0" smtClean="0"/>
              <a:t>类型，</a:t>
            </a:r>
            <a:r>
              <a:rPr lang="en-US" altLang="zh-CN" sz="2400" dirty="0" smtClean="0"/>
              <a:t>8</a:t>
            </a:r>
            <a:r>
              <a:rPr lang="zh-CN" altLang="en-US" sz="2400" dirty="0" smtClean="0"/>
              <a:t>个优先级</a:t>
            </a:r>
            <a:endParaRPr lang="en-US" altLang="zh-CN" sz="2400" dirty="0"/>
          </a:p>
          <a:p>
            <a:pPr marL="449263" lvl="1" indent="-449263">
              <a:buClrTx/>
              <a:buSzPct val="120000"/>
              <a:buBlip>
                <a:blip r:embed="rId2"/>
              </a:buBlip>
            </a:pPr>
            <a:r>
              <a:rPr lang="en-US" altLang="zh-CN" dirty="0"/>
              <a:t>Cortex M4</a:t>
            </a:r>
            <a:r>
              <a:rPr lang="zh-CN" altLang="en-US" dirty="0"/>
              <a:t>中断类型</a:t>
            </a:r>
            <a:r>
              <a:rPr lang="zh-CN" altLang="en-US" dirty="0" smtClean="0"/>
              <a:t>表</a:t>
            </a:r>
            <a:endParaRPr lang="en-US" altLang="zh-CN" dirty="0"/>
          </a:p>
          <a:p>
            <a:endParaRPr kumimoji="1" lang="zh-CN" altLang="en-US" dirty="0"/>
          </a:p>
        </p:txBody>
      </p:sp>
      <p:pic>
        <p:nvPicPr>
          <p:cNvPr id="4" name="图片 3"/>
          <p:cNvPicPr>
            <a:picLocks noChangeAspect="1"/>
          </p:cNvPicPr>
          <p:nvPr/>
        </p:nvPicPr>
        <p:blipFill>
          <a:blip r:embed="rId3"/>
          <a:stretch>
            <a:fillRect/>
          </a:stretch>
        </p:blipFill>
        <p:spPr>
          <a:xfrm>
            <a:off x="1143000" y="2286000"/>
            <a:ext cx="7085934" cy="3973184"/>
          </a:xfrm>
          <a:prstGeom prst="rect">
            <a:avLst/>
          </a:prstGeom>
        </p:spPr>
      </p:pic>
    </p:spTree>
    <p:extLst>
      <p:ext uri="{BB962C8B-B14F-4D97-AF65-F5344CB8AC3E}">
        <p14:creationId xmlns:p14="http://schemas.microsoft.com/office/powerpoint/2010/main" val="1757471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1</a:t>
            </a:r>
            <a:r>
              <a:rPr lang="zh-CN" altLang="zh-CN" dirty="0"/>
              <a:t>）使能相关片内外设，并进行基本的配置</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a:t>对于中断源所涉及的片内</a:t>
            </a:r>
            <a:r>
              <a:rPr lang="zh-CN" altLang="en-US" dirty="0" smtClean="0"/>
              <a:t>外设</a:t>
            </a:r>
            <a:r>
              <a:rPr lang="zh-CN" altLang="en-US" dirty="0"/>
              <a:t>首先</a:t>
            </a:r>
            <a:r>
              <a:rPr lang="zh-CN" altLang="en-US" dirty="0" smtClean="0"/>
              <a:t>必须要使</a:t>
            </a:r>
            <a:r>
              <a:rPr lang="zh-CN" altLang="en-US" dirty="0"/>
              <a:t>能，使能的方法是调用头文件</a:t>
            </a:r>
            <a:r>
              <a:rPr lang="en-US" altLang="zh-CN" dirty="0"/>
              <a:t>&lt;</a:t>
            </a:r>
            <a:r>
              <a:rPr lang="en-US" altLang="zh-CN" dirty="0" err="1"/>
              <a:t>sysctl.h</a:t>
            </a:r>
            <a:r>
              <a:rPr lang="en-US" altLang="zh-CN" dirty="0"/>
              <a:t>&gt;</a:t>
            </a:r>
            <a:r>
              <a:rPr lang="zh-CN" altLang="en-US" dirty="0" smtClean="0"/>
              <a:t>中的</a:t>
            </a:r>
            <a:r>
              <a:rPr lang="zh-CN" altLang="en-US" dirty="0"/>
              <a:t>函数</a:t>
            </a:r>
            <a:r>
              <a:rPr lang="en-US" altLang="zh-CN" b="1" dirty="0" err="1" smtClean="0">
                <a:solidFill>
                  <a:srgbClr val="C00000"/>
                </a:solidFill>
              </a:rPr>
              <a:t>SysCtlPeripheralEnable</a:t>
            </a:r>
            <a:r>
              <a:rPr lang="en-US" altLang="zh-CN" b="1" dirty="0">
                <a:solidFill>
                  <a:srgbClr val="C00000"/>
                </a:solidFill>
              </a:rPr>
              <a:t>( )</a:t>
            </a:r>
            <a:r>
              <a:rPr lang="zh-CN" altLang="en-US" dirty="0"/>
              <a:t>。</a:t>
            </a:r>
          </a:p>
        </p:txBody>
      </p:sp>
    </p:spTree>
    <p:extLst>
      <p:ext uri="{BB962C8B-B14F-4D97-AF65-F5344CB8AC3E}">
        <p14:creationId xmlns:p14="http://schemas.microsoft.com/office/powerpoint/2010/main" val="3835223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2</a:t>
            </a:r>
            <a:r>
              <a:rPr lang="zh-CN" altLang="zh-CN" dirty="0"/>
              <a:t>）设置具体中断的类型或触发方式</a:t>
            </a:r>
            <a:endParaRPr lang="zh-CN" altLang="en-US" dirty="0"/>
          </a:p>
        </p:txBody>
      </p:sp>
      <p:sp>
        <p:nvSpPr>
          <p:cNvPr id="3" name="内容占位符 2"/>
          <p:cNvSpPr>
            <a:spLocks noGrp="1"/>
          </p:cNvSpPr>
          <p:nvPr>
            <p:ph idx="1"/>
          </p:nvPr>
        </p:nvSpPr>
        <p:spPr/>
        <p:txBody>
          <a:bodyPr/>
          <a:lstStyle/>
          <a:p>
            <a:pPr>
              <a:lnSpc>
                <a:spcPct val="200000"/>
              </a:lnSpc>
            </a:pPr>
            <a:r>
              <a:rPr lang="zh-CN" altLang="zh-CN" sz="2400" dirty="0"/>
              <a:t>不同片内外设具体</a:t>
            </a:r>
            <a:r>
              <a:rPr lang="zh-CN" altLang="zh-CN" sz="2400" b="1" dirty="0">
                <a:solidFill>
                  <a:srgbClr val="C00000"/>
                </a:solidFill>
              </a:rPr>
              <a:t>中断的类型或触发</a:t>
            </a:r>
            <a:r>
              <a:rPr lang="zh-CN" altLang="zh-CN" sz="2400" b="1" dirty="0" smtClean="0">
                <a:solidFill>
                  <a:srgbClr val="C00000"/>
                </a:solidFill>
              </a:rPr>
              <a:t>方式</a:t>
            </a:r>
            <a:r>
              <a:rPr lang="zh-CN" altLang="zh-CN" sz="2400" dirty="0" smtClean="0"/>
              <a:t>各</a:t>
            </a:r>
            <a:r>
              <a:rPr lang="zh-CN" altLang="zh-CN" sz="2400" dirty="0"/>
              <a:t>不相同。在使能中断之前，必须对其进行正确的设置。例如</a:t>
            </a:r>
            <a:r>
              <a:rPr lang="en-US" altLang="zh-CN" sz="2400" dirty="0"/>
              <a:t>GPIO</a:t>
            </a:r>
            <a:r>
              <a:rPr lang="zh-CN" altLang="zh-CN" sz="2400" dirty="0"/>
              <a:t>，分为边沿触发、电平触发两大类，共</a:t>
            </a:r>
            <a:r>
              <a:rPr lang="en-US" altLang="zh-CN" sz="2400" dirty="0"/>
              <a:t>5</a:t>
            </a:r>
            <a:r>
              <a:rPr lang="zh-CN" altLang="zh-CN" sz="2400" dirty="0"/>
              <a:t>种</a:t>
            </a:r>
            <a:r>
              <a:rPr lang="zh-CN" altLang="zh-CN" sz="2400" dirty="0" smtClean="0"/>
              <a:t>，</a:t>
            </a:r>
            <a:r>
              <a:rPr lang="zh-CN" altLang="en-US" sz="2400" dirty="0" smtClean="0"/>
              <a:t>需要</a:t>
            </a:r>
            <a:r>
              <a:rPr lang="zh-CN" altLang="zh-CN" sz="2400" dirty="0" smtClean="0"/>
              <a:t>通过</a:t>
            </a:r>
            <a:r>
              <a:rPr lang="zh-CN" altLang="zh-CN" sz="2400" dirty="0"/>
              <a:t>调用函数</a:t>
            </a:r>
            <a:r>
              <a:rPr lang="en-US" altLang="zh-CN" sz="2400" dirty="0" err="1"/>
              <a:t>GPIOIntTypeSet</a:t>
            </a:r>
            <a:r>
              <a:rPr lang="en-US" altLang="zh-CN" sz="2400" dirty="0"/>
              <a:t>( )</a:t>
            </a:r>
            <a:r>
              <a:rPr lang="zh-CN" altLang="zh-CN" sz="2400" dirty="0"/>
              <a:t>来进行设置。</a:t>
            </a:r>
            <a:endParaRPr lang="zh-CN" altLang="en-US" sz="2400" dirty="0"/>
          </a:p>
        </p:txBody>
      </p:sp>
    </p:spTree>
    <p:extLst>
      <p:ext uri="{BB962C8B-B14F-4D97-AF65-F5344CB8AC3E}">
        <p14:creationId xmlns:p14="http://schemas.microsoft.com/office/powerpoint/2010/main" val="1081206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3</a:t>
            </a:r>
            <a:r>
              <a:rPr lang="zh-CN" altLang="zh-CN" dirty="0"/>
              <a:t>）使能中断</a:t>
            </a:r>
            <a:endParaRPr lang="zh-CN" altLang="en-US" dirty="0"/>
          </a:p>
        </p:txBody>
      </p:sp>
      <p:sp>
        <p:nvSpPr>
          <p:cNvPr id="3" name="内容占位符 2"/>
          <p:cNvSpPr>
            <a:spLocks noGrp="1"/>
          </p:cNvSpPr>
          <p:nvPr>
            <p:ph idx="1"/>
          </p:nvPr>
        </p:nvSpPr>
        <p:spPr/>
        <p:txBody>
          <a:bodyPr/>
          <a:lstStyle/>
          <a:p>
            <a:pPr>
              <a:lnSpc>
                <a:spcPct val="150000"/>
              </a:lnSpc>
              <a:buFont typeface="Wingdings" pitchFamily="2" charset="2"/>
              <a:buChar char="l"/>
            </a:pPr>
            <a:r>
              <a:rPr lang="zh-CN" altLang="zh-CN" sz="2600" dirty="0"/>
              <a:t>对于</a:t>
            </a:r>
            <a:r>
              <a:rPr lang="en-US" altLang="zh-CN" sz="2600" dirty="0" err="1"/>
              <a:t>Stellaris</a:t>
            </a:r>
            <a:r>
              <a:rPr lang="zh-CN" altLang="zh-CN" sz="2600" dirty="0"/>
              <a:t>系列</a:t>
            </a:r>
            <a:r>
              <a:rPr lang="en-US" altLang="zh-CN" sz="2600" dirty="0"/>
              <a:t>ARM</a:t>
            </a:r>
            <a:r>
              <a:rPr lang="zh-CN" altLang="zh-CN" sz="2600" dirty="0"/>
              <a:t>，使能一个片内外设的具体中断，需要以下三个步骤</a:t>
            </a:r>
            <a:r>
              <a:rPr lang="zh-CN" altLang="zh-CN" sz="2600" dirty="0" smtClean="0"/>
              <a:t>：</a:t>
            </a:r>
            <a:endParaRPr lang="en-US" altLang="zh-CN" sz="2600" dirty="0" smtClean="0"/>
          </a:p>
          <a:p>
            <a:pPr lvl="1">
              <a:lnSpc>
                <a:spcPct val="150000"/>
              </a:lnSpc>
              <a:buFont typeface="Wingdings" pitchFamily="2" charset="2"/>
              <a:buChar char="Ø"/>
            </a:pPr>
            <a:r>
              <a:rPr lang="zh-CN" altLang="zh-CN" dirty="0"/>
              <a:t>调用片内外设具体中断的使能函数 </a:t>
            </a:r>
          </a:p>
          <a:p>
            <a:pPr lvl="1">
              <a:lnSpc>
                <a:spcPct val="150000"/>
              </a:lnSpc>
              <a:buFont typeface="Wingdings" pitchFamily="2" charset="2"/>
              <a:buChar char="Ø"/>
            </a:pPr>
            <a:r>
              <a:rPr lang="zh-CN" altLang="zh-CN" dirty="0"/>
              <a:t>调用函数</a:t>
            </a:r>
            <a:r>
              <a:rPr lang="en-US" altLang="zh-CN" b="1" dirty="0" err="1">
                <a:solidFill>
                  <a:srgbClr val="C00000"/>
                </a:solidFill>
              </a:rPr>
              <a:t>IntEnable</a:t>
            </a:r>
            <a:r>
              <a:rPr lang="en-US" altLang="zh-CN" b="1" dirty="0">
                <a:solidFill>
                  <a:srgbClr val="C00000"/>
                </a:solidFill>
              </a:rPr>
              <a:t>( )</a:t>
            </a:r>
            <a:r>
              <a:rPr lang="zh-CN" altLang="zh-CN" dirty="0"/>
              <a:t>，使能片内外设的总中断</a:t>
            </a:r>
          </a:p>
          <a:p>
            <a:pPr lvl="1">
              <a:lnSpc>
                <a:spcPct val="150000"/>
              </a:lnSpc>
              <a:buFont typeface="Wingdings" pitchFamily="2" charset="2"/>
              <a:buChar char="Ø"/>
            </a:pPr>
            <a:r>
              <a:rPr lang="zh-CN" altLang="zh-CN" dirty="0"/>
              <a:t>调用函数</a:t>
            </a:r>
            <a:r>
              <a:rPr lang="en-US" altLang="zh-CN" b="1" dirty="0" err="1">
                <a:solidFill>
                  <a:srgbClr val="C00000"/>
                </a:solidFill>
              </a:rPr>
              <a:t>IntMasterEnable</a:t>
            </a:r>
            <a:r>
              <a:rPr lang="en-US" altLang="zh-CN" b="1" dirty="0">
                <a:solidFill>
                  <a:srgbClr val="C00000"/>
                </a:solidFill>
              </a:rPr>
              <a:t>( )</a:t>
            </a:r>
            <a:r>
              <a:rPr lang="zh-CN" altLang="zh-CN" dirty="0"/>
              <a:t>，使能处理器总</a:t>
            </a:r>
            <a:r>
              <a:rPr lang="zh-CN" altLang="zh-CN" dirty="0" smtClean="0"/>
              <a:t>中断</a:t>
            </a:r>
            <a:endParaRPr lang="en-US" altLang="zh-CN" dirty="0" smtClean="0"/>
          </a:p>
          <a:p>
            <a:pPr>
              <a:lnSpc>
                <a:spcPct val="150000"/>
              </a:lnSpc>
              <a:buFont typeface="Wingdings" pitchFamily="2" charset="2"/>
              <a:buChar char="l"/>
            </a:pPr>
            <a:r>
              <a:rPr lang="zh-CN" altLang="zh-CN" sz="2600" dirty="0"/>
              <a:t>不同片内外设的中断使能函数形如</a:t>
            </a:r>
            <a:r>
              <a:rPr lang="en-US" altLang="zh-CN" sz="2600" dirty="0" err="1"/>
              <a:t>XXXIntEnable</a:t>
            </a:r>
            <a:r>
              <a:rPr lang="zh-CN" altLang="zh-CN" sz="2600" dirty="0"/>
              <a:t>，例如，</a:t>
            </a:r>
            <a:r>
              <a:rPr lang="en-US" altLang="zh-CN" sz="2600" dirty="0"/>
              <a:t>GPIO</a:t>
            </a:r>
            <a:r>
              <a:rPr lang="zh-CN" altLang="zh-CN" sz="2600" dirty="0"/>
              <a:t>端口的中断使能函数是</a:t>
            </a:r>
            <a:r>
              <a:rPr lang="en-US" altLang="zh-CN" sz="2600" dirty="0" err="1"/>
              <a:t>GPIOPinIntEnable</a:t>
            </a:r>
            <a:r>
              <a:rPr lang="en-US" altLang="zh-CN" sz="2600" dirty="0"/>
              <a:t>( </a:t>
            </a:r>
            <a:r>
              <a:rPr lang="en-US" altLang="zh-CN" sz="2600" dirty="0" smtClean="0"/>
              <a:t>)</a:t>
            </a:r>
            <a:endParaRPr lang="zh-CN" altLang="zh-CN" sz="2600" dirty="0"/>
          </a:p>
        </p:txBody>
      </p:sp>
    </p:spTree>
    <p:extLst>
      <p:ext uri="{BB962C8B-B14F-4D97-AF65-F5344CB8AC3E}">
        <p14:creationId xmlns:p14="http://schemas.microsoft.com/office/powerpoint/2010/main" val="117755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4</a:t>
            </a:r>
            <a:r>
              <a:rPr lang="zh-CN" altLang="zh-CN" dirty="0"/>
              <a:t>）编写中断服务函数</a:t>
            </a:r>
            <a:endParaRPr lang="zh-CN" altLang="en-US" dirty="0"/>
          </a:p>
        </p:txBody>
      </p:sp>
      <p:pic>
        <p:nvPicPr>
          <p:cNvPr id="5" name="图片 4"/>
          <p:cNvPicPr>
            <a:picLocks noChangeAspect="1"/>
          </p:cNvPicPr>
          <p:nvPr/>
        </p:nvPicPr>
        <p:blipFill>
          <a:blip r:embed="rId2"/>
          <a:stretch>
            <a:fillRect/>
          </a:stretch>
        </p:blipFill>
        <p:spPr>
          <a:xfrm>
            <a:off x="1378927" y="1066800"/>
            <a:ext cx="6241073" cy="5308655"/>
          </a:xfrm>
          <a:prstGeom prst="rect">
            <a:avLst/>
          </a:prstGeom>
        </p:spPr>
      </p:pic>
    </p:spTree>
    <p:extLst>
      <p:ext uri="{BB962C8B-B14F-4D97-AF65-F5344CB8AC3E}">
        <p14:creationId xmlns:p14="http://schemas.microsoft.com/office/powerpoint/2010/main" val="3596026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4</a:t>
            </a:r>
            <a:r>
              <a:rPr lang="zh-CN" altLang="zh-CN" dirty="0"/>
              <a:t>）编写中断服务函数</a:t>
            </a:r>
            <a:endParaRPr lang="zh-CN" altLang="en-US" dirty="0"/>
          </a:p>
        </p:txBody>
      </p:sp>
      <p:sp>
        <p:nvSpPr>
          <p:cNvPr id="3" name="内容占位符 2"/>
          <p:cNvSpPr>
            <a:spLocks noGrp="1"/>
          </p:cNvSpPr>
          <p:nvPr>
            <p:ph idx="1"/>
          </p:nvPr>
        </p:nvSpPr>
        <p:spPr>
          <a:xfrm>
            <a:off x="431800" y="1268413"/>
            <a:ext cx="8229600" cy="4827587"/>
          </a:xfrm>
        </p:spPr>
        <p:txBody>
          <a:bodyPr/>
          <a:lstStyle/>
          <a:p>
            <a:pPr>
              <a:lnSpc>
                <a:spcPct val="150000"/>
              </a:lnSpc>
            </a:pPr>
            <a:r>
              <a:rPr lang="zh-CN" altLang="zh-CN" sz="2400" b="1" dirty="0"/>
              <a:t>中断状态查询</a:t>
            </a:r>
            <a:r>
              <a:rPr lang="zh-CN" altLang="zh-CN" sz="2400" dirty="0"/>
              <a:t>：一个具体的片内外设可能存在多个子中断源，但是都共用同一个中断向量。例如，</a:t>
            </a:r>
            <a:r>
              <a:rPr lang="en-US" altLang="zh-CN" sz="2400" dirty="0"/>
              <a:t>GPIO</a:t>
            </a:r>
            <a:r>
              <a:rPr lang="zh-CN" altLang="zh-CN" sz="2400" dirty="0"/>
              <a:t>的中断状态查询函数是</a:t>
            </a:r>
            <a:r>
              <a:rPr lang="en-US" altLang="zh-CN" sz="2400" dirty="0" err="1"/>
              <a:t>GPIOPinIntStatus</a:t>
            </a:r>
            <a:r>
              <a:rPr lang="en-US" altLang="zh-CN" sz="2400" dirty="0"/>
              <a:t>( )</a:t>
            </a:r>
            <a:r>
              <a:rPr lang="zh-CN" altLang="zh-CN" sz="2400" dirty="0" smtClean="0"/>
              <a:t>。</a:t>
            </a:r>
            <a:endParaRPr lang="en-US" altLang="zh-CN" sz="2400" dirty="0" smtClean="0"/>
          </a:p>
          <a:p>
            <a:pPr>
              <a:lnSpc>
                <a:spcPct val="150000"/>
              </a:lnSpc>
            </a:pPr>
            <a:r>
              <a:rPr lang="zh-CN" altLang="zh-CN" sz="2400" b="1" dirty="0"/>
              <a:t>中断清除</a:t>
            </a:r>
            <a:r>
              <a:rPr lang="zh-CN" altLang="zh-CN" sz="2400" dirty="0"/>
              <a:t>：对于</a:t>
            </a:r>
            <a:r>
              <a:rPr lang="en-US" altLang="zh-CN" sz="2400" dirty="0" err="1"/>
              <a:t>Stellaris</a:t>
            </a:r>
            <a:r>
              <a:rPr lang="zh-CN" altLang="zh-CN" sz="2400" dirty="0"/>
              <a:t>系列</a:t>
            </a:r>
            <a:r>
              <a:rPr lang="en-US" altLang="zh-CN" sz="2400" dirty="0"/>
              <a:t>ARM</a:t>
            </a:r>
            <a:r>
              <a:rPr lang="zh-CN" altLang="zh-CN" sz="2400" dirty="0"/>
              <a:t>的所有片内外设，在进入其中断服务函数后，中断状态并不能自动清除，而必须采用软件清除。清除中断的方法是调用相应片内外设的中断清除函数。例如，</a:t>
            </a:r>
            <a:r>
              <a:rPr lang="en-US" altLang="zh-CN" sz="2400" dirty="0"/>
              <a:t>GPIO</a:t>
            </a:r>
            <a:r>
              <a:rPr lang="zh-CN" altLang="zh-CN" sz="2400" dirty="0"/>
              <a:t>端口的中断清除函数是</a:t>
            </a:r>
            <a:r>
              <a:rPr lang="en-US" altLang="zh-CN" sz="2400" dirty="0" err="1"/>
              <a:t>GPIOPinIntClear</a:t>
            </a:r>
            <a:r>
              <a:rPr lang="en-US" altLang="zh-CN" sz="2400" dirty="0"/>
              <a:t>( )</a:t>
            </a:r>
            <a:r>
              <a:rPr lang="zh-CN" altLang="zh-CN" sz="2400" dirty="0" smtClean="0"/>
              <a:t>。</a:t>
            </a:r>
            <a:endParaRPr lang="zh-CN" altLang="en-US" sz="2400" dirty="0"/>
          </a:p>
        </p:txBody>
      </p:sp>
    </p:spTree>
    <p:extLst>
      <p:ext uri="{BB962C8B-B14F-4D97-AF65-F5344CB8AC3E}">
        <p14:creationId xmlns:p14="http://schemas.microsoft.com/office/powerpoint/2010/main" val="2937839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a:t>
            </a:r>
            <a:r>
              <a:rPr lang="zh-CN" altLang="zh-CN" dirty="0"/>
              <a:t>）注册中断服务函数</a:t>
            </a:r>
            <a:endParaRPr lang="zh-CN" altLang="en-US" dirty="0"/>
          </a:p>
        </p:txBody>
      </p:sp>
      <p:sp>
        <p:nvSpPr>
          <p:cNvPr id="3" name="内容占位符 2"/>
          <p:cNvSpPr>
            <a:spLocks noGrp="1"/>
          </p:cNvSpPr>
          <p:nvPr>
            <p:ph idx="1"/>
          </p:nvPr>
        </p:nvSpPr>
        <p:spPr/>
        <p:txBody>
          <a:bodyPr/>
          <a:lstStyle/>
          <a:p>
            <a:pPr marL="449263" lvl="1" indent="-449263">
              <a:lnSpc>
                <a:spcPct val="200000"/>
              </a:lnSpc>
              <a:buClrTx/>
              <a:buSzPct val="120000"/>
              <a:buBlip>
                <a:blip r:embed="rId2"/>
              </a:buBlip>
            </a:pPr>
            <a:r>
              <a:rPr lang="zh-CN" altLang="zh-CN" sz="2400" dirty="0"/>
              <a:t>中断服务函数写完后，还需要对其进行注册，否则当中断事件产生时程序无法找到它</a:t>
            </a:r>
            <a:r>
              <a:rPr lang="zh-CN" altLang="zh-CN" sz="2400" dirty="0" smtClean="0"/>
              <a:t>。</a:t>
            </a:r>
            <a:r>
              <a:rPr lang="zh-CN" altLang="en-US" sz="2400" dirty="0" smtClean="0"/>
              <a:t>有下列两种方法：</a:t>
            </a:r>
            <a:endParaRPr lang="en-US" altLang="zh-CN" sz="2400" dirty="0" smtClean="0"/>
          </a:p>
          <a:p>
            <a:pPr marL="857251" lvl="2" indent="-449263">
              <a:lnSpc>
                <a:spcPct val="200000"/>
              </a:lnSpc>
              <a:buSzPct val="120000"/>
              <a:buBlip>
                <a:blip r:embed="rId2"/>
              </a:buBlip>
            </a:pPr>
            <a:r>
              <a:rPr lang="zh-CN" altLang="en-US" dirty="0" smtClean="0"/>
              <a:t>根据</a:t>
            </a:r>
            <a:r>
              <a:rPr lang="zh-CN" altLang="en-US" dirty="0"/>
              <a:t>所使用的中断类型，按</a:t>
            </a:r>
            <a:r>
              <a:rPr lang="en-US" altLang="zh-CN" dirty="0"/>
              <a:t>startup_tm4c129.s </a:t>
            </a:r>
            <a:r>
              <a:rPr lang="zh-CN" altLang="en-US" dirty="0"/>
              <a:t>中的中断函数</a:t>
            </a:r>
            <a:r>
              <a:rPr lang="zh-CN" altLang="en-US" dirty="0" smtClean="0"/>
              <a:t>名称来命名中断服务程序。</a:t>
            </a:r>
            <a:endParaRPr lang="en-US" altLang="zh-CN" dirty="0" smtClean="0"/>
          </a:p>
          <a:p>
            <a:pPr marL="857251" lvl="2" indent="-449263">
              <a:lnSpc>
                <a:spcPct val="200000"/>
              </a:lnSpc>
              <a:buSzPct val="120000"/>
              <a:buBlip>
                <a:blip r:embed="rId2"/>
              </a:buBlip>
            </a:pPr>
            <a:r>
              <a:rPr lang="zh-CN" altLang="en-US" dirty="0" smtClean="0"/>
              <a:t>按照中断服务程序的名称修改</a:t>
            </a:r>
            <a:r>
              <a:rPr lang="en-US" altLang="zh-CN" dirty="0"/>
              <a:t>startup_tm4c129.s </a:t>
            </a:r>
            <a:r>
              <a:rPr lang="zh-CN" altLang="en-US" dirty="0" smtClean="0"/>
              <a:t>中</a:t>
            </a:r>
            <a:r>
              <a:rPr lang="zh-CN" altLang="en-US" dirty="0"/>
              <a:t>的中断函数</a:t>
            </a:r>
            <a:r>
              <a:rPr lang="zh-CN" altLang="en-US" dirty="0" smtClean="0"/>
              <a:t>名称。</a:t>
            </a:r>
            <a:endParaRPr lang="en-US" altLang="zh-CN" dirty="0"/>
          </a:p>
        </p:txBody>
      </p:sp>
    </p:spTree>
    <p:extLst>
      <p:ext uri="{BB962C8B-B14F-4D97-AF65-F5344CB8AC3E}">
        <p14:creationId xmlns:p14="http://schemas.microsoft.com/office/powerpoint/2010/main" val="2843505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9263" marR="0" lvl="0" indent="-449263" algn="l" defTabSz="914400" rtl="0" eaLnBrk="1" fontAlgn="base" latinLnBrk="0" hangingPunct="1">
              <a:lnSpc>
                <a:spcPct val="100000"/>
              </a:lnSpc>
              <a:spcBef>
                <a:spcPct val="20000"/>
              </a:spcBef>
              <a:spcAft>
                <a:spcPct val="0"/>
              </a:spcAft>
              <a:buClrTx/>
              <a:buSzTx/>
              <a:buFontTx/>
              <a:buNone/>
              <a:tabLst/>
              <a:defRPr/>
            </a:pPr>
            <a:endParaRPr kumimoji="0" lang="en-US" altLang="zh-CN" sz="3200" b="0" i="0" u="none" strike="noStrike" kern="0" cap="none" spc="0" normalizeH="0" baseline="0" noProof="0" smtClean="0">
              <a:ln>
                <a:noFill/>
              </a:ln>
              <a:solidFill>
                <a:srgbClr val="000000"/>
              </a:solidFill>
              <a:effectLst/>
              <a:uLnTx/>
              <a:uFillTx/>
              <a:latin typeface="Arial"/>
              <a:ea typeface="宋体"/>
              <a:cs typeface="+mn-cs"/>
            </a:endParaRPr>
          </a:p>
          <a:p>
            <a:pPr marL="449263" marR="0" lvl="0" indent="-449263" algn="l" defTabSz="914400" rtl="0" eaLnBrk="1" fontAlgn="base" latinLnBrk="0" hangingPunct="1">
              <a:lnSpc>
                <a:spcPct val="100000"/>
              </a:lnSpc>
              <a:spcBef>
                <a:spcPct val="20000"/>
              </a:spcBef>
              <a:spcAft>
                <a:spcPct val="0"/>
              </a:spcAft>
              <a:buClrTx/>
              <a:buSzTx/>
              <a:buFontTx/>
              <a:buNone/>
              <a:tabLst/>
              <a:defRPr/>
            </a:pPr>
            <a:endParaRPr kumimoji="0" lang="en-US" altLang="zh-CN" sz="3200" b="0" i="0" u="none" strike="noStrike" kern="0" cap="none" spc="0" normalizeH="0" baseline="0" noProof="0" smtClean="0">
              <a:ln>
                <a:noFill/>
              </a:ln>
              <a:solidFill>
                <a:srgbClr val="000000"/>
              </a:solidFill>
              <a:effectLst/>
              <a:uLnTx/>
              <a:uFillTx/>
              <a:latin typeface="Arial"/>
              <a:ea typeface="宋体"/>
              <a:cs typeface="+mn-cs"/>
            </a:endParaRPr>
          </a:p>
          <a:p>
            <a:pPr marL="449263" marR="0" lvl="0" indent="-449263" algn="l" defTabSz="914400" rtl="0" eaLnBrk="1" fontAlgn="base" latinLnBrk="0" hangingPunct="1">
              <a:lnSpc>
                <a:spcPct val="100000"/>
              </a:lnSpc>
              <a:spcBef>
                <a:spcPct val="20000"/>
              </a:spcBef>
              <a:spcAft>
                <a:spcPct val="0"/>
              </a:spcAft>
              <a:buClrTx/>
              <a:buSzTx/>
              <a:buFontTx/>
              <a:buNone/>
              <a:tabLst/>
              <a:defRPr/>
            </a:pPr>
            <a:endParaRPr kumimoji="0" lang="en-US" altLang="zh-CN" sz="3200" b="0" i="0" u="none" strike="noStrike" kern="0" cap="none" spc="0" normalizeH="0" baseline="0" noProof="0" smtClean="0">
              <a:ln>
                <a:noFill/>
              </a:ln>
              <a:solidFill>
                <a:srgbClr val="000000"/>
              </a:solidFill>
              <a:effectLst/>
              <a:uLnTx/>
              <a:uFillTx/>
              <a:latin typeface="Arial"/>
              <a:ea typeface="宋体"/>
              <a:cs typeface="+mn-cs"/>
            </a:endParaRPr>
          </a:p>
          <a:p>
            <a:pPr marL="449263" marR="0" lvl="0" indent="-449263" algn="l" defTabSz="914400" rtl="0" eaLnBrk="1" fontAlgn="base" latinLnBrk="0" hangingPunct="1">
              <a:lnSpc>
                <a:spcPct val="100000"/>
              </a:lnSpc>
              <a:spcBef>
                <a:spcPct val="20000"/>
              </a:spcBef>
              <a:spcAft>
                <a:spcPct val="0"/>
              </a:spcAft>
              <a:buClrTx/>
              <a:buSzTx/>
              <a:buFontTx/>
              <a:buNone/>
              <a:tabLst/>
              <a:defRPr/>
            </a:pPr>
            <a:endParaRPr kumimoji="0" lang="en-US" altLang="zh-CN" sz="3200" b="0" i="0" u="none" strike="noStrike" kern="0" cap="none" spc="0" normalizeH="0" baseline="0" noProof="0" smtClean="0">
              <a:ln>
                <a:noFill/>
              </a:ln>
              <a:solidFill>
                <a:srgbClr val="000000"/>
              </a:solidFill>
              <a:effectLst/>
              <a:uLnTx/>
              <a:uFillTx/>
              <a:latin typeface="Arial"/>
              <a:ea typeface="宋体"/>
              <a:cs typeface="+mn-cs"/>
            </a:endParaRPr>
          </a:p>
          <a:p>
            <a:pPr marL="449263" marR="0" lvl="0" indent="-449263" algn="l" defTabSz="914400" rtl="0" eaLnBrk="1" fontAlgn="base" latinLnBrk="0" hangingPunct="1">
              <a:lnSpc>
                <a:spcPct val="100000"/>
              </a:lnSpc>
              <a:spcBef>
                <a:spcPct val="20000"/>
              </a:spcBef>
              <a:spcAft>
                <a:spcPct val="0"/>
              </a:spcAft>
              <a:buClrTx/>
              <a:buSzTx/>
              <a:buFontTx/>
              <a:buNone/>
              <a:tabLst/>
              <a:defRPr/>
            </a:pPr>
            <a:endParaRPr kumimoji="0" lang="en-US" altLang="zh-CN" sz="3200" b="0" i="0" u="none" strike="noStrike" kern="0" cap="none" spc="0" normalizeH="0" baseline="0" noProof="0" smtClean="0">
              <a:ln>
                <a:noFill/>
              </a:ln>
              <a:solidFill>
                <a:srgbClr val="000000"/>
              </a:solidFill>
              <a:effectLst/>
              <a:uLnTx/>
              <a:uFillTx/>
              <a:latin typeface="Arial"/>
              <a:ea typeface="宋体"/>
              <a:cs typeface="+mn-cs"/>
            </a:endParaRPr>
          </a:p>
          <a:p>
            <a:pPr marL="449263" marR="0" lvl="0" indent="-449263" algn="ctr" defTabSz="914400"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0" cap="none" spc="0" normalizeH="0" baseline="0" noProof="0" smtClean="0">
                <a:ln>
                  <a:noFill/>
                </a:ln>
                <a:solidFill>
                  <a:srgbClr val="000000"/>
                </a:solidFill>
                <a:effectLst/>
                <a:uLnTx/>
                <a:uFillTx/>
                <a:latin typeface="Corbel" pitchFamily="34" charset="0"/>
                <a:ea typeface="宋体"/>
                <a:cs typeface="+mn-cs"/>
              </a:rPr>
              <a:t>- THE END -</a:t>
            </a:r>
            <a:endParaRPr kumimoji="0" lang="en-US" altLang="zh-CN" sz="3600" b="1" i="0" u="none" strike="noStrike" kern="0" cap="none" spc="0" normalizeH="0" baseline="0" noProof="0" dirty="0">
              <a:ln>
                <a:noFill/>
              </a:ln>
              <a:solidFill>
                <a:srgbClr val="000000"/>
              </a:solidFill>
              <a:effectLst/>
              <a:uLnTx/>
              <a:uFillTx/>
              <a:latin typeface="Corbel" pitchFamily="34" charset="0"/>
              <a:ea typeface="宋体"/>
              <a:cs typeface="+mn-cs"/>
            </a:endParaRPr>
          </a:p>
        </p:txBody>
      </p:sp>
      <p:pic>
        <p:nvPicPr>
          <p:cNvPr id="5" name="Picture 4" descr="dglxasse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3810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454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pic>
        <p:nvPicPr>
          <p:cNvPr id="4" name="内容占位符 3"/>
          <p:cNvPicPr>
            <a:picLocks noGrp="1" noChangeAspect="1"/>
          </p:cNvPicPr>
          <p:nvPr>
            <p:ph sz="quarter" idx="4294967295"/>
          </p:nvPr>
        </p:nvPicPr>
        <p:blipFill>
          <a:blip r:embed="rId2"/>
          <a:stretch>
            <a:fillRect/>
          </a:stretch>
        </p:blipFill>
        <p:spPr>
          <a:xfrm>
            <a:off x="452952" y="1828800"/>
            <a:ext cx="8238095" cy="2885714"/>
          </a:xfrm>
          <a:prstGeom prst="rect">
            <a:avLst/>
          </a:prstGeom>
        </p:spPr>
      </p:pic>
    </p:spTree>
    <p:extLst>
      <p:ext uri="{BB962C8B-B14F-4D97-AF65-F5344CB8AC3E}">
        <p14:creationId xmlns:p14="http://schemas.microsoft.com/office/powerpoint/2010/main" val="3170160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a:xfrm>
            <a:off x="304801" y="990600"/>
            <a:ext cx="8381999" cy="457200"/>
          </a:xfrm>
        </p:spPr>
        <p:txBody>
          <a:bodyPr/>
          <a:lstStyle/>
          <a:p>
            <a:pPr marL="0" indent="0">
              <a:buNone/>
            </a:pPr>
            <a:r>
              <a:rPr lang="zh-CN" altLang="en-US" sz="2000" dirty="0"/>
              <a:t>异常基于优先级而采取的动作主要有四种：</a:t>
            </a:r>
            <a:r>
              <a:rPr lang="zh-CN" altLang="en-US" sz="2000" b="1" dirty="0">
                <a:solidFill>
                  <a:srgbClr val="C00000"/>
                </a:solidFill>
              </a:rPr>
              <a:t>占先、末尾连锁、返回和迟来 </a:t>
            </a:r>
            <a:endParaRPr lang="zh-CN" altLang="en-US" b="1" dirty="0">
              <a:solidFill>
                <a:srgbClr val="C0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4180306103"/>
              </p:ext>
            </p:extLst>
          </p:nvPr>
        </p:nvGraphicFramePr>
        <p:xfrm>
          <a:off x="228600" y="1524000"/>
          <a:ext cx="8610601" cy="4851400"/>
        </p:xfrm>
        <a:graphic>
          <a:graphicData uri="http://schemas.openxmlformats.org/drawingml/2006/table">
            <a:tbl>
              <a:tblPr firstRow="1" bandRow="1"/>
              <a:tblGrid>
                <a:gridCol w="1614488">
                  <a:extLst>
                    <a:ext uri="{9D8B030D-6E8A-4147-A177-3AD203B41FA5}">
                      <a16:colId xmlns:a16="http://schemas.microsoft.com/office/drawing/2014/main" val="4025686134"/>
                    </a:ext>
                  </a:extLst>
                </a:gridCol>
                <a:gridCol w="6996113">
                  <a:extLst>
                    <a:ext uri="{9D8B030D-6E8A-4147-A177-3AD203B41FA5}">
                      <a16:colId xmlns:a16="http://schemas.microsoft.com/office/drawing/2014/main" val="1382528423"/>
                    </a:ext>
                  </a:extLst>
                </a:gridCol>
              </a:tblGrid>
              <a:tr h="370840">
                <a:tc>
                  <a:txBody>
                    <a:bodyPr/>
                    <a:lstStyle>
                      <a:lvl1pPr marL="0" algn="l" defTabSz="914400" rtl="0" eaLnBrk="1" latinLnBrk="0" hangingPunct="1">
                        <a:defRPr sz="1800" b="1" kern="1200">
                          <a:solidFill>
                            <a:schemeClr val="lt1"/>
                          </a:solidFill>
                          <a:latin typeface="等线 Light"/>
                          <a:ea typeface="等线"/>
                        </a:defRPr>
                      </a:lvl1pPr>
                      <a:lvl2pPr marL="457200" algn="l" defTabSz="914400" rtl="0" eaLnBrk="1" latinLnBrk="0" hangingPunct="1">
                        <a:defRPr sz="1800" b="1" kern="1200">
                          <a:solidFill>
                            <a:schemeClr val="lt1"/>
                          </a:solidFill>
                          <a:latin typeface="等线 Light"/>
                          <a:ea typeface="等线"/>
                        </a:defRPr>
                      </a:lvl2pPr>
                      <a:lvl3pPr marL="914400" algn="l" defTabSz="914400" rtl="0" eaLnBrk="1" latinLnBrk="0" hangingPunct="1">
                        <a:defRPr sz="1800" b="1" kern="1200">
                          <a:solidFill>
                            <a:schemeClr val="lt1"/>
                          </a:solidFill>
                          <a:latin typeface="等线 Light"/>
                          <a:ea typeface="等线"/>
                        </a:defRPr>
                      </a:lvl3pPr>
                      <a:lvl4pPr marL="1371600" algn="l" defTabSz="914400" rtl="0" eaLnBrk="1" latinLnBrk="0" hangingPunct="1">
                        <a:defRPr sz="1800" b="1" kern="1200">
                          <a:solidFill>
                            <a:schemeClr val="lt1"/>
                          </a:solidFill>
                          <a:latin typeface="等线 Light"/>
                          <a:ea typeface="等线"/>
                        </a:defRPr>
                      </a:lvl4pPr>
                      <a:lvl5pPr marL="1828800" algn="l" defTabSz="914400" rtl="0" eaLnBrk="1" latinLnBrk="0" hangingPunct="1">
                        <a:defRPr sz="1800" b="1" kern="1200">
                          <a:solidFill>
                            <a:schemeClr val="lt1"/>
                          </a:solidFill>
                          <a:latin typeface="等线 Light"/>
                          <a:ea typeface="等线"/>
                        </a:defRPr>
                      </a:lvl5pPr>
                      <a:lvl6pPr marL="2286000" algn="l" defTabSz="914400" rtl="0" eaLnBrk="1" latinLnBrk="0" hangingPunct="1">
                        <a:defRPr sz="1800" b="1" kern="1200">
                          <a:solidFill>
                            <a:schemeClr val="lt1"/>
                          </a:solidFill>
                          <a:latin typeface="等线 Light"/>
                          <a:ea typeface="等线"/>
                        </a:defRPr>
                      </a:lvl6pPr>
                      <a:lvl7pPr marL="2743200" algn="l" defTabSz="914400" rtl="0" eaLnBrk="1" latinLnBrk="0" hangingPunct="1">
                        <a:defRPr sz="1800" b="1" kern="1200">
                          <a:solidFill>
                            <a:schemeClr val="lt1"/>
                          </a:solidFill>
                          <a:latin typeface="等线 Light"/>
                          <a:ea typeface="等线"/>
                        </a:defRPr>
                      </a:lvl7pPr>
                      <a:lvl8pPr marL="3200400" algn="l" defTabSz="914400" rtl="0" eaLnBrk="1" latinLnBrk="0" hangingPunct="1">
                        <a:defRPr sz="1800" b="1" kern="1200">
                          <a:solidFill>
                            <a:schemeClr val="lt1"/>
                          </a:solidFill>
                          <a:latin typeface="等线 Light"/>
                          <a:ea typeface="等线"/>
                        </a:defRPr>
                      </a:lvl8pPr>
                      <a:lvl9pPr marL="3657600" algn="l" defTabSz="914400" rtl="0" eaLnBrk="1" latinLnBrk="0" hangingPunct="1">
                        <a:defRPr sz="1800" b="1" kern="1200">
                          <a:solidFill>
                            <a:schemeClr val="lt1"/>
                          </a:solidFill>
                          <a:latin typeface="等线 Light"/>
                          <a:ea typeface="等线"/>
                        </a:defRPr>
                      </a:lvl9pPr>
                    </a:lstStyle>
                    <a:p>
                      <a:pPr algn="ctr"/>
                      <a:r>
                        <a:rPr lang="zh-CN" altLang="en-US" dirty="0"/>
                        <a:t>动作</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098"/>
                    </a:solidFill>
                  </a:tcPr>
                </a:tc>
                <a:tc>
                  <a:txBody>
                    <a:bodyPr/>
                    <a:lstStyle>
                      <a:lvl1pPr marL="0" algn="l" defTabSz="914400" rtl="0" eaLnBrk="1" latinLnBrk="0" hangingPunct="1">
                        <a:defRPr sz="1800" b="1" kern="1200">
                          <a:solidFill>
                            <a:schemeClr val="lt1"/>
                          </a:solidFill>
                          <a:latin typeface="等线 Light"/>
                          <a:ea typeface="等线"/>
                        </a:defRPr>
                      </a:lvl1pPr>
                      <a:lvl2pPr marL="457200" algn="l" defTabSz="914400" rtl="0" eaLnBrk="1" latinLnBrk="0" hangingPunct="1">
                        <a:defRPr sz="1800" b="1" kern="1200">
                          <a:solidFill>
                            <a:schemeClr val="lt1"/>
                          </a:solidFill>
                          <a:latin typeface="等线 Light"/>
                          <a:ea typeface="等线"/>
                        </a:defRPr>
                      </a:lvl2pPr>
                      <a:lvl3pPr marL="914400" algn="l" defTabSz="914400" rtl="0" eaLnBrk="1" latinLnBrk="0" hangingPunct="1">
                        <a:defRPr sz="1800" b="1" kern="1200">
                          <a:solidFill>
                            <a:schemeClr val="lt1"/>
                          </a:solidFill>
                          <a:latin typeface="等线 Light"/>
                          <a:ea typeface="等线"/>
                        </a:defRPr>
                      </a:lvl3pPr>
                      <a:lvl4pPr marL="1371600" algn="l" defTabSz="914400" rtl="0" eaLnBrk="1" latinLnBrk="0" hangingPunct="1">
                        <a:defRPr sz="1800" b="1" kern="1200">
                          <a:solidFill>
                            <a:schemeClr val="lt1"/>
                          </a:solidFill>
                          <a:latin typeface="等线 Light"/>
                          <a:ea typeface="等线"/>
                        </a:defRPr>
                      </a:lvl4pPr>
                      <a:lvl5pPr marL="1828800" algn="l" defTabSz="914400" rtl="0" eaLnBrk="1" latinLnBrk="0" hangingPunct="1">
                        <a:defRPr sz="1800" b="1" kern="1200">
                          <a:solidFill>
                            <a:schemeClr val="lt1"/>
                          </a:solidFill>
                          <a:latin typeface="等线 Light"/>
                          <a:ea typeface="等线"/>
                        </a:defRPr>
                      </a:lvl5pPr>
                      <a:lvl6pPr marL="2286000" algn="l" defTabSz="914400" rtl="0" eaLnBrk="1" latinLnBrk="0" hangingPunct="1">
                        <a:defRPr sz="1800" b="1" kern="1200">
                          <a:solidFill>
                            <a:schemeClr val="lt1"/>
                          </a:solidFill>
                          <a:latin typeface="等线 Light"/>
                          <a:ea typeface="等线"/>
                        </a:defRPr>
                      </a:lvl6pPr>
                      <a:lvl7pPr marL="2743200" algn="l" defTabSz="914400" rtl="0" eaLnBrk="1" latinLnBrk="0" hangingPunct="1">
                        <a:defRPr sz="1800" b="1" kern="1200">
                          <a:solidFill>
                            <a:schemeClr val="lt1"/>
                          </a:solidFill>
                          <a:latin typeface="等线 Light"/>
                          <a:ea typeface="等线"/>
                        </a:defRPr>
                      </a:lvl7pPr>
                      <a:lvl8pPr marL="3200400" algn="l" defTabSz="914400" rtl="0" eaLnBrk="1" latinLnBrk="0" hangingPunct="1">
                        <a:defRPr sz="1800" b="1" kern="1200">
                          <a:solidFill>
                            <a:schemeClr val="lt1"/>
                          </a:solidFill>
                          <a:latin typeface="等线 Light"/>
                          <a:ea typeface="等线"/>
                        </a:defRPr>
                      </a:lvl8pPr>
                      <a:lvl9pPr marL="3657600" algn="l" defTabSz="914400" rtl="0" eaLnBrk="1" latinLnBrk="0" hangingPunct="1">
                        <a:defRPr sz="1800" b="1" kern="1200">
                          <a:solidFill>
                            <a:schemeClr val="lt1"/>
                          </a:solidFill>
                          <a:latin typeface="等线 Light"/>
                          <a:ea typeface="等线"/>
                        </a:defRPr>
                      </a:lvl9pPr>
                    </a:lstStyle>
                    <a:p>
                      <a:pPr algn="ctr"/>
                      <a:r>
                        <a:rPr lang="zh-CN" altLang="en-US" dirty="0"/>
                        <a:t>描述</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098"/>
                    </a:solidFill>
                  </a:tcPr>
                </a:tc>
                <a:extLst>
                  <a:ext uri="{0D108BD9-81ED-4DB2-BD59-A6C34878D82A}">
                    <a16:rowId xmlns:a16="http://schemas.microsoft.com/office/drawing/2014/main" val="3977990073"/>
                  </a:ext>
                </a:extLst>
              </a:tr>
              <a:tr h="370840">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algn="ctr"/>
                      <a:r>
                        <a:rPr lang="zh-CN" altLang="en-US" sz="1800" dirty="0"/>
                        <a:t>占先</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40000"/>
                      </a:srgbClr>
                    </a:solidFill>
                  </a:tcPr>
                </a:tc>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marL="0" algn="l" defTabSz="914400" rtl="0" eaLnBrk="1" latinLnBrk="0" hangingPunct="1"/>
                      <a:r>
                        <a:rPr lang="zh-CN" altLang="en-US" sz="1800" kern="1200" dirty="0">
                          <a:solidFill>
                            <a:schemeClr val="dk1"/>
                          </a:solidFill>
                          <a:latin typeface="+mn-lt"/>
                          <a:ea typeface="+mn-ea"/>
                          <a:cs typeface="+mn-cs"/>
                        </a:rPr>
                        <a:t>产生条件：新的异常比当前的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或线程的优先级更高</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发生时刻：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或线程正在执行</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中断结果：当前处于线程状态，则进入挂起中断；当前处于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状态，则产生中断嵌套</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附加动作：处理器自动保存状态并压栈</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40000"/>
                      </a:srgbClr>
                    </a:solidFill>
                  </a:tcPr>
                </a:tc>
                <a:extLst>
                  <a:ext uri="{0D108BD9-81ED-4DB2-BD59-A6C34878D82A}">
                    <a16:rowId xmlns:a16="http://schemas.microsoft.com/office/drawing/2014/main" val="1642756092"/>
                  </a:ext>
                </a:extLst>
              </a:tr>
              <a:tr h="370840">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marL="0" algn="ctr" defTabSz="914400" rtl="0" eaLnBrk="1" latinLnBrk="0" hangingPunct="1"/>
                      <a:r>
                        <a:rPr lang="zh-CN" altLang="en-US" sz="1800" kern="1200" dirty="0">
                          <a:solidFill>
                            <a:schemeClr val="dk1"/>
                          </a:solidFill>
                          <a:latin typeface="+mn-lt"/>
                          <a:ea typeface="+mn-ea"/>
                          <a:cs typeface="+mn-cs"/>
                        </a:rPr>
                        <a:t>末尾连锁</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20000"/>
                      </a:srgbClr>
                    </a:solidFill>
                  </a:tcPr>
                </a:tc>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marL="0" algn="l" defTabSz="914400" rtl="0" eaLnBrk="1" latinLnBrk="0" hangingPunct="1"/>
                      <a:r>
                        <a:rPr lang="zh-CN" altLang="en-US" sz="1800" kern="1200" dirty="0">
                          <a:solidFill>
                            <a:schemeClr val="dk1"/>
                          </a:solidFill>
                          <a:latin typeface="+mn-lt"/>
                          <a:ea typeface="+mn-ea"/>
                          <a:cs typeface="+mn-cs"/>
                        </a:rPr>
                        <a:t>产生条件：新的异常优先级比当前正在返回的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的优先级更高</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发生时刻：当前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结束时</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中断结果：跳过出栈操作，将控制权转向新的 </a:t>
                      </a:r>
                      <a:r>
                        <a:rPr lang="en-US" altLang="zh-CN" sz="1800" kern="1200" dirty="0">
                          <a:solidFill>
                            <a:schemeClr val="dk1"/>
                          </a:solidFill>
                          <a:latin typeface="+mn-lt"/>
                          <a:ea typeface="+mn-ea"/>
                          <a:cs typeface="+mn-cs"/>
                        </a:rPr>
                        <a:t>ISR</a:t>
                      </a:r>
                      <a:endParaRPr lang="zh-CN" altLang="en-US" sz="18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20000"/>
                      </a:srgbClr>
                    </a:solidFill>
                  </a:tcPr>
                </a:tc>
                <a:extLst>
                  <a:ext uri="{0D108BD9-81ED-4DB2-BD59-A6C34878D82A}">
                    <a16:rowId xmlns:a16="http://schemas.microsoft.com/office/drawing/2014/main" val="3833770391"/>
                  </a:ext>
                </a:extLst>
              </a:tr>
              <a:tr h="370840">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marL="0" algn="ctr" defTabSz="914400" rtl="0" eaLnBrk="1" latinLnBrk="0" hangingPunct="1"/>
                      <a:r>
                        <a:rPr lang="zh-CN" altLang="en-US" sz="1800" kern="1200" dirty="0">
                          <a:solidFill>
                            <a:schemeClr val="dk1"/>
                          </a:solidFill>
                          <a:latin typeface="+mn-lt"/>
                          <a:ea typeface="+mn-ea"/>
                          <a:cs typeface="+mn-cs"/>
                        </a:rPr>
                        <a:t>返回</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40000"/>
                      </a:srgbClr>
                    </a:solidFill>
                  </a:tcPr>
                </a:tc>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marL="0" algn="l" defTabSz="914400" rtl="0" eaLnBrk="1" latinLnBrk="0" hangingPunct="1"/>
                      <a:r>
                        <a:rPr lang="zh-CN" altLang="en-US" sz="1800" kern="1200" dirty="0">
                          <a:solidFill>
                            <a:schemeClr val="dk1"/>
                          </a:solidFill>
                          <a:latin typeface="+mn-lt"/>
                          <a:ea typeface="+mn-ea"/>
                          <a:cs typeface="+mn-cs"/>
                        </a:rPr>
                        <a:t>产生条件：没有新的异常或没有比被压栈的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优先级更高的异常</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发生时刻：当前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结束时</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中断结果：执行出栈操作，并返回到被压栈的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或线程模式</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附加动作：自动将处理器状态恢复为进入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之前的状态</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40000"/>
                      </a:srgbClr>
                    </a:solidFill>
                  </a:tcPr>
                </a:tc>
                <a:extLst>
                  <a:ext uri="{0D108BD9-81ED-4DB2-BD59-A6C34878D82A}">
                    <a16:rowId xmlns:a16="http://schemas.microsoft.com/office/drawing/2014/main" val="3328178240"/>
                  </a:ext>
                </a:extLst>
              </a:tr>
              <a:tr h="370840">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marL="0" algn="ctr" defTabSz="914400" rtl="0" eaLnBrk="1" latinLnBrk="0" hangingPunct="1"/>
                      <a:r>
                        <a:rPr lang="zh-CN" altLang="en-US" sz="1800" kern="1200" dirty="0">
                          <a:solidFill>
                            <a:schemeClr val="dk1"/>
                          </a:solidFill>
                          <a:latin typeface="+mn-lt"/>
                          <a:ea typeface="+mn-ea"/>
                          <a:cs typeface="+mn-cs"/>
                        </a:rPr>
                        <a:t>迟来</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20000"/>
                      </a:srgbClr>
                    </a:solidFill>
                  </a:tcPr>
                </a:tc>
                <a:tc>
                  <a:txBody>
                    <a:bodyPr/>
                    <a:lstStyle>
                      <a:lvl1pPr marL="0" algn="l" defTabSz="914400" rtl="0" eaLnBrk="1" latinLnBrk="0" hangingPunct="1">
                        <a:defRPr sz="1800" kern="1200">
                          <a:solidFill>
                            <a:schemeClr val="dk1"/>
                          </a:solidFill>
                          <a:latin typeface="等线 Light"/>
                          <a:ea typeface="等线"/>
                        </a:defRPr>
                      </a:lvl1pPr>
                      <a:lvl2pPr marL="457200" algn="l" defTabSz="914400" rtl="0" eaLnBrk="1" latinLnBrk="0" hangingPunct="1">
                        <a:defRPr sz="1800" kern="1200">
                          <a:solidFill>
                            <a:schemeClr val="dk1"/>
                          </a:solidFill>
                          <a:latin typeface="等线 Light"/>
                          <a:ea typeface="等线"/>
                        </a:defRPr>
                      </a:lvl2pPr>
                      <a:lvl3pPr marL="914400" algn="l" defTabSz="914400" rtl="0" eaLnBrk="1" latinLnBrk="0" hangingPunct="1">
                        <a:defRPr sz="1800" kern="1200">
                          <a:solidFill>
                            <a:schemeClr val="dk1"/>
                          </a:solidFill>
                          <a:latin typeface="等线 Light"/>
                          <a:ea typeface="等线"/>
                        </a:defRPr>
                      </a:lvl3pPr>
                      <a:lvl4pPr marL="1371600" algn="l" defTabSz="914400" rtl="0" eaLnBrk="1" latinLnBrk="0" hangingPunct="1">
                        <a:defRPr sz="1800" kern="1200">
                          <a:solidFill>
                            <a:schemeClr val="dk1"/>
                          </a:solidFill>
                          <a:latin typeface="等线 Light"/>
                          <a:ea typeface="等线"/>
                        </a:defRPr>
                      </a:lvl4pPr>
                      <a:lvl5pPr marL="1828800" algn="l" defTabSz="914400" rtl="0" eaLnBrk="1" latinLnBrk="0" hangingPunct="1">
                        <a:defRPr sz="1800" kern="1200">
                          <a:solidFill>
                            <a:schemeClr val="dk1"/>
                          </a:solidFill>
                          <a:latin typeface="等线 Light"/>
                          <a:ea typeface="等线"/>
                        </a:defRPr>
                      </a:lvl5pPr>
                      <a:lvl6pPr marL="2286000" algn="l" defTabSz="914400" rtl="0" eaLnBrk="1" latinLnBrk="0" hangingPunct="1">
                        <a:defRPr sz="1800" kern="1200">
                          <a:solidFill>
                            <a:schemeClr val="dk1"/>
                          </a:solidFill>
                          <a:latin typeface="等线 Light"/>
                          <a:ea typeface="等线"/>
                        </a:defRPr>
                      </a:lvl6pPr>
                      <a:lvl7pPr marL="2743200" algn="l" defTabSz="914400" rtl="0" eaLnBrk="1" latinLnBrk="0" hangingPunct="1">
                        <a:defRPr sz="1800" kern="1200">
                          <a:solidFill>
                            <a:schemeClr val="dk1"/>
                          </a:solidFill>
                          <a:latin typeface="等线 Light"/>
                          <a:ea typeface="等线"/>
                        </a:defRPr>
                      </a:lvl7pPr>
                      <a:lvl8pPr marL="3200400" algn="l" defTabSz="914400" rtl="0" eaLnBrk="1" latinLnBrk="0" hangingPunct="1">
                        <a:defRPr sz="1800" kern="1200">
                          <a:solidFill>
                            <a:schemeClr val="dk1"/>
                          </a:solidFill>
                          <a:latin typeface="等线 Light"/>
                          <a:ea typeface="等线"/>
                        </a:defRPr>
                      </a:lvl8pPr>
                      <a:lvl9pPr marL="3657600" algn="l" defTabSz="914400" rtl="0" eaLnBrk="1" latinLnBrk="0" hangingPunct="1">
                        <a:defRPr sz="1800" kern="1200">
                          <a:solidFill>
                            <a:schemeClr val="dk1"/>
                          </a:solidFill>
                          <a:latin typeface="等线 Light"/>
                          <a:ea typeface="等线"/>
                        </a:defRPr>
                      </a:lvl9pPr>
                    </a:lstStyle>
                    <a:p>
                      <a:pPr marL="0" algn="l" defTabSz="914400" rtl="0" eaLnBrk="1" latinLnBrk="0" hangingPunct="1"/>
                      <a:r>
                        <a:rPr lang="zh-CN" altLang="en-US" sz="1800" kern="1200" dirty="0">
                          <a:solidFill>
                            <a:schemeClr val="dk1"/>
                          </a:solidFill>
                          <a:latin typeface="+mn-lt"/>
                          <a:ea typeface="+mn-ea"/>
                          <a:cs typeface="+mn-cs"/>
                        </a:rPr>
                        <a:t>产生条件：新的异常比正在保存状态的占先优先级更高</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发生时刻：当前 </a:t>
                      </a:r>
                      <a:r>
                        <a:rPr lang="en-US" altLang="zh-CN" sz="1800" kern="1200" dirty="0">
                          <a:solidFill>
                            <a:schemeClr val="dk1"/>
                          </a:solidFill>
                          <a:latin typeface="+mn-lt"/>
                          <a:ea typeface="+mn-ea"/>
                          <a:cs typeface="+mn-cs"/>
                        </a:rPr>
                        <a:t>ISR </a:t>
                      </a:r>
                      <a:r>
                        <a:rPr lang="zh-CN" altLang="en-US" sz="1800" kern="1200" dirty="0">
                          <a:solidFill>
                            <a:schemeClr val="dk1"/>
                          </a:solidFill>
                          <a:latin typeface="+mn-lt"/>
                          <a:ea typeface="+mn-ea"/>
                          <a:cs typeface="+mn-cs"/>
                        </a:rPr>
                        <a:t>开始时</a:t>
                      </a:r>
                      <a:br>
                        <a:rPr lang="zh-CN" altLang="en-US" sz="1800" kern="1200" dirty="0">
                          <a:solidFill>
                            <a:schemeClr val="dk1"/>
                          </a:solidFill>
                          <a:latin typeface="+mn-lt"/>
                          <a:ea typeface="+mn-ea"/>
                          <a:cs typeface="+mn-cs"/>
                        </a:rPr>
                      </a:br>
                      <a:r>
                        <a:rPr lang="zh-CN" altLang="en-US" sz="1800" kern="1200" dirty="0">
                          <a:solidFill>
                            <a:schemeClr val="dk1"/>
                          </a:solidFill>
                          <a:latin typeface="+mn-lt"/>
                          <a:ea typeface="+mn-ea"/>
                          <a:cs typeface="+mn-cs"/>
                        </a:rPr>
                        <a:t>中断结果：处理器转去处理优先级更高的中断</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098">
                        <a:tint val="20000"/>
                      </a:srgbClr>
                    </a:solidFill>
                  </a:tcPr>
                </a:tc>
                <a:extLst>
                  <a:ext uri="{0D108BD9-81ED-4DB2-BD59-A6C34878D82A}">
                    <a16:rowId xmlns:a16="http://schemas.microsoft.com/office/drawing/2014/main" val="1423608524"/>
                  </a:ext>
                </a:extLst>
              </a:tr>
            </a:tbl>
          </a:graphicData>
        </a:graphic>
      </p:graphicFrame>
    </p:spTree>
    <p:extLst>
      <p:ext uri="{BB962C8B-B14F-4D97-AF65-F5344CB8AC3E}">
        <p14:creationId xmlns:p14="http://schemas.microsoft.com/office/powerpoint/2010/main" val="1659665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p:txBody>
          <a:bodyPr/>
          <a:lstStyle/>
          <a:p>
            <a:pPr>
              <a:lnSpc>
                <a:spcPct val="150000"/>
              </a:lnSpc>
            </a:pPr>
            <a:r>
              <a:rPr lang="zh-CN" altLang="en-US" sz="2000" dirty="0"/>
              <a:t>异常可分为</a:t>
            </a:r>
            <a:r>
              <a:rPr lang="zh-CN" altLang="en-US" sz="2000" b="1" dirty="0">
                <a:solidFill>
                  <a:srgbClr val="C00000"/>
                </a:solidFill>
              </a:rPr>
              <a:t>系统异常</a:t>
            </a:r>
            <a:r>
              <a:rPr lang="zh-CN" altLang="en-US" sz="2000" dirty="0"/>
              <a:t>和</a:t>
            </a:r>
            <a:r>
              <a:rPr lang="zh-CN" altLang="en-US" sz="2000" b="1" dirty="0">
                <a:solidFill>
                  <a:srgbClr val="C00000"/>
                </a:solidFill>
              </a:rPr>
              <a:t>外部中断</a:t>
            </a:r>
            <a:r>
              <a:rPr lang="zh-CN" altLang="en-US" sz="2000" dirty="0"/>
              <a:t>， 那么异常优先级也可分为系统异常优先级和</a:t>
            </a:r>
            <a:r>
              <a:rPr lang="zh-CN" altLang="en-US" sz="2000" dirty="0" smtClean="0"/>
              <a:t>外部中断优先级</a:t>
            </a:r>
            <a:r>
              <a:rPr lang="zh-CN" altLang="en-US" sz="2000" dirty="0"/>
              <a:t>。</a:t>
            </a:r>
            <a:endParaRPr lang="en-US" altLang="zh-CN" sz="2000" dirty="0"/>
          </a:p>
          <a:p>
            <a:pPr>
              <a:lnSpc>
                <a:spcPct val="150000"/>
              </a:lnSpc>
            </a:pPr>
            <a:r>
              <a:rPr lang="zh-CN" altLang="en-US" sz="2000" dirty="0"/>
              <a:t>所有的异常本身具有</a:t>
            </a:r>
            <a:r>
              <a:rPr lang="zh-CN" altLang="en-US" sz="2000" b="1" dirty="0">
                <a:solidFill>
                  <a:srgbClr val="C00000"/>
                </a:solidFill>
              </a:rPr>
              <a:t>硬件优先级</a:t>
            </a:r>
            <a:r>
              <a:rPr lang="zh-CN" altLang="en-US" sz="2000" dirty="0"/>
              <a:t>，其硬件优先级顺序决定于位置号（中断号），中断号越低，硬件优先级越高。</a:t>
            </a:r>
            <a:endParaRPr lang="en-US" altLang="zh-CN" sz="2000" dirty="0"/>
          </a:p>
          <a:p>
            <a:pPr>
              <a:lnSpc>
                <a:spcPct val="150000"/>
              </a:lnSpc>
            </a:pPr>
            <a:r>
              <a:rPr lang="zh-CN" altLang="en-US" sz="2000" dirty="0"/>
              <a:t>也可以通过软件来设置异常的优先级，称为软件优先级。它只可以改变可调整优先级</a:t>
            </a:r>
            <a:r>
              <a:rPr lang="zh-CN" altLang="en-US" sz="2000" dirty="0" smtClean="0"/>
              <a:t>的异常</a:t>
            </a:r>
            <a:r>
              <a:rPr lang="zh-CN" altLang="en-US" sz="2000" dirty="0"/>
              <a:t>，即除了复位、 </a:t>
            </a:r>
            <a:r>
              <a:rPr lang="en-US" altLang="zh-CN" sz="2000" dirty="0"/>
              <a:t>NMI </a:t>
            </a:r>
            <a:r>
              <a:rPr lang="zh-CN" altLang="en-US" sz="2000" dirty="0"/>
              <a:t>和硬件故障异常外，</a:t>
            </a:r>
            <a:r>
              <a:rPr lang="zh-CN" altLang="en-US" sz="2000" dirty="0" smtClean="0"/>
              <a:t>其它异常的</a:t>
            </a:r>
            <a:r>
              <a:rPr lang="zh-CN" altLang="en-US" sz="2000" dirty="0"/>
              <a:t>优先级都可以通过寄存器配置。</a:t>
            </a:r>
            <a:br>
              <a:rPr lang="zh-CN" altLang="en-US" sz="2000" dirty="0"/>
            </a:br>
            <a:r>
              <a:rPr lang="zh-CN" altLang="en-US" sz="2000" b="1" dirty="0">
                <a:solidFill>
                  <a:srgbClr val="C00000"/>
                </a:solidFill>
              </a:rPr>
              <a:t>异常一旦指定软件优先级后，硬件优先级则无效。</a:t>
            </a:r>
            <a:endParaRPr lang="en-US" altLang="zh-CN" sz="2000" b="1" dirty="0">
              <a:solidFill>
                <a:srgbClr val="C00000"/>
              </a:solidFill>
            </a:endParaRPr>
          </a:p>
          <a:p>
            <a:pPr lvl="1">
              <a:lnSpc>
                <a:spcPct val="150000"/>
              </a:lnSpc>
            </a:pPr>
            <a:r>
              <a:rPr lang="zh-CN" altLang="en-US" sz="2000" b="1" dirty="0">
                <a:solidFill>
                  <a:srgbClr val="00B050"/>
                </a:solidFill>
              </a:rPr>
              <a:t>注：软件优先级的设置对复位，</a:t>
            </a:r>
            <a:r>
              <a:rPr lang="en-US" altLang="zh-CN" sz="2000" b="1" dirty="0">
                <a:solidFill>
                  <a:srgbClr val="00B050"/>
                </a:solidFill>
              </a:rPr>
              <a:t>NMI</a:t>
            </a:r>
            <a:r>
              <a:rPr lang="zh-CN" altLang="en-US" sz="2000" b="1" dirty="0">
                <a:solidFill>
                  <a:srgbClr val="00B050"/>
                </a:solidFill>
              </a:rPr>
              <a:t>，和硬故障无效。它们的优先级始终比其他中断</a:t>
            </a:r>
            <a:r>
              <a:rPr lang="zh-CN" altLang="en-US" sz="2000" b="1" dirty="0" smtClean="0">
                <a:solidFill>
                  <a:srgbClr val="00B050"/>
                </a:solidFill>
              </a:rPr>
              <a:t>要高。</a:t>
            </a:r>
            <a:endParaRPr lang="en-US" altLang="zh-CN" sz="2000" b="1" dirty="0" smtClean="0">
              <a:solidFill>
                <a:srgbClr val="00B050"/>
              </a:solidFill>
            </a:endParaRPr>
          </a:p>
        </p:txBody>
      </p:sp>
    </p:spTree>
    <p:extLst>
      <p:ext uri="{BB962C8B-B14F-4D97-AF65-F5344CB8AC3E}">
        <p14:creationId xmlns:p14="http://schemas.microsoft.com/office/powerpoint/2010/main" val="4148060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p:txBody>
          <a:bodyPr/>
          <a:lstStyle/>
          <a:p>
            <a:pPr>
              <a:lnSpc>
                <a:spcPct val="150000"/>
              </a:lnSpc>
            </a:pPr>
            <a:r>
              <a:rPr lang="zh-CN" altLang="en-US" sz="2000" dirty="0"/>
              <a:t>用户可设置的最高优先级为 </a:t>
            </a:r>
            <a:r>
              <a:rPr lang="en-US" altLang="zh-CN" sz="2000" dirty="0"/>
              <a:t>0 </a:t>
            </a:r>
            <a:r>
              <a:rPr lang="zh-CN" altLang="en-US" sz="2000" dirty="0"/>
              <a:t>号优先级，其仅次于复位， </a:t>
            </a:r>
            <a:r>
              <a:rPr lang="en-US" altLang="zh-CN" sz="2000" dirty="0"/>
              <a:t>NMI </a:t>
            </a:r>
            <a:r>
              <a:rPr lang="zh-CN" altLang="en-US" sz="2000" dirty="0"/>
              <a:t>以及硬件故障</a:t>
            </a:r>
            <a:r>
              <a:rPr lang="zh-CN" altLang="en-US" sz="2000" dirty="0" smtClean="0"/>
              <a:t>的优先级</a:t>
            </a:r>
            <a:r>
              <a:rPr lang="zh-CN" altLang="en-US" sz="2000" dirty="0"/>
              <a:t>。 </a:t>
            </a:r>
            <a:r>
              <a:rPr lang="en-US" altLang="zh-CN" sz="2000" b="1" dirty="0">
                <a:solidFill>
                  <a:srgbClr val="C00000"/>
                </a:solidFill>
              </a:rPr>
              <a:t>0 </a:t>
            </a:r>
            <a:r>
              <a:rPr lang="zh-CN" altLang="en-US" sz="2000" b="1" dirty="0">
                <a:solidFill>
                  <a:srgbClr val="C00000"/>
                </a:solidFill>
              </a:rPr>
              <a:t>号优先级也是所有可调整优先级的默认优先级</a:t>
            </a:r>
            <a:r>
              <a:rPr lang="zh-CN" altLang="en-US" sz="2000" dirty="0"/>
              <a:t>。</a:t>
            </a:r>
            <a:r>
              <a:rPr lang="zh-CN" altLang="en-US" sz="2000" dirty="0">
                <a:solidFill>
                  <a:schemeClr val="tx1"/>
                </a:solidFill>
              </a:rPr>
              <a:t>如果有两个或更多的中断指定为相同的优先级（例如优先级全为 </a:t>
            </a:r>
            <a:r>
              <a:rPr lang="en-US" altLang="zh-CN" sz="2000" dirty="0">
                <a:solidFill>
                  <a:schemeClr val="tx1"/>
                </a:solidFill>
              </a:rPr>
              <a:t>0</a:t>
            </a:r>
            <a:r>
              <a:rPr lang="zh-CN" altLang="en-US" sz="2000" dirty="0">
                <a:solidFill>
                  <a:schemeClr val="tx1"/>
                </a:solidFill>
              </a:rPr>
              <a:t>），那么它们的硬件优先级（位置编号越低优先级越高）就决定了处理器激活这些中断的顺序。</a:t>
            </a:r>
            <a:endParaRPr lang="en-US" altLang="zh-CN" sz="2000" dirty="0">
              <a:solidFill>
                <a:schemeClr val="tx1"/>
              </a:solidFill>
            </a:endParaRPr>
          </a:p>
          <a:p>
            <a:pPr marL="465137" lvl="1" indent="0">
              <a:lnSpc>
                <a:spcPct val="150000"/>
              </a:lnSpc>
              <a:buNone/>
            </a:pPr>
            <a:r>
              <a:rPr lang="zh-CN" altLang="en-US" sz="2000" dirty="0"/>
              <a:t>例如，如果 </a:t>
            </a:r>
            <a:r>
              <a:rPr lang="en-US" altLang="zh-CN" sz="2000" dirty="0" err="1"/>
              <a:t>PendSV</a:t>
            </a:r>
            <a:r>
              <a:rPr lang="en-US" altLang="zh-CN" sz="2000" dirty="0"/>
              <a:t> </a:t>
            </a:r>
            <a:r>
              <a:rPr lang="zh-CN" altLang="en-US" sz="2000" dirty="0"/>
              <a:t>和 </a:t>
            </a:r>
            <a:r>
              <a:rPr lang="en-US" altLang="zh-CN" sz="2000" dirty="0" err="1"/>
              <a:t>SysTick</a:t>
            </a:r>
            <a:r>
              <a:rPr lang="en-US" altLang="zh-CN" sz="2000" dirty="0"/>
              <a:t> </a:t>
            </a:r>
            <a:r>
              <a:rPr lang="zh-CN" altLang="en-US" sz="2000" dirty="0"/>
              <a:t>的优先级都为 </a:t>
            </a:r>
            <a:r>
              <a:rPr lang="en-US" altLang="zh-CN" sz="2000" dirty="0"/>
              <a:t>0</a:t>
            </a:r>
            <a:r>
              <a:rPr lang="zh-CN" altLang="en-US" sz="2000" dirty="0"/>
              <a:t>，那么</a:t>
            </a:r>
            <a:r>
              <a:rPr lang="en-US" altLang="zh-CN" sz="2000" dirty="0" err="1"/>
              <a:t>PendSV</a:t>
            </a:r>
            <a:r>
              <a:rPr lang="en-US" altLang="zh-CN" sz="2000" dirty="0"/>
              <a:t> </a:t>
            </a:r>
            <a:r>
              <a:rPr lang="zh-CN" altLang="en-US" sz="2000" dirty="0"/>
              <a:t>的优先级更高。</a:t>
            </a:r>
          </a:p>
        </p:txBody>
      </p:sp>
    </p:spTree>
    <p:extLst>
      <p:ext uri="{BB962C8B-B14F-4D97-AF65-F5344CB8AC3E}">
        <p14:creationId xmlns:p14="http://schemas.microsoft.com/office/powerpoint/2010/main" val="89268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中断优先级</a:t>
            </a:r>
            <a:endParaRPr lang="zh-CN" altLang="en-US" sz="4000" dirty="0"/>
          </a:p>
        </p:txBody>
      </p:sp>
      <p:sp>
        <p:nvSpPr>
          <p:cNvPr id="3" name="内容占位符 2"/>
          <p:cNvSpPr>
            <a:spLocks noGrp="1"/>
          </p:cNvSpPr>
          <p:nvPr>
            <p:ph idx="1"/>
          </p:nvPr>
        </p:nvSpPr>
        <p:spPr/>
        <p:txBody>
          <a:bodyPr/>
          <a:lstStyle/>
          <a:p>
            <a:pPr>
              <a:lnSpc>
                <a:spcPct val="150000"/>
              </a:lnSpc>
            </a:pPr>
            <a:r>
              <a:rPr lang="zh-CN" altLang="en-US" sz="2400" dirty="0"/>
              <a:t>优先级有</a:t>
            </a:r>
            <a:r>
              <a:rPr lang="en-US" altLang="zh-CN" sz="2400" dirty="0"/>
              <a:t>3</a:t>
            </a:r>
            <a:r>
              <a:rPr lang="zh-CN" altLang="en-US" sz="2400" dirty="0"/>
              <a:t>位，共</a:t>
            </a:r>
            <a:r>
              <a:rPr lang="en-US" altLang="zh-CN" sz="2400" dirty="0"/>
              <a:t>8</a:t>
            </a:r>
            <a:r>
              <a:rPr lang="zh-CN" altLang="en-US" sz="2400" dirty="0"/>
              <a:t>个优先级。</a:t>
            </a:r>
            <a:endParaRPr lang="en-US" altLang="zh-CN" sz="2400" dirty="0"/>
          </a:p>
          <a:p>
            <a:pPr>
              <a:lnSpc>
                <a:spcPct val="150000"/>
              </a:lnSpc>
            </a:pPr>
            <a:r>
              <a:rPr lang="zh-CN" altLang="en-US" sz="2400" dirty="0" smtClean="0"/>
              <a:t>抢占式</a:t>
            </a:r>
            <a:r>
              <a:rPr lang="zh-CN" altLang="en-US" sz="2400" dirty="0"/>
              <a:t>优先级（</a:t>
            </a:r>
            <a:r>
              <a:rPr lang="en-US" altLang="zh-CN" sz="2400" dirty="0"/>
              <a:t>pre-emption priority)</a:t>
            </a:r>
          </a:p>
          <a:p>
            <a:pPr lvl="1">
              <a:lnSpc>
                <a:spcPct val="150000"/>
              </a:lnSpc>
            </a:pPr>
            <a:r>
              <a:rPr lang="zh-CN" altLang="en-US" sz="2000" dirty="0">
                <a:solidFill>
                  <a:schemeClr val="tx1"/>
                </a:solidFill>
              </a:rPr>
              <a:t>高抢占式优先级的</a:t>
            </a:r>
            <a:r>
              <a:rPr lang="zh-CN" altLang="en-US" sz="2000" dirty="0" smtClean="0">
                <a:solidFill>
                  <a:schemeClr val="tx1"/>
                </a:solidFill>
              </a:rPr>
              <a:t>中断可以</a:t>
            </a:r>
            <a:r>
              <a:rPr lang="zh-CN" altLang="en-US" sz="2000" dirty="0">
                <a:solidFill>
                  <a:schemeClr val="tx1"/>
                </a:solidFill>
              </a:rPr>
              <a:t>打断当前的主程序</a:t>
            </a:r>
            <a:r>
              <a:rPr lang="en-US" altLang="zh-CN" sz="2000" dirty="0">
                <a:solidFill>
                  <a:schemeClr val="tx1"/>
                </a:solidFill>
              </a:rPr>
              <a:t>/</a:t>
            </a:r>
            <a:r>
              <a:rPr lang="zh-CN" altLang="en-US" sz="2000" dirty="0">
                <a:solidFill>
                  <a:schemeClr val="tx1"/>
                </a:solidFill>
              </a:rPr>
              <a:t>中断程序的运行</a:t>
            </a:r>
            <a:br>
              <a:rPr lang="zh-CN" altLang="en-US" sz="2000" dirty="0">
                <a:solidFill>
                  <a:schemeClr val="tx1"/>
                </a:solidFill>
              </a:rPr>
            </a:br>
            <a:r>
              <a:rPr lang="en-US" altLang="zh-CN" sz="2000" dirty="0">
                <a:solidFill>
                  <a:schemeClr val="tx1"/>
                </a:solidFill>
              </a:rPr>
              <a:t>---</a:t>
            </a:r>
            <a:r>
              <a:rPr lang="zh-CN" altLang="en-US" sz="2000" dirty="0" smtClean="0">
                <a:solidFill>
                  <a:schemeClr val="tx1"/>
                </a:solidFill>
              </a:rPr>
              <a:t>抢占式</a:t>
            </a:r>
            <a:r>
              <a:rPr lang="zh-CN" altLang="en-US" sz="2000" dirty="0">
                <a:solidFill>
                  <a:schemeClr val="tx1"/>
                </a:solidFill>
              </a:rPr>
              <a:t>优先响应，俗称中断嵌套</a:t>
            </a:r>
            <a:r>
              <a:rPr lang="zh-CN" altLang="en-US" dirty="0"/>
              <a:t>。 </a:t>
            </a:r>
            <a:endParaRPr lang="en-US" altLang="zh-CN" dirty="0"/>
          </a:p>
          <a:p>
            <a:pPr>
              <a:lnSpc>
                <a:spcPct val="150000"/>
              </a:lnSpc>
            </a:pPr>
            <a:r>
              <a:rPr lang="zh-CN" altLang="en-US" sz="2400" dirty="0" smtClean="0"/>
              <a:t>子优</a:t>
            </a:r>
            <a:r>
              <a:rPr lang="zh-CN" altLang="en-US" sz="2400" dirty="0"/>
              <a:t>先级（</a:t>
            </a:r>
            <a:r>
              <a:rPr lang="en-US" altLang="zh-CN" sz="2400" dirty="0"/>
              <a:t>sub priority)</a:t>
            </a:r>
          </a:p>
          <a:p>
            <a:pPr lvl="1">
              <a:lnSpc>
                <a:spcPct val="150000"/>
              </a:lnSpc>
            </a:pPr>
            <a:r>
              <a:rPr lang="zh-CN" altLang="en-US" sz="2000" dirty="0">
                <a:solidFill>
                  <a:schemeClr val="tx1"/>
                </a:solidFill>
              </a:rPr>
              <a:t>在抢占式优先级相同的情况下，高子优先级的中断优先被响应；</a:t>
            </a:r>
            <a:endParaRPr lang="en-US" altLang="zh-CN" sz="2000" dirty="0">
              <a:solidFill>
                <a:schemeClr val="tx1"/>
              </a:solidFill>
            </a:endParaRPr>
          </a:p>
          <a:p>
            <a:pPr lvl="1">
              <a:lnSpc>
                <a:spcPct val="150000"/>
              </a:lnSpc>
            </a:pPr>
            <a:r>
              <a:rPr lang="zh-CN" altLang="en-US" sz="2000" dirty="0">
                <a:solidFill>
                  <a:schemeClr val="tx1"/>
                </a:solidFill>
              </a:rPr>
              <a:t>在抢占式优先级相同的情况下，如果有低子优先级中断正在执行，高子优先级的中断要等待已被响应的低子优先级中断执行结束后才能得到响应</a:t>
            </a:r>
            <a:r>
              <a:rPr lang="en-US" altLang="zh-CN" sz="2000" dirty="0">
                <a:solidFill>
                  <a:schemeClr val="tx1"/>
                </a:solidFill>
              </a:rPr>
              <a:t>——</a:t>
            </a:r>
            <a:r>
              <a:rPr lang="zh-CN" altLang="en-US" sz="2000" dirty="0">
                <a:solidFill>
                  <a:schemeClr val="tx1"/>
                </a:solidFill>
              </a:rPr>
              <a:t>非抢断式响应</a:t>
            </a:r>
            <a:r>
              <a:rPr lang="en-US" altLang="zh-CN" sz="2000" dirty="0">
                <a:solidFill>
                  <a:schemeClr val="tx1"/>
                </a:solidFill>
              </a:rPr>
              <a:t>(</a:t>
            </a:r>
            <a:r>
              <a:rPr lang="zh-CN" altLang="en-US" sz="2000" dirty="0">
                <a:solidFill>
                  <a:schemeClr val="tx1"/>
                </a:solidFill>
              </a:rPr>
              <a:t>不能嵌套</a:t>
            </a:r>
            <a:r>
              <a:rPr lang="en-US" altLang="zh-CN" sz="2000" dirty="0">
                <a:solidFill>
                  <a:schemeClr val="tx1"/>
                </a:solidFill>
              </a:rPr>
              <a:t>)</a:t>
            </a:r>
            <a:r>
              <a:rPr lang="zh-CN" altLang="en-US" sz="2000" dirty="0" smtClean="0">
                <a:solidFill>
                  <a:schemeClr val="tx1"/>
                </a:solidFill>
              </a:rPr>
              <a:t>。</a:t>
            </a:r>
            <a:endParaRPr kumimoji="1" lang="zh-CN" altLang="en-US" sz="2000" dirty="0">
              <a:solidFill>
                <a:schemeClr val="tx1"/>
              </a:solidFill>
            </a:endParaRPr>
          </a:p>
        </p:txBody>
      </p:sp>
    </p:spTree>
    <p:extLst>
      <p:ext uri="{BB962C8B-B14F-4D97-AF65-F5344CB8AC3E}">
        <p14:creationId xmlns:p14="http://schemas.microsoft.com/office/powerpoint/2010/main" val="1986483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3" name="内容占位符 2"/>
          <p:cNvSpPr>
            <a:spLocks noGrp="1"/>
          </p:cNvSpPr>
          <p:nvPr>
            <p:ph idx="1"/>
          </p:nvPr>
        </p:nvSpPr>
        <p:spPr/>
        <p:txBody>
          <a:bodyPr/>
          <a:lstStyle/>
          <a:p>
            <a:pPr>
              <a:lnSpc>
                <a:spcPct val="150000"/>
              </a:lnSpc>
            </a:pPr>
            <a:r>
              <a:rPr lang="zh-CN" altLang="en-US" sz="2400" dirty="0"/>
              <a:t>判断中断是否会被响应的依据</a:t>
            </a:r>
            <a:endParaRPr lang="en-US" altLang="zh-CN" sz="2400" dirty="0"/>
          </a:p>
          <a:p>
            <a:pPr lvl="1">
              <a:lnSpc>
                <a:spcPct val="150000"/>
              </a:lnSpc>
            </a:pPr>
            <a:r>
              <a:rPr lang="zh-CN" altLang="en-US" sz="2000" dirty="0">
                <a:solidFill>
                  <a:schemeClr val="tx1"/>
                </a:solidFill>
              </a:rPr>
              <a:t>首先</a:t>
            </a:r>
            <a:r>
              <a:rPr lang="zh-CN" altLang="en-US" sz="2000" dirty="0" smtClean="0">
                <a:solidFill>
                  <a:schemeClr val="tx1"/>
                </a:solidFill>
              </a:rPr>
              <a:t>是</a:t>
            </a:r>
            <a:r>
              <a:rPr lang="zh-CN" altLang="en-US" sz="2000" dirty="0">
                <a:solidFill>
                  <a:schemeClr val="tx1"/>
                </a:solidFill>
              </a:rPr>
              <a:t>抢占式</a:t>
            </a:r>
            <a:r>
              <a:rPr lang="zh-CN" altLang="en-US" sz="2000" dirty="0" smtClean="0">
                <a:solidFill>
                  <a:schemeClr val="tx1"/>
                </a:solidFill>
              </a:rPr>
              <a:t>优先级</a:t>
            </a:r>
            <a:r>
              <a:rPr lang="zh-CN" altLang="en-US" sz="2000" dirty="0">
                <a:solidFill>
                  <a:schemeClr val="tx1"/>
                </a:solidFill>
              </a:rPr>
              <a:t>，其次是子优先级；</a:t>
            </a:r>
            <a:endParaRPr lang="en-US" altLang="zh-CN" sz="2000" dirty="0">
              <a:solidFill>
                <a:schemeClr val="tx1"/>
              </a:solidFill>
            </a:endParaRPr>
          </a:p>
          <a:p>
            <a:pPr lvl="1">
              <a:lnSpc>
                <a:spcPct val="150000"/>
              </a:lnSpc>
            </a:pPr>
            <a:r>
              <a:rPr lang="zh-CN" altLang="en-US" sz="2000" dirty="0">
                <a:solidFill>
                  <a:schemeClr val="tx1"/>
                </a:solidFill>
              </a:rPr>
              <a:t>抢占式</a:t>
            </a:r>
            <a:r>
              <a:rPr lang="zh-CN" altLang="en-US" sz="2000" dirty="0" smtClean="0">
                <a:solidFill>
                  <a:schemeClr val="tx1"/>
                </a:solidFill>
              </a:rPr>
              <a:t>优先级</a:t>
            </a:r>
            <a:r>
              <a:rPr lang="zh-CN" altLang="en-US" sz="2000" dirty="0">
                <a:solidFill>
                  <a:schemeClr val="tx1"/>
                </a:solidFill>
              </a:rPr>
              <a:t>决定是否会有中断嵌套；</a:t>
            </a:r>
            <a:endParaRPr lang="en-US" altLang="zh-CN" sz="2000" dirty="0">
              <a:solidFill>
                <a:schemeClr val="tx1"/>
              </a:solidFill>
            </a:endParaRPr>
          </a:p>
          <a:p>
            <a:pPr lvl="1">
              <a:lnSpc>
                <a:spcPct val="150000"/>
              </a:lnSpc>
            </a:pPr>
            <a:r>
              <a:rPr lang="en-US" altLang="zh-CN" sz="2000" dirty="0">
                <a:solidFill>
                  <a:schemeClr val="tx1"/>
                </a:solidFill>
              </a:rPr>
              <a:t>Reset</a:t>
            </a:r>
            <a:r>
              <a:rPr lang="zh-CN" altLang="en-US" sz="2000" dirty="0">
                <a:solidFill>
                  <a:schemeClr val="tx1"/>
                </a:solidFill>
              </a:rPr>
              <a:t>、 </a:t>
            </a:r>
            <a:r>
              <a:rPr lang="en-US" altLang="zh-CN" sz="2000" dirty="0">
                <a:solidFill>
                  <a:schemeClr val="tx1"/>
                </a:solidFill>
              </a:rPr>
              <a:t>NMI</a:t>
            </a:r>
            <a:r>
              <a:rPr lang="zh-CN" altLang="en-US" sz="2000" dirty="0">
                <a:solidFill>
                  <a:schemeClr val="tx1"/>
                </a:solidFill>
              </a:rPr>
              <a:t>、 </a:t>
            </a:r>
            <a:r>
              <a:rPr lang="en-US" altLang="zh-CN" sz="2000" dirty="0">
                <a:solidFill>
                  <a:schemeClr val="tx1"/>
                </a:solidFill>
              </a:rPr>
              <a:t>Hard Fault</a:t>
            </a:r>
            <a:r>
              <a:rPr lang="zh-CN" altLang="en-US" sz="2000" dirty="0">
                <a:solidFill>
                  <a:schemeClr val="tx1"/>
                </a:solidFill>
              </a:rPr>
              <a:t>的优先级为负</a:t>
            </a:r>
            <a:r>
              <a:rPr lang="en-US" altLang="zh-CN" sz="2000" dirty="0">
                <a:solidFill>
                  <a:schemeClr val="tx1"/>
                </a:solidFill>
              </a:rPr>
              <a:t>(</a:t>
            </a:r>
            <a:r>
              <a:rPr lang="zh-CN" altLang="en-US" sz="2000" dirty="0">
                <a:solidFill>
                  <a:schemeClr val="tx1"/>
                </a:solidFill>
              </a:rPr>
              <a:t>高于普通中断优先级</a:t>
            </a:r>
            <a:r>
              <a:rPr lang="en-US" altLang="zh-CN" sz="2000" dirty="0">
                <a:solidFill>
                  <a:schemeClr val="tx1"/>
                </a:solidFill>
              </a:rPr>
              <a:t>)</a:t>
            </a:r>
            <a:r>
              <a:rPr lang="zh-CN" altLang="en-US" sz="2000" dirty="0">
                <a:solidFill>
                  <a:schemeClr val="tx1"/>
                </a:solidFill>
              </a:rPr>
              <a:t>且不可修改</a:t>
            </a:r>
            <a:endParaRPr lang="en-US" altLang="zh-CN" sz="2000" dirty="0">
              <a:solidFill>
                <a:schemeClr val="tx1"/>
              </a:solidFill>
            </a:endParaRPr>
          </a:p>
          <a:p>
            <a:pPr>
              <a:lnSpc>
                <a:spcPct val="150000"/>
              </a:lnSpc>
            </a:pPr>
            <a:r>
              <a:rPr lang="zh-CN" altLang="en-US" sz="2400" dirty="0"/>
              <a:t>优先级有</a:t>
            </a:r>
            <a:r>
              <a:rPr lang="en-US" altLang="zh-CN" sz="2400" dirty="0"/>
              <a:t>3</a:t>
            </a:r>
            <a:r>
              <a:rPr lang="zh-CN" altLang="en-US" sz="2400" dirty="0"/>
              <a:t>位，共</a:t>
            </a:r>
            <a:r>
              <a:rPr lang="en-US" altLang="zh-CN" sz="2400" dirty="0"/>
              <a:t>8</a:t>
            </a:r>
            <a:r>
              <a:rPr lang="zh-CN" altLang="en-US" sz="2400" dirty="0"/>
              <a:t>个</a:t>
            </a:r>
            <a:r>
              <a:rPr lang="zh-CN" altLang="en-US" sz="2400" dirty="0" smtClean="0"/>
              <a:t>优先级，分成</a:t>
            </a:r>
            <a:r>
              <a:rPr lang="zh-CN" altLang="en-US" sz="2400" dirty="0"/>
              <a:t>抢占</a:t>
            </a:r>
            <a:r>
              <a:rPr lang="zh-CN" altLang="en-US" sz="2400" dirty="0" smtClean="0"/>
              <a:t>优先级和</a:t>
            </a:r>
            <a:r>
              <a:rPr lang="zh-CN" altLang="en-US" sz="2400" dirty="0"/>
              <a:t>非抢占优先级</a:t>
            </a:r>
            <a:r>
              <a:rPr lang="en-US" altLang="zh-CN" sz="2400" dirty="0"/>
              <a:t>(</a:t>
            </a:r>
            <a:r>
              <a:rPr lang="zh-CN" altLang="en-US" sz="2400" dirty="0"/>
              <a:t>子优先级</a:t>
            </a:r>
            <a:r>
              <a:rPr lang="en-US" altLang="zh-CN" sz="2400" dirty="0"/>
              <a:t>)</a:t>
            </a:r>
            <a:r>
              <a:rPr lang="zh-CN" altLang="en-US" sz="2400" dirty="0"/>
              <a:t>。子优先级仅仅在抢占优先级相同时才有影响；可编程设定优先级组寄存器中的抢占优先级的位数和非抢占优先级的</a:t>
            </a:r>
            <a:r>
              <a:rPr lang="zh-CN" altLang="en-US" sz="2400" dirty="0" smtClean="0"/>
              <a:t>位数</a:t>
            </a:r>
            <a:r>
              <a:rPr lang="zh-CN" altLang="en-US" sz="2400" dirty="0"/>
              <a:t>。数字</a:t>
            </a:r>
            <a:r>
              <a:rPr lang="zh-CN" altLang="en-US" sz="2400" dirty="0" smtClean="0"/>
              <a:t>越</a:t>
            </a:r>
            <a:r>
              <a:rPr lang="zh-CN" altLang="en-US" sz="2400" dirty="0"/>
              <a:t>小</a:t>
            </a:r>
            <a:r>
              <a:rPr lang="zh-CN" altLang="en-US" sz="2400" dirty="0" smtClean="0"/>
              <a:t>，</a:t>
            </a:r>
            <a:r>
              <a:rPr lang="zh-CN" altLang="en-US" sz="2400" dirty="0"/>
              <a:t>优先级越</a:t>
            </a:r>
            <a:r>
              <a:rPr lang="zh-CN" altLang="en-US" sz="2400" dirty="0" smtClean="0"/>
              <a:t>高。</a:t>
            </a:r>
            <a:endParaRPr lang="en-US" altLang="zh-CN" sz="2400" dirty="0"/>
          </a:p>
        </p:txBody>
      </p:sp>
    </p:spTree>
    <p:extLst>
      <p:ext uri="{BB962C8B-B14F-4D97-AF65-F5344CB8AC3E}">
        <p14:creationId xmlns:p14="http://schemas.microsoft.com/office/powerpoint/2010/main" val="520009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中断优先级</a:t>
            </a:r>
          </a:p>
        </p:txBody>
      </p:sp>
      <p:sp>
        <p:nvSpPr>
          <p:cNvPr id="4" name="内容占位符 1"/>
          <p:cNvSpPr txBox="1">
            <a:spLocks/>
          </p:cNvSpPr>
          <p:nvPr/>
        </p:nvSpPr>
        <p:spPr>
          <a:xfrm>
            <a:off x="304800" y="1295400"/>
            <a:ext cx="8637699" cy="4921498"/>
          </a:xfrm>
          <a:prstGeom prst="rect">
            <a:avLst/>
          </a:prstGeom>
        </p:spPr>
        <p:txBody>
          <a:bodyPr/>
          <a:lstStyle>
            <a:lvl1pPr marL="449263" indent="-449263" algn="l" rtl="0" eaLnBrk="0" fontAlgn="base" hangingPunct="0">
              <a:lnSpc>
                <a:spcPct val="110000"/>
              </a:lnSpc>
              <a:spcBef>
                <a:spcPct val="20000"/>
              </a:spcBef>
              <a:spcAft>
                <a:spcPct val="0"/>
              </a:spcAft>
              <a:buSzPct val="120000"/>
              <a:buBlip>
                <a:blip r:embed="rId2"/>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a:lstStyle>
          <a:p>
            <a:r>
              <a:rPr lang="zh-CN" altLang="en-US" sz="2400" kern="0" dirty="0" smtClean="0"/>
              <a:t>中断分组的抢占式优先级与子优先级的配置表</a:t>
            </a:r>
            <a:endParaRPr lang="en-US" altLang="zh-CN" sz="2400" kern="0" dirty="0" smtClean="0"/>
          </a:p>
          <a:p>
            <a:endParaRPr lang="en-US" altLang="zh-CN" kern="0" dirty="0" smtClean="0"/>
          </a:p>
          <a:p>
            <a:endParaRPr lang="en-US" altLang="zh-CN" kern="0" dirty="0" smtClean="0"/>
          </a:p>
          <a:p>
            <a:endParaRPr lang="en-US" altLang="zh-CN" kern="0" dirty="0" smtClean="0"/>
          </a:p>
          <a:p>
            <a:endParaRPr lang="en-US" altLang="zh-CN" kern="0" dirty="0" smtClean="0"/>
          </a:p>
          <a:p>
            <a:endParaRPr lang="en-US" altLang="zh-CN" sz="2000" kern="0" dirty="0" smtClean="0"/>
          </a:p>
          <a:p>
            <a:r>
              <a:rPr lang="en-US" altLang="zh-CN" sz="2000" kern="0" dirty="0" smtClean="0"/>
              <a:t>PRIGROUP</a:t>
            </a:r>
            <a:r>
              <a:rPr lang="zh-CN" altLang="en-US" sz="2000" kern="0" dirty="0" smtClean="0"/>
              <a:t>表示分配给子优先级的位数</a:t>
            </a:r>
            <a:endParaRPr lang="en-US" altLang="zh-CN" sz="2000" kern="0" dirty="0" smtClean="0"/>
          </a:p>
          <a:p>
            <a:pPr lvl="1"/>
            <a:r>
              <a:rPr lang="en-US" altLang="zh-CN" sz="1800" i="1" kern="0" dirty="0" err="1" smtClean="0">
                <a:solidFill>
                  <a:schemeClr val="accent4"/>
                </a:solidFill>
              </a:rPr>
              <a:t>IntPriorityGroupingSet</a:t>
            </a:r>
            <a:r>
              <a:rPr lang="zh-CN" altLang="en-US" sz="1800" i="1" kern="0" dirty="0" smtClean="0">
                <a:solidFill>
                  <a:schemeClr val="accent4"/>
                </a:solidFill>
              </a:rPr>
              <a:t>（</a:t>
            </a:r>
            <a:r>
              <a:rPr lang="en-US" altLang="zh-CN" sz="1800" i="1" kern="0" dirty="0" smtClean="0">
                <a:solidFill>
                  <a:schemeClr val="accent4"/>
                </a:solidFill>
              </a:rPr>
              <a:t>7</a:t>
            </a:r>
            <a:r>
              <a:rPr lang="zh-CN" altLang="en-US" sz="1800" i="1" kern="0" dirty="0" smtClean="0">
                <a:solidFill>
                  <a:schemeClr val="accent4"/>
                </a:solidFill>
              </a:rPr>
              <a:t>）</a:t>
            </a:r>
            <a:r>
              <a:rPr lang="en-US" altLang="zh-CN" sz="1800" kern="0" dirty="0" smtClean="0"/>
              <a:t>//</a:t>
            </a:r>
            <a:r>
              <a:rPr lang="zh-CN" altLang="en-US" sz="1800" kern="0" dirty="0" smtClean="0"/>
              <a:t>分配</a:t>
            </a:r>
            <a:r>
              <a:rPr lang="en-US" altLang="zh-CN" sz="1800" kern="0" dirty="0" smtClean="0"/>
              <a:t>3</a:t>
            </a:r>
            <a:r>
              <a:rPr lang="zh-CN" altLang="en-US" sz="1800" kern="0" dirty="0" smtClean="0"/>
              <a:t>位</a:t>
            </a:r>
            <a:r>
              <a:rPr lang="zh-CN" altLang="en-US" sz="1800" kern="0" dirty="0" smtClean="0"/>
              <a:t>给抢占式优先级</a:t>
            </a:r>
            <a:r>
              <a:rPr lang="zh-CN" altLang="en-US" sz="1800" kern="0" dirty="0" smtClean="0"/>
              <a:t>，</a:t>
            </a:r>
            <a:r>
              <a:rPr lang="en-US" altLang="zh-CN" sz="1800" kern="0" dirty="0" smtClean="0"/>
              <a:t>0</a:t>
            </a:r>
            <a:r>
              <a:rPr lang="zh-CN" altLang="en-US" sz="1800" kern="0" dirty="0" smtClean="0"/>
              <a:t>位</a:t>
            </a:r>
            <a:r>
              <a:rPr lang="zh-CN" altLang="en-US" sz="1800" kern="0" dirty="0" smtClean="0"/>
              <a:t>给子优先级</a:t>
            </a:r>
            <a:endParaRPr lang="en-US" altLang="zh-CN" sz="1800" kern="0" dirty="0" smtClean="0"/>
          </a:p>
          <a:p>
            <a:pPr lvl="1"/>
            <a:r>
              <a:rPr lang="en-US" altLang="zh-CN" sz="1800" i="1" kern="0" dirty="0" err="1" smtClean="0">
                <a:solidFill>
                  <a:schemeClr val="accent4"/>
                </a:solidFill>
              </a:rPr>
              <a:t>IntPriorityGroupingSet</a:t>
            </a:r>
            <a:r>
              <a:rPr lang="zh-CN" altLang="en-US" sz="1800" i="1" kern="0" dirty="0" smtClean="0">
                <a:solidFill>
                  <a:schemeClr val="accent4"/>
                </a:solidFill>
              </a:rPr>
              <a:t>（</a:t>
            </a:r>
            <a:r>
              <a:rPr lang="en-US" altLang="zh-CN" sz="1800" i="1" kern="0" dirty="0" smtClean="0">
                <a:solidFill>
                  <a:schemeClr val="accent4"/>
                </a:solidFill>
              </a:rPr>
              <a:t>0</a:t>
            </a:r>
            <a:r>
              <a:rPr lang="zh-CN" altLang="en-US" sz="1800" i="1" kern="0" dirty="0" smtClean="0">
                <a:solidFill>
                  <a:schemeClr val="accent4"/>
                </a:solidFill>
              </a:rPr>
              <a:t>）</a:t>
            </a:r>
            <a:r>
              <a:rPr lang="en-US" altLang="zh-CN" sz="1800" kern="0" dirty="0" smtClean="0"/>
              <a:t>//</a:t>
            </a:r>
            <a:r>
              <a:rPr lang="zh-CN" altLang="en-US" sz="1800" kern="0" dirty="0" smtClean="0"/>
              <a:t>分配</a:t>
            </a:r>
            <a:r>
              <a:rPr lang="en-US" altLang="zh-CN" sz="1800" kern="0" dirty="0" smtClean="0"/>
              <a:t>0</a:t>
            </a:r>
            <a:r>
              <a:rPr lang="zh-CN" altLang="en-US" sz="1800" kern="0" dirty="0" smtClean="0"/>
              <a:t>位</a:t>
            </a:r>
            <a:r>
              <a:rPr lang="zh-CN" altLang="en-US" sz="1800" kern="0" dirty="0" smtClean="0"/>
              <a:t>给抢占式优先级</a:t>
            </a:r>
            <a:r>
              <a:rPr lang="zh-CN" altLang="en-US" sz="1800" kern="0" dirty="0" smtClean="0"/>
              <a:t>，</a:t>
            </a:r>
            <a:r>
              <a:rPr lang="en-US" altLang="zh-CN" sz="1800" kern="0" dirty="0" smtClean="0"/>
              <a:t>3</a:t>
            </a:r>
            <a:r>
              <a:rPr lang="zh-CN" altLang="en-US" sz="1800" kern="0" dirty="0" smtClean="0"/>
              <a:t>位</a:t>
            </a:r>
            <a:r>
              <a:rPr lang="zh-CN" altLang="en-US" sz="1800" kern="0" dirty="0" smtClean="0"/>
              <a:t>给子优先级</a:t>
            </a:r>
            <a:endParaRPr lang="en-US" altLang="zh-CN" sz="1800" kern="0" dirty="0" smtClean="0"/>
          </a:p>
          <a:p>
            <a:pPr lvl="1"/>
            <a:r>
              <a:rPr lang="en-US" altLang="zh-CN" sz="1800" i="1" kern="0" dirty="0" err="1" smtClean="0">
                <a:solidFill>
                  <a:schemeClr val="accent4"/>
                </a:solidFill>
              </a:rPr>
              <a:t>IntPriorityGroupingSet</a:t>
            </a:r>
            <a:r>
              <a:rPr lang="zh-CN" altLang="en-US" sz="1800" i="1" kern="0" dirty="0" smtClean="0">
                <a:solidFill>
                  <a:schemeClr val="accent4"/>
                </a:solidFill>
              </a:rPr>
              <a:t>（</a:t>
            </a:r>
            <a:r>
              <a:rPr lang="en-US" altLang="zh-CN" sz="1800" i="1" kern="0" dirty="0" smtClean="0">
                <a:solidFill>
                  <a:schemeClr val="accent4"/>
                </a:solidFill>
              </a:rPr>
              <a:t>7</a:t>
            </a:r>
            <a:r>
              <a:rPr lang="zh-CN" altLang="en-US" sz="1800" i="1" kern="0" dirty="0" smtClean="0">
                <a:solidFill>
                  <a:schemeClr val="accent4"/>
                </a:solidFill>
              </a:rPr>
              <a:t>）</a:t>
            </a:r>
            <a:r>
              <a:rPr lang="en-US" altLang="zh-CN" sz="1800" kern="0" dirty="0" smtClean="0"/>
              <a:t>//</a:t>
            </a:r>
            <a:r>
              <a:rPr lang="zh-CN" altLang="en-US" sz="1800" kern="0" dirty="0" smtClean="0"/>
              <a:t>为复位默认值，</a:t>
            </a:r>
            <a:r>
              <a:rPr lang="zh-CN" altLang="en-US" sz="1800" kern="0" dirty="0" smtClean="0"/>
              <a:t>即</a:t>
            </a:r>
            <a:r>
              <a:rPr lang="zh-CN" altLang="en-US" sz="1800" kern="0" dirty="0"/>
              <a:t>全</a:t>
            </a:r>
            <a:r>
              <a:rPr lang="zh-CN" altLang="en-US" sz="1800" kern="0" dirty="0" smtClean="0"/>
              <a:t>抢占</a:t>
            </a:r>
            <a:r>
              <a:rPr lang="zh-CN" altLang="en-US" sz="1800" kern="0" dirty="0" smtClean="0"/>
              <a:t>式</a:t>
            </a:r>
            <a:r>
              <a:rPr lang="zh-CN" altLang="en-US" sz="1800" kern="0" dirty="0" smtClean="0"/>
              <a:t>优先级</a:t>
            </a:r>
            <a:endParaRPr lang="en-US" altLang="zh-CN" sz="1800" kern="0" dirty="0" smtClean="0"/>
          </a:p>
          <a:p>
            <a:endParaRPr lang="en-US" altLang="zh-CN" kern="0" dirty="0" smtClean="0"/>
          </a:p>
          <a:p>
            <a:endParaRPr lang="en-US" altLang="zh-CN" kern="0" dirty="0" smtClean="0"/>
          </a:p>
          <a:p>
            <a:endParaRPr lang="en-US" altLang="zh-CN" kern="0" dirty="0" smtClean="0"/>
          </a:p>
          <a:p>
            <a:pPr marL="0" indent="0">
              <a:buFontTx/>
              <a:buNone/>
            </a:pPr>
            <a:endParaRPr lang="en-US" altLang="zh-CN" kern="0" dirty="0" smtClean="0"/>
          </a:p>
          <a:p>
            <a:endParaRPr lang="zh-CN" altLang="en-US" kern="0" dirty="0"/>
          </a:p>
        </p:txBody>
      </p:sp>
      <p:graphicFrame>
        <p:nvGraphicFramePr>
          <p:cNvPr id="5" name="表格 4"/>
          <p:cNvGraphicFramePr>
            <a:graphicFrameLocks noGrp="1"/>
          </p:cNvGraphicFramePr>
          <p:nvPr>
            <p:extLst>
              <p:ext uri="{D42A27DB-BD31-4B8C-83A1-F6EECF244321}">
                <p14:modId xmlns:p14="http://schemas.microsoft.com/office/powerpoint/2010/main" val="2692389077"/>
              </p:ext>
            </p:extLst>
          </p:nvPr>
        </p:nvGraphicFramePr>
        <p:xfrm>
          <a:off x="990600" y="1950720"/>
          <a:ext cx="7315200" cy="21640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12348752"/>
                    </a:ext>
                  </a:extLst>
                </a:gridCol>
                <a:gridCol w="1371600">
                  <a:extLst>
                    <a:ext uri="{9D8B030D-6E8A-4147-A177-3AD203B41FA5}">
                      <a16:colId xmlns:a16="http://schemas.microsoft.com/office/drawing/2014/main" val="1112645289"/>
                    </a:ext>
                  </a:extLst>
                </a:gridCol>
                <a:gridCol w="1066800">
                  <a:extLst>
                    <a:ext uri="{9D8B030D-6E8A-4147-A177-3AD203B41FA5}">
                      <a16:colId xmlns:a16="http://schemas.microsoft.com/office/drawing/2014/main" val="3496294068"/>
                    </a:ext>
                  </a:extLst>
                </a:gridCol>
                <a:gridCol w="1143000">
                  <a:extLst>
                    <a:ext uri="{9D8B030D-6E8A-4147-A177-3AD203B41FA5}">
                      <a16:colId xmlns:a16="http://schemas.microsoft.com/office/drawing/2014/main" val="244422104"/>
                    </a:ext>
                  </a:extLst>
                </a:gridCol>
                <a:gridCol w="1143000">
                  <a:extLst>
                    <a:ext uri="{9D8B030D-6E8A-4147-A177-3AD203B41FA5}">
                      <a16:colId xmlns:a16="http://schemas.microsoft.com/office/drawing/2014/main" val="2269022010"/>
                    </a:ext>
                  </a:extLst>
                </a:gridCol>
                <a:gridCol w="1143000">
                  <a:extLst>
                    <a:ext uri="{9D8B030D-6E8A-4147-A177-3AD203B41FA5}">
                      <a16:colId xmlns:a16="http://schemas.microsoft.com/office/drawing/2014/main" val="3328049286"/>
                    </a:ext>
                  </a:extLst>
                </a:gridCol>
              </a:tblGrid>
              <a:tr h="370840">
                <a:tc>
                  <a:txBody>
                    <a:bodyPr/>
                    <a:lstStyle/>
                    <a:p>
                      <a:pPr algn="ctr"/>
                      <a:r>
                        <a:rPr lang="en-US" altLang="zh-CN" sz="1800" b="1" kern="1200" baseline="0" dirty="0">
                          <a:solidFill>
                            <a:schemeClr val="tx1"/>
                          </a:solidFill>
                          <a:latin typeface="+mn-lt"/>
                          <a:ea typeface="+mn-ea"/>
                          <a:cs typeface="+mn-cs"/>
                        </a:rPr>
                        <a:t>PRIGROUP</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kern="1200" baseline="0" dirty="0">
                          <a:solidFill>
                            <a:schemeClr val="tx1"/>
                          </a:solidFill>
                          <a:latin typeface="+mn-lt"/>
                          <a:ea typeface="+mn-ea"/>
                          <a:cs typeface="+mn-cs"/>
                        </a:rPr>
                        <a:t>二进制格式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solidFill>
                            <a:schemeClr val="tx1"/>
                          </a:solidFill>
                        </a:rPr>
                        <a:t>抢占</a:t>
                      </a:r>
                      <a:r>
                        <a:rPr lang="zh-CN" altLang="en-US" sz="1800" b="1" kern="1200" baseline="0" dirty="0">
                          <a:solidFill>
                            <a:schemeClr val="tx1"/>
                          </a:solidFill>
                          <a:latin typeface="+mn-lt"/>
                          <a:ea typeface="+mn-ea"/>
                          <a:cs typeface="+mn-cs"/>
                        </a:rPr>
                        <a:t>式优先级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kern="1200" baseline="0" dirty="0">
                          <a:solidFill>
                            <a:schemeClr val="tx1"/>
                          </a:solidFill>
                          <a:latin typeface="+mn-lt"/>
                          <a:ea typeface="+mn-ea"/>
                          <a:cs typeface="+mn-cs"/>
                        </a:rPr>
                        <a:t>子优先级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solidFill>
                            <a:schemeClr val="tx1"/>
                          </a:solidFill>
                        </a:rPr>
                        <a:t>抢占</a:t>
                      </a:r>
                      <a:r>
                        <a:rPr lang="zh-CN" altLang="en-US" sz="1800" b="1" kern="1200" baseline="0" dirty="0">
                          <a:solidFill>
                            <a:schemeClr val="tx1"/>
                          </a:solidFill>
                          <a:latin typeface="+mn-lt"/>
                          <a:ea typeface="+mn-ea"/>
                          <a:cs typeface="+mn-cs"/>
                        </a:rPr>
                        <a:t>式可选配置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kern="1200" baseline="0" dirty="0">
                          <a:solidFill>
                            <a:schemeClr val="tx1"/>
                          </a:solidFill>
                          <a:latin typeface="+mn-lt"/>
                          <a:ea typeface="+mn-ea"/>
                          <a:cs typeface="+mn-cs"/>
                        </a:rPr>
                        <a:t>子优先可选配置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946114"/>
                  </a:ext>
                </a:extLst>
              </a:tr>
              <a:tr h="370840">
                <a:tc>
                  <a:txBody>
                    <a:bodyPr/>
                    <a:lstStyle/>
                    <a:p>
                      <a:pPr algn="ctr"/>
                      <a:r>
                        <a:rPr lang="en-US" altLang="zh-CN" sz="1800" b="1" kern="1200" baseline="0" dirty="0">
                          <a:solidFill>
                            <a:schemeClr val="tx1"/>
                          </a:solidFill>
                          <a:latin typeface="+mn-lt"/>
                          <a:ea typeface="+mn-ea"/>
                          <a:cs typeface="+mn-cs"/>
                        </a:rPr>
                        <a:t>0x0</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err="1">
                          <a:solidFill>
                            <a:schemeClr val="tx1"/>
                          </a:solidFill>
                          <a:latin typeface="+mn-lt"/>
                          <a:ea typeface="+mn-ea"/>
                          <a:cs typeface="+mn-cs"/>
                        </a:rPr>
                        <a:t>B.yyy</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800" b="1" kern="1200" baseline="0" dirty="0">
                          <a:solidFill>
                            <a:schemeClr val="tx1"/>
                          </a:solidFill>
                          <a:latin typeface="+mn-lt"/>
                          <a:ea typeface="+mn-ea"/>
                          <a:cs typeface="+mn-cs"/>
                        </a:rPr>
                        <a:t>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a:solidFill>
                            <a:schemeClr val="tx1"/>
                          </a:solidFill>
                          <a:latin typeface="+mn-lt"/>
                          <a:ea typeface="+mn-ea"/>
                          <a:cs typeface="+mn-cs"/>
                        </a:rPr>
                        <a:t>3</a:t>
                      </a:r>
                      <a:r>
                        <a:rPr lang="zh-CN" altLang="en-US" sz="1800" b="1" kern="1200" baseline="0" dirty="0">
                          <a:solidFill>
                            <a:schemeClr val="tx1"/>
                          </a:solidFill>
                          <a:latin typeface="+mn-lt"/>
                          <a:ea typeface="+mn-ea"/>
                          <a:cs typeface="+mn-cs"/>
                        </a:rPr>
                        <a:t>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0</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0~7</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451704"/>
                  </a:ext>
                </a:extLst>
              </a:tr>
              <a:tr h="370840">
                <a:tc>
                  <a:txBody>
                    <a:bodyPr/>
                    <a:lstStyle/>
                    <a:p>
                      <a:pPr marL="0" algn="ctr" defTabSz="914400" rtl="0" eaLnBrk="1" latinLnBrk="0" hangingPunct="1"/>
                      <a:r>
                        <a:rPr lang="en-US" altLang="zh-CN" sz="1800" b="1" kern="1200" baseline="0" dirty="0">
                          <a:solidFill>
                            <a:schemeClr val="tx1"/>
                          </a:solidFill>
                          <a:latin typeface="+mn-lt"/>
                          <a:ea typeface="+mn-ea"/>
                          <a:cs typeface="+mn-cs"/>
                        </a:rPr>
                        <a:t>0x1</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err="1">
                          <a:solidFill>
                            <a:schemeClr val="tx1"/>
                          </a:solidFill>
                          <a:latin typeface="+mn-lt"/>
                          <a:ea typeface="+mn-ea"/>
                          <a:cs typeface="+mn-cs"/>
                        </a:rPr>
                        <a:t>Bx.yy</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1</a:t>
                      </a:r>
                      <a:r>
                        <a:rPr lang="zh-CN" altLang="en-US" sz="1800" b="1" kern="1200" baseline="0" dirty="0">
                          <a:solidFill>
                            <a:schemeClr val="tx1"/>
                          </a:solidFill>
                          <a:latin typeface="+mn-lt"/>
                          <a:ea typeface="+mn-ea"/>
                          <a:cs typeface="+mn-cs"/>
                        </a:rPr>
                        <a:t>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a:solidFill>
                            <a:schemeClr val="tx1"/>
                          </a:solidFill>
                          <a:latin typeface="+mn-lt"/>
                          <a:ea typeface="+mn-ea"/>
                          <a:cs typeface="+mn-cs"/>
                        </a:rPr>
                        <a:t>2</a:t>
                      </a:r>
                      <a:r>
                        <a:rPr lang="zh-CN" altLang="en-US" sz="1800" b="1" kern="1200" baseline="0" dirty="0">
                          <a:solidFill>
                            <a:schemeClr val="tx1"/>
                          </a:solidFill>
                          <a:latin typeface="+mn-lt"/>
                          <a:ea typeface="+mn-ea"/>
                          <a:cs typeface="+mn-cs"/>
                        </a:rPr>
                        <a:t>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0~1</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a:solidFill>
                            <a:schemeClr val="tx1"/>
                          </a:solidFill>
                          <a:latin typeface="+mn-lt"/>
                          <a:ea typeface="+mn-ea"/>
                          <a:cs typeface="+mn-cs"/>
                        </a:rPr>
                        <a:t>0~3</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987146"/>
                  </a:ext>
                </a:extLst>
              </a:tr>
              <a:tr h="411480">
                <a:tc>
                  <a:txBody>
                    <a:bodyPr/>
                    <a:lstStyle/>
                    <a:p>
                      <a:pPr marL="0" algn="ctr" defTabSz="914400" rtl="0" eaLnBrk="1" latinLnBrk="0" hangingPunct="1"/>
                      <a:r>
                        <a:rPr lang="en-US" altLang="zh-CN" sz="1800" b="1" kern="1200" baseline="0" dirty="0">
                          <a:solidFill>
                            <a:schemeClr val="tx1"/>
                          </a:solidFill>
                          <a:latin typeface="+mn-lt"/>
                          <a:ea typeface="+mn-ea"/>
                          <a:cs typeface="+mn-cs"/>
                        </a:rPr>
                        <a:t>0x2</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err="1">
                          <a:solidFill>
                            <a:schemeClr val="tx1"/>
                          </a:solidFill>
                          <a:latin typeface="+mn-lt"/>
                          <a:ea typeface="+mn-ea"/>
                          <a:cs typeface="+mn-cs"/>
                        </a:rPr>
                        <a:t>Bxx.y</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2</a:t>
                      </a:r>
                      <a:r>
                        <a:rPr lang="zh-CN" altLang="en-US" sz="1800" b="1" kern="1200" baseline="0" dirty="0">
                          <a:solidFill>
                            <a:schemeClr val="tx1"/>
                          </a:solidFill>
                          <a:latin typeface="+mn-lt"/>
                          <a:ea typeface="+mn-ea"/>
                          <a:cs typeface="+mn-cs"/>
                        </a:rPr>
                        <a:t>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a:solidFill>
                            <a:schemeClr val="tx1"/>
                          </a:solidFill>
                          <a:latin typeface="+mn-lt"/>
                          <a:ea typeface="+mn-ea"/>
                          <a:cs typeface="+mn-cs"/>
                        </a:rPr>
                        <a:t>1</a:t>
                      </a:r>
                      <a:r>
                        <a:rPr lang="zh-CN" altLang="en-US" sz="1800" b="1" kern="1200" baseline="0" dirty="0">
                          <a:solidFill>
                            <a:schemeClr val="tx1"/>
                          </a:solidFill>
                          <a:latin typeface="+mn-lt"/>
                          <a:ea typeface="+mn-ea"/>
                          <a:cs typeface="+mn-cs"/>
                        </a:rPr>
                        <a:t>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0~3</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a:solidFill>
                            <a:schemeClr val="tx1"/>
                          </a:solidFill>
                          <a:latin typeface="+mn-lt"/>
                          <a:ea typeface="+mn-ea"/>
                          <a:cs typeface="+mn-cs"/>
                        </a:rPr>
                        <a:t>0~1</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091497"/>
                  </a:ext>
                </a:extLst>
              </a:tr>
              <a:tr h="370840">
                <a:tc>
                  <a:txBody>
                    <a:bodyPr/>
                    <a:lstStyle/>
                    <a:p>
                      <a:pPr marL="0" algn="ctr" defTabSz="914400" rtl="0" eaLnBrk="1" latinLnBrk="0" hangingPunct="1"/>
                      <a:r>
                        <a:rPr lang="en-US" altLang="zh-CN" sz="1800" b="1" kern="1200" baseline="0" dirty="0" smtClean="0">
                          <a:solidFill>
                            <a:schemeClr val="tx1"/>
                          </a:solidFill>
                          <a:latin typeface="+mn-lt"/>
                          <a:ea typeface="+mn-ea"/>
                          <a:cs typeface="+mn-cs"/>
                        </a:rPr>
                        <a:t>0x3-0x7</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err="1">
                          <a:solidFill>
                            <a:schemeClr val="tx1"/>
                          </a:solidFill>
                          <a:latin typeface="+mn-lt"/>
                          <a:ea typeface="+mn-ea"/>
                          <a:cs typeface="+mn-cs"/>
                        </a:rPr>
                        <a:t>Bxxx</a:t>
                      </a:r>
                      <a:r>
                        <a:rPr lang="en-US" altLang="zh-CN" sz="1800" b="1" kern="1200" baseline="0" dirty="0">
                          <a:solidFill>
                            <a:schemeClr val="tx1"/>
                          </a:solidFill>
                          <a:latin typeface="+mn-lt"/>
                          <a:ea typeface="+mn-ea"/>
                          <a:cs typeface="+mn-cs"/>
                        </a:rPr>
                        <a:t>.</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a:solidFill>
                            <a:schemeClr val="tx1"/>
                          </a:solidFill>
                          <a:latin typeface="+mn-lt"/>
                          <a:ea typeface="+mn-ea"/>
                          <a:cs typeface="+mn-cs"/>
                        </a:rPr>
                        <a:t>3</a:t>
                      </a:r>
                      <a:r>
                        <a:rPr lang="zh-CN" altLang="en-US" sz="1800" b="1" kern="1200" baseline="0" dirty="0">
                          <a:solidFill>
                            <a:schemeClr val="tx1"/>
                          </a:solidFill>
                          <a:latin typeface="+mn-lt"/>
                          <a:ea typeface="+mn-ea"/>
                          <a:cs typeface="+mn-cs"/>
                        </a:rPr>
                        <a:t>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baseline="0" dirty="0">
                          <a:solidFill>
                            <a:schemeClr val="tx1"/>
                          </a:solidFill>
                          <a:latin typeface="+mn-lt"/>
                          <a:ea typeface="+mn-ea"/>
                          <a:cs typeface="+mn-cs"/>
                        </a:rPr>
                        <a:t>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0~7</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kern="1200" baseline="0" dirty="0">
                          <a:solidFill>
                            <a:schemeClr val="tx1"/>
                          </a:solidFill>
                          <a:latin typeface="+mn-lt"/>
                          <a:ea typeface="+mn-ea"/>
                          <a:cs typeface="+mn-cs"/>
                        </a:rPr>
                        <a:t>0</a:t>
                      </a:r>
                      <a:endParaRPr lang="zh-CN" altLang="en-US" sz="1800" b="1"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226463"/>
                  </a:ext>
                </a:extLst>
              </a:tr>
            </a:tbl>
          </a:graphicData>
        </a:graphic>
      </p:graphicFrame>
    </p:spTree>
    <p:extLst>
      <p:ext uri="{BB962C8B-B14F-4D97-AF65-F5344CB8AC3E}">
        <p14:creationId xmlns:p14="http://schemas.microsoft.com/office/powerpoint/2010/main" val="1328904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10850</TotalTime>
  <Words>1596</Words>
  <Application>Microsoft Office PowerPoint</Application>
  <PresentationFormat>全屏显示(4:3)</PresentationFormat>
  <Paragraphs>167</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等线 Light</vt:lpstr>
      <vt:lpstr>黑体</vt:lpstr>
      <vt:lpstr>华文新魏</vt:lpstr>
      <vt:lpstr>宋体</vt:lpstr>
      <vt:lpstr>Arial</vt:lpstr>
      <vt:lpstr>Corbel</vt:lpstr>
      <vt:lpstr>Wingdings</vt:lpstr>
      <vt:lpstr>1_自定义设计方案</vt:lpstr>
      <vt:lpstr>中    断</vt:lpstr>
      <vt:lpstr>概述</vt:lpstr>
      <vt:lpstr>中断优先级</vt:lpstr>
      <vt:lpstr>中断优先级</vt:lpstr>
      <vt:lpstr>中断优先级</vt:lpstr>
      <vt:lpstr>中断优先级</vt:lpstr>
      <vt:lpstr>中断优先级</vt:lpstr>
      <vt:lpstr>中断优先级</vt:lpstr>
      <vt:lpstr>中断优先级</vt:lpstr>
      <vt:lpstr>中断优先级</vt:lpstr>
      <vt:lpstr>中断优先级</vt:lpstr>
      <vt:lpstr>中断优先级</vt:lpstr>
      <vt:lpstr>中断优先级</vt:lpstr>
      <vt:lpstr>中断优先级</vt:lpstr>
      <vt:lpstr>中断向量</vt:lpstr>
      <vt:lpstr>库函数</vt:lpstr>
      <vt:lpstr>库函数</vt:lpstr>
      <vt:lpstr>库函数</vt:lpstr>
      <vt:lpstr>中断基本编程方法</vt:lpstr>
      <vt:lpstr>（1）使能相关片内外设，并进行基本的配置</vt:lpstr>
      <vt:lpstr>（2）设置具体中断的类型或触发方式</vt:lpstr>
      <vt:lpstr>（3）使能中断</vt:lpstr>
      <vt:lpstr>（4）编写中断服务函数</vt:lpstr>
      <vt:lpstr>（4）编写中断服务函数</vt:lpstr>
      <vt:lpstr>（5）注册中断服务函数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wzx</dc:creator>
  <cp:lastModifiedBy>Zhengxin weng</cp:lastModifiedBy>
  <cp:revision>2533</cp:revision>
  <cp:lastPrinted>1601-01-01T00:00:00Z</cp:lastPrinted>
  <dcterms:created xsi:type="dcterms:W3CDTF">1601-01-01T00:00:00Z</dcterms:created>
  <dcterms:modified xsi:type="dcterms:W3CDTF">2017-05-18T13:16:38Z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