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975" r:id="rId2"/>
    <p:sldId id="1007" r:id="rId3"/>
    <p:sldId id="1009" r:id="rId4"/>
    <p:sldId id="1011" r:id="rId5"/>
    <p:sldId id="1012" r:id="rId6"/>
    <p:sldId id="1013" r:id="rId7"/>
    <p:sldId id="1056" r:id="rId8"/>
    <p:sldId id="1057" r:id="rId9"/>
    <p:sldId id="1052" r:id="rId10"/>
    <p:sldId id="1053" r:id="rId11"/>
    <p:sldId id="876" r:id="rId12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  <a:srgbClr val="12357C"/>
    <a:srgbClr val="DDDDDD"/>
    <a:srgbClr val="132584"/>
    <a:srgbClr val="133984"/>
    <a:srgbClr val="93052E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7" autoAdjust="0"/>
    <p:restoredTop sz="97168" autoAdjust="0"/>
  </p:normalViewPr>
  <p:slideViewPr>
    <p:cSldViewPr snapToObjects="1">
      <p:cViewPr varScale="1">
        <p:scale>
          <a:sx n="99" d="100"/>
          <a:sy n="99" d="100"/>
        </p:scale>
        <p:origin x="1048" y="176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53" d="100"/>
          <a:sy n="53" d="100"/>
        </p:scale>
        <p:origin x="-1842" y="-108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5C10182-5137-43C0-A4A7-91A834E501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1373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C29D8AC-FC70-46C6-A890-F2D91EAFE9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0356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fld id="{7A7FA844-357B-4F48-BAC4-16D726F37AED}" type="slidenum">
              <a:rPr lang="en-US" altLang="zh-CN" sz="1200" smtClean="0">
                <a:ea typeface="宋体" pitchFamily="2" charset="-122"/>
              </a:rPr>
              <a:pPr eaLnBrk="1" hangingPunct="1"/>
              <a:t>1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2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3808413"/>
            <a:ext cx="3752850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1" descr="图片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2" descr="图片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3" descr="图片1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4" descr="图片3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5" descr="图片4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799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37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3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97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870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38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07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32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905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7262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136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01775"/>
            <a:ext cx="8839200" cy="19272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4800" dirty="0" err="1" smtClean="0"/>
              <a:t>SysTick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zh-CN" altLang="en-US" sz="4800" dirty="0" smtClean="0"/>
              <a:t>系统</a:t>
            </a:r>
            <a:r>
              <a:rPr lang="zh-CN" altLang="en-US" sz="4800" dirty="0"/>
              <a:t>定时器</a:t>
            </a:r>
            <a:endParaRPr lang="zh-CN" altLang="zh-CN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SysTick</a:t>
            </a:r>
            <a:r>
              <a:rPr lang="zh-CN" altLang="en-US" dirty="0"/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1219200"/>
            <a:ext cx="8229600" cy="5065712"/>
          </a:xfrm>
        </p:spPr>
        <p:txBody>
          <a:bodyPr/>
          <a:lstStyle/>
          <a:p>
            <a:r>
              <a:rPr lang="en-US" altLang="zh-CN" sz="2400" dirty="0" err="1"/>
              <a:t>SysTick</a:t>
            </a:r>
            <a:r>
              <a:rPr lang="zh-CN" altLang="en-US" sz="2400" dirty="0"/>
              <a:t>中断编程（注意</a:t>
            </a:r>
            <a:r>
              <a:rPr lang="en-US" altLang="zh-CN" sz="2400" dirty="0"/>
              <a:t>24</a:t>
            </a:r>
            <a:r>
              <a:rPr lang="zh-CN" altLang="en-US" sz="2400" dirty="0"/>
              <a:t>位计数器不要溢出）</a:t>
            </a:r>
            <a:endParaRPr lang="en-US" altLang="zh-CN" sz="2400" dirty="0"/>
          </a:p>
          <a:p>
            <a:pPr marL="628650" lvl="1" indent="0">
              <a:buNone/>
            </a:pPr>
            <a:r>
              <a:rPr lang="en-US" altLang="zh-CN" sz="2000" i="1" dirty="0">
                <a:solidFill>
                  <a:schemeClr val="tx1"/>
                </a:solidFill>
              </a:rPr>
              <a:t>ui32SysClock = </a:t>
            </a:r>
            <a:r>
              <a:rPr lang="en-US" altLang="zh-CN" sz="2000" i="1" dirty="0" err="1">
                <a:solidFill>
                  <a:schemeClr val="tx1"/>
                </a:solidFill>
              </a:rPr>
              <a:t>SysCtlClockFreqSet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((SYSCTL_OSC_INT </a:t>
            </a:r>
            <a:r>
              <a:rPr lang="en-US" altLang="zh-CN" sz="2000" i="1" dirty="0">
                <a:solidFill>
                  <a:schemeClr val="tx1"/>
                </a:solidFill>
              </a:rPr>
              <a:t>|SYSCTL_USE_OSC), 16000000);		</a:t>
            </a:r>
          </a:p>
          <a:p>
            <a:pPr marL="628650" lvl="1" indent="0">
              <a:buNone/>
            </a:pPr>
            <a:r>
              <a:rPr lang="en-US" altLang="zh-CN" sz="2000" i="1" dirty="0" err="1" smtClean="0">
                <a:solidFill>
                  <a:schemeClr val="tx1"/>
                </a:solidFill>
              </a:rPr>
              <a:t>SysTickPeriodSet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(ui32SysClock/1000</a:t>
            </a:r>
            <a:r>
              <a:rPr lang="en-US" altLang="zh-CN" sz="2000" i="1" dirty="0">
                <a:solidFill>
                  <a:schemeClr val="tx1"/>
                </a:solidFill>
              </a:rPr>
              <a:t>);	//</a:t>
            </a:r>
            <a:r>
              <a:rPr lang="zh-CN" altLang="en-US" sz="2000" i="1" dirty="0">
                <a:solidFill>
                  <a:schemeClr val="tx1"/>
                </a:solidFill>
              </a:rPr>
              <a:t>心跳节拍为</a:t>
            </a:r>
            <a:r>
              <a:rPr lang="en-US" altLang="zh-CN" sz="2000" i="1" dirty="0">
                <a:solidFill>
                  <a:schemeClr val="tx1"/>
                </a:solidFill>
              </a:rPr>
              <a:t>1mS</a:t>
            </a:r>
          </a:p>
          <a:p>
            <a:pPr marL="628650" lvl="1" indent="0">
              <a:buNone/>
            </a:pPr>
            <a:r>
              <a:rPr lang="en-US" altLang="zh-CN" sz="2000" i="1" dirty="0" err="1" smtClean="0">
                <a:solidFill>
                  <a:schemeClr val="tx1"/>
                </a:solidFill>
              </a:rPr>
              <a:t>SysTickEnable</a:t>
            </a:r>
            <a:r>
              <a:rPr lang="en-US" altLang="zh-CN" sz="2000" i="1" dirty="0">
                <a:solidFill>
                  <a:schemeClr val="tx1"/>
                </a:solidFill>
              </a:rPr>
              <a:t>();	</a:t>
            </a:r>
            <a:r>
              <a:rPr lang="zh-CN" altLang="en-US" sz="2000" i="1" dirty="0" smtClean="0">
                <a:solidFill>
                  <a:schemeClr val="tx1"/>
                </a:solidFill>
              </a:rPr>
              <a:t>          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//</a:t>
            </a:r>
            <a:r>
              <a:rPr lang="zh-CN" altLang="en-US" sz="2000" i="1" dirty="0">
                <a:solidFill>
                  <a:schemeClr val="tx1"/>
                </a:solidFill>
              </a:rPr>
              <a:t>使能</a:t>
            </a:r>
            <a:r>
              <a:rPr lang="en-US" altLang="zh-CN" sz="2000" i="1" dirty="0" err="1">
                <a:solidFill>
                  <a:schemeClr val="tx1"/>
                </a:solidFill>
              </a:rPr>
              <a:t>SysTick</a:t>
            </a:r>
            <a:endParaRPr lang="en-US" altLang="zh-CN" sz="2000" i="1" dirty="0">
              <a:solidFill>
                <a:schemeClr val="tx1"/>
              </a:solidFill>
            </a:endParaRPr>
          </a:p>
          <a:p>
            <a:pPr marL="628650" lvl="1" indent="0">
              <a:buNone/>
            </a:pPr>
            <a:r>
              <a:rPr lang="en-US" altLang="zh-CN" sz="2000" i="1" dirty="0" err="1" smtClean="0">
                <a:solidFill>
                  <a:schemeClr val="tx1"/>
                </a:solidFill>
              </a:rPr>
              <a:t>SysTickIntEnable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();</a:t>
            </a:r>
            <a:r>
              <a:rPr lang="zh-CN" altLang="en-US" sz="2000" i="1" dirty="0" smtClean="0">
                <a:solidFill>
                  <a:schemeClr val="tx1"/>
                </a:solidFill>
              </a:rPr>
              <a:t>       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//</a:t>
            </a:r>
            <a:r>
              <a:rPr lang="en-US" altLang="zh-CN" sz="2000" i="1" dirty="0" err="1">
                <a:solidFill>
                  <a:schemeClr val="tx1"/>
                </a:solidFill>
              </a:rPr>
              <a:t>SysTick</a:t>
            </a:r>
            <a:r>
              <a:rPr lang="zh-CN" altLang="en-US" sz="2000" i="1" dirty="0">
                <a:solidFill>
                  <a:schemeClr val="tx1"/>
                </a:solidFill>
              </a:rPr>
              <a:t>中断允许，每</a:t>
            </a:r>
            <a:r>
              <a:rPr lang="en-US" altLang="zh-CN" sz="2000" i="1" dirty="0">
                <a:solidFill>
                  <a:schemeClr val="tx1"/>
                </a:solidFill>
              </a:rPr>
              <a:t>1mS</a:t>
            </a:r>
            <a:r>
              <a:rPr lang="zh-CN" altLang="en-US" sz="2000" i="1" dirty="0">
                <a:solidFill>
                  <a:schemeClr val="tx1"/>
                </a:solidFill>
              </a:rPr>
              <a:t>进入一次中断</a:t>
            </a:r>
            <a:endParaRPr lang="en-US" altLang="zh-CN" sz="2000" i="1" dirty="0">
              <a:solidFill>
                <a:schemeClr val="tx1"/>
              </a:solidFill>
            </a:endParaRPr>
          </a:p>
          <a:p>
            <a:pPr marL="628650" lvl="1" indent="0">
              <a:buNone/>
            </a:pPr>
            <a:r>
              <a:rPr lang="en-US" altLang="zh-CN" sz="2000" i="1" dirty="0">
                <a:solidFill>
                  <a:schemeClr val="tx1"/>
                </a:solidFill>
              </a:rPr>
              <a:t> </a:t>
            </a:r>
            <a:r>
              <a:rPr lang="en-US" altLang="zh-CN" sz="2000" i="1" dirty="0" err="1" smtClean="0">
                <a:solidFill>
                  <a:schemeClr val="tx1"/>
                </a:solidFill>
              </a:rPr>
              <a:t>IntMasterEnable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();</a:t>
            </a:r>
            <a:r>
              <a:rPr lang="zh-CN" altLang="en-US" sz="2000" i="1" dirty="0" smtClean="0">
                <a:solidFill>
                  <a:schemeClr val="tx1"/>
                </a:solidFill>
              </a:rPr>
              <a:t>      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//</a:t>
            </a:r>
            <a:r>
              <a:rPr lang="zh-CN" altLang="en-US" sz="2000" i="1" dirty="0" smtClean="0">
                <a:solidFill>
                  <a:schemeClr val="tx1"/>
                </a:solidFill>
              </a:rPr>
              <a:t>总</a:t>
            </a:r>
            <a:r>
              <a:rPr lang="zh-CN" altLang="en-US" sz="2000" i="1" dirty="0">
                <a:solidFill>
                  <a:schemeClr val="tx1"/>
                </a:solidFill>
              </a:rPr>
              <a:t>中断允许</a:t>
            </a:r>
            <a:r>
              <a:rPr lang="en-US" altLang="zh-CN" sz="2000" i="1" dirty="0">
                <a:solidFill>
                  <a:schemeClr val="tx1"/>
                </a:solidFill>
              </a:rPr>
              <a:t>	</a:t>
            </a:r>
          </a:p>
          <a:p>
            <a:pPr marL="628650" lvl="1" indent="0">
              <a:buNone/>
            </a:pPr>
            <a:endParaRPr lang="en-US" altLang="zh-CN" sz="2000" i="1" dirty="0">
              <a:solidFill>
                <a:schemeClr val="tx1"/>
              </a:solidFill>
            </a:endParaRPr>
          </a:p>
          <a:p>
            <a:pPr marL="628650" lvl="1" indent="0">
              <a:buNone/>
            </a:pPr>
            <a:r>
              <a:rPr lang="en-US" altLang="zh-CN" sz="2000" i="1" dirty="0">
                <a:solidFill>
                  <a:schemeClr val="tx1"/>
                </a:solidFill>
              </a:rPr>
              <a:t>void </a:t>
            </a:r>
            <a:r>
              <a:rPr lang="en-US" altLang="zh-CN" sz="2000" i="1" dirty="0" err="1">
                <a:solidFill>
                  <a:schemeClr val="tx1"/>
                </a:solidFill>
              </a:rPr>
              <a:t>SysTick_Handler</a:t>
            </a:r>
            <a:r>
              <a:rPr lang="en-US" altLang="zh-CN" sz="2000" i="1" dirty="0">
                <a:solidFill>
                  <a:schemeClr val="tx1"/>
                </a:solidFill>
              </a:rPr>
              <a:t>(void)</a:t>
            </a:r>
          </a:p>
          <a:p>
            <a:pPr marL="628650" lvl="1" indent="0">
              <a:buNone/>
            </a:pPr>
            <a:r>
              <a:rPr lang="zh-CN" altLang="en-US" sz="2000" i="1" dirty="0">
                <a:solidFill>
                  <a:schemeClr val="tx1"/>
                </a:solidFill>
              </a:rPr>
              <a:t>｛</a:t>
            </a:r>
            <a:endParaRPr lang="en-US" altLang="zh-CN" sz="2000" i="1" dirty="0">
              <a:solidFill>
                <a:schemeClr val="tx1"/>
              </a:solidFill>
            </a:endParaRPr>
          </a:p>
          <a:p>
            <a:pPr marL="628650" lvl="1" indent="0">
              <a:buNone/>
            </a:pPr>
            <a:r>
              <a:rPr lang="zh-CN" altLang="en-US" sz="2000" i="1" dirty="0" smtClean="0">
                <a:solidFill>
                  <a:schemeClr val="tx1"/>
                </a:solidFill>
              </a:rPr>
              <a:t>                                    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//</a:t>
            </a:r>
            <a:r>
              <a:rPr lang="zh-CN" altLang="en-US" sz="2000" i="1" dirty="0">
                <a:solidFill>
                  <a:schemeClr val="tx1"/>
                </a:solidFill>
              </a:rPr>
              <a:t>在此实现</a:t>
            </a:r>
            <a:r>
              <a:rPr lang="en-US" altLang="zh-CN" sz="2000" i="1" dirty="0">
                <a:solidFill>
                  <a:schemeClr val="tx1"/>
                </a:solidFill>
              </a:rPr>
              <a:t>SYSTICK</a:t>
            </a:r>
            <a:r>
              <a:rPr lang="zh-CN" altLang="en-US" sz="2000" i="1" dirty="0">
                <a:solidFill>
                  <a:schemeClr val="tx1"/>
                </a:solidFill>
              </a:rPr>
              <a:t>中断函数功能</a:t>
            </a:r>
            <a:endParaRPr lang="en-US" altLang="zh-CN" sz="2000" i="1" dirty="0">
              <a:solidFill>
                <a:schemeClr val="tx1"/>
              </a:solidFill>
            </a:endParaRPr>
          </a:p>
          <a:p>
            <a:pPr marL="628650" lvl="1" indent="0">
              <a:buNone/>
            </a:pPr>
            <a:r>
              <a:rPr lang="zh-CN" altLang="en-US" sz="2000" i="1" dirty="0">
                <a:solidFill>
                  <a:schemeClr val="tx1"/>
                </a:solidFill>
              </a:rPr>
              <a:t>｝</a:t>
            </a:r>
            <a:endParaRPr lang="en-US" altLang="zh-CN" sz="20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35338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mtClean="0"/>
              <a:t>谢	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543800" cy="688975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系统定时器</a:t>
            </a:r>
            <a:r>
              <a:rPr lang="en-US" altLang="zh-CN" sz="3200" dirty="0" err="1"/>
              <a:t>SysTick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304800" y="1173163"/>
            <a:ext cx="8229600" cy="499903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2600" dirty="0" err="1"/>
              <a:t>SysTick</a:t>
            </a:r>
            <a:r>
              <a:rPr lang="zh-CN" altLang="en-US" sz="2600" dirty="0"/>
              <a:t>，系统滴答，即系统的心跳</a:t>
            </a:r>
            <a:r>
              <a:rPr lang="zh-CN" altLang="en-US" sz="2600" dirty="0" smtClean="0"/>
              <a:t>，是</a:t>
            </a:r>
            <a:r>
              <a:rPr lang="zh-CN" altLang="en-US" sz="2600" dirty="0"/>
              <a:t>一个系统</a:t>
            </a:r>
            <a:r>
              <a:rPr lang="zh-CN" altLang="en-US" sz="2600" dirty="0" smtClean="0"/>
              <a:t>节拍器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>
              <a:lnSpc>
                <a:spcPct val="200000"/>
              </a:lnSpc>
            </a:pPr>
            <a:r>
              <a:rPr lang="en-US" altLang="zh-CN" sz="2600" dirty="0" err="1"/>
              <a:t>SysTick</a:t>
            </a:r>
            <a:r>
              <a:rPr lang="zh-CN" altLang="en-US" sz="2600" dirty="0"/>
              <a:t>是</a:t>
            </a:r>
            <a:r>
              <a:rPr lang="en-US" altLang="zh-CN" sz="2600" dirty="0"/>
              <a:t>ARM</a:t>
            </a:r>
            <a:r>
              <a:rPr lang="zh-CN" altLang="en-US" sz="2600" dirty="0"/>
              <a:t>集成在内核中的一个</a:t>
            </a:r>
            <a:r>
              <a:rPr lang="en-US" altLang="zh-CN" sz="2600" b="1" dirty="0">
                <a:solidFill>
                  <a:srgbClr val="C00000"/>
                </a:solidFill>
              </a:rPr>
              <a:t>24</a:t>
            </a:r>
            <a:r>
              <a:rPr lang="zh-CN" altLang="en-US" sz="2600" dirty="0"/>
              <a:t>位倒计时定时器，与外设厂家无关</a:t>
            </a:r>
            <a:r>
              <a:rPr lang="zh-CN" altLang="en-US" sz="2600" dirty="0" smtClean="0"/>
              <a:t>。</a:t>
            </a:r>
            <a:endParaRPr lang="en-US" altLang="zh-CN" sz="2600" dirty="0"/>
          </a:p>
          <a:p>
            <a:pPr>
              <a:lnSpc>
                <a:spcPct val="200000"/>
              </a:lnSpc>
            </a:pPr>
            <a:r>
              <a:rPr lang="en-US" altLang="zh-CN" sz="2600" dirty="0" err="1"/>
              <a:t>SysTick</a:t>
            </a:r>
            <a:r>
              <a:rPr lang="zh-CN" altLang="en-US" sz="2600" dirty="0"/>
              <a:t>从设定值开始减</a:t>
            </a:r>
            <a:r>
              <a:rPr lang="en-US" altLang="zh-CN" sz="2600" dirty="0"/>
              <a:t>1</a:t>
            </a:r>
            <a:r>
              <a:rPr lang="zh-CN" altLang="en-US" sz="2600" dirty="0"/>
              <a:t>计数，直到</a:t>
            </a:r>
            <a:r>
              <a:rPr lang="en-US" altLang="zh-CN" sz="2600" dirty="0"/>
              <a:t>0</a:t>
            </a:r>
            <a:r>
              <a:rPr lang="zh-CN" altLang="en-US" sz="2600" dirty="0"/>
              <a:t>，然后再次重装。循环往复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/>
              <a:t>SysTick</a:t>
            </a:r>
            <a:r>
              <a:rPr lang="zh-CN" altLang="zh-CN" sz="3200" dirty="0"/>
              <a:t>库函数</a:t>
            </a:r>
            <a:endParaRPr lang="zh-CN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968752"/>
              </p:ext>
            </p:extLst>
          </p:nvPr>
        </p:nvGraphicFramePr>
        <p:xfrm>
          <a:off x="685800" y="1295398"/>
          <a:ext cx="7772400" cy="4191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6705"/>
                <a:gridCol w="6485695"/>
              </a:tblGrid>
              <a:tr h="5577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原型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SysTickPeriodSet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(uint32_t ui32Period) 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</a:tr>
              <a:tr h="14023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参数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ui32Period</a:t>
                      </a:r>
                      <a:r>
                        <a:rPr lang="zh-CN" sz="2000" kern="100" dirty="0" smtClean="0">
                          <a:effectLst/>
                        </a:rPr>
                        <a:t>是</a:t>
                      </a:r>
                      <a:r>
                        <a:rPr lang="zh-CN" sz="2000" kern="100" dirty="0">
                          <a:effectLst/>
                        </a:rPr>
                        <a:t>每个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SysTick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zh-CN" sz="2000" kern="100" dirty="0">
                          <a:effectLst/>
                        </a:rPr>
                        <a:t>计数器周期的时钟节拍数；它的值必须在</a:t>
                      </a:r>
                      <a:r>
                        <a:rPr lang="en-US" sz="2000" kern="100" dirty="0">
                          <a:effectLst/>
                        </a:rPr>
                        <a:t> 1</a:t>
                      </a:r>
                      <a:r>
                        <a:rPr lang="zh-CN" sz="2000" kern="100" dirty="0">
                          <a:effectLst/>
                        </a:rPr>
                        <a:t>～</a:t>
                      </a:r>
                      <a:r>
                        <a:rPr lang="en-US" sz="2000" kern="100" dirty="0">
                          <a:effectLst/>
                        </a:rPr>
                        <a:t>16,777,216 </a:t>
                      </a:r>
                      <a:r>
                        <a:rPr lang="zh-CN" sz="2000" kern="100" dirty="0">
                          <a:effectLst/>
                        </a:rPr>
                        <a:t>之间（</a:t>
                      </a:r>
                      <a:r>
                        <a:rPr lang="en-US" sz="2000" kern="100" dirty="0">
                          <a:effectLst/>
                        </a:rPr>
                        <a:t>1 </a:t>
                      </a:r>
                      <a:r>
                        <a:rPr lang="zh-CN" sz="2000" kern="100" dirty="0">
                          <a:effectLst/>
                        </a:rPr>
                        <a:t>和</a:t>
                      </a:r>
                      <a:r>
                        <a:rPr lang="en-US" sz="2000" kern="100" dirty="0">
                          <a:effectLst/>
                        </a:rPr>
                        <a:t> 16,777,216 </a:t>
                      </a:r>
                      <a:r>
                        <a:rPr lang="zh-CN" sz="2000" kern="100" dirty="0">
                          <a:effectLst/>
                        </a:rPr>
                        <a:t>包括在内）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577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返回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None.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115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这个函数设置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SysTick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zh-CN" sz="2000" kern="100" dirty="0">
                          <a:effectLst/>
                        </a:rPr>
                        <a:t>计数器绕回计数（</a:t>
                      </a:r>
                      <a:r>
                        <a:rPr lang="en-US" sz="2000" kern="100" dirty="0">
                          <a:effectLst/>
                        </a:rPr>
                        <a:t>wrap</a:t>
                      </a:r>
                      <a:r>
                        <a:rPr lang="zh-CN" sz="2000" kern="100" dirty="0">
                          <a:effectLst/>
                        </a:rPr>
                        <a:t>）的速率；它与相邻中断之间的处理器</a:t>
                      </a:r>
                      <a:r>
                        <a:rPr lang="zh-CN" sz="2000" kern="100" dirty="0" smtClean="0">
                          <a:effectLst/>
                        </a:rPr>
                        <a:t>时钟</a:t>
                      </a:r>
                      <a:r>
                        <a:rPr lang="zh-CN" sz="2000" kern="100" dirty="0">
                          <a:effectLst/>
                        </a:rPr>
                        <a:t>数相等。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577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功能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设置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SysTick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zh-CN" sz="2000" kern="100" dirty="0">
                          <a:effectLst/>
                        </a:rPr>
                        <a:t>计数器的周期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67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/>
              <a:t>SysTick</a:t>
            </a:r>
            <a:r>
              <a:rPr lang="zh-CN" altLang="zh-CN" sz="3200" dirty="0"/>
              <a:t>库函数</a:t>
            </a:r>
            <a:endParaRPr lang="zh-CN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376454"/>
              </p:ext>
            </p:extLst>
          </p:nvPr>
        </p:nvGraphicFramePr>
        <p:xfrm>
          <a:off x="533400" y="1066800"/>
          <a:ext cx="8077200" cy="411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3059"/>
                <a:gridCol w="6714141"/>
              </a:tblGrid>
              <a:tr h="685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原型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SysTickEnable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(void) 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</a:tr>
              <a:tr h="685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参数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None.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85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返回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None.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3716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这个函数将启动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</a:rPr>
                        <a:t>SysTick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计数器。如果已经注册了一个中断处理程序，当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</a:rPr>
                        <a:t>SysTick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zh-CN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计数器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翻转时，中断处理程序将被调用。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85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功能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使能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</a:rPr>
                        <a:t>SysTick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计数器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74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/>
              <a:t>SysTick</a:t>
            </a:r>
            <a:r>
              <a:rPr lang="zh-CN" altLang="zh-CN" sz="3200" dirty="0"/>
              <a:t>库函数</a:t>
            </a:r>
            <a:endParaRPr lang="zh-CN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381610"/>
              </p:ext>
            </p:extLst>
          </p:nvPr>
        </p:nvGraphicFramePr>
        <p:xfrm>
          <a:off x="533400" y="1219200"/>
          <a:ext cx="8001000" cy="381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7164"/>
                <a:gridCol w="6653836"/>
              </a:tblGrid>
              <a:tr h="635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原型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SysTickDisable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(void) 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</a:tr>
              <a:tr h="635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参数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None.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35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返回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None.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270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这个函数停止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</a:rPr>
                        <a:t>SysTick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计数器。如果已经注册了一个中断处理程序，则这个中断处理程 序在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</a:rPr>
                        <a:t>SysTick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重新启动之前不会被调用。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35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功能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禁止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</a:rPr>
                        <a:t>SysTick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计数器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74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/>
              <a:t>SysTick</a:t>
            </a:r>
            <a:r>
              <a:rPr lang="zh-CN" altLang="zh-CN" sz="3200" dirty="0"/>
              <a:t>库函数</a:t>
            </a:r>
            <a:endParaRPr lang="zh-CN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387762"/>
              </p:ext>
            </p:extLst>
          </p:nvPr>
        </p:nvGraphicFramePr>
        <p:xfrm>
          <a:off x="457200" y="1295400"/>
          <a:ext cx="8229600" cy="381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6285"/>
                <a:gridCol w="6853315"/>
              </a:tblGrid>
              <a:tr h="635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原型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uint32_t </a:t>
                      </a:r>
                      <a:r>
                        <a:rPr lang="en-US" altLang="zh-CN" sz="2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SysTickValueGet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(void) </a:t>
                      </a:r>
                      <a:endParaRPr lang="en-US" altLang="zh-CN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</a:tr>
              <a:tr h="635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参数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None.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35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返回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返回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</a:rPr>
                        <a:t>SysTick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计数器的当前值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270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这个函数返回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</a:rPr>
                        <a:t>SysTick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计数器的当前值；它的值将在（周期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）到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 0 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之间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（周期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） 和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 0 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两个值包括在内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。 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35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功能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获取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</a:rPr>
                        <a:t>SysTick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计数器的当前值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74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/>
              <a:t>SysTick</a:t>
            </a:r>
            <a:r>
              <a:rPr lang="zh-CN" altLang="zh-CN" sz="3200" dirty="0"/>
              <a:t>库函数</a:t>
            </a:r>
            <a:endParaRPr lang="zh-CN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019785"/>
              </p:ext>
            </p:extLst>
          </p:nvPr>
        </p:nvGraphicFramePr>
        <p:xfrm>
          <a:off x="457200" y="1295400"/>
          <a:ext cx="8229600" cy="381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6285"/>
                <a:gridCol w="6853315"/>
              </a:tblGrid>
              <a:tr h="635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原型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SysTickIntEnable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(void) 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</a:tr>
              <a:tr h="635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参数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None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35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返回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None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270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35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功能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允许</a:t>
                      </a:r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SysTick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2400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中断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65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/>
              <a:t>SysTick</a:t>
            </a:r>
            <a:r>
              <a:rPr lang="zh-CN" altLang="zh-CN" sz="3200" dirty="0"/>
              <a:t>库函数</a:t>
            </a:r>
            <a:endParaRPr lang="zh-CN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181826"/>
              </p:ext>
            </p:extLst>
          </p:nvPr>
        </p:nvGraphicFramePr>
        <p:xfrm>
          <a:off x="457200" y="1295400"/>
          <a:ext cx="8229600" cy="381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6285"/>
                <a:gridCol w="6853315"/>
              </a:tblGrid>
              <a:tr h="635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原型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SysTickIntDisable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(void) 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</a:tr>
              <a:tr h="635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参数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None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35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返回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None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270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35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功能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禁止</a:t>
                      </a:r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SysTick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2400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中断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08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SysTick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2400" dirty="0" err="1"/>
              <a:t>SysTick</a:t>
            </a:r>
            <a:r>
              <a:rPr lang="zh-CN" altLang="en-US" sz="2400" dirty="0"/>
              <a:t>查询式编程（注意</a:t>
            </a:r>
            <a:r>
              <a:rPr lang="en-US" altLang="zh-CN" sz="2400" dirty="0"/>
              <a:t>24</a:t>
            </a:r>
            <a:r>
              <a:rPr lang="zh-CN" altLang="en-US" sz="2400" dirty="0"/>
              <a:t>位计数器不要溢出）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628650" lvl="1" indent="0">
              <a:lnSpc>
                <a:spcPct val="200000"/>
              </a:lnSpc>
              <a:buNone/>
            </a:pPr>
            <a:r>
              <a:rPr lang="en-US" altLang="zh-CN" sz="2000" i="1" dirty="0">
                <a:solidFill>
                  <a:schemeClr val="tx1"/>
                </a:solidFill>
              </a:rPr>
              <a:t>ui32SysClock = </a:t>
            </a:r>
            <a:r>
              <a:rPr lang="en-US" altLang="zh-CN" sz="2000" i="1" dirty="0" err="1">
                <a:solidFill>
                  <a:schemeClr val="tx1"/>
                </a:solidFill>
              </a:rPr>
              <a:t>SysCtlClockFreqSet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((SYSCTL_OSC_INT </a:t>
            </a:r>
            <a:r>
              <a:rPr lang="en-US" altLang="zh-CN" sz="2000" i="1" dirty="0">
                <a:solidFill>
                  <a:schemeClr val="tx1"/>
                </a:solidFill>
              </a:rPr>
              <a:t>|SYSCTL_USE_OSC), 16000000);		</a:t>
            </a:r>
          </a:p>
          <a:p>
            <a:pPr marL="628650" lvl="1" indent="0">
              <a:lnSpc>
                <a:spcPct val="200000"/>
              </a:lnSpc>
              <a:buNone/>
            </a:pPr>
            <a:r>
              <a:rPr lang="en-US" altLang="zh-CN" sz="2000" i="1" dirty="0" err="1" smtClean="0">
                <a:solidFill>
                  <a:schemeClr val="tx1"/>
                </a:solidFill>
              </a:rPr>
              <a:t>SysTickPeriodSet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(ui32SysClock/1000</a:t>
            </a:r>
            <a:r>
              <a:rPr lang="en-US" altLang="zh-CN" sz="2000" i="1" dirty="0">
                <a:solidFill>
                  <a:schemeClr val="tx1"/>
                </a:solidFill>
              </a:rPr>
              <a:t>);	//</a:t>
            </a:r>
            <a:r>
              <a:rPr lang="zh-CN" altLang="en-US" sz="2000" i="1" dirty="0">
                <a:solidFill>
                  <a:schemeClr val="tx1"/>
                </a:solidFill>
              </a:rPr>
              <a:t>心跳节拍为</a:t>
            </a:r>
            <a:r>
              <a:rPr lang="en-US" altLang="zh-CN" sz="2000" i="1" dirty="0">
                <a:solidFill>
                  <a:schemeClr val="tx1"/>
                </a:solidFill>
              </a:rPr>
              <a:t>1mS</a:t>
            </a:r>
          </a:p>
          <a:p>
            <a:pPr marL="628650" lvl="1" indent="0">
              <a:lnSpc>
                <a:spcPct val="200000"/>
              </a:lnSpc>
              <a:buNone/>
            </a:pPr>
            <a:r>
              <a:rPr lang="en-US" altLang="zh-CN" sz="2000" i="1" dirty="0" err="1" smtClean="0">
                <a:solidFill>
                  <a:schemeClr val="tx1"/>
                </a:solidFill>
              </a:rPr>
              <a:t>SysTickEnable</a:t>
            </a:r>
            <a:r>
              <a:rPr lang="en-US" altLang="zh-CN" sz="2000" i="1" dirty="0">
                <a:solidFill>
                  <a:schemeClr val="tx1"/>
                </a:solidFill>
              </a:rPr>
              <a:t>();			//</a:t>
            </a:r>
            <a:r>
              <a:rPr lang="zh-CN" altLang="en-US" sz="2000" i="1" dirty="0">
                <a:solidFill>
                  <a:schemeClr val="tx1"/>
                </a:solidFill>
              </a:rPr>
              <a:t>使能</a:t>
            </a:r>
            <a:r>
              <a:rPr lang="en-US" altLang="zh-CN" sz="2000" i="1" dirty="0" err="1">
                <a:solidFill>
                  <a:schemeClr val="tx1"/>
                </a:solidFill>
              </a:rPr>
              <a:t>SysTick</a:t>
            </a:r>
            <a:endParaRPr lang="en-US" altLang="zh-CN" sz="2000" i="1" dirty="0">
              <a:solidFill>
                <a:schemeClr val="tx1"/>
              </a:solidFill>
            </a:endParaRPr>
          </a:p>
          <a:p>
            <a:pPr marL="628650" lvl="1" indent="0">
              <a:lnSpc>
                <a:spcPct val="200000"/>
              </a:lnSpc>
              <a:buNone/>
            </a:pPr>
            <a:r>
              <a:rPr lang="en-US" altLang="zh-CN" sz="2000" i="1" dirty="0">
                <a:solidFill>
                  <a:schemeClr val="tx1"/>
                </a:solidFill>
              </a:rPr>
              <a:t>ui32Value	= </a:t>
            </a:r>
            <a:r>
              <a:rPr lang="en-US" altLang="zh-CN" sz="2000" i="1" dirty="0" err="1">
                <a:solidFill>
                  <a:schemeClr val="tx1"/>
                </a:solidFill>
              </a:rPr>
              <a:t>SysTickValueGet</a:t>
            </a:r>
            <a:r>
              <a:rPr lang="en-US" altLang="zh-CN" sz="2000" i="1" dirty="0">
                <a:solidFill>
                  <a:schemeClr val="tx1"/>
                </a:solidFill>
              </a:rPr>
              <a:t>();	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//</a:t>
            </a:r>
            <a:r>
              <a:rPr lang="en-US" altLang="zh-CN" sz="2000" i="1" dirty="0" err="1">
                <a:solidFill>
                  <a:schemeClr val="tx1"/>
                </a:solidFill>
              </a:rPr>
              <a:t>SysTick</a:t>
            </a:r>
            <a:r>
              <a:rPr lang="zh-CN" altLang="en-US" sz="2000" i="1" dirty="0">
                <a:solidFill>
                  <a:schemeClr val="tx1"/>
                </a:solidFill>
              </a:rPr>
              <a:t>定时器当前值</a:t>
            </a:r>
            <a:r>
              <a:rPr lang="zh-CN" altLang="en-US" sz="2000" i="1" dirty="0" smtClean="0">
                <a:solidFill>
                  <a:schemeClr val="tx1"/>
                </a:solidFill>
              </a:rPr>
              <a:t>，</a:t>
            </a:r>
            <a:endParaRPr lang="en-US" altLang="zh-CN" sz="2000" i="1" dirty="0" smtClean="0">
              <a:solidFill>
                <a:schemeClr val="tx1"/>
              </a:solidFill>
            </a:endParaRPr>
          </a:p>
          <a:p>
            <a:pPr marL="628650" lvl="1" indent="0">
              <a:lnSpc>
                <a:spcPct val="200000"/>
              </a:lnSpc>
              <a:buNone/>
            </a:pPr>
            <a:r>
              <a:rPr lang="zh-CN" altLang="en-US" sz="2000" i="1" dirty="0" smtClean="0">
                <a:solidFill>
                  <a:schemeClr val="tx1"/>
                </a:solidFill>
              </a:rPr>
              <a:t>                                                       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//</a:t>
            </a:r>
            <a:r>
              <a:rPr lang="zh-CN" altLang="en-US" sz="2000" i="1" dirty="0" smtClean="0">
                <a:solidFill>
                  <a:schemeClr val="tx1"/>
                </a:solidFill>
              </a:rPr>
              <a:t>可以</a:t>
            </a:r>
            <a:r>
              <a:rPr lang="zh-CN" altLang="en-US" sz="2000" i="1" dirty="0">
                <a:solidFill>
                  <a:schemeClr val="tx1"/>
                </a:solidFill>
              </a:rPr>
              <a:t>进行为</a:t>
            </a:r>
            <a:r>
              <a:rPr lang="en-US" altLang="zh-CN" sz="2000" i="1" dirty="0">
                <a:solidFill>
                  <a:schemeClr val="tx1"/>
                </a:solidFill>
              </a:rPr>
              <a:t>0</a:t>
            </a:r>
            <a:r>
              <a:rPr lang="zh-CN" altLang="en-US" sz="2000" i="1" dirty="0">
                <a:solidFill>
                  <a:schemeClr val="tx1"/>
                </a:solidFill>
              </a:rPr>
              <a:t>的判断处理</a:t>
            </a:r>
            <a:endParaRPr lang="en-US" altLang="zh-CN" sz="2000" i="1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7970655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20070815模板</Template>
  <TotalTime>11124</TotalTime>
  <Words>369</Words>
  <Application>Microsoft Macintosh PowerPoint</Application>
  <PresentationFormat>全屏显示(4:3)</PresentationFormat>
  <Paragraphs>90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Calibri</vt:lpstr>
      <vt:lpstr>Times New Roman</vt:lpstr>
      <vt:lpstr>黑体</vt:lpstr>
      <vt:lpstr>华文新魏</vt:lpstr>
      <vt:lpstr>宋体</vt:lpstr>
      <vt:lpstr>Arial</vt:lpstr>
      <vt:lpstr>1_自定义设计方案</vt:lpstr>
      <vt:lpstr>SysTick 系统定时器</vt:lpstr>
      <vt:lpstr>系统定时器SysTick  </vt:lpstr>
      <vt:lpstr>SysTick库函数</vt:lpstr>
      <vt:lpstr>SysTick库函数</vt:lpstr>
      <vt:lpstr>SysTick库函数</vt:lpstr>
      <vt:lpstr>SysTick库函数</vt:lpstr>
      <vt:lpstr>SysTick库函数</vt:lpstr>
      <vt:lpstr>SysTick库函数</vt:lpstr>
      <vt:lpstr>SysTick举例</vt:lpstr>
      <vt:lpstr>SysTick举例</vt:lpstr>
      <vt:lpstr>谢 谢！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wzx</dc:creator>
  <cp:lastModifiedBy>peter weng</cp:lastModifiedBy>
  <cp:revision>2529</cp:revision>
  <cp:lastPrinted>1601-01-01T00:00:00Z</cp:lastPrinted>
  <dcterms:created xsi:type="dcterms:W3CDTF">1601-01-01T00:00:00Z</dcterms:created>
  <dcterms:modified xsi:type="dcterms:W3CDTF">2017-05-14T12:42:24Z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