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975" r:id="rId2"/>
    <p:sldId id="869" r:id="rId3"/>
    <p:sldId id="991" r:id="rId4"/>
    <p:sldId id="990" r:id="rId5"/>
    <p:sldId id="976" r:id="rId6"/>
    <p:sldId id="986" r:id="rId7"/>
    <p:sldId id="987" r:id="rId8"/>
    <p:sldId id="988" r:id="rId9"/>
    <p:sldId id="989" r:id="rId10"/>
    <p:sldId id="992" r:id="rId11"/>
    <p:sldId id="993" r:id="rId12"/>
    <p:sldId id="994" r:id="rId13"/>
    <p:sldId id="995" r:id="rId14"/>
    <p:sldId id="1007" r:id="rId15"/>
    <p:sldId id="996" r:id="rId16"/>
    <p:sldId id="998" r:id="rId17"/>
    <p:sldId id="999" r:id="rId18"/>
    <p:sldId id="1000" r:id="rId19"/>
    <p:sldId id="1001" r:id="rId20"/>
    <p:sldId id="1002" r:id="rId21"/>
    <p:sldId id="1003" r:id="rId22"/>
    <p:sldId id="1004" r:id="rId23"/>
    <p:sldId id="1005" r:id="rId24"/>
    <p:sldId id="1006" r:id="rId25"/>
    <p:sldId id="876" r:id="rId2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2" autoAdjust="0"/>
    <p:restoredTop sz="97168" autoAdjust="0"/>
  </p:normalViewPr>
  <p:slideViewPr>
    <p:cSldViewPr snapToObjects="1">
      <p:cViewPr varScale="1">
        <p:scale>
          <a:sx n="99" d="100"/>
          <a:sy n="99" d="100"/>
        </p:scale>
        <p:origin x="1048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0205B87-EE4D-457A-BFDF-2590BD4F4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88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2871921-1BF2-4994-BBC8-7A3418D4C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473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514E1562-2C93-4D4D-8654-7A86ED19CE98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D7525AC3-D14D-4ECF-ABA7-77910C77516D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6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78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6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339975"/>
            <a:ext cx="8839200" cy="1927225"/>
          </a:xfrm>
        </p:spPr>
        <p:txBody>
          <a:bodyPr/>
          <a:lstStyle/>
          <a:p>
            <a:pPr eaLnBrk="1" hangingPunct="1"/>
            <a:r>
              <a:rPr lang="zh-CN" altLang="en-US" sz="4800" b="0" dirty="0" smtClean="0"/>
              <a:t>通用异步收发器</a:t>
            </a:r>
            <a:r>
              <a:rPr lang="en-US" altLang="zh-CN" sz="4800" dirty="0" smtClean="0"/>
              <a:t>(</a:t>
            </a:r>
            <a:r>
              <a:rPr lang="en-US" sz="4800" dirty="0" smtClean="0"/>
              <a:t>UART)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</a:t>
            </a:r>
            <a:endParaRPr 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31800" y="1030288"/>
            <a:ext cx="8229600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如果起始位有效，则根据数据字符被编程的长度，在</a:t>
            </a:r>
            <a:r>
              <a:rPr lang="en-US" sz="2400" b="1" dirty="0" smtClean="0">
                <a:solidFill>
                  <a:srgbClr val="FF0000"/>
                </a:solidFill>
              </a:rPr>
              <a:t>Baud16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（或</a:t>
            </a:r>
            <a:r>
              <a:rPr lang="en-US" sz="2400" b="1" dirty="0" smtClean="0">
                <a:solidFill>
                  <a:srgbClr val="FF0000"/>
                </a:solidFill>
              </a:rPr>
              <a:t>Baud8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）对连续的数据位进行采样。如果奇偶校验模式使能，则还会检测奇偶校验位。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最后，如果</a:t>
            </a:r>
            <a:r>
              <a:rPr lang="en-US" sz="2400" dirty="0" smtClean="0"/>
              <a:t>Rx</a:t>
            </a:r>
            <a:r>
              <a:rPr lang="zh-CN" altLang="en-US" sz="2400" dirty="0" smtClean="0"/>
              <a:t>为高电平，则有效的停止位被确认，否则发生帧错误。每当接收到一个完整的字符时，都会将数据存放在“接收</a:t>
            </a:r>
            <a:r>
              <a:rPr lang="en-US" sz="2400" dirty="0" smtClean="0"/>
              <a:t>FIFO</a:t>
            </a:r>
            <a:r>
              <a:rPr lang="zh-CN" altLang="en-US" sz="2400" dirty="0" smtClean="0"/>
              <a:t>”中。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4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b="1" dirty="0"/>
              <a:t>发送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的基本</a:t>
            </a:r>
            <a:r>
              <a:rPr lang="zh-CN" altLang="zh-CN" sz="2200" b="1" dirty="0" smtClean="0"/>
              <a:t>工作过程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FF0000"/>
                </a:solidFill>
              </a:rPr>
              <a:t>只要有数据填充到发送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里，就会立即启动发送过程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发送的同时其它待</a:t>
            </a:r>
            <a:r>
              <a:rPr lang="zh-CN" altLang="zh-CN" sz="2000" dirty="0" smtClean="0"/>
              <a:t>发送数据</a:t>
            </a:r>
            <a:r>
              <a:rPr lang="zh-CN" altLang="zh-CN" sz="2000" dirty="0"/>
              <a:t>还可以继续填充到发送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里。当发送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被填满时就不能再继续填充了，否则会造成数据</a:t>
            </a:r>
            <a:r>
              <a:rPr lang="zh-CN" altLang="zh-CN" sz="2000" dirty="0" smtClean="0"/>
              <a:t>丢失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200" b="1" dirty="0"/>
              <a:t>接收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的基本</a:t>
            </a:r>
            <a:r>
              <a:rPr lang="zh-CN" altLang="zh-CN" sz="2200" b="1" dirty="0" smtClean="0"/>
              <a:t>工作过程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FF0000"/>
                </a:solidFill>
              </a:rPr>
              <a:t>当硬件逻辑接收到数据时，就会往接收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里填充接收到的数据。</a:t>
            </a:r>
            <a:r>
              <a:rPr lang="zh-CN" altLang="zh-CN" sz="2000" dirty="0"/>
              <a:t>程序应当及时取走这些</a:t>
            </a:r>
            <a:r>
              <a:rPr lang="zh-CN" altLang="zh-CN" sz="2000" dirty="0" smtClean="0"/>
              <a:t>数据。</a:t>
            </a:r>
            <a:r>
              <a:rPr lang="zh-CN" altLang="zh-CN" sz="2000" dirty="0"/>
              <a:t>如果在接收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里的数据未被及时取走而造成接收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已满，则以后再接收到数据时因无空位可以填充而造成数据丢失。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12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486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200" b="1" dirty="0"/>
              <a:t>发送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的中断处理</a:t>
            </a:r>
            <a:r>
              <a:rPr lang="zh-CN" altLang="zh-CN" sz="2200" b="1" dirty="0" smtClean="0"/>
              <a:t>过程</a:t>
            </a:r>
            <a:endParaRPr lang="en-US" altLang="zh-CN" sz="2200" b="1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zh-CN" sz="2000" dirty="0"/>
              <a:t>发送数据时，触发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中断的条件是</a:t>
            </a:r>
            <a:r>
              <a:rPr lang="zh-CN" altLang="zh-CN" sz="2000" b="1" dirty="0">
                <a:solidFill>
                  <a:srgbClr val="FF0000"/>
                </a:solidFill>
              </a:rPr>
              <a:t>当发送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里剩余的数据减少到预设的深度时触发中断</a:t>
            </a:r>
            <a:r>
              <a:rPr lang="zh-CN" altLang="zh-CN" sz="2000" dirty="0"/>
              <a:t>，而不是填充到预设的深度时触发中断。为了减少中断次数提高发送效率，发送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中断触发深度级别越浅越好，如</a:t>
            </a:r>
            <a:r>
              <a:rPr lang="en-US" altLang="zh-CN" sz="2000" dirty="0"/>
              <a:t>1/8</a:t>
            </a:r>
            <a:r>
              <a:rPr lang="zh-CN" altLang="zh-CN" sz="2000" dirty="0"/>
              <a:t>深度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在中断服务函数里，继续填充发送数据，填满时退出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200" b="1" dirty="0"/>
              <a:t>接收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中断处理</a:t>
            </a:r>
            <a:r>
              <a:rPr lang="zh-CN" altLang="zh-CN" sz="2200" b="1" dirty="0" smtClean="0"/>
              <a:t>过程</a:t>
            </a:r>
            <a:endParaRPr lang="en-US" altLang="zh-CN" sz="2200" b="1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zh-CN" sz="2000" dirty="0"/>
              <a:t>接收数据时，触发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中断的条件是</a:t>
            </a:r>
            <a:r>
              <a:rPr lang="zh-CN" altLang="zh-CN" sz="2000" b="1" dirty="0">
                <a:solidFill>
                  <a:srgbClr val="FF0000"/>
                </a:solidFill>
              </a:rPr>
              <a:t>当接收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里累积的数据增加到预设的深度时触发中断</a:t>
            </a:r>
            <a:r>
              <a:rPr lang="zh-CN" altLang="zh-CN" sz="2000" dirty="0"/>
              <a:t>。为了减少中断次数提高接收效率，接收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中断触发深度级别越深越好，如</a:t>
            </a:r>
            <a:r>
              <a:rPr lang="en-US" altLang="zh-CN" sz="2000" dirty="0"/>
              <a:t>7/8</a:t>
            </a:r>
            <a:r>
              <a:rPr lang="zh-CN" altLang="zh-CN" sz="2000" dirty="0"/>
              <a:t>深度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每次中断产生时都要及时地从接收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里取走已接收到的数据（最好全部取走），以免接收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溢出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在使能接收中断的同时一般都还要使能接收超时中断。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74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中断控制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2200" dirty="0"/>
              <a:t>由于所有中断事件在发送到中断控制器之前</a:t>
            </a:r>
            <a:r>
              <a:rPr lang="zh-CN" altLang="zh-CN" sz="2200" dirty="0" smtClean="0"/>
              <a:t>会</a:t>
            </a:r>
            <a:r>
              <a:rPr lang="zh-CN" altLang="en-US" sz="2200" dirty="0" smtClean="0"/>
              <a:t>进行</a:t>
            </a:r>
            <a:r>
              <a:rPr lang="en-US" altLang="zh-CN" sz="2200" dirty="0" smtClean="0"/>
              <a:t>“</a:t>
            </a:r>
            <a:r>
              <a:rPr lang="zh-CN" altLang="zh-CN" sz="2200" dirty="0"/>
              <a:t>或运算</a:t>
            </a:r>
            <a:r>
              <a:rPr lang="en-US" altLang="zh-CN" sz="2200" dirty="0"/>
              <a:t>”</a:t>
            </a:r>
            <a:r>
              <a:rPr lang="zh-CN" altLang="zh-CN" sz="2200" dirty="0"/>
              <a:t>操作， 因此任意时刻</a:t>
            </a:r>
            <a:r>
              <a:rPr lang="en-US" altLang="zh-CN" sz="2200" dirty="0"/>
              <a:t>UART</a:t>
            </a:r>
            <a:r>
              <a:rPr lang="zh-CN" altLang="zh-CN" sz="2200" dirty="0"/>
              <a:t>模块都只能向中断产生一个中断请求。通过查询中断状态函数</a:t>
            </a:r>
            <a:r>
              <a:rPr lang="en-US" altLang="zh-CN" sz="2200" dirty="0" err="1"/>
              <a:t>UARTIntStatus</a:t>
            </a:r>
            <a:r>
              <a:rPr lang="en-US" altLang="zh-CN" sz="2200" dirty="0"/>
              <a:t>( )</a:t>
            </a:r>
            <a:r>
              <a:rPr lang="zh-CN" altLang="zh-CN" sz="2200" dirty="0"/>
              <a:t>，程序可以在同一个中断服务函数里处理多个事件的中断。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61999"/>
              </p:ext>
            </p:extLst>
          </p:nvPr>
        </p:nvGraphicFramePr>
        <p:xfrm>
          <a:off x="685800" y="914400"/>
          <a:ext cx="7924800" cy="1696784"/>
        </p:xfrm>
        <a:graphic>
          <a:graphicData uri="http://schemas.openxmlformats.org/drawingml/2006/table">
            <a:tbl>
              <a:tblPr firstRow="1" firstCol="1" bandRow="1"/>
              <a:tblGrid>
                <a:gridCol w="1200387"/>
                <a:gridCol w="6724413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GPIOPinTypeUART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ui32Port, uint8_t ui8Pins) </a:t>
                      </a:r>
                      <a:endParaRPr lang="en-US" alt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2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ui32Port</a:t>
                      </a:r>
                      <a:r>
                        <a:rPr lang="zh-CN" altLang="en-US" sz="1600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base address of the GPIO port. </a:t>
                      </a:r>
                      <a:endParaRPr lang="en-US" sz="1600" kern="10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ui8Pins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bit-packed representation of the pin(s). </a:t>
                      </a:r>
                      <a:endParaRPr lang="en-US" altLang="zh-CN" sz="16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Configures pin(s) for use by the UART peripheral. 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31640"/>
              </p:ext>
            </p:extLst>
          </p:nvPr>
        </p:nvGraphicFramePr>
        <p:xfrm>
          <a:off x="762000" y="3276600"/>
          <a:ext cx="7924800" cy="2588022"/>
        </p:xfrm>
        <a:graphic>
          <a:graphicData uri="http://schemas.openxmlformats.org/drawingml/2006/table">
            <a:tbl>
              <a:tblPr firstRow="1" firstCol="1" bandRow="1"/>
              <a:tblGrid>
                <a:gridCol w="1200387"/>
                <a:gridCol w="6724413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GPIOPinConfigure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ui32PinConfig) </a:t>
                      </a:r>
                      <a:endParaRPr lang="en-US" alt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2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smtClean="0"/>
                        <a:t>ui32PinConfig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dirty="0" smtClean="0"/>
                        <a:t>is the pin configuration value, specified as only one of the GPIO_P??_??? Values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are supplied in </a:t>
                      </a:r>
                      <a:r>
                        <a:rPr lang="en-US" altLang="zh-CN" sz="1600" dirty="0" err="1" smtClean="0">
                          <a:solidFill>
                            <a:srgbClr val="C00000"/>
                          </a:solidFill>
                        </a:rPr>
                        <a:t>pin_map.h</a:t>
                      </a:r>
                      <a:r>
                        <a:rPr lang="en-US" altLang="zh-CN" sz="1600" dirty="0" smtClean="0"/>
                        <a:t> 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such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as,</a:t>
                      </a: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GPIO_PA0_U0RX</a:t>
                      </a: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GPIO_PA1_U0TX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Configures pin(s) for use by the UART peripheral. 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50705"/>
              </p:ext>
            </p:extLst>
          </p:nvPr>
        </p:nvGraphicFramePr>
        <p:xfrm>
          <a:off x="685800" y="914400"/>
          <a:ext cx="7924800" cy="5831966"/>
        </p:xfrm>
        <a:graphic>
          <a:graphicData uri="http://schemas.openxmlformats.org/drawingml/2006/table">
            <a:tbl>
              <a:tblPr firstRow="1" firstCol="1" bandRow="1"/>
              <a:tblGrid>
                <a:gridCol w="1200387"/>
                <a:gridCol w="6724413"/>
              </a:tblGrid>
              <a:tr h="10109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UARTConfigSetExpClk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uint32_t ui32UARTClk, uint32_t ui32Baud, uint32_t ui32Config) </a:t>
                      </a:r>
                      <a:endParaRPr lang="en-US" altLang="zh-CN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2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ui32UARTClk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提供给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模块的时钟速率。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ui32Baud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希望的波特率。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端口的数据格式（数据位的数目、停止位的数目和奇偶位）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78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</a:t>
                      </a:r>
                      <a:r>
                        <a:rPr lang="zh-CN" sz="16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停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止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奇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偶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3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值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辑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UART_CONFIG_WLEN_8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UART_CONFIG_WLEN_7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UART_CONFIG_WLEN_6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UART_CONFIG_WLEN_5 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选</a:t>
                      </a:r>
                      <a:r>
                        <a:rPr lang="zh-CN" sz="16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择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UART_CONFIG_STOP_ONE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UART_CONFIG_STOP_TWO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选择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停止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UART_CONFIG_PAR_NONE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UART_CONFIG_PAR_EVEN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UART_CONFIG_PAR_ODD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UART_CONFIG_PAR_ONE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UART_CONFIG_PAR_ZERO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选择奇偶模式（分别选择无奇偶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位、偶校验位、奇校验位、奇偶位总是为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1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和奇偶位总是为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设置一个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的配置。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9177"/>
              </p:ext>
            </p:extLst>
          </p:nvPr>
        </p:nvGraphicFramePr>
        <p:xfrm>
          <a:off x="609600" y="1094581"/>
          <a:ext cx="8305800" cy="1967283"/>
        </p:xfrm>
        <a:graphic>
          <a:graphicData uri="http://schemas.openxmlformats.org/drawingml/2006/table">
            <a:tbl>
              <a:tblPr firstRow="1" firstCol="1" bandRow="1"/>
              <a:tblGrid>
                <a:gridCol w="1348889"/>
                <a:gridCol w="6956911"/>
              </a:tblGrid>
              <a:tr h="260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UARTEnable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设置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位，并使能发送和接收的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使能发送和接收。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UARTEnable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(UART0_BASE);				//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使能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81290"/>
              </p:ext>
            </p:extLst>
          </p:nvPr>
        </p:nvGraphicFramePr>
        <p:xfrm>
          <a:off x="609600" y="3581400"/>
          <a:ext cx="8305800" cy="2142332"/>
        </p:xfrm>
        <a:graphic>
          <a:graphicData uri="http://schemas.openxmlformats.org/drawingml/2006/table">
            <a:tbl>
              <a:tblPr firstRow="1" firstCol="1" bandRow="1"/>
              <a:tblGrid>
                <a:gridCol w="1348888"/>
                <a:gridCol w="6956912"/>
              </a:tblGrid>
              <a:tr h="32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UARTDisable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清零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位，再等待当前字符发送结束，然后刷新发送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禁止发送和接收。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4526"/>
              </p:ext>
            </p:extLst>
          </p:nvPr>
        </p:nvGraphicFramePr>
        <p:xfrm>
          <a:off x="457200" y="1295396"/>
          <a:ext cx="8153400" cy="3657603"/>
        </p:xfrm>
        <a:graphic>
          <a:graphicData uri="http://schemas.openxmlformats.org/drawingml/2006/table">
            <a:tbl>
              <a:tblPr firstRow="1" firstCol="1" bandRow="1"/>
              <a:tblGrid>
                <a:gridCol w="1324139"/>
                <a:gridCol w="6829261"/>
              </a:tblGrid>
              <a:tr h="33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UARTCharPut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unsigned char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要发送的字符。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把字符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ucData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发送到指定端口的发送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中。如果发送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中没有多余的可用空间，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这个函数将会一直等待，直至在返回前发送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中有可用的空间。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等待着把指定端口的字符发送出去。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while(*message!='\0') {         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向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写入一个字符串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17145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UARTCharPut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UART0_BASE,*(message++));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5846"/>
              </p:ext>
            </p:extLst>
          </p:nvPr>
        </p:nvGraphicFramePr>
        <p:xfrm>
          <a:off x="457200" y="1447800"/>
          <a:ext cx="8229600" cy="3200401"/>
        </p:xfrm>
        <a:graphic>
          <a:graphicData uri="http://schemas.openxmlformats.org/drawingml/2006/table">
            <a:tbl>
              <a:tblPr firstRow="1" firstCol="1" bandRow="1"/>
              <a:tblGrid>
                <a:gridCol w="1336513"/>
                <a:gridCol w="6893087"/>
              </a:tblGrid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UARTCharGet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read from the specified port, cast as a </a:t>
                      </a:r>
                      <a:r>
                        <a:rPr lang="en-US" altLang="zh-CN" sz="16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从指定端口的接收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中获取一个字符。如果没有可用的字符，这个函数将一直等待，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直至接收到一个字符，然后再返回。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等待指定端口的一个字符。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UARTCharGet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(UART0_BASE);   //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读取一个字符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49649"/>
              </p:ext>
            </p:extLst>
          </p:nvPr>
        </p:nvGraphicFramePr>
        <p:xfrm>
          <a:off x="838200" y="1143000"/>
          <a:ext cx="7772400" cy="1981200"/>
        </p:xfrm>
        <a:graphic>
          <a:graphicData uri="http://schemas.openxmlformats.org/drawingml/2006/table">
            <a:tbl>
              <a:tblPr/>
              <a:tblGrid>
                <a:gridCol w="1241962"/>
                <a:gridCol w="6530438"/>
              </a:tblGrid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UARTSpaceAvail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sz="1600" b="1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 the base address of the UART port.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：在发送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里有可用空间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：在发送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里没有可用空间（发送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已满）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通常，本函数需要跟函数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UARTCharPutNonBlocking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配合使用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确认在指定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里是否有可用的空间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8349"/>
              </p:ext>
            </p:extLst>
          </p:nvPr>
        </p:nvGraphicFramePr>
        <p:xfrm>
          <a:off x="838201" y="3657600"/>
          <a:ext cx="7924799" cy="2057400"/>
        </p:xfrm>
        <a:graphic>
          <a:graphicData uri="http://schemas.openxmlformats.org/drawingml/2006/table">
            <a:tbl>
              <a:tblPr/>
              <a:tblGrid>
                <a:gridCol w="1266314"/>
                <a:gridCol w="6658485"/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UARTCharsAvail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sz="1600" b="1" kern="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is the base address of the UART port.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：在接收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：在接收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里没有字符（接收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为空）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通常，本函数需要跟函数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UARTCharGetNonBlocking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配合使用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确认在指定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里是否有字符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简介</a:t>
            </a:r>
            <a:endParaRPr lang="en-US" dirty="0" smtClean="0"/>
          </a:p>
        </p:txBody>
      </p:sp>
      <p:sp>
        <p:nvSpPr>
          <p:cNvPr id="166098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300" dirty="0"/>
              <a:t>UART</a:t>
            </a:r>
            <a:r>
              <a:rPr lang="zh-CN" altLang="zh-CN" sz="2300" dirty="0"/>
              <a:t>（</a:t>
            </a:r>
            <a:r>
              <a:rPr lang="en-US" altLang="zh-CN" sz="2300" dirty="0"/>
              <a:t>Universal Asynchronous </a:t>
            </a:r>
            <a:r>
              <a:rPr lang="en-US" altLang="zh-CN" sz="2300" dirty="0" smtClean="0"/>
              <a:t>Receiver/Transmitter</a:t>
            </a:r>
            <a:r>
              <a:rPr lang="zh-CN" altLang="zh-CN" sz="2300" dirty="0" smtClean="0"/>
              <a:t>）是异步通信</a:t>
            </a:r>
            <a:r>
              <a:rPr lang="zh-CN" altLang="zh-CN" sz="2300" dirty="0"/>
              <a:t>的关键</a:t>
            </a:r>
            <a:r>
              <a:rPr lang="zh-CN" altLang="zh-CN" sz="2300" dirty="0" smtClean="0"/>
              <a:t>模块</a:t>
            </a:r>
            <a:r>
              <a:rPr lang="zh-CN" altLang="en-US" sz="2300" dirty="0" smtClean="0"/>
              <a:t>，其主要</a:t>
            </a:r>
            <a:r>
              <a:rPr lang="zh-CN" altLang="zh-CN" sz="2300" dirty="0" smtClean="0"/>
              <a:t>作用如下： </a:t>
            </a:r>
            <a:endParaRPr lang="zh-CN" altLang="zh-CN" sz="2300" dirty="0"/>
          </a:p>
          <a:p>
            <a:pPr lvl="1">
              <a:lnSpc>
                <a:spcPct val="200000"/>
              </a:lnSpc>
            </a:pPr>
            <a:r>
              <a:rPr lang="zh-CN" altLang="zh-CN" sz="2200" dirty="0" smtClean="0"/>
              <a:t>数据总线</a:t>
            </a:r>
            <a:r>
              <a:rPr lang="zh-CN" altLang="zh-CN" sz="2200" dirty="0"/>
              <a:t>和串行口之间的</a:t>
            </a:r>
            <a:r>
              <a:rPr lang="zh-CN" altLang="zh-CN" sz="2200" b="1" dirty="0">
                <a:solidFill>
                  <a:srgbClr val="FF0000"/>
                </a:solidFill>
              </a:rPr>
              <a:t>串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zh-CN" sz="2200" b="1" dirty="0">
                <a:solidFill>
                  <a:srgbClr val="FF0000"/>
                </a:solidFill>
              </a:rPr>
              <a:t>并</a:t>
            </a:r>
            <a:r>
              <a:rPr lang="zh-CN" altLang="zh-CN" sz="2200" dirty="0"/>
              <a:t>、</a:t>
            </a:r>
            <a:r>
              <a:rPr lang="zh-CN" altLang="zh-CN" sz="2200" b="1" dirty="0">
                <a:solidFill>
                  <a:srgbClr val="FF0000"/>
                </a:solidFill>
              </a:rPr>
              <a:t>并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zh-CN" sz="2200" b="1" dirty="0">
                <a:solidFill>
                  <a:srgbClr val="FF0000"/>
                </a:solidFill>
              </a:rPr>
              <a:t>串</a:t>
            </a:r>
            <a:r>
              <a:rPr lang="zh-CN" altLang="zh-CN" sz="2200" dirty="0"/>
              <a:t>转换； </a:t>
            </a:r>
          </a:p>
          <a:p>
            <a:pPr lvl="1">
              <a:lnSpc>
                <a:spcPct val="200000"/>
              </a:lnSpc>
            </a:pPr>
            <a:r>
              <a:rPr lang="zh-CN" altLang="zh-CN" sz="2200" dirty="0" smtClean="0"/>
              <a:t>数据</a:t>
            </a:r>
            <a:r>
              <a:rPr lang="zh-CN" altLang="zh-CN" sz="2200" dirty="0"/>
              <a:t>收发完成后，可通过激发</a:t>
            </a:r>
            <a:r>
              <a:rPr lang="zh-CN" altLang="zh-CN" sz="2200" b="1" dirty="0">
                <a:solidFill>
                  <a:srgbClr val="FF0000"/>
                </a:solidFill>
              </a:rPr>
              <a:t>中断</a:t>
            </a:r>
            <a:r>
              <a:rPr lang="zh-CN" altLang="zh-CN" sz="2200" dirty="0"/>
              <a:t>或</a:t>
            </a:r>
            <a:r>
              <a:rPr lang="zh-CN" altLang="zh-CN" sz="2200" b="1" dirty="0">
                <a:solidFill>
                  <a:srgbClr val="FF0000"/>
                </a:solidFill>
              </a:rPr>
              <a:t>置位标志位</a:t>
            </a:r>
            <a:r>
              <a:rPr lang="zh-CN" altLang="zh-CN" sz="2200" dirty="0"/>
              <a:t>的方式通知处理器进行处理，从而大大提高微控制器的工作效率。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29316"/>
              </p:ext>
            </p:extLst>
          </p:nvPr>
        </p:nvGraphicFramePr>
        <p:xfrm>
          <a:off x="533400" y="1143000"/>
          <a:ext cx="8305800" cy="2723605"/>
        </p:xfrm>
        <a:graphic>
          <a:graphicData uri="http://schemas.openxmlformats.org/drawingml/2006/table">
            <a:tbl>
              <a:tblPr/>
              <a:tblGrid>
                <a:gridCol w="1327195"/>
                <a:gridCol w="6978605"/>
              </a:tblGrid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UARTCharPutNonBlocking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unsigned char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基址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要发送的字符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里有可用空间，则将数据放入发送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，并立即返回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true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里没有可用空间，则立即返回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（发送失败）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通常，在调用本函数之前应当先调用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UARTSpaceAvail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确认发送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里有可用空间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个字符到指定的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端口（不等待）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 smtClean="0"/>
              <a:t>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15143"/>
              </p:ext>
            </p:extLst>
          </p:nvPr>
        </p:nvGraphicFramePr>
        <p:xfrm>
          <a:off x="381000" y="1143000"/>
          <a:ext cx="8458200" cy="3352800"/>
        </p:xfrm>
        <a:graphic>
          <a:graphicData uri="http://schemas.openxmlformats.org/drawingml/2006/table">
            <a:tbl>
              <a:tblPr/>
              <a:tblGrid>
                <a:gridCol w="1209174"/>
                <a:gridCol w="7249026"/>
              </a:tblGrid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UARTCharGetNonBlocking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基址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里有字符，则立即返回接收到的字符（自动转换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型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里没有字符，则立即返回－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（接收失败）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通常，在调用本函数之前应当先调用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UARTCharsAvail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来确认接收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从指定的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个字符（不等待）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while(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UARTCharsAvail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(UART0_BASE))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｛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0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UARTCharGetNonBlocking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));                     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 smtClean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67100"/>
              </p:ext>
            </p:extLst>
          </p:nvPr>
        </p:nvGraphicFramePr>
        <p:xfrm>
          <a:off x="609600" y="997851"/>
          <a:ext cx="8153400" cy="5402949"/>
        </p:xfrm>
        <a:graphic>
          <a:graphicData uri="http://schemas.openxmlformats.org/drawingml/2006/table">
            <a:tbl>
              <a:tblPr/>
              <a:tblGrid>
                <a:gridCol w="1206207"/>
                <a:gridCol w="6947193"/>
              </a:tblGrid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UARTIntEnable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uint32_t ui32IntFlags)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基址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指定的中断源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alt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下列值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之一或者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它们的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组合：</a:t>
                      </a:r>
                      <a:endParaRPr lang="en-US" altLang="zh-CN" sz="1600" kern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UART_INT_9BIT - 9-bit Address Match interrupt</a:t>
                      </a: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UART_INT_OE - 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FIFO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溢出错误中断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UART_INT_BE - 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BREAK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错误中断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UART_INT_PE -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奇偶校验错误中断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UART_INT_FE -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帧错误中断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UART_INT_RT -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接收超时中断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UART_INT_TX -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发送中断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UART_INT_RX -</a:t>
                      </a:r>
                      <a:r>
                        <a:rPr lang="zh-CN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接收中断</a:t>
                      </a:r>
                      <a:r>
                        <a:rPr lang="en-US" alt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UART_INT_DSR - DSR interrupt</a:t>
                      </a: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UART_INT_DCD - DCD interrupt</a:t>
                      </a: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UART_INT_CTS - CTS interrupt </a:t>
                      </a:r>
                      <a:endParaRPr lang="en-US" altLang="zh-CN" sz="16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UART_INT_RI - RI interrupt </a:t>
                      </a:r>
                      <a:endParaRPr lang="en-US" altLang="zh-CN" sz="1600" b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注</a:t>
                      </a: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：接收中断和接收超时中断通常要配合使用，即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UART_INT_RX | UART_INT_RT</a:t>
                      </a:r>
                      <a:endParaRPr lang="zh-CN" sz="1600" b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使能指定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端口的一个或多个中断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// Enable the UART0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receive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interrupt and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receive timeout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interrupt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IntEnable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(INT_UART0);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UARTIntEnable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UART_INT_RX | UART_INT_RT);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9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函数</a:t>
            </a:r>
            <a:r>
              <a:rPr lang="zh-CN" altLang="zh-CN" dirty="0" smtClean="0"/>
              <a:t>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92958"/>
              </p:ext>
            </p:extLst>
          </p:nvPr>
        </p:nvGraphicFramePr>
        <p:xfrm>
          <a:off x="457200" y="1143000"/>
          <a:ext cx="8534400" cy="1981200"/>
        </p:xfrm>
        <a:graphic>
          <a:graphicData uri="http://schemas.openxmlformats.org/drawingml/2006/table">
            <a:tbl>
              <a:tblPr/>
              <a:tblGrid>
                <a:gridCol w="1262572"/>
                <a:gridCol w="7271828"/>
              </a:tblGrid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UARTIntClear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uint32_t ui32IntFlags) </a:t>
                      </a:r>
                      <a:endParaRPr lang="en-US" altLang="zh-CN" sz="16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参见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UARTIntEnable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清除指定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端口的一个或多个中断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65985"/>
              </p:ext>
            </p:extLst>
          </p:nvPr>
        </p:nvGraphicFramePr>
        <p:xfrm>
          <a:off x="434788" y="3505200"/>
          <a:ext cx="8480612" cy="2971799"/>
        </p:xfrm>
        <a:graphic>
          <a:graphicData uri="http://schemas.openxmlformats.org/drawingml/2006/table">
            <a:tbl>
              <a:tblPr/>
              <a:tblGrid>
                <a:gridCol w="1254615"/>
                <a:gridCol w="7225997"/>
              </a:tblGrid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UARTIntStatus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ui32Base, bool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bMasked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zh-CN" sz="16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基址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bMasked</a:t>
                      </a:r>
                      <a:r>
                        <a:rPr lang="zh-CN" sz="1600" kern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表示需要获取原始的中断状态，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表示需要获取屏蔽的中断状态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原始的或屏蔽的中断状态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获取指定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端口当前的中断状态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Uint32_t</a:t>
                      </a:r>
                      <a:r>
                        <a:rPr lang="zh-CN" alt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ui32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Status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true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UARTIntClear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ui32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);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void S800_UART_Init(void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/>
              <a:t>{</a:t>
            </a:r>
            <a:endParaRPr lang="en-US" altLang="zh-CN" sz="1800" dirty="0"/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SysCtlPeripheralEnable</a:t>
            </a:r>
            <a:r>
              <a:rPr lang="en-US" altLang="zh-CN" sz="1800" dirty="0" smtClean="0"/>
              <a:t>(SYSCTL_PERIPH_UART0</a:t>
            </a:r>
            <a:r>
              <a:rPr lang="en-US" altLang="zh-CN" sz="1800" dirty="0"/>
              <a:t>);</a:t>
            </a:r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SysCtlPeripheralEnable</a:t>
            </a:r>
            <a:r>
              <a:rPr lang="en-US" altLang="zh-CN" sz="1800" dirty="0" smtClean="0"/>
              <a:t>(SYSCTL_PERIPH_GPIOA); while</a:t>
            </a:r>
            <a:r>
              <a:rPr lang="en-US" altLang="zh-CN" sz="1800" dirty="0"/>
              <a:t>(!</a:t>
            </a:r>
            <a:r>
              <a:rPr lang="en-US" altLang="zh-CN" sz="1800" dirty="0" err="1"/>
              <a:t>SysCtlPeripheralReady</a:t>
            </a:r>
            <a:r>
              <a:rPr lang="en-US" altLang="zh-CN" sz="1800" dirty="0"/>
              <a:t>(SYSCTL_PERIPH_GPIOA</a:t>
            </a:r>
            <a:r>
              <a:rPr lang="en-US" altLang="zh-CN" sz="1800" dirty="0" smtClean="0"/>
              <a:t>));</a:t>
            </a:r>
            <a:endParaRPr lang="en-US" altLang="zh-CN" sz="1800" dirty="0"/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GPIOPinConfigure</a:t>
            </a:r>
            <a:r>
              <a:rPr lang="en-US" altLang="zh-CN" sz="1800" dirty="0" smtClean="0"/>
              <a:t>(GPIO_PA0_U0RX);</a:t>
            </a:r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GPIOPinConfigure</a:t>
            </a:r>
            <a:r>
              <a:rPr lang="en-US" altLang="zh-CN" sz="1800" dirty="0" smtClean="0"/>
              <a:t>(GPIO_PA1_U0TX</a:t>
            </a:r>
            <a:r>
              <a:rPr lang="en-US" altLang="zh-CN" sz="1800" dirty="0"/>
              <a:t>);    			</a:t>
            </a:r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GPIOPinTypeUART</a:t>
            </a:r>
            <a:r>
              <a:rPr lang="en-US" altLang="zh-CN" sz="1800" dirty="0" smtClean="0"/>
              <a:t>(GPIO_PORTA_BASE</a:t>
            </a:r>
            <a:r>
              <a:rPr lang="en-US" altLang="zh-CN" sz="1800" dirty="0"/>
              <a:t>, GPIO_PIN_0 | GPIO_PIN_1);</a:t>
            </a:r>
          </a:p>
          <a:p>
            <a:pPr marL="465137" lvl="1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UARTConfigSetExpClk</a:t>
            </a:r>
            <a:r>
              <a:rPr lang="en-US" altLang="zh-CN" sz="1800" dirty="0" smtClean="0"/>
              <a:t>(UART0_BASE</a:t>
            </a:r>
            <a:r>
              <a:rPr lang="en-US" altLang="zh-CN" sz="1800" dirty="0"/>
              <a:t>, ui32SysClock</a:t>
            </a:r>
            <a:r>
              <a:rPr lang="en-US" altLang="zh-CN" sz="1800" dirty="0" smtClean="0"/>
              <a:t>,</a:t>
            </a:r>
            <a:r>
              <a:rPr lang="zh-CN" altLang="en-US" sz="1800" smtClean="0"/>
              <a:t> </a:t>
            </a:r>
            <a:r>
              <a:rPr lang="en-US" altLang="zh-CN" sz="1800" smtClean="0"/>
              <a:t>115200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UART_CONFIG_WLEN_8 | UART_CONFIG_STOP_ONE |UART_CONFIG_PAR_NONE));</a:t>
            </a:r>
          </a:p>
          <a:p>
            <a:pPr marL="465137" lvl="1" indent="0">
              <a:lnSpc>
                <a:spcPct val="100000"/>
              </a:lnSpc>
              <a:buNone/>
            </a:pPr>
            <a:r>
              <a:rPr lang="en-US" altLang="zh-CN" sz="1800" dirty="0" err="1" smtClean="0"/>
              <a:t>UARTStringPut</a:t>
            </a:r>
            <a:r>
              <a:rPr lang="en-US" altLang="zh-CN" sz="1800" dirty="0"/>
              <a:t>((uint8_t *)"\r\</a:t>
            </a:r>
            <a:r>
              <a:rPr lang="en-US" altLang="zh-CN" sz="1800" dirty="0" err="1"/>
              <a:t>nHello</a:t>
            </a:r>
            <a:r>
              <a:rPr lang="en-US" altLang="zh-CN" sz="1800" dirty="0"/>
              <a:t>, world!\r\n</a:t>
            </a:r>
            <a:r>
              <a:rPr lang="en-US" altLang="zh-CN" sz="18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/>
              <a:t>}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002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1627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加入一个电平转换器，比如</a:t>
            </a:r>
            <a:r>
              <a:rPr lang="en-US" altLang="zh-CN" sz="2200" dirty="0"/>
              <a:t>SP3232E</a:t>
            </a:r>
            <a:r>
              <a:rPr lang="zh-CN" altLang="zh-CN" sz="2200" dirty="0"/>
              <a:t>、</a:t>
            </a:r>
            <a:r>
              <a:rPr lang="en-US" altLang="zh-CN" sz="2200" dirty="0"/>
              <a:t>SP3485</a:t>
            </a:r>
            <a:r>
              <a:rPr lang="zh-CN" altLang="zh-CN" sz="2200" dirty="0"/>
              <a:t>等，</a:t>
            </a:r>
            <a:r>
              <a:rPr lang="en-US" altLang="zh-CN" sz="2200" dirty="0" smtClean="0"/>
              <a:t>UART</a:t>
            </a:r>
            <a:r>
              <a:rPr lang="zh-CN" altLang="zh-CN" sz="2200" dirty="0" smtClean="0"/>
              <a:t>能</a:t>
            </a:r>
            <a:r>
              <a:rPr lang="zh-CN" altLang="zh-CN" sz="2200" dirty="0"/>
              <a:t>与</a:t>
            </a:r>
            <a:r>
              <a:rPr lang="en-US" altLang="zh-CN" sz="2200" dirty="0"/>
              <a:t>RS-232</a:t>
            </a:r>
            <a:r>
              <a:rPr lang="zh-CN" altLang="zh-CN" sz="2200" dirty="0"/>
              <a:t>、</a:t>
            </a:r>
            <a:r>
              <a:rPr lang="en-US" altLang="zh-CN" sz="2200" dirty="0"/>
              <a:t>RS-485</a:t>
            </a:r>
            <a:r>
              <a:rPr lang="zh-CN" altLang="zh-CN" sz="2200" dirty="0"/>
              <a:t>等</a:t>
            </a:r>
            <a:r>
              <a:rPr lang="zh-CN" altLang="zh-CN" sz="2200" dirty="0" smtClean="0"/>
              <a:t>通信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UART</a:t>
            </a:r>
            <a:r>
              <a:rPr lang="zh-CN" altLang="en-US" sz="2200" dirty="0" smtClean="0"/>
              <a:t>与电脑</a:t>
            </a:r>
            <a:r>
              <a:rPr lang="en-US" altLang="zh-CN" sz="2200" dirty="0" smtClean="0"/>
              <a:t>RS-232C</a:t>
            </a:r>
            <a:r>
              <a:rPr lang="zh-CN" altLang="en-US" sz="2200" dirty="0" smtClean="0"/>
              <a:t>端口连接的典型应用电路</a:t>
            </a:r>
            <a:r>
              <a:rPr lang="zh-CN" altLang="en-US" sz="2200" dirty="0" smtClean="0"/>
              <a:t>如下</a:t>
            </a:r>
            <a:r>
              <a:rPr lang="zh-CN" altLang="en-US" sz="2200" dirty="0"/>
              <a:t>：</a:t>
            </a:r>
            <a:endParaRPr lang="zh-CN" altLang="en-US" sz="2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5537"/>
            <a:ext cx="7086600" cy="350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92270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8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TM4C1294NCPDT</a:t>
            </a:r>
            <a:r>
              <a:rPr lang="en-US" altLang="zh-CN" sz="2400" dirty="0"/>
              <a:t> </a:t>
            </a:r>
            <a:r>
              <a:rPr lang="zh-CN" altLang="zh-CN" sz="2200" dirty="0" smtClean="0"/>
              <a:t>控制器</a:t>
            </a:r>
            <a:r>
              <a:rPr lang="zh-CN" altLang="zh-CN" sz="2200" dirty="0"/>
              <a:t>集成</a:t>
            </a:r>
            <a:r>
              <a:rPr lang="zh-CN" altLang="zh-CN" sz="2200" dirty="0" smtClean="0"/>
              <a:t>了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八</a:t>
            </a:r>
            <a:r>
              <a:rPr lang="zh-CN" altLang="zh-CN" sz="2200" dirty="0" smtClean="0"/>
              <a:t>个</a:t>
            </a:r>
            <a:r>
              <a:rPr lang="en-US" altLang="zh-CN" sz="2200" dirty="0"/>
              <a:t>UART</a:t>
            </a:r>
            <a:r>
              <a:rPr lang="zh-CN" altLang="zh-CN" sz="2200" dirty="0"/>
              <a:t>通用异步收发器</a:t>
            </a:r>
            <a:r>
              <a:rPr lang="zh-CN" altLang="zh-CN" sz="2200" dirty="0" smtClean="0"/>
              <a:t>模块，</a:t>
            </a:r>
            <a:r>
              <a:rPr lang="zh-CN" altLang="zh-CN" sz="2200" dirty="0"/>
              <a:t>每个</a:t>
            </a:r>
            <a:r>
              <a:rPr lang="en-US" altLang="zh-CN" sz="2200" dirty="0"/>
              <a:t>UART</a:t>
            </a:r>
            <a:r>
              <a:rPr lang="zh-CN" altLang="zh-CN" sz="2200" dirty="0"/>
              <a:t>都具有</a:t>
            </a:r>
            <a:r>
              <a:rPr lang="zh-CN" altLang="zh-CN" sz="2200" dirty="0" smtClean="0"/>
              <a:t>以下特性：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可编程的波特率</a:t>
            </a:r>
            <a:r>
              <a:rPr lang="zh-CN" altLang="zh-CN" sz="2000" dirty="0" smtClean="0"/>
              <a:t>发生器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相互独立的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字节</a:t>
            </a:r>
            <a:r>
              <a:rPr lang="zh-CN" altLang="zh-CN" sz="2000" dirty="0" smtClean="0"/>
              <a:t>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和接收</a:t>
            </a:r>
            <a:r>
              <a:rPr lang="en-US" altLang="zh-CN" sz="2000" dirty="0" smtClean="0"/>
              <a:t>FIFO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FIFO</a:t>
            </a:r>
            <a:r>
              <a:rPr lang="zh-CN" altLang="en-US" sz="2000" dirty="0" smtClean="0"/>
              <a:t>触发</a:t>
            </a:r>
            <a:r>
              <a:rPr lang="zh-CN" altLang="zh-CN" sz="2000" dirty="0" smtClean="0"/>
              <a:t>深度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1/8</a:t>
            </a:r>
            <a:r>
              <a:rPr lang="zh-CN" altLang="zh-CN" sz="2000" dirty="0"/>
              <a:t>、</a:t>
            </a:r>
            <a:r>
              <a:rPr lang="en-US" altLang="zh-CN" sz="2000" dirty="0"/>
              <a:t>1/4</a:t>
            </a:r>
            <a:r>
              <a:rPr lang="zh-CN" altLang="zh-CN" sz="2000" dirty="0"/>
              <a:t>、</a:t>
            </a:r>
            <a:r>
              <a:rPr lang="en-US" altLang="zh-CN" sz="2000" dirty="0" smtClean="0"/>
              <a:t>1/2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3/4</a:t>
            </a:r>
            <a:r>
              <a:rPr lang="zh-CN" altLang="zh-CN" sz="2000" dirty="0"/>
              <a:t>或</a:t>
            </a:r>
            <a:r>
              <a:rPr lang="en-US" altLang="zh-CN" sz="2000" dirty="0" smtClean="0"/>
              <a:t>7/8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标准的异步通讯位：起始位、停止位、</a:t>
            </a:r>
            <a:r>
              <a:rPr lang="zh-CN" altLang="zh-CN" sz="2000" dirty="0" smtClean="0"/>
              <a:t>奇偶校验位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完全可编程的串行接口</a:t>
            </a:r>
            <a:r>
              <a:rPr lang="zh-CN" altLang="zh-CN" sz="2000" dirty="0" smtClean="0"/>
              <a:t>特性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集成</a:t>
            </a:r>
            <a:r>
              <a:rPr lang="en-US" altLang="zh-CN" sz="2000" dirty="0" smtClean="0"/>
              <a:t>IrDA</a:t>
            </a:r>
            <a:r>
              <a:rPr lang="zh-CN" altLang="zh-CN" sz="2000" dirty="0"/>
              <a:t>串行红外（</a:t>
            </a:r>
            <a:r>
              <a:rPr lang="en-US" altLang="zh-CN" sz="2000" dirty="0"/>
              <a:t>SIR</a:t>
            </a:r>
            <a:r>
              <a:rPr lang="zh-CN" altLang="zh-CN" sz="2000" dirty="0"/>
              <a:t>）编码器</a:t>
            </a:r>
            <a:r>
              <a:rPr lang="en-US" altLang="zh-CN" sz="2000" dirty="0"/>
              <a:t>/</a:t>
            </a:r>
            <a:r>
              <a:rPr lang="zh-CN" altLang="zh-CN" sz="2000" dirty="0"/>
              <a:t>解码器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1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</a:t>
            </a:r>
            <a:r>
              <a:rPr lang="zh-CN" altLang="en-US" b="0" dirty="0" smtClean="0"/>
              <a:t>模块框图</a:t>
            </a:r>
            <a:endParaRPr 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33846"/>
            <a:ext cx="7696200" cy="554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</a:t>
            </a:r>
            <a:r>
              <a:rPr lang="en-US" dirty="0" smtClean="0"/>
              <a:t>/</a:t>
            </a:r>
            <a:r>
              <a:rPr lang="zh-CN" altLang="en-US" dirty="0" smtClean="0"/>
              <a:t>接收逻辑</a:t>
            </a:r>
            <a:endParaRPr 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3836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发送逻辑电路从“发送</a:t>
            </a:r>
            <a:r>
              <a:rPr lang="en-US" sz="2000" dirty="0" smtClean="0"/>
              <a:t>FIFO</a:t>
            </a:r>
            <a:r>
              <a:rPr lang="zh-CN" altLang="en-US" sz="2000" dirty="0" smtClean="0"/>
              <a:t>”读取数据，并执行</a:t>
            </a:r>
            <a:r>
              <a:rPr lang="en-US" sz="2000" dirty="0" smtClean="0"/>
              <a:t>“</a:t>
            </a:r>
            <a:r>
              <a:rPr lang="zh-CN" altLang="en-US" sz="2000" dirty="0" smtClean="0"/>
              <a:t>并→串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转换。控制逻辑输出起始位在前的串行比特流，并且根据控制寄存器中的配置，后面紧跟着数据位（注意：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最低位</a:t>
            </a:r>
            <a:r>
              <a:rPr lang="en-US" sz="2000" b="1" dirty="0" smtClean="0">
                <a:solidFill>
                  <a:srgbClr val="FF0000"/>
                </a:solidFill>
              </a:rPr>
              <a:t>LSB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先输出</a:t>
            </a:r>
            <a:r>
              <a:rPr lang="zh-CN" altLang="en-US" sz="2000" dirty="0" smtClean="0"/>
              <a:t>）、奇偶校验位和停止位。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在检测到一个有效的起始脉冲后，接收逻辑电路对接收到的比特流执行</a:t>
            </a:r>
            <a:r>
              <a:rPr lang="en-US" sz="2000" dirty="0" smtClean="0"/>
              <a:t>“</a:t>
            </a:r>
            <a:r>
              <a:rPr lang="zh-CN" altLang="en-US" sz="2000" dirty="0" smtClean="0"/>
              <a:t>串→并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转换。此外还会对溢出错误、奇偶校验错误、帧错误和线中止（</a:t>
            </a:r>
            <a:r>
              <a:rPr lang="en-US" sz="2000" dirty="0" smtClean="0"/>
              <a:t>line-break</a:t>
            </a:r>
            <a:r>
              <a:rPr lang="zh-CN" altLang="en-US" sz="2000" dirty="0" smtClean="0"/>
              <a:t>）错误进行检测，并将检测到的状态附加到被写入到“接收</a:t>
            </a:r>
            <a:r>
              <a:rPr lang="en-US" sz="2000" dirty="0" smtClean="0"/>
              <a:t>FIFO</a:t>
            </a:r>
            <a:r>
              <a:rPr lang="zh-CN" altLang="en-US" sz="2000" dirty="0" smtClean="0"/>
              <a:t>”的数据中。</a:t>
            </a:r>
            <a:endParaRPr 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76800"/>
            <a:ext cx="5562600" cy="154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波特率的产生</a:t>
            </a:r>
            <a:endParaRPr 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波特率</a:t>
            </a:r>
            <a:r>
              <a:rPr lang="zh-CN" altLang="zh-CN" sz="2200" dirty="0" smtClean="0"/>
              <a:t>除数是</a:t>
            </a:r>
            <a:r>
              <a:rPr lang="zh-CN" altLang="zh-CN" sz="2200" dirty="0"/>
              <a:t>一个</a:t>
            </a:r>
            <a:r>
              <a:rPr lang="en-US" altLang="zh-CN" sz="2200" dirty="0"/>
              <a:t>22</a:t>
            </a:r>
            <a:r>
              <a:rPr lang="zh-CN" altLang="zh-CN" sz="2200" dirty="0"/>
              <a:t>位数，它由</a:t>
            </a:r>
            <a:r>
              <a:rPr lang="en-US" altLang="zh-CN" sz="2200" dirty="0"/>
              <a:t>16</a:t>
            </a:r>
            <a:r>
              <a:rPr lang="zh-CN" altLang="zh-CN" sz="2200" dirty="0"/>
              <a:t>位整数和</a:t>
            </a:r>
            <a:r>
              <a:rPr lang="en-US" altLang="zh-CN" sz="2200" dirty="0"/>
              <a:t>6</a:t>
            </a:r>
            <a:r>
              <a:rPr lang="zh-CN" altLang="zh-CN" sz="2200" dirty="0"/>
              <a:t>位小数组成</a:t>
            </a:r>
            <a:r>
              <a:rPr lang="zh-CN" altLang="zh-CN" sz="2200" dirty="0" smtClean="0"/>
              <a:t>。通过</a:t>
            </a:r>
            <a:r>
              <a:rPr lang="zh-CN" altLang="zh-CN" sz="2200" dirty="0"/>
              <a:t>带有小数波特率的除法器，在足够高的系统时钟速率下，</a:t>
            </a:r>
            <a:r>
              <a:rPr lang="en-US" altLang="zh-CN" sz="2200" dirty="0"/>
              <a:t>UART</a:t>
            </a:r>
            <a:r>
              <a:rPr lang="zh-CN" altLang="zh-CN" sz="2200" dirty="0"/>
              <a:t>可以产生所有标准的波特率，而误差很小。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波特率</a:t>
            </a:r>
            <a:r>
              <a:rPr lang="zh-CN" altLang="zh-CN" sz="2000" b="1" dirty="0">
                <a:solidFill>
                  <a:srgbClr val="FF0000"/>
                </a:solidFill>
              </a:rPr>
              <a:t>除数公式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BRD</a:t>
            </a:r>
            <a:r>
              <a:rPr lang="zh-CN" altLang="zh-CN" sz="2000" dirty="0"/>
              <a:t>＝</a:t>
            </a:r>
            <a:r>
              <a:rPr lang="en-US" altLang="zh-CN" sz="2000" dirty="0"/>
              <a:t> BRDI.BRDF </a:t>
            </a:r>
            <a:r>
              <a:rPr lang="zh-CN" altLang="zh-CN" sz="2000" dirty="0"/>
              <a:t>＝ </a:t>
            </a:r>
            <a:r>
              <a:rPr lang="en-US" altLang="zh-CN" sz="2000" dirty="0" err="1"/>
              <a:t>UARTSysClk</a:t>
            </a:r>
            <a:r>
              <a:rPr lang="en-US" altLang="zh-CN" sz="2000" dirty="0"/>
              <a:t> / (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BaudRate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900" dirty="0" smtClean="0"/>
              <a:t>BRD</a:t>
            </a:r>
            <a:r>
              <a:rPr lang="zh-CN" altLang="zh-CN" sz="1900" dirty="0"/>
              <a:t>是</a:t>
            </a:r>
            <a:r>
              <a:rPr lang="en-US" altLang="zh-CN" sz="1900" dirty="0"/>
              <a:t>22</a:t>
            </a:r>
            <a:r>
              <a:rPr lang="zh-CN" altLang="zh-CN" sz="1900" dirty="0"/>
              <a:t>位的波特率除数，由</a:t>
            </a:r>
            <a:r>
              <a:rPr lang="en-US" altLang="zh-CN" sz="1900" dirty="0"/>
              <a:t>16</a:t>
            </a:r>
            <a:r>
              <a:rPr lang="zh-CN" altLang="zh-CN" sz="1900" dirty="0"/>
              <a:t>位整数和</a:t>
            </a:r>
            <a:r>
              <a:rPr lang="en-US" altLang="zh-CN" sz="1900" dirty="0"/>
              <a:t>6</a:t>
            </a:r>
            <a:r>
              <a:rPr lang="zh-CN" altLang="zh-CN" sz="1900" dirty="0"/>
              <a:t>位小数组成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BRDI</a:t>
            </a:r>
            <a:r>
              <a:rPr lang="zh-CN" altLang="zh-CN" sz="1900" dirty="0"/>
              <a:t>是</a:t>
            </a:r>
            <a:r>
              <a:rPr lang="en-US" altLang="zh-CN" sz="1900" dirty="0"/>
              <a:t>UART </a:t>
            </a:r>
            <a:r>
              <a:rPr lang="zh-CN" altLang="zh-CN" sz="1900" dirty="0"/>
              <a:t>波特率分频系数整数寄存器，保存</a:t>
            </a:r>
            <a:r>
              <a:rPr lang="en-US" altLang="zh-CN" sz="1900" dirty="0"/>
              <a:t>BRD</a:t>
            </a:r>
            <a:r>
              <a:rPr lang="zh-CN" altLang="zh-CN" sz="1900" dirty="0"/>
              <a:t>的整数部分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BRDF</a:t>
            </a:r>
            <a:r>
              <a:rPr lang="zh-CN" altLang="zh-CN" sz="1900" dirty="0"/>
              <a:t>是</a:t>
            </a:r>
            <a:r>
              <a:rPr lang="en-US" altLang="zh-CN" sz="1900" dirty="0"/>
              <a:t>UART </a:t>
            </a:r>
            <a:r>
              <a:rPr lang="zh-CN" altLang="zh-CN" sz="1900" dirty="0"/>
              <a:t>波特率分频系数小数寄存器，保存</a:t>
            </a:r>
            <a:r>
              <a:rPr lang="en-US" altLang="zh-CN" sz="1900" dirty="0"/>
              <a:t>BRD</a:t>
            </a:r>
            <a:r>
              <a:rPr lang="zh-CN" altLang="zh-CN" sz="1900" dirty="0"/>
              <a:t>的小数部分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UARTSysClk</a:t>
            </a:r>
            <a:r>
              <a:rPr lang="zh-CN" altLang="zh-CN" sz="1900" dirty="0"/>
              <a:t>是连接到</a:t>
            </a:r>
            <a:r>
              <a:rPr lang="en-US" altLang="zh-CN" sz="1900" dirty="0"/>
              <a:t>UART</a:t>
            </a:r>
            <a:r>
              <a:rPr lang="zh-CN" altLang="zh-CN" sz="1900" dirty="0"/>
              <a:t>上的系统时钟</a:t>
            </a:r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ClkDiv</a:t>
            </a:r>
            <a:r>
              <a:rPr lang="zh-CN" altLang="zh-CN" sz="1900" dirty="0"/>
              <a:t>是分频系数，取</a:t>
            </a:r>
            <a:r>
              <a:rPr lang="en-US" altLang="zh-CN" sz="1900" dirty="0"/>
              <a:t>16</a:t>
            </a:r>
            <a:r>
              <a:rPr lang="zh-CN" altLang="zh-CN" sz="1900" dirty="0"/>
              <a:t>或</a:t>
            </a:r>
            <a:r>
              <a:rPr lang="en-US" altLang="zh-CN" sz="1900" dirty="0"/>
              <a:t>8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BaudRate</a:t>
            </a:r>
            <a:r>
              <a:rPr lang="zh-CN" altLang="zh-CN" sz="1900" dirty="0"/>
              <a:t>是波特率（</a:t>
            </a:r>
            <a:r>
              <a:rPr lang="en-US" altLang="zh-CN" sz="1900" dirty="0"/>
              <a:t>9600</a:t>
            </a:r>
            <a:r>
              <a:rPr lang="zh-CN" altLang="zh-CN" sz="1900" dirty="0"/>
              <a:t>，</a:t>
            </a:r>
            <a:r>
              <a:rPr lang="en-US" altLang="zh-CN" sz="1900" dirty="0"/>
              <a:t>38400</a:t>
            </a:r>
            <a:r>
              <a:rPr lang="zh-CN" altLang="zh-CN" sz="1900" dirty="0"/>
              <a:t>，</a:t>
            </a:r>
            <a:r>
              <a:rPr lang="en-US" altLang="zh-CN" sz="1900" dirty="0"/>
              <a:t>115200</a:t>
            </a:r>
            <a:r>
              <a:rPr lang="zh-CN" altLang="zh-CN" sz="1900" dirty="0"/>
              <a:t>等</a:t>
            </a:r>
            <a:r>
              <a:rPr lang="zh-CN" altLang="zh-CN" sz="1900" dirty="0" smtClean="0"/>
              <a:t>）</a:t>
            </a:r>
            <a:endParaRPr lang="zh-CN" altLang="zh-C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数据发送</a:t>
            </a:r>
            <a:endParaRPr 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31800" y="838200"/>
            <a:ext cx="8229600" cy="5410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 smtClean="0"/>
              <a:t>UART</a:t>
            </a:r>
            <a:r>
              <a:rPr lang="zh-CN" altLang="en-US" sz="2200" dirty="0" smtClean="0"/>
              <a:t>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发送状态</a:t>
            </a:r>
            <a:r>
              <a:rPr lang="zh-CN" altLang="en-US" sz="2200" dirty="0" smtClean="0"/>
              <a:t>时，数据被写入“发送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”。如果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被使能，则会按照预先设置好的参数（波特率、数据位、停止位、校验位等）发送数据，一直到“发送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”中没有数据。一旦向“发送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”写数据（如果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未空），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的忙标志位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就有效，并且在发送停止之前一直保持有效。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位仅在“发送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”为空，且已从移位寄存器发送最后一个字符，包括停止位时才变无效。即使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不再使能，它也可以指示忙状态。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位的相关库函数是</a:t>
            </a:r>
            <a:r>
              <a:rPr lang="en-US" sz="2200" dirty="0" err="1" smtClean="0"/>
              <a:t>UARTBusy</a:t>
            </a:r>
            <a:r>
              <a:rPr lang="en-US" sz="2200" dirty="0" smtClean="0"/>
              <a:t>( 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</a:t>
            </a:r>
            <a:endParaRPr 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UART</a:t>
            </a:r>
            <a:r>
              <a:rPr lang="zh-CN" altLang="en-US" sz="2400" dirty="0" smtClean="0"/>
              <a:t>接收器空闲时，如果数据输入变成“低电平”，即接收到了起始位，则接收计数器开始运行，并且数据在</a:t>
            </a:r>
            <a:r>
              <a:rPr lang="en-US" sz="2400" b="1" dirty="0" smtClean="0">
                <a:solidFill>
                  <a:srgbClr val="FF0000"/>
                </a:solidFill>
              </a:rPr>
              <a:t>Baud16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或</a:t>
            </a:r>
            <a:r>
              <a:rPr lang="en-US" sz="2400" b="1" dirty="0" smtClean="0">
                <a:solidFill>
                  <a:srgbClr val="FF0000"/>
                </a:solidFill>
              </a:rPr>
              <a:t>Baud8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的第四个周期</a:t>
            </a:r>
            <a:r>
              <a:rPr lang="zh-CN" altLang="en-US" sz="2400" dirty="0" smtClean="0"/>
              <a:t>被采样。如果</a:t>
            </a:r>
            <a:r>
              <a:rPr lang="en-US" sz="2400" dirty="0" smtClean="0"/>
              <a:t>Rx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Baud16</a:t>
            </a:r>
            <a:r>
              <a:rPr lang="zh-CN" altLang="en-US" sz="2400" dirty="0" smtClean="0"/>
              <a:t>的第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周期（或</a:t>
            </a:r>
            <a:r>
              <a:rPr lang="en-US" sz="2400" dirty="0" smtClean="0"/>
              <a:t>Baud8</a:t>
            </a:r>
            <a:r>
              <a:rPr lang="zh-CN" altLang="en-US" sz="2400" dirty="0" smtClean="0"/>
              <a:t>的第四个周期）仍然为低电平，则起始位有效，否则会被认为是错误的起始位并将其忽略。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10559</TotalTime>
  <Words>2183</Words>
  <Application>Microsoft Macintosh PowerPoint</Application>
  <PresentationFormat>全屏显示(4:3)</PresentationFormat>
  <Paragraphs>242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Calibri</vt:lpstr>
      <vt:lpstr>Times New Roman</vt:lpstr>
      <vt:lpstr>Wingdings</vt:lpstr>
      <vt:lpstr>黑体</vt:lpstr>
      <vt:lpstr>华文新魏</vt:lpstr>
      <vt:lpstr>宋体</vt:lpstr>
      <vt:lpstr>Arial</vt:lpstr>
      <vt:lpstr>1_自定义设计方案</vt:lpstr>
      <vt:lpstr>通用异步收发器(UART) </vt:lpstr>
      <vt:lpstr>UART简介</vt:lpstr>
      <vt:lpstr>UART简介</vt:lpstr>
      <vt:lpstr>UART功能</vt:lpstr>
      <vt:lpstr>UART 模块框图</vt:lpstr>
      <vt:lpstr>发送/接收逻辑</vt:lpstr>
      <vt:lpstr>波特率的产生</vt:lpstr>
      <vt:lpstr>数据发送</vt:lpstr>
      <vt:lpstr>数据接收</vt:lpstr>
      <vt:lpstr>数据接收</vt:lpstr>
      <vt:lpstr>FIFO操作</vt:lpstr>
      <vt:lpstr>FIFO操作</vt:lpstr>
      <vt:lpstr>中断控制</vt:lpstr>
      <vt:lpstr>函数库</vt:lpstr>
      <vt:lpstr>函数库</vt:lpstr>
      <vt:lpstr>函数库</vt:lpstr>
      <vt:lpstr>函数库</vt:lpstr>
      <vt:lpstr>函数库</vt:lpstr>
      <vt:lpstr>函数库</vt:lpstr>
      <vt:lpstr>函数库</vt:lpstr>
      <vt:lpstr>函数库</vt:lpstr>
      <vt:lpstr>函数库</vt:lpstr>
      <vt:lpstr>函数库</vt:lpstr>
      <vt:lpstr>例程</vt:lpstr>
      <vt:lpstr>谢 谢！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peter weng</cp:lastModifiedBy>
  <cp:revision>2508</cp:revision>
  <cp:lastPrinted>1601-01-01T00:00:00Z</cp:lastPrinted>
  <dcterms:created xsi:type="dcterms:W3CDTF">1601-01-01T00:00:00Z</dcterms:created>
  <dcterms:modified xsi:type="dcterms:W3CDTF">2017-05-18T03:38:28Z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