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4008" r:id="rId2"/>
  </p:sldMasterIdLst>
  <p:notesMasterIdLst>
    <p:notesMasterId r:id="rId65"/>
  </p:notesMasterIdLst>
  <p:sldIdLst>
    <p:sldId id="996" r:id="rId3"/>
    <p:sldId id="1008" r:id="rId4"/>
    <p:sldId id="1009" r:id="rId5"/>
    <p:sldId id="997" r:id="rId6"/>
    <p:sldId id="998" r:id="rId7"/>
    <p:sldId id="999" r:id="rId8"/>
    <p:sldId id="1001" r:id="rId9"/>
    <p:sldId id="1020" r:id="rId10"/>
    <p:sldId id="1021" r:id="rId11"/>
    <p:sldId id="1022" r:id="rId12"/>
    <p:sldId id="1024" r:id="rId13"/>
    <p:sldId id="1053" r:id="rId14"/>
    <p:sldId id="1054" r:id="rId15"/>
    <p:sldId id="1055" r:id="rId16"/>
    <p:sldId id="1025" r:id="rId17"/>
    <p:sldId id="1026" r:id="rId18"/>
    <p:sldId id="1030" r:id="rId19"/>
    <p:sldId id="1031" r:id="rId20"/>
    <p:sldId id="1032" r:id="rId21"/>
    <p:sldId id="1033" r:id="rId22"/>
    <p:sldId id="1027" r:id="rId23"/>
    <p:sldId id="1028" r:id="rId24"/>
    <p:sldId id="1066" r:id="rId25"/>
    <p:sldId id="1023" r:id="rId26"/>
    <p:sldId id="1029" r:id="rId27"/>
    <p:sldId id="1011" r:id="rId28"/>
    <p:sldId id="1010" r:id="rId29"/>
    <p:sldId id="1012" r:id="rId30"/>
    <p:sldId id="1013" r:id="rId31"/>
    <p:sldId id="1016" r:id="rId32"/>
    <p:sldId id="1014" r:id="rId33"/>
    <p:sldId id="1015" r:id="rId34"/>
    <p:sldId id="1019" r:id="rId35"/>
    <p:sldId id="1017" r:id="rId36"/>
    <p:sldId id="1035" r:id="rId37"/>
    <p:sldId id="1036" r:id="rId38"/>
    <p:sldId id="1037" r:id="rId39"/>
    <p:sldId id="1038" r:id="rId40"/>
    <p:sldId id="1039" r:id="rId41"/>
    <p:sldId id="1040" r:id="rId42"/>
    <p:sldId id="1041" r:id="rId43"/>
    <p:sldId id="1042" r:id="rId44"/>
    <p:sldId id="1043" r:id="rId45"/>
    <p:sldId id="1044" r:id="rId46"/>
    <p:sldId id="1045" r:id="rId47"/>
    <p:sldId id="1046" r:id="rId48"/>
    <p:sldId id="1047" r:id="rId49"/>
    <p:sldId id="1051" r:id="rId50"/>
    <p:sldId id="1049" r:id="rId51"/>
    <p:sldId id="1048" r:id="rId52"/>
    <p:sldId id="1052" r:id="rId53"/>
    <p:sldId id="1056" r:id="rId54"/>
    <p:sldId id="1057" r:id="rId55"/>
    <p:sldId id="1058" r:id="rId56"/>
    <p:sldId id="1059" r:id="rId57"/>
    <p:sldId id="1060" r:id="rId58"/>
    <p:sldId id="1061" r:id="rId59"/>
    <p:sldId id="1062" r:id="rId60"/>
    <p:sldId id="1063" r:id="rId61"/>
    <p:sldId id="1064" r:id="rId62"/>
    <p:sldId id="1065" r:id="rId63"/>
    <p:sldId id="995" r:id="rId64"/>
  </p:sldIdLst>
  <p:sldSz cx="12192000" cy="6858000"/>
  <p:notesSz cx="7102475" cy="10233025"/>
  <p:defaultTextStyle>
    <a:defPPr>
      <a:defRPr lang="en-US"/>
    </a:defPPr>
    <a:lvl1pPr algn="l" rtl="0" eaLnBrk="0" fontAlgn="base" hangingPunct="0">
      <a:spcBef>
        <a:spcPct val="0"/>
      </a:spcBef>
      <a:spcAft>
        <a:spcPct val="0"/>
      </a:spcAft>
      <a:defRPr kern="1200">
        <a:solidFill>
          <a:srgbClr val="133984"/>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rgbClr val="133984"/>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rgbClr val="133984"/>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rgbClr val="133984"/>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rgbClr val="133984"/>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rgbClr val="133984"/>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rgbClr val="133984"/>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rgbClr val="133984"/>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rgbClr val="133984"/>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223" userDrawn="1">
          <p15:clr>
            <a:srgbClr val="A4A3A4"/>
          </p15:clr>
        </p15:guide>
        <p15:guide id="2" pos="223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4F86"/>
    <a:srgbClr val="1D375D"/>
    <a:srgbClr val="FF00FF"/>
    <a:srgbClr val="FF3300"/>
    <a:srgbClr val="142640"/>
    <a:srgbClr val="1F3B63"/>
    <a:srgbClr val="C0C0C0"/>
    <a:srgbClr val="8FAFE9"/>
    <a:srgbClr val="7F4D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804" autoAdjust="0"/>
    <p:restoredTop sz="78218" autoAdjust="0"/>
  </p:normalViewPr>
  <p:slideViewPr>
    <p:cSldViewPr>
      <p:cViewPr varScale="1">
        <p:scale>
          <a:sx n="103" d="100"/>
          <a:sy n="103" d="100"/>
        </p:scale>
        <p:origin x="84" y="276"/>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214" y="-96"/>
      </p:cViewPr>
      <p:guideLst>
        <p:guide orient="horz" pos="3223"/>
        <p:guide pos="223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9618" name="Rectangle 2"/>
          <p:cNvSpPr>
            <a:spLocks noGrp="1" noChangeArrowheads="1"/>
          </p:cNvSpPr>
          <p:nvPr>
            <p:ph type="hdr" sz="quarter"/>
          </p:nvPr>
        </p:nvSpPr>
        <p:spPr bwMode="auto">
          <a:xfrm>
            <a:off x="0" y="0"/>
            <a:ext cx="3077739" cy="511651"/>
          </a:xfrm>
          <a:prstGeom prst="rect">
            <a:avLst/>
          </a:prstGeom>
          <a:noFill/>
          <a:ln w="9525">
            <a:noFill/>
            <a:miter lim="800000"/>
            <a:headEnd/>
            <a:tailEnd/>
          </a:ln>
          <a:effectLst/>
        </p:spPr>
        <p:txBody>
          <a:bodyPr vert="horz" wrap="square" lIns="99057" tIns="49528" rIns="99057" bIns="49528" numCol="1" anchor="t" anchorCtr="0" compatLnSpc="1">
            <a:prstTxWarp prst="textNoShape">
              <a:avLst/>
            </a:prstTxWarp>
          </a:bodyPr>
          <a:lstStyle>
            <a:lvl1pPr algn="l" eaLnBrk="1" hangingPunct="1">
              <a:defRPr sz="1300">
                <a:solidFill>
                  <a:schemeClr val="tx1"/>
                </a:solidFill>
                <a:latin typeface="Arial" charset="0"/>
                <a:ea typeface="宋体" charset="-122"/>
              </a:defRPr>
            </a:lvl1pPr>
          </a:lstStyle>
          <a:p>
            <a:pPr>
              <a:defRPr/>
            </a:pPr>
            <a:endParaRPr lang="zh-CN" altLang="en-US"/>
          </a:p>
        </p:txBody>
      </p:sp>
      <p:sp>
        <p:nvSpPr>
          <p:cNvPr id="239619" name="Rectangle 3"/>
          <p:cNvSpPr>
            <a:spLocks noGrp="1" noChangeArrowheads="1"/>
          </p:cNvSpPr>
          <p:nvPr>
            <p:ph type="dt" idx="1"/>
          </p:nvPr>
        </p:nvSpPr>
        <p:spPr bwMode="auto">
          <a:xfrm>
            <a:off x="4023092" y="0"/>
            <a:ext cx="3077739" cy="511651"/>
          </a:xfrm>
          <a:prstGeom prst="rect">
            <a:avLst/>
          </a:prstGeom>
          <a:noFill/>
          <a:ln w="9525">
            <a:noFill/>
            <a:miter lim="800000"/>
            <a:headEnd/>
            <a:tailEnd/>
          </a:ln>
          <a:effectLst/>
        </p:spPr>
        <p:txBody>
          <a:bodyPr vert="horz" wrap="square" lIns="99057" tIns="49528" rIns="99057" bIns="49528" numCol="1" anchor="t" anchorCtr="0" compatLnSpc="1">
            <a:prstTxWarp prst="textNoShape">
              <a:avLst/>
            </a:prstTxWarp>
          </a:bodyPr>
          <a:lstStyle>
            <a:lvl1pPr algn="r" eaLnBrk="1" hangingPunct="1">
              <a:defRPr sz="1300">
                <a:solidFill>
                  <a:schemeClr val="tx1"/>
                </a:solidFill>
                <a:latin typeface="Arial" charset="0"/>
                <a:ea typeface="宋体" charset="-122"/>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39700" y="766763"/>
            <a:ext cx="6823075"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9621" name="Rectangle 5"/>
          <p:cNvSpPr>
            <a:spLocks noGrp="1" noChangeArrowheads="1"/>
          </p:cNvSpPr>
          <p:nvPr>
            <p:ph type="body" sz="quarter" idx="3"/>
          </p:nvPr>
        </p:nvSpPr>
        <p:spPr bwMode="auto">
          <a:xfrm>
            <a:off x="710248" y="4860687"/>
            <a:ext cx="5681980" cy="4604861"/>
          </a:xfrm>
          <a:prstGeom prst="rect">
            <a:avLst/>
          </a:prstGeom>
          <a:noFill/>
          <a:ln w="9525">
            <a:noFill/>
            <a:miter lim="800000"/>
            <a:headEnd/>
            <a:tailEnd/>
          </a:ln>
          <a:effectLst/>
        </p:spPr>
        <p:txBody>
          <a:bodyPr vert="horz" wrap="square" lIns="99057" tIns="49528" rIns="99057" bIns="49528"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39622" name="Rectangle 6"/>
          <p:cNvSpPr>
            <a:spLocks noGrp="1" noChangeArrowheads="1"/>
          </p:cNvSpPr>
          <p:nvPr>
            <p:ph type="ftr" sz="quarter" idx="4"/>
          </p:nvPr>
        </p:nvSpPr>
        <p:spPr bwMode="auto">
          <a:xfrm>
            <a:off x="0" y="9719598"/>
            <a:ext cx="3077739" cy="511651"/>
          </a:xfrm>
          <a:prstGeom prst="rect">
            <a:avLst/>
          </a:prstGeom>
          <a:noFill/>
          <a:ln w="9525">
            <a:noFill/>
            <a:miter lim="800000"/>
            <a:headEnd/>
            <a:tailEnd/>
          </a:ln>
          <a:effectLst/>
        </p:spPr>
        <p:txBody>
          <a:bodyPr vert="horz" wrap="square" lIns="99057" tIns="49528" rIns="99057" bIns="49528" numCol="1" anchor="b" anchorCtr="0" compatLnSpc="1">
            <a:prstTxWarp prst="textNoShape">
              <a:avLst/>
            </a:prstTxWarp>
          </a:bodyPr>
          <a:lstStyle>
            <a:lvl1pPr algn="l" eaLnBrk="1" hangingPunct="1">
              <a:defRPr sz="1300">
                <a:solidFill>
                  <a:schemeClr val="tx1"/>
                </a:solidFill>
                <a:latin typeface="Arial" charset="0"/>
                <a:ea typeface="宋体" charset="-122"/>
              </a:defRPr>
            </a:lvl1pPr>
          </a:lstStyle>
          <a:p>
            <a:pPr>
              <a:defRPr/>
            </a:pPr>
            <a:endParaRPr lang="en-US" altLang="zh-CN"/>
          </a:p>
        </p:txBody>
      </p:sp>
      <p:sp>
        <p:nvSpPr>
          <p:cNvPr id="239623" name="Rectangle 7"/>
          <p:cNvSpPr>
            <a:spLocks noGrp="1" noChangeArrowheads="1"/>
          </p:cNvSpPr>
          <p:nvPr>
            <p:ph type="sldNum" sz="quarter" idx="5"/>
          </p:nvPr>
        </p:nvSpPr>
        <p:spPr bwMode="auto">
          <a:xfrm>
            <a:off x="4023092" y="9719598"/>
            <a:ext cx="3077739" cy="511651"/>
          </a:xfrm>
          <a:prstGeom prst="rect">
            <a:avLst/>
          </a:prstGeom>
          <a:noFill/>
          <a:ln w="9525">
            <a:noFill/>
            <a:miter lim="800000"/>
            <a:headEnd/>
            <a:tailEnd/>
          </a:ln>
          <a:effectLst/>
        </p:spPr>
        <p:txBody>
          <a:bodyPr vert="horz" wrap="square" lIns="99057" tIns="49528" rIns="99057" bIns="49528" numCol="1" anchor="b" anchorCtr="0" compatLnSpc="1">
            <a:prstTxWarp prst="textNoShape">
              <a:avLst/>
            </a:prstTxWarp>
          </a:bodyPr>
          <a:lstStyle>
            <a:lvl1pPr algn="r" eaLnBrk="1" hangingPunct="1">
              <a:defRPr sz="1300">
                <a:solidFill>
                  <a:schemeClr val="tx1"/>
                </a:solidFill>
              </a:defRPr>
            </a:lvl1pPr>
          </a:lstStyle>
          <a:p>
            <a:pPr>
              <a:defRPr/>
            </a:pPr>
            <a:fld id="{E1EB3509-BE54-4FB3-BE63-80B378D189F1}"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2.jpeg"/><Relationship Id="rId7"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Master" Target="../slideMasters/slideMaster2.xml"/><Relationship Id="rId4" Type="http://schemas.openxmlformats.org/officeDocument/2006/relationships/image" Target="../media/image15.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 Id="rId4" Type="http://schemas.microsoft.com/office/2007/relationships/hdphoto" Target="../media/hdphoto1.wdp"/></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 Id="rId4" Type="http://schemas.microsoft.com/office/2007/relationships/hdphoto" Target="../media/hdphoto1.wdp"/></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 Id="rId4" Type="http://schemas.microsoft.com/office/2007/relationships/hdphoto" Target="../media/hdphoto1.wdp"/></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 Id="rId4" Type="http://schemas.microsoft.com/office/2007/relationships/hdphoto" Target="../media/hdphoto1.wdp"/></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ppt底板白-英文大写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5800" y="3979864"/>
            <a:ext cx="3886200" cy="287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图片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84467" y="179388"/>
            <a:ext cx="1007533"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图片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78800" y="179388"/>
            <a:ext cx="1007533"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8" descr="图片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88200" y="179388"/>
            <a:ext cx="1007533"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9" descr="图片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86334" y="179388"/>
            <a:ext cx="1007533"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图片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93867" y="179388"/>
            <a:ext cx="1007533"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71" name="Rectangle 3"/>
          <p:cNvSpPr>
            <a:spLocks noGrp="1" noChangeArrowheads="1"/>
          </p:cNvSpPr>
          <p:nvPr>
            <p:ph type="ctrTitle"/>
          </p:nvPr>
        </p:nvSpPr>
        <p:spPr>
          <a:xfrm>
            <a:off x="914400" y="1798639"/>
            <a:ext cx="10363200" cy="1470025"/>
          </a:xfrm>
          <a:ln/>
        </p:spPr>
        <p:txBody>
          <a:bodyPr tIns="45720" anchor="ctr"/>
          <a:lstStyle>
            <a:lvl1pPr>
              <a:defRPr sz="4300"/>
            </a:lvl1pPr>
          </a:lstStyle>
          <a:p>
            <a:r>
              <a:rPr lang="zh-CN" altLang="en-US"/>
              <a:t>单击此处编辑母版标题样式</a:t>
            </a:r>
          </a:p>
        </p:txBody>
      </p:sp>
      <p:sp>
        <p:nvSpPr>
          <p:cNvPr id="109572" name="Rectangle 4"/>
          <p:cNvSpPr>
            <a:spLocks noGrp="1" noChangeArrowheads="1"/>
          </p:cNvSpPr>
          <p:nvPr>
            <p:ph type="subTitle" idx="1"/>
          </p:nvPr>
        </p:nvSpPr>
        <p:spPr>
          <a:xfrm>
            <a:off x="1828800" y="3957638"/>
            <a:ext cx="8534400" cy="1079500"/>
          </a:xfrm>
        </p:spPr>
        <p:txBody>
          <a:bodyPr anchor="ctr" anchorCtr="1"/>
          <a:lstStyle>
            <a:lvl1pPr marL="0" indent="0" algn="ctr">
              <a:buFontTx/>
              <a:buNone/>
              <a:defRPr sz="2400">
                <a:solidFill>
                  <a:srgbClr val="16388A"/>
                </a:solidFill>
              </a:defRPr>
            </a:lvl1pPr>
          </a:lstStyle>
          <a:p>
            <a:r>
              <a:rPr lang="zh-CN" altLang="en-US"/>
              <a:t>单击此处编辑母版副标题样式</a:t>
            </a:r>
          </a:p>
        </p:txBody>
      </p:sp>
    </p:spTree>
    <p:extLst>
      <p:ext uri="{BB962C8B-B14F-4D97-AF65-F5344CB8AC3E}">
        <p14:creationId xmlns:p14="http://schemas.microsoft.com/office/powerpoint/2010/main" val="763028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35987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144000" y="179389"/>
            <a:ext cx="3048000" cy="615473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179389"/>
            <a:ext cx="8940800" cy="615473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008325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0" y="179389"/>
            <a:ext cx="12192000" cy="61547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795237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179388"/>
            <a:ext cx="12192000" cy="688975"/>
          </a:xfrm>
        </p:spPr>
        <p:txBody>
          <a:bodyPr/>
          <a:lstStyle/>
          <a:p>
            <a:r>
              <a:rPr lang="zh-CN" altLang="en-US"/>
              <a:t>单击此处编辑母版标题样式</a:t>
            </a:r>
          </a:p>
        </p:txBody>
      </p:sp>
      <p:sp>
        <p:nvSpPr>
          <p:cNvPr id="3" name="文本占位符 2"/>
          <p:cNvSpPr>
            <a:spLocks noGrp="1"/>
          </p:cNvSpPr>
          <p:nvPr>
            <p:ph type="body" sz="half" idx="1"/>
          </p:nvPr>
        </p:nvSpPr>
        <p:spPr>
          <a:xfrm>
            <a:off x="575733" y="1268413"/>
            <a:ext cx="5384800" cy="50657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63733" y="1268413"/>
            <a:ext cx="5384800" cy="50657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766680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0" y="179388"/>
            <a:ext cx="12192000" cy="688975"/>
          </a:xfrm>
        </p:spPr>
        <p:txBody>
          <a:bodyPr/>
          <a:lstStyle/>
          <a:p>
            <a:r>
              <a:rPr lang="zh-CN" altLang="en-US"/>
              <a:t>单击此处编辑母版标题样式</a:t>
            </a:r>
          </a:p>
        </p:txBody>
      </p:sp>
      <p:sp>
        <p:nvSpPr>
          <p:cNvPr id="3" name="内容占位符 2"/>
          <p:cNvSpPr>
            <a:spLocks noGrp="1"/>
          </p:cNvSpPr>
          <p:nvPr>
            <p:ph sz="half" idx="1"/>
          </p:nvPr>
        </p:nvSpPr>
        <p:spPr>
          <a:xfrm>
            <a:off x="575733" y="1268413"/>
            <a:ext cx="5384800" cy="50657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63733" y="1268413"/>
            <a:ext cx="5384800" cy="24558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63733" y="3876675"/>
            <a:ext cx="5384800" cy="24574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857050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0" y="179388"/>
            <a:ext cx="12192000" cy="688975"/>
          </a:xfrm>
        </p:spPr>
        <p:txBody>
          <a:bodyPr/>
          <a:lstStyle/>
          <a:p>
            <a:r>
              <a:rPr lang="zh-CN" altLang="en-US"/>
              <a:t>单击此处编辑母版标题样式</a:t>
            </a:r>
          </a:p>
        </p:txBody>
      </p:sp>
      <p:sp>
        <p:nvSpPr>
          <p:cNvPr id="3" name="文本占位符 2"/>
          <p:cNvSpPr>
            <a:spLocks noGrp="1"/>
          </p:cNvSpPr>
          <p:nvPr>
            <p:ph type="body" sz="half" idx="1"/>
          </p:nvPr>
        </p:nvSpPr>
        <p:spPr>
          <a:xfrm>
            <a:off x="575733" y="1268413"/>
            <a:ext cx="5384800" cy="50657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63733" y="1268413"/>
            <a:ext cx="5384800" cy="24558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63733" y="3876675"/>
            <a:ext cx="5384800" cy="24574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317943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0" y="179388"/>
            <a:ext cx="12192000" cy="688975"/>
          </a:xfrm>
        </p:spPr>
        <p:txBody>
          <a:bodyPr/>
          <a:lstStyle/>
          <a:p>
            <a:r>
              <a:rPr lang="zh-CN" altLang="en-US"/>
              <a:t>单击此处编辑母版标题样式</a:t>
            </a:r>
          </a:p>
        </p:txBody>
      </p:sp>
      <p:sp>
        <p:nvSpPr>
          <p:cNvPr id="3" name="表格占位符 2"/>
          <p:cNvSpPr>
            <a:spLocks noGrp="1"/>
          </p:cNvSpPr>
          <p:nvPr>
            <p:ph type="tbl" idx="1"/>
          </p:nvPr>
        </p:nvSpPr>
        <p:spPr>
          <a:xfrm>
            <a:off x="575733" y="1268413"/>
            <a:ext cx="10972800" cy="5065712"/>
          </a:xfrm>
        </p:spPr>
        <p:txBody>
          <a:bodyPr/>
          <a:lstStyle/>
          <a:p>
            <a:pPr lvl="0"/>
            <a:endParaRPr lang="zh-CN" altLang="en-US" noProof="0"/>
          </a:p>
        </p:txBody>
      </p:sp>
    </p:spTree>
    <p:extLst>
      <p:ext uri="{BB962C8B-B14F-4D97-AF65-F5344CB8AC3E}">
        <p14:creationId xmlns:p14="http://schemas.microsoft.com/office/powerpoint/2010/main" val="19736330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77014" y="5815086"/>
            <a:ext cx="3278293" cy="650876"/>
          </a:xfrm>
          <a:prstGeom prst="rect">
            <a:avLst/>
          </a:prstGeom>
        </p:spPr>
      </p:pic>
      <p:sp>
        <p:nvSpPr>
          <p:cNvPr id="2" name="标题 1"/>
          <p:cNvSpPr>
            <a:spLocks noGrp="1"/>
          </p:cNvSpPr>
          <p:nvPr>
            <p:ph type="title"/>
          </p:nvPr>
        </p:nvSpPr>
        <p:spPr>
          <a:xfrm>
            <a:off x="838200" y="4149566"/>
            <a:ext cx="105156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a:t>单击此处编辑母版标题样式</a:t>
            </a:r>
            <a:endParaRPr lang="zh-CN" altLang="en-US" dirty="0"/>
          </a:p>
        </p:txBody>
      </p:sp>
      <p:sp>
        <p:nvSpPr>
          <p:cNvPr id="6" name="副标题 2"/>
          <p:cNvSpPr>
            <a:spLocks noGrp="1"/>
          </p:cNvSpPr>
          <p:nvPr>
            <p:ph type="subTitle" idx="1"/>
          </p:nvPr>
        </p:nvSpPr>
        <p:spPr>
          <a:xfrm>
            <a:off x="838200" y="5114030"/>
            <a:ext cx="10515600" cy="604299"/>
          </a:xfrm>
        </p:spPr>
        <p:txBody>
          <a:bodyPr anchor="ctr">
            <a:noAutofit/>
          </a:bodyPr>
          <a:lstStyle>
            <a:lvl1pPr algn="ctr">
              <a:defRPr lang="zh-CN" altLang="en-US" sz="2400" b="0">
                <a:solidFill>
                  <a:schemeClr val="bg1"/>
                </a:solidFill>
                <a:latin typeface="+mn-ea"/>
                <a:cs typeface="+mj-cs"/>
              </a:defRPr>
            </a:lvl1pPr>
          </a:lstStyle>
          <a:p>
            <a:pPr lvl="0" algn="ctr">
              <a:lnSpc>
                <a:spcPct val="90000"/>
              </a:lnSpc>
              <a:spcBef>
                <a:spcPct val="0"/>
              </a:spcBef>
              <a:buNone/>
            </a:pPr>
            <a:r>
              <a:rPr lang="zh-CN" altLang="en-US"/>
              <a:t>单击以编辑母版副标题样式</a:t>
            </a:r>
          </a:p>
        </p:txBody>
      </p: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1"/>
            <a:ext cx="12192000" cy="3899805"/>
          </a:xfrm>
          <a:prstGeom prst="rect">
            <a:avLst/>
          </a:prstGeom>
          <a:ln>
            <a:noFill/>
          </a:ln>
        </p:spPr>
      </p:pic>
      <p:cxnSp>
        <p:nvCxnSpPr>
          <p:cNvPr id="9" name="直接连接符 8"/>
          <p:cNvCxnSpPr/>
          <p:nvPr/>
        </p:nvCxnSpPr>
        <p:spPr>
          <a:xfrm>
            <a:off x="0" y="3899805"/>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098866"/>
      </p:ext>
    </p:extLst>
  </p:cSld>
  <p:clrMapOvr>
    <a:masterClrMapping/>
  </p:clrMapOvr>
  <p:extLst mod="1">
    <p:ext uri="{DCECCB84-F9BA-43D5-87BE-67443E8EF086}">
      <p15:sldGuideLst xmlns:p15="http://schemas.microsoft.com/office/powerpoint/2012/main">
        <p15:guide id="2" pos="2880">
          <p15:clr>
            <a:srgbClr val="FBAE40"/>
          </p15:clr>
        </p15:guide>
        <p15:guide id="3" orient="horz" pos="2160">
          <p15:clr>
            <a:srgbClr val="FBAE40"/>
          </p15:clr>
        </p15:guide>
        <p15:guide id="4" pos="21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内页">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658701" y="1685678"/>
            <a:ext cx="11162884"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658699" y="974278"/>
            <a:ext cx="11162884"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2633319798"/>
      </p:ext>
    </p:extLst>
  </p:cSld>
  <p:clrMapOvr>
    <a:masterClrMapping/>
  </p:clrMapOvr>
  <p:extLst mod="1">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658701" y="1685678"/>
            <a:ext cx="11162884"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658701" y="975600"/>
            <a:ext cx="11162884" cy="576000"/>
          </a:xfrm>
          <a:prstGeom prst="rect">
            <a:avLst/>
          </a:prstGeom>
        </p:spPr>
        <p:txBody>
          <a:bodyPr/>
          <a:lstStyle>
            <a:lvl1pPr>
              <a:defRPr sz="3200" b="1">
                <a:solidFill>
                  <a:schemeClr val="accent1"/>
                </a:solidFill>
              </a:defRPr>
            </a:lvl1pPr>
          </a:lstStyle>
          <a:p>
            <a:r>
              <a:rPr lang="zh-CN" altLang="en-US"/>
              <a:t>单击此处编辑母版标题样式</a:t>
            </a:r>
          </a:p>
        </p:txBody>
      </p:sp>
      <p:sp>
        <p:nvSpPr>
          <p:cNvPr id="10" name="灯片编号占位符 5"/>
          <p:cNvSpPr txBox="1">
            <a:spLocks/>
          </p:cNvSpPr>
          <p:nvPr/>
        </p:nvSpPr>
        <p:spPr>
          <a:xfrm>
            <a:off x="11596801"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z="1200" smtClean="0"/>
              <a:pPr lvl="0"/>
              <a:t>‹#›</a:t>
            </a:fld>
            <a:endParaRPr lang="zh-CN" altLang="en-US" sz="1200" dirty="0"/>
          </a:p>
        </p:txBody>
      </p:sp>
      <p:sp>
        <p:nvSpPr>
          <p:cNvPr id="9" name="文本框 8"/>
          <p:cNvSpPr txBox="1"/>
          <p:nvPr/>
        </p:nvSpPr>
        <p:spPr>
          <a:xfrm>
            <a:off x="11000035"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07189479"/>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9591815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内页-极简">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658701" y="1685678"/>
            <a:ext cx="11162884"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658699" y="974278"/>
            <a:ext cx="11162884"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9" name="矩形 8"/>
          <p:cNvSpPr/>
          <p:nvPr/>
        </p:nvSpPr>
        <p:spPr>
          <a:xfrm>
            <a:off x="0" y="2"/>
            <a:ext cx="12192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04390"/>
            <a:ext cx="613229" cy="460086"/>
          </a:xfrm>
          <a:prstGeom prst="rect">
            <a:avLst/>
          </a:prstGeom>
        </p:spPr>
      </p:pic>
      <p:sp>
        <p:nvSpPr>
          <p:cNvPr id="7" name="矩形 6"/>
          <p:cNvSpPr/>
          <p:nvPr/>
        </p:nvSpPr>
        <p:spPr>
          <a:xfrm>
            <a:off x="0" y="2"/>
            <a:ext cx="12192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04390"/>
            <a:ext cx="613229" cy="460086"/>
          </a:xfrm>
          <a:prstGeom prst="rect">
            <a:avLst/>
          </a:prstGeom>
        </p:spPr>
      </p:pic>
    </p:spTree>
    <p:extLst>
      <p:ext uri="{BB962C8B-B14F-4D97-AF65-F5344CB8AC3E}">
        <p14:creationId xmlns:p14="http://schemas.microsoft.com/office/powerpoint/2010/main" val="353444229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内页-极简-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658701" y="1685678"/>
            <a:ext cx="11162884"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658699" y="974278"/>
            <a:ext cx="11162884"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9" name="矩形 8"/>
          <p:cNvSpPr/>
          <p:nvPr/>
        </p:nvSpPr>
        <p:spPr>
          <a:xfrm>
            <a:off x="0" y="2"/>
            <a:ext cx="12192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灯片编号占位符 8"/>
          <p:cNvSpPr>
            <a:spLocks noGrp="1"/>
          </p:cNvSpPr>
          <p:nvPr>
            <p:ph type="sldNum" sz="quarter" idx="12"/>
          </p:nvPr>
        </p:nvSpPr>
        <p:spPr>
          <a:xfrm>
            <a:off x="11596801" y="313201"/>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D4CE0C3C-47D3-4455-AB34-8268314DB49D}" type="slidenum">
              <a:rPr lang="en-US" altLang="zh-CN" smtClean="0"/>
              <a:pPr/>
              <a:t>‹#›</a:t>
            </a:fld>
            <a:endParaRPr lang="en-US" altLang="zh-CN"/>
          </a:p>
        </p:txBody>
      </p:sp>
      <p:sp>
        <p:nvSpPr>
          <p:cNvPr id="8" name="文本框 7"/>
          <p:cNvSpPr txBox="1"/>
          <p:nvPr/>
        </p:nvSpPr>
        <p:spPr>
          <a:xfrm>
            <a:off x="11000035"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04390"/>
            <a:ext cx="613229" cy="460086"/>
          </a:xfrm>
          <a:prstGeom prst="rect">
            <a:avLst/>
          </a:prstGeom>
        </p:spPr>
      </p:pic>
      <p:sp>
        <p:nvSpPr>
          <p:cNvPr id="11" name="矩形 10"/>
          <p:cNvSpPr/>
          <p:nvPr/>
        </p:nvSpPr>
        <p:spPr>
          <a:xfrm>
            <a:off x="0" y="2"/>
            <a:ext cx="12192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1000035"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5" name="图片 14"/>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04390"/>
            <a:ext cx="613229" cy="460086"/>
          </a:xfrm>
          <a:prstGeom prst="rect">
            <a:avLst/>
          </a:prstGeom>
        </p:spPr>
      </p:pic>
    </p:spTree>
    <p:extLst>
      <p:ext uri="{BB962C8B-B14F-4D97-AF65-F5344CB8AC3E}">
        <p14:creationId xmlns:p14="http://schemas.microsoft.com/office/powerpoint/2010/main" val="2876314463"/>
      </p:ext>
    </p:extLst>
  </p:cSld>
  <p:clrMapOvr>
    <a:masterClrMapping/>
  </p:clrMapOvr>
  <p:extLst mod="1">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1" y="0"/>
            <a:ext cx="12193057" cy="664522"/>
          </a:xfrm>
          <a:prstGeom prst="rect">
            <a:avLst/>
          </a:prstGeom>
        </p:spPr>
      </p:pic>
      <p:sp>
        <p:nvSpPr>
          <p:cNvPr id="7" name="矩形 6"/>
          <p:cNvSpPr/>
          <p:nvPr/>
        </p:nvSpPr>
        <p:spPr>
          <a:xfrm>
            <a:off x="0" y="5821680"/>
            <a:ext cx="12192000" cy="1036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89725" y="6100772"/>
            <a:ext cx="2611396" cy="518469"/>
          </a:xfrm>
          <a:prstGeom prst="rect">
            <a:avLst/>
          </a:prstGeom>
        </p:spPr>
      </p:pic>
      <p:sp>
        <p:nvSpPr>
          <p:cNvPr id="2" name="标题 1"/>
          <p:cNvSpPr>
            <a:spLocks noGrp="1"/>
          </p:cNvSpPr>
          <p:nvPr>
            <p:ph type="title"/>
          </p:nvPr>
        </p:nvSpPr>
        <p:spPr>
          <a:xfrm>
            <a:off x="431801" y="235137"/>
            <a:ext cx="8632687" cy="337358"/>
          </a:xfrm>
          <a:prstGeom prst="rect">
            <a:avLst/>
          </a:prstGeom>
        </p:spPr>
        <p:txBody>
          <a:bodyPr anchor="ctr"/>
          <a:lstStyle>
            <a:lvl1pPr>
              <a:defRPr sz="2000">
                <a:solidFill>
                  <a:schemeClr val="bg1"/>
                </a:solidFill>
                <a:effectLst/>
              </a:defRPr>
            </a:lvl1pPr>
          </a:lstStyle>
          <a:p>
            <a:r>
              <a:rPr lang="zh-CN" altLang="en-US"/>
              <a:t>单击此处编辑母版标题样式</a:t>
            </a:r>
            <a:endParaRPr lang="zh-CN" altLang="en-US" dirty="0"/>
          </a:p>
        </p:txBody>
      </p:sp>
      <p:sp>
        <p:nvSpPr>
          <p:cNvPr id="13" name="矩形 12"/>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1240"/>
            <a:ext cx="12192000" cy="5185064"/>
          </a:xfrm>
          <a:prstGeom prst="rect">
            <a:avLst/>
          </a:prstGeom>
        </p:spPr>
      </p:pic>
      <p:pic>
        <p:nvPicPr>
          <p:cNvPr id="9" name="图片 8"/>
          <p:cNvPicPr>
            <a:picLocks noChangeAspect="1"/>
          </p:cNvPicPr>
          <p:nvPr/>
        </p:nvPicPr>
        <p:blipFill>
          <a:blip r:embed="rId2"/>
          <a:stretch>
            <a:fillRect/>
          </a:stretch>
        </p:blipFill>
        <p:spPr>
          <a:xfrm>
            <a:off x="1" y="0"/>
            <a:ext cx="12193057" cy="664522"/>
          </a:xfrm>
          <a:prstGeom prst="rect">
            <a:avLst/>
          </a:prstGeom>
        </p:spPr>
      </p:pic>
      <p:sp>
        <p:nvSpPr>
          <p:cNvPr id="11" name="矩形 10"/>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1240"/>
            <a:ext cx="12192000" cy="5185064"/>
          </a:xfrm>
          <a:prstGeom prst="rect">
            <a:avLst/>
          </a:prstGeom>
        </p:spPr>
      </p:pic>
    </p:spTree>
    <p:extLst>
      <p:ext uri="{BB962C8B-B14F-4D97-AF65-F5344CB8AC3E}">
        <p14:creationId xmlns:p14="http://schemas.microsoft.com/office/powerpoint/2010/main" val="4267458113"/>
      </p:ext>
    </p:extLst>
  </p:cSld>
  <p:clrMapOvr>
    <a:masterClrMapping/>
  </p:clrMapOvr>
  <p:extLst mod="1">
    <p:ext uri="{DCECCB84-F9BA-43D5-87BE-67443E8EF086}">
      <p15:sldGuideLst xmlns:p15="http://schemas.microsoft.com/office/powerpoint/2012/main">
        <p15:guide id="1" pos="5556">
          <p15:clr>
            <a:srgbClr val="FBAE40"/>
          </p15:clr>
        </p15:guide>
        <p15:guide id="2" pos="204">
          <p15:clr>
            <a:srgbClr val="FBAE40"/>
          </p15:clr>
        </p15:guide>
        <p15:guide id="5" pos="3125">
          <p15:clr>
            <a:srgbClr val="FBAE40"/>
          </p15:clr>
        </p15:guide>
        <p15:guide id="6" pos="115">
          <p15:clr>
            <a:srgbClr val="FBAE40"/>
          </p15:clr>
        </p15:guide>
        <p15:guide id="7" pos="4167">
          <p15:clr>
            <a:srgbClr val="FBAE40"/>
          </p15:clr>
        </p15:guide>
        <p15:guide id="8" pos="153">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纯标题">
    <p:spTree>
      <p:nvGrpSpPr>
        <p:cNvPr id="1" name=""/>
        <p:cNvGrpSpPr/>
        <p:nvPr/>
      </p:nvGrpSpPr>
      <p:grpSpPr>
        <a:xfrm>
          <a:off x="0" y="0"/>
          <a:ext cx="0" cy="0"/>
          <a:chOff x="0" y="0"/>
          <a:chExt cx="0" cy="0"/>
        </a:xfrm>
      </p:grpSpPr>
      <p:sp>
        <p:nvSpPr>
          <p:cNvPr id="5" name="标题 4"/>
          <p:cNvSpPr>
            <a:spLocks noGrp="1"/>
          </p:cNvSpPr>
          <p:nvPr>
            <p:ph type="title"/>
          </p:nvPr>
        </p:nvSpPr>
        <p:spPr>
          <a:xfrm>
            <a:off x="658701" y="975601"/>
            <a:ext cx="11162884" cy="574183"/>
          </a:xfrm>
          <a:prstGeom prst="rect">
            <a:avLst/>
          </a:prstGeom>
        </p:spPr>
        <p:txBody>
          <a:bodyPr/>
          <a:lstStyle>
            <a:lvl1pPr>
              <a:defRPr sz="3200" b="1">
                <a:solidFill>
                  <a:schemeClr val="accent1"/>
                </a:solidFill>
              </a:defRPr>
            </a:lvl1pPr>
          </a:lstStyle>
          <a:p>
            <a:r>
              <a:rPr lang="zh-CN" altLang="en-US"/>
              <a:t>单击此处编辑母版标题样式</a:t>
            </a:r>
          </a:p>
        </p:txBody>
      </p:sp>
    </p:spTree>
    <p:extLst>
      <p:ext uri="{BB962C8B-B14F-4D97-AF65-F5344CB8AC3E}">
        <p14:creationId xmlns:p14="http://schemas.microsoft.com/office/powerpoint/2010/main" val="4785630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纯标题-有页码">
    <p:spTree>
      <p:nvGrpSpPr>
        <p:cNvPr id="1" name=""/>
        <p:cNvGrpSpPr/>
        <p:nvPr/>
      </p:nvGrpSpPr>
      <p:grpSpPr>
        <a:xfrm>
          <a:off x="0" y="0"/>
          <a:ext cx="0" cy="0"/>
          <a:chOff x="0" y="0"/>
          <a:chExt cx="0" cy="0"/>
        </a:xfrm>
      </p:grpSpPr>
      <p:sp>
        <p:nvSpPr>
          <p:cNvPr id="5" name="标题 4"/>
          <p:cNvSpPr>
            <a:spLocks noGrp="1"/>
          </p:cNvSpPr>
          <p:nvPr>
            <p:ph type="title"/>
          </p:nvPr>
        </p:nvSpPr>
        <p:spPr>
          <a:xfrm>
            <a:off x="658701" y="975601"/>
            <a:ext cx="11162884"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10" name="文本框 9"/>
          <p:cNvSpPr txBox="1"/>
          <p:nvPr/>
        </p:nvSpPr>
        <p:spPr>
          <a:xfrm>
            <a:off x="11000035"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灯片编号占位符 5"/>
          <p:cNvSpPr txBox="1">
            <a:spLocks/>
          </p:cNvSpPr>
          <p:nvPr/>
        </p:nvSpPr>
        <p:spPr>
          <a:xfrm>
            <a:off x="11595421" y="311755"/>
            <a:ext cx="596580"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z="1200" smtClean="0"/>
              <a:pPr lvl="0"/>
              <a:t>‹#›</a:t>
            </a:fld>
            <a:endParaRPr lang="zh-CN" altLang="en-US" sz="1200" dirty="0"/>
          </a:p>
        </p:txBody>
      </p:sp>
    </p:spTree>
    <p:extLst>
      <p:ext uri="{BB962C8B-B14F-4D97-AF65-F5344CB8AC3E}">
        <p14:creationId xmlns:p14="http://schemas.microsoft.com/office/powerpoint/2010/main" val="1189638526"/>
      </p:ext>
    </p:extLst>
  </p:cSld>
  <p:clrMapOvr>
    <a:masterClrMapping/>
  </p:clrMapOvr>
  <p:extLst mod="1">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1" y="0"/>
            <a:ext cx="12193057" cy="664522"/>
          </a:xfrm>
          <a:prstGeom prst="rect">
            <a:avLst/>
          </a:prstGeom>
        </p:spPr>
      </p:pic>
      <p:sp>
        <p:nvSpPr>
          <p:cNvPr id="11" name="矩形 10"/>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3" name="矩形 12"/>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2"/>
          <a:stretch>
            <a:fillRect/>
          </a:stretch>
        </p:blipFill>
        <p:spPr>
          <a:xfrm>
            <a:off x="1" y="0"/>
            <a:ext cx="12193057" cy="664522"/>
          </a:xfrm>
          <a:prstGeom prst="rect">
            <a:avLst/>
          </a:prstGeom>
        </p:spPr>
      </p:pic>
      <p:sp>
        <p:nvSpPr>
          <p:cNvPr id="7" name="矩形 6"/>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0" name="矩形 9"/>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00712100"/>
      </p:ext>
    </p:extLst>
  </p:cSld>
  <p:clrMapOvr>
    <a:masterClrMapping/>
  </p:clrMapOvr>
  <p:transition spd="med">
    <p:push/>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14" name="图片 13"/>
          <p:cNvPicPr>
            <a:picLocks noChangeAspect="1"/>
          </p:cNvPicPr>
          <p:nvPr/>
        </p:nvPicPr>
        <p:blipFill>
          <a:blip r:embed="rId2"/>
          <a:stretch>
            <a:fillRect/>
          </a:stretch>
        </p:blipFill>
        <p:spPr>
          <a:xfrm>
            <a:off x="1" y="0"/>
            <a:ext cx="12193057" cy="664522"/>
          </a:xfrm>
          <a:prstGeom prst="rect">
            <a:avLst/>
          </a:prstGeom>
        </p:spPr>
      </p:pic>
      <p:sp>
        <p:nvSpPr>
          <p:cNvPr id="15" name="矩形 14"/>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7" name="矩形 16"/>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000035"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11596801" y="313201"/>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pPr/>
              <a:t>‹#›</a:t>
            </a:fld>
            <a:endParaRPr lang="en-US" altLang="zh-CN"/>
          </a:p>
        </p:txBody>
      </p:sp>
      <p:pic>
        <p:nvPicPr>
          <p:cNvPr id="8" name="图片 7"/>
          <p:cNvPicPr>
            <a:picLocks noChangeAspect="1"/>
          </p:cNvPicPr>
          <p:nvPr/>
        </p:nvPicPr>
        <p:blipFill>
          <a:blip r:embed="rId2"/>
          <a:stretch>
            <a:fillRect/>
          </a:stretch>
        </p:blipFill>
        <p:spPr>
          <a:xfrm>
            <a:off x="1" y="0"/>
            <a:ext cx="12193057" cy="664522"/>
          </a:xfrm>
          <a:prstGeom prst="rect">
            <a:avLst/>
          </a:prstGeom>
        </p:spPr>
      </p:pic>
      <p:sp>
        <p:nvSpPr>
          <p:cNvPr id="9" name="矩形 8"/>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1" name="矩形 10"/>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980745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两栏">
    <p:spTree>
      <p:nvGrpSpPr>
        <p:cNvPr id="1" name=""/>
        <p:cNvGrpSpPr/>
        <p:nvPr/>
      </p:nvGrpSpPr>
      <p:grpSpPr>
        <a:xfrm>
          <a:off x="0" y="0"/>
          <a:ext cx="0" cy="0"/>
          <a:chOff x="0" y="0"/>
          <a:chExt cx="0" cy="0"/>
        </a:xfrm>
      </p:grpSpPr>
      <p:sp>
        <p:nvSpPr>
          <p:cNvPr id="12" name="内容占位符 11"/>
          <p:cNvSpPr>
            <a:spLocks noGrp="1"/>
          </p:cNvSpPr>
          <p:nvPr>
            <p:ph sz="quarter" idx="10"/>
          </p:nvPr>
        </p:nvSpPr>
        <p:spPr>
          <a:xfrm>
            <a:off x="349859" y="1717675"/>
            <a:ext cx="5376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6381751" y="1717675"/>
            <a:ext cx="5376333"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 name="标题 1"/>
          <p:cNvSpPr>
            <a:spLocks noGrp="1"/>
          </p:cNvSpPr>
          <p:nvPr>
            <p:ph type="title"/>
          </p:nvPr>
        </p:nvSpPr>
        <p:spPr>
          <a:xfrm>
            <a:off x="349858" y="975600"/>
            <a:ext cx="11408225"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p>
        </p:txBody>
      </p:sp>
    </p:spTree>
    <p:extLst>
      <p:ext uri="{BB962C8B-B14F-4D97-AF65-F5344CB8AC3E}">
        <p14:creationId xmlns:p14="http://schemas.microsoft.com/office/powerpoint/2010/main" val="925251868"/>
      </p:ext>
    </p:extLst>
  </p:cSld>
  <p:clrMapOvr>
    <a:masterClrMapping/>
  </p:clrMapOvr>
  <p:extLst mod="1">
    <p:ext uri="{DCECCB84-F9BA-43D5-87BE-67443E8EF086}">
      <p15:sldGuideLst xmlns:p15="http://schemas.microsoft.com/office/powerpoint/2012/main">
        <p15:guide id="1" pos="2880">
          <p15:clr>
            <a:srgbClr val="FBAE40"/>
          </p15:clr>
        </p15:guide>
        <p15:guide id="3" pos="1620">
          <p15:clr>
            <a:srgbClr val="FBAE40"/>
          </p15:clr>
        </p15:guide>
        <p15:guide id="4" pos="216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两栏-有页码">
    <p:spTree>
      <p:nvGrpSpPr>
        <p:cNvPr id="1" name=""/>
        <p:cNvGrpSpPr/>
        <p:nvPr/>
      </p:nvGrpSpPr>
      <p:grpSpPr>
        <a:xfrm>
          <a:off x="0" y="0"/>
          <a:ext cx="0" cy="0"/>
          <a:chOff x="0" y="0"/>
          <a:chExt cx="0" cy="0"/>
        </a:xfrm>
      </p:grpSpPr>
      <p:pic>
        <p:nvPicPr>
          <p:cNvPr id="20" name="图片 19"/>
          <p:cNvPicPr>
            <a:picLocks noChangeAspect="1"/>
          </p:cNvPicPr>
          <p:nvPr/>
        </p:nvPicPr>
        <p:blipFill>
          <a:blip r:embed="rId2"/>
          <a:stretch>
            <a:fillRect/>
          </a:stretch>
        </p:blipFill>
        <p:spPr>
          <a:xfrm>
            <a:off x="0" y="1231683"/>
            <a:ext cx="12192000" cy="332713"/>
          </a:xfrm>
          <a:prstGeom prst="rect">
            <a:avLst/>
          </a:prstGeom>
        </p:spPr>
      </p:pic>
      <p:sp>
        <p:nvSpPr>
          <p:cNvPr id="6" name="文本框 5"/>
          <p:cNvSpPr txBox="1"/>
          <p:nvPr/>
        </p:nvSpPr>
        <p:spPr>
          <a:xfrm>
            <a:off x="11000035" y="313201"/>
            <a:ext cx="982448"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      </a:t>
            </a:r>
            <a:fld id="{C9CF8539-246F-42FE-983E-3C8B55B92AB0}" type="slidenum">
              <a:rPr lang="en-US" altLang="zh-CN" sz="1200" spc="-60" baseline="0" smtClean="0">
                <a:solidFill>
                  <a:schemeClr val="bg1"/>
                </a:solidFill>
                <a:latin typeface="微软雅黑" panose="020B0503020204020204" pitchFamily="34" charset="-122"/>
                <a:ea typeface="微软雅黑" panose="020B0503020204020204" pitchFamily="34" charset="-122"/>
              </a:rPr>
              <a:t>‹#›</a:t>
            </a:fld>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内容占位符 11"/>
          <p:cNvSpPr>
            <a:spLocks noGrp="1"/>
          </p:cNvSpPr>
          <p:nvPr>
            <p:ph sz="quarter" idx="10"/>
          </p:nvPr>
        </p:nvSpPr>
        <p:spPr>
          <a:xfrm>
            <a:off x="349859" y="1717675"/>
            <a:ext cx="5376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6381751" y="1717675"/>
            <a:ext cx="5376333"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 name="标题 1"/>
          <p:cNvSpPr>
            <a:spLocks noGrp="1"/>
          </p:cNvSpPr>
          <p:nvPr>
            <p:ph type="title"/>
          </p:nvPr>
        </p:nvSpPr>
        <p:spPr>
          <a:xfrm>
            <a:off x="349858" y="975600"/>
            <a:ext cx="11421927"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endParaRPr lang="zh-CN" altLang="en-US" dirty="0"/>
          </a:p>
        </p:txBody>
      </p:sp>
      <p:pic>
        <p:nvPicPr>
          <p:cNvPr id="8" name="图片 7"/>
          <p:cNvPicPr>
            <a:picLocks noChangeAspect="1"/>
          </p:cNvPicPr>
          <p:nvPr/>
        </p:nvPicPr>
        <p:blipFill>
          <a:blip r:embed="rId2"/>
          <a:stretch>
            <a:fillRect/>
          </a:stretch>
        </p:blipFill>
        <p:spPr>
          <a:xfrm>
            <a:off x="0" y="1231683"/>
            <a:ext cx="12192000" cy="332713"/>
          </a:xfrm>
          <a:prstGeom prst="rect">
            <a:avLst/>
          </a:prstGeom>
        </p:spPr>
      </p:pic>
    </p:spTree>
    <p:extLst>
      <p:ext uri="{BB962C8B-B14F-4D97-AF65-F5344CB8AC3E}">
        <p14:creationId xmlns:p14="http://schemas.microsoft.com/office/powerpoint/2010/main" val="3306187027"/>
      </p:ext>
    </p:extLst>
  </p:cSld>
  <p:clrMapOvr>
    <a:masterClrMapping/>
  </p:clrMapOvr>
  <p:extLst mod="1">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7" pos="2160">
          <p15:clr>
            <a:srgbClr val="FBAE40"/>
          </p15:clr>
        </p15:guide>
        <p15:guide id="8" pos="3895">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349859" y="960115"/>
            <a:ext cx="5376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12192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349859" y="1717675"/>
            <a:ext cx="5376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6381751" y="1717675"/>
            <a:ext cx="5376333"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6381751" y="958297"/>
            <a:ext cx="5376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pic>
        <p:nvPicPr>
          <p:cNvPr id="19" name="图片 18"/>
          <p:cNvPicPr>
            <a:picLocks noChangeAspect="1"/>
          </p:cNvPicPr>
          <p:nvPr/>
        </p:nvPicPr>
        <p:blipFill>
          <a:blip r:embed="rId2"/>
          <a:stretch>
            <a:fillRect/>
          </a:stretch>
        </p:blipFill>
        <p:spPr>
          <a:xfrm>
            <a:off x="1" y="0"/>
            <a:ext cx="12193057" cy="664522"/>
          </a:xfrm>
          <a:prstGeom prst="rect">
            <a:avLst/>
          </a:prstGeom>
        </p:spPr>
      </p:pic>
      <p:sp>
        <p:nvSpPr>
          <p:cNvPr id="20" name="矩形 19"/>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22" name="矩形 21"/>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a:blip r:embed="rId2"/>
          <a:stretch>
            <a:fillRect/>
          </a:stretch>
        </p:blipFill>
        <p:spPr>
          <a:xfrm>
            <a:off x="1" y="0"/>
            <a:ext cx="12193057" cy="664522"/>
          </a:xfrm>
          <a:prstGeom prst="rect">
            <a:avLst/>
          </a:prstGeom>
        </p:spPr>
      </p:pic>
      <p:sp>
        <p:nvSpPr>
          <p:cNvPr id="13" name="矩形 12"/>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5" name="矩形 14"/>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75002828"/>
      </p:ext>
    </p:extLst>
  </p:cSld>
  <p:clrMapOvr>
    <a:masterClrMapping/>
  </p:clrMapOvr>
  <p:extLst mod="1">
    <p:ext uri="{DCECCB84-F9BA-43D5-87BE-67443E8EF086}">
      <p15:sldGuideLst xmlns:p15="http://schemas.microsoft.com/office/powerpoint/2012/main">
        <p15:guide id="1" pos="2880">
          <p15:clr>
            <a:srgbClr val="FBAE40"/>
          </p15:clr>
        </p15:guide>
        <p15:guide id="3" pos="1620">
          <p15:clr>
            <a:srgbClr val="FBAE40"/>
          </p15:clr>
        </p15:guide>
        <p15:guide id="4"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1591126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对比-有页码">
    <p:spTree>
      <p:nvGrpSpPr>
        <p:cNvPr id="1" name=""/>
        <p:cNvGrpSpPr/>
        <p:nvPr/>
      </p:nvGrpSpPr>
      <p:grpSpPr>
        <a:xfrm>
          <a:off x="0" y="0"/>
          <a:ext cx="0" cy="0"/>
          <a:chOff x="0" y="0"/>
          <a:chExt cx="0" cy="0"/>
        </a:xfrm>
      </p:grpSpPr>
      <p:pic>
        <p:nvPicPr>
          <p:cNvPr id="15" name="图片 14"/>
          <p:cNvPicPr>
            <a:picLocks noChangeAspect="1"/>
          </p:cNvPicPr>
          <p:nvPr/>
        </p:nvPicPr>
        <p:blipFill>
          <a:blip r:embed="rId2"/>
          <a:stretch>
            <a:fillRect/>
          </a:stretch>
        </p:blipFill>
        <p:spPr>
          <a:xfrm>
            <a:off x="1" y="0"/>
            <a:ext cx="12193057" cy="664522"/>
          </a:xfrm>
          <a:prstGeom prst="rect">
            <a:avLst/>
          </a:prstGeom>
        </p:spPr>
      </p:pic>
      <p:sp>
        <p:nvSpPr>
          <p:cNvPr id="22" name="矩形 21"/>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24" name="矩形 23"/>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1000035" y="313201"/>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5" name="标题 4"/>
          <p:cNvSpPr>
            <a:spLocks noGrp="1"/>
          </p:cNvSpPr>
          <p:nvPr>
            <p:ph type="title" hasCustomPrompt="1"/>
          </p:nvPr>
        </p:nvSpPr>
        <p:spPr>
          <a:xfrm>
            <a:off x="349859" y="960115"/>
            <a:ext cx="5376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12192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349859" y="1717675"/>
            <a:ext cx="5376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6381751" y="1717675"/>
            <a:ext cx="5376333"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6381751" y="958297"/>
            <a:ext cx="5376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sp>
        <p:nvSpPr>
          <p:cNvPr id="21" name="灯片编号占位符 8"/>
          <p:cNvSpPr>
            <a:spLocks noGrp="1"/>
          </p:cNvSpPr>
          <p:nvPr>
            <p:ph type="sldNum" sz="quarter" idx="12"/>
          </p:nvPr>
        </p:nvSpPr>
        <p:spPr>
          <a:xfrm>
            <a:off x="11595420" y="313201"/>
            <a:ext cx="649587"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pic>
        <p:nvPicPr>
          <p:cNvPr id="13" name="图片 12"/>
          <p:cNvPicPr>
            <a:picLocks noChangeAspect="1"/>
          </p:cNvPicPr>
          <p:nvPr/>
        </p:nvPicPr>
        <p:blipFill>
          <a:blip r:embed="rId2"/>
          <a:stretch>
            <a:fillRect/>
          </a:stretch>
        </p:blipFill>
        <p:spPr>
          <a:xfrm>
            <a:off x="1" y="0"/>
            <a:ext cx="12193057" cy="664522"/>
          </a:xfrm>
          <a:prstGeom prst="rect">
            <a:avLst/>
          </a:prstGeom>
        </p:spPr>
      </p:pic>
      <p:sp>
        <p:nvSpPr>
          <p:cNvPr id="14" name="矩形 13"/>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9" name="矩形 18"/>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54110639"/>
      </p:ext>
    </p:extLst>
  </p:cSld>
  <p:clrMapOvr>
    <a:masterClrMapping/>
  </p:clrMapOvr>
  <p:extLst mod="1">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7" pos="2160">
          <p15:clr>
            <a:srgbClr val="FBAE40"/>
          </p15:clr>
        </p15:guide>
        <p15:guide id="8" pos="3895">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77014" y="5815086"/>
            <a:ext cx="3278293" cy="650876"/>
          </a:xfrm>
          <a:prstGeom prst="rect">
            <a:avLst/>
          </a:prstGeom>
        </p:spPr>
      </p:pic>
      <p:sp>
        <p:nvSpPr>
          <p:cNvPr id="2" name="标题 1"/>
          <p:cNvSpPr>
            <a:spLocks noGrp="1"/>
          </p:cNvSpPr>
          <p:nvPr>
            <p:ph type="title"/>
          </p:nvPr>
        </p:nvSpPr>
        <p:spPr>
          <a:xfrm>
            <a:off x="625498" y="4006448"/>
            <a:ext cx="11100025" cy="1114192"/>
          </a:xfrm>
          <a:prstGeom prst="rect">
            <a:avLst/>
          </a:prstGeom>
        </p:spPr>
        <p:txBody>
          <a:bodyPr anchor="ctr">
            <a:noAutofit/>
          </a:bodyPr>
          <a:lstStyle>
            <a:lvl1pPr algn="l">
              <a:lnSpc>
                <a:spcPct val="100000"/>
              </a:lnSpc>
              <a:defRPr sz="4000" b="1">
                <a:solidFill>
                  <a:schemeClr val="bg1"/>
                </a:solidFill>
                <a:latin typeface="+mj-ea"/>
                <a:ea typeface="+mj-ea"/>
              </a:defRPr>
            </a:lvl1pPr>
          </a:lstStyle>
          <a:p>
            <a:r>
              <a:rPr lang="zh-CN" altLang="en-US"/>
              <a:t>单击此处编辑母版标题样式</a:t>
            </a:r>
            <a:endParaRPr lang="zh-CN" altLang="en-US" dirty="0"/>
          </a:p>
        </p:txBody>
      </p:sp>
      <p:sp>
        <p:nvSpPr>
          <p:cNvPr id="6" name="副标题 2"/>
          <p:cNvSpPr>
            <a:spLocks noGrp="1"/>
          </p:cNvSpPr>
          <p:nvPr>
            <p:ph type="subTitle" idx="1"/>
          </p:nvPr>
        </p:nvSpPr>
        <p:spPr>
          <a:xfrm>
            <a:off x="625499" y="5245247"/>
            <a:ext cx="7760477"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a:t>单击以编辑母版副标题样式</a:t>
            </a:r>
            <a:endParaRPr lang="zh-CN" altLang="en-US" dirty="0"/>
          </a:p>
        </p:txBody>
      </p:sp>
      <p:sp>
        <p:nvSpPr>
          <p:cNvPr id="7" name="文本占位符 6"/>
          <p:cNvSpPr>
            <a:spLocks noGrp="1"/>
          </p:cNvSpPr>
          <p:nvPr>
            <p:ph type="body" sz="quarter" idx="10" hasCustomPrompt="1"/>
          </p:nvPr>
        </p:nvSpPr>
        <p:spPr>
          <a:xfrm>
            <a:off x="625499" y="5815087"/>
            <a:ext cx="5545667" cy="499004"/>
          </a:xfrm>
        </p:spPr>
        <p:txBody>
          <a:bodyPr>
            <a:noAutofit/>
          </a:bodyPr>
          <a:lstStyle>
            <a:lvl1pPr marL="0" indent="0">
              <a:lnSpc>
                <a:spcPct val="100000"/>
              </a:lnSpc>
              <a:buNone/>
              <a:defRPr sz="2400">
                <a:solidFill>
                  <a:schemeClr val="bg1"/>
                </a:solidFill>
              </a:defRPr>
            </a:lvl1pPr>
          </a:lstStyle>
          <a:p>
            <a:pPr lvl="0"/>
            <a:r>
              <a:rPr lang="zh-CN" altLang="en-US" dirty="0"/>
              <a:t>单击此处添加日期</a:t>
            </a:r>
          </a:p>
        </p:txBody>
      </p:sp>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1"/>
            <a:ext cx="12192000" cy="3899805"/>
          </a:xfrm>
          <a:prstGeom prst="rect">
            <a:avLst/>
          </a:prstGeom>
          <a:ln>
            <a:noFill/>
          </a:ln>
        </p:spPr>
      </p:pic>
      <p:cxnSp>
        <p:nvCxnSpPr>
          <p:cNvPr id="11" name="直接连接符 10"/>
          <p:cNvCxnSpPr/>
          <p:nvPr/>
        </p:nvCxnSpPr>
        <p:spPr>
          <a:xfrm>
            <a:off x="0" y="3899805"/>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1"/>
            <a:ext cx="12192000" cy="3899805"/>
          </a:xfrm>
          <a:prstGeom prst="rect">
            <a:avLst/>
          </a:prstGeom>
          <a:ln>
            <a:noFill/>
          </a:ln>
        </p:spPr>
      </p:pic>
      <p:cxnSp>
        <p:nvCxnSpPr>
          <p:cNvPr id="9" name="直接连接符 8"/>
          <p:cNvCxnSpPr/>
          <p:nvPr/>
        </p:nvCxnSpPr>
        <p:spPr>
          <a:xfrm>
            <a:off x="0" y="3899805"/>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6916680"/>
      </p:ext>
    </p:extLst>
  </p:cSld>
  <p:clrMapOvr>
    <a:masterClrMapping/>
  </p:clrMapOvr>
  <p:extLst mod="1">
    <p:ext uri="{DCECCB84-F9BA-43D5-87BE-67443E8EF086}">
      <p15:sldGuideLst xmlns:p15="http://schemas.microsoft.com/office/powerpoint/2012/main">
        <p15:guide id="2" pos="295">
          <p15:clr>
            <a:srgbClr val="FBAE40"/>
          </p15:clr>
        </p15:guide>
        <p15:guide id="3" orient="horz" pos="2160">
          <p15:clr>
            <a:srgbClr val="FBAE40"/>
          </p15:clr>
        </p15:guide>
        <p15:guide id="4" pos="166">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03073"/>
            <a:ext cx="12192000" cy="2811780"/>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1966" y="3608990"/>
            <a:ext cx="4029124" cy="799946"/>
          </a:xfrm>
          <a:prstGeom prst="rect">
            <a:avLst/>
          </a:prstGeom>
        </p:spPr>
      </p:pic>
      <p:sp>
        <p:nvSpPr>
          <p:cNvPr id="3" name="标题 2"/>
          <p:cNvSpPr>
            <a:spLocks noGrp="1"/>
          </p:cNvSpPr>
          <p:nvPr>
            <p:ph type="title"/>
          </p:nvPr>
        </p:nvSpPr>
        <p:spPr>
          <a:xfrm>
            <a:off x="650528" y="1371600"/>
            <a:ext cx="11213989" cy="926932"/>
          </a:xfrm>
        </p:spPr>
        <p:txBody>
          <a:bodyPr>
            <a:noAutofit/>
          </a:bodyPr>
          <a:lstStyle>
            <a:lvl1pPr algn="ctr">
              <a:defRPr sz="6600" b="1">
                <a:solidFill>
                  <a:schemeClr val="bg1"/>
                </a:solidFill>
              </a:defRPr>
            </a:lvl1pPr>
          </a:lstStyle>
          <a:p>
            <a:r>
              <a:rPr lang="zh-CN" altLang="en-US"/>
              <a:t>单击此处编辑母版标题样式</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03073"/>
            <a:ext cx="12192000" cy="2811780"/>
          </a:xfrm>
          <a:prstGeom prst="rect">
            <a:avLst/>
          </a:prstGeom>
        </p:spPr>
      </p:pic>
    </p:spTree>
    <p:extLst>
      <p:ext uri="{BB962C8B-B14F-4D97-AF65-F5344CB8AC3E}">
        <p14:creationId xmlns:p14="http://schemas.microsoft.com/office/powerpoint/2010/main" val="243266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75733" y="1268413"/>
            <a:ext cx="53848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63733" y="1268413"/>
            <a:ext cx="53848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85011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46020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80152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6662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522965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403713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image" Target="../media/image9.png"/><Relationship Id="rId3" Type="http://schemas.openxmlformats.org/officeDocument/2006/relationships/slideLayout" Target="../slideLayouts/slideLayout19.xml"/><Relationship Id="rId21" Type="http://schemas.openxmlformats.org/officeDocument/2006/relationships/image" Target="../media/image11.emf"/><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microsoft.com/office/2007/relationships/hdphoto" Target="../media/hdphoto1.wdp"/><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19" Type="http://schemas.openxmlformats.org/officeDocument/2006/relationships/image" Target="../media/image10.png"/><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ppt底板白-英文大写4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ChangeArrowheads="1"/>
          </p:cNvSpPr>
          <p:nvPr/>
        </p:nvSpPr>
        <p:spPr bwMode="auto">
          <a:xfrm>
            <a:off x="383118" y="833439"/>
            <a:ext cx="5757333" cy="28575"/>
          </a:xfrm>
          <a:prstGeom prst="rect">
            <a:avLst/>
          </a:prstGeom>
          <a:gradFill rotWithShape="1">
            <a:gsLst>
              <a:gs pos="0">
                <a:srgbClr val="FFFFFF"/>
              </a:gs>
              <a:gs pos="100000">
                <a:srgbClr val="133984"/>
              </a:gs>
            </a:gsLst>
            <a:lin ang="0" scaled="1"/>
          </a:gra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anchor="ctr"/>
          <a:lstStyle>
            <a:lvl1pPr>
              <a:defRPr>
                <a:solidFill>
                  <a:srgbClr val="133984"/>
                </a:solidFill>
                <a:latin typeface="Arial" panose="020B0604020202020204" pitchFamily="34" charset="0"/>
                <a:ea typeface="宋体" panose="02010600030101010101" pitchFamily="2" charset="-122"/>
              </a:defRPr>
            </a:lvl1pPr>
            <a:lvl2pPr marL="742950" indent="-285750">
              <a:defRPr>
                <a:solidFill>
                  <a:srgbClr val="133984"/>
                </a:solidFill>
                <a:latin typeface="Arial" panose="020B0604020202020204" pitchFamily="34" charset="0"/>
                <a:ea typeface="宋体" panose="02010600030101010101" pitchFamily="2" charset="-122"/>
              </a:defRPr>
            </a:lvl2pPr>
            <a:lvl3pPr marL="1143000" indent="-228600">
              <a:defRPr>
                <a:solidFill>
                  <a:srgbClr val="133984"/>
                </a:solidFill>
                <a:latin typeface="Arial" panose="020B0604020202020204" pitchFamily="34" charset="0"/>
                <a:ea typeface="宋体" panose="02010600030101010101" pitchFamily="2" charset="-122"/>
              </a:defRPr>
            </a:lvl3pPr>
            <a:lvl4pPr marL="1600200" indent="-228600">
              <a:defRPr>
                <a:solidFill>
                  <a:srgbClr val="133984"/>
                </a:solidFill>
                <a:latin typeface="Arial" panose="020B0604020202020204" pitchFamily="34" charset="0"/>
                <a:ea typeface="宋体" panose="02010600030101010101" pitchFamily="2" charset="-122"/>
              </a:defRPr>
            </a:lvl4pPr>
            <a:lvl5pPr marL="2057400" indent="-228600">
              <a:defRPr>
                <a:solidFill>
                  <a:srgbClr val="133984"/>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133984"/>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133984"/>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133984"/>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133984"/>
                </a:solidFill>
                <a:latin typeface="Arial" panose="020B0604020202020204" pitchFamily="34" charset="0"/>
                <a:ea typeface="宋体" panose="02010600030101010101" pitchFamily="2" charset="-122"/>
              </a:defRPr>
            </a:lvl9pPr>
          </a:lstStyle>
          <a:p>
            <a:pPr algn="ctr" eaLnBrk="1" hangingPunct="1">
              <a:defRPr/>
            </a:pPr>
            <a:endParaRPr lang="zh-CN" altLang="en-US">
              <a:ea typeface="黑体" panose="02010609060101010101" pitchFamily="49" charset="-122"/>
            </a:endParaRPr>
          </a:p>
        </p:txBody>
      </p:sp>
      <p:sp>
        <p:nvSpPr>
          <p:cNvPr id="1028" name="Rectangle 4"/>
          <p:cNvSpPr>
            <a:spLocks noChangeArrowheads="1"/>
          </p:cNvSpPr>
          <p:nvPr/>
        </p:nvSpPr>
        <p:spPr bwMode="auto">
          <a:xfrm>
            <a:off x="6434667" y="6477001"/>
            <a:ext cx="5757333" cy="28575"/>
          </a:xfrm>
          <a:prstGeom prst="rect">
            <a:avLst/>
          </a:prstGeom>
          <a:gradFill rotWithShape="1">
            <a:gsLst>
              <a:gs pos="0">
                <a:srgbClr val="FFFFFF"/>
              </a:gs>
              <a:gs pos="100000">
                <a:srgbClr val="133984"/>
              </a:gs>
            </a:gsLst>
            <a:lin ang="0" scaled="1"/>
          </a:gra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anchor="ctr"/>
          <a:lstStyle>
            <a:lvl1pPr>
              <a:defRPr>
                <a:solidFill>
                  <a:srgbClr val="133984"/>
                </a:solidFill>
                <a:latin typeface="Arial" panose="020B0604020202020204" pitchFamily="34" charset="0"/>
                <a:ea typeface="宋体" panose="02010600030101010101" pitchFamily="2" charset="-122"/>
              </a:defRPr>
            </a:lvl1pPr>
            <a:lvl2pPr marL="742950" indent="-285750">
              <a:defRPr>
                <a:solidFill>
                  <a:srgbClr val="133984"/>
                </a:solidFill>
                <a:latin typeface="Arial" panose="020B0604020202020204" pitchFamily="34" charset="0"/>
                <a:ea typeface="宋体" panose="02010600030101010101" pitchFamily="2" charset="-122"/>
              </a:defRPr>
            </a:lvl2pPr>
            <a:lvl3pPr marL="1143000" indent="-228600">
              <a:defRPr>
                <a:solidFill>
                  <a:srgbClr val="133984"/>
                </a:solidFill>
                <a:latin typeface="Arial" panose="020B0604020202020204" pitchFamily="34" charset="0"/>
                <a:ea typeface="宋体" panose="02010600030101010101" pitchFamily="2" charset="-122"/>
              </a:defRPr>
            </a:lvl3pPr>
            <a:lvl4pPr marL="1600200" indent="-228600">
              <a:defRPr>
                <a:solidFill>
                  <a:srgbClr val="133984"/>
                </a:solidFill>
                <a:latin typeface="Arial" panose="020B0604020202020204" pitchFamily="34" charset="0"/>
                <a:ea typeface="宋体" panose="02010600030101010101" pitchFamily="2" charset="-122"/>
              </a:defRPr>
            </a:lvl4pPr>
            <a:lvl5pPr marL="2057400" indent="-228600">
              <a:defRPr>
                <a:solidFill>
                  <a:srgbClr val="133984"/>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133984"/>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133984"/>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133984"/>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133984"/>
                </a:solidFill>
                <a:latin typeface="Arial" panose="020B0604020202020204" pitchFamily="34" charset="0"/>
                <a:ea typeface="宋体" panose="02010600030101010101" pitchFamily="2" charset="-122"/>
              </a:defRPr>
            </a:lvl9pPr>
          </a:lstStyle>
          <a:p>
            <a:pPr algn="ctr" eaLnBrk="1" hangingPunct="1">
              <a:defRPr/>
            </a:pPr>
            <a:endParaRPr lang="zh-CN" altLang="en-US">
              <a:ea typeface="黑体" panose="02010609060101010101" pitchFamily="49" charset="-122"/>
            </a:endParaRPr>
          </a:p>
        </p:txBody>
      </p:sp>
      <p:sp>
        <p:nvSpPr>
          <p:cNvPr id="1029" name="Rectangle 5"/>
          <p:cNvSpPr>
            <a:spLocks noGrp="1" noChangeArrowheads="1"/>
          </p:cNvSpPr>
          <p:nvPr>
            <p:ph type="title"/>
          </p:nvPr>
        </p:nvSpPr>
        <p:spPr bwMode="auto">
          <a:xfrm>
            <a:off x="0" y="179388"/>
            <a:ext cx="12192000"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54000" rIns="91440" bIns="45720" numCol="1" anchor="t" anchorCtr="1" compatLnSpc="1">
            <a:prstTxWarp prst="textNoShape">
              <a:avLst/>
            </a:prstTxWarp>
          </a:bodyPr>
          <a:lstStyle/>
          <a:p>
            <a:pPr lvl="0"/>
            <a:r>
              <a:rPr lang="zh-CN" altLang="en-US"/>
              <a:t>单击此处编辑母版标题样式</a:t>
            </a:r>
          </a:p>
        </p:txBody>
      </p:sp>
      <p:pic>
        <p:nvPicPr>
          <p:cNvPr id="1030" name="Picture 7" descr="10"/>
          <p:cNvPicPr>
            <a:picLocks noChangeAspect="1" noChangeArrowheads="1"/>
          </p:cNvPicPr>
          <p:nvPr userDrawn="1"/>
        </p:nvPicPr>
        <p:blipFill>
          <a:blip r:embed="rId19">
            <a:extLst>
              <a:ext uri="{28A0092B-C50C-407E-A947-70E740481C1C}">
                <a14:useLocalDpi xmlns:a14="http://schemas.microsoft.com/office/drawing/2010/main" val="0"/>
              </a:ext>
            </a:extLst>
          </a:blip>
          <a:srcRect/>
          <a:stretch>
            <a:fillRect/>
          </a:stretch>
        </p:blipFill>
        <p:spPr bwMode="auto">
          <a:xfrm>
            <a:off x="8305800" y="3979864"/>
            <a:ext cx="3886200" cy="287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6"/>
          <p:cNvSpPr>
            <a:spLocks noGrp="1" noChangeArrowheads="1"/>
          </p:cNvSpPr>
          <p:nvPr>
            <p:ph type="body" idx="1"/>
          </p:nvPr>
        </p:nvSpPr>
        <p:spPr bwMode="auto">
          <a:xfrm>
            <a:off x="575733" y="1268413"/>
            <a:ext cx="10972800" cy="506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p:txBody>
      </p:sp>
    </p:spTree>
  </p:cSld>
  <p:clrMap bg1="lt1" tx1="dk1" bg2="lt2" tx2="dk2" accent1="accent1" accent2="accent2" accent3="accent3" accent4="accent4" accent5="accent5" accent6="accent6" hlink="hlink" folHlink="folHlink"/>
  <p:sldLayoutIdLst>
    <p:sldLayoutId id="2147483989"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 id="2147483985" r:id="rId13"/>
    <p:sldLayoutId id="2147483986" r:id="rId14"/>
    <p:sldLayoutId id="2147483987" r:id="rId15"/>
    <p:sldLayoutId id="2147483988" r:id="rId16"/>
  </p:sldLayoutIdLst>
  <p:txStyles>
    <p:titleStyle>
      <a:lvl1pPr algn="ctr" rtl="0" eaLnBrk="0" fontAlgn="base" hangingPunct="0">
        <a:spcBef>
          <a:spcPct val="0"/>
        </a:spcBef>
        <a:spcAft>
          <a:spcPct val="0"/>
        </a:spcAft>
        <a:defRPr sz="2800" b="1">
          <a:solidFill>
            <a:srgbClr val="133984"/>
          </a:solidFill>
          <a:latin typeface="+mj-lt"/>
          <a:ea typeface="+mj-ea"/>
          <a:cs typeface="+mj-cs"/>
        </a:defRPr>
      </a:lvl1pPr>
      <a:lvl2pPr algn="ctr" rtl="0" eaLnBrk="0" fontAlgn="base" hangingPunct="0">
        <a:spcBef>
          <a:spcPct val="0"/>
        </a:spcBef>
        <a:spcAft>
          <a:spcPct val="0"/>
        </a:spcAft>
        <a:defRPr sz="2800" b="1">
          <a:solidFill>
            <a:srgbClr val="133984"/>
          </a:solidFill>
          <a:latin typeface="Arial" charset="0"/>
          <a:ea typeface="华文新魏" pitchFamily="2" charset="-122"/>
        </a:defRPr>
      </a:lvl2pPr>
      <a:lvl3pPr algn="ctr" rtl="0" eaLnBrk="0" fontAlgn="base" hangingPunct="0">
        <a:spcBef>
          <a:spcPct val="0"/>
        </a:spcBef>
        <a:spcAft>
          <a:spcPct val="0"/>
        </a:spcAft>
        <a:defRPr sz="2800" b="1">
          <a:solidFill>
            <a:srgbClr val="133984"/>
          </a:solidFill>
          <a:latin typeface="Arial" charset="0"/>
          <a:ea typeface="华文新魏" pitchFamily="2" charset="-122"/>
        </a:defRPr>
      </a:lvl3pPr>
      <a:lvl4pPr algn="ctr" rtl="0" eaLnBrk="0" fontAlgn="base" hangingPunct="0">
        <a:spcBef>
          <a:spcPct val="0"/>
        </a:spcBef>
        <a:spcAft>
          <a:spcPct val="0"/>
        </a:spcAft>
        <a:defRPr sz="2800" b="1">
          <a:solidFill>
            <a:srgbClr val="133984"/>
          </a:solidFill>
          <a:latin typeface="Arial" charset="0"/>
          <a:ea typeface="华文新魏" pitchFamily="2" charset="-122"/>
        </a:defRPr>
      </a:lvl4pPr>
      <a:lvl5pPr algn="ctr" rtl="0" eaLnBrk="0" fontAlgn="base" hangingPunct="0">
        <a:spcBef>
          <a:spcPct val="0"/>
        </a:spcBef>
        <a:spcAft>
          <a:spcPct val="0"/>
        </a:spcAft>
        <a:defRPr sz="2800" b="1">
          <a:solidFill>
            <a:srgbClr val="133984"/>
          </a:solidFill>
          <a:latin typeface="Arial" charset="0"/>
          <a:ea typeface="华文新魏" pitchFamily="2" charset="-122"/>
        </a:defRPr>
      </a:lvl5pPr>
      <a:lvl6pPr marL="457200" algn="ctr" rtl="0" fontAlgn="base">
        <a:spcBef>
          <a:spcPct val="0"/>
        </a:spcBef>
        <a:spcAft>
          <a:spcPct val="0"/>
        </a:spcAft>
        <a:defRPr sz="2800" b="1">
          <a:solidFill>
            <a:srgbClr val="133984"/>
          </a:solidFill>
          <a:latin typeface="Arial" charset="0"/>
          <a:ea typeface="华文新魏" pitchFamily="2" charset="-122"/>
        </a:defRPr>
      </a:lvl6pPr>
      <a:lvl7pPr marL="914400" algn="ctr" rtl="0" fontAlgn="base">
        <a:spcBef>
          <a:spcPct val="0"/>
        </a:spcBef>
        <a:spcAft>
          <a:spcPct val="0"/>
        </a:spcAft>
        <a:defRPr sz="2800" b="1">
          <a:solidFill>
            <a:srgbClr val="133984"/>
          </a:solidFill>
          <a:latin typeface="Arial" charset="0"/>
          <a:ea typeface="华文新魏" pitchFamily="2" charset="-122"/>
        </a:defRPr>
      </a:lvl7pPr>
      <a:lvl8pPr marL="1371600" algn="ctr" rtl="0" fontAlgn="base">
        <a:spcBef>
          <a:spcPct val="0"/>
        </a:spcBef>
        <a:spcAft>
          <a:spcPct val="0"/>
        </a:spcAft>
        <a:defRPr sz="2800" b="1">
          <a:solidFill>
            <a:srgbClr val="133984"/>
          </a:solidFill>
          <a:latin typeface="Arial" charset="0"/>
          <a:ea typeface="华文新魏" pitchFamily="2" charset="-122"/>
        </a:defRPr>
      </a:lvl8pPr>
      <a:lvl9pPr marL="1828800" algn="ctr" rtl="0" fontAlgn="base">
        <a:spcBef>
          <a:spcPct val="0"/>
        </a:spcBef>
        <a:spcAft>
          <a:spcPct val="0"/>
        </a:spcAft>
        <a:defRPr sz="2800" b="1">
          <a:solidFill>
            <a:srgbClr val="133984"/>
          </a:solidFill>
          <a:latin typeface="Arial" charset="0"/>
          <a:ea typeface="华文新魏" pitchFamily="2" charset="-122"/>
        </a:defRPr>
      </a:lvl9pPr>
    </p:titleStyle>
    <p:bodyStyle>
      <a:lvl1pPr marL="449263" indent="-449263" algn="l" rtl="0" eaLnBrk="0" fontAlgn="base" hangingPunct="0">
        <a:lnSpc>
          <a:spcPct val="110000"/>
        </a:lnSpc>
        <a:spcBef>
          <a:spcPct val="20000"/>
        </a:spcBef>
        <a:spcAft>
          <a:spcPct val="0"/>
        </a:spcAft>
        <a:buSzPct val="120000"/>
        <a:buBlip>
          <a:blip r:embed="rId20"/>
        </a:buBlip>
        <a:defRPr sz="2800">
          <a:solidFill>
            <a:srgbClr val="133984"/>
          </a:solidFill>
          <a:latin typeface="+mn-lt"/>
          <a:ea typeface="+mn-ea"/>
          <a:cs typeface="+mn-cs"/>
        </a:defRPr>
      </a:lvl1pPr>
      <a:lvl2pPr marL="914400" indent="-285750" algn="l" rtl="0" eaLnBrk="0" fontAlgn="base" hangingPunct="0">
        <a:lnSpc>
          <a:spcPct val="110000"/>
        </a:lnSpc>
        <a:spcBef>
          <a:spcPct val="20000"/>
        </a:spcBef>
        <a:spcAft>
          <a:spcPct val="0"/>
        </a:spcAft>
        <a:buClr>
          <a:srgbClr val="000066"/>
        </a:buClr>
        <a:buChar char="•"/>
        <a:defRPr sz="2400">
          <a:solidFill>
            <a:srgbClr val="133984"/>
          </a:solidFill>
          <a:latin typeface="+mn-lt"/>
          <a:ea typeface="+mn-ea"/>
        </a:defRPr>
      </a:lvl2pPr>
      <a:lvl3pPr marL="1322388" indent="-228600" algn="l" rtl="0" eaLnBrk="0" fontAlgn="base" hangingPunct="0">
        <a:spcBef>
          <a:spcPct val="20000"/>
        </a:spcBef>
        <a:spcAft>
          <a:spcPct val="0"/>
        </a:spcAft>
        <a:buChar char="•"/>
        <a:defRPr sz="2400">
          <a:solidFill>
            <a:schemeClr val="tx1"/>
          </a:solidFill>
          <a:latin typeface="+mn-lt"/>
          <a:ea typeface="宋体" charset="-122"/>
        </a:defRPr>
      </a:lvl3pPr>
      <a:lvl4pPr marL="1730375" indent="-228600" algn="l" rtl="0" eaLnBrk="0" fontAlgn="base" hangingPunct="0">
        <a:spcBef>
          <a:spcPct val="20000"/>
        </a:spcBef>
        <a:spcAft>
          <a:spcPct val="0"/>
        </a:spcAft>
        <a:buChar char="–"/>
        <a:defRPr sz="2000">
          <a:solidFill>
            <a:schemeClr val="tx1"/>
          </a:solidFill>
          <a:latin typeface="+mn-lt"/>
          <a:ea typeface="宋体" charset="-122"/>
        </a:defRPr>
      </a:lvl4pPr>
      <a:lvl5pPr marL="2138363" indent="-228600" algn="l" rtl="0" eaLnBrk="0" fontAlgn="base" hangingPunct="0">
        <a:spcBef>
          <a:spcPct val="20000"/>
        </a:spcBef>
        <a:spcAft>
          <a:spcPct val="0"/>
        </a:spcAft>
        <a:buChar char="»"/>
        <a:defRPr sz="2000">
          <a:solidFill>
            <a:schemeClr val="tx1"/>
          </a:solidFill>
          <a:latin typeface="+mn-lt"/>
          <a:ea typeface="宋体" charset="-122"/>
        </a:defRPr>
      </a:lvl5pPr>
      <a:lvl6pPr marL="2595563" indent="-228600" algn="l" rtl="0" fontAlgn="base">
        <a:spcBef>
          <a:spcPct val="20000"/>
        </a:spcBef>
        <a:spcAft>
          <a:spcPct val="0"/>
        </a:spcAft>
        <a:buChar char="»"/>
        <a:defRPr sz="2000">
          <a:solidFill>
            <a:schemeClr val="tx1"/>
          </a:solidFill>
          <a:latin typeface="+mn-lt"/>
          <a:ea typeface="宋体" charset="-122"/>
        </a:defRPr>
      </a:lvl6pPr>
      <a:lvl7pPr marL="3052763" indent="-228600" algn="l" rtl="0" fontAlgn="base">
        <a:spcBef>
          <a:spcPct val="20000"/>
        </a:spcBef>
        <a:spcAft>
          <a:spcPct val="0"/>
        </a:spcAft>
        <a:buChar char="»"/>
        <a:defRPr sz="2000">
          <a:solidFill>
            <a:schemeClr val="tx1"/>
          </a:solidFill>
          <a:latin typeface="+mn-lt"/>
          <a:ea typeface="宋体" charset="-122"/>
        </a:defRPr>
      </a:lvl7pPr>
      <a:lvl8pPr marL="3509963" indent="-228600" algn="l" rtl="0" fontAlgn="base">
        <a:spcBef>
          <a:spcPct val="20000"/>
        </a:spcBef>
        <a:spcAft>
          <a:spcPct val="0"/>
        </a:spcAft>
        <a:buChar char="»"/>
        <a:defRPr sz="2000">
          <a:solidFill>
            <a:schemeClr val="tx1"/>
          </a:solidFill>
          <a:latin typeface="+mn-lt"/>
          <a:ea typeface="宋体" charset="-122"/>
        </a:defRPr>
      </a:lvl8pPr>
      <a:lvl9pPr marL="3967163" indent="-228600" algn="l" rtl="0" fontAlgn="base">
        <a:spcBef>
          <a:spcPct val="20000"/>
        </a:spcBef>
        <a:spcAft>
          <a:spcPct val="0"/>
        </a:spcAft>
        <a:buChar char="»"/>
        <a:defRPr sz="2000">
          <a:solidFill>
            <a:schemeClr val="tx1"/>
          </a:solidFill>
          <a:latin typeface="+mn-lt"/>
          <a:ea typeface="宋体"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8"/>
          <a:stretch>
            <a:fillRect/>
          </a:stretch>
        </p:blipFill>
        <p:spPr>
          <a:xfrm>
            <a:off x="1" y="0"/>
            <a:ext cx="12193057" cy="664522"/>
          </a:xfrm>
          <a:prstGeom prst="rect">
            <a:avLst/>
          </a:prstGeom>
        </p:spPr>
      </p:pic>
      <p:sp>
        <p:nvSpPr>
          <p:cNvPr id="6" name="文本占位符 5"/>
          <p:cNvSpPr>
            <a:spLocks noGrp="1"/>
          </p:cNvSpPr>
          <p:nvPr>
            <p:ph type="body" idx="1"/>
          </p:nvPr>
        </p:nvSpPr>
        <p:spPr>
          <a:xfrm>
            <a:off x="551292" y="1673352"/>
            <a:ext cx="11120561" cy="4999840"/>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矩形 9"/>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3" name="矩形 12"/>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21"/>
          <a:stretch>
            <a:fillRect/>
          </a:stretch>
        </p:blipFill>
        <p:spPr>
          <a:xfrm>
            <a:off x="0" y="1231683"/>
            <a:ext cx="12192000" cy="332713"/>
          </a:xfrm>
          <a:prstGeom prst="rect">
            <a:avLst/>
          </a:prstGeom>
        </p:spPr>
      </p:pic>
      <p:sp>
        <p:nvSpPr>
          <p:cNvPr id="4" name="标题占位符 3"/>
          <p:cNvSpPr>
            <a:spLocks noGrp="1"/>
          </p:cNvSpPr>
          <p:nvPr>
            <p:ph type="title"/>
          </p:nvPr>
        </p:nvSpPr>
        <p:spPr>
          <a:xfrm>
            <a:off x="551291" y="863021"/>
            <a:ext cx="11213989" cy="701375"/>
          </a:xfrm>
          <a:prstGeom prst="rect">
            <a:avLst/>
          </a:prstGeom>
        </p:spPr>
        <p:txBody>
          <a:bodyPr vert="horz" lIns="91440" tIns="45720" rIns="91440" bIns="45720" rtlCol="0" anchor="ctr">
            <a:normAutofit/>
          </a:bodyPr>
          <a:lstStyle/>
          <a:p>
            <a:r>
              <a:rPr lang="zh-CN" altLang="en-US"/>
              <a:t>单击此处编辑母版标题样式</a:t>
            </a:r>
          </a:p>
        </p:txBody>
      </p:sp>
      <p:pic>
        <p:nvPicPr>
          <p:cNvPr id="9" name="图片 8"/>
          <p:cNvPicPr>
            <a:picLocks noChangeAspect="1"/>
          </p:cNvPicPr>
          <p:nvPr/>
        </p:nvPicPr>
        <p:blipFill>
          <a:blip r:embed="rId18"/>
          <a:stretch>
            <a:fillRect/>
          </a:stretch>
        </p:blipFill>
        <p:spPr>
          <a:xfrm>
            <a:off x="1" y="0"/>
            <a:ext cx="12193057" cy="664522"/>
          </a:xfrm>
          <a:prstGeom prst="rect">
            <a:avLst/>
          </a:prstGeom>
        </p:spPr>
      </p:pic>
      <p:sp>
        <p:nvSpPr>
          <p:cNvPr id="11" name="矩形 10"/>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6" name="矩形 15"/>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p:nvPicPr>
        <p:blipFill>
          <a:blip r:embed="rId21"/>
          <a:stretch>
            <a:fillRect/>
          </a:stretch>
        </p:blipFill>
        <p:spPr>
          <a:xfrm>
            <a:off x="0" y="1231683"/>
            <a:ext cx="12192000" cy="332713"/>
          </a:xfrm>
          <a:prstGeom prst="rect">
            <a:avLst/>
          </a:prstGeom>
        </p:spPr>
      </p:pic>
    </p:spTree>
    <p:extLst>
      <p:ext uri="{BB962C8B-B14F-4D97-AF65-F5344CB8AC3E}">
        <p14:creationId xmlns:p14="http://schemas.microsoft.com/office/powerpoint/2010/main" val="2824762213"/>
      </p:ext>
    </p:extLst>
  </p:cSld>
  <p:clrMap bg1="lt1" tx1="dk1" bg2="lt2" tx2="dk2" accent1="accent1" accent2="accent2" accent3="accent3" accent4="accent4" accent5="accent5" accent6="accent6" hlink="hlink" folHlink="folHlink"/>
  <p:sldLayoutIdLst>
    <p:sldLayoutId id="2147484009" r:id="rId1"/>
    <p:sldLayoutId id="2147484010" r:id="rId2"/>
    <p:sldLayoutId id="2147484011" r:id="rId3"/>
    <p:sldLayoutId id="2147484012" r:id="rId4"/>
    <p:sldLayoutId id="2147484013" r:id="rId5"/>
    <p:sldLayoutId id="2147484014" r:id="rId6"/>
    <p:sldLayoutId id="2147484015" r:id="rId7"/>
    <p:sldLayoutId id="2147484016" r:id="rId8"/>
    <p:sldLayoutId id="2147484017" r:id="rId9"/>
    <p:sldLayoutId id="2147484018" r:id="rId10"/>
    <p:sldLayoutId id="2147484019" r:id="rId11"/>
    <p:sldLayoutId id="2147484020" r:id="rId12"/>
    <p:sldLayoutId id="2147484021" r:id="rId13"/>
    <p:sldLayoutId id="2147484022" r:id="rId14"/>
    <p:sldLayoutId id="2147484023" r:id="rId15"/>
    <p:sldLayoutId id="2147484024" r:id="rId16"/>
  </p:sldLayoutIdLst>
  <p:transition spd="med">
    <p:push/>
  </p:transition>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4.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19.xml"/></Relationships>
</file>

<file path=ppt/slides/_rels/slide5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149566"/>
            <a:ext cx="10515600" cy="1489234"/>
          </a:xfrm>
        </p:spPr>
        <p:txBody>
          <a:bodyPr/>
          <a:lstStyle/>
          <a:p>
            <a:r>
              <a:rPr lang="en-US" altLang="zh-CN" dirty="0"/>
              <a:t>TM4C1294NCPDT Microcontroller Overview</a:t>
            </a:r>
            <a:endParaRPr lang="zh-CN" altLang="en-US" dirty="0"/>
          </a:p>
        </p:txBody>
      </p:sp>
      <p:sp>
        <p:nvSpPr>
          <p:cNvPr id="3" name="副标题 2"/>
          <p:cNvSpPr>
            <a:spLocks noGrp="1"/>
          </p:cNvSpPr>
          <p:nvPr>
            <p:ph type="subTitle" idx="1"/>
          </p:nvPr>
        </p:nvSpPr>
        <p:spPr>
          <a:xfrm>
            <a:off x="822036" y="5657273"/>
            <a:ext cx="10515600" cy="604299"/>
          </a:xfrm>
        </p:spPr>
        <p:txBody>
          <a:bodyPr/>
          <a:lstStyle/>
          <a:p>
            <a:r>
              <a:rPr lang="zh-CN" altLang="en-US" dirty="0"/>
              <a:t>罗利文 </a:t>
            </a:r>
            <a:r>
              <a:rPr lang="en-US" altLang="zh-CN" dirty="0"/>
              <a:t>lwluo@sjtu.edu.cn</a:t>
            </a:r>
            <a:endParaRPr lang="zh-CN" altLang="en-US" dirty="0"/>
          </a:p>
        </p:txBody>
      </p:sp>
    </p:spTree>
    <p:extLst>
      <p:ext uri="{BB962C8B-B14F-4D97-AF65-F5344CB8AC3E}">
        <p14:creationId xmlns:p14="http://schemas.microsoft.com/office/powerpoint/2010/main" val="1591636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dirty="0"/>
              <a:t>PLL</a:t>
            </a:r>
            <a:r>
              <a:rPr lang="zh-CN" altLang="en-US" dirty="0"/>
              <a:t>时钟设置</a:t>
            </a:r>
          </a:p>
        </p:txBody>
      </p:sp>
      <p:sp>
        <p:nvSpPr>
          <p:cNvPr id="3" name="标题 2"/>
          <p:cNvSpPr>
            <a:spLocks noGrp="1"/>
          </p:cNvSpPr>
          <p:nvPr>
            <p:ph type="title"/>
          </p:nvPr>
        </p:nvSpPr>
        <p:spPr/>
        <p:txBody>
          <a:bodyPr/>
          <a:lstStyle/>
          <a:p>
            <a:r>
              <a:rPr lang="en-US" altLang="zh-CN" dirty="0"/>
              <a:t>System Control(4) </a:t>
            </a:r>
            <a:endParaRPr lang="zh-CN" altLang="en-US" dirty="0"/>
          </a:p>
        </p:txBody>
      </p:sp>
      <p:pic>
        <p:nvPicPr>
          <p:cNvPr id="5" name="图片 4"/>
          <p:cNvPicPr>
            <a:picLocks noChangeAspect="1"/>
          </p:cNvPicPr>
          <p:nvPr/>
        </p:nvPicPr>
        <p:blipFill>
          <a:blip r:embed="rId2"/>
          <a:stretch>
            <a:fillRect/>
          </a:stretch>
        </p:blipFill>
        <p:spPr>
          <a:xfrm>
            <a:off x="2438400" y="1692669"/>
            <a:ext cx="6629400" cy="4933126"/>
          </a:xfrm>
          <a:prstGeom prst="rect">
            <a:avLst/>
          </a:prstGeom>
        </p:spPr>
      </p:pic>
    </p:spTree>
    <p:extLst>
      <p:ext uri="{BB962C8B-B14F-4D97-AF65-F5344CB8AC3E}">
        <p14:creationId xmlns:p14="http://schemas.microsoft.com/office/powerpoint/2010/main" val="3332224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dirty="0"/>
              <a:t>NVIC-Nested Vector Interrupt Controller</a:t>
            </a:r>
            <a:r>
              <a:rPr lang="zh-CN" altLang="en-US" dirty="0"/>
              <a:t>可嵌套的向量中断控制器</a:t>
            </a:r>
            <a:endParaRPr lang="en-US" altLang="zh-CN" dirty="0"/>
          </a:p>
          <a:p>
            <a:pPr lvl="1"/>
            <a:r>
              <a:rPr lang="en-US" altLang="zh-CN" dirty="0"/>
              <a:t>Cortex M4</a:t>
            </a:r>
            <a:r>
              <a:rPr lang="zh-CN" altLang="en-US" dirty="0"/>
              <a:t>中断类型表</a:t>
            </a:r>
            <a:endParaRPr lang="en-US" altLang="zh-CN" dirty="0"/>
          </a:p>
          <a:p>
            <a:pPr lvl="1"/>
            <a:r>
              <a:rPr lang="en-US" altLang="zh-CN" dirty="0"/>
              <a:t>TIVA</a:t>
            </a:r>
            <a:r>
              <a:rPr lang="zh-CN" altLang="en-US" dirty="0"/>
              <a:t>系列最多支持</a:t>
            </a:r>
            <a:r>
              <a:rPr lang="en-US" altLang="zh-CN" dirty="0"/>
              <a:t>129</a:t>
            </a:r>
          </a:p>
          <a:p>
            <a:pPr lvl="1"/>
            <a:r>
              <a:rPr lang="zh-CN" altLang="en-US" dirty="0"/>
              <a:t>个中断类型</a:t>
            </a:r>
            <a:endParaRPr lang="en-US" altLang="zh-CN" dirty="0"/>
          </a:p>
          <a:p>
            <a:pPr lvl="1"/>
            <a:endParaRPr lang="zh-CN" altLang="en-US" dirty="0"/>
          </a:p>
        </p:txBody>
      </p:sp>
      <p:sp>
        <p:nvSpPr>
          <p:cNvPr id="3" name="标题 2"/>
          <p:cNvSpPr>
            <a:spLocks noGrp="1"/>
          </p:cNvSpPr>
          <p:nvPr>
            <p:ph type="title"/>
          </p:nvPr>
        </p:nvSpPr>
        <p:spPr/>
        <p:txBody>
          <a:bodyPr/>
          <a:lstStyle/>
          <a:p>
            <a:r>
              <a:rPr lang="en-US" altLang="zh-CN" dirty="0"/>
              <a:t>NVIC</a:t>
            </a:r>
            <a:r>
              <a:rPr lang="zh-CN" altLang="en-US" dirty="0"/>
              <a:t>（</a:t>
            </a:r>
            <a:r>
              <a:rPr lang="en-US" altLang="zh-CN" dirty="0"/>
              <a:t>1</a:t>
            </a:r>
            <a:r>
              <a:rPr lang="zh-CN" altLang="en-US" dirty="0"/>
              <a:t>）</a:t>
            </a:r>
          </a:p>
        </p:txBody>
      </p:sp>
      <p:pic>
        <p:nvPicPr>
          <p:cNvPr id="4" name="图片 3"/>
          <p:cNvPicPr>
            <a:picLocks noChangeAspect="1"/>
          </p:cNvPicPr>
          <p:nvPr/>
        </p:nvPicPr>
        <p:blipFill>
          <a:blip r:embed="rId2"/>
          <a:stretch>
            <a:fillRect/>
          </a:stretch>
        </p:blipFill>
        <p:spPr>
          <a:xfrm>
            <a:off x="3657600" y="2133600"/>
            <a:ext cx="7085934" cy="3973184"/>
          </a:xfrm>
          <a:prstGeom prst="rect">
            <a:avLst/>
          </a:prstGeom>
        </p:spPr>
      </p:pic>
    </p:spTree>
    <p:extLst>
      <p:ext uri="{BB962C8B-B14F-4D97-AF65-F5344CB8AC3E}">
        <p14:creationId xmlns:p14="http://schemas.microsoft.com/office/powerpoint/2010/main" val="927547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sz="quarter" idx="10"/>
          </p:nvPr>
        </p:nvPicPr>
        <p:blipFill>
          <a:blip r:embed="rId2"/>
          <a:stretch>
            <a:fillRect/>
          </a:stretch>
        </p:blipFill>
        <p:spPr>
          <a:xfrm>
            <a:off x="1600200" y="2743200"/>
            <a:ext cx="8238095" cy="2885714"/>
          </a:xfrm>
          <a:prstGeom prst="rect">
            <a:avLst/>
          </a:prstGeom>
        </p:spPr>
      </p:pic>
      <p:sp>
        <p:nvSpPr>
          <p:cNvPr id="3" name="标题 2"/>
          <p:cNvSpPr>
            <a:spLocks noGrp="1"/>
          </p:cNvSpPr>
          <p:nvPr>
            <p:ph type="title"/>
          </p:nvPr>
        </p:nvSpPr>
        <p:spPr/>
        <p:txBody>
          <a:bodyPr/>
          <a:lstStyle/>
          <a:p>
            <a:endParaRPr lang="zh-CN" altLang="en-US" dirty="0"/>
          </a:p>
        </p:txBody>
      </p:sp>
    </p:spTree>
    <p:extLst>
      <p:ext uri="{BB962C8B-B14F-4D97-AF65-F5344CB8AC3E}">
        <p14:creationId xmlns:p14="http://schemas.microsoft.com/office/powerpoint/2010/main" val="2221175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异常基于优先级而采取的动作主要有四种：占先、末尾连锁、返回和迟来 </a:t>
            </a:r>
            <a:br>
              <a:rPr lang="zh-CN" altLang="en-US" dirty="0"/>
            </a:br>
            <a:endParaRPr lang="zh-CN" altLang="en-US" dirty="0"/>
          </a:p>
        </p:txBody>
      </p:sp>
      <p:sp>
        <p:nvSpPr>
          <p:cNvPr id="3" name="标题 2"/>
          <p:cNvSpPr>
            <a:spLocks noGrp="1"/>
          </p:cNvSpPr>
          <p:nvPr>
            <p:ph type="title"/>
          </p:nvPr>
        </p:nvSpPr>
        <p:spPr/>
        <p:txBody>
          <a:bodyP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311566635"/>
              </p:ext>
            </p:extLst>
          </p:nvPr>
        </p:nvGraphicFramePr>
        <p:xfrm>
          <a:off x="838200" y="2133600"/>
          <a:ext cx="8128000" cy="439420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4025686134"/>
                    </a:ext>
                  </a:extLst>
                </a:gridCol>
                <a:gridCol w="6604000">
                  <a:extLst>
                    <a:ext uri="{9D8B030D-6E8A-4147-A177-3AD203B41FA5}">
                      <a16:colId xmlns:a16="http://schemas.microsoft.com/office/drawing/2014/main" val="1382528423"/>
                    </a:ext>
                  </a:extLst>
                </a:gridCol>
              </a:tblGrid>
              <a:tr h="370840">
                <a:tc>
                  <a:txBody>
                    <a:bodyPr/>
                    <a:lstStyle/>
                    <a:p>
                      <a:r>
                        <a:rPr lang="zh-CN" altLang="en-US" dirty="0"/>
                        <a:t>动作</a:t>
                      </a:r>
                    </a:p>
                  </a:txBody>
                  <a:tcPr/>
                </a:tc>
                <a:tc>
                  <a:txBody>
                    <a:bodyPr/>
                    <a:lstStyle/>
                    <a:p>
                      <a:r>
                        <a:rPr lang="zh-CN" altLang="en-US" dirty="0"/>
                        <a:t>描述</a:t>
                      </a:r>
                    </a:p>
                  </a:txBody>
                  <a:tcPr/>
                </a:tc>
                <a:extLst>
                  <a:ext uri="{0D108BD9-81ED-4DB2-BD59-A6C34878D82A}">
                    <a16:rowId xmlns:a16="http://schemas.microsoft.com/office/drawing/2014/main" val="3977990073"/>
                  </a:ext>
                </a:extLst>
              </a:tr>
              <a:tr h="370840">
                <a:tc>
                  <a:txBody>
                    <a:bodyPr/>
                    <a:lstStyle/>
                    <a:p>
                      <a:r>
                        <a:rPr lang="zh-CN" altLang="en-US" sz="1600" dirty="0"/>
                        <a:t>占先</a:t>
                      </a:r>
                    </a:p>
                  </a:txBody>
                  <a:tcPr/>
                </a:tc>
                <a:tc>
                  <a:txBody>
                    <a:bodyPr/>
                    <a:lstStyle/>
                    <a:p>
                      <a:pPr marL="0" algn="l" defTabSz="914400" rtl="0" eaLnBrk="1" latinLnBrk="0" hangingPunct="1"/>
                      <a:r>
                        <a:rPr lang="zh-CN" altLang="en-US" sz="1600" kern="1200" dirty="0">
                          <a:solidFill>
                            <a:schemeClr val="dk1"/>
                          </a:solidFill>
                          <a:latin typeface="+mn-lt"/>
                          <a:ea typeface="+mn-ea"/>
                          <a:cs typeface="+mn-cs"/>
                        </a:rPr>
                        <a:t>产生条件：新的异常比当前的 </a:t>
                      </a:r>
                      <a:r>
                        <a:rPr lang="en-US" altLang="zh-CN" sz="1600" kern="1200" dirty="0">
                          <a:solidFill>
                            <a:schemeClr val="dk1"/>
                          </a:solidFill>
                          <a:latin typeface="+mn-lt"/>
                          <a:ea typeface="+mn-ea"/>
                          <a:cs typeface="+mn-cs"/>
                        </a:rPr>
                        <a:t>ISR </a:t>
                      </a:r>
                      <a:r>
                        <a:rPr lang="zh-CN" altLang="en-US" sz="1600" kern="1200" dirty="0">
                          <a:solidFill>
                            <a:schemeClr val="dk1"/>
                          </a:solidFill>
                          <a:latin typeface="+mn-lt"/>
                          <a:ea typeface="+mn-ea"/>
                          <a:cs typeface="+mn-cs"/>
                        </a:rPr>
                        <a:t>或线程的优先级更高</a:t>
                      </a:r>
                      <a:br>
                        <a:rPr lang="zh-CN" altLang="en-US" sz="1600" kern="1200" dirty="0">
                          <a:solidFill>
                            <a:schemeClr val="dk1"/>
                          </a:solidFill>
                          <a:latin typeface="+mn-lt"/>
                          <a:ea typeface="+mn-ea"/>
                          <a:cs typeface="+mn-cs"/>
                        </a:rPr>
                      </a:br>
                      <a:r>
                        <a:rPr lang="zh-CN" altLang="en-US" sz="1600" kern="1200" dirty="0">
                          <a:solidFill>
                            <a:schemeClr val="dk1"/>
                          </a:solidFill>
                          <a:latin typeface="+mn-lt"/>
                          <a:ea typeface="+mn-ea"/>
                          <a:cs typeface="+mn-cs"/>
                        </a:rPr>
                        <a:t>发生时刻： </a:t>
                      </a:r>
                      <a:r>
                        <a:rPr lang="en-US" altLang="zh-CN" sz="1600" kern="1200" dirty="0">
                          <a:solidFill>
                            <a:schemeClr val="dk1"/>
                          </a:solidFill>
                          <a:latin typeface="+mn-lt"/>
                          <a:ea typeface="+mn-ea"/>
                          <a:cs typeface="+mn-cs"/>
                        </a:rPr>
                        <a:t>ISR </a:t>
                      </a:r>
                      <a:r>
                        <a:rPr lang="zh-CN" altLang="en-US" sz="1600" kern="1200" dirty="0">
                          <a:solidFill>
                            <a:schemeClr val="dk1"/>
                          </a:solidFill>
                          <a:latin typeface="+mn-lt"/>
                          <a:ea typeface="+mn-ea"/>
                          <a:cs typeface="+mn-cs"/>
                        </a:rPr>
                        <a:t>或线程正在执行</a:t>
                      </a:r>
                      <a:br>
                        <a:rPr lang="zh-CN" altLang="en-US" sz="1600" kern="1200" dirty="0">
                          <a:solidFill>
                            <a:schemeClr val="dk1"/>
                          </a:solidFill>
                          <a:latin typeface="+mn-lt"/>
                          <a:ea typeface="+mn-ea"/>
                          <a:cs typeface="+mn-cs"/>
                        </a:rPr>
                      </a:br>
                      <a:r>
                        <a:rPr lang="zh-CN" altLang="en-US" sz="1600" kern="1200" dirty="0">
                          <a:solidFill>
                            <a:schemeClr val="dk1"/>
                          </a:solidFill>
                          <a:latin typeface="+mn-lt"/>
                          <a:ea typeface="+mn-ea"/>
                          <a:cs typeface="+mn-cs"/>
                        </a:rPr>
                        <a:t>中断结果：当前处于线程状态，则进入挂起中断；当前处于 </a:t>
                      </a:r>
                      <a:r>
                        <a:rPr lang="en-US" altLang="zh-CN" sz="1600" kern="1200" dirty="0">
                          <a:solidFill>
                            <a:schemeClr val="dk1"/>
                          </a:solidFill>
                          <a:latin typeface="+mn-lt"/>
                          <a:ea typeface="+mn-ea"/>
                          <a:cs typeface="+mn-cs"/>
                        </a:rPr>
                        <a:t>ISR </a:t>
                      </a:r>
                      <a:r>
                        <a:rPr lang="zh-CN" altLang="en-US" sz="1600" kern="1200" dirty="0">
                          <a:solidFill>
                            <a:schemeClr val="dk1"/>
                          </a:solidFill>
                          <a:latin typeface="+mn-lt"/>
                          <a:ea typeface="+mn-ea"/>
                          <a:cs typeface="+mn-cs"/>
                        </a:rPr>
                        <a:t>状态，则产生中断嵌套</a:t>
                      </a:r>
                      <a:br>
                        <a:rPr lang="zh-CN" altLang="en-US" sz="1600" kern="1200" dirty="0">
                          <a:solidFill>
                            <a:schemeClr val="dk1"/>
                          </a:solidFill>
                          <a:latin typeface="+mn-lt"/>
                          <a:ea typeface="+mn-ea"/>
                          <a:cs typeface="+mn-cs"/>
                        </a:rPr>
                      </a:br>
                      <a:r>
                        <a:rPr lang="zh-CN" altLang="en-US" sz="1600" kern="1200" dirty="0">
                          <a:solidFill>
                            <a:schemeClr val="dk1"/>
                          </a:solidFill>
                          <a:latin typeface="+mn-lt"/>
                          <a:ea typeface="+mn-ea"/>
                          <a:cs typeface="+mn-cs"/>
                        </a:rPr>
                        <a:t>附加动作：处理器自动保存状态并压栈</a:t>
                      </a:r>
                    </a:p>
                  </a:txBody>
                  <a:tcPr anchor="ctr"/>
                </a:tc>
                <a:extLst>
                  <a:ext uri="{0D108BD9-81ED-4DB2-BD59-A6C34878D82A}">
                    <a16:rowId xmlns:a16="http://schemas.microsoft.com/office/drawing/2014/main" val="1642756092"/>
                  </a:ext>
                </a:extLst>
              </a:tr>
              <a:tr h="370840">
                <a:tc>
                  <a:txBody>
                    <a:bodyPr/>
                    <a:lstStyle/>
                    <a:p>
                      <a:pPr marL="0" algn="l" defTabSz="914400" rtl="0" eaLnBrk="1" latinLnBrk="0" hangingPunct="1"/>
                      <a:r>
                        <a:rPr lang="zh-CN" altLang="en-US" sz="1600" kern="1200" dirty="0">
                          <a:solidFill>
                            <a:schemeClr val="dk1"/>
                          </a:solidFill>
                          <a:latin typeface="+mn-lt"/>
                          <a:ea typeface="+mn-ea"/>
                          <a:cs typeface="+mn-cs"/>
                        </a:rPr>
                        <a:t>末尾连锁</a:t>
                      </a:r>
                    </a:p>
                  </a:txBody>
                  <a:tcPr/>
                </a:tc>
                <a:tc>
                  <a:txBody>
                    <a:bodyPr/>
                    <a:lstStyle/>
                    <a:p>
                      <a:pPr marL="0" algn="l" defTabSz="914400" rtl="0" eaLnBrk="1" latinLnBrk="0" hangingPunct="1"/>
                      <a:r>
                        <a:rPr lang="zh-CN" altLang="en-US" sz="1600" kern="1200" dirty="0">
                          <a:solidFill>
                            <a:schemeClr val="dk1"/>
                          </a:solidFill>
                          <a:latin typeface="+mn-lt"/>
                          <a:ea typeface="+mn-ea"/>
                          <a:cs typeface="+mn-cs"/>
                        </a:rPr>
                        <a:t>产生条件：新的异常优先级比当前正在返回的 </a:t>
                      </a:r>
                      <a:r>
                        <a:rPr lang="en-US" altLang="zh-CN" sz="1600" kern="1200" dirty="0">
                          <a:solidFill>
                            <a:schemeClr val="dk1"/>
                          </a:solidFill>
                          <a:latin typeface="+mn-lt"/>
                          <a:ea typeface="+mn-ea"/>
                          <a:cs typeface="+mn-cs"/>
                        </a:rPr>
                        <a:t>ISR </a:t>
                      </a:r>
                      <a:r>
                        <a:rPr lang="zh-CN" altLang="en-US" sz="1600" kern="1200" dirty="0">
                          <a:solidFill>
                            <a:schemeClr val="dk1"/>
                          </a:solidFill>
                          <a:latin typeface="+mn-lt"/>
                          <a:ea typeface="+mn-ea"/>
                          <a:cs typeface="+mn-cs"/>
                        </a:rPr>
                        <a:t>的优先级更高</a:t>
                      </a:r>
                      <a:br>
                        <a:rPr lang="zh-CN" altLang="en-US" sz="1600" kern="1200" dirty="0">
                          <a:solidFill>
                            <a:schemeClr val="dk1"/>
                          </a:solidFill>
                          <a:latin typeface="+mn-lt"/>
                          <a:ea typeface="+mn-ea"/>
                          <a:cs typeface="+mn-cs"/>
                        </a:rPr>
                      </a:br>
                      <a:r>
                        <a:rPr lang="zh-CN" altLang="en-US" sz="1600" kern="1200" dirty="0">
                          <a:solidFill>
                            <a:schemeClr val="dk1"/>
                          </a:solidFill>
                          <a:latin typeface="+mn-lt"/>
                          <a:ea typeface="+mn-ea"/>
                          <a:cs typeface="+mn-cs"/>
                        </a:rPr>
                        <a:t>发生时刻：当前 </a:t>
                      </a:r>
                      <a:r>
                        <a:rPr lang="en-US" altLang="zh-CN" sz="1600" kern="1200" dirty="0">
                          <a:solidFill>
                            <a:schemeClr val="dk1"/>
                          </a:solidFill>
                          <a:latin typeface="+mn-lt"/>
                          <a:ea typeface="+mn-ea"/>
                          <a:cs typeface="+mn-cs"/>
                        </a:rPr>
                        <a:t>ISR </a:t>
                      </a:r>
                      <a:r>
                        <a:rPr lang="zh-CN" altLang="en-US" sz="1600" kern="1200" dirty="0">
                          <a:solidFill>
                            <a:schemeClr val="dk1"/>
                          </a:solidFill>
                          <a:latin typeface="+mn-lt"/>
                          <a:ea typeface="+mn-ea"/>
                          <a:cs typeface="+mn-cs"/>
                        </a:rPr>
                        <a:t>结束时</a:t>
                      </a:r>
                      <a:br>
                        <a:rPr lang="zh-CN" altLang="en-US" sz="1600" kern="1200" dirty="0">
                          <a:solidFill>
                            <a:schemeClr val="dk1"/>
                          </a:solidFill>
                          <a:latin typeface="+mn-lt"/>
                          <a:ea typeface="+mn-ea"/>
                          <a:cs typeface="+mn-cs"/>
                        </a:rPr>
                      </a:br>
                      <a:r>
                        <a:rPr lang="zh-CN" altLang="en-US" sz="1600" kern="1200" dirty="0">
                          <a:solidFill>
                            <a:schemeClr val="dk1"/>
                          </a:solidFill>
                          <a:latin typeface="+mn-lt"/>
                          <a:ea typeface="+mn-ea"/>
                          <a:cs typeface="+mn-cs"/>
                        </a:rPr>
                        <a:t>中断结果：跳过出栈操作，将控制权转向新的 </a:t>
                      </a:r>
                      <a:r>
                        <a:rPr lang="en-US" altLang="zh-CN" sz="1600" kern="1200" dirty="0">
                          <a:solidFill>
                            <a:schemeClr val="dk1"/>
                          </a:solidFill>
                          <a:latin typeface="+mn-lt"/>
                          <a:ea typeface="+mn-ea"/>
                          <a:cs typeface="+mn-cs"/>
                        </a:rPr>
                        <a:t>ISR</a:t>
                      </a:r>
                      <a:endParaRPr lang="zh-CN" altLang="en-US" sz="1600" kern="1200" dirty="0">
                        <a:solidFill>
                          <a:schemeClr val="dk1"/>
                        </a:solidFill>
                        <a:latin typeface="+mn-lt"/>
                        <a:ea typeface="+mn-ea"/>
                        <a:cs typeface="+mn-cs"/>
                      </a:endParaRPr>
                    </a:p>
                  </a:txBody>
                  <a:tcPr anchor="ctr"/>
                </a:tc>
                <a:extLst>
                  <a:ext uri="{0D108BD9-81ED-4DB2-BD59-A6C34878D82A}">
                    <a16:rowId xmlns:a16="http://schemas.microsoft.com/office/drawing/2014/main" val="3833770391"/>
                  </a:ext>
                </a:extLst>
              </a:tr>
              <a:tr h="370840">
                <a:tc>
                  <a:txBody>
                    <a:bodyPr/>
                    <a:lstStyle/>
                    <a:p>
                      <a:pPr marL="0" algn="l" defTabSz="914400" rtl="0" eaLnBrk="1" latinLnBrk="0" hangingPunct="1"/>
                      <a:r>
                        <a:rPr lang="zh-CN" altLang="en-US" sz="1600" kern="1200" dirty="0">
                          <a:solidFill>
                            <a:schemeClr val="dk1"/>
                          </a:solidFill>
                          <a:latin typeface="+mn-lt"/>
                          <a:ea typeface="+mn-ea"/>
                          <a:cs typeface="+mn-cs"/>
                        </a:rPr>
                        <a:t>返回</a:t>
                      </a:r>
                    </a:p>
                  </a:txBody>
                  <a:tcPr/>
                </a:tc>
                <a:tc>
                  <a:txBody>
                    <a:bodyPr/>
                    <a:lstStyle/>
                    <a:p>
                      <a:pPr marL="0" algn="l" defTabSz="914400" rtl="0" eaLnBrk="1" latinLnBrk="0" hangingPunct="1"/>
                      <a:r>
                        <a:rPr lang="zh-CN" altLang="en-US" sz="1600" kern="1200" dirty="0">
                          <a:solidFill>
                            <a:schemeClr val="dk1"/>
                          </a:solidFill>
                          <a:latin typeface="+mn-lt"/>
                          <a:ea typeface="+mn-ea"/>
                          <a:cs typeface="+mn-cs"/>
                        </a:rPr>
                        <a:t>产生条件：没有新的异常或没有比被压栈的 </a:t>
                      </a:r>
                      <a:r>
                        <a:rPr lang="en-US" altLang="zh-CN" sz="1600" kern="1200" dirty="0">
                          <a:solidFill>
                            <a:schemeClr val="dk1"/>
                          </a:solidFill>
                          <a:latin typeface="+mn-lt"/>
                          <a:ea typeface="+mn-ea"/>
                          <a:cs typeface="+mn-cs"/>
                        </a:rPr>
                        <a:t>ISR </a:t>
                      </a:r>
                      <a:r>
                        <a:rPr lang="zh-CN" altLang="en-US" sz="1600" kern="1200" dirty="0">
                          <a:solidFill>
                            <a:schemeClr val="dk1"/>
                          </a:solidFill>
                          <a:latin typeface="+mn-lt"/>
                          <a:ea typeface="+mn-ea"/>
                          <a:cs typeface="+mn-cs"/>
                        </a:rPr>
                        <a:t>优先级更高的异常</a:t>
                      </a:r>
                      <a:br>
                        <a:rPr lang="zh-CN" altLang="en-US" sz="1600" kern="1200" dirty="0">
                          <a:solidFill>
                            <a:schemeClr val="dk1"/>
                          </a:solidFill>
                          <a:latin typeface="+mn-lt"/>
                          <a:ea typeface="+mn-ea"/>
                          <a:cs typeface="+mn-cs"/>
                        </a:rPr>
                      </a:br>
                      <a:r>
                        <a:rPr lang="zh-CN" altLang="en-US" sz="1600" kern="1200" dirty="0">
                          <a:solidFill>
                            <a:schemeClr val="dk1"/>
                          </a:solidFill>
                          <a:latin typeface="+mn-lt"/>
                          <a:ea typeface="+mn-ea"/>
                          <a:cs typeface="+mn-cs"/>
                        </a:rPr>
                        <a:t>发生时刻：当前 </a:t>
                      </a:r>
                      <a:r>
                        <a:rPr lang="en-US" altLang="zh-CN" sz="1600" kern="1200" dirty="0">
                          <a:solidFill>
                            <a:schemeClr val="dk1"/>
                          </a:solidFill>
                          <a:latin typeface="+mn-lt"/>
                          <a:ea typeface="+mn-ea"/>
                          <a:cs typeface="+mn-cs"/>
                        </a:rPr>
                        <a:t>ISR </a:t>
                      </a:r>
                      <a:r>
                        <a:rPr lang="zh-CN" altLang="en-US" sz="1600" kern="1200" dirty="0">
                          <a:solidFill>
                            <a:schemeClr val="dk1"/>
                          </a:solidFill>
                          <a:latin typeface="+mn-lt"/>
                          <a:ea typeface="+mn-ea"/>
                          <a:cs typeface="+mn-cs"/>
                        </a:rPr>
                        <a:t>结束时</a:t>
                      </a:r>
                      <a:br>
                        <a:rPr lang="zh-CN" altLang="en-US" sz="1600" kern="1200" dirty="0">
                          <a:solidFill>
                            <a:schemeClr val="dk1"/>
                          </a:solidFill>
                          <a:latin typeface="+mn-lt"/>
                          <a:ea typeface="+mn-ea"/>
                          <a:cs typeface="+mn-cs"/>
                        </a:rPr>
                      </a:br>
                      <a:r>
                        <a:rPr lang="zh-CN" altLang="en-US" sz="1600" kern="1200" dirty="0">
                          <a:solidFill>
                            <a:schemeClr val="dk1"/>
                          </a:solidFill>
                          <a:latin typeface="+mn-lt"/>
                          <a:ea typeface="+mn-ea"/>
                          <a:cs typeface="+mn-cs"/>
                        </a:rPr>
                        <a:t>中断结果：执行出栈操作，并返回到被压栈的 </a:t>
                      </a:r>
                      <a:r>
                        <a:rPr lang="en-US" altLang="zh-CN" sz="1600" kern="1200" dirty="0">
                          <a:solidFill>
                            <a:schemeClr val="dk1"/>
                          </a:solidFill>
                          <a:latin typeface="+mn-lt"/>
                          <a:ea typeface="+mn-ea"/>
                          <a:cs typeface="+mn-cs"/>
                        </a:rPr>
                        <a:t>ISR </a:t>
                      </a:r>
                      <a:r>
                        <a:rPr lang="zh-CN" altLang="en-US" sz="1600" kern="1200" dirty="0">
                          <a:solidFill>
                            <a:schemeClr val="dk1"/>
                          </a:solidFill>
                          <a:latin typeface="+mn-lt"/>
                          <a:ea typeface="+mn-ea"/>
                          <a:cs typeface="+mn-cs"/>
                        </a:rPr>
                        <a:t>或线程模式</a:t>
                      </a:r>
                      <a:br>
                        <a:rPr lang="zh-CN" altLang="en-US" sz="1600" kern="1200" dirty="0">
                          <a:solidFill>
                            <a:schemeClr val="dk1"/>
                          </a:solidFill>
                          <a:latin typeface="+mn-lt"/>
                          <a:ea typeface="+mn-ea"/>
                          <a:cs typeface="+mn-cs"/>
                        </a:rPr>
                      </a:br>
                      <a:r>
                        <a:rPr lang="zh-CN" altLang="en-US" sz="1600" kern="1200" dirty="0">
                          <a:solidFill>
                            <a:schemeClr val="dk1"/>
                          </a:solidFill>
                          <a:latin typeface="+mn-lt"/>
                          <a:ea typeface="+mn-ea"/>
                          <a:cs typeface="+mn-cs"/>
                        </a:rPr>
                        <a:t>附加动作：自动将处理器状态恢复为进入 </a:t>
                      </a:r>
                      <a:r>
                        <a:rPr lang="en-US" altLang="zh-CN" sz="1600" kern="1200" dirty="0">
                          <a:solidFill>
                            <a:schemeClr val="dk1"/>
                          </a:solidFill>
                          <a:latin typeface="+mn-lt"/>
                          <a:ea typeface="+mn-ea"/>
                          <a:cs typeface="+mn-cs"/>
                        </a:rPr>
                        <a:t>ISR </a:t>
                      </a:r>
                      <a:r>
                        <a:rPr lang="zh-CN" altLang="en-US" sz="1600" kern="1200" dirty="0">
                          <a:solidFill>
                            <a:schemeClr val="dk1"/>
                          </a:solidFill>
                          <a:latin typeface="+mn-lt"/>
                          <a:ea typeface="+mn-ea"/>
                          <a:cs typeface="+mn-cs"/>
                        </a:rPr>
                        <a:t>之前的状态</a:t>
                      </a:r>
                    </a:p>
                  </a:txBody>
                  <a:tcPr anchor="ctr"/>
                </a:tc>
                <a:extLst>
                  <a:ext uri="{0D108BD9-81ED-4DB2-BD59-A6C34878D82A}">
                    <a16:rowId xmlns:a16="http://schemas.microsoft.com/office/drawing/2014/main" val="3328178240"/>
                  </a:ext>
                </a:extLst>
              </a:tr>
              <a:tr h="370840">
                <a:tc>
                  <a:txBody>
                    <a:bodyPr/>
                    <a:lstStyle/>
                    <a:p>
                      <a:pPr marL="0" algn="l" defTabSz="914400" rtl="0" eaLnBrk="1" latinLnBrk="0" hangingPunct="1"/>
                      <a:r>
                        <a:rPr lang="zh-CN" altLang="en-US" sz="1600" kern="1200" dirty="0">
                          <a:solidFill>
                            <a:schemeClr val="dk1"/>
                          </a:solidFill>
                          <a:latin typeface="+mn-lt"/>
                          <a:ea typeface="+mn-ea"/>
                          <a:cs typeface="+mn-cs"/>
                        </a:rPr>
                        <a:t>迟来</a:t>
                      </a:r>
                    </a:p>
                  </a:txBody>
                  <a:tcPr/>
                </a:tc>
                <a:tc>
                  <a:txBody>
                    <a:bodyPr/>
                    <a:lstStyle/>
                    <a:p>
                      <a:pPr marL="0" algn="l" defTabSz="914400" rtl="0" eaLnBrk="1" latinLnBrk="0" hangingPunct="1"/>
                      <a:r>
                        <a:rPr lang="zh-CN" altLang="en-US" sz="1600" kern="1200" dirty="0">
                          <a:solidFill>
                            <a:schemeClr val="dk1"/>
                          </a:solidFill>
                          <a:latin typeface="+mn-lt"/>
                          <a:ea typeface="+mn-ea"/>
                          <a:cs typeface="+mn-cs"/>
                        </a:rPr>
                        <a:t>产生条件：新的异常比正在保存状态的占先优先级更高</a:t>
                      </a:r>
                      <a:br>
                        <a:rPr lang="zh-CN" altLang="en-US" sz="1600" kern="1200" dirty="0">
                          <a:solidFill>
                            <a:schemeClr val="dk1"/>
                          </a:solidFill>
                          <a:latin typeface="+mn-lt"/>
                          <a:ea typeface="+mn-ea"/>
                          <a:cs typeface="+mn-cs"/>
                        </a:rPr>
                      </a:br>
                      <a:r>
                        <a:rPr lang="zh-CN" altLang="en-US" sz="1600" kern="1200" dirty="0">
                          <a:solidFill>
                            <a:schemeClr val="dk1"/>
                          </a:solidFill>
                          <a:latin typeface="+mn-lt"/>
                          <a:ea typeface="+mn-ea"/>
                          <a:cs typeface="+mn-cs"/>
                        </a:rPr>
                        <a:t>发生时刻：当前 </a:t>
                      </a:r>
                      <a:r>
                        <a:rPr lang="en-US" altLang="zh-CN" sz="1600" kern="1200" dirty="0">
                          <a:solidFill>
                            <a:schemeClr val="dk1"/>
                          </a:solidFill>
                          <a:latin typeface="+mn-lt"/>
                          <a:ea typeface="+mn-ea"/>
                          <a:cs typeface="+mn-cs"/>
                        </a:rPr>
                        <a:t>ISR </a:t>
                      </a:r>
                      <a:r>
                        <a:rPr lang="zh-CN" altLang="en-US" sz="1600" kern="1200" dirty="0">
                          <a:solidFill>
                            <a:schemeClr val="dk1"/>
                          </a:solidFill>
                          <a:latin typeface="+mn-lt"/>
                          <a:ea typeface="+mn-ea"/>
                          <a:cs typeface="+mn-cs"/>
                        </a:rPr>
                        <a:t>开始时</a:t>
                      </a:r>
                      <a:br>
                        <a:rPr lang="zh-CN" altLang="en-US" sz="1600" kern="1200" dirty="0">
                          <a:solidFill>
                            <a:schemeClr val="dk1"/>
                          </a:solidFill>
                          <a:latin typeface="+mn-lt"/>
                          <a:ea typeface="+mn-ea"/>
                          <a:cs typeface="+mn-cs"/>
                        </a:rPr>
                      </a:br>
                      <a:r>
                        <a:rPr lang="zh-CN" altLang="en-US" sz="1600" kern="1200" dirty="0">
                          <a:solidFill>
                            <a:schemeClr val="dk1"/>
                          </a:solidFill>
                          <a:latin typeface="+mn-lt"/>
                          <a:ea typeface="+mn-ea"/>
                          <a:cs typeface="+mn-cs"/>
                        </a:rPr>
                        <a:t>中断结果：处理器转去处理优先级更高的中断</a:t>
                      </a:r>
                    </a:p>
                  </a:txBody>
                  <a:tcPr anchor="ctr"/>
                </a:tc>
                <a:extLst>
                  <a:ext uri="{0D108BD9-81ED-4DB2-BD59-A6C34878D82A}">
                    <a16:rowId xmlns:a16="http://schemas.microsoft.com/office/drawing/2014/main" val="1423608524"/>
                  </a:ext>
                </a:extLst>
              </a:tr>
            </a:tbl>
          </a:graphicData>
        </a:graphic>
      </p:graphicFrame>
    </p:spTree>
    <p:extLst>
      <p:ext uri="{BB962C8B-B14F-4D97-AF65-F5344CB8AC3E}">
        <p14:creationId xmlns:p14="http://schemas.microsoft.com/office/powerpoint/2010/main" val="3007208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normAutofit fontScale="92500" lnSpcReduction="10000"/>
          </a:bodyPr>
          <a:lstStyle/>
          <a:p>
            <a:r>
              <a:rPr lang="zh-CN" altLang="en-US" sz="1900" dirty="0"/>
              <a:t>异常可分为系统异常和外部中断， 那么异常优先级也可分为系统异常优先级和外部中断</a:t>
            </a:r>
            <a:br>
              <a:rPr lang="zh-CN" altLang="en-US" sz="1900" dirty="0"/>
            </a:br>
            <a:r>
              <a:rPr lang="zh-CN" altLang="en-US" sz="1900" dirty="0"/>
              <a:t>优先级。</a:t>
            </a:r>
            <a:endParaRPr lang="en-US" altLang="zh-CN" sz="1900" dirty="0"/>
          </a:p>
          <a:p>
            <a:r>
              <a:rPr lang="zh-CN" altLang="en-US" sz="1900" dirty="0"/>
              <a:t>所有的异常本身具有硬件优先级，其硬件优先级顺序决定于位置号（中断号），中断号越低，硬件优先级越高。</a:t>
            </a:r>
            <a:endParaRPr lang="en-US" altLang="zh-CN" sz="1900" dirty="0"/>
          </a:p>
          <a:p>
            <a:r>
              <a:rPr lang="zh-CN" altLang="en-US" sz="1900" dirty="0"/>
              <a:t>也可以通过软件来设置异常的优先级，称为软件优先级。它只可以改变可调整优先级的</a:t>
            </a:r>
            <a:br>
              <a:rPr lang="zh-CN" altLang="en-US" sz="1900" dirty="0"/>
            </a:br>
            <a:r>
              <a:rPr lang="zh-CN" altLang="en-US" sz="1900" dirty="0"/>
              <a:t>异常，即除了复位、 </a:t>
            </a:r>
            <a:r>
              <a:rPr lang="en-US" altLang="zh-CN" sz="1900" dirty="0"/>
              <a:t>NMI </a:t>
            </a:r>
            <a:r>
              <a:rPr lang="zh-CN" altLang="en-US" sz="1900" dirty="0"/>
              <a:t>和硬件故障异常外，其它中断的优先级都可以通过寄存器配置。</a:t>
            </a:r>
            <a:br>
              <a:rPr lang="zh-CN" altLang="en-US" sz="1900" dirty="0"/>
            </a:br>
            <a:r>
              <a:rPr lang="zh-CN" altLang="en-US" sz="1900" dirty="0"/>
              <a:t>异常一旦指定软件优先级后，硬件优先级则无效。</a:t>
            </a:r>
            <a:endParaRPr lang="en-US" altLang="zh-CN" sz="1900" dirty="0"/>
          </a:p>
          <a:p>
            <a:pPr lvl="1"/>
            <a:r>
              <a:rPr lang="zh-CN" altLang="en-US" sz="1700" dirty="0"/>
              <a:t>注：软件优先级的设置对复位，</a:t>
            </a:r>
            <a:r>
              <a:rPr lang="en-US" altLang="zh-CN" sz="1700" dirty="0"/>
              <a:t>NMI</a:t>
            </a:r>
            <a:r>
              <a:rPr lang="zh-CN" altLang="en-US" sz="1700" dirty="0"/>
              <a:t>，和硬故障无效。它们的优先级始终比其他中断要</a:t>
            </a:r>
            <a:br>
              <a:rPr lang="zh-CN" altLang="en-US" sz="1700" dirty="0"/>
            </a:br>
            <a:r>
              <a:rPr lang="zh-CN" altLang="en-US" sz="1700" dirty="0"/>
              <a:t>高。复位（优先级</a:t>
            </a:r>
            <a:r>
              <a:rPr lang="en-US" altLang="zh-CN" sz="1700" dirty="0"/>
              <a:t>-3</a:t>
            </a:r>
            <a:r>
              <a:rPr lang="zh-CN" altLang="en-US" sz="1700" dirty="0"/>
              <a:t>），</a:t>
            </a:r>
            <a:r>
              <a:rPr lang="en-US" altLang="zh-CN" sz="1700" dirty="0"/>
              <a:t>NMI</a:t>
            </a:r>
            <a:r>
              <a:rPr lang="zh-CN" altLang="en-US" sz="1700" dirty="0"/>
              <a:t>（优先级</a:t>
            </a:r>
            <a:r>
              <a:rPr lang="en-US" altLang="zh-CN" sz="1700" dirty="0"/>
              <a:t>-2</a:t>
            </a:r>
            <a:r>
              <a:rPr lang="zh-CN" altLang="en-US" sz="1700" dirty="0"/>
              <a:t>），和硬故障（优先级</a:t>
            </a:r>
            <a:r>
              <a:rPr lang="en-US" altLang="zh-CN" sz="1700" dirty="0"/>
              <a:t>-1</a:t>
            </a:r>
            <a:r>
              <a:rPr lang="zh-CN" altLang="en-US" sz="1700" dirty="0"/>
              <a:t>）。</a:t>
            </a:r>
            <a:endParaRPr lang="en-US" altLang="zh-CN" sz="1700" dirty="0"/>
          </a:p>
          <a:p>
            <a:r>
              <a:rPr lang="zh-CN" altLang="en-US" sz="1900" dirty="0"/>
              <a:t>用户可设置的最高优先级为 </a:t>
            </a:r>
            <a:r>
              <a:rPr lang="en-US" altLang="zh-CN" sz="1900" dirty="0"/>
              <a:t>0 </a:t>
            </a:r>
            <a:r>
              <a:rPr lang="zh-CN" altLang="en-US" sz="1900" dirty="0"/>
              <a:t>号优先级，其仅次于复位， </a:t>
            </a:r>
            <a:r>
              <a:rPr lang="en-US" altLang="zh-CN" sz="1900" dirty="0"/>
              <a:t>NMI </a:t>
            </a:r>
            <a:r>
              <a:rPr lang="zh-CN" altLang="en-US" sz="1900" dirty="0"/>
              <a:t>以及硬件故障的</a:t>
            </a:r>
            <a:r>
              <a:rPr lang="en-US" altLang="zh-CN" sz="1900" dirty="0"/>
              <a:t> </a:t>
            </a:r>
            <a:r>
              <a:rPr lang="zh-CN" altLang="en-US" sz="1900" dirty="0"/>
              <a:t>优先级。 </a:t>
            </a:r>
            <a:r>
              <a:rPr lang="en-US" altLang="zh-CN" sz="1900" dirty="0"/>
              <a:t>0 </a:t>
            </a:r>
            <a:r>
              <a:rPr lang="zh-CN" altLang="en-US" sz="1900" dirty="0"/>
              <a:t>号优先级也是所有可调整优先级的默认优先级。如果有两个或更多的中断指定为相同的优先级（例如优先级全为 </a:t>
            </a:r>
            <a:r>
              <a:rPr lang="en-US" altLang="zh-CN" sz="1900" dirty="0"/>
              <a:t>0</a:t>
            </a:r>
            <a:r>
              <a:rPr lang="zh-CN" altLang="en-US" sz="1900" dirty="0"/>
              <a:t>），那么它们的硬件优先级（位置编号越低优先级越高）就决定了处理器激活这些中断的顺序。</a:t>
            </a:r>
            <a:endParaRPr lang="en-US" altLang="zh-CN" sz="1900" dirty="0"/>
          </a:p>
          <a:p>
            <a:r>
              <a:rPr lang="zh-CN" altLang="en-US" sz="1900" dirty="0"/>
              <a:t>例如，如果 </a:t>
            </a:r>
            <a:r>
              <a:rPr lang="en-US" altLang="zh-CN" sz="1900" dirty="0" err="1"/>
              <a:t>PendSV</a:t>
            </a:r>
            <a:r>
              <a:rPr lang="en-US" altLang="zh-CN" sz="1900" dirty="0"/>
              <a:t> </a:t>
            </a:r>
            <a:r>
              <a:rPr lang="zh-CN" altLang="en-US" sz="1900" dirty="0"/>
              <a:t>和 </a:t>
            </a:r>
            <a:r>
              <a:rPr lang="en-US" altLang="zh-CN" sz="1900" dirty="0" err="1"/>
              <a:t>SysTick</a:t>
            </a:r>
            <a:r>
              <a:rPr lang="en-US" altLang="zh-CN" sz="1900" dirty="0"/>
              <a:t> </a:t>
            </a:r>
            <a:r>
              <a:rPr lang="zh-CN" altLang="en-US" sz="1900" dirty="0"/>
              <a:t>的优先级都为 </a:t>
            </a:r>
            <a:r>
              <a:rPr lang="en-US" altLang="zh-CN" sz="1900" dirty="0"/>
              <a:t>0</a:t>
            </a:r>
            <a:r>
              <a:rPr lang="zh-CN" altLang="en-US" sz="1900" dirty="0"/>
              <a:t>，那么</a:t>
            </a:r>
            <a:r>
              <a:rPr lang="en-US" altLang="zh-CN" sz="1900" dirty="0" err="1"/>
              <a:t>PendSV</a:t>
            </a:r>
            <a:r>
              <a:rPr lang="en-US" altLang="zh-CN" sz="1900" dirty="0"/>
              <a:t> </a:t>
            </a:r>
            <a:r>
              <a:rPr lang="zh-CN" altLang="en-US" sz="1900" dirty="0"/>
              <a:t>的优先级更高。 </a:t>
            </a:r>
            <a:br>
              <a:rPr lang="zh-CN" altLang="en-US" dirty="0"/>
            </a:br>
            <a:endParaRPr lang="zh-CN" altLang="en-US" dirty="0"/>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725240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normAutofit fontScale="92500" lnSpcReduction="20000"/>
          </a:bodyPr>
          <a:lstStyle/>
          <a:p>
            <a:r>
              <a:rPr lang="en-US" altLang="zh-CN" dirty="0"/>
              <a:t>NVIC</a:t>
            </a:r>
            <a:r>
              <a:rPr lang="zh-CN" altLang="en-US" dirty="0"/>
              <a:t>的优先级概念</a:t>
            </a:r>
            <a:endParaRPr lang="en-US" altLang="zh-CN" dirty="0"/>
          </a:p>
          <a:p>
            <a:r>
              <a:rPr lang="zh-CN" altLang="en-US" dirty="0"/>
              <a:t>优先级有</a:t>
            </a:r>
            <a:r>
              <a:rPr lang="en-US" altLang="zh-CN" dirty="0"/>
              <a:t>3</a:t>
            </a:r>
            <a:r>
              <a:rPr lang="zh-CN" altLang="en-US" dirty="0"/>
              <a:t>位，共</a:t>
            </a:r>
            <a:r>
              <a:rPr lang="en-US" altLang="zh-CN" dirty="0"/>
              <a:t>8</a:t>
            </a:r>
            <a:r>
              <a:rPr lang="zh-CN" altLang="en-US" dirty="0"/>
              <a:t>个优先级。</a:t>
            </a:r>
            <a:endParaRPr lang="en-US" altLang="zh-CN" dirty="0"/>
          </a:p>
          <a:p>
            <a:pPr lvl="1"/>
            <a:r>
              <a:rPr lang="en-US" altLang="zh-CN" dirty="0" err="1"/>
              <a:t>IntPrioritySet</a:t>
            </a:r>
            <a:r>
              <a:rPr lang="zh-CN" altLang="en-US" dirty="0"/>
              <a:t>（</a:t>
            </a:r>
            <a:r>
              <a:rPr lang="fr-FR" altLang="zh-CN" dirty="0"/>
              <a:t>uint32_t ui32Interrupt,uint8_t ui8Priority) </a:t>
            </a:r>
          </a:p>
          <a:p>
            <a:pPr lvl="1"/>
            <a:r>
              <a:rPr lang="fr-FR" altLang="zh-CN" dirty="0"/>
              <a:t>ui32Interrupt</a:t>
            </a:r>
            <a:r>
              <a:rPr lang="zh-CN" altLang="en-US" dirty="0"/>
              <a:t>为中断名称，如</a:t>
            </a:r>
            <a:r>
              <a:rPr lang="en-US" altLang="zh-CN" dirty="0"/>
              <a:t>INT_UART0</a:t>
            </a:r>
          </a:p>
          <a:p>
            <a:pPr lvl="1"/>
            <a:r>
              <a:rPr lang="fr-FR" altLang="zh-CN" dirty="0"/>
              <a:t>ui8Priority</a:t>
            </a:r>
            <a:r>
              <a:rPr lang="zh-CN" altLang="en-US" dirty="0"/>
              <a:t>为中断优先级，从</a:t>
            </a:r>
            <a:r>
              <a:rPr lang="en-US" altLang="zh-CN" dirty="0"/>
              <a:t>0x00~0x0E0</a:t>
            </a:r>
            <a:r>
              <a:rPr lang="zh-CN" altLang="en-US" dirty="0"/>
              <a:t>。有效位为</a:t>
            </a:r>
            <a:r>
              <a:rPr lang="en-US" altLang="zh-CN" dirty="0"/>
              <a:t>BIT7</a:t>
            </a:r>
            <a:r>
              <a:rPr lang="zh-CN" altLang="en-US" dirty="0"/>
              <a:t>，</a:t>
            </a:r>
            <a:r>
              <a:rPr lang="en-US" altLang="zh-CN" dirty="0"/>
              <a:t>6</a:t>
            </a:r>
            <a:r>
              <a:rPr lang="zh-CN" altLang="en-US" dirty="0"/>
              <a:t>，</a:t>
            </a:r>
            <a:r>
              <a:rPr lang="en-US" altLang="zh-CN" dirty="0"/>
              <a:t>5</a:t>
            </a:r>
            <a:r>
              <a:rPr lang="zh-CN" altLang="en-US" dirty="0"/>
              <a:t>。</a:t>
            </a:r>
            <a:r>
              <a:rPr lang="en-US" altLang="zh-CN" dirty="0"/>
              <a:t>0x0</a:t>
            </a:r>
            <a:r>
              <a:rPr lang="zh-CN" altLang="en-US" dirty="0"/>
              <a:t>优先级最高。</a:t>
            </a:r>
            <a:endParaRPr lang="en-US" altLang="zh-CN" dirty="0"/>
          </a:p>
          <a:p>
            <a:r>
              <a:rPr lang="zh-CN" altLang="en-US" dirty="0"/>
              <a:t>抢占式优先级（</a:t>
            </a:r>
            <a:r>
              <a:rPr lang="en-US" altLang="zh-CN" dirty="0"/>
              <a:t>pre-emption priority)</a:t>
            </a:r>
          </a:p>
          <a:p>
            <a:pPr lvl="1"/>
            <a:r>
              <a:rPr lang="zh-CN" altLang="en-US" dirty="0"/>
              <a:t>高抢占式优先级的中断事件可以打断当前的主程序</a:t>
            </a:r>
            <a:r>
              <a:rPr lang="en-US" altLang="zh-CN" dirty="0"/>
              <a:t>/</a:t>
            </a:r>
            <a:r>
              <a:rPr lang="zh-CN" altLang="en-US" dirty="0"/>
              <a:t>中断程序的运行</a:t>
            </a:r>
            <a:br>
              <a:rPr lang="zh-CN" altLang="en-US" dirty="0"/>
            </a:br>
            <a:r>
              <a:rPr lang="en-US" altLang="zh-CN" dirty="0"/>
              <a:t>---</a:t>
            </a:r>
            <a:r>
              <a:rPr lang="zh-CN" altLang="en-US" dirty="0"/>
              <a:t>抢断式优先响应，俗称中断嵌套。 </a:t>
            </a:r>
            <a:endParaRPr lang="en-US" altLang="zh-CN" dirty="0"/>
          </a:p>
          <a:p>
            <a:r>
              <a:rPr lang="zh-CN" altLang="en-US" dirty="0"/>
              <a:t>非抢占式优先级，子优先级（</a:t>
            </a:r>
            <a:r>
              <a:rPr lang="en-US" altLang="zh-CN" dirty="0"/>
              <a:t>sub priority)</a:t>
            </a:r>
          </a:p>
          <a:p>
            <a:pPr lvl="1"/>
            <a:r>
              <a:rPr lang="zh-CN" altLang="en-US" dirty="0"/>
              <a:t>在抢占式优先级相同的情况下，高子优先级的中断优先被响应；</a:t>
            </a:r>
            <a:endParaRPr lang="en-US" altLang="zh-CN" dirty="0"/>
          </a:p>
          <a:p>
            <a:pPr lvl="1"/>
            <a:r>
              <a:rPr lang="zh-CN" altLang="en-US" dirty="0"/>
              <a:t>在抢占式优先级相同的情况下，如果有低子优先级中断正在执行，高子优先级的中断要等待已被响应的低子优先级中断执行结束后才能得到响应</a:t>
            </a:r>
            <a:r>
              <a:rPr lang="en-US" altLang="zh-CN" dirty="0"/>
              <a:t>——</a:t>
            </a:r>
            <a:r>
              <a:rPr lang="zh-CN" altLang="en-US" dirty="0"/>
              <a:t>非抢断式响应</a:t>
            </a:r>
            <a:r>
              <a:rPr lang="en-US" altLang="zh-CN" dirty="0"/>
              <a:t>(</a:t>
            </a:r>
            <a:r>
              <a:rPr lang="zh-CN" altLang="en-US" dirty="0"/>
              <a:t>不能嵌套</a:t>
            </a:r>
            <a:r>
              <a:rPr lang="en-US" altLang="zh-CN" dirty="0"/>
              <a:t>)</a:t>
            </a:r>
            <a:r>
              <a:rPr lang="zh-CN" altLang="en-US" dirty="0"/>
              <a:t>。</a:t>
            </a:r>
            <a:br>
              <a:rPr lang="zh-CN" altLang="en-US" dirty="0"/>
            </a:br>
            <a:br>
              <a:rPr lang="zh-CN" altLang="en-US" dirty="0"/>
            </a:br>
            <a:endParaRPr lang="en-US" altLang="zh-CN" dirty="0"/>
          </a:p>
          <a:p>
            <a:endParaRPr lang="en-US" altLang="zh-CN" dirty="0"/>
          </a:p>
          <a:p>
            <a:pPr lvl="1"/>
            <a:endParaRPr lang="zh-CN" altLang="en-US" dirty="0"/>
          </a:p>
        </p:txBody>
      </p:sp>
      <p:sp>
        <p:nvSpPr>
          <p:cNvPr id="3" name="标题 2"/>
          <p:cNvSpPr>
            <a:spLocks noGrp="1"/>
          </p:cNvSpPr>
          <p:nvPr>
            <p:ph type="title"/>
          </p:nvPr>
        </p:nvSpPr>
        <p:spPr/>
        <p:txBody>
          <a:bodyPr/>
          <a:lstStyle/>
          <a:p>
            <a:r>
              <a:rPr lang="en-US" altLang="zh-CN" dirty="0"/>
              <a:t>NVIC</a:t>
            </a:r>
            <a:r>
              <a:rPr lang="zh-CN" altLang="en-US" dirty="0"/>
              <a:t>（</a:t>
            </a:r>
            <a:r>
              <a:rPr lang="en-US" altLang="zh-CN" dirty="0"/>
              <a:t>2</a:t>
            </a:r>
            <a:r>
              <a:rPr lang="zh-CN" altLang="en-US" dirty="0"/>
              <a:t>）</a:t>
            </a:r>
          </a:p>
        </p:txBody>
      </p:sp>
    </p:spTree>
    <p:extLst>
      <p:ext uri="{BB962C8B-B14F-4D97-AF65-F5344CB8AC3E}">
        <p14:creationId xmlns:p14="http://schemas.microsoft.com/office/powerpoint/2010/main" val="4269865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判断中断是否会被响应的依据</a:t>
            </a:r>
            <a:endParaRPr lang="en-US" altLang="zh-CN" dirty="0"/>
          </a:p>
          <a:p>
            <a:pPr lvl="1"/>
            <a:r>
              <a:rPr lang="zh-CN" altLang="en-US" dirty="0"/>
              <a:t>首先是抢占式优先级，其次是子优先级；</a:t>
            </a:r>
            <a:endParaRPr lang="en-US" altLang="zh-CN" dirty="0"/>
          </a:p>
          <a:p>
            <a:pPr lvl="1"/>
            <a:r>
              <a:rPr lang="zh-CN" altLang="en-US" dirty="0"/>
              <a:t>抢占式优先级决定是否会有中断嵌套；</a:t>
            </a:r>
            <a:endParaRPr lang="en-US" altLang="zh-CN" dirty="0"/>
          </a:p>
          <a:p>
            <a:pPr lvl="1"/>
            <a:r>
              <a:rPr lang="en-US" altLang="zh-CN" dirty="0"/>
              <a:t>Reset</a:t>
            </a:r>
            <a:r>
              <a:rPr lang="zh-CN" altLang="en-US" dirty="0"/>
              <a:t>、 </a:t>
            </a:r>
            <a:r>
              <a:rPr lang="en-US" altLang="zh-CN" dirty="0"/>
              <a:t>NMI</a:t>
            </a:r>
            <a:r>
              <a:rPr lang="zh-CN" altLang="en-US" dirty="0"/>
              <a:t>、 </a:t>
            </a:r>
            <a:r>
              <a:rPr lang="en-US" altLang="zh-CN" dirty="0"/>
              <a:t>Hard Fault</a:t>
            </a:r>
            <a:r>
              <a:rPr lang="zh-CN" altLang="en-US" dirty="0"/>
              <a:t>的优先级为负</a:t>
            </a:r>
            <a:r>
              <a:rPr lang="en-US" altLang="zh-CN" dirty="0"/>
              <a:t>(</a:t>
            </a:r>
            <a:r>
              <a:rPr lang="zh-CN" altLang="en-US" dirty="0"/>
              <a:t>高于普通中断优先级</a:t>
            </a:r>
            <a:r>
              <a:rPr lang="en-US" altLang="zh-CN" dirty="0"/>
              <a:t>)</a:t>
            </a:r>
            <a:r>
              <a:rPr lang="zh-CN" altLang="en-US" dirty="0"/>
              <a:t>且不可修改</a:t>
            </a:r>
            <a:endParaRPr lang="en-US" altLang="zh-CN" dirty="0"/>
          </a:p>
          <a:p>
            <a:r>
              <a:rPr lang="zh-CN" altLang="en-US" dirty="0"/>
              <a:t>优先级有</a:t>
            </a:r>
            <a:r>
              <a:rPr lang="en-US" altLang="zh-CN" dirty="0"/>
              <a:t>3</a:t>
            </a:r>
            <a:r>
              <a:rPr lang="zh-CN" altLang="en-US" dirty="0"/>
              <a:t>位，共</a:t>
            </a:r>
            <a:r>
              <a:rPr lang="en-US" altLang="zh-CN" dirty="0"/>
              <a:t>8</a:t>
            </a:r>
            <a:r>
              <a:rPr lang="zh-CN" altLang="en-US" dirty="0"/>
              <a:t>个优先级。即每个中断源有</a:t>
            </a:r>
            <a:r>
              <a:rPr lang="en-US" altLang="zh-CN" dirty="0"/>
              <a:t>8</a:t>
            </a:r>
            <a:r>
              <a:rPr lang="zh-CN" altLang="en-US" dirty="0"/>
              <a:t>位中断优先级，这</a:t>
            </a:r>
            <a:r>
              <a:rPr lang="en-US" altLang="zh-CN" dirty="0"/>
              <a:t>8</a:t>
            </a:r>
            <a:r>
              <a:rPr lang="zh-CN" altLang="en-US" dirty="0"/>
              <a:t>位分成抢占式优先级</a:t>
            </a:r>
            <a:r>
              <a:rPr lang="en-US" altLang="zh-CN" dirty="0"/>
              <a:t>(</a:t>
            </a:r>
            <a:r>
              <a:rPr lang="zh-CN" altLang="en-US" dirty="0"/>
              <a:t>组优先级</a:t>
            </a:r>
            <a:r>
              <a:rPr lang="en-US" altLang="zh-CN" dirty="0"/>
              <a:t>)</a:t>
            </a:r>
            <a:r>
              <a:rPr lang="zh-CN" altLang="en-US" dirty="0"/>
              <a:t>和非抢占优先级</a:t>
            </a:r>
            <a:r>
              <a:rPr lang="en-US" altLang="zh-CN" dirty="0"/>
              <a:t>(</a:t>
            </a:r>
            <a:r>
              <a:rPr lang="zh-CN" altLang="en-US" dirty="0"/>
              <a:t>子优先级</a:t>
            </a:r>
            <a:r>
              <a:rPr lang="en-US" altLang="zh-CN" dirty="0"/>
              <a:t>)</a:t>
            </a:r>
            <a:r>
              <a:rPr lang="zh-CN" altLang="en-US" dirty="0"/>
              <a:t>。子优先级仅仅在抢占优先级相同时才有影响；可编程设定优先级组寄存器中的抢占优先级的位数和非抢占优先级的位数；数字越低，优先级越高；硬件中断数用于区分低级别的优先级次序。</a:t>
            </a:r>
            <a:endParaRPr lang="en-US" altLang="zh-CN" dirty="0"/>
          </a:p>
          <a:p>
            <a:pPr lvl="1"/>
            <a:r>
              <a:rPr lang="en-US" altLang="zh-CN" dirty="0"/>
              <a:t>ARM</a:t>
            </a:r>
            <a:r>
              <a:rPr lang="zh-CN" altLang="en-US" dirty="0"/>
              <a:t>设计优先级寄存器最多有</a:t>
            </a:r>
            <a:r>
              <a:rPr lang="en-US" altLang="zh-CN" dirty="0"/>
              <a:t>8</a:t>
            </a:r>
            <a:r>
              <a:rPr lang="zh-CN" altLang="en-US" dirty="0"/>
              <a:t>位。</a:t>
            </a:r>
            <a:r>
              <a:rPr lang="en-US" altLang="zh-CN" dirty="0"/>
              <a:t>IC</a:t>
            </a:r>
            <a:r>
              <a:rPr lang="zh-CN" altLang="en-US" dirty="0"/>
              <a:t>芯片生产商可以自行选择优先级位数。本芯片中为</a:t>
            </a:r>
            <a:r>
              <a:rPr lang="en-US" altLang="zh-CN" dirty="0"/>
              <a:t>3</a:t>
            </a:r>
            <a:r>
              <a:rPr lang="zh-CN" altLang="en-US" dirty="0"/>
              <a:t>位。从</a:t>
            </a:r>
            <a:r>
              <a:rPr lang="en-US" altLang="zh-CN" dirty="0"/>
              <a:t>0x00~0x0E0</a:t>
            </a:r>
            <a:r>
              <a:rPr lang="zh-CN" altLang="en-US" dirty="0"/>
              <a:t>。有效位为</a:t>
            </a:r>
            <a:r>
              <a:rPr lang="en-US" altLang="zh-CN" dirty="0"/>
              <a:t>BIT7</a:t>
            </a:r>
            <a:r>
              <a:rPr lang="zh-CN" altLang="en-US" dirty="0"/>
              <a:t>，</a:t>
            </a:r>
            <a:r>
              <a:rPr lang="en-US" altLang="zh-CN" dirty="0"/>
              <a:t>6</a:t>
            </a:r>
            <a:r>
              <a:rPr lang="zh-CN" altLang="en-US" dirty="0"/>
              <a:t>，</a:t>
            </a:r>
            <a:r>
              <a:rPr lang="en-US" altLang="zh-CN" dirty="0"/>
              <a:t>5</a:t>
            </a:r>
            <a:r>
              <a:rPr lang="zh-CN" altLang="en-US" dirty="0"/>
              <a:t>。</a:t>
            </a:r>
            <a:r>
              <a:rPr lang="en-US" altLang="zh-CN" dirty="0"/>
              <a:t>0x0</a:t>
            </a:r>
            <a:r>
              <a:rPr lang="zh-CN" altLang="en-US" dirty="0"/>
              <a:t>优先级最高。</a:t>
            </a:r>
            <a:endParaRPr lang="en-US" altLang="zh-CN" dirty="0"/>
          </a:p>
          <a:p>
            <a:pPr lvl="1"/>
            <a:br>
              <a:rPr lang="en-US" altLang="zh-CN" dirty="0"/>
            </a:br>
            <a:endParaRPr lang="en-US" altLang="zh-CN" dirty="0"/>
          </a:p>
          <a:p>
            <a:pPr marL="457200" lvl="1" indent="0">
              <a:buNone/>
            </a:pPr>
            <a:endParaRPr lang="en-US" altLang="zh-CN" dirty="0"/>
          </a:p>
          <a:p>
            <a:pPr marL="457200" lvl="1" indent="0">
              <a:buNone/>
            </a:pPr>
            <a:endParaRPr lang="en-US" altLang="zh-CN" dirty="0"/>
          </a:p>
        </p:txBody>
      </p:sp>
      <p:sp>
        <p:nvSpPr>
          <p:cNvPr id="3" name="标题 2"/>
          <p:cNvSpPr>
            <a:spLocks noGrp="1"/>
          </p:cNvSpPr>
          <p:nvPr>
            <p:ph type="title"/>
          </p:nvPr>
        </p:nvSpPr>
        <p:spPr/>
        <p:txBody>
          <a:bodyPr/>
          <a:lstStyle/>
          <a:p>
            <a:r>
              <a:rPr lang="en-US" altLang="zh-CN" dirty="0"/>
              <a:t>NVIC</a:t>
            </a:r>
            <a:r>
              <a:rPr lang="zh-CN" altLang="en-US" dirty="0"/>
              <a:t>（</a:t>
            </a:r>
            <a:r>
              <a:rPr lang="en-US" altLang="zh-CN" dirty="0"/>
              <a:t>3</a:t>
            </a:r>
            <a:r>
              <a:rPr lang="zh-CN" altLang="en-US" dirty="0"/>
              <a:t>）</a:t>
            </a:r>
          </a:p>
        </p:txBody>
      </p:sp>
    </p:spTree>
    <p:extLst>
      <p:ext uri="{BB962C8B-B14F-4D97-AF65-F5344CB8AC3E}">
        <p14:creationId xmlns:p14="http://schemas.microsoft.com/office/powerpoint/2010/main" val="3215473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中断分组的抢占式优先级与子优先级的配置表</a:t>
            </a:r>
            <a:endParaRPr lang="en-US" altLang="zh-CN" dirty="0"/>
          </a:p>
          <a:p>
            <a:endParaRPr lang="en-US" altLang="zh-CN" dirty="0"/>
          </a:p>
          <a:p>
            <a:endParaRPr lang="en-US" altLang="zh-CN" dirty="0"/>
          </a:p>
          <a:p>
            <a:endParaRPr lang="en-US" altLang="zh-CN" dirty="0"/>
          </a:p>
          <a:p>
            <a:endParaRPr lang="en-US" altLang="zh-CN" dirty="0"/>
          </a:p>
          <a:p>
            <a:r>
              <a:rPr lang="en-US" altLang="zh-CN" dirty="0"/>
              <a:t>PRIGROUP</a:t>
            </a:r>
            <a:r>
              <a:rPr lang="zh-CN" altLang="en-US" dirty="0"/>
              <a:t>表示分配给子优先级的位数</a:t>
            </a:r>
            <a:endParaRPr lang="en-US" altLang="zh-CN" dirty="0"/>
          </a:p>
          <a:p>
            <a:r>
              <a:rPr lang="en-US" altLang="zh-CN" i="1" dirty="0" err="1">
                <a:solidFill>
                  <a:schemeClr val="accent4"/>
                </a:solidFill>
              </a:rPr>
              <a:t>IntPriorityGroupingSet</a:t>
            </a:r>
            <a:r>
              <a:rPr lang="zh-CN" altLang="en-US" i="1" dirty="0">
                <a:solidFill>
                  <a:schemeClr val="accent4"/>
                </a:solidFill>
              </a:rPr>
              <a:t>（</a:t>
            </a:r>
            <a:r>
              <a:rPr lang="en-US" altLang="zh-CN" i="1" dirty="0">
                <a:solidFill>
                  <a:schemeClr val="accent4"/>
                </a:solidFill>
              </a:rPr>
              <a:t>7</a:t>
            </a:r>
            <a:r>
              <a:rPr lang="zh-CN" altLang="en-US" i="1" dirty="0">
                <a:solidFill>
                  <a:schemeClr val="accent4"/>
                </a:solidFill>
              </a:rPr>
              <a:t>）</a:t>
            </a:r>
            <a:r>
              <a:rPr lang="en-US" altLang="zh-CN" dirty="0"/>
              <a:t>	//</a:t>
            </a:r>
            <a:r>
              <a:rPr lang="zh-CN" altLang="en-US" dirty="0"/>
              <a:t>分配</a:t>
            </a:r>
            <a:r>
              <a:rPr lang="en-US" altLang="zh-CN" dirty="0"/>
              <a:t>7</a:t>
            </a:r>
            <a:r>
              <a:rPr lang="zh-CN" altLang="en-US" dirty="0"/>
              <a:t>位给抢占式优先级，</a:t>
            </a:r>
            <a:r>
              <a:rPr lang="en-US" altLang="zh-CN" dirty="0"/>
              <a:t>1</a:t>
            </a:r>
            <a:r>
              <a:rPr lang="zh-CN" altLang="en-US" dirty="0"/>
              <a:t>位给子优先级</a:t>
            </a:r>
            <a:endParaRPr lang="en-US" altLang="zh-CN" dirty="0"/>
          </a:p>
          <a:p>
            <a:r>
              <a:rPr lang="en-US" altLang="zh-CN" i="1" dirty="0" err="1">
                <a:solidFill>
                  <a:schemeClr val="accent4"/>
                </a:solidFill>
              </a:rPr>
              <a:t>IntPriorityGroupingSet</a:t>
            </a:r>
            <a:r>
              <a:rPr lang="zh-CN" altLang="en-US" i="1" dirty="0">
                <a:solidFill>
                  <a:schemeClr val="accent4"/>
                </a:solidFill>
              </a:rPr>
              <a:t>（</a:t>
            </a:r>
            <a:r>
              <a:rPr lang="en-US" altLang="zh-CN" i="1" dirty="0">
                <a:solidFill>
                  <a:schemeClr val="accent4"/>
                </a:solidFill>
              </a:rPr>
              <a:t>0</a:t>
            </a:r>
            <a:r>
              <a:rPr lang="zh-CN" altLang="en-US" i="1" dirty="0">
                <a:solidFill>
                  <a:schemeClr val="accent4"/>
                </a:solidFill>
              </a:rPr>
              <a:t>）</a:t>
            </a:r>
            <a:r>
              <a:rPr lang="en-US" altLang="zh-CN" dirty="0"/>
              <a:t>	//</a:t>
            </a:r>
            <a:r>
              <a:rPr lang="zh-CN" altLang="en-US" dirty="0"/>
              <a:t>分配</a:t>
            </a:r>
            <a:r>
              <a:rPr lang="en-US" altLang="zh-CN" dirty="0"/>
              <a:t>0</a:t>
            </a:r>
            <a:r>
              <a:rPr lang="zh-CN" altLang="en-US" dirty="0"/>
              <a:t>位给抢占式优先级，</a:t>
            </a:r>
            <a:r>
              <a:rPr lang="en-US" altLang="zh-CN" dirty="0"/>
              <a:t>8</a:t>
            </a:r>
            <a:r>
              <a:rPr lang="zh-CN" altLang="en-US" dirty="0"/>
              <a:t>位给子优先级</a:t>
            </a:r>
            <a:endParaRPr lang="en-US" altLang="zh-CN" dirty="0"/>
          </a:p>
          <a:p>
            <a:r>
              <a:rPr lang="en-US" altLang="zh-CN" i="1" dirty="0" err="1">
                <a:solidFill>
                  <a:schemeClr val="accent4"/>
                </a:solidFill>
              </a:rPr>
              <a:t>IntPriorityGroupingSet</a:t>
            </a:r>
            <a:r>
              <a:rPr lang="zh-CN" altLang="en-US" i="1" dirty="0">
                <a:solidFill>
                  <a:schemeClr val="accent4"/>
                </a:solidFill>
              </a:rPr>
              <a:t>（</a:t>
            </a:r>
            <a:r>
              <a:rPr lang="en-US" altLang="zh-CN" i="1" dirty="0">
                <a:solidFill>
                  <a:schemeClr val="accent4"/>
                </a:solidFill>
              </a:rPr>
              <a:t>7</a:t>
            </a:r>
            <a:r>
              <a:rPr lang="zh-CN" altLang="en-US" i="1" dirty="0">
                <a:solidFill>
                  <a:schemeClr val="accent4"/>
                </a:solidFill>
              </a:rPr>
              <a:t>）</a:t>
            </a:r>
            <a:r>
              <a:rPr lang="en-US" altLang="zh-CN" i="1" dirty="0">
                <a:solidFill>
                  <a:schemeClr val="accent4"/>
                </a:solidFill>
              </a:rPr>
              <a:t>	//</a:t>
            </a:r>
            <a:r>
              <a:rPr lang="zh-CN" altLang="en-US" dirty="0"/>
              <a:t>为复位默认值，即全抢占式优先级</a:t>
            </a:r>
            <a:endParaRPr lang="en-US" altLang="zh-CN" dirty="0"/>
          </a:p>
          <a:p>
            <a:endParaRPr lang="en-US" altLang="zh-CN" dirty="0"/>
          </a:p>
          <a:p>
            <a:endParaRPr lang="en-US" altLang="zh-CN" dirty="0"/>
          </a:p>
          <a:p>
            <a:endParaRPr lang="en-US" altLang="zh-CN" dirty="0"/>
          </a:p>
          <a:p>
            <a:endParaRPr lang="en-US" altLang="zh-CN" dirty="0"/>
          </a:p>
          <a:p>
            <a:pPr marL="0" indent="0">
              <a:buNone/>
            </a:pPr>
            <a:endParaRPr lang="en-US" altLang="zh-CN" dirty="0"/>
          </a:p>
          <a:p>
            <a:endParaRPr lang="zh-CN" altLang="en-US" dirty="0"/>
          </a:p>
        </p:txBody>
      </p:sp>
      <p:sp>
        <p:nvSpPr>
          <p:cNvPr id="3" name="标题 2"/>
          <p:cNvSpPr>
            <a:spLocks noGrp="1"/>
          </p:cNvSpPr>
          <p:nvPr>
            <p:ph type="title"/>
          </p:nvPr>
        </p:nvSpPr>
        <p:spPr/>
        <p:txBody>
          <a:bodyPr/>
          <a:lstStyle/>
          <a:p>
            <a:r>
              <a:rPr lang="en-US" altLang="zh-CN" dirty="0"/>
              <a:t>NVIC</a:t>
            </a:r>
            <a:r>
              <a:rPr lang="zh-CN" altLang="en-US" dirty="0"/>
              <a:t>（</a:t>
            </a:r>
            <a:r>
              <a:rPr lang="en-US" altLang="zh-CN" dirty="0"/>
              <a:t>4</a:t>
            </a:r>
            <a:r>
              <a:rPr lang="zh-CN" altLang="en-US" dirty="0"/>
              <a:t>）</a:t>
            </a:r>
          </a:p>
        </p:txBody>
      </p:sp>
      <p:graphicFrame>
        <p:nvGraphicFramePr>
          <p:cNvPr id="4" name="表格 3"/>
          <p:cNvGraphicFramePr>
            <a:graphicFrameLocks noGrp="1"/>
          </p:cNvGraphicFramePr>
          <p:nvPr>
            <p:extLst>
              <p:ext uri="{D42A27DB-BD31-4B8C-83A1-F6EECF244321}">
                <p14:modId xmlns:p14="http://schemas.microsoft.com/office/powerpoint/2010/main" val="4032274842"/>
              </p:ext>
            </p:extLst>
          </p:nvPr>
        </p:nvGraphicFramePr>
        <p:xfrm>
          <a:off x="1066800" y="2133600"/>
          <a:ext cx="8128002" cy="197104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2012348752"/>
                    </a:ext>
                  </a:extLst>
                </a:gridCol>
                <a:gridCol w="1354667">
                  <a:extLst>
                    <a:ext uri="{9D8B030D-6E8A-4147-A177-3AD203B41FA5}">
                      <a16:colId xmlns:a16="http://schemas.microsoft.com/office/drawing/2014/main" val="1112645289"/>
                    </a:ext>
                  </a:extLst>
                </a:gridCol>
                <a:gridCol w="1354667">
                  <a:extLst>
                    <a:ext uri="{9D8B030D-6E8A-4147-A177-3AD203B41FA5}">
                      <a16:colId xmlns:a16="http://schemas.microsoft.com/office/drawing/2014/main" val="3496294068"/>
                    </a:ext>
                  </a:extLst>
                </a:gridCol>
                <a:gridCol w="1354667">
                  <a:extLst>
                    <a:ext uri="{9D8B030D-6E8A-4147-A177-3AD203B41FA5}">
                      <a16:colId xmlns:a16="http://schemas.microsoft.com/office/drawing/2014/main" val="244422104"/>
                    </a:ext>
                  </a:extLst>
                </a:gridCol>
                <a:gridCol w="1354667">
                  <a:extLst>
                    <a:ext uri="{9D8B030D-6E8A-4147-A177-3AD203B41FA5}">
                      <a16:colId xmlns:a16="http://schemas.microsoft.com/office/drawing/2014/main" val="2269022010"/>
                    </a:ext>
                  </a:extLst>
                </a:gridCol>
                <a:gridCol w="1354667">
                  <a:extLst>
                    <a:ext uri="{9D8B030D-6E8A-4147-A177-3AD203B41FA5}">
                      <a16:colId xmlns:a16="http://schemas.microsoft.com/office/drawing/2014/main" val="3328049286"/>
                    </a:ext>
                  </a:extLst>
                </a:gridCol>
              </a:tblGrid>
              <a:tr h="370840">
                <a:tc>
                  <a:txBody>
                    <a:bodyPr/>
                    <a:lstStyle/>
                    <a:p>
                      <a:r>
                        <a:rPr lang="en-US" altLang="zh-CN" sz="1200" b="1" kern="1200" baseline="0" dirty="0">
                          <a:solidFill>
                            <a:schemeClr val="lt1"/>
                          </a:solidFill>
                          <a:latin typeface="+mn-lt"/>
                          <a:ea typeface="+mn-ea"/>
                          <a:cs typeface="+mn-cs"/>
                        </a:rPr>
                        <a:t>PRIGROUP</a:t>
                      </a:r>
                      <a:endParaRPr lang="zh-CN" altLang="en-US" sz="1200" b="1" kern="1200" baseline="0" dirty="0">
                        <a:solidFill>
                          <a:schemeClr val="lt1"/>
                        </a:solidFill>
                        <a:latin typeface="+mn-lt"/>
                        <a:ea typeface="+mn-ea"/>
                        <a:cs typeface="+mn-cs"/>
                      </a:endParaRPr>
                    </a:p>
                  </a:txBody>
                  <a:tcPr/>
                </a:tc>
                <a:tc>
                  <a:txBody>
                    <a:bodyPr/>
                    <a:lstStyle/>
                    <a:p>
                      <a:r>
                        <a:rPr lang="zh-CN" altLang="en-US" sz="1200" b="1" kern="1200" baseline="0" dirty="0">
                          <a:solidFill>
                            <a:schemeClr val="lt1"/>
                          </a:solidFill>
                          <a:latin typeface="+mn-lt"/>
                          <a:ea typeface="+mn-ea"/>
                          <a:cs typeface="+mn-cs"/>
                        </a:rPr>
                        <a:t>二进制格式</a:t>
                      </a:r>
                    </a:p>
                  </a:txBody>
                  <a:tcPr/>
                </a:tc>
                <a:tc>
                  <a:txBody>
                    <a:bodyPr/>
                    <a:lstStyle/>
                    <a:p>
                      <a:r>
                        <a:rPr lang="zh-CN" altLang="en-US" sz="1200" dirty="0"/>
                        <a:t>抢占</a:t>
                      </a:r>
                      <a:r>
                        <a:rPr lang="zh-CN" altLang="en-US" sz="1200" b="1" kern="1200" baseline="0" dirty="0">
                          <a:solidFill>
                            <a:schemeClr val="lt1"/>
                          </a:solidFill>
                          <a:latin typeface="+mn-lt"/>
                          <a:ea typeface="+mn-ea"/>
                          <a:cs typeface="+mn-cs"/>
                        </a:rPr>
                        <a:t>式优先级</a:t>
                      </a:r>
                    </a:p>
                  </a:txBody>
                  <a:tcPr/>
                </a:tc>
                <a:tc>
                  <a:txBody>
                    <a:bodyPr/>
                    <a:lstStyle/>
                    <a:p>
                      <a:r>
                        <a:rPr lang="zh-CN" altLang="en-US" sz="1200" b="1" kern="1200" baseline="0" dirty="0">
                          <a:solidFill>
                            <a:schemeClr val="lt1"/>
                          </a:solidFill>
                          <a:latin typeface="+mn-lt"/>
                          <a:ea typeface="+mn-ea"/>
                          <a:cs typeface="+mn-cs"/>
                        </a:rPr>
                        <a:t>子优先级</a:t>
                      </a:r>
                    </a:p>
                  </a:txBody>
                  <a:tcPr/>
                </a:tc>
                <a:tc>
                  <a:txBody>
                    <a:bodyPr/>
                    <a:lstStyle/>
                    <a:p>
                      <a:r>
                        <a:rPr lang="zh-CN" altLang="en-US" sz="1200" dirty="0"/>
                        <a:t>抢占</a:t>
                      </a:r>
                      <a:r>
                        <a:rPr lang="zh-CN" altLang="en-US" sz="1200" b="1" kern="1200" baseline="0" dirty="0">
                          <a:solidFill>
                            <a:schemeClr val="lt1"/>
                          </a:solidFill>
                          <a:latin typeface="+mn-lt"/>
                          <a:ea typeface="+mn-ea"/>
                          <a:cs typeface="+mn-cs"/>
                        </a:rPr>
                        <a:t>式可选配置</a:t>
                      </a:r>
                    </a:p>
                  </a:txBody>
                  <a:tcPr/>
                </a:tc>
                <a:tc>
                  <a:txBody>
                    <a:bodyPr/>
                    <a:lstStyle/>
                    <a:p>
                      <a:r>
                        <a:rPr lang="zh-CN" altLang="en-US" sz="1200" b="1" kern="1200" baseline="0" dirty="0">
                          <a:solidFill>
                            <a:schemeClr val="lt1"/>
                          </a:solidFill>
                          <a:latin typeface="+mn-lt"/>
                          <a:ea typeface="+mn-ea"/>
                          <a:cs typeface="+mn-cs"/>
                        </a:rPr>
                        <a:t>子优先可选配置</a:t>
                      </a:r>
                    </a:p>
                  </a:txBody>
                  <a:tcPr/>
                </a:tc>
                <a:extLst>
                  <a:ext uri="{0D108BD9-81ED-4DB2-BD59-A6C34878D82A}">
                    <a16:rowId xmlns:a16="http://schemas.microsoft.com/office/drawing/2014/main" val="3046946114"/>
                  </a:ext>
                </a:extLst>
              </a:tr>
              <a:tr h="370840">
                <a:tc>
                  <a:txBody>
                    <a:bodyPr/>
                    <a:lstStyle/>
                    <a:p>
                      <a:r>
                        <a:rPr lang="en-US" altLang="zh-CN" sz="1200" b="1" kern="1200" baseline="0" dirty="0">
                          <a:solidFill>
                            <a:schemeClr val="tx1"/>
                          </a:solidFill>
                          <a:latin typeface="+mn-lt"/>
                          <a:ea typeface="+mn-ea"/>
                          <a:cs typeface="+mn-cs"/>
                        </a:rPr>
                        <a:t>0x0</a:t>
                      </a:r>
                      <a:endParaRPr lang="zh-CN" altLang="en-US" sz="1200" b="1" kern="1200" baseline="0" dirty="0">
                        <a:solidFill>
                          <a:schemeClr val="tx1"/>
                        </a:solidFill>
                        <a:latin typeface="+mn-lt"/>
                        <a:ea typeface="+mn-ea"/>
                        <a:cs typeface="+mn-cs"/>
                      </a:endParaRPr>
                    </a:p>
                  </a:txBody>
                  <a:tcPr/>
                </a:tc>
                <a:tc>
                  <a:txBody>
                    <a:bodyPr/>
                    <a:lstStyle/>
                    <a:p>
                      <a:pPr marL="0" algn="l" defTabSz="914400" rtl="0" eaLnBrk="1" latinLnBrk="0" hangingPunct="1"/>
                      <a:r>
                        <a:rPr lang="en-US" altLang="zh-CN" sz="1200" b="1" kern="1200" baseline="0" dirty="0" err="1">
                          <a:solidFill>
                            <a:schemeClr val="tx1"/>
                          </a:solidFill>
                          <a:latin typeface="+mn-lt"/>
                          <a:ea typeface="+mn-ea"/>
                          <a:cs typeface="+mn-cs"/>
                        </a:rPr>
                        <a:t>B.yyy</a:t>
                      </a:r>
                      <a:endParaRPr lang="zh-CN" altLang="en-US" sz="1200" b="1" kern="1200" baseline="0" dirty="0">
                        <a:solidFill>
                          <a:schemeClr val="tx1"/>
                        </a:solidFill>
                        <a:latin typeface="+mn-lt"/>
                        <a:ea typeface="+mn-ea"/>
                        <a:cs typeface="+mn-cs"/>
                      </a:endParaRPr>
                    </a:p>
                  </a:txBody>
                  <a:tcPr/>
                </a:tc>
                <a:tc>
                  <a:txBody>
                    <a:bodyPr/>
                    <a:lstStyle/>
                    <a:p>
                      <a:pPr marL="0" algn="l" defTabSz="914400" rtl="0" eaLnBrk="1" latinLnBrk="0" hangingPunct="1"/>
                      <a:r>
                        <a:rPr lang="zh-CN" altLang="en-US" sz="1200" b="1" kern="1200" baseline="0" dirty="0">
                          <a:solidFill>
                            <a:schemeClr val="tx1"/>
                          </a:solidFill>
                          <a:latin typeface="+mn-lt"/>
                          <a:ea typeface="+mn-ea"/>
                          <a:cs typeface="+mn-cs"/>
                        </a:rPr>
                        <a:t>无</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200" baseline="0" dirty="0">
                          <a:solidFill>
                            <a:schemeClr val="tx1"/>
                          </a:solidFill>
                          <a:latin typeface="+mn-lt"/>
                          <a:ea typeface="+mn-ea"/>
                          <a:cs typeface="+mn-cs"/>
                        </a:rPr>
                        <a:t>3</a:t>
                      </a:r>
                      <a:r>
                        <a:rPr lang="zh-CN" altLang="en-US" sz="1200" b="1" kern="1200" baseline="0" dirty="0">
                          <a:solidFill>
                            <a:schemeClr val="tx1"/>
                          </a:solidFill>
                          <a:latin typeface="+mn-lt"/>
                          <a:ea typeface="+mn-ea"/>
                          <a:cs typeface="+mn-cs"/>
                        </a:rPr>
                        <a:t>位</a:t>
                      </a:r>
                    </a:p>
                    <a:p>
                      <a:pPr marL="0" algn="l" defTabSz="914400" rtl="0" eaLnBrk="1" latinLnBrk="0" hangingPunct="1"/>
                      <a:endParaRPr lang="zh-CN" altLang="en-US" sz="1200" b="1" kern="1200" baseline="0" dirty="0">
                        <a:solidFill>
                          <a:schemeClr val="tx1"/>
                        </a:solidFill>
                        <a:latin typeface="+mn-lt"/>
                        <a:ea typeface="+mn-ea"/>
                        <a:cs typeface="+mn-cs"/>
                      </a:endParaRPr>
                    </a:p>
                  </a:txBody>
                  <a:tcPr/>
                </a:tc>
                <a:tc>
                  <a:txBody>
                    <a:bodyPr/>
                    <a:lstStyle/>
                    <a:p>
                      <a:pPr marL="0" algn="l" defTabSz="914400" rtl="0" eaLnBrk="1" latinLnBrk="0" hangingPunct="1"/>
                      <a:r>
                        <a:rPr lang="en-US" altLang="zh-CN" sz="1200" b="1" kern="1200" baseline="0" dirty="0">
                          <a:solidFill>
                            <a:schemeClr val="tx1"/>
                          </a:solidFill>
                          <a:latin typeface="+mn-lt"/>
                          <a:ea typeface="+mn-ea"/>
                          <a:cs typeface="+mn-cs"/>
                        </a:rPr>
                        <a:t>0</a:t>
                      </a:r>
                      <a:endParaRPr lang="zh-CN" altLang="en-US" sz="1200" b="1" kern="1200" baseline="0" dirty="0">
                        <a:solidFill>
                          <a:schemeClr val="tx1"/>
                        </a:solidFill>
                        <a:latin typeface="+mn-lt"/>
                        <a:ea typeface="+mn-ea"/>
                        <a:cs typeface="+mn-cs"/>
                      </a:endParaRPr>
                    </a:p>
                  </a:txBody>
                  <a:tcPr/>
                </a:tc>
                <a:tc>
                  <a:txBody>
                    <a:bodyPr/>
                    <a:lstStyle/>
                    <a:p>
                      <a:pPr marL="0" algn="l" defTabSz="914400" rtl="0" eaLnBrk="1" latinLnBrk="0" hangingPunct="1"/>
                      <a:r>
                        <a:rPr lang="en-US" altLang="zh-CN" sz="1200" b="1" kern="1200" baseline="0" dirty="0">
                          <a:solidFill>
                            <a:schemeClr val="tx1"/>
                          </a:solidFill>
                          <a:latin typeface="+mn-lt"/>
                          <a:ea typeface="+mn-ea"/>
                          <a:cs typeface="+mn-cs"/>
                        </a:rPr>
                        <a:t>0~7</a:t>
                      </a:r>
                      <a:endParaRPr lang="zh-CN" altLang="en-US" sz="1200" b="1" kern="1200" baseline="0" dirty="0">
                        <a:solidFill>
                          <a:schemeClr val="tx1"/>
                        </a:solidFill>
                        <a:latin typeface="+mn-lt"/>
                        <a:ea typeface="+mn-ea"/>
                        <a:cs typeface="+mn-cs"/>
                      </a:endParaRPr>
                    </a:p>
                  </a:txBody>
                  <a:tcPr/>
                </a:tc>
                <a:extLst>
                  <a:ext uri="{0D108BD9-81ED-4DB2-BD59-A6C34878D82A}">
                    <a16:rowId xmlns:a16="http://schemas.microsoft.com/office/drawing/2014/main" val="3429451704"/>
                  </a:ext>
                </a:extLst>
              </a:tr>
              <a:tr h="228600">
                <a:tc>
                  <a:txBody>
                    <a:bodyPr/>
                    <a:lstStyle/>
                    <a:p>
                      <a:pPr marL="0" algn="l" defTabSz="914400" rtl="0" eaLnBrk="1" latinLnBrk="0" hangingPunct="1"/>
                      <a:r>
                        <a:rPr lang="en-US" altLang="zh-CN" sz="1200" b="1" kern="1200" baseline="0" dirty="0">
                          <a:solidFill>
                            <a:schemeClr val="tx1"/>
                          </a:solidFill>
                          <a:latin typeface="+mn-lt"/>
                          <a:ea typeface="+mn-ea"/>
                          <a:cs typeface="+mn-cs"/>
                        </a:rPr>
                        <a:t>0x1</a:t>
                      </a:r>
                      <a:endParaRPr lang="zh-CN" altLang="en-US" sz="1200" b="1" kern="1200" baseline="0" dirty="0">
                        <a:solidFill>
                          <a:schemeClr val="tx1"/>
                        </a:solidFill>
                        <a:latin typeface="+mn-lt"/>
                        <a:ea typeface="+mn-ea"/>
                        <a:cs typeface="+mn-cs"/>
                      </a:endParaRPr>
                    </a:p>
                  </a:txBody>
                  <a:tcPr/>
                </a:tc>
                <a:tc>
                  <a:txBody>
                    <a:bodyPr/>
                    <a:lstStyle/>
                    <a:p>
                      <a:pPr marL="0" algn="l" defTabSz="914400" rtl="0" eaLnBrk="1" latinLnBrk="0" hangingPunct="1"/>
                      <a:r>
                        <a:rPr lang="en-US" altLang="zh-CN" sz="1200" b="1" kern="1200" baseline="0" dirty="0" err="1">
                          <a:solidFill>
                            <a:schemeClr val="tx1"/>
                          </a:solidFill>
                          <a:latin typeface="+mn-lt"/>
                          <a:ea typeface="+mn-ea"/>
                          <a:cs typeface="+mn-cs"/>
                        </a:rPr>
                        <a:t>Bx.yy</a:t>
                      </a:r>
                      <a:endParaRPr lang="zh-CN" altLang="en-US" sz="1200" b="1" kern="1200" baseline="0" dirty="0">
                        <a:solidFill>
                          <a:schemeClr val="tx1"/>
                        </a:solidFill>
                        <a:latin typeface="+mn-lt"/>
                        <a:ea typeface="+mn-ea"/>
                        <a:cs typeface="+mn-cs"/>
                      </a:endParaRPr>
                    </a:p>
                  </a:txBody>
                  <a:tcPr/>
                </a:tc>
                <a:tc>
                  <a:txBody>
                    <a:bodyPr/>
                    <a:lstStyle/>
                    <a:p>
                      <a:pPr marL="0" algn="l" defTabSz="914400" rtl="0" eaLnBrk="1" latinLnBrk="0" hangingPunct="1"/>
                      <a:r>
                        <a:rPr lang="en-US" altLang="zh-CN" sz="1200" b="1" kern="1200" baseline="0" dirty="0">
                          <a:solidFill>
                            <a:schemeClr val="tx1"/>
                          </a:solidFill>
                          <a:latin typeface="+mn-lt"/>
                          <a:ea typeface="+mn-ea"/>
                          <a:cs typeface="+mn-cs"/>
                        </a:rPr>
                        <a:t>1</a:t>
                      </a:r>
                      <a:r>
                        <a:rPr lang="zh-CN" altLang="en-US" sz="1200" b="1" kern="1200" baseline="0" dirty="0">
                          <a:solidFill>
                            <a:schemeClr val="tx1"/>
                          </a:solidFill>
                          <a:latin typeface="+mn-lt"/>
                          <a:ea typeface="+mn-ea"/>
                          <a:cs typeface="+mn-cs"/>
                        </a:rPr>
                        <a:t>位</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200" baseline="0" dirty="0">
                          <a:solidFill>
                            <a:schemeClr val="tx1"/>
                          </a:solidFill>
                          <a:latin typeface="+mn-lt"/>
                          <a:ea typeface="+mn-ea"/>
                          <a:cs typeface="+mn-cs"/>
                        </a:rPr>
                        <a:t>2</a:t>
                      </a:r>
                      <a:r>
                        <a:rPr lang="zh-CN" altLang="en-US" sz="1200" b="1" kern="1200" baseline="0" dirty="0">
                          <a:solidFill>
                            <a:schemeClr val="tx1"/>
                          </a:solidFill>
                          <a:latin typeface="+mn-lt"/>
                          <a:ea typeface="+mn-ea"/>
                          <a:cs typeface="+mn-cs"/>
                        </a:rPr>
                        <a:t>位</a:t>
                      </a:r>
                    </a:p>
                  </a:txBody>
                  <a:tcPr/>
                </a:tc>
                <a:tc>
                  <a:txBody>
                    <a:bodyPr/>
                    <a:lstStyle/>
                    <a:p>
                      <a:pPr marL="0" algn="l" defTabSz="914400" rtl="0" eaLnBrk="1" latinLnBrk="0" hangingPunct="1"/>
                      <a:r>
                        <a:rPr lang="en-US" altLang="zh-CN" sz="1200" b="1" kern="1200" baseline="0" dirty="0">
                          <a:solidFill>
                            <a:schemeClr val="tx1"/>
                          </a:solidFill>
                          <a:latin typeface="+mn-lt"/>
                          <a:ea typeface="+mn-ea"/>
                          <a:cs typeface="+mn-cs"/>
                        </a:rPr>
                        <a:t>0~1</a:t>
                      </a:r>
                      <a:endParaRPr lang="zh-CN" altLang="en-US" sz="1200" b="1" kern="1200" baseline="0"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200" baseline="0" dirty="0">
                          <a:solidFill>
                            <a:schemeClr val="tx1"/>
                          </a:solidFill>
                          <a:latin typeface="+mn-lt"/>
                          <a:ea typeface="+mn-ea"/>
                          <a:cs typeface="+mn-cs"/>
                        </a:rPr>
                        <a:t>0~3</a:t>
                      </a:r>
                      <a:endParaRPr lang="zh-CN" altLang="en-US" sz="1200" b="1" kern="1200" baseline="0" dirty="0">
                        <a:solidFill>
                          <a:schemeClr val="tx1"/>
                        </a:solidFill>
                        <a:latin typeface="+mn-lt"/>
                        <a:ea typeface="+mn-ea"/>
                        <a:cs typeface="+mn-cs"/>
                      </a:endParaRPr>
                    </a:p>
                  </a:txBody>
                  <a:tcPr/>
                </a:tc>
                <a:extLst>
                  <a:ext uri="{0D108BD9-81ED-4DB2-BD59-A6C34878D82A}">
                    <a16:rowId xmlns:a16="http://schemas.microsoft.com/office/drawing/2014/main" val="3250987146"/>
                  </a:ext>
                </a:extLst>
              </a:tr>
              <a:tr h="411480">
                <a:tc>
                  <a:txBody>
                    <a:bodyPr/>
                    <a:lstStyle/>
                    <a:p>
                      <a:pPr marL="0" algn="l" defTabSz="914400" rtl="0" eaLnBrk="1" latinLnBrk="0" hangingPunct="1"/>
                      <a:r>
                        <a:rPr lang="en-US" altLang="zh-CN" sz="1200" b="1" kern="1200" baseline="0" dirty="0">
                          <a:solidFill>
                            <a:schemeClr val="tx1"/>
                          </a:solidFill>
                          <a:latin typeface="+mn-lt"/>
                          <a:ea typeface="+mn-ea"/>
                          <a:cs typeface="+mn-cs"/>
                        </a:rPr>
                        <a:t>0x2</a:t>
                      </a:r>
                      <a:endParaRPr lang="zh-CN" altLang="en-US" sz="1200" b="1" kern="1200" baseline="0" dirty="0">
                        <a:solidFill>
                          <a:schemeClr val="tx1"/>
                        </a:solidFill>
                        <a:latin typeface="+mn-lt"/>
                        <a:ea typeface="+mn-ea"/>
                        <a:cs typeface="+mn-cs"/>
                      </a:endParaRPr>
                    </a:p>
                  </a:txBody>
                  <a:tcPr/>
                </a:tc>
                <a:tc>
                  <a:txBody>
                    <a:bodyPr/>
                    <a:lstStyle/>
                    <a:p>
                      <a:pPr marL="0" algn="l" defTabSz="914400" rtl="0" eaLnBrk="1" latinLnBrk="0" hangingPunct="1"/>
                      <a:r>
                        <a:rPr lang="en-US" altLang="zh-CN" sz="1200" b="1" kern="1200" baseline="0" dirty="0" err="1">
                          <a:solidFill>
                            <a:schemeClr val="tx1"/>
                          </a:solidFill>
                          <a:latin typeface="+mn-lt"/>
                          <a:ea typeface="+mn-ea"/>
                          <a:cs typeface="+mn-cs"/>
                        </a:rPr>
                        <a:t>Bxx.y</a:t>
                      </a:r>
                      <a:endParaRPr lang="zh-CN" altLang="en-US" sz="1200" b="1" kern="1200" baseline="0" dirty="0">
                        <a:solidFill>
                          <a:schemeClr val="tx1"/>
                        </a:solidFill>
                        <a:latin typeface="+mn-lt"/>
                        <a:ea typeface="+mn-ea"/>
                        <a:cs typeface="+mn-cs"/>
                      </a:endParaRPr>
                    </a:p>
                  </a:txBody>
                  <a:tcPr/>
                </a:tc>
                <a:tc>
                  <a:txBody>
                    <a:bodyPr/>
                    <a:lstStyle/>
                    <a:p>
                      <a:pPr marL="0" algn="l" defTabSz="914400" rtl="0" eaLnBrk="1" latinLnBrk="0" hangingPunct="1"/>
                      <a:r>
                        <a:rPr lang="en-US" altLang="zh-CN" sz="1200" b="1" kern="1200" baseline="0" dirty="0">
                          <a:solidFill>
                            <a:schemeClr val="tx1"/>
                          </a:solidFill>
                          <a:latin typeface="+mn-lt"/>
                          <a:ea typeface="+mn-ea"/>
                          <a:cs typeface="+mn-cs"/>
                        </a:rPr>
                        <a:t>2</a:t>
                      </a:r>
                      <a:r>
                        <a:rPr lang="zh-CN" altLang="en-US" sz="1200" b="1" kern="1200" baseline="0" dirty="0">
                          <a:solidFill>
                            <a:schemeClr val="tx1"/>
                          </a:solidFill>
                          <a:latin typeface="+mn-lt"/>
                          <a:ea typeface="+mn-ea"/>
                          <a:cs typeface="+mn-cs"/>
                        </a:rPr>
                        <a:t>位</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200" baseline="0" dirty="0">
                          <a:solidFill>
                            <a:schemeClr val="tx1"/>
                          </a:solidFill>
                          <a:latin typeface="+mn-lt"/>
                          <a:ea typeface="+mn-ea"/>
                          <a:cs typeface="+mn-cs"/>
                        </a:rPr>
                        <a:t>1</a:t>
                      </a:r>
                      <a:r>
                        <a:rPr lang="zh-CN" altLang="en-US" sz="1200" b="1" kern="1200" baseline="0" dirty="0">
                          <a:solidFill>
                            <a:schemeClr val="tx1"/>
                          </a:solidFill>
                          <a:latin typeface="+mn-lt"/>
                          <a:ea typeface="+mn-ea"/>
                          <a:cs typeface="+mn-cs"/>
                        </a:rPr>
                        <a:t>位</a:t>
                      </a:r>
                    </a:p>
                  </a:txBody>
                  <a:tcPr/>
                </a:tc>
                <a:tc>
                  <a:txBody>
                    <a:bodyPr/>
                    <a:lstStyle/>
                    <a:p>
                      <a:pPr marL="0" algn="l" defTabSz="914400" rtl="0" eaLnBrk="1" latinLnBrk="0" hangingPunct="1"/>
                      <a:r>
                        <a:rPr lang="en-US" altLang="zh-CN" sz="1200" b="1" kern="1200" baseline="0" dirty="0">
                          <a:solidFill>
                            <a:schemeClr val="tx1"/>
                          </a:solidFill>
                          <a:latin typeface="+mn-lt"/>
                          <a:ea typeface="+mn-ea"/>
                          <a:cs typeface="+mn-cs"/>
                        </a:rPr>
                        <a:t>0~3</a:t>
                      </a:r>
                      <a:endParaRPr lang="zh-CN" altLang="en-US" sz="1200" b="1" kern="1200" baseline="0"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200" baseline="0" dirty="0">
                          <a:solidFill>
                            <a:schemeClr val="tx1"/>
                          </a:solidFill>
                          <a:latin typeface="+mn-lt"/>
                          <a:ea typeface="+mn-ea"/>
                          <a:cs typeface="+mn-cs"/>
                        </a:rPr>
                        <a:t>0~1</a:t>
                      </a:r>
                      <a:endParaRPr lang="zh-CN" altLang="en-US" sz="1200" b="1" kern="1200" baseline="0" dirty="0">
                        <a:solidFill>
                          <a:schemeClr val="tx1"/>
                        </a:solidFill>
                        <a:latin typeface="+mn-lt"/>
                        <a:ea typeface="+mn-ea"/>
                        <a:cs typeface="+mn-cs"/>
                      </a:endParaRPr>
                    </a:p>
                  </a:txBody>
                  <a:tcPr/>
                </a:tc>
                <a:extLst>
                  <a:ext uri="{0D108BD9-81ED-4DB2-BD59-A6C34878D82A}">
                    <a16:rowId xmlns:a16="http://schemas.microsoft.com/office/drawing/2014/main" val="4134091497"/>
                  </a:ext>
                </a:extLst>
              </a:tr>
              <a:tr h="370840">
                <a:tc>
                  <a:txBody>
                    <a:bodyPr/>
                    <a:lstStyle/>
                    <a:p>
                      <a:pPr marL="0" algn="l" defTabSz="914400" rtl="0" eaLnBrk="1" latinLnBrk="0" hangingPunct="1"/>
                      <a:r>
                        <a:rPr lang="en-US" altLang="zh-CN" sz="1200" b="1" kern="1200" baseline="0" dirty="0">
                          <a:solidFill>
                            <a:schemeClr val="tx1"/>
                          </a:solidFill>
                          <a:latin typeface="+mn-lt"/>
                          <a:ea typeface="+mn-ea"/>
                          <a:cs typeface="+mn-cs"/>
                        </a:rPr>
                        <a:t>0x3-7</a:t>
                      </a:r>
                      <a:endParaRPr lang="zh-CN" altLang="en-US" sz="1200" b="1" kern="1200" baseline="0" dirty="0">
                        <a:solidFill>
                          <a:schemeClr val="tx1"/>
                        </a:solidFill>
                        <a:latin typeface="+mn-lt"/>
                        <a:ea typeface="+mn-ea"/>
                        <a:cs typeface="+mn-cs"/>
                      </a:endParaRPr>
                    </a:p>
                  </a:txBody>
                  <a:tcPr/>
                </a:tc>
                <a:tc>
                  <a:txBody>
                    <a:bodyPr/>
                    <a:lstStyle/>
                    <a:p>
                      <a:pPr marL="0" algn="l" defTabSz="914400" rtl="0" eaLnBrk="1" latinLnBrk="0" hangingPunct="1"/>
                      <a:r>
                        <a:rPr lang="en-US" altLang="zh-CN" sz="1200" b="1" kern="1200" baseline="0" dirty="0" err="1">
                          <a:solidFill>
                            <a:schemeClr val="tx1"/>
                          </a:solidFill>
                          <a:latin typeface="+mn-lt"/>
                          <a:ea typeface="+mn-ea"/>
                          <a:cs typeface="+mn-cs"/>
                        </a:rPr>
                        <a:t>Bxxx</a:t>
                      </a:r>
                      <a:r>
                        <a:rPr lang="en-US" altLang="zh-CN" sz="1200" b="1" kern="1200" baseline="0" dirty="0">
                          <a:solidFill>
                            <a:schemeClr val="tx1"/>
                          </a:solidFill>
                          <a:latin typeface="+mn-lt"/>
                          <a:ea typeface="+mn-ea"/>
                          <a:cs typeface="+mn-cs"/>
                        </a:rPr>
                        <a:t>.</a:t>
                      </a:r>
                      <a:endParaRPr lang="zh-CN" altLang="en-US" sz="1200" b="1" kern="1200" baseline="0"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200" baseline="0" dirty="0">
                          <a:solidFill>
                            <a:schemeClr val="tx1"/>
                          </a:solidFill>
                          <a:latin typeface="+mn-lt"/>
                          <a:ea typeface="+mn-ea"/>
                          <a:cs typeface="+mn-cs"/>
                        </a:rPr>
                        <a:t>3</a:t>
                      </a:r>
                      <a:r>
                        <a:rPr lang="zh-CN" altLang="en-US" sz="1200" b="1" kern="1200" baseline="0" dirty="0">
                          <a:solidFill>
                            <a:schemeClr val="tx1"/>
                          </a:solidFill>
                          <a:latin typeface="+mn-lt"/>
                          <a:ea typeface="+mn-ea"/>
                          <a:cs typeface="+mn-cs"/>
                        </a:rPr>
                        <a:t>位</a:t>
                      </a:r>
                    </a:p>
                    <a:p>
                      <a:pPr marL="0" algn="l" defTabSz="914400" rtl="0" eaLnBrk="1" latinLnBrk="0" hangingPunct="1"/>
                      <a:endParaRPr lang="zh-CN" altLang="en-US" sz="1200" b="1" kern="1200" baseline="0"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kern="1200" baseline="0" dirty="0">
                          <a:solidFill>
                            <a:schemeClr val="tx1"/>
                          </a:solidFill>
                          <a:latin typeface="+mn-lt"/>
                          <a:ea typeface="+mn-ea"/>
                          <a:cs typeface="+mn-cs"/>
                        </a:rPr>
                        <a:t>无</a:t>
                      </a:r>
                    </a:p>
                  </a:txBody>
                  <a:tcPr/>
                </a:tc>
                <a:tc>
                  <a:txBody>
                    <a:bodyPr/>
                    <a:lstStyle/>
                    <a:p>
                      <a:pPr marL="0" algn="l" defTabSz="914400" rtl="0" eaLnBrk="1" latinLnBrk="0" hangingPunct="1"/>
                      <a:r>
                        <a:rPr lang="en-US" altLang="zh-CN" sz="1200" b="1" kern="1200" baseline="0" dirty="0">
                          <a:solidFill>
                            <a:schemeClr val="tx1"/>
                          </a:solidFill>
                          <a:latin typeface="+mn-lt"/>
                          <a:ea typeface="+mn-ea"/>
                          <a:cs typeface="+mn-cs"/>
                        </a:rPr>
                        <a:t>0~7</a:t>
                      </a:r>
                      <a:endParaRPr lang="zh-CN" altLang="en-US" sz="1200" b="1" kern="1200" baseline="0" dirty="0">
                        <a:solidFill>
                          <a:schemeClr val="tx1"/>
                        </a:solidFill>
                        <a:latin typeface="+mn-lt"/>
                        <a:ea typeface="+mn-ea"/>
                        <a:cs typeface="+mn-cs"/>
                      </a:endParaRPr>
                    </a:p>
                  </a:txBody>
                  <a:tcPr/>
                </a:tc>
                <a:tc>
                  <a:txBody>
                    <a:bodyPr/>
                    <a:lstStyle/>
                    <a:p>
                      <a:pPr marL="0" algn="l" defTabSz="914400" rtl="0" eaLnBrk="1" latinLnBrk="0" hangingPunct="1"/>
                      <a:r>
                        <a:rPr lang="en-US" altLang="zh-CN" sz="1200" b="1" kern="1200" baseline="0" dirty="0">
                          <a:solidFill>
                            <a:schemeClr val="tx1"/>
                          </a:solidFill>
                          <a:latin typeface="+mn-lt"/>
                          <a:ea typeface="+mn-ea"/>
                          <a:cs typeface="+mn-cs"/>
                        </a:rPr>
                        <a:t>0</a:t>
                      </a:r>
                      <a:endParaRPr lang="zh-CN" altLang="en-US" sz="1200" b="1" kern="1200" baseline="0" dirty="0">
                        <a:solidFill>
                          <a:schemeClr val="tx1"/>
                        </a:solidFill>
                        <a:latin typeface="+mn-lt"/>
                        <a:ea typeface="+mn-ea"/>
                        <a:cs typeface="+mn-cs"/>
                      </a:endParaRPr>
                    </a:p>
                  </a:txBody>
                  <a:tcPr/>
                </a:tc>
                <a:extLst>
                  <a:ext uri="{0D108BD9-81ED-4DB2-BD59-A6C34878D82A}">
                    <a16:rowId xmlns:a16="http://schemas.microsoft.com/office/drawing/2014/main" val="4223226463"/>
                  </a:ext>
                </a:extLst>
              </a:tr>
            </a:tbl>
          </a:graphicData>
        </a:graphic>
      </p:graphicFrame>
    </p:spTree>
    <p:extLst>
      <p:ext uri="{BB962C8B-B14F-4D97-AF65-F5344CB8AC3E}">
        <p14:creationId xmlns:p14="http://schemas.microsoft.com/office/powerpoint/2010/main" val="9937157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规则</a:t>
            </a:r>
            <a:r>
              <a:rPr lang="en-US" altLang="zh-CN" dirty="0"/>
              <a:t>1</a:t>
            </a:r>
          </a:p>
          <a:p>
            <a:pPr lvl="1"/>
            <a:r>
              <a:rPr lang="zh-CN" altLang="en-US" dirty="0"/>
              <a:t>多个中断源在它们的抢占式优先级相同的情况下，子优先级不论是否相同，如果某个中断已经在服务当中，则其它中断源都不能打断它（可以末尾连锁）；只有抢占式优先级高的中断才可以打断其它抢占式优先级低的中断。</a:t>
            </a:r>
          </a:p>
          <a:p>
            <a:pPr lvl="1"/>
            <a:r>
              <a:rPr lang="zh-CN" altLang="en-US" dirty="0"/>
              <a:t>由于</a:t>
            </a:r>
            <a:r>
              <a:rPr lang="en-US" altLang="zh-CN" dirty="0"/>
              <a:t>TIVA C</a:t>
            </a:r>
            <a:r>
              <a:rPr lang="zh-CN" altLang="en-US" dirty="0"/>
              <a:t>系列</a:t>
            </a:r>
            <a:r>
              <a:rPr lang="en-US" altLang="zh-CN" dirty="0"/>
              <a:t>ARM</a:t>
            </a:r>
            <a:r>
              <a:rPr lang="zh-CN" altLang="en-US" dirty="0"/>
              <a:t>只实现了</a:t>
            </a:r>
            <a:r>
              <a:rPr lang="en-US" altLang="zh-CN" dirty="0"/>
              <a:t>3</a:t>
            </a:r>
            <a:r>
              <a:rPr lang="zh-CN" altLang="en-US" dirty="0"/>
              <a:t>个优先级位，因此实际有效的抢占式优先级位数只能设为</a:t>
            </a:r>
            <a:r>
              <a:rPr lang="en-US" altLang="zh-CN" dirty="0"/>
              <a:t>0</a:t>
            </a:r>
            <a:r>
              <a:rPr lang="zh-CN" altLang="en-US" dirty="0"/>
              <a:t>～</a:t>
            </a:r>
            <a:r>
              <a:rPr lang="en-US" altLang="zh-CN" dirty="0"/>
              <a:t>3</a:t>
            </a:r>
            <a:r>
              <a:rPr lang="zh-CN" altLang="en-US" dirty="0"/>
              <a:t>位。</a:t>
            </a:r>
            <a:endParaRPr lang="en-US" altLang="zh-CN" dirty="0"/>
          </a:p>
          <a:p>
            <a:pPr lvl="1"/>
            <a:r>
              <a:rPr lang="zh-CN" altLang="en-US" dirty="0"/>
              <a:t>复位默认情况下，抢占式优先级为</a:t>
            </a:r>
            <a:r>
              <a:rPr lang="en-US" altLang="zh-CN" dirty="0"/>
              <a:t>4</a:t>
            </a:r>
            <a:r>
              <a:rPr lang="zh-CN" altLang="en-US" dirty="0"/>
              <a:t>位，子优先级为</a:t>
            </a:r>
            <a:r>
              <a:rPr lang="en-US" altLang="zh-CN" dirty="0"/>
              <a:t>0</a:t>
            </a:r>
            <a:r>
              <a:rPr lang="zh-CN" altLang="en-US" dirty="0"/>
              <a:t>位，</a:t>
            </a:r>
            <a:r>
              <a:rPr lang="zh-CN" altLang="en-US" dirty="0">
                <a:solidFill>
                  <a:srgbClr val="FF0000"/>
                </a:solidFill>
              </a:rPr>
              <a:t>允许</a:t>
            </a:r>
            <a:r>
              <a:rPr lang="zh-CN" altLang="en-US" dirty="0"/>
              <a:t>中断嵌套。</a:t>
            </a:r>
            <a:endParaRPr lang="en-US" altLang="zh-CN" dirty="0"/>
          </a:p>
          <a:p>
            <a:r>
              <a:rPr lang="zh-CN" altLang="en-US" dirty="0"/>
              <a:t>规则</a:t>
            </a:r>
            <a:r>
              <a:rPr lang="en-US" altLang="zh-CN" dirty="0"/>
              <a:t>2</a:t>
            </a:r>
          </a:p>
          <a:p>
            <a:pPr lvl="1"/>
            <a:r>
              <a:rPr lang="zh-CN" altLang="en-US" dirty="0"/>
              <a:t>多个中断源在它们的抢占式优先级相同的情况下，同时产生中断，则子优先级高的中断被响应</a:t>
            </a:r>
            <a:endParaRPr lang="en-US" altLang="zh-CN" dirty="0"/>
          </a:p>
          <a:p>
            <a:r>
              <a:rPr lang="zh-CN" altLang="en-US" dirty="0"/>
              <a:t>规则</a:t>
            </a:r>
            <a:r>
              <a:rPr lang="en-US" altLang="zh-CN" dirty="0"/>
              <a:t>3</a:t>
            </a:r>
          </a:p>
          <a:p>
            <a:pPr lvl="1"/>
            <a:r>
              <a:rPr lang="zh-CN" altLang="en-US" dirty="0"/>
              <a:t>多个中断源在抢占式优先级与子优先级均相同的情况下，按中断矢量号的大小为优先级，即中断矢量号小的中断优先被响应。即</a:t>
            </a:r>
            <a:r>
              <a:rPr lang="en-US" altLang="zh-CN" dirty="0"/>
              <a:t>SYSTICK</a:t>
            </a:r>
            <a:r>
              <a:rPr lang="zh-CN" altLang="en-US" dirty="0"/>
              <a:t>优先于</a:t>
            </a:r>
            <a:r>
              <a:rPr lang="en-US" altLang="zh-CN" dirty="0"/>
              <a:t>UART0</a:t>
            </a:r>
            <a:r>
              <a:rPr lang="zh-CN" altLang="en-US" dirty="0"/>
              <a:t>中断。</a:t>
            </a:r>
            <a:endParaRPr lang="en-US" altLang="zh-CN" dirty="0"/>
          </a:p>
          <a:p>
            <a:pPr lvl="1"/>
            <a:endParaRPr lang="en-US" altLang="zh-CN" dirty="0"/>
          </a:p>
          <a:p>
            <a:endParaRPr lang="zh-CN" altLang="en-US" dirty="0"/>
          </a:p>
        </p:txBody>
      </p:sp>
      <p:sp>
        <p:nvSpPr>
          <p:cNvPr id="3" name="标题 2"/>
          <p:cNvSpPr>
            <a:spLocks noGrp="1"/>
          </p:cNvSpPr>
          <p:nvPr>
            <p:ph type="title"/>
          </p:nvPr>
        </p:nvSpPr>
        <p:spPr/>
        <p:txBody>
          <a:bodyPr/>
          <a:lstStyle/>
          <a:p>
            <a:r>
              <a:rPr lang="en-US" altLang="zh-CN" dirty="0"/>
              <a:t>NVIC</a:t>
            </a:r>
            <a:r>
              <a:rPr lang="zh-CN" altLang="en-US" dirty="0"/>
              <a:t>（</a:t>
            </a:r>
            <a:r>
              <a:rPr lang="en-US" altLang="zh-CN" dirty="0"/>
              <a:t>5</a:t>
            </a:r>
            <a:r>
              <a:rPr lang="zh-CN" altLang="en-US" dirty="0"/>
              <a:t>）</a:t>
            </a:r>
          </a:p>
        </p:txBody>
      </p:sp>
    </p:spTree>
    <p:extLst>
      <p:ext uri="{BB962C8B-B14F-4D97-AF65-F5344CB8AC3E}">
        <p14:creationId xmlns:p14="http://schemas.microsoft.com/office/powerpoint/2010/main" val="574233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normAutofit/>
          </a:bodyPr>
          <a:lstStyle/>
          <a:p>
            <a:r>
              <a:rPr lang="zh-CN" altLang="en-US" dirty="0"/>
              <a:t>例：</a:t>
            </a:r>
            <a:r>
              <a:rPr lang="zh-CN" altLang="zh-CN" sz="1800" dirty="0"/>
              <a:t>有两个中断源，</a:t>
            </a:r>
            <a:r>
              <a:rPr lang="en-US" altLang="zh-CN" sz="1800" dirty="0"/>
              <a:t>A</a:t>
            </a:r>
            <a:r>
              <a:rPr lang="zh-CN" altLang="zh-CN" sz="1800" dirty="0"/>
              <a:t>中断的中断优先级级置成</a:t>
            </a:r>
            <a:r>
              <a:rPr lang="en-US" altLang="zh-CN" sz="1800" dirty="0"/>
              <a:t>INTA = b011</a:t>
            </a:r>
            <a:r>
              <a:rPr lang="zh-CN" altLang="zh-CN" sz="1800" dirty="0"/>
              <a:t>，</a:t>
            </a:r>
            <a:r>
              <a:rPr lang="zh-CN" altLang="en-US" sz="1800" dirty="0"/>
              <a:t>即</a:t>
            </a:r>
            <a:r>
              <a:rPr lang="en-US" altLang="zh-CN" sz="1800" dirty="0"/>
              <a:t>0x60, B</a:t>
            </a:r>
            <a:r>
              <a:rPr lang="zh-CN" altLang="zh-CN" sz="1800" dirty="0"/>
              <a:t>中断的中断优先级设置成</a:t>
            </a:r>
            <a:r>
              <a:rPr lang="en-US" altLang="zh-CN" sz="1800" dirty="0"/>
              <a:t>INTB = b001,</a:t>
            </a:r>
            <a:r>
              <a:rPr lang="zh-CN" altLang="en-US" sz="1800" dirty="0"/>
              <a:t>即</a:t>
            </a:r>
            <a:r>
              <a:rPr lang="en-US" altLang="zh-CN" sz="1800" dirty="0"/>
              <a:t>0x20</a:t>
            </a:r>
            <a:r>
              <a:rPr lang="zh-CN" altLang="zh-CN" sz="1800" dirty="0"/>
              <a:t>。单单依靠这两个设置我们是无法判断</a:t>
            </a:r>
            <a:r>
              <a:rPr lang="en-US" altLang="zh-CN" sz="1800" dirty="0"/>
              <a:t>A</a:t>
            </a:r>
            <a:r>
              <a:rPr lang="zh-CN" altLang="zh-CN" sz="1800" dirty="0"/>
              <a:t>，</a:t>
            </a:r>
            <a:r>
              <a:rPr lang="en-US" altLang="zh-CN" sz="1800" dirty="0"/>
              <a:t>B</a:t>
            </a:r>
            <a:r>
              <a:rPr lang="zh-CN" altLang="zh-CN" sz="1800" dirty="0"/>
              <a:t>是如何进行中断调度的，我们首先要看中断的组别管理</a:t>
            </a:r>
            <a:r>
              <a:rPr lang="zh-CN" altLang="en-US" sz="1800" dirty="0"/>
              <a:t>设置</a:t>
            </a:r>
            <a:r>
              <a:rPr lang="zh-CN" altLang="zh-CN" sz="1800" dirty="0"/>
              <a:t>。这里我们假设两种不同的组别管理方法，来说明如何分析中断的优先级管理。</a:t>
            </a:r>
          </a:p>
          <a:p>
            <a:r>
              <a:rPr lang="en-US" altLang="zh-CN" sz="1800" dirty="0"/>
              <a:t>1) </a:t>
            </a:r>
            <a:r>
              <a:rPr lang="zh-CN" altLang="zh-CN" sz="1800" dirty="0"/>
              <a:t>假设我们设置</a:t>
            </a:r>
            <a:r>
              <a:rPr lang="en-US" altLang="zh-CN" sz="1800" dirty="0"/>
              <a:t>PRIGROUP = 0x02, </a:t>
            </a:r>
            <a:r>
              <a:rPr lang="zh-CN" altLang="zh-CN" sz="1800" dirty="0"/>
              <a:t>我们按下面来分析中断是如何调度的</a:t>
            </a:r>
            <a:r>
              <a:rPr lang="en-US" altLang="zh-CN" sz="1800" dirty="0"/>
              <a:t>:</a:t>
            </a:r>
            <a:endParaRPr lang="zh-CN" altLang="zh-CN" sz="1800" dirty="0"/>
          </a:p>
          <a:p>
            <a:r>
              <a:rPr lang="en-US" altLang="zh-CN" sz="1800" dirty="0"/>
              <a:t>  </a:t>
            </a:r>
            <a:r>
              <a:rPr lang="zh-CN" altLang="zh-CN" sz="1800" dirty="0"/>
              <a:t>通过查上面的表我们可以看出，</a:t>
            </a:r>
            <a:r>
              <a:rPr lang="en-US" altLang="zh-CN" sz="1800" dirty="0" err="1"/>
              <a:t>INTn</a:t>
            </a:r>
            <a:r>
              <a:rPr lang="zh-CN" altLang="zh-CN" sz="1800" dirty="0"/>
              <a:t>的优先级按照</a:t>
            </a:r>
            <a:r>
              <a:rPr lang="en-US" altLang="zh-CN" sz="1800" dirty="0" err="1"/>
              <a:t>bxx.y</a:t>
            </a:r>
            <a:r>
              <a:rPr lang="zh-CN" altLang="zh-CN" sz="1800" dirty="0"/>
              <a:t>来划分</a:t>
            </a:r>
          </a:p>
          <a:p>
            <a:r>
              <a:rPr lang="en-US" altLang="zh-CN" sz="1800" dirty="0"/>
              <a:t>a. INTA</a:t>
            </a:r>
            <a:r>
              <a:rPr lang="zh-CN" altLang="zh-CN" sz="1800" dirty="0"/>
              <a:t>的中断优先级就被划分为</a:t>
            </a:r>
            <a:r>
              <a:rPr lang="en-US" altLang="zh-CN" sz="1800" dirty="0"/>
              <a:t> INTA = b01.1</a:t>
            </a:r>
            <a:endParaRPr lang="zh-CN" altLang="zh-CN" sz="1800" dirty="0"/>
          </a:p>
          <a:p>
            <a:r>
              <a:rPr lang="zh-CN" altLang="zh-CN" sz="1800" dirty="0"/>
              <a:t>组优先级</a:t>
            </a:r>
            <a:r>
              <a:rPr lang="en-US" altLang="zh-CN" sz="1800" dirty="0"/>
              <a:t> = 01, </a:t>
            </a:r>
            <a:r>
              <a:rPr lang="zh-CN" altLang="zh-CN" sz="1800" dirty="0"/>
              <a:t>子有限级</a:t>
            </a:r>
            <a:r>
              <a:rPr lang="en-US" altLang="zh-CN" sz="1800" dirty="0"/>
              <a:t> = 1</a:t>
            </a:r>
            <a:endParaRPr lang="zh-CN" altLang="zh-CN" sz="1800" dirty="0"/>
          </a:p>
          <a:p>
            <a:r>
              <a:rPr lang="en-US" altLang="zh-CN" sz="1800" dirty="0"/>
              <a:t>b. INTB</a:t>
            </a:r>
            <a:r>
              <a:rPr lang="zh-CN" altLang="zh-CN" sz="1800" dirty="0"/>
              <a:t>的中断有限级也被分为</a:t>
            </a:r>
            <a:r>
              <a:rPr lang="en-US" altLang="zh-CN" sz="1800" dirty="0"/>
              <a:t> INTB = b00.1</a:t>
            </a:r>
            <a:endParaRPr lang="zh-CN" altLang="zh-CN" sz="1800" dirty="0"/>
          </a:p>
          <a:p>
            <a:r>
              <a:rPr lang="en-US" altLang="zh-CN" sz="1800" dirty="0"/>
              <a:t>     </a:t>
            </a:r>
            <a:r>
              <a:rPr lang="zh-CN" altLang="zh-CN" sz="1800" dirty="0"/>
              <a:t>组优先级</a:t>
            </a:r>
            <a:r>
              <a:rPr lang="en-US" altLang="zh-CN" sz="1800" dirty="0"/>
              <a:t> = 00</a:t>
            </a:r>
            <a:r>
              <a:rPr lang="zh-CN" altLang="zh-CN" sz="1800" dirty="0"/>
              <a:t>， 子优先级</a:t>
            </a:r>
            <a:r>
              <a:rPr lang="en-US" altLang="zh-CN" sz="1800" dirty="0"/>
              <a:t> = 1</a:t>
            </a:r>
            <a:endParaRPr lang="zh-CN" altLang="zh-CN" sz="1800" dirty="0"/>
          </a:p>
          <a:p>
            <a:r>
              <a:rPr lang="zh-CN" altLang="zh-CN" sz="1800" dirty="0"/>
              <a:t>由此可见，</a:t>
            </a:r>
            <a:r>
              <a:rPr lang="en-US" altLang="zh-CN" sz="1800" dirty="0"/>
              <a:t>B</a:t>
            </a:r>
            <a:r>
              <a:rPr lang="zh-CN" altLang="zh-CN" sz="1800" dirty="0"/>
              <a:t>的组优先级比</a:t>
            </a:r>
            <a:r>
              <a:rPr lang="en-US" altLang="zh-CN" sz="1800" dirty="0"/>
              <a:t>A</a:t>
            </a:r>
            <a:r>
              <a:rPr lang="zh-CN" altLang="zh-CN" sz="1800" dirty="0"/>
              <a:t>的优先级要高</a:t>
            </a:r>
            <a:r>
              <a:rPr lang="en-US" altLang="zh-CN" sz="1800" dirty="0"/>
              <a:t>(</a:t>
            </a:r>
            <a:r>
              <a:rPr lang="zh-CN" altLang="zh-CN" sz="1800" dirty="0"/>
              <a:t>注意，数字越小，级别越高</a:t>
            </a:r>
            <a:r>
              <a:rPr lang="en-US" altLang="zh-CN" sz="1800" dirty="0"/>
              <a:t>)</a:t>
            </a:r>
            <a:r>
              <a:rPr lang="zh-CN" altLang="zh-CN" sz="1800" dirty="0"/>
              <a:t>，</a:t>
            </a:r>
            <a:r>
              <a:rPr lang="en-US" altLang="zh-CN" sz="1800" dirty="0"/>
              <a:t>B</a:t>
            </a:r>
            <a:r>
              <a:rPr lang="zh-CN" altLang="zh-CN" sz="1800" dirty="0"/>
              <a:t>的中断可以打断</a:t>
            </a:r>
            <a:r>
              <a:rPr lang="en-US" altLang="zh-CN" sz="1800" dirty="0"/>
              <a:t>A</a:t>
            </a:r>
            <a:r>
              <a:rPr lang="zh-CN" altLang="zh-CN" sz="1800" dirty="0"/>
              <a:t>的中断处理。</a:t>
            </a:r>
          </a:p>
          <a:p>
            <a:endParaRPr lang="zh-CN" altLang="en-US" dirty="0"/>
          </a:p>
        </p:txBody>
      </p:sp>
      <p:sp>
        <p:nvSpPr>
          <p:cNvPr id="3" name="标题 2"/>
          <p:cNvSpPr>
            <a:spLocks noGrp="1"/>
          </p:cNvSpPr>
          <p:nvPr>
            <p:ph type="title"/>
          </p:nvPr>
        </p:nvSpPr>
        <p:spPr/>
        <p:txBody>
          <a:bodyPr/>
          <a:lstStyle/>
          <a:p>
            <a:r>
              <a:rPr lang="en-US" altLang="zh-CN" dirty="0"/>
              <a:t>NVIC</a:t>
            </a:r>
            <a:r>
              <a:rPr lang="zh-CN" altLang="en-US" dirty="0"/>
              <a:t>（</a:t>
            </a:r>
            <a:r>
              <a:rPr lang="en-US" altLang="zh-CN" dirty="0"/>
              <a:t>6</a:t>
            </a:r>
            <a:r>
              <a:rPr lang="zh-CN" altLang="en-US" dirty="0"/>
              <a:t>）</a:t>
            </a:r>
          </a:p>
        </p:txBody>
      </p:sp>
    </p:spTree>
    <p:extLst>
      <p:ext uri="{BB962C8B-B14F-4D97-AF65-F5344CB8AC3E}">
        <p14:creationId xmlns:p14="http://schemas.microsoft.com/office/powerpoint/2010/main" val="1353547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TM4C1294NCPDT Microcontroller Overview</a:t>
            </a:r>
            <a:endParaRPr lang="zh-CN" altLang="en-US" dirty="0"/>
          </a:p>
        </p:txBody>
      </p:sp>
      <p:pic>
        <p:nvPicPr>
          <p:cNvPr id="3" name="图片 2"/>
          <p:cNvPicPr>
            <a:picLocks noChangeAspect="1"/>
          </p:cNvPicPr>
          <p:nvPr/>
        </p:nvPicPr>
        <p:blipFill>
          <a:blip r:embed="rId2"/>
          <a:stretch>
            <a:fillRect/>
          </a:stretch>
        </p:blipFill>
        <p:spPr>
          <a:xfrm>
            <a:off x="0" y="1508316"/>
            <a:ext cx="6553200" cy="5241541"/>
          </a:xfrm>
          <a:prstGeom prst="rect">
            <a:avLst/>
          </a:prstGeom>
        </p:spPr>
      </p:pic>
      <p:sp>
        <p:nvSpPr>
          <p:cNvPr id="5" name="文本框 4"/>
          <p:cNvSpPr txBox="1"/>
          <p:nvPr/>
        </p:nvSpPr>
        <p:spPr>
          <a:xfrm>
            <a:off x="6585527" y="1686933"/>
            <a:ext cx="4953000" cy="5062924"/>
          </a:xfrm>
          <a:prstGeom prst="rect">
            <a:avLst/>
          </a:prstGeom>
          <a:noFill/>
        </p:spPr>
        <p:txBody>
          <a:bodyPr wrap="square" rtlCol="0">
            <a:spAutoFit/>
          </a:bodyPr>
          <a:lstStyle/>
          <a:p>
            <a:pPr marL="285750" indent="-285750">
              <a:buFont typeface="Wingdings" panose="05000000000000000000" pitchFamily="2" charset="2"/>
              <a:buChar char="n"/>
            </a:pPr>
            <a:r>
              <a:rPr lang="en-US" altLang="zh-CN" sz="1700" dirty="0"/>
              <a:t>Core: ARM Cortex-M4</a:t>
            </a:r>
          </a:p>
          <a:p>
            <a:pPr marL="285750" indent="-285750">
              <a:buFont typeface="Wingdings" panose="05000000000000000000" pitchFamily="2" charset="2"/>
              <a:buChar char="n"/>
            </a:pPr>
            <a:r>
              <a:rPr lang="en-US" altLang="zh-CN" sz="1700" dirty="0"/>
              <a:t>On-chip Memory</a:t>
            </a:r>
            <a:r>
              <a:rPr lang="zh-CN" altLang="en-US" sz="1700" dirty="0"/>
              <a:t>：</a:t>
            </a:r>
            <a:endParaRPr lang="en-US" altLang="zh-CN" sz="1700" dirty="0"/>
          </a:p>
          <a:p>
            <a:pPr marL="742950" lvl="1" indent="-285750">
              <a:buFont typeface="Wingdings" panose="05000000000000000000" pitchFamily="2" charset="2"/>
              <a:buChar char="ü"/>
            </a:pPr>
            <a:r>
              <a:rPr lang="en-US" altLang="zh-CN" sz="1600" dirty="0"/>
              <a:t>Flash</a:t>
            </a:r>
            <a:r>
              <a:rPr lang="zh-CN" altLang="en-US" sz="1600" dirty="0"/>
              <a:t>：</a:t>
            </a:r>
            <a:r>
              <a:rPr lang="en-US" altLang="zh-CN" sz="1600" dirty="0"/>
              <a:t>1024Mbytes</a:t>
            </a:r>
          </a:p>
          <a:p>
            <a:pPr marL="742950" lvl="1" indent="-285750">
              <a:buFont typeface="Wingdings" panose="05000000000000000000" pitchFamily="2" charset="2"/>
              <a:buChar char="ü"/>
            </a:pPr>
            <a:r>
              <a:rPr lang="en-US" altLang="zh-CN" sz="1600" dirty="0"/>
              <a:t>System SRAM: 254KB single cycle</a:t>
            </a:r>
          </a:p>
          <a:p>
            <a:pPr marL="742950" lvl="1" indent="-285750">
              <a:buFont typeface="Wingdings" panose="05000000000000000000" pitchFamily="2" charset="2"/>
              <a:buChar char="ü"/>
            </a:pPr>
            <a:r>
              <a:rPr lang="en-US" altLang="zh-CN" sz="1600" dirty="0"/>
              <a:t>EEPROM:6KB</a:t>
            </a:r>
          </a:p>
          <a:p>
            <a:pPr marL="742950" lvl="1" indent="-285750">
              <a:buFont typeface="Wingdings" panose="05000000000000000000" pitchFamily="2" charset="2"/>
              <a:buChar char="ü"/>
            </a:pPr>
            <a:r>
              <a:rPr lang="en-US" altLang="zh-CN" sz="1600" dirty="0"/>
              <a:t>Internal ROM: Loaded with </a:t>
            </a:r>
            <a:r>
              <a:rPr lang="en-US" altLang="zh-CN" sz="1600" dirty="0" err="1"/>
              <a:t>TivaWare</a:t>
            </a:r>
            <a:r>
              <a:rPr lang="en-US" altLang="zh-CN" sz="1600" dirty="0"/>
              <a:t> </a:t>
            </a:r>
          </a:p>
          <a:p>
            <a:pPr marL="285750" indent="-285750">
              <a:buFont typeface="Wingdings" panose="05000000000000000000" pitchFamily="2" charset="2"/>
              <a:buChar char="n"/>
            </a:pPr>
            <a:r>
              <a:rPr lang="en-US" altLang="zh-CN" sz="1700" dirty="0"/>
              <a:t>External Peripheral Interface (EPI)</a:t>
            </a:r>
            <a:r>
              <a:rPr lang="zh-CN" altLang="en-US" sz="1700" dirty="0"/>
              <a:t>：</a:t>
            </a:r>
            <a:r>
              <a:rPr lang="en-US" altLang="zh-CN" sz="1700" dirty="0"/>
              <a:t> 8-/16-/32- bit dedicated interface for peripherals and memory</a:t>
            </a:r>
          </a:p>
          <a:p>
            <a:pPr marL="285750" indent="-285750">
              <a:buFont typeface="Wingdings" panose="05000000000000000000" pitchFamily="2" charset="2"/>
              <a:buChar char="n"/>
            </a:pPr>
            <a:r>
              <a:rPr lang="en-US" altLang="zh-CN" sz="1700" dirty="0"/>
              <a:t>Security</a:t>
            </a:r>
          </a:p>
          <a:p>
            <a:pPr marL="742950" lvl="1" indent="-285750">
              <a:buFont typeface="Wingdings" panose="05000000000000000000" pitchFamily="2" charset="2"/>
              <a:buChar char="ü"/>
            </a:pPr>
            <a:r>
              <a:rPr lang="en-US" altLang="zh-CN" sz="1600" dirty="0"/>
              <a:t>Cyclical Redundancy Check (CRC) Hardware</a:t>
            </a:r>
          </a:p>
          <a:p>
            <a:pPr marL="742950" lvl="1" indent="-285750">
              <a:buFont typeface="Wingdings" panose="05000000000000000000" pitchFamily="2" charset="2"/>
              <a:buChar char="ü"/>
            </a:pPr>
            <a:r>
              <a:rPr lang="en-US" altLang="zh-CN" sz="1600" dirty="0"/>
              <a:t>Tamper</a:t>
            </a:r>
          </a:p>
          <a:p>
            <a:pPr marL="285750" indent="-285750">
              <a:buFont typeface="Wingdings" panose="05000000000000000000" pitchFamily="2" charset="2"/>
              <a:buChar char="n"/>
            </a:pPr>
            <a:r>
              <a:rPr lang="en-US" altLang="zh-CN" sz="1700" dirty="0"/>
              <a:t>Micro Direct Memory Access (</a:t>
            </a:r>
            <a:r>
              <a:rPr lang="en-US" altLang="zh-CN" sz="1700" dirty="0" err="1"/>
              <a:t>μDMA</a:t>
            </a:r>
            <a:r>
              <a:rPr lang="en-US" altLang="zh-CN" sz="1700" dirty="0"/>
              <a:t>)</a:t>
            </a:r>
          </a:p>
          <a:p>
            <a:pPr marL="285750" indent="-285750">
              <a:buFont typeface="Wingdings" panose="05000000000000000000" pitchFamily="2" charset="2"/>
              <a:buChar char="n"/>
            </a:pPr>
            <a:r>
              <a:rPr lang="en-US" altLang="zh-CN" sz="1700" dirty="0"/>
              <a:t>Eight General-Purpose Timer (GPTM</a:t>
            </a:r>
            <a:r>
              <a:rPr lang="zh-CN" altLang="en-US" sz="1700" dirty="0"/>
              <a:t>）</a:t>
            </a:r>
            <a:endParaRPr lang="en-US" altLang="zh-CN" sz="1700" dirty="0"/>
          </a:p>
          <a:p>
            <a:pPr marL="285750" indent="-285750">
              <a:buFont typeface="Wingdings" panose="05000000000000000000" pitchFamily="2" charset="2"/>
              <a:buChar char="n"/>
            </a:pPr>
            <a:r>
              <a:rPr lang="en-US" altLang="zh-CN" sz="1700" dirty="0"/>
              <a:t>Two watchdog timers</a:t>
            </a:r>
          </a:p>
          <a:p>
            <a:pPr marL="285750" indent="-285750">
              <a:buFont typeface="Wingdings" panose="05000000000000000000" pitchFamily="2" charset="2"/>
              <a:buChar char="n"/>
            </a:pPr>
            <a:r>
              <a:rPr lang="en-US" altLang="zh-CN" sz="1700" dirty="0"/>
              <a:t>Low-power battery-backed Hibernation module</a:t>
            </a:r>
          </a:p>
          <a:p>
            <a:pPr marL="285750" indent="-285750">
              <a:buFont typeface="Wingdings" panose="05000000000000000000" pitchFamily="2" charset="2"/>
              <a:buChar char="n"/>
            </a:pPr>
            <a:r>
              <a:rPr lang="en-US" altLang="zh-CN" sz="1700" dirty="0"/>
              <a:t>15 physical GPIO blocks</a:t>
            </a:r>
          </a:p>
        </p:txBody>
      </p:sp>
    </p:spTree>
    <p:extLst>
      <p:ext uri="{BB962C8B-B14F-4D97-AF65-F5344CB8AC3E}">
        <p14:creationId xmlns:p14="http://schemas.microsoft.com/office/powerpoint/2010/main" val="22157228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normAutofit/>
          </a:bodyPr>
          <a:lstStyle/>
          <a:p>
            <a:r>
              <a:rPr lang="en-US" altLang="zh-CN" sz="1800" dirty="0"/>
              <a:t>2) </a:t>
            </a:r>
            <a:r>
              <a:rPr lang="zh-CN" altLang="zh-CN" sz="1800" dirty="0"/>
              <a:t>假设我们设置</a:t>
            </a:r>
            <a:r>
              <a:rPr lang="en-US" altLang="zh-CN" sz="1800" dirty="0"/>
              <a:t>PRIGROUP = 0x01, </a:t>
            </a:r>
            <a:r>
              <a:rPr lang="zh-CN" altLang="zh-CN" sz="1800" dirty="0"/>
              <a:t>我们按下面来分析中断是如何调度的</a:t>
            </a:r>
            <a:r>
              <a:rPr lang="en-US" altLang="zh-CN" sz="1800" dirty="0"/>
              <a:t>:</a:t>
            </a:r>
            <a:endParaRPr lang="zh-CN" altLang="zh-CN" sz="1800" dirty="0"/>
          </a:p>
          <a:p>
            <a:r>
              <a:rPr lang="zh-CN" altLang="zh-CN" sz="1800" dirty="0"/>
              <a:t>通过查上面的表我们可以看出，</a:t>
            </a:r>
            <a:r>
              <a:rPr lang="en-US" altLang="zh-CN" sz="1800" dirty="0" err="1"/>
              <a:t>INTn</a:t>
            </a:r>
            <a:r>
              <a:rPr lang="zh-CN" altLang="zh-CN" sz="1800" dirty="0"/>
              <a:t>的优先级按照</a:t>
            </a:r>
            <a:r>
              <a:rPr lang="en-US" altLang="zh-CN" sz="1800" dirty="0" err="1"/>
              <a:t>bx.yy</a:t>
            </a:r>
            <a:r>
              <a:rPr lang="zh-CN" altLang="zh-CN" sz="1800" dirty="0"/>
              <a:t>来划分</a:t>
            </a:r>
          </a:p>
          <a:p>
            <a:r>
              <a:rPr lang="en-US" altLang="zh-CN" sz="1800" dirty="0"/>
              <a:t>a. INTA</a:t>
            </a:r>
            <a:r>
              <a:rPr lang="zh-CN" altLang="zh-CN" sz="1800" dirty="0"/>
              <a:t>的中断优先级被划分成</a:t>
            </a:r>
            <a:r>
              <a:rPr lang="en-US" altLang="zh-CN" sz="1800" dirty="0"/>
              <a:t>INTA = b0.11.</a:t>
            </a:r>
            <a:endParaRPr lang="zh-CN" altLang="zh-CN" sz="1800" dirty="0"/>
          </a:p>
          <a:p>
            <a:r>
              <a:rPr lang="en-US" altLang="zh-CN" sz="1800" dirty="0"/>
              <a:t>  </a:t>
            </a:r>
            <a:r>
              <a:rPr lang="zh-CN" altLang="zh-CN" sz="1800" dirty="0"/>
              <a:t>组优先级　＝　０</a:t>
            </a:r>
            <a:r>
              <a:rPr lang="en-US" altLang="zh-CN" sz="1800" dirty="0"/>
              <a:t>;</a:t>
            </a:r>
            <a:r>
              <a:rPr lang="zh-CN" altLang="zh-CN" sz="1800" dirty="0"/>
              <a:t>　　子优先级　＝　</a:t>
            </a:r>
            <a:r>
              <a:rPr lang="en-US" altLang="zh-CN" sz="1800" dirty="0"/>
              <a:t>11.</a:t>
            </a:r>
            <a:endParaRPr lang="zh-CN" altLang="zh-CN" sz="1800" dirty="0"/>
          </a:p>
          <a:p>
            <a:r>
              <a:rPr lang="en-US" altLang="zh-CN" sz="1800" dirty="0"/>
              <a:t>b. INTB</a:t>
            </a:r>
            <a:r>
              <a:rPr lang="zh-CN" altLang="zh-CN" sz="1800" dirty="0"/>
              <a:t>的优先级被划分为</a:t>
            </a:r>
            <a:r>
              <a:rPr lang="en-US" altLang="zh-CN" sz="1800" dirty="0"/>
              <a:t>INTB = b0. 01</a:t>
            </a:r>
            <a:endParaRPr lang="zh-CN" altLang="zh-CN" sz="1800" dirty="0"/>
          </a:p>
          <a:p>
            <a:r>
              <a:rPr lang="en-US" altLang="zh-CN" sz="1800" dirty="0"/>
              <a:t>  </a:t>
            </a:r>
            <a:r>
              <a:rPr lang="zh-CN" altLang="zh-CN" sz="1800" dirty="0"/>
              <a:t>组优先级　＝　０</a:t>
            </a:r>
            <a:r>
              <a:rPr lang="en-US" altLang="zh-CN" sz="1800" dirty="0"/>
              <a:t>;</a:t>
            </a:r>
            <a:r>
              <a:rPr lang="zh-CN" altLang="zh-CN" sz="1800" dirty="0"/>
              <a:t>　　子优先级　＝　</a:t>
            </a:r>
            <a:r>
              <a:rPr lang="en-US" altLang="zh-CN" sz="1800" dirty="0"/>
              <a:t>01.</a:t>
            </a:r>
            <a:endParaRPr lang="zh-CN" altLang="zh-CN" sz="1800" dirty="0"/>
          </a:p>
          <a:p>
            <a:r>
              <a:rPr lang="zh-CN" altLang="zh-CN" sz="1800" dirty="0"/>
              <a:t>由此可见，</a:t>
            </a:r>
            <a:r>
              <a:rPr lang="en-US" altLang="zh-CN" sz="1800" dirty="0"/>
              <a:t>A</a:t>
            </a:r>
            <a:r>
              <a:rPr lang="zh-CN" altLang="zh-CN" sz="1800" dirty="0"/>
              <a:t>和</a:t>
            </a:r>
            <a:r>
              <a:rPr lang="en-US" altLang="zh-CN" sz="1800" dirty="0"/>
              <a:t>B</a:t>
            </a:r>
            <a:r>
              <a:rPr lang="zh-CN" altLang="zh-CN" sz="1800" dirty="0"/>
              <a:t>处于同一个组优先级，他们两个互相不能打断对方的中断处理。</a:t>
            </a:r>
            <a:r>
              <a:rPr lang="en-US" altLang="zh-CN" sz="1800" dirty="0"/>
              <a:t>B</a:t>
            </a:r>
            <a:r>
              <a:rPr lang="zh-CN" altLang="zh-CN" sz="1800" dirty="0"/>
              <a:t>中断的子优先级高，当两个中断同时发生时，会先进</a:t>
            </a:r>
            <a:r>
              <a:rPr lang="en-US" altLang="zh-CN" sz="1800" dirty="0"/>
              <a:t>B</a:t>
            </a:r>
            <a:r>
              <a:rPr lang="zh-CN" altLang="zh-CN" sz="1800" dirty="0"/>
              <a:t>中断处理，但如果</a:t>
            </a:r>
            <a:r>
              <a:rPr lang="en-US" altLang="zh-CN" sz="1800" dirty="0"/>
              <a:t>A</a:t>
            </a:r>
            <a:r>
              <a:rPr lang="zh-CN" altLang="zh-CN" sz="1800" dirty="0"/>
              <a:t>先发生，在未处理结束前，</a:t>
            </a:r>
            <a:r>
              <a:rPr lang="en-US" altLang="zh-CN" sz="1800" dirty="0"/>
              <a:t>B</a:t>
            </a:r>
            <a:r>
              <a:rPr lang="zh-CN" altLang="zh-CN" sz="1800" dirty="0"/>
              <a:t>是不能打算</a:t>
            </a:r>
            <a:r>
              <a:rPr lang="en-US" altLang="zh-CN" sz="1800" dirty="0"/>
              <a:t>A</a:t>
            </a:r>
            <a:r>
              <a:rPr lang="zh-CN" altLang="zh-CN" sz="1800" dirty="0"/>
              <a:t>进行处理的。</a:t>
            </a:r>
            <a:endParaRPr lang="en-US" altLang="zh-CN" sz="1800" dirty="0"/>
          </a:p>
          <a:p>
            <a:r>
              <a:rPr lang="en-US" altLang="zh-CN" sz="1800" dirty="0"/>
              <a:t>	</a:t>
            </a:r>
            <a:r>
              <a:rPr lang="en-US" altLang="zh-CN" sz="1800" i="1" dirty="0" err="1">
                <a:solidFill>
                  <a:schemeClr val="accent2"/>
                </a:solidFill>
              </a:rPr>
              <a:t>IntPriorityGroupingSet</a:t>
            </a:r>
            <a:r>
              <a:rPr lang="en-US" altLang="zh-CN" sz="1800" i="1" dirty="0">
                <a:solidFill>
                  <a:schemeClr val="accent2"/>
                </a:solidFill>
              </a:rPr>
              <a:t>(7);		//Set all priority to pre-</a:t>
            </a:r>
            <a:r>
              <a:rPr lang="en-US" altLang="zh-CN" sz="1800" i="1" dirty="0" err="1">
                <a:solidFill>
                  <a:schemeClr val="accent2"/>
                </a:solidFill>
              </a:rPr>
              <a:t>emtption</a:t>
            </a:r>
            <a:r>
              <a:rPr lang="en-US" altLang="zh-CN" sz="1800" i="1" dirty="0">
                <a:solidFill>
                  <a:schemeClr val="accent2"/>
                </a:solidFill>
              </a:rPr>
              <a:t> priority</a:t>
            </a:r>
          </a:p>
          <a:p>
            <a:r>
              <a:rPr lang="en-US" altLang="zh-CN" sz="1800" i="1" dirty="0">
                <a:solidFill>
                  <a:schemeClr val="accent2"/>
                </a:solidFill>
              </a:rPr>
              <a:t>	</a:t>
            </a:r>
            <a:r>
              <a:rPr lang="en-US" altLang="zh-CN" sz="1800" i="1" dirty="0" err="1">
                <a:solidFill>
                  <a:schemeClr val="accent2"/>
                </a:solidFill>
              </a:rPr>
              <a:t>IntPrioritySet</a:t>
            </a:r>
            <a:r>
              <a:rPr lang="en-US" altLang="zh-CN" sz="1800" i="1" dirty="0">
                <a:solidFill>
                  <a:schemeClr val="accent2"/>
                </a:solidFill>
              </a:rPr>
              <a:t>(INT_UART0,3);		//Set INT_UART0 to highest priority</a:t>
            </a:r>
          </a:p>
          <a:p>
            <a:r>
              <a:rPr lang="en-US" altLang="zh-CN" sz="1800" i="1" dirty="0">
                <a:solidFill>
                  <a:schemeClr val="accent2"/>
                </a:solidFill>
              </a:rPr>
              <a:t>	</a:t>
            </a:r>
            <a:r>
              <a:rPr lang="en-US" altLang="zh-CN" sz="1800" i="1" dirty="0" err="1">
                <a:solidFill>
                  <a:schemeClr val="accent2"/>
                </a:solidFill>
              </a:rPr>
              <a:t>IntPrioritySet</a:t>
            </a:r>
            <a:r>
              <a:rPr lang="en-US" altLang="zh-CN" sz="1800" i="1" dirty="0">
                <a:solidFill>
                  <a:schemeClr val="accent2"/>
                </a:solidFill>
              </a:rPr>
              <a:t>(FAULT_SYSTICK,0x0e0);	//Set INT_SYSTICK to lowest priority</a:t>
            </a:r>
          </a:p>
          <a:p>
            <a:endParaRPr lang="zh-CN" altLang="zh-CN" sz="1800" dirty="0"/>
          </a:p>
          <a:p>
            <a:endParaRPr lang="zh-CN" altLang="en-US" dirty="0"/>
          </a:p>
        </p:txBody>
      </p:sp>
      <p:sp>
        <p:nvSpPr>
          <p:cNvPr id="3" name="标题 2"/>
          <p:cNvSpPr>
            <a:spLocks noGrp="1"/>
          </p:cNvSpPr>
          <p:nvPr>
            <p:ph type="title"/>
          </p:nvPr>
        </p:nvSpPr>
        <p:spPr/>
        <p:txBody>
          <a:bodyPr/>
          <a:lstStyle/>
          <a:p>
            <a:r>
              <a:rPr lang="en-US" altLang="zh-CN" dirty="0"/>
              <a:t>NVIC</a:t>
            </a:r>
            <a:r>
              <a:rPr lang="zh-CN" altLang="en-US" dirty="0"/>
              <a:t>（</a:t>
            </a:r>
            <a:r>
              <a:rPr lang="en-US" altLang="zh-CN" dirty="0"/>
              <a:t>7</a:t>
            </a:r>
            <a:r>
              <a:rPr lang="zh-CN" altLang="en-US" dirty="0"/>
              <a:t>）</a:t>
            </a:r>
          </a:p>
        </p:txBody>
      </p:sp>
    </p:spTree>
    <p:extLst>
      <p:ext uri="{BB962C8B-B14F-4D97-AF65-F5344CB8AC3E}">
        <p14:creationId xmlns:p14="http://schemas.microsoft.com/office/powerpoint/2010/main" val="4026736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lvl="1"/>
            <a:r>
              <a:rPr lang="zh-CN" altLang="en-US" dirty="0"/>
              <a:t>在生成项目时，即自动生成了</a:t>
            </a:r>
            <a:endParaRPr lang="en-US" altLang="zh-CN" dirty="0"/>
          </a:p>
          <a:p>
            <a:pPr lvl="1"/>
            <a:r>
              <a:rPr lang="zh-CN" altLang="en-US" dirty="0"/>
              <a:t>所有的中断函数的入口函数</a:t>
            </a:r>
            <a:endParaRPr lang="en-US" altLang="zh-CN" dirty="0"/>
          </a:p>
          <a:p>
            <a:pPr lvl="1"/>
            <a:r>
              <a:rPr lang="zh-CN" altLang="en-US" dirty="0"/>
              <a:t>在</a:t>
            </a:r>
            <a:r>
              <a:rPr lang="en-US" altLang="zh-CN" dirty="0"/>
              <a:t>startup_tm4c129.s</a:t>
            </a:r>
            <a:r>
              <a:rPr lang="zh-CN" altLang="en-US" dirty="0"/>
              <a:t>中</a:t>
            </a:r>
            <a:endParaRPr lang="en-US" altLang="zh-CN" dirty="0"/>
          </a:p>
          <a:p>
            <a:pPr lvl="1"/>
            <a:endParaRPr lang="zh-CN" altLang="en-US" dirty="0"/>
          </a:p>
        </p:txBody>
      </p:sp>
      <p:sp>
        <p:nvSpPr>
          <p:cNvPr id="3" name="标题 2"/>
          <p:cNvSpPr>
            <a:spLocks noGrp="1"/>
          </p:cNvSpPr>
          <p:nvPr>
            <p:ph type="title"/>
          </p:nvPr>
        </p:nvSpPr>
        <p:spPr/>
        <p:txBody>
          <a:bodyPr/>
          <a:lstStyle/>
          <a:p>
            <a:r>
              <a:rPr lang="en-US" altLang="zh-CN" dirty="0"/>
              <a:t>NVIC</a:t>
            </a:r>
            <a:r>
              <a:rPr lang="zh-CN" altLang="en-US" dirty="0"/>
              <a:t>（</a:t>
            </a:r>
            <a:r>
              <a:rPr lang="en-US" altLang="zh-CN" dirty="0"/>
              <a:t>8</a:t>
            </a:r>
            <a:r>
              <a:rPr lang="zh-CN" altLang="en-US" dirty="0"/>
              <a:t>）</a:t>
            </a:r>
          </a:p>
        </p:txBody>
      </p:sp>
      <p:pic>
        <p:nvPicPr>
          <p:cNvPr id="4" name="图片 3"/>
          <p:cNvPicPr>
            <a:picLocks noChangeAspect="1"/>
          </p:cNvPicPr>
          <p:nvPr/>
        </p:nvPicPr>
        <p:blipFill>
          <a:blip r:embed="rId2"/>
          <a:stretch>
            <a:fillRect/>
          </a:stretch>
        </p:blipFill>
        <p:spPr>
          <a:xfrm>
            <a:off x="4419600" y="1551600"/>
            <a:ext cx="6241073" cy="5308655"/>
          </a:xfrm>
          <a:prstGeom prst="rect">
            <a:avLst/>
          </a:prstGeom>
        </p:spPr>
      </p:pic>
    </p:spTree>
    <p:extLst>
      <p:ext uri="{BB962C8B-B14F-4D97-AF65-F5344CB8AC3E}">
        <p14:creationId xmlns:p14="http://schemas.microsoft.com/office/powerpoint/2010/main" val="37734372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中断程序的入口与中断的使能</a:t>
            </a:r>
            <a:endParaRPr lang="en-US" altLang="zh-CN" dirty="0"/>
          </a:p>
          <a:p>
            <a:pPr lvl="1"/>
            <a:r>
              <a:rPr lang="zh-CN" altLang="en-US" dirty="0"/>
              <a:t>根据所使用的中断类型，按</a:t>
            </a:r>
            <a:r>
              <a:rPr lang="en-US" altLang="zh-CN" dirty="0"/>
              <a:t>startup_tm4c129.s </a:t>
            </a:r>
            <a:r>
              <a:rPr lang="zh-CN" altLang="en-US" dirty="0"/>
              <a:t>中的中断函数名称在主程序中引用此函数，即可实现中断函数。</a:t>
            </a:r>
            <a:endParaRPr lang="en-US" altLang="zh-CN" dirty="0"/>
          </a:p>
          <a:p>
            <a:pPr lvl="1"/>
            <a:r>
              <a:rPr lang="en-US" altLang="zh-CN" dirty="0"/>
              <a:t>SYSTICK</a:t>
            </a:r>
            <a:r>
              <a:rPr lang="zh-CN" altLang="en-US" dirty="0"/>
              <a:t>中断使能</a:t>
            </a:r>
            <a:endParaRPr lang="en-US" altLang="zh-CN" dirty="0"/>
          </a:p>
          <a:p>
            <a:pPr lvl="2"/>
            <a:r>
              <a:rPr lang="en-US" altLang="zh-CN" sz="1800" i="1" dirty="0" err="1">
                <a:solidFill>
                  <a:schemeClr val="accent1"/>
                </a:solidFill>
              </a:rPr>
              <a:t>SysTickIntEnable</a:t>
            </a:r>
            <a:r>
              <a:rPr lang="en-US" altLang="zh-CN" sz="1800" i="1" dirty="0">
                <a:solidFill>
                  <a:schemeClr val="accent1"/>
                </a:solidFill>
              </a:rPr>
              <a:t>();	//</a:t>
            </a:r>
            <a:r>
              <a:rPr lang="en-US" altLang="zh-CN" sz="1800" i="1" dirty="0" err="1">
                <a:solidFill>
                  <a:schemeClr val="accent1"/>
                </a:solidFill>
              </a:rPr>
              <a:t>systick</a:t>
            </a:r>
            <a:r>
              <a:rPr lang="zh-CN" altLang="en-US" sz="1800" i="1" dirty="0">
                <a:solidFill>
                  <a:schemeClr val="accent1"/>
                </a:solidFill>
              </a:rPr>
              <a:t>中断使能</a:t>
            </a:r>
            <a:endParaRPr lang="en-US" altLang="zh-CN" sz="1800" i="1" dirty="0">
              <a:solidFill>
                <a:schemeClr val="accent1"/>
              </a:solidFill>
            </a:endParaRPr>
          </a:p>
          <a:p>
            <a:pPr lvl="2"/>
            <a:r>
              <a:rPr lang="en-US" altLang="zh-CN" sz="1800" i="1" dirty="0">
                <a:solidFill>
                  <a:schemeClr val="accent1"/>
                </a:solidFill>
              </a:rPr>
              <a:t> </a:t>
            </a:r>
            <a:r>
              <a:rPr lang="en-US" altLang="zh-CN" sz="1800" i="1" dirty="0" err="1">
                <a:solidFill>
                  <a:schemeClr val="accent1"/>
                </a:solidFill>
              </a:rPr>
              <a:t>IntMasterEnable</a:t>
            </a:r>
            <a:r>
              <a:rPr lang="en-US" altLang="zh-CN" sz="1800" i="1" dirty="0">
                <a:solidFill>
                  <a:schemeClr val="accent1"/>
                </a:solidFill>
              </a:rPr>
              <a:t>();	//</a:t>
            </a:r>
            <a:r>
              <a:rPr lang="zh-CN" altLang="en-US" sz="1800" i="1" dirty="0">
                <a:solidFill>
                  <a:schemeClr val="accent1"/>
                </a:solidFill>
              </a:rPr>
              <a:t>总中断允许</a:t>
            </a:r>
            <a:endParaRPr lang="en-US" altLang="zh-CN" dirty="0"/>
          </a:p>
          <a:p>
            <a:pPr lvl="2"/>
            <a:endParaRPr lang="en-US" altLang="zh-CN" dirty="0"/>
          </a:p>
          <a:p>
            <a:pPr lvl="1"/>
            <a:r>
              <a:rPr lang="zh-CN" altLang="en-US" dirty="0"/>
              <a:t>中断函数，函数名称</a:t>
            </a:r>
            <a:r>
              <a:rPr lang="en-US" altLang="zh-CN" i="1" dirty="0" err="1">
                <a:solidFill>
                  <a:schemeClr val="accent1"/>
                </a:solidFill>
              </a:rPr>
              <a:t>SysTick_Handler</a:t>
            </a:r>
            <a:endParaRPr lang="en-US" altLang="zh-CN" i="1" dirty="0">
              <a:solidFill>
                <a:schemeClr val="accent1"/>
              </a:solidFill>
            </a:endParaRPr>
          </a:p>
          <a:p>
            <a:pPr lvl="2"/>
            <a:r>
              <a:rPr lang="en-US" altLang="zh-CN" sz="1800" i="1" dirty="0">
                <a:solidFill>
                  <a:schemeClr val="accent1"/>
                </a:solidFill>
              </a:rPr>
              <a:t>void </a:t>
            </a:r>
            <a:r>
              <a:rPr lang="en-US" altLang="zh-CN" sz="1800" i="1" dirty="0" err="1">
                <a:solidFill>
                  <a:schemeClr val="accent1"/>
                </a:solidFill>
              </a:rPr>
              <a:t>SysTick_Handler</a:t>
            </a:r>
            <a:r>
              <a:rPr lang="en-US" altLang="zh-CN" sz="1800" i="1" dirty="0">
                <a:solidFill>
                  <a:schemeClr val="accent1"/>
                </a:solidFill>
              </a:rPr>
              <a:t>(void)</a:t>
            </a:r>
            <a:r>
              <a:rPr lang="zh-CN" altLang="en-US" sz="1800" i="1" dirty="0">
                <a:solidFill>
                  <a:schemeClr val="accent1"/>
                </a:solidFill>
              </a:rPr>
              <a:t>｛</a:t>
            </a:r>
            <a:endParaRPr lang="en-US" altLang="zh-CN" sz="1800" i="1" dirty="0">
              <a:solidFill>
                <a:schemeClr val="accent1"/>
              </a:solidFill>
            </a:endParaRPr>
          </a:p>
          <a:p>
            <a:pPr lvl="2"/>
            <a:r>
              <a:rPr lang="en-US" altLang="zh-CN" sz="1800" i="1" dirty="0">
                <a:solidFill>
                  <a:schemeClr val="accent1"/>
                </a:solidFill>
              </a:rPr>
              <a:t>//</a:t>
            </a:r>
            <a:r>
              <a:rPr lang="zh-CN" altLang="en-US" sz="1800" i="1" dirty="0">
                <a:solidFill>
                  <a:schemeClr val="accent1"/>
                </a:solidFill>
              </a:rPr>
              <a:t>在此实现</a:t>
            </a:r>
            <a:r>
              <a:rPr lang="en-US" altLang="zh-CN" sz="1800" i="1" dirty="0">
                <a:solidFill>
                  <a:schemeClr val="accent1"/>
                </a:solidFill>
              </a:rPr>
              <a:t>SYSTICK</a:t>
            </a:r>
            <a:r>
              <a:rPr lang="zh-CN" altLang="en-US" sz="1800" i="1" dirty="0">
                <a:solidFill>
                  <a:schemeClr val="accent1"/>
                </a:solidFill>
              </a:rPr>
              <a:t>中断函数功能</a:t>
            </a:r>
            <a:endParaRPr lang="en-US" altLang="zh-CN" sz="1800" i="1" dirty="0">
              <a:solidFill>
                <a:schemeClr val="accent1"/>
              </a:solidFill>
            </a:endParaRPr>
          </a:p>
          <a:p>
            <a:pPr lvl="2"/>
            <a:r>
              <a:rPr lang="zh-CN" altLang="en-US" sz="1800" i="1" dirty="0">
                <a:solidFill>
                  <a:schemeClr val="accent1"/>
                </a:solidFill>
              </a:rPr>
              <a:t>｝</a:t>
            </a:r>
            <a:endParaRPr lang="en-US" altLang="zh-CN" sz="1800" i="1" dirty="0">
              <a:solidFill>
                <a:schemeClr val="accent1"/>
              </a:solidFill>
            </a:endParaRPr>
          </a:p>
          <a:p>
            <a:pPr lvl="2"/>
            <a:endParaRPr lang="en-US" altLang="zh-CN" dirty="0"/>
          </a:p>
          <a:p>
            <a:pPr lvl="2"/>
            <a:endParaRPr lang="zh-CN" altLang="en-US" dirty="0"/>
          </a:p>
        </p:txBody>
      </p:sp>
      <p:sp>
        <p:nvSpPr>
          <p:cNvPr id="3" name="标题 2"/>
          <p:cNvSpPr>
            <a:spLocks noGrp="1"/>
          </p:cNvSpPr>
          <p:nvPr>
            <p:ph type="title"/>
          </p:nvPr>
        </p:nvSpPr>
        <p:spPr/>
        <p:txBody>
          <a:bodyPr/>
          <a:lstStyle/>
          <a:p>
            <a:r>
              <a:rPr lang="en-US" altLang="zh-CN" dirty="0"/>
              <a:t>NVIC</a:t>
            </a:r>
            <a:r>
              <a:rPr lang="zh-CN" altLang="en-US" dirty="0"/>
              <a:t>（</a:t>
            </a:r>
            <a:r>
              <a:rPr lang="en-US" altLang="zh-CN" dirty="0"/>
              <a:t>10</a:t>
            </a:r>
            <a:r>
              <a:rPr lang="zh-CN" altLang="en-US" dirty="0"/>
              <a:t>）</a:t>
            </a:r>
          </a:p>
        </p:txBody>
      </p:sp>
    </p:spTree>
    <p:extLst>
      <p:ext uri="{BB962C8B-B14F-4D97-AF65-F5344CB8AC3E}">
        <p14:creationId xmlns:p14="http://schemas.microsoft.com/office/powerpoint/2010/main" val="6009539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中断程序的入口与中断的使能</a:t>
            </a:r>
            <a:endParaRPr lang="en-US" altLang="zh-CN" dirty="0"/>
          </a:p>
          <a:p>
            <a:pPr lvl="1"/>
            <a:r>
              <a:rPr lang="zh-CN" altLang="en-US" dirty="0"/>
              <a:t>根据所使用的中断类型，按</a:t>
            </a:r>
            <a:r>
              <a:rPr lang="en-US" altLang="zh-CN" dirty="0"/>
              <a:t>startup_tm4c129.s </a:t>
            </a:r>
            <a:r>
              <a:rPr lang="zh-CN" altLang="en-US" dirty="0"/>
              <a:t>中的中断函数名称在主程序中引用此函数，即可实现中断函数。</a:t>
            </a:r>
            <a:endParaRPr lang="en-US" altLang="zh-CN" dirty="0"/>
          </a:p>
          <a:p>
            <a:pPr lvl="1"/>
            <a:r>
              <a:rPr lang="en-US" altLang="zh-CN" dirty="0"/>
              <a:t>0-15</a:t>
            </a:r>
            <a:r>
              <a:rPr lang="zh-CN" altLang="en-US" dirty="0"/>
              <a:t>号系统中断是单独设定，</a:t>
            </a:r>
            <a:r>
              <a:rPr lang="en-US" altLang="zh-CN" dirty="0"/>
              <a:t>16</a:t>
            </a:r>
            <a:r>
              <a:rPr lang="zh-CN" altLang="en-US" dirty="0"/>
              <a:t>号及以后采用统一的中断使能</a:t>
            </a:r>
            <a:r>
              <a:rPr lang="en-US" altLang="zh-CN" i="1" dirty="0" err="1">
                <a:solidFill>
                  <a:schemeClr val="accent1"/>
                </a:solidFill>
              </a:rPr>
              <a:t>IntEnable</a:t>
            </a:r>
            <a:r>
              <a:rPr lang="en-US" altLang="zh-CN" i="1" dirty="0">
                <a:solidFill>
                  <a:schemeClr val="accent1"/>
                </a:solidFill>
              </a:rPr>
              <a:t> </a:t>
            </a:r>
            <a:r>
              <a:rPr lang="zh-CN" altLang="en-US" dirty="0"/>
              <a:t>。</a:t>
            </a:r>
            <a:endParaRPr lang="en-US" altLang="zh-CN" dirty="0"/>
          </a:p>
          <a:p>
            <a:pPr lvl="1"/>
            <a:r>
              <a:rPr lang="en-US" altLang="zh-CN" dirty="0"/>
              <a:t>UART0</a:t>
            </a:r>
            <a:r>
              <a:rPr lang="zh-CN" altLang="en-US"/>
              <a:t>中断</a:t>
            </a:r>
            <a:r>
              <a:rPr lang="zh-CN" altLang="en-US" dirty="0"/>
              <a:t>使能</a:t>
            </a:r>
            <a:endParaRPr lang="en-US" altLang="zh-CN" dirty="0"/>
          </a:p>
          <a:p>
            <a:pPr lvl="2"/>
            <a:r>
              <a:rPr lang="en-US" altLang="zh-CN" sz="1800" i="1" dirty="0" err="1">
                <a:solidFill>
                  <a:schemeClr val="accent1"/>
                </a:solidFill>
              </a:rPr>
              <a:t>IntEnable</a:t>
            </a:r>
            <a:r>
              <a:rPr lang="en-US" altLang="zh-CN" sz="1800" i="1" dirty="0">
                <a:solidFill>
                  <a:schemeClr val="accent1"/>
                </a:solidFill>
              </a:rPr>
              <a:t>(INT_UART0);</a:t>
            </a:r>
          </a:p>
          <a:p>
            <a:pPr lvl="2"/>
            <a:r>
              <a:rPr lang="en-US" altLang="zh-CN" sz="1800" i="1" dirty="0" err="1">
                <a:solidFill>
                  <a:schemeClr val="accent1"/>
                </a:solidFill>
              </a:rPr>
              <a:t>UARTIntEnable</a:t>
            </a:r>
            <a:r>
              <a:rPr lang="en-US" altLang="zh-CN" sz="1800" i="1" dirty="0">
                <a:solidFill>
                  <a:schemeClr val="accent1"/>
                </a:solidFill>
              </a:rPr>
              <a:t>(UART0_BASE, UART_INT_RX | UART_INT_RT);	//Enable UART0 RX,TX interrupt</a:t>
            </a:r>
          </a:p>
          <a:p>
            <a:pPr lvl="2"/>
            <a:r>
              <a:rPr lang="en-US" altLang="zh-CN" i="1" dirty="0" err="1">
                <a:solidFill>
                  <a:schemeClr val="accent1"/>
                </a:solidFill>
              </a:rPr>
              <a:t>IntMasterEnable</a:t>
            </a:r>
            <a:r>
              <a:rPr lang="en-US" altLang="zh-CN" i="1" dirty="0">
                <a:solidFill>
                  <a:schemeClr val="accent1"/>
                </a:solidFill>
              </a:rPr>
              <a:t>();	//</a:t>
            </a:r>
            <a:r>
              <a:rPr lang="zh-CN" altLang="en-US" i="1" dirty="0">
                <a:solidFill>
                  <a:schemeClr val="accent1"/>
                </a:solidFill>
              </a:rPr>
              <a:t>总中断允许</a:t>
            </a:r>
            <a:endParaRPr lang="en-US" altLang="zh-CN" dirty="0"/>
          </a:p>
          <a:p>
            <a:pPr lvl="1"/>
            <a:r>
              <a:rPr lang="zh-CN" altLang="en-US" dirty="0"/>
              <a:t>中断函数，函数名称</a:t>
            </a:r>
            <a:r>
              <a:rPr lang="en-US" altLang="zh-CN" i="1" dirty="0" err="1">
                <a:solidFill>
                  <a:schemeClr val="accent1"/>
                </a:solidFill>
              </a:rPr>
              <a:t>SysTick_Handler</a:t>
            </a:r>
            <a:endParaRPr lang="en-US" altLang="zh-CN" i="1" dirty="0">
              <a:solidFill>
                <a:schemeClr val="accent1"/>
              </a:solidFill>
            </a:endParaRPr>
          </a:p>
          <a:p>
            <a:pPr lvl="2"/>
            <a:r>
              <a:rPr lang="en-US" altLang="zh-CN" sz="1800" i="1" dirty="0">
                <a:solidFill>
                  <a:schemeClr val="accent1"/>
                </a:solidFill>
              </a:rPr>
              <a:t>void UART0_Handler(void) </a:t>
            </a:r>
            <a:r>
              <a:rPr lang="zh-CN" altLang="en-US" sz="1800" i="1" dirty="0">
                <a:solidFill>
                  <a:schemeClr val="accent1"/>
                </a:solidFill>
              </a:rPr>
              <a:t>｛</a:t>
            </a:r>
            <a:endParaRPr lang="en-US" altLang="zh-CN" sz="1800" i="1" dirty="0">
              <a:solidFill>
                <a:schemeClr val="accent1"/>
              </a:solidFill>
            </a:endParaRPr>
          </a:p>
          <a:p>
            <a:pPr lvl="2"/>
            <a:r>
              <a:rPr lang="en-US" altLang="zh-CN" sz="1800" i="1" dirty="0">
                <a:solidFill>
                  <a:schemeClr val="accent1"/>
                </a:solidFill>
              </a:rPr>
              <a:t>//</a:t>
            </a:r>
            <a:r>
              <a:rPr lang="zh-CN" altLang="en-US" sz="1800" i="1" dirty="0">
                <a:solidFill>
                  <a:schemeClr val="accent1"/>
                </a:solidFill>
              </a:rPr>
              <a:t>在此实现</a:t>
            </a:r>
            <a:r>
              <a:rPr lang="en-US" altLang="zh-CN" sz="1800" i="1" dirty="0">
                <a:solidFill>
                  <a:schemeClr val="accent1"/>
                </a:solidFill>
              </a:rPr>
              <a:t>UART0</a:t>
            </a:r>
            <a:r>
              <a:rPr lang="zh-CN" altLang="en-US" sz="1800" i="1" dirty="0">
                <a:solidFill>
                  <a:schemeClr val="accent1"/>
                </a:solidFill>
              </a:rPr>
              <a:t>中断函数功能</a:t>
            </a:r>
            <a:endParaRPr lang="en-US" altLang="zh-CN" sz="1800" i="1" dirty="0">
              <a:solidFill>
                <a:schemeClr val="accent1"/>
              </a:solidFill>
            </a:endParaRPr>
          </a:p>
          <a:p>
            <a:pPr lvl="2"/>
            <a:r>
              <a:rPr lang="zh-CN" altLang="en-US" sz="1800" i="1" dirty="0">
                <a:solidFill>
                  <a:schemeClr val="accent1"/>
                </a:solidFill>
              </a:rPr>
              <a:t>｝</a:t>
            </a:r>
            <a:endParaRPr lang="en-US" altLang="zh-CN" sz="1800" i="1" dirty="0">
              <a:solidFill>
                <a:schemeClr val="accent1"/>
              </a:solidFill>
            </a:endParaRPr>
          </a:p>
          <a:p>
            <a:pPr lvl="2"/>
            <a:endParaRPr lang="en-US" altLang="zh-CN" dirty="0"/>
          </a:p>
          <a:p>
            <a:pPr lvl="2"/>
            <a:endParaRPr lang="zh-CN" altLang="en-US" dirty="0"/>
          </a:p>
        </p:txBody>
      </p:sp>
      <p:sp>
        <p:nvSpPr>
          <p:cNvPr id="3" name="标题 2"/>
          <p:cNvSpPr>
            <a:spLocks noGrp="1"/>
          </p:cNvSpPr>
          <p:nvPr>
            <p:ph type="title"/>
          </p:nvPr>
        </p:nvSpPr>
        <p:spPr/>
        <p:txBody>
          <a:bodyPr/>
          <a:lstStyle/>
          <a:p>
            <a:r>
              <a:rPr lang="en-US" altLang="zh-CN" dirty="0"/>
              <a:t>NVIC</a:t>
            </a:r>
            <a:r>
              <a:rPr lang="zh-CN" altLang="en-US" dirty="0"/>
              <a:t>（</a:t>
            </a:r>
            <a:r>
              <a:rPr lang="en-US" altLang="zh-CN" dirty="0"/>
              <a:t>11</a:t>
            </a:r>
            <a:r>
              <a:rPr lang="zh-CN" altLang="en-US" dirty="0"/>
              <a:t>）</a:t>
            </a:r>
          </a:p>
        </p:txBody>
      </p:sp>
    </p:spTree>
    <p:extLst>
      <p:ext uri="{BB962C8B-B14F-4D97-AF65-F5344CB8AC3E}">
        <p14:creationId xmlns:p14="http://schemas.microsoft.com/office/powerpoint/2010/main" val="36250415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normAutofit/>
          </a:bodyPr>
          <a:lstStyle/>
          <a:p>
            <a:r>
              <a:rPr lang="en-US" altLang="zh-CN" dirty="0" err="1"/>
              <a:t>SysTick</a:t>
            </a:r>
            <a:r>
              <a:rPr lang="zh-CN" altLang="en-US" dirty="0"/>
              <a:t>，系统滴答，即系统的心跳，很形象地表示了它是一个系统节拍器</a:t>
            </a:r>
            <a:endParaRPr lang="en-US" altLang="zh-CN" dirty="0"/>
          </a:p>
          <a:p>
            <a:r>
              <a:rPr lang="en-US" altLang="zh-CN" dirty="0" err="1"/>
              <a:t>SysTick</a:t>
            </a:r>
            <a:r>
              <a:rPr lang="zh-CN" altLang="en-US" dirty="0"/>
              <a:t>是</a:t>
            </a:r>
            <a:r>
              <a:rPr lang="en-US" altLang="zh-CN" dirty="0"/>
              <a:t>ARM</a:t>
            </a:r>
            <a:r>
              <a:rPr lang="zh-CN" altLang="en-US" dirty="0"/>
              <a:t>集成在内核中的一个</a:t>
            </a:r>
            <a:r>
              <a:rPr lang="en-US" altLang="zh-CN" dirty="0"/>
              <a:t>24</a:t>
            </a:r>
            <a:r>
              <a:rPr lang="zh-CN" altLang="en-US" dirty="0"/>
              <a:t>位倒计时定时器，与外设厂家无关。便于不同处理器厂家间程序的移植。</a:t>
            </a:r>
            <a:endParaRPr lang="en-US" altLang="zh-CN" dirty="0"/>
          </a:p>
          <a:p>
            <a:r>
              <a:rPr lang="en-US" altLang="zh-CN" dirty="0" err="1"/>
              <a:t>SysTick</a:t>
            </a:r>
            <a:r>
              <a:rPr lang="zh-CN" altLang="en-US" dirty="0"/>
              <a:t>从设定值开始减</a:t>
            </a:r>
            <a:r>
              <a:rPr lang="en-US" altLang="zh-CN" dirty="0"/>
              <a:t>1</a:t>
            </a:r>
            <a:r>
              <a:rPr lang="zh-CN" altLang="en-US" dirty="0"/>
              <a:t>计数，直到</a:t>
            </a:r>
            <a:r>
              <a:rPr lang="en-US" altLang="zh-CN" dirty="0"/>
              <a:t>0</a:t>
            </a:r>
            <a:r>
              <a:rPr lang="zh-CN" altLang="en-US" dirty="0"/>
              <a:t>，然后再次重装。循环往复。</a:t>
            </a:r>
            <a:endParaRPr lang="en-US" altLang="zh-CN" dirty="0"/>
          </a:p>
          <a:p>
            <a:r>
              <a:rPr lang="en-US" altLang="zh-CN" dirty="0" err="1"/>
              <a:t>SysTick</a:t>
            </a:r>
            <a:r>
              <a:rPr lang="zh-CN" altLang="en-US" dirty="0"/>
              <a:t>查询式编程（注意</a:t>
            </a:r>
            <a:r>
              <a:rPr lang="en-US" altLang="zh-CN" dirty="0"/>
              <a:t>24</a:t>
            </a:r>
            <a:r>
              <a:rPr lang="zh-CN" altLang="en-US" dirty="0"/>
              <a:t>位计数器不要溢出）</a:t>
            </a:r>
            <a:endParaRPr lang="en-US" altLang="zh-CN" dirty="0"/>
          </a:p>
          <a:p>
            <a:pPr lvl="1"/>
            <a:r>
              <a:rPr lang="en-US" altLang="zh-CN" sz="1600" i="1" dirty="0">
                <a:solidFill>
                  <a:schemeClr val="accent1"/>
                </a:solidFill>
              </a:rPr>
              <a:t>ui32SysClock = </a:t>
            </a:r>
            <a:r>
              <a:rPr lang="en-US" altLang="zh-CN" sz="1600" i="1" dirty="0" err="1">
                <a:solidFill>
                  <a:schemeClr val="accent1"/>
                </a:solidFill>
              </a:rPr>
              <a:t>SysCtlClockFreqSet</a:t>
            </a:r>
            <a:r>
              <a:rPr lang="en-US" altLang="zh-CN" sz="1600" i="1" dirty="0">
                <a:solidFill>
                  <a:schemeClr val="accent1"/>
                </a:solidFill>
              </a:rPr>
              <a:t>((SYSCTL_XTAL_16MHZ |SYSCTL_OSC_INT |SYSCTL_USE_OSC), 16000000);		</a:t>
            </a:r>
          </a:p>
          <a:p>
            <a:pPr lvl="1"/>
            <a:r>
              <a:rPr lang="en-US" altLang="zh-CN" sz="1600" i="1" dirty="0">
                <a:solidFill>
                  <a:schemeClr val="accent1"/>
                </a:solidFill>
              </a:rPr>
              <a:t>  </a:t>
            </a:r>
            <a:r>
              <a:rPr lang="en-US" altLang="zh-CN" sz="1600" i="1" dirty="0" err="1">
                <a:solidFill>
                  <a:schemeClr val="accent1"/>
                </a:solidFill>
              </a:rPr>
              <a:t>SysTickPeriodSet</a:t>
            </a:r>
            <a:r>
              <a:rPr lang="en-US" altLang="zh-CN" sz="1600" i="1" dirty="0">
                <a:solidFill>
                  <a:schemeClr val="accent1"/>
                </a:solidFill>
              </a:rPr>
              <a:t>(ui32SysClock/1000);	//</a:t>
            </a:r>
            <a:r>
              <a:rPr lang="zh-CN" altLang="en-US" sz="1600" i="1" dirty="0">
                <a:solidFill>
                  <a:schemeClr val="accent1"/>
                </a:solidFill>
              </a:rPr>
              <a:t>心跳节拍为</a:t>
            </a:r>
            <a:r>
              <a:rPr lang="en-US" altLang="zh-CN" sz="1600" i="1" dirty="0">
                <a:solidFill>
                  <a:schemeClr val="accent1"/>
                </a:solidFill>
              </a:rPr>
              <a:t>1mS</a:t>
            </a:r>
          </a:p>
          <a:p>
            <a:pPr lvl="1"/>
            <a:r>
              <a:rPr lang="en-US" altLang="zh-CN" sz="1600" i="1" dirty="0">
                <a:solidFill>
                  <a:schemeClr val="accent1"/>
                </a:solidFill>
              </a:rPr>
              <a:t> </a:t>
            </a:r>
            <a:r>
              <a:rPr lang="en-US" altLang="zh-CN" sz="1600" i="1" dirty="0" err="1">
                <a:solidFill>
                  <a:schemeClr val="accent1"/>
                </a:solidFill>
              </a:rPr>
              <a:t>SysTickEnable</a:t>
            </a:r>
            <a:r>
              <a:rPr lang="en-US" altLang="zh-CN" sz="1600" i="1" dirty="0">
                <a:solidFill>
                  <a:schemeClr val="accent1"/>
                </a:solidFill>
              </a:rPr>
              <a:t>();			//</a:t>
            </a:r>
            <a:r>
              <a:rPr lang="zh-CN" altLang="en-US" sz="1600" i="1" dirty="0">
                <a:solidFill>
                  <a:schemeClr val="accent1"/>
                </a:solidFill>
              </a:rPr>
              <a:t>使能</a:t>
            </a:r>
            <a:r>
              <a:rPr lang="en-US" altLang="zh-CN" sz="1600" i="1" dirty="0" err="1">
                <a:solidFill>
                  <a:schemeClr val="accent1"/>
                </a:solidFill>
              </a:rPr>
              <a:t>SysTick</a:t>
            </a:r>
            <a:endParaRPr lang="en-US" altLang="zh-CN" sz="1600" i="1" dirty="0">
              <a:solidFill>
                <a:schemeClr val="accent1"/>
              </a:solidFill>
            </a:endParaRPr>
          </a:p>
          <a:p>
            <a:pPr lvl="1"/>
            <a:r>
              <a:rPr lang="en-US" altLang="zh-CN" sz="1600" i="1" dirty="0">
                <a:solidFill>
                  <a:schemeClr val="accent1"/>
                </a:solidFill>
              </a:rPr>
              <a:t>ui32Value	= </a:t>
            </a:r>
            <a:r>
              <a:rPr lang="en-US" altLang="zh-CN" sz="1600" i="1" dirty="0" err="1">
                <a:solidFill>
                  <a:schemeClr val="accent1"/>
                </a:solidFill>
              </a:rPr>
              <a:t>SysTickValueGet</a:t>
            </a:r>
            <a:r>
              <a:rPr lang="en-US" altLang="zh-CN" sz="1600" i="1" dirty="0">
                <a:solidFill>
                  <a:schemeClr val="accent1"/>
                </a:solidFill>
              </a:rPr>
              <a:t>();		//</a:t>
            </a:r>
            <a:r>
              <a:rPr lang="en-US" altLang="zh-CN" sz="1600" i="1" dirty="0" err="1">
                <a:solidFill>
                  <a:schemeClr val="accent1"/>
                </a:solidFill>
              </a:rPr>
              <a:t>SysTick</a:t>
            </a:r>
            <a:r>
              <a:rPr lang="zh-CN" altLang="en-US" sz="1600" i="1" dirty="0">
                <a:solidFill>
                  <a:schemeClr val="accent1"/>
                </a:solidFill>
              </a:rPr>
              <a:t>定时器当前值，可以进行为</a:t>
            </a:r>
            <a:r>
              <a:rPr lang="en-US" altLang="zh-CN" sz="1600" i="1" dirty="0">
                <a:solidFill>
                  <a:schemeClr val="accent1"/>
                </a:solidFill>
              </a:rPr>
              <a:t>0</a:t>
            </a:r>
            <a:r>
              <a:rPr lang="zh-CN" altLang="en-US" sz="1600" i="1" dirty="0">
                <a:solidFill>
                  <a:schemeClr val="accent1"/>
                </a:solidFill>
              </a:rPr>
              <a:t>的判断处理</a:t>
            </a:r>
            <a:endParaRPr lang="en-US" altLang="zh-CN" sz="1600" i="1" dirty="0">
              <a:solidFill>
                <a:schemeClr val="accent1"/>
              </a:solidFill>
            </a:endParaRPr>
          </a:p>
        </p:txBody>
      </p:sp>
      <p:sp>
        <p:nvSpPr>
          <p:cNvPr id="3" name="标题 2"/>
          <p:cNvSpPr>
            <a:spLocks noGrp="1"/>
          </p:cNvSpPr>
          <p:nvPr>
            <p:ph type="title"/>
          </p:nvPr>
        </p:nvSpPr>
        <p:spPr/>
        <p:txBody>
          <a:bodyPr/>
          <a:lstStyle/>
          <a:p>
            <a:r>
              <a:rPr lang="en-US" altLang="zh-CN" dirty="0" err="1"/>
              <a:t>Systick</a:t>
            </a:r>
            <a:r>
              <a:rPr lang="en-US" altLang="zh-CN" dirty="0"/>
              <a:t> Timer(1) </a:t>
            </a:r>
            <a:endParaRPr lang="zh-CN" altLang="en-US" dirty="0"/>
          </a:p>
        </p:txBody>
      </p:sp>
    </p:spTree>
    <p:extLst>
      <p:ext uri="{BB962C8B-B14F-4D97-AF65-F5344CB8AC3E}">
        <p14:creationId xmlns:p14="http://schemas.microsoft.com/office/powerpoint/2010/main" val="23353284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dirty="0" err="1"/>
              <a:t>SysTick</a:t>
            </a:r>
            <a:r>
              <a:rPr lang="zh-CN" altLang="en-US" dirty="0"/>
              <a:t>中断编程（注意</a:t>
            </a:r>
            <a:r>
              <a:rPr lang="en-US" altLang="zh-CN" dirty="0"/>
              <a:t>24</a:t>
            </a:r>
            <a:r>
              <a:rPr lang="zh-CN" altLang="en-US" dirty="0"/>
              <a:t>位计数器不要溢出）</a:t>
            </a:r>
            <a:endParaRPr lang="en-US" altLang="zh-CN" dirty="0"/>
          </a:p>
          <a:p>
            <a:pPr lvl="1"/>
            <a:r>
              <a:rPr lang="en-US" altLang="zh-CN" sz="1600" i="1" dirty="0">
                <a:solidFill>
                  <a:schemeClr val="accent1"/>
                </a:solidFill>
              </a:rPr>
              <a:t>ui32SysClock = </a:t>
            </a:r>
            <a:r>
              <a:rPr lang="en-US" altLang="zh-CN" sz="1600" i="1" dirty="0" err="1">
                <a:solidFill>
                  <a:schemeClr val="accent1"/>
                </a:solidFill>
              </a:rPr>
              <a:t>SysCtlClockFreqSet</a:t>
            </a:r>
            <a:r>
              <a:rPr lang="en-US" altLang="zh-CN" sz="1600" i="1" dirty="0">
                <a:solidFill>
                  <a:schemeClr val="accent1"/>
                </a:solidFill>
              </a:rPr>
              <a:t>((SYSCTL_XTAL_16MHZ |SYSCTL_OSC_INT |SYSCTL_USE_OSC), 16000000);		</a:t>
            </a:r>
          </a:p>
          <a:p>
            <a:pPr lvl="1"/>
            <a:r>
              <a:rPr lang="en-US" altLang="zh-CN" sz="1600" i="1" dirty="0">
                <a:solidFill>
                  <a:schemeClr val="accent1"/>
                </a:solidFill>
              </a:rPr>
              <a:t>  </a:t>
            </a:r>
            <a:r>
              <a:rPr lang="en-US" altLang="zh-CN" sz="1600" i="1" dirty="0" err="1">
                <a:solidFill>
                  <a:schemeClr val="accent1"/>
                </a:solidFill>
              </a:rPr>
              <a:t>SysTickPeriodSet</a:t>
            </a:r>
            <a:r>
              <a:rPr lang="en-US" altLang="zh-CN" sz="1600" i="1" dirty="0">
                <a:solidFill>
                  <a:schemeClr val="accent1"/>
                </a:solidFill>
              </a:rPr>
              <a:t>(ui32SysClock/1000);	//</a:t>
            </a:r>
            <a:r>
              <a:rPr lang="zh-CN" altLang="en-US" sz="1600" i="1" dirty="0">
                <a:solidFill>
                  <a:schemeClr val="accent1"/>
                </a:solidFill>
              </a:rPr>
              <a:t>心跳节拍为</a:t>
            </a:r>
            <a:r>
              <a:rPr lang="en-US" altLang="zh-CN" sz="1600" i="1" dirty="0">
                <a:solidFill>
                  <a:schemeClr val="accent1"/>
                </a:solidFill>
              </a:rPr>
              <a:t>1mS</a:t>
            </a:r>
          </a:p>
          <a:p>
            <a:pPr lvl="1"/>
            <a:r>
              <a:rPr lang="en-US" altLang="zh-CN" sz="1600" i="1" dirty="0">
                <a:solidFill>
                  <a:schemeClr val="accent1"/>
                </a:solidFill>
              </a:rPr>
              <a:t> </a:t>
            </a:r>
            <a:r>
              <a:rPr lang="en-US" altLang="zh-CN" sz="1600" i="1" dirty="0" err="1">
                <a:solidFill>
                  <a:schemeClr val="accent1"/>
                </a:solidFill>
              </a:rPr>
              <a:t>SysTickEnable</a:t>
            </a:r>
            <a:r>
              <a:rPr lang="en-US" altLang="zh-CN" sz="1600" i="1" dirty="0">
                <a:solidFill>
                  <a:schemeClr val="accent1"/>
                </a:solidFill>
              </a:rPr>
              <a:t>();			//</a:t>
            </a:r>
            <a:r>
              <a:rPr lang="zh-CN" altLang="en-US" sz="1600" i="1" dirty="0">
                <a:solidFill>
                  <a:schemeClr val="accent1"/>
                </a:solidFill>
              </a:rPr>
              <a:t>使能</a:t>
            </a:r>
            <a:r>
              <a:rPr lang="en-US" altLang="zh-CN" sz="1600" i="1" dirty="0" err="1">
                <a:solidFill>
                  <a:schemeClr val="accent1"/>
                </a:solidFill>
              </a:rPr>
              <a:t>SysTick</a:t>
            </a:r>
            <a:endParaRPr lang="en-US" altLang="zh-CN" sz="1600" i="1" dirty="0">
              <a:solidFill>
                <a:schemeClr val="accent1"/>
              </a:solidFill>
            </a:endParaRPr>
          </a:p>
          <a:p>
            <a:pPr lvl="1"/>
            <a:r>
              <a:rPr lang="en-US" altLang="zh-CN" sz="1600" i="1" dirty="0">
                <a:solidFill>
                  <a:schemeClr val="accent1"/>
                </a:solidFill>
              </a:rPr>
              <a:t>	</a:t>
            </a:r>
            <a:r>
              <a:rPr lang="en-US" altLang="zh-CN" sz="1600" i="1" dirty="0" err="1">
                <a:solidFill>
                  <a:schemeClr val="accent1"/>
                </a:solidFill>
              </a:rPr>
              <a:t>SysTickIntEnable</a:t>
            </a:r>
            <a:r>
              <a:rPr lang="en-US" altLang="zh-CN" sz="1600" i="1" dirty="0">
                <a:solidFill>
                  <a:schemeClr val="accent1"/>
                </a:solidFill>
              </a:rPr>
              <a:t>();			//</a:t>
            </a:r>
            <a:r>
              <a:rPr lang="en-US" altLang="zh-CN" sz="1600" i="1" dirty="0" err="1">
                <a:solidFill>
                  <a:schemeClr val="accent1"/>
                </a:solidFill>
              </a:rPr>
              <a:t>SysTick</a:t>
            </a:r>
            <a:r>
              <a:rPr lang="zh-CN" altLang="en-US" sz="1600" i="1" dirty="0">
                <a:solidFill>
                  <a:schemeClr val="accent1"/>
                </a:solidFill>
              </a:rPr>
              <a:t>中断允许，每</a:t>
            </a:r>
            <a:r>
              <a:rPr lang="en-US" altLang="zh-CN" sz="1600" i="1" dirty="0">
                <a:solidFill>
                  <a:schemeClr val="accent1"/>
                </a:solidFill>
              </a:rPr>
              <a:t>1mS</a:t>
            </a:r>
            <a:r>
              <a:rPr lang="zh-CN" altLang="en-US" sz="1600" i="1" dirty="0">
                <a:solidFill>
                  <a:schemeClr val="accent1"/>
                </a:solidFill>
              </a:rPr>
              <a:t>进入一次中断</a:t>
            </a:r>
            <a:endParaRPr lang="en-US" altLang="zh-CN" sz="1600" i="1" dirty="0">
              <a:solidFill>
                <a:schemeClr val="accent1"/>
              </a:solidFill>
            </a:endParaRPr>
          </a:p>
          <a:p>
            <a:pPr lvl="1"/>
            <a:r>
              <a:rPr lang="en-US" altLang="zh-CN" sz="1600" i="1" dirty="0">
                <a:solidFill>
                  <a:schemeClr val="accent1"/>
                </a:solidFill>
              </a:rPr>
              <a:t>   </a:t>
            </a:r>
            <a:r>
              <a:rPr lang="en-US" altLang="zh-CN" sz="1600" i="1" dirty="0" err="1">
                <a:solidFill>
                  <a:schemeClr val="accent1"/>
                </a:solidFill>
              </a:rPr>
              <a:t>IntMasterEnable</a:t>
            </a:r>
            <a:r>
              <a:rPr lang="en-US" altLang="zh-CN" sz="1600" i="1" dirty="0">
                <a:solidFill>
                  <a:schemeClr val="accent1"/>
                </a:solidFill>
              </a:rPr>
              <a:t>();			///</a:t>
            </a:r>
            <a:r>
              <a:rPr lang="zh-CN" altLang="en-US" sz="1600" i="1" dirty="0">
                <a:solidFill>
                  <a:schemeClr val="accent1"/>
                </a:solidFill>
              </a:rPr>
              <a:t>总中断允许</a:t>
            </a:r>
            <a:r>
              <a:rPr lang="en-US" altLang="zh-CN" sz="1600" i="1" dirty="0">
                <a:solidFill>
                  <a:schemeClr val="accent1"/>
                </a:solidFill>
              </a:rPr>
              <a:t>	</a:t>
            </a:r>
          </a:p>
          <a:p>
            <a:pPr lvl="1"/>
            <a:r>
              <a:rPr lang="zh-CN" altLang="en-US" sz="1600" i="1" dirty="0">
                <a:solidFill>
                  <a:schemeClr val="accent1"/>
                </a:solidFill>
              </a:rPr>
              <a:t>程序分割线</a:t>
            </a:r>
            <a:endParaRPr lang="en-US" altLang="zh-CN" sz="1600" i="1" dirty="0">
              <a:solidFill>
                <a:schemeClr val="accent1"/>
              </a:solidFill>
            </a:endParaRPr>
          </a:p>
          <a:p>
            <a:pPr lvl="1"/>
            <a:r>
              <a:rPr lang="en-US" altLang="zh-CN" sz="1800" i="1" dirty="0">
                <a:solidFill>
                  <a:schemeClr val="accent1"/>
                </a:solidFill>
              </a:rPr>
              <a:t>void </a:t>
            </a:r>
            <a:r>
              <a:rPr lang="en-US" altLang="zh-CN" sz="1800" i="1" dirty="0" err="1">
                <a:solidFill>
                  <a:schemeClr val="accent1"/>
                </a:solidFill>
              </a:rPr>
              <a:t>SysTick_Handler</a:t>
            </a:r>
            <a:r>
              <a:rPr lang="en-US" altLang="zh-CN" sz="1800" i="1" dirty="0">
                <a:solidFill>
                  <a:schemeClr val="accent1"/>
                </a:solidFill>
              </a:rPr>
              <a:t>(void)</a:t>
            </a:r>
          </a:p>
          <a:p>
            <a:pPr lvl="1"/>
            <a:r>
              <a:rPr lang="zh-CN" altLang="en-US" sz="1800" i="1" dirty="0">
                <a:solidFill>
                  <a:schemeClr val="accent1"/>
                </a:solidFill>
              </a:rPr>
              <a:t>｛</a:t>
            </a:r>
            <a:endParaRPr lang="en-US" altLang="zh-CN" i="1" dirty="0">
              <a:solidFill>
                <a:schemeClr val="accent1"/>
              </a:solidFill>
            </a:endParaRPr>
          </a:p>
          <a:p>
            <a:pPr lvl="1"/>
            <a:r>
              <a:rPr lang="en-US" altLang="zh-CN" sz="1800" i="1" dirty="0">
                <a:solidFill>
                  <a:schemeClr val="accent1"/>
                </a:solidFill>
              </a:rPr>
              <a:t>//</a:t>
            </a:r>
            <a:r>
              <a:rPr lang="zh-CN" altLang="en-US" sz="1800" i="1" dirty="0">
                <a:solidFill>
                  <a:schemeClr val="accent1"/>
                </a:solidFill>
              </a:rPr>
              <a:t>在此实现</a:t>
            </a:r>
            <a:r>
              <a:rPr lang="en-US" altLang="zh-CN" sz="1800" i="1" dirty="0">
                <a:solidFill>
                  <a:schemeClr val="accent1"/>
                </a:solidFill>
              </a:rPr>
              <a:t>SYSTICK</a:t>
            </a:r>
            <a:r>
              <a:rPr lang="zh-CN" altLang="en-US" sz="1800" i="1" dirty="0">
                <a:solidFill>
                  <a:schemeClr val="accent1"/>
                </a:solidFill>
              </a:rPr>
              <a:t>中断函数功能</a:t>
            </a:r>
            <a:endParaRPr lang="en-US" altLang="zh-CN" i="1" dirty="0">
              <a:solidFill>
                <a:schemeClr val="accent1"/>
              </a:solidFill>
            </a:endParaRPr>
          </a:p>
          <a:p>
            <a:pPr lvl="1"/>
            <a:r>
              <a:rPr lang="zh-CN" altLang="en-US" sz="1800" i="1" dirty="0">
                <a:solidFill>
                  <a:schemeClr val="accent1"/>
                </a:solidFill>
              </a:rPr>
              <a:t>｝</a:t>
            </a:r>
            <a:endParaRPr lang="en-US" altLang="zh-CN" sz="1800" i="1" dirty="0">
              <a:solidFill>
                <a:schemeClr val="accent1"/>
              </a:solidFill>
            </a:endParaRPr>
          </a:p>
          <a:p>
            <a:pPr lvl="1"/>
            <a:endParaRPr lang="en-US" altLang="zh-CN" sz="1600" i="1" dirty="0">
              <a:solidFill>
                <a:schemeClr val="accent1"/>
              </a:solidFill>
            </a:endParaRPr>
          </a:p>
          <a:p>
            <a:pPr lvl="1"/>
            <a:endParaRPr lang="en-US" altLang="zh-CN" sz="1600" i="1" dirty="0">
              <a:solidFill>
                <a:schemeClr val="accent1"/>
              </a:solidFill>
            </a:endParaRPr>
          </a:p>
          <a:p>
            <a:endParaRPr lang="zh-CN" altLang="en-US" dirty="0"/>
          </a:p>
        </p:txBody>
      </p:sp>
      <p:sp>
        <p:nvSpPr>
          <p:cNvPr id="3" name="标题 2"/>
          <p:cNvSpPr>
            <a:spLocks noGrp="1"/>
          </p:cNvSpPr>
          <p:nvPr>
            <p:ph type="title"/>
          </p:nvPr>
        </p:nvSpPr>
        <p:spPr/>
        <p:txBody>
          <a:bodyPr/>
          <a:lstStyle/>
          <a:p>
            <a:r>
              <a:rPr lang="en-US" altLang="zh-CN" dirty="0" err="1"/>
              <a:t>Systick</a:t>
            </a:r>
            <a:r>
              <a:rPr lang="en-US" altLang="zh-CN" dirty="0"/>
              <a:t> Timer(2) </a:t>
            </a:r>
            <a:endParaRPr lang="zh-CN" altLang="en-US" dirty="0"/>
          </a:p>
        </p:txBody>
      </p:sp>
    </p:spTree>
    <p:extLst>
      <p:ext uri="{BB962C8B-B14F-4D97-AF65-F5344CB8AC3E}">
        <p14:creationId xmlns:p14="http://schemas.microsoft.com/office/powerpoint/2010/main" val="38321934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dirty="0"/>
              <a:t>GPIO</a:t>
            </a:r>
            <a:r>
              <a:rPr lang="zh-CN" altLang="en-US" dirty="0"/>
              <a:t>模式</a:t>
            </a:r>
            <a:endParaRPr lang="en-US" altLang="zh-CN" dirty="0"/>
          </a:p>
          <a:p>
            <a:endParaRPr lang="en-US" altLang="zh-CN" dirty="0"/>
          </a:p>
          <a:p>
            <a:endParaRPr lang="zh-CN" altLang="en-US" dirty="0"/>
          </a:p>
        </p:txBody>
      </p:sp>
      <p:sp>
        <p:nvSpPr>
          <p:cNvPr id="3" name="标题 2"/>
          <p:cNvSpPr>
            <a:spLocks noGrp="1"/>
          </p:cNvSpPr>
          <p:nvPr>
            <p:ph type="title"/>
          </p:nvPr>
        </p:nvSpPr>
        <p:spPr/>
        <p:txBody>
          <a:bodyPr/>
          <a:lstStyle/>
          <a:p>
            <a:r>
              <a:rPr lang="en-US" altLang="zh-CN" dirty="0"/>
              <a:t>General-Purpose Input/Outputs (GPIOs) (2) </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668787254"/>
              </p:ext>
            </p:extLst>
          </p:nvPr>
        </p:nvGraphicFramePr>
        <p:xfrm>
          <a:off x="2438400" y="1809440"/>
          <a:ext cx="5791200" cy="4673973"/>
        </p:xfrm>
        <a:graphic>
          <a:graphicData uri="http://schemas.openxmlformats.org/drawingml/2006/table">
            <a:tbl>
              <a:tblPr firstRow="1" bandRow="1">
                <a:tableStyleId>{5C22544A-7EE6-4342-B048-85BDC9FD1C3A}</a:tableStyleId>
              </a:tblPr>
              <a:tblGrid>
                <a:gridCol w="2063115">
                  <a:extLst>
                    <a:ext uri="{9D8B030D-6E8A-4147-A177-3AD203B41FA5}">
                      <a16:colId xmlns:a16="http://schemas.microsoft.com/office/drawing/2014/main" val="3026990186"/>
                    </a:ext>
                  </a:extLst>
                </a:gridCol>
                <a:gridCol w="3728085">
                  <a:extLst>
                    <a:ext uri="{9D8B030D-6E8A-4147-A177-3AD203B41FA5}">
                      <a16:colId xmlns:a16="http://schemas.microsoft.com/office/drawing/2014/main" val="2626252718"/>
                    </a:ext>
                  </a:extLst>
                </a:gridCol>
              </a:tblGrid>
              <a:tr h="309282">
                <a:tc>
                  <a:txBody>
                    <a:bodyPr/>
                    <a:lstStyle/>
                    <a:p>
                      <a:r>
                        <a:rPr lang="en-US" altLang="zh-CN" sz="1400" dirty="0"/>
                        <a:t>GPIO</a:t>
                      </a:r>
                      <a:endParaRPr lang="zh-CN" altLang="en-US" sz="1400" dirty="0"/>
                    </a:p>
                  </a:txBody>
                  <a:tcPr/>
                </a:tc>
                <a:tc>
                  <a:txBody>
                    <a:bodyPr/>
                    <a:lstStyle/>
                    <a:p>
                      <a:r>
                        <a:rPr lang="en-US" altLang="zh-CN" sz="1400" dirty="0"/>
                        <a:t>TM4C1290 Series</a:t>
                      </a:r>
                      <a:endParaRPr lang="zh-CN" altLang="en-US" sz="1400" dirty="0"/>
                    </a:p>
                  </a:txBody>
                  <a:tcPr/>
                </a:tc>
                <a:extLst>
                  <a:ext uri="{0D108BD9-81ED-4DB2-BD59-A6C34878D82A}">
                    <a16:rowId xmlns:a16="http://schemas.microsoft.com/office/drawing/2014/main" val="2410952148"/>
                  </a:ext>
                </a:extLst>
              </a:tr>
              <a:tr h="1214718">
                <a:tc>
                  <a:txBody>
                    <a:bodyPr/>
                    <a:lstStyle/>
                    <a:p>
                      <a:r>
                        <a:rPr lang="en-US" altLang="zh-CN" sz="1400" dirty="0"/>
                        <a:t>Input Mode</a:t>
                      </a:r>
                      <a:endParaRPr lang="zh-CN" altLang="en-US" sz="1400" dirty="0"/>
                    </a:p>
                  </a:txBody>
                  <a:tcPr/>
                </a:tc>
                <a:tc>
                  <a:txBody>
                    <a:bodyPr/>
                    <a:lstStyle/>
                    <a:p>
                      <a:r>
                        <a:rPr lang="en-US" altLang="zh-CN" sz="1400" dirty="0"/>
                        <a:t>Floating</a:t>
                      </a:r>
                    </a:p>
                    <a:p>
                      <a:r>
                        <a:rPr lang="en-US" altLang="zh-CN" sz="1400" dirty="0"/>
                        <a:t>Pull-Up       (</a:t>
                      </a:r>
                      <a:r>
                        <a:rPr lang="fi-FI" altLang="zh-CN" sz="1400" kern="1200" dirty="0">
                          <a:solidFill>
                            <a:schemeClr val="dk1"/>
                          </a:solidFill>
                          <a:latin typeface="+mn-lt"/>
                          <a:ea typeface="+mn-ea"/>
                          <a:cs typeface="+mn-cs"/>
                        </a:rPr>
                        <a:t>GPIO_PIN_TYPE_STD_WPU )</a:t>
                      </a:r>
                      <a:br>
                        <a:rPr lang="fi-FI" altLang="zh-CN" sz="1400" kern="1200" dirty="0">
                          <a:solidFill>
                            <a:schemeClr val="dk1"/>
                          </a:solidFill>
                          <a:latin typeface="+mn-lt"/>
                          <a:ea typeface="+mn-ea"/>
                          <a:cs typeface="+mn-cs"/>
                        </a:rPr>
                      </a:br>
                      <a:r>
                        <a:rPr lang="en-US" altLang="zh-CN" sz="1400" dirty="0"/>
                        <a:t>Pull-Down  (</a:t>
                      </a:r>
                      <a:r>
                        <a:rPr lang="fi-FI" altLang="zh-CN" sz="1400" kern="1200" dirty="0">
                          <a:solidFill>
                            <a:schemeClr val="dk1"/>
                          </a:solidFill>
                          <a:latin typeface="+mn-lt"/>
                          <a:ea typeface="+mn-ea"/>
                          <a:cs typeface="+mn-cs"/>
                        </a:rPr>
                        <a:t>GPIO_PIN_TYPE_STD_WPD )</a:t>
                      </a:r>
                    </a:p>
                    <a:p>
                      <a:r>
                        <a:rPr lang="fi-FI" altLang="zh-CN" sz="1400" kern="1200" dirty="0">
                          <a:solidFill>
                            <a:schemeClr val="dk1"/>
                          </a:solidFill>
                          <a:latin typeface="+mn-lt"/>
                          <a:ea typeface="+mn-ea"/>
                          <a:cs typeface="+mn-cs"/>
                        </a:rPr>
                        <a:t>WAKE         (GPIO_PIN_TYPE_WAKE_HIGH)</a:t>
                      </a:r>
                    </a:p>
                    <a:p>
                      <a:pPr marL="0" marR="0" lvl="0" indent="0" algn="l" defTabSz="914400" rtl="0" eaLnBrk="1" fontAlgn="auto" latinLnBrk="0" hangingPunct="1">
                        <a:lnSpc>
                          <a:spcPct val="100000"/>
                        </a:lnSpc>
                        <a:spcBef>
                          <a:spcPts val="0"/>
                        </a:spcBef>
                        <a:spcAft>
                          <a:spcPts val="0"/>
                        </a:spcAft>
                        <a:buClrTx/>
                        <a:buSzTx/>
                        <a:buFontTx/>
                        <a:buNone/>
                        <a:tabLst/>
                        <a:defRPr/>
                      </a:pPr>
                      <a:r>
                        <a:rPr lang="fi-FI" altLang="zh-CN" sz="1400" kern="1200" dirty="0">
                          <a:solidFill>
                            <a:schemeClr val="dk1"/>
                          </a:solidFill>
                          <a:latin typeface="+mn-lt"/>
                          <a:ea typeface="+mn-ea"/>
                          <a:cs typeface="+mn-cs"/>
                        </a:rPr>
                        <a:t>                   (GPIO_PIN_TYPE_WAKE_LOW)</a:t>
                      </a:r>
                      <a:endParaRPr lang="zh-CN" altLang="en-US" sz="1400" dirty="0"/>
                    </a:p>
                  </a:txBody>
                  <a:tcPr/>
                </a:tc>
                <a:extLst>
                  <a:ext uri="{0D108BD9-81ED-4DB2-BD59-A6C34878D82A}">
                    <a16:rowId xmlns:a16="http://schemas.microsoft.com/office/drawing/2014/main" val="1646586126"/>
                  </a:ext>
                </a:extLst>
              </a:tr>
              <a:tr h="1371600">
                <a:tc>
                  <a:txBody>
                    <a:bodyPr/>
                    <a:lstStyle/>
                    <a:p>
                      <a:r>
                        <a:rPr lang="en-US" altLang="zh-CN" sz="1400" dirty="0"/>
                        <a:t>General Purpose Output</a:t>
                      </a:r>
                      <a:endParaRPr lang="zh-CN" altLang="en-US" sz="1400" dirty="0"/>
                    </a:p>
                  </a:txBody>
                  <a:tcPr/>
                </a:tc>
                <a:tc>
                  <a:txBody>
                    <a:bodyPr/>
                    <a:lstStyle/>
                    <a:p>
                      <a:r>
                        <a:rPr lang="en-US" altLang="zh-CN" sz="1400" dirty="0"/>
                        <a:t>Push-Pull    (</a:t>
                      </a:r>
                      <a:r>
                        <a:rPr lang="fi-FI" altLang="zh-CN" sz="1400" kern="1200" dirty="0">
                          <a:solidFill>
                            <a:schemeClr val="dk1"/>
                          </a:solidFill>
                          <a:latin typeface="+mn-lt"/>
                          <a:ea typeface="+mn-ea"/>
                          <a:cs typeface="+mn-cs"/>
                        </a:rPr>
                        <a:t>GPIO_PIN_TYPE_STD )</a:t>
                      </a:r>
                      <a:endParaRPr lang="en-US" altLang="zh-CN" sz="1400" dirty="0"/>
                    </a:p>
                    <a:p>
                      <a:r>
                        <a:rPr lang="en-US" altLang="zh-CN" sz="1400" dirty="0"/>
                        <a:t>Open-Drain(</a:t>
                      </a:r>
                      <a:r>
                        <a:rPr lang="fi-FI" altLang="zh-CN" sz="1400" kern="1200" dirty="0">
                          <a:solidFill>
                            <a:schemeClr val="dk1"/>
                          </a:solidFill>
                          <a:latin typeface="+mn-lt"/>
                          <a:ea typeface="+mn-ea"/>
                          <a:cs typeface="+mn-cs"/>
                        </a:rPr>
                        <a:t>GPIO_PIN_TYPE_OD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err="1"/>
                        <a:t>Push-Pull+Pull-Up</a:t>
                      </a:r>
                      <a:r>
                        <a:rPr lang="en-US" altLang="zh-CN" sz="1400" dirty="0"/>
                        <a:t>   (</a:t>
                      </a:r>
                      <a:r>
                        <a:rPr lang="fi-FI" altLang="zh-CN" sz="1400" kern="1200" dirty="0">
                          <a:solidFill>
                            <a:schemeClr val="dk1"/>
                          </a:solidFill>
                          <a:latin typeface="+mn-lt"/>
                          <a:ea typeface="+mn-ea"/>
                          <a:cs typeface="+mn-cs"/>
                        </a:rPr>
                        <a:t>GPIO_PIN_TYPE_STD_WPU )</a:t>
                      </a:r>
                      <a:br>
                        <a:rPr lang="fi-FI" altLang="zh-CN" sz="1400" kern="1200" dirty="0">
                          <a:solidFill>
                            <a:schemeClr val="dk1"/>
                          </a:solidFill>
                          <a:latin typeface="+mn-lt"/>
                          <a:ea typeface="+mn-ea"/>
                          <a:cs typeface="+mn-cs"/>
                        </a:rPr>
                      </a:br>
                      <a:r>
                        <a:rPr lang="en-US" altLang="zh-CN" sz="1400" dirty="0" err="1"/>
                        <a:t>Push-Pull+Pull-Down</a:t>
                      </a:r>
                      <a:r>
                        <a:rPr lang="en-US" altLang="zh-CN" sz="1400" dirty="0"/>
                        <a:t> (</a:t>
                      </a:r>
                      <a:r>
                        <a:rPr lang="fi-FI" altLang="zh-CN" sz="1400" kern="1200" dirty="0">
                          <a:solidFill>
                            <a:schemeClr val="dk1"/>
                          </a:solidFill>
                          <a:latin typeface="+mn-lt"/>
                          <a:ea typeface="+mn-ea"/>
                          <a:cs typeface="+mn-cs"/>
                        </a:rPr>
                        <a:t>GPIO_PIN_TYPE_STD_WPD )</a:t>
                      </a:r>
                      <a:endParaRPr lang="zh-CN" altLang="en-US" sz="1400" dirty="0"/>
                    </a:p>
                  </a:txBody>
                  <a:tcPr/>
                </a:tc>
                <a:extLst>
                  <a:ext uri="{0D108BD9-81ED-4DB2-BD59-A6C34878D82A}">
                    <a16:rowId xmlns:a16="http://schemas.microsoft.com/office/drawing/2014/main" val="1565289394"/>
                  </a:ext>
                </a:extLst>
              </a:tr>
              <a:tr h="309282">
                <a:tc>
                  <a:txBody>
                    <a:bodyPr/>
                    <a:lstStyle/>
                    <a:p>
                      <a:r>
                        <a:rPr lang="en-US" altLang="zh-CN" sz="1400" dirty="0"/>
                        <a:t>Analog</a:t>
                      </a:r>
                      <a:endParaRPr lang="zh-CN" altLang="en-US" sz="1400" dirty="0"/>
                    </a:p>
                  </a:txBody>
                  <a:tcPr/>
                </a:tc>
                <a:tc>
                  <a:txBody>
                    <a:bodyPr/>
                    <a:lstStyle/>
                    <a:p>
                      <a:r>
                        <a:rPr lang="en-US" altLang="zh-CN" sz="1400" dirty="0"/>
                        <a:t>Analog        (</a:t>
                      </a:r>
                      <a:r>
                        <a:rPr lang="fi-FI" altLang="zh-CN" sz="1400" kern="1200" dirty="0">
                          <a:solidFill>
                            <a:schemeClr val="dk1"/>
                          </a:solidFill>
                          <a:latin typeface="+mn-lt"/>
                          <a:ea typeface="+mn-ea"/>
                          <a:cs typeface="+mn-cs"/>
                        </a:rPr>
                        <a:t>GPIO_PIN_TYPE_Analog )</a:t>
                      </a:r>
                      <a:endParaRPr lang="zh-CN" altLang="en-US" sz="1400" dirty="0"/>
                    </a:p>
                  </a:txBody>
                  <a:tcPr/>
                </a:tc>
                <a:extLst>
                  <a:ext uri="{0D108BD9-81ED-4DB2-BD59-A6C34878D82A}">
                    <a16:rowId xmlns:a16="http://schemas.microsoft.com/office/drawing/2014/main" val="109568416"/>
                  </a:ext>
                </a:extLst>
              </a:tr>
              <a:tr h="1469091">
                <a:tc>
                  <a:txBody>
                    <a:bodyPr/>
                    <a:lstStyle/>
                    <a:p>
                      <a:r>
                        <a:rPr lang="en-US" altLang="zh-CN" sz="1400" dirty="0"/>
                        <a:t>Alternate Function Output</a:t>
                      </a:r>
                      <a:endParaRPr lang="zh-CN" altLang="en-US" sz="1400" dirty="0"/>
                    </a:p>
                  </a:txBody>
                  <a:tcPr/>
                </a:tc>
                <a:tc>
                  <a:txBody>
                    <a:bodyPr/>
                    <a:lstStyle/>
                    <a:p>
                      <a:r>
                        <a:rPr lang="en-US" altLang="zh-CN" sz="1400" dirty="0"/>
                        <a:t>Push-Pull    (</a:t>
                      </a:r>
                      <a:r>
                        <a:rPr lang="fi-FI" altLang="zh-CN" sz="1400" kern="1200" dirty="0">
                          <a:solidFill>
                            <a:schemeClr val="dk1"/>
                          </a:solidFill>
                          <a:latin typeface="+mn-lt"/>
                          <a:ea typeface="+mn-ea"/>
                          <a:cs typeface="+mn-cs"/>
                        </a:rPr>
                        <a:t>GPIO_PIN_TYPE_STD )</a:t>
                      </a:r>
                      <a:endParaRPr lang="en-US" altLang="zh-CN" sz="1400" dirty="0"/>
                    </a:p>
                    <a:p>
                      <a:r>
                        <a:rPr lang="en-US" altLang="zh-CN" sz="1400" dirty="0"/>
                        <a:t>Open-Drain(</a:t>
                      </a:r>
                      <a:r>
                        <a:rPr lang="fi-FI" altLang="zh-CN" sz="1400" kern="1200" dirty="0">
                          <a:solidFill>
                            <a:schemeClr val="dk1"/>
                          </a:solidFill>
                          <a:latin typeface="+mn-lt"/>
                          <a:ea typeface="+mn-ea"/>
                          <a:cs typeface="+mn-cs"/>
                        </a:rPr>
                        <a:t>GPIO_PIN_TYPE_OD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err="1"/>
                        <a:t>Push-Pull+Pull-Up</a:t>
                      </a:r>
                      <a:r>
                        <a:rPr lang="en-US" altLang="zh-CN" sz="1400" dirty="0"/>
                        <a:t>   (</a:t>
                      </a:r>
                      <a:r>
                        <a:rPr lang="fi-FI" altLang="zh-CN" sz="1400" kern="1200" dirty="0">
                          <a:solidFill>
                            <a:schemeClr val="dk1"/>
                          </a:solidFill>
                          <a:latin typeface="+mn-lt"/>
                          <a:ea typeface="+mn-ea"/>
                          <a:cs typeface="+mn-cs"/>
                        </a:rPr>
                        <a:t>GPIO_PIN_TYPE_STD_WPU )</a:t>
                      </a:r>
                      <a:br>
                        <a:rPr lang="fi-FI" altLang="zh-CN" sz="1400" kern="1200" dirty="0">
                          <a:solidFill>
                            <a:schemeClr val="dk1"/>
                          </a:solidFill>
                          <a:latin typeface="+mn-lt"/>
                          <a:ea typeface="+mn-ea"/>
                          <a:cs typeface="+mn-cs"/>
                        </a:rPr>
                      </a:br>
                      <a:r>
                        <a:rPr lang="en-US" altLang="zh-CN" sz="1400" dirty="0" err="1"/>
                        <a:t>Push-Pull+Pull-Down</a:t>
                      </a:r>
                      <a:r>
                        <a:rPr lang="en-US" altLang="zh-CN" sz="1400" dirty="0"/>
                        <a:t> (</a:t>
                      </a:r>
                      <a:r>
                        <a:rPr lang="fi-FI" altLang="zh-CN" sz="1400" kern="1200" dirty="0">
                          <a:solidFill>
                            <a:schemeClr val="dk1"/>
                          </a:solidFill>
                          <a:latin typeface="+mn-lt"/>
                          <a:ea typeface="+mn-ea"/>
                          <a:cs typeface="+mn-cs"/>
                        </a:rPr>
                        <a:t>GPIO_PIN_TYPE_STD_WPD )</a:t>
                      </a:r>
                      <a:endParaRPr lang="zh-CN" altLang="en-US" sz="1400" dirty="0"/>
                    </a:p>
                  </a:txBody>
                  <a:tcPr/>
                </a:tc>
                <a:extLst>
                  <a:ext uri="{0D108BD9-81ED-4DB2-BD59-A6C34878D82A}">
                    <a16:rowId xmlns:a16="http://schemas.microsoft.com/office/drawing/2014/main" val="4030383973"/>
                  </a:ext>
                </a:extLst>
              </a:tr>
            </a:tbl>
          </a:graphicData>
        </a:graphic>
      </p:graphicFrame>
    </p:spTree>
    <p:extLst>
      <p:ext uri="{BB962C8B-B14F-4D97-AF65-F5344CB8AC3E}">
        <p14:creationId xmlns:p14="http://schemas.microsoft.com/office/powerpoint/2010/main" val="39213480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输入上拉模式</a:t>
            </a:r>
            <a:endParaRPr lang="en-US" altLang="zh-CN" dirty="0"/>
          </a:p>
          <a:p>
            <a:endParaRPr lang="zh-CN" altLang="en-US" dirty="0"/>
          </a:p>
        </p:txBody>
      </p:sp>
      <p:sp>
        <p:nvSpPr>
          <p:cNvPr id="3" name="标题 2"/>
          <p:cNvSpPr>
            <a:spLocks noGrp="1"/>
          </p:cNvSpPr>
          <p:nvPr>
            <p:ph type="title"/>
          </p:nvPr>
        </p:nvSpPr>
        <p:spPr/>
        <p:txBody>
          <a:bodyPr/>
          <a:lstStyle/>
          <a:p>
            <a:r>
              <a:rPr lang="en-US" altLang="zh-CN" dirty="0"/>
              <a:t>General-Purpose Input/Outputs (GPIOs) (3) </a:t>
            </a:r>
            <a:endParaRPr lang="zh-CN" altLang="en-US" dirty="0"/>
          </a:p>
        </p:txBody>
      </p:sp>
      <p:pic>
        <p:nvPicPr>
          <p:cNvPr id="4" name="图片 3"/>
          <p:cNvPicPr>
            <a:picLocks noChangeAspect="1"/>
          </p:cNvPicPr>
          <p:nvPr/>
        </p:nvPicPr>
        <p:blipFill>
          <a:blip r:embed="rId2"/>
          <a:stretch>
            <a:fillRect/>
          </a:stretch>
        </p:blipFill>
        <p:spPr>
          <a:xfrm>
            <a:off x="515047" y="2096734"/>
            <a:ext cx="7943153" cy="4479884"/>
          </a:xfrm>
          <a:prstGeom prst="rect">
            <a:avLst/>
          </a:prstGeom>
        </p:spPr>
      </p:pic>
    </p:spTree>
    <p:extLst>
      <p:ext uri="{BB962C8B-B14F-4D97-AF65-F5344CB8AC3E}">
        <p14:creationId xmlns:p14="http://schemas.microsoft.com/office/powerpoint/2010/main" val="33935078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658699" y="1548461"/>
            <a:ext cx="11162884" cy="4921498"/>
          </a:xfrm>
        </p:spPr>
        <p:txBody>
          <a:bodyPr/>
          <a:lstStyle/>
          <a:p>
            <a:r>
              <a:rPr lang="zh-CN" altLang="en-US" dirty="0"/>
              <a:t>输入下拉</a:t>
            </a:r>
            <a:endParaRPr lang="en-US" altLang="zh-CN" dirty="0"/>
          </a:p>
          <a:p>
            <a:endParaRPr lang="zh-CN" altLang="en-US" dirty="0"/>
          </a:p>
        </p:txBody>
      </p:sp>
      <p:sp>
        <p:nvSpPr>
          <p:cNvPr id="3" name="标题 2"/>
          <p:cNvSpPr>
            <a:spLocks noGrp="1"/>
          </p:cNvSpPr>
          <p:nvPr>
            <p:ph type="title"/>
          </p:nvPr>
        </p:nvSpPr>
        <p:spPr/>
        <p:txBody>
          <a:bodyPr/>
          <a:lstStyle/>
          <a:p>
            <a:r>
              <a:rPr lang="en-US" altLang="zh-CN" dirty="0"/>
              <a:t>General-Purpose Input/Outputs (GPIOs) (4) </a:t>
            </a:r>
            <a:endParaRPr lang="zh-CN" altLang="en-US" dirty="0"/>
          </a:p>
        </p:txBody>
      </p:sp>
      <p:pic>
        <p:nvPicPr>
          <p:cNvPr id="4" name="图片 3"/>
          <p:cNvPicPr>
            <a:picLocks noChangeAspect="1"/>
          </p:cNvPicPr>
          <p:nvPr/>
        </p:nvPicPr>
        <p:blipFill>
          <a:blip r:embed="rId2"/>
          <a:stretch>
            <a:fillRect/>
          </a:stretch>
        </p:blipFill>
        <p:spPr>
          <a:xfrm>
            <a:off x="481715" y="2137671"/>
            <a:ext cx="7900286" cy="4462757"/>
          </a:xfrm>
          <a:prstGeom prst="rect">
            <a:avLst/>
          </a:prstGeom>
        </p:spPr>
      </p:pic>
    </p:spTree>
    <p:extLst>
      <p:ext uri="{BB962C8B-B14F-4D97-AF65-F5344CB8AC3E}">
        <p14:creationId xmlns:p14="http://schemas.microsoft.com/office/powerpoint/2010/main" val="18471947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推挽输出</a:t>
            </a:r>
            <a:endParaRPr lang="en-US" altLang="zh-CN" dirty="0"/>
          </a:p>
          <a:p>
            <a:endParaRPr lang="zh-CN" altLang="en-US" dirty="0"/>
          </a:p>
        </p:txBody>
      </p:sp>
      <p:sp>
        <p:nvSpPr>
          <p:cNvPr id="3" name="标题 2"/>
          <p:cNvSpPr>
            <a:spLocks noGrp="1"/>
          </p:cNvSpPr>
          <p:nvPr>
            <p:ph type="title"/>
          </p:nvPr>
        </p:nvSpPr>
        <p:spPr/>
        <p:txBody>
          <a:bodyPr/>
          <a:lstStyle/>
          <a:p>
            <a:r>
              <a:rPr lang="en-US" altLang="zh-CN" dirty="0"/>
              <a:t>General-Purpose Input/Outputs (GPIOs) (5) </a:t>
            </a:r>
            <a:endParaRPr lang="zh-CN" altLang="en-US" dirty="0"/>
          </a:p>
        </p:txBody>
      </p:sp>
      <p:pic>
        <p:nvPicPr>
          <p:cNvPr id="4" name="图片 3"/>
          <p:cNvPicPr>
            <a:picLocks noChangeAspect="1"/>
          </p:cNvPicPr>
          <p:nvPr/>
        </p:nvPicPr>
        <p:blipFill>
          <a:blip r:embed="rId2"/>
          <a:stretch>
            <a:fillRect/>
          </a:stretch>
        </p:blipFill>
        <p:spPr>
          <a:xfrm>
            <a:off x="576953" y="2180871"/>
            <a:ext cx="7652648" cy="4476700"/>
          </a:xfrm>
          <a:prstGeom prst="rect">
            <a:avLst/>
          </a:prstGeom>
        </p:spPr>
      </p:pic>
    </p:spTree>
    <p:extLst>
      <p:ext uri="{BB962C8B-B14F-4D97-AF65-F5344CB8AC3E}">
        <p14:creationId xmlns:p14="http://schemas.microsoft.com/office/powerpoint/2010/main" val="3498438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TM4C1294NCPDT Microcontroller Overview</a:t>
            </a:r>
            <a:endParaRPr lang="zh-CN" altLang="en-US" dirty="0"/>
          </a:p>
        </p:txBody>
      </p:sp>
      <p:pic>
        <p:nvPicPr>
          <p:cNvPr id="3" name="图片 2"/>
          <p:cNvPicPr>
            <a:picLocks noChangeAspect="1"/>
          </p:cNvPicPr>
          <p:nvPr/>
        </p:nvPicPr>
        <p:blipFill>
          <a:blip r:embed="rId2"/>
          <a:stretch>
            <a:fillRect/>
          </a:stretch>
        </p:blipFill>
        <p:spPr>
          <a:xfrm>
            <a:off x="658701" y="1905000"/>
            <a:ext cx="4610100" cy="4895850"/>
          </a:xfrm>
          <a:prstGeom prst="rect">
            <a:avLst/>
          </a:prstGeom>
        </p:spPr>
      </p:pic>
      <p:sp>
        <p:nvSpPr>
          <p:cNvPr id="5" name="文本框 4"/>
          <p:cNvSpPr txBox="1"/>
          <p:nvPr/>
        </p:nvSpPr>
        <p:spPr>
          <a:xfrm>
            <a:off x="6585527" y="1686933"/>
            <a:ext cx="4953000" cy="3247043"/>
          </a:xfrm>
          <a:prstGeom prst="rect">
            <a:avLst/>
          </a:prstGeom>
          <a:noFill/>
        </p:spPr>
        <p:txBody>
          <a:bodyPr wrap="square" rtlCol="0">
            <a:spAutoFit/>
          </a:bodyPr>
          <a:lstStyle/>
          <a:p>
            <a:pPr marL="285750" indent="-285750">
              <a:buFont typeface="Wingdings" panose="05000000000000000000" pitchFamily="2" charset="2"/>
              <a:buChar char="n"/>
            </a:pPr>
            <a:r>
              <a:rPr lang="en-US" altLang="zh-CN" sz="1700" dirty="0"/>
              <a:t>On-chip Serial Peripherals</a:t>
            </a:r>
          </a:p>
          <a:p>
            <a:pPr marL="742950" lvl="1" indent="-285750">
              <a:buFont typeface="Wingdings" panose="05000000000000000000" pitchFamily="2" charset="2"/>
              <a:buChar char="ü"/>
            </a:pPr>
            <a:r>
              <a:rPr lang="en-US" altLang="zh-CN" sz="1600" dirty="0"/>
              <a:t>Eight UARTs</a:t>
            </a:r>
          </a:p>
          <a:p>
            <a:pPr marL="742950" lvl="1" indent="-285750">
              <a:buFont typeface="Wingdings" panose="05000000000000000000" pitchFamily="2" charset="2"/>
              <a:buChar char="ü"/>
            </a:pPr>
            <a:r>
              <a:rPr lang="en-US" altLang="zh-CN" sz="1600" dirty="0"/>
              <a:t>10 I2C modules</a:t>
            </a:r>
          </a:p>
          <a:p>
            <a:pPr marL="742950" lvl="1" indent="-285750">
              <a:buFont typeface="Wingdings" panose="05000000000000000000" pitchFamily="2" charset="2"/>
              <a:buChar char="ü"/>
            </a:pPr>
            <a:r>
              <a:rPr lang="en-US" altLang="zh-CN" sz="1600" dirty="0"/>
              <a:t>2 CAN2.0 Controller </a:t>
            </a:r>
          </a:p>
          <a:p>
            <a:pPr marL="742950" lvl="1" indent="-285750">
              <a:buFont typeface="Wingdings" panose="05000000000000000000" pitchFamily="2" charset="2"/>
              <a:buChar char="ü"/>
            </a:pPr>
            <a:r>
              <a:rPr lang="en-US" altLang="zh-CN" sz="1600" dirty="0"/>
              <a:t>Ethernet: MAC/PHY</a:t>
            </a:r>
          </a:p>
          <a:p>
            <a:pPr marL="742950" lvl="1" indent="-285750">
              <a:buFont typeface="Wingdings" panose="05000000000000000000" pitchFamily="2" charset="2"/>
              <a:buChar char="ü"/>
            </a:pPr>
            <a:r>
              <a:rPr lang="en-US" altLang="zh-CN" sz="1600" dirty="0"/>
              <a:t>USB2.0: Host/Device/OTG </a:t>
            </a:r>
          </a:p>
          <a:p>
            <a:pPr marL="285750" indent="-285750">
              <a:buFont typeface="Wingdings" panose="05000000000000000000" pitchFamily="2" charset="2"/>
              <a:buChar char="n"/>
            </a:pPr>
            <a:r>
              <a:rPr lang="en-US" altLang="zh-CN" dirty="0"/>
              <a:t>Pulse Width Modulator (PWM)</a:t>
            </a:r>
            <a:endParaRPr lang="en-US" altLang="zh-CN" sz="1700" dirty="0"/>
          </a:p>
          <a:p>
            <a:pPr marL="285750" indent="-285750">
              <a:buFont typeface="Wingdings" panose="05000000000000000000" pitchFamily="2" charset="2"/>
              <a:buChar char="n"/>
            </a:pPr>
            <a:r>
              <a:rPr lang="en-US" altLang="zh-CN" dirty="0"/>
              <a:t>Quadrature Encoder Interface (QEI)</a:t>
            </a:r>
            <a:r>
              <a:rPr lang="zh-CN" altLang="en-US" dirty="0"/>
              <a:t>：</a:t>
            </a:r>
            <a:r>
              <a:rPr lang="en-US" altLang="zh-CN" dirty="0"/>
              <a:t>1</a:t>
            </a:r>
          </a:p>
          <a:p>
            <a:pPr marL="285750" indent="-285750">
              <a:buFont typeface="Wingdings" panose="05000000000000000000" pitchFamily="2" charset="2"/>
              <a:buChar char="n"/>
            </a:pPr>
            <a:r>
              <a:rPr lang="en-US" altLang="zh-CN" dirty="0"/>
              <a:t>ADCs</a:t>
            </a:r>
            <a:r>
              <a:rPr lang="zh-CN" altLang="en-US" dirty="0"/>
              <a:t>：</a:t>
            </a:r>
            <a:r>
              <a:rPr lang="en-US" altLang="zh-CN" dirty="0"/>
              <a:t>2Units, 12bits, 2Mhz</a:t>
            </a:r>
          </a:p>
          <a:p>
            <a:pPr marL="285750" indent="-285750">
              <a:buFont typeface="Wingdings" panose="05000000000000000000" pitchFamily="2" charset="2"/>
              <a:buChar char="n"/>
            </a:pPr>
            <a:r>
              <a:rPr lang="en-US" altLang="zh-CN" dirty="0"/>
              <a:t>Analog Comparators: 3</a:t>
            </a:r>
          </a:p>
          <a:p>
            <a:pPr marL="285750" indent="-285750">
              <a:buFont typeface="Wingdings" panose="05000000000000000000" pitchFamily="2" charset="2"/>
              <a:buChar char="n"/>
            </a:pPr>
            <a:r>
              <a:rPr lang="en-US" altLang="zh-CN" dirty="0"/>
              <a:t>16 digital comparators</a:t>
            </a:r>
          </a:p>
          <a:p>
            <a:pPr marL="285750" indent="-285750">
              <a:buFont typeface="Wingdings" panose="05000000000000000000" pitchFamily="2" charset="2"/>
              <a:buChar char="n"/>
            </a:pPr>
            <a:r>
              <a:rPr lang="en-US" altLang="zh-CN" dirty="0"/>
              <a:t>JTAG and Serial Wire Debug (SWD)</a:t>
            </a:r>
            <a:endParaRPr lang="en-US" altLang="zh-CN" sz="1700" dirty="0"/>
          </a:p>
        </p:txBody>
      </p:sp>
    </p:spTree>
    <p:extLst>
      <p:ext uri="{BB962C8B-B14F-4D97-AF65-F5344CB8AC3E}">
        <p14:creationId xmlns:p14="http://schemas.microsoft.com/office/powerpoint/2010/main" val="11524315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开漏输出</a:t>
            </a:r>
            <a:endParaRPr lang="en-US" altLang="zh-CN" dirty="0"/>
          </a:p>
          <a:p>
            <a:endParaRPr lang="zh-CN" altLang="en-US" dirty="0"/>
          </a:p>
        </p:txBody>
      </p:sp>
      <p:sp>
        <p:nvSpPr>
          <p:cNvPr id="3" name="标题 2"/>
          <p:cNvSpPr>
            <a:spLocks noGrp="1"/>
          </p:cNvSpPr>
          <p:nvPr>
            <p:ph type="title"/>
          </p:nvPr>
        </p:nvSpPr>
        <p:spPr/>
        <p:txBody>
          <a:bodyPr/>
          <a:lstStyle/>
          <a:p>
            <a:r>
              <a:rPr lang="en-US" altLang="zh-CN" dirty="0"/>
              <a:t>General-Purpose Input/Outputs (GPIOs) (6) </a:t>
            </a:r>
            <a:endParaRPr lang="zh-CN" altLang="en-US" dirty="0"/>
          </a:p>
        </p:txBody>
      </p:sp>
      <p:pic>
        <p:nvPicPr>
          <p:cNvPr id="4" name="图片 3"/>
          <p:cNvPicPr>
            <a:picLocks noChangeAspect="1"/>
          </p:cNvPicPr>
          <p:nvPr/>
        </p:nvPicPr>
        <p:blipFill>
          <a:blip r:embed="rId2"/>
          <a:stretch>
            <a:fillRect/>
          </a:stretch>
        </p:blipFill>
        <p:spPr>
          <a:xfrm>
            <a:off x="534095" y="2125509"/>
            <a:ext cx="7847905" cy="4474919"/>
          </a:xfrm>
          <a:prstGeom prst="rect">
            <a:avLst/>
          </a:prstGeom>
        </p:spPr>
      </p:pic>
    </p:spTree>
    <p:extLst>
      <p:ext uri="{BB962C8B-B14F-4D97-AF65-F5344CB8AC3E}">
        <p14:creationId xmlns:p14="http://schemas.microsoft.com/office/powerpoint/2010/main" val="8101787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模拟输入</a:t>
            </a:r>
            <a:endParaRPr lang="en-US" altLang="zh-CN" dirty="0"/>
          </a:p>
          <a:p>
            <a:endParaRPr lang="zh-CN" altLang="en-US" dirty="0"/>
          </a:p>
        </p:txBody>
      </p:sp>
      <p:sp>
        <p:nvSpPr>
          <p:cNvPr id="3" name="标题 2"/>
          <p:cNvSpPr>
            <a:spLocks noGrp="1"/>
          </p:cNvSpPr>
          <p:nvPr>
            <p:ph type="title"/>
          </p:nvPr>
        </p:nvSpPr>
        <p:spPr/>
        <p:txBody>
          <a:bodyPr/>
          <a:lstStyle/>
          <a:p>
            <a:r>
              <a:rPr lang="en-US" altLang="zh-CN" dirty="0"/>
              <a:t>General-Purpose Input/Outputs (GPIOs) (7) </a:t>
            </a:r>
            <a:endParaRPr lang="zh-CN" altLang="en-US" dirty="0"/>
          </a:p>
        </p:txBody>
      </p:sp>
      <p:pic>
        <p:nvPicPr>
          <p:cNvPr id="4" name="图片 3"/>
          <p:cNvPicPr>
            <a:picLocks noChangeAspect="1"/>
          </p:cNvPicPr>
          <p:nvPr/>
        </p:nvPicPr>
        <p:blipFill>
          <a:blip r:embed="rId2"/>
          <a:stretch>
            <a:fillRect/>
          </a:stretch>
        </p:blipFill>
        <p:spPr>
          <a:xfrm>
            <a:off x="586477" y="2137880"/>
            <a:ext cx="7719324" cy="4510167"/>
          </a:xfrm>
          <a:prstGeom prst="rect">
            <a:avLst/>
          </a:prstGeom>
        </p:spPr>
      </p:pic>
    </p:spTree>
    <p:extLst>
      <p:ext uri="{BB962C8B-B14F-4D97-AF65-F5344CB8AC3E}">
        <p14:creationId xmlns:p14="http://schemas.microsoft.com/office/powerpoint/2010/main" val="41004466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推挽输出复用功能</a:t>
            </a:r>
            <a:endParaRPr lang="en-US" altLang="zh-CN" dirty="0"/>
          </a:p>
          <a:p>
            <a:endParaRPr lang="zh-CN" altLang="en-US" dirty="0"/>
          </a:p>
        </p:txBody>
      </p:sp>
      <p:sp>
        <p:nvSpPr>
          <p:cNvPr id="3" name="标题 2"/>
          <p:cNvSpPr>
            <a:spLocks noGrp="1"/>
          </p:cNvSpPr>
          <p:nvPr>
            <p:ph type="title"/>
          </p:nvPr>
        </p:nvSpPr>
        <p:spPr/>
        <p:txBody>
          <a:bodyPr/>
          <a:lstStyle/>
          <a:p>
            <a:r>
              <a:rPr lang="en-US" altLang="zh-CN" dirty="0"/>
              <a:t>General-Purpose Input/Outputs (GPIOs) (8) </a:t>
            </a:r>
            <a:endParaRPr lang="zh-CN" altLang="en-US" dirty="0"/>
          </a:p>
        </p:txBody>
      </p:sp>
      <p:pic>
        <p:nvPicPr>
          <p:cNvPr id="4" name="图片 3"/>
          <p:cNvPicPr>
            <a:picLocks noChangeAspect="1"/>
          </p:cNvPicPr>
          <p:nvPr/>
        </p:nvPicPr>
        <p:blipFill>
          <a:blip r:embed="rId2"/>
          <a:stretch>
            <a:fillRect/>
          </a:stretch>
        </p:blipFill>
        <p:spPr>
          <a:xfrm>
            <a:off x="762667" y="2205581"/>
            <a:ext cx="7390734" cy="4394847"/>
          </a:xfrm>
          <a:prstGeom prst="rect">
            <a:avLst/>
          </a:prstGeom>
        </p:spPr>
      </p:pic>
    </p:spTree>
    <p:extLst>
      <p:ext uri="{BB962C8B-B14F-4D97-AF65-F5344CB8AC3E}">
        <p14:creationId xmlns:p14="http://schemas.microsoft.com/office/powerpoint/2010/main" val="36642011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编程前准备</a:t>
            </a:r>
            <a:endParaRPr lang="en-US" altLang="zh-CN" dirty="0"/>
          </a:p>
          <a:p>
            <a:pPr lvl="1"/>
            <a:r>
              <a:rPr lang="zh-CN" altLang="en-US" dirty="0"/>
              <a:t>预定义的说明 </a:t>
            </a:r>
            <a:endParaRPr lang="en-US" altLang="zh-CN" dirty="0"/>
          </a:p>
          <a:p>
            <a:pPr lvl="2"/>
            <a:r>
              <a:rPr lang="en-US" altLang="zh-CN" dirty="0" err="1"/>
              <a:t>gpio.h</a:t>
            </a:r>
            <a:r>
              <a:rPr lang="en-US" altLang="zh-CN" dirty="0"/>
              <a:t>		</a:t>
            </a:r>
            <a:r>
              <a:rPr lang="zh-CN" altLang="en-US" dirty="0"/>
              <a:t>定义管脚对应的值</a:t>
            </a:r>
            <a:endParaRPr lang="en-US" altLang="zh-CN" dirty="0"/>
          </a:p>
          <a:p>
            <a:pPr lvl="2"/>
            <a:r>
              <a:rPr lang="it-IT" altLang="zh-CN" i="1" dirty="0">
                <a:solidFill>
                  <a:schemeClr val="accent1"/>
                </a:solidFill>
              </a:rPr>
              <a:t>#define GPIO_PIN_0              0x00000001  // GPIO pin 0</a:t>
            </a:r>
          </a:p>
          <a:p>
            <a:pPr lvl="2"/>
            <a:r>
              <a:rPr lang="it-IT" altLang="zh-CN" i="1" dirty="0">
                <a:solidFill>
                  <a:schemeClr val="accent1"/>
                </a:solidFill>
              </a:rPr>
              <a:t>#define GPIO_PIN_7              0x00000080  // GPIO pin 7</a:t>
            </a:r>
          </a:p>
          <a:p>
            <a:pPr lvl="2"/>
            <a:r>
              <a:rPr lang="it-IT" altLang="zh-CN" dirty="0"/>
              <a:t>Hw_memmap.h	</a:t>
            </a:r>
            <a:r>
              <a:rPr lang="zh-CN" altLang="en-US" dirty="0"/>
              <a:t>定义每个模组的</a:t>
            </a:r>
            <a:r>
              <a:rPr lang="en-US" altLang="zh-CN" dirty="0"/>
              <a:t>GPIO</a:t>
            </a:r>
            <a:r>
              <a:rPr lang="zh-CN" altLang="en-US" dirty="0"/>
              <a:t>首地址</a:t>
            </a:r>
            <a:endParaRPr lang="it-IT" altLang="zh-CN" dirty="0"/>
          </a:p>
          <a:p>
            <a:pPr lvl="2"/>
            <a:r>
              <a:rPr lang="it-IT" altLang="zh-CN" i="1" dirty="0">
                <a:solidFill>
                  <a:schemeClr val="accent1"/>
                </a:solidFill>
              </a:rPr>
              <a:t>#define GPIO_PORTF_BASE         0x40025000  // GPIO Port F</a:t>
            </a:r>
            <a:endParaRPr lang="en-US" altLang="zh-CN" i="1" dirty="0">
              <a:solidFill>
                <a:schemeClr val="accent1"/>
              </a:solidFill>
            </a:endParaRPr>
          </a:p>
          <a:p>
            <a:pPr lvl="1"/>
            <a:r>
              <a:rPr lang="zh-CN" altLang="en-US" dirty="0"/>
              <a:t>使用的函数</a:t>
            </a:r>
            <a:endParaRPr lang="en-US" altLang="zh-CN" dirty="0"/>
          </a:p>
          <a:p>
            <a:pPr lvl="2"/>
            <a:r>
              <a:rPr lang="zh-CN" altLang="en-US" dirty="0"/>
              <a:t>模组使能，在使用</a:t>
            </a:r>
            <a:r>
              <a:rPr lang="en-US" altLang="zh-CN" dirty="0"/>
              <a:t>GPIO</a:t>
            </a:r>
            <a:r>
              <a:rPr lang="zh-CN" altLang="en-US" dirty="0"/>
              <a:t>前，需要对本组模组使能</a:t>
            </a:r>
            <a:r>
              <a:rPr lang="en-US" altLang="zh-CN" dirty="0" err="1"/>
              <a:t>SysCtlPeripheralEnable</a:t>
            </a:r>
            <a:endParaRPr lang="en-US" altLang="zh-CN" dirty="0"/>
          </a:p>
          <a:p>
            <a:pPr lvl="2"/>
            <a:r>
              <a:rPr lang="zh-CN" altLang="en-US" dirty="0"/>
              <a:t>配置</a:t>
            </a:r>
            <a:r>
              <a:rPr lang="en-US" altLang="zh-CN" dirty="0"/>
              <a:t>GPIO</a:t>
            </a:r>
            <a:r>
              <a:rPr lang="zh-CN" altLang="en-US" dirty="0"/>
              <a:t>为数字输出或数字输入或复用功能或模拟量输入</a:t>
            </a:r>
            <a:r>
              <a:rPr lang="en-US" altLang="zh-CN" dirty="0"/>
              <a:t>	</a:t>
            </a:r>
          </a:p>
          <a:p>
            <a:pPr lvl="2"/>
            <a:r>
              <a:rPr lang="en-US" altLang="zh-CN" dirty="0" err="1"/>
              <a:t>GPIOPinTypeGPIOOutput</a:t>
            </a:r>
            <a:r>
              <a:rPr lang="zh-CN" altLang="en-US" dirty="0"/>
              <a:t>，</a:t>
            </a:r>
            <a:r>
              <a:rPr lang="en-US" altLang="zh-CN" dirty="0" err="1"/>
              <a:t>GPIOPinTypeGPIOIntput</a:t>
            </a:r>
            <a:r>
              <a:rPr lang="zh-CN" altLang="en-US" dirty="0"/>
              <a:t>，</a:t>
            </a:r>
            <a:r>
              <a:rPr lang="en-US" altLang="zh-CN" dirty="0"/>
              <a:t> GPIOPinTypeI2CSCL</a:t>
            </a:r>
          </a:p>
          <a:p>
            <a:pPr lvl="2"/>
            <a:r>
              <a:rPr lang="zh-CN" altLang="en-US" dirty="0"/>
              <a:t>配置</a:t>
            </a:r>
            <a:r>
              <a:rPr lang="en-US" altLang="zh-CN" dirty="0"/>
              <a:t>PAD</a:t>
            </a:r>
            <a:r>
              <a:rPr lang="zh-CN" altLang="en-US" dirty="0"/>
              <a:t>模式 </a:t>
            </a:r>
            <a:r>
              <a:rPr lang="en-US" altLang="zh-CN" dirty="0" err="1"/>
              <a:t>GPIOPadConfigSet</a:t>
            </a:r>
            <a:r>
              <a:rPr lang="zh-CN" altLang="en-US" dirty="0"/>
              <a:t>，对输入来说输出电流选项无效</a:t>
            </a:r>
            <a:endParaRPr lang="en-US" altLang="zh-CN" dirty="0"/>
          </a:p>
          <a:p>
            <a:pPr lvl="2"/>
            <a:endParaRPr lang="en-US" altLang="zh-CN" dirty="0"/>
          </a:p>
          <a:p>
            <a:pPr lvl="1"/>
            <a:endParaRPr lang="zh-CN" altLang="en-US" dirty="0"/>
          </a:p>
        </p:txBody>
      </p:sp>
      <p:sp>
        <p:nvSpPr>
          <p:cNvPr id="3" name="标题 2"/>
          <p:cNvSpPr>
            <a:spLocks noGrp="1"/>
          </p:cNvSpPr>
          <p:nvPr>
            <p:ph type="title"/>
          </p:nvPr>
        </p:nvSpPr>
        <p:spPr/>
        <p:txBody>
          <a:bodyPr/>
          <a:lstStyle/>
          <a:p>
            <a:r>
              <a:rPr lang="en-US" altLang="zh-CN" dirty="0"/>
              <a:t>General-Purpose Input/Outputs (GPIOs) (9) </a:t>
            </a:r>
            <a:endParaRPr lang="zh-CN" altLang="en-US" dirty="0"/>
          </a:p>
        </p:txBody>
      </p:sp>
    </p:spTree>
    <p:extLst>
      <p:ext uri="{BB962C8B-B14F-4D97-AF65-F5344CB8AC3E}">
        <p14:creationId xmlns:p14="http://schemas.microsoft.com/office/powerpoint/2010/main" val="1616134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编程示例</a:t>
            </a:r>
            <a:endParaRPr lang="en-US" altLang="zh-CN" dirty="0"/>
          </a:p>
          <a:p>
            <a:pPr lvl="1"/>
            <a:r>
              <a:rPr lang="en-US" altLang="zh-CN" dirty="0"/>
              <a:t>//Enable </a:t>
            </a:r>
            <a:r>
              <a:rPr lang="en-US" altLang="zh-CN" dirty="0" err="1"/>
              <a:t>PortF</a:t>
            </a:r>
            <a:r>
              <a:rPr lang="en-US" altLang="zh-CN" dirty="0"/>
              <a:t> 	</a:t>
            </a:r>
          </a:p>
          <a:p>
            <a:pPr lvl="1"/>
            <a:r>
              <a:rPr lang="en-US" altLang="zh-CN" sz="1600" i="1" dirty="0" err="1">
                <a:solidFill>
                  <a:schemeClr val="accent1"/>
                </a:solidFill>
              </a:rPr>
              <a:t>SysCtlPeripheralEnable</a:t>
            </a:r>
            <a:r>
              <a:rPr lang="en-US" altLang="zh-CN" sz="1600" i="1" dirty="0">
                <a:solidFill>
                  <a:schemeClr val="accent1"/>
                </a:solidFill>
              </a:rPr>
              <a:t>(SYSCTL_PERIPH_GPIOF);	</a:t>
            </a:r>
          </a:p>
          <a:p>
            <a:pPr lvl="1"/>
            <a:r>
              <a:rPr lang="en-US" altLang="zh-CN" dirty="0"/>
              <a:t>//Wait for the GPIO </a:t>
            </a:r>
            <a:r>
              <a:rPr lang="en-US" altLang="zh-CN" dirty="0" err="1"/>
              <a:t>moduleF</a:t>
            </a:r>
            <a:r>
              <a:rPr lang="en-US" altLang="zh-CN" dirty="0"/>
              <a:t> ready 					</a:t>
            </a:r>
          </a:p>
          <a:p>
            <a:pPr lvl="1"/>
            <a:r>
              <a:rPr lang="en-US" altLang="zh-CN" sz="1600" i="1" dirty="0">
                <a:solidFill>
                  <a:schemeClr val="accent1"/>
                </a:solidFill>
              </a:rPr>
              <a:t>while(!</a:t>
            </a:r>
            <a:r>
              <a:rPr lang="en-US" altLang="zh-CN" sz="1600" i="1" dirty="0" err="1">
                <a:solidFill>
                  <a:schemeClr val="accent1"/>
                </a:solidFill>
              </a:rPr>
              <a:t>SysCtlPeripheralReady</a:t>
            </a:r>
            <a:r>
              <a:rPr lang="en-US" altLang="zh-CN" sz="1600" i="1" dirty="0">
                <a:solidFill>
                  <a:schemeClr val="accent1"/>
                </a:solidFill>
              </a:rPr>
              <a:t>(SYSCTL_PERIPH_GPIOF));	</a:t>
            </a:r>
          </a:p>
          <a:p>
            <a:pPr lvl="1"/>
            <a:r>
              <a:rPr lang="en-US" altLang="zh-CN" dirty="0"/>
              <a:t>// Set PF0 as Output pin </a:t>
            </a:r>
          </a:p>
          <a:p>
            <a:pPr lvl="1"/>
            <a:r>
              <a:rPr lang="en-US" altLang="zh-CN" sz="1600" i="1" dirty="0" err="1">
                <a:solidFill>
                  <a:schemeClr val="accent1"/>
                </a:solidFill>
              </a:rPr>
              <a:t>GPIOPinTypeGPIOOutput</a:t>
            </a:r>
            <a:r>
              <a:rPr lang="en-US" altLang="zh-CN" sz="1600" i="1" dirty="0">
                <a:solidFill>
                  <a:schemeClr val="accent1"/>
                </a:solidFill>
              </a:rPr>
              <a:t>(GPIO_PORTF_BASE, GPIO_PIN_0);</a:t>
            </a:r>
          </a:p>
          <a:p>
            <a:pPr lvl="1"/>
            <a:r>
              <a:rPr lang="en-US" altLang="zh-CN" dirty="0"/>
              <a:t>//Set the PJ0,PJ1 as input pin</a:t>
            </a:r>
          </a:p>
          <a:p>
            <a:pPr lvl="1"/>
            <a:r>
              <a:rPr lang="en-US" altLang="zh-CN" sz="1600" i="1" dirty="0" err="1">
                <a:solidFill>
                  <a:schemeClr val="accent1"/>
                </a:solidFill>
              </a:rPr>
              <a:t>GPIOPinTypeGPIOInput</a:t>
            </a:r>
            <a:r>
              <a:rPr lang="en-US" altLang="zh-CN" sz="1600" i="1" dirty="0">
                <a:solidFill>
                  <a:schemeClr val="accent1"/>
                </a:solidFill>
              </a:rPr>
              <a:t>(GPIO_PORTJ_BASE,GPIO_PIN_0 | GPIO_PIN_1);</a:t>
            </a:r>
          </a:p>
          <a:p>
            <a:pPr lvl="1"/>
            <a:r>
              <a:rPr lang="en-US" altLang="zh-CN" dirty="0"/>
              <a:t>//Set the PJ0,PJ1 has pull resistor up</a:t>
            </a:r>
          </a:p>
          <a:p>
            <a:pPr lvl="1"/>
            <a:r>
              <a:rPr lang="en-US" altLang="zh-CN" sz="1600" i="1" dirty="0" err="1">
                <a:solidFill>
                  <a:schemeClr val="accent1"/>
                </a:solidFill>
              </a:rPr>
              <a:t>GPIOPadConfigSet</a:t>
            </a:r>
            <a:r>
              <a:rPr lang="en-US" altLang="zh-CN" sz="1600" i="1" dirty="0">
                <a:solidFill>
                  <a:schemeClr val="accent1"/>
                </a:solidFill>
              </a:rPr>
              <a:t>(GPIO_PORTJ_BASE,GPIO_PIN_0 | GPIO_PIN_1,GPIO_STRENGTH_2MA,GPIO_PIN_TYPE_STD_WPU);</a:t>
            </a:r>
          </a:p>
          <a:p>
            <a:pPr lvl="1"/>
            <a:endParaRPr lang="en-US" altLang="zh-CN" sz="1600" i="1" dirty="0">
              <a:solidFill>
                <a:schemeClr val="accent1"/>
              </a:solidFill>
            </a:endParaRPr>
          </a:p>
          <a:p>
            <a:pPr lvl="1"/>
            <a:endParaRPr lang="zh-CN" altLang="en-US" dirty="0"/>
          </a:p>
        </p:txBody>
      </p:sp>
      <p:sp>
        <p:nvSpPr>
          <p:cNvPr id="3" name="标题 2"/>
          <p:cNvSpPr>
            <a:spLocks noGrp="1"/>
          </p:cNvSpPr>
          <p:nvPr>
            <p:ph type="title"/>
          </p:nvPr>
        </p:nvSpPr>
        <p:spPr/>
        <p:txBody>
          <a:bodyPr/>
          <a:lstStyle/>
          <a:p>
            <a:r>
              <a:rPr lang="en-US" altLang="zh-CN" dirty="0"/>
              <a:t>General-Purpose Input/Outputs (GPIOs) (10) </a:t>
            </a:r>
            <a:endParaRPr lang="zh-CN" altLang="en-US" dirty="0"/>
          </a:p>
        </p:txBody>
      </p:sp>
    </p:spTree>
    <p:extLst>
      <p:ext uri="{BB962C8B-B14F-4D97-AF65-F5344CB8AC3E}">
        <p14:creationId xmlns:p14="http://schemas.microsoft.com/office/powerpoint/2010/main" val="22739896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a:defRPr/>
            </a:pPr>
            <a:r>
              <a:rPr lang="en-US" altLang="zh-CN" dirty="0"/>
              <a:t>I2C</a:t>
            </a:r>
            <a:r>
              <a:rPr lang="zh-CN" altLang="en-US" dirty="0"/>
              <a:t>简介</a:t>
            </a:r>
            <a:endParaRPr lang="en-US" altLang="zh-CN" dirty="0"/>
          </a:p>
          <a:p>
            <a:pPr lvl="1">
              <a:spcBef>
                <a:spcPct val="50000"/>
              </a:spcBef>
              <a:defRPr/>
            </a:pPr>
            <a:r>
              <a:rPr kumimoji="1" lang="en-US" altLang="zh-CN" sz="1400" dirty="0">
                <a:latin typeface="+mn-ea"/>
              </a:rPr>
              <a:t> I</a:t>
            </a:r>
            <a:r>
              <a:rPr kumimoji="1" lang="en-US" altLang="zh-CN" sz="1400" baseline="30000" dirty="0">
                <a:latin typeface="+mn-ea"/>
              </a:rPr>
              <a:t>2</a:t>
            </a:r>
            <a:r>
              <a:rPr kumimoji="1" lang="en-US" altLang="zh-CN" sz="1400" dirty="0">
                <a:latin typeface="+mn-ea"/>
              </a:rPr>
              <a:t>C</a:t>
            </a:r>
            <a:r>
              <a:rPr kumimoji="1" lang="zh-CN" altLang="en-US" sz="1400" dirty="0">
                <a:latin typeface="+mn-ea"/>
              </a:rPr>
              <a:t>接口是</a:t>
            </a:r>
            <a:r>
              <a:rPr kumimoji="1" lang="en-US" altLang="zh-CN" sz="1400" dirty="0">
                <a:latin typeface="+mn-ea"/>
              </a:rPr>
              <a:t>Philips</a:t>
            </a:r>
            <a:r>
              <a:rPr kumimoji="1" lang="zh-CN" altLang="en-US" sz="1400" dirty="0">
                <a:latin typeface="+mn-ea"/>
              </a:rPr>
              <a:t>推出的一种串行总线方式，用于</a:t>
            </a:r>
            <a:r>
              <a:rPr kumimoji="1" lang="en-US" altLang="zh-CN" sz="1400" dirty="0">
                <a:latin typeface="+mn-ea"/>
              </a:rPr>
              <a:t>IC</a:t>
            </a:r>
            <a:r>
              <a:rPr kumimoji="1" lang="zh-CN" altLang="en-US" sz="1400" dirty="0">
                <a:latin typeface="+mn-ea"/>
              </a:rPr>
              <a:t>器件之间的通信。它通过</a:t>
            </a:r>
            <a:r>
              <a:rPr kumimoji="1" lang="en-US" altLang="zh-CN" sz="1400" dirty="0">
                <a:latin typeface="+mn-ea"/>
              </a:rPr>
              <a:t>SDA</a:t>
            </a:r>
            <a:r>
              <a:rPr kumimoji="1" lang="zh-CN" altLang="en-US" sz="1400" dirty="0">
                <a:latin typeface="+mn-ea"/>
              </a:rPr>
              <a:t>（串行数据线）和</a:t>
            </a:r>
            <a:r>
              <a:rPr kumimoji="1" lang="en-US" altLang="zh-CN" sz="1400" dirty="0">
                <a:latin typeface="+mn-ea"/>
              </a:rPr>
              <a:t>SCL</a:t>
            </a:r>
            <a:r>
              <a:rPr kumimoji="1" lang="zh-CN" altLang="en-US" sz="1400" dirty="0">
                <a:latin typeface="+mn-ea"/>
              </a:rPr>
              <a:t>（串行时钟线）两根线在连到总线上的器件之间传送信息，</a:t>
            </a:r>
            <a:r>
              <a:rPr lang="zh-CN" altLang="zh-CN" sz="1400" dirty="0"/>
              <a:t>数据线上的信号与时钟同步，</a:t>
            </a:r>
            <a:r>
              <a:rPr kumimoji="1" lang="zh-CN" altLang="en-US" sz="1400" dirty="0">
                <a:latin typeface="+mn-ea"/>
              </a:rPr>
              <a:t>并通过软件寻址识别每个器件，而不需要片选线。</a:t>
            </a:r>
            <a:endParaRPr kumimoji="1" lang="en-US" altLang="zh-CN" sz="1400" dirty="0">
              <a:latin typeface="+mn-ea"/>
            </a:endParaRPr>
          </a:p>
          <a:p>
            <a:pPr lvl="1">
              <a:spcBef>
                <a:spcPct val="50000"/>
              </a:spcBef>
              <a:defRPr/>
            </a:pPr>
            <a:r>
              <a:rPr lang="en-US" altLang="zh-CN" sz="1400" dirty="0"/>
              <a:t>I</a:t>
            </a:r>
            <a:r>
              <a:rPr lang="en-US" altLang="zh-CN" sz="1400" baseline="30000" dirty="0"/>
              <a:t>2</a:t>
            </a:r>
            <a:r>
              <a:rPr lang="en-US" altLang="zh-CN" sz="1400" dirty="0"/>
              <a:t>C</a:t>
            </a:r>
            <a:r>
              <a:rPr lang="zh-CN" altLang="zh-CN" sz="1400" dirty="0"/>
              <a:t>总线采用器件地址的硬件设置方法，使硬件系统的扩展简单灵活。</a:t>
            </a:r>
            <a:endParaRPr lang="en-US" altLang="zh-CN" sz="1400" dirty="0"/>
          </a:p>
          <a:p>
            <a:pPr lvl="1">
              <a:spcBef>
                <a:spcPct val="50000"/>
              </a:spcBef>
              <a:defRPr/>
            </a:pPr>
            <a:r>
              <a:rPr lang="en-US" altLang="zh-CN" sz="1400" dirty="0"/>
              <a:t>I</a:t>
            </a:r>
            <a:r>
              <a:rPr lang="en-US" altLang="zh-CN" sz="1400" baseline="30000" dirty="0"/>
              <a:t>2</a:t>
            </a:r>
            <a:r>
              <a:rPr lang="en-US" altLang="zh-CN" sz="1400" dirty="0"/>
              <a:t>C</a:t>
            </a:r>
            <a:r>
              <a:rPr lang="zh-CN" altLang="zh-CN" sz="1400" dirty="0"/>
              <a:t>总线接口为开漏或开集电极输出，需要加上拉电阻。系统中所有的微控制器和外围器件都将数据线</a:t>
            </a:r>
            <a:r>
              <a:rPr lang="en-US" altLang="zh-CN" sz="1400" dirty="0"/>
              <a:t>SDA</a:t>
            </a:r>
            <a:r>
              <a:rPr lang="zh-CN" altLang="zh-CN" sz="1400" dirty="0"/>
              <a:t>与时钟线</a:t>
            </a:r>
            <a:r>
              <a:rPr lang="en-US" altLang="zh-CN" sz="1400" dirty="0"/>
              <a:t>SCL</a:t>
            </a:r>
            <a:r>
              <a:rPr lang="zh-CN" altLang="zh-CN" sz="1400" dirty="0"/>
              <a:t>的同名引脚连在一起，总线上的所有节点都由器件引脚给定地址。</a:t>
            </a:r>
            <a:endParaRPr kumimoji="1" lang="zh-CN" altLang="en-US" sz="1400" dirty="0">
              <a:latin typeface="+mn-ea"/>
            </a:endParaRPr>
          </a:p>
          <a:p>
            <a:pPr lvl="1">
              <a:spcBef>
                <a:spcPct val="50000"/>
              </a:spcBef>
              <a:defRPr/>
            </a:pPr>
            <a:r>
              <a:rPr kumimoji="1" lang="en-US" altLang="zh-CN" sz="1400" dirty="0">
                <a:latin typeface="+mn-ea"/>
              </a:rPr>
              <a:t>I</a:t>
            </a:r>
            <a:r>
              <a:rPr kumimoji="1" lang="en-US" altLang="zh-CN" sz="1400" baseline="30000" dirty="0">
                <a:latin typeface="+mn-ea"/>
              </a:rPr>
              <a:t>2</a:t>
            </a:r>
            <a:r>
              <a:rPr kumimoji="1" lang="en-US" altLang="zh-CN" sz="1400" dirty="0">
                <a:latin typeface="+mn-ea"/>
              </a:rPr>
              <a:t>C</a:t>
            </a:r>
            <a:r>
              <a:rPr kumimoji="1" lang="zh-CN" altLang="en-US" sz="1400" dirty="0">
                <a:latin typeface="+mn-ea"/>
              </a:rPr>
              <a:t>接口的标准传输速率为</a:t>
            </a:r>
            <a:r>
              <a:rPr kumimoji="1" lang="en-US" altLang="zh-CN" sz="1400" dirty="0">
                <a:latin typeface="+mn-ea"/>
              </a:rPr>
              <a:t>100Kbit/s</a:t>
            </a:r>
            <a:r>
              <a:rPr kumimoji="1" lang="zh-CN" altLang="en-US" sz="1400" dirty="0">
                <a:latin typeface="+mn-ea"/>
              </a:rPr>
              <a:t>，</a:t>
            </a:r>
            <a:r>
              <a:rPr kumimoji="1" lang="en-US" altLang="zh-CN" sz="1400" dirty="0">
                <a:latin typeface="+mn-ea"/>
              </a:rPr>
              <a:t>400Kbit/s,</a:t>
            </a:r>
            <a:r>
              <a:rPr kumimoji="1" lang="zh-CN" altLang="en-US" sz="1400" dirty="0">
                <a:latin typeface="+mn-ea"/>
              </a:rPr>
              <a:t>最高传输速率可达</a:t>
            </a:r>
            <a:r>
              <a:rPr kumimoji="1" lang="en-US" altLang="zh-CN" sz="1400" dirty="0">
                <a:latin typeface="+mn-ea"/>
              </a:rPr>
              <a:t>1000Kbit/s </a:t>
            </a:r>
            <a:r>
              <a:rPr kumimoji="1" lang="zh-CN" altLang="en-US" sz="1400" dirty="0">
                <a:latin typeface="+mn-ea"/>
              </a:rPr>
              <a:t>。</a:t>
            </a:r>
            <a:endParaRPr kumimoji="1" lang="en-US" altLang="zh-CN" sz="1400" dirty="0">
              <a:latin typeface="+mn-ea"/>
            </a:endParaRPr>
          </a:p>
          <a:p>
            <a:pPr>
              <a:spcBef>
                <a:spcPct val="50000"/>
              </a:spcBef>
              <a:defRPr/>
            </a:pPr>
            <a:endParaRPr lang="zh-CN" altLang="en-US" sz="1600" dirty="0">
              <a:latin typeface="+mn-ea"/>
            </a:endParaRPr>
          </a:p>
          <a:p>
            <a:pPr marL="457200" lvl="1" indent="0">
              <a:buNone/>
            </a:pPr>
            <a:endParaRPr lang="zh-CN" altLang="en-US" dirty="0"/>
          </a:p>
        </p:txBody>
      </p:sp>
      <p:sp>
        <p:nvSpPr>
          <p:cNvPr id="3" name="标题 2"/>
          <p:cNvSpPr>
            <a:spLocks noGrp="1"/>
          </p:cNvSpPr>
          <p:nvPr>
            <p:ph type="title"/>
          </p:nvPr>
        </p:nvSpPr>
        <p:spPr/>
        <p:txBody>
          <a:bodyPr/>
          <a:lstStyle/>
          <a:p>
            <a:r>
              <a:rPr lang="en-US" altLang="zh-CN" dirty="0"/>
              <a:t>I2C</a:t>
            </a:r>
            <a:r>
              <a:rPr lang="zh-CN" altLang="en-US" dirty="0"/>
              <a:t>（</a:t>
            </a:r>
            <a:r>
              <a:rPr lang="en-US" altLang="zh-CN" dirty="0"/>
              <a:t>1</a:t>
            </a:r>
            <a:r>
              <a:rPr lang="zh-CN" altLang="en-US" dirty="0"/>
              <a:t>）</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4082442"/>
            <a:ext cx="6553200" cy="2519291"/>
          </a:xfrm>
          <a:prstGeom prst="rect">
            <a:avLst/>
          </a:prstGeom>
        </p:spPr>
      </p:pic>
    </p:spTree>
    <p:extLst>
      <p:ext uri="{BB962C8B-B14F-4D97-AF65-F5344CB8AC3E}">
        <p14:creationId xmlns:p14="http://schemas.microsoft.com/office/powerpoint/2010/main" val="17402078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a:defRPr/>
            </a:pPr>
            <a:r>
              <a:rPr lang="en-US" altLang="zh-CN" dirty="0"/>
              <a:t>I2C</a:t>
            </a:r>
            <a:r>
              <a:rPr lang="zh-CN" altLang="en-US" dirty="0"/>
              <a:t>电气连接</a:t>
            </a:r>
            <a:endParaRPr lang="en-US" altLang="zh-CN" dirty="0"/>
          </a:p>
          <a:p>
            <a:pPr>
              <a:spcBef>
                <a:spcPct val="50000"/>
              </a:spcBef>
              <a:defRPr/>
            </a:pPr>
            <a:r>
              <a:rPr kumimoji="1" lang="en-US" altLang="zh-CN" dirty="0">
                <a:latin typeface="+mn-ea"/>
              </a:rPr>
              <a:t> </a:t>
            </a:r>
            <a:r>
              <a:rPr lang="en-US" altLang="zh-CN" dirty="0">
                <a:latin typeface="+mn-ea"/>
              </a:rPr>
              <a:t>I2C</a:t>
            </a:r>
            <a:r>
              <a:rPr lang="zh-CN" altLang="en-US" dirty="0">
                <a:latin typeface="+mn-ea"/>
              </a:rPr>
              <a:t>总线接口均为开漏或开集电极输出，因此需要为总线增加上拉电阻</a:t>
            </a:r>
            <a:r>
              <a:rPr lang="en-US" altLang="zh-CN" dirty="0" err="1">
                <a:latin typeface="+mn-ea"/>
              </a:rPr>
              <a:t>Rp</a:t>
            </a:r>
            <a:r>
              <a:rPr lang="zh-CN" altLang="en-US" dirty="0">
                <a:latin typeface="+mn-ea"/>
              </a:rPr>
              <a:t>。</a:t>
            </a:r>
            <a:r>
              <a:rPr lang="en-US" altLang="zh-CN" dirty="0">
                <a:latin typeface="+mn-ea"/>
              </a:rPr>
              <a:t>TIVA C</a:t>
            </a:r>
            <a:r>
              <a:rPr lang="zh-CN" altLang="en-US" dirty="0">
                <a:latin typeface="+mn-ea"/>
              </a:rPr>
              <a:t>系列的引脚有内部电阻上拉设置，所以不是必须外接上拉电阻。</a:t>
            </a:r>
            <a:endParaRPr lang="en-US" altLang="zh-CN" dirty="0">
              <a:latin typeface="+mn-ea"/>
            </a:endParaRPr>
          </a:p>
          <a:p>
            <a:pPr>
              <a:spcBef>
                <a:spcPct val="50000"/>
              </a:spcBef>
              <a:defRPr/>
            </a:pPr>
            <a:endParaRPr lang="zh-CN" altLang="en-US" dirty="0">
              <a:latin typeface="+mn-ea"/>
            </a:endParaRPr>
          </a:p>
          <a:p>
            <a:pPr algn="ctr">
              <a:spcBef>
                <a:spcPct val="50000"/>
              </a:spcBef>
              <a:defRPr/>
            </a:pPr>
            <a:endParaRPr lang="zh-CN" altLang="en-US" dirty="0"/>
          </a:p>
        </p:txBody>
      </p:sp>
      <p:sp>
        <p:nvSpPr>
          <p:cNvPr id="3" name="标题 2"/>
          <p:cNvSpPr>
            <a:spLocks noGrp="1"/>
          </p:cNvSpPr>
          <p:nvPr>
            <p:ph type="title"/>
          </p:nvPr>
        </p:nvSpPr>
        <p:spPr/>
        <p:txBody>
          <a:bodyPr/>
          <a:lstStyle/>
          <a:p>
            <a:r>
              <a:rPr lang="en-US" altLang="zh-CN" dirty="0"/>
              <a:t>I2C</a:t>
            </a:r>
            <a:r>
              <a:rPr lang="zh-CN" altLang="en-US" dirty="0"/>
              <a:t>（</a:t>
            </a:r>
            <a:r>
              <a:rPr lang="en-US" altLang="zh-CN" dirty="0"/>
              <a:t>2</a:t>
            </a:r>
            <a:r>
              <a:rPr lang="zh-CN" altLang="en-US" dirty="0"/>
              <a:t>）</a:t>
            </a:r>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t="6783" b="7233"/>
          <a:stretch>
            <a:fillRect/>
          </a:stretch>
        </p:blipFill>
        <p:spPr bwMode="auto">
          <a:xfrm>
            <a:off x="1981200" y="3048000"/>
            <a:ext cx="6119813" cy="318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Tree>
    <p:extLst>
      <p:ext uri="{BB962C8B-B14F-4D97-AF65-F5344CB8AC3E}">
        <p14:creationId xmlns:p14="http://schemas.microsoft.com/office/powerpoint/2010/main" val="3749918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900" decel="100000" fill="hold"/>
                                        <p:tgtEl>
                                          <p:spTgt spid="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a:defRPr/>
            </a:pPr>
            <a:r>
              <a:rPr lang="en-US" altLang="zh-CN" dirty="0"/>
              <a:t>I2C</a:t>
            </a:r>
            <a:r>
              <a:rPr lang="zh-CN" altLang="en-US" dirty="0"/>
              <a:t>总线时序</a:t>
            </a:r>
            <a:r>
              <a:rPr lang="en-US" altLang="zh-CN" dirty="0"/>
              <a:t>-START and STOP</a:t>
            </a:r>
          </a:p>
          <a:p>
            <a:pPr>
              <a:defRPr/>
            </a:pPr>
            <a:r>
              <a:rPr lang="zh-CN" altLang="en-US" dirty="0">
                <a:latin typeface="+mn-ea"/>
              </a:rPr>
              <a:t>在数据传送过程中，必须确认数据传送的开始和结束，这通过起始和结束信号识别。</a:t>
            </a:r>
            <a:endParaRPr lang="zh-CN" altLang="zh-CN" dirty="0"/>
          </a:p>
          <a:p>
            <a:pPr>
              <a:defRPr/>
            </a:pPr>
            <a:r>
              <a:rPr lang="zh-CN" altLang="en-US" dirty="0">
                <a:latin typeface="+mn-ea"/>
              </a:rPr>
              <a:t>。</a:t>
            </a:r>
          </a:p>
          <a:p>
            <a:pPr>
              <a:defRPr/>
            </a:pPr>
            <a:endParaRPr lang="en-US" altLang="zh-CN" dirty="0"/>
          </a:p>
          <a:p>
            <a:pPr marL="457200" lvl="1" indent="0">
              <a:buNone/>
            </a:pPr>
            <a:endParaRPr lang="zh-CN" altLang="en-US" dirty="0"/>
          </a:p>
        </p:txBody>
      </p:sp>
      <p:sp>
        <p:nvSpPr>
          <p:cNvPr id="3" name="标题 2"/>
          <p:cNvSpPr>
            <a:spLocks noGrp="1"/>
          </p:cNvSpPr>
          <p:nvPr>
            <p:ph type="title"/>
          </p:nvPr>
        </p:nvSpPr>
        <p:spPr/>
        <p:txBody>
          <a:bodyPr/>
          <a:lstStyle/>
          <a:p>
            <a:r>
              <a:rPr lang="en-US" altLang="zh-CN" dirty="0"/>
              <a:t>I2C</a:t>
            </a:r>
            <a:r>
              <a:rPr lang="zh-CN" altLang="en-US" dirty="0"/>
              <a:t>（</a:t>
            </a:r>
            <a:r>
              <a:rPr lang="en-US" altLang="zh-CN" dirty="0"/>
              <a:t>3</a:t>
            </a:r>
            <a:r>
              <a:rPr lang="zh-CN" altLang="en-US" dirty="0"/>
              <a:t>）</a:t>
            </a:r>
          </a:p>
        </p:txBody>
      </p:sp>
      <p:grpSp>
        <p:nvGrpSpPr>
          <p:cNvPr id="4" name="Group 4"/>
          <p:cNvGrpSpPr>
            <a:grpSpLocks/>
          </p:cNvGrpSpPr>
          <p:nvPr/>
        </p:nvGrpSpPr>
        <p:grpSpPr bwMode="auto">
          <a:xfrm>
            <a:off x="1215231" y="2815861"/>
            <a:ext cx="7345362" cy="1655762"/>
            <a:chOff x="521" y="1389"/>
            <a:chExt cx="4627" cy="1043"/>
          </a:xfrm>
        </p:grpSpPr>
        <p:sp>
          <p:nvSpPr>
            <p:cNvPr id="5" name="Rectangle 5"/>
            <p:cNvSpPr>
              <a:spLocks noChangeArrowheads="1"/>
            </p:cNvSpPr>
            <p:nvPr/>
          </p:nvSpPr>
          <p:spPr bwMode="auto">
            <a:xfrm>
              <a:off x="521" y="1389"/>
              <a:ext cx="4627" cy="1043"/>
            </a:xfrm>
            <a:prstGeom prst="rect">
              <a:avLst/>
            </a:prstGeom>
            <a:solidFill>
              <a:srgbClr val="CCFFFF">
                <a:alpha val="50195"/>
              </a:srgbClr>
            </a:solidFill>
            <a:ln w="12700" algn="ctr">
              <a:solidFill>
                <a:srgbClr val="000000"/>
              </a:solidFill>
              <a:miter lim="800000"/>
              <a:headEnd/>
              <a:tailEnd/>
            </a:ln>
          </p:spPr>
          <p:txBody>
            <a:bodyPr wrap="none" anchor="ctr"/>
            <a:lstStyle>
              <a:lvl1pPr>
                <a:lnSpc>
                  <a:spcPct val="110000"/>
                </a:lnSpc>
                <a:spcBef>
                  <a:spcPct val="20000"/>
                </a:spcBef>
                <a:buSzPct val="120000"/>
                <a:buBlip>
                  <a:blip r:embed="rId2"/>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endParaRPr lang="zh-CN" altLang="en-US" sz="1800"/>
            </a:p>
          </p:txBody>
        </p:sp>
        <p:sp>
          <p:nvSpPr>
            <p:cNvPr id="6" name="Line 6"/>
            <p:cNvSpPr>
              <a:spLocks noChangeShapeType="1"/>
            </p:cNvSpPr>
            <p:nvPr/>
          </p:nvSpPr>
          <p:spPr bwMode="auto">
            <a:xfrm>
              <a:off x="1201" y="1626"/>
              <a:ext cx="408"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Line 7"/>
            <p:cNvSpPr>
              <a:spLocks noChangeShapeType="1"/>
            </p:cNvSpPr>
            <p:nvPr/>
          </p:nvSpPr>
          <p:spPr bwMode="auto">
            <a:xfrm>
              <a:off x="1609" y="1626"/>
              <a:ext cx="91" cy="204"/>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Line 8"/>
            <p:cNvSpPr>
              <a:spLocks noChangeShapeType="1"/>
            </p:cNvSpPr>
            <p:nvPr/>
          </p:nvSpPr>
          <p:spPr bwMode="auto">
            <a:xfrm>
              <a:off x="1700" y="1830"/>
              <a:ext cx="726"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9"/>
            <p:cNvSpPr>
              <a:spLocks noChangeShapeType="1"/>
            </p:cNvSpPr>
            <p:nvPr/>
          </p:nvSpPr>
          <p:spPr bwMode="auto">
            <a:xfrm flipV="1">
              <a:off x="3923" y="1626"/>
              <a:ext cx="136" cy="204"/>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10"/>
            <p:cNvSpPr>
              <a:spLocks noChangeShapeType="1"/>
            </p:cNvSpPr>
            <p:nvPr/>
          </p:nvSpPr>
          <p:spPr bwMode="auto">
            <a:xfrm>
              <a:off x="2426" y="1626"/>
              <a:ext cx="726"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11"/>
            <p:cNvSpPr>
              <a:spLocks noChangeShapeType="1"/>
            </p:cNvSpPr>
            <p:nvPr/>
          </p:nvSpPr>
          <p:spPr bwMode="auto">
            <a:xfrm>
              <a:off x="3152" y="1626"/>
              <a:ext cx="90" cy="204"/>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12"/>
            <p:cNvSpPr>
              <a:spLocks noChangeShapeType="1"/>
            </p:cNvSpPr>
            <p:nvPr/>
          </p:nvSpPr>
          <p:spPr bwMode="auto">
            <a:xfrm>
              <a:off x="3106" y="1830"/>
              <a:ext cx="817"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13"/>
            <p:cNvSpPr>
              <a:spLocks noChangeShapeType="1"/>
            </p:cNvSpPr>
            <p:nvPr/>
          </p:nvSpPr>
          <p:spPr bwMode="auto">
            <a:xfrm flipV="1">
              <a:off x="2290" y="1626"/>
              <a:ext cx="136" cy="204"/>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Line 14"/>
            <p:cNvSpPr>
              <a:spLocks noChangeShapeType="1"/>
            </p:cNvSpPr>
            <p:nvPr/>
          </p:nvSpPr>
          <p:spPr bwMode="auto">
            <a:xfrm>
              <a:off x="4059" y="1626"/>
              <a:ext cx="544"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Line 15"/>
            <p:cNvSpPr>
              <a:spLocks noChangeShapeType="1"/>
            </p:cNvSpPr>
            <p:nvPr/>
          </p:nvSpPr>
          <p:spPr bwMode="auto">
            <a:xfrm>
              <a:off x="4603" y="1626"/>
              <a:ext cx="363" cy="0"/>
            </a:xfrm>
            <a:prstGeom prst="line">
              <a:avLst/>
            </a:prstGeom>
            <a:noFill/>
            <a:ln w="12700">
              <a:solidFill>
                <a:srgbClr val="FF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16"/>
            <p:cNvSpPr>
              <a:spLocks noChangeShapeType="1"/>
            </p:cNvSpPr>
            <p:nvPr/>
          </p:nvSpPr>
          <p:spPr bwMode="auto">
            <a:xfrm>
              <a:off x="2426" y="1830"/>
              <a:ext cx="726" cy="0"/>
            </a:xfrm>
            <a:prstGeom prst="line">
              <a:avLst/>
            </a:prstGeom>
            <a:noFill/>
            <a:ln w="12700">
              <a:solidFill>
                <a:srgbClr val="FF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17"/>
            <p:cNvSpPr>
              <a:spLocks noChangeShapeType="1"/>
            </p:cNvSpPr>
            <p:nvPr/>
          </p:nvSpPr>
          <p:spPr bwMode="auto">
            <a:xfrm>
              <a:off x="1201" y="1931"/>
              <a:ext cx="726" cy="0"/>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18"/>
            <p:cNvSpPr>
              <a:spLocks noChangeShapeType="1"/>
            </p:cNvSpPr>
            <p:nvPr/>
          </p:nvSpPr>
          <p:spPr bwMode="auto">
            <a:xfrm>
              <a:off x="1927" y="1931"/>
              <a:ext cx="91" cy="204"/>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Line 19"/>
            <p:cNvSpPr>
              <a:spLocks noChangeShapeType="1"/>
            </p:cNvSpPr>
            <p:nvPr/>
          </p:nvSpPr>
          <p:spPr bwMode="auto">
            <a:xfrm>
              <a:off x="2018" y="2135"/>
              <a:ext cx="408" cy="0"/>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Line 20"/>
            <p:cNvSpPr>
              <a:spLocks noChangeShapeType="1"/>
            </p:cNvSpPr>
            <p:nvPr/>
          </p:nvSpPr>
          <p:spPr bwMode="auto">
            <a:xfrm flipV="1">
              <a:off x="3515" y="1931"/>
              <a:ext cx="136" cy="204"/>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Line 21"/>
            <p:cNvSpPr>
              <a:spLocks noChangeShapeType="1"/>
            </p:cNvSpPr>
            <p:nvPr/>
          </p:nvSpPr>
          <p:spPr bwMode="auto">
            <a:xfrm>
              <a:off x="3106" y="2135"/>
              <a:ext cx="409" cy="0"/>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22"/>
            <p:cNvSpPr>
              <a:spLocks noChangeShapeType="1"/>
            </p:cNvSpPr>
            <p:nvPr/>
          </p:nvSpPr>
          <p:spPr bwMode="auto">
            <a:xfrm>
              <a:off x="3651" y="1931"/>
              <a:ext cx="952" cy="0"/>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Line 23"/>
            <p:cNvSpPr>
              <a:spLocks noChangeShapeType="1"/>
            </p:cNvSpPr>
            <p:nvPr/>
          </p:nvSpPr>
          <p:spPr bwMode="auto">
            <a:xfrm>
              <a:off x="4603" y="1931"/>
              <a:ext cx="363" cy="0"/>
            </a:xfrm>
            <a:prstGeom prst="line">
              <a:avLst/>
            </a:prstGeom>
            <a:noFill/>
            <a:ln w="12700">
              <a:solidFill>
                <a:srgbClr val="0000FF"/>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24"/>
            <p:cNvSpPr>
              <a:spLocks noChangeShapeType="1"/>
            </p:cNvSpPr>
            <p:nvPr/>
          </p:nvSpPr>
          <p:spPr bwMode="auto">
            <a:xfrm flipV="1">
              <a:off x="2426" y="1931"/>
              <a:ext cx="91" cy="204"/>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25"/>
            <p:cNvSpPr>
              <a:spLocks noChangeShapeType="1"/>
            </p:cNvSpPr>
            <p:nvPr/>
          </p:nvSpPr>
          <p:spPr bwMode="auto">
            <a:xfrm>
              <a:off x="2517" y="1931"/>
              <a:ext cx="136" cy="0"/>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26"/>
            <p:cNvSpPr>
              <a:spLocks noChangeShapeType="1"/>
            </p:cNvSpPr>
            <p:nvPr/>
          </p:nvSpPr>
          <p:spPr bwMode="auto">
            <a:xfrm>
              <a:off x="3016" y="1931"/>
              <a:ext cx="90" cy="204"/>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Line 27"/>
            <p:cNvSpPr>
              <a:spLocks noChangeShapeType="1"/>
            </p:cNvSpPr>
            <p:nvPr/>
          </p:nvSpPr>
          <p:spPr bwMode="auto">
            <a:xfrm>
              <a:off x="2653" y="1931"/>
              <a:ext cx="227" cy="0"/>
            </a:xfrm>
            <a:prstGeom prst="line">
              <a:avLst/>
            </a:prstGeom>
            <a:noFill/>
            <a:ln w="12700">
              <a:solidFill>
                <a:srgbClr val="0000FF"/>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Line 28"/>
            <p:cNvSpPr>
              <a:spLocks noChangeShapeType="1"/>
            </p:cNvSpPr>
            <p:nvPr/>
          </p:nvSpPr>
          <p:spPr bwMode="auto">
            <a:xfrm>
              <a:off x="2880" y="1931"/>
              <a:ext cx="136" cy="0"/>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 name="Rectangle 29"/>
            <p:cNvSpPr>
              <a:spLocks noChangeArrowheads="1"/>
            </p:cNvSpPr>
            <p:nvPr/>
          </p:nvSpPr>
          <p:spPr bwMode="auto">
            <a:xfrm>
              <a:off x="1519" y="1525"/>
              <a:ext cx="317" cy="686"/>
            </a:xfrm>
            <a:prstGeom prst="rect">
              <a:avLst/>
            </a:prstGeom>
            <a:noFill/>
            <a:ln w="12700" algn="ctr">
              <a:solidFill>
                <a:srgbClr val="FF00FF"/>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10000"/>
                </a:lnSpc>
                <a:spcBef>
                  <a:spcPct val="20000"/>
                </a:spcBef>
                <a:buSzPct val="120000"/>
                <a:buBlip>
                  <a:blip r:embed="rId2"/>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endParaRPr lang="zh-CN" altLang="en-US" sz="1800"/>
            </a:p>
          </p:txBody>
        </p:sp>
        <p:sp>
          <p:nvSpPr>
            <p:cNvPr id="30" name="Rectangle 30"/>
            <p:cNvSpPr>
              <a:spLocks noChangeArrowheads="1"/>
            </p:cNvSpPr>
            <p:nvPr/>
          </p:nvSpPr>
          <p:spPr bwMode="auto">
            <a:xfrm>
              <a:off x="3832" y="1525"/>
              <a:ext cx="317" cy="686"/>
            </a:xfrm>
            <a:prstGeom prst="rect">
              <a:avLst/>
            </a:prstGeom>
            <a:noFill/>
            <a:ln w="12700" algn="ctr">
              <a:solidFill>
                <a:srgbClr val="FF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10000"/>
                </a:lnSpc>
                <a:spcBef>
                  <a:spcPct val="20000"/>
                </a:spcBef>
                <a:buSzPct val="120000"/>
                <a:buBlip>
                  <a:blip r:embed="rId2"/>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endParaRPr lang="zh-CN" altLang="en-US" sz="1800"/>
            </a:p>
          </p:txBody>
        </p:sp>
        <p:sp>
          <p:nvSpPr>
            <p:cNvPr id="31" name="Text Box 31"/>
            <p:cNvSpPr txBox="1">
              <a:spLocks noChangeArrowheads="1"/>
            </p:cNvSpPr>
            <p:nvPr/>
          </p:nvSpPr>
          <p:spPr bwMode="auto">
            <a:xfrm>
              <a:off x="1337" y="2211"/>
              <a:ext cx="7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lnSpc>
                  <a:spcPct val="110000"/>
                </a:lnSpc>
                <a:spcBef>
                  <a:spcPct val="20000"/>
                </a:spcBef>
                <a:buSzPct val="120000"/>
                <a:buBlip>
                  <a:blip r:embed="rId2"/>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SzTx/>
                <a:buFontTx/>
                <a:buNone/>
              </a:pPr>
              <a:r>
                <a:rPr kumimoji="1" lang="zh-CN" altLang="en-US" sz="1600">
                  <a:latin typeface="Times New Roman" panose="02020603050405020304" pitchFamily="18" charset="0"/>
                </a:rPr>
                <a:t>起始信号</a:t>
              </a:r>
            </a:p>
          </p:txBody>
        </p:sp>
        <p:sp>
          <p:nvSpPr>
            <p:cNvPr id="32" name="Text Box 32"/>
            <p:cNvSpPr txBox="1">
              <a:spLocks noChangeArrowheads="1"/>
            </p:cNvSpPr>
            <p:nvPr/>
          </p:nvSpPr>
          <p:spPr bwMode="auto">
            <a:xfrm>
              <a:off x="3651" y="2211"/>
              <a:ext cx="6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lnSpc>
                  <a:spcPct val="110000"/>
                </a:lnSpc>
                <a:spcBef>
                  <a:spcPct val="20000"/>
                </a:spcBef>
                <a:buSzPct val="120000"/>
                <a:buBlip>
                  <a:blip r:embed="rId2"/>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SzTx/>
                <a:buFontTx/>
                <a:buNone/>
              </a:pPr>
              <a:r>
                <a:rPr kumimoji="1" lang="zh-CN" altLang="en-US" sz="1600">
                  <a:latin typeface="Times New Roman" panose="02020603050405020304" pitchFamily="18" charset="0"/>
                </a:rPr>
                <a:t>结束信号</a:t>
              </a:r>
            </a:p>
          </p:txBody>
        </p:sp>
        <p:sp>
          <p:nvSpPr>
            <p:cNvPr id="33" name="Text Box 33"/>
            <p:cNvSpPr txBox="1">
              <a:spLocks noChangeArrowheads="1"/>
            </p:cNvSpPr>
            <p:nvPr/>
          </p:nvSpPr>
          <p:spPr bwMode="auto">
            <a:xfrm>
              <a:off x="703" y="1566"/>
              <a:ext cx="6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lnSpc>
                  <a:spcPct val="110000"/>
                </a:lnSpc>
                <a:spcBef>
                  <a:spcPct val="20000"/>
                </a:spcBef>
                <a:buSzPct val="120000"/>
                <a:buBlip>
                  <a:blip r:embed="rId2"/>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SzTx/>
                <a:buFontTx/>
                <a:buNone/>
              </a:pPr>
              <a:r>
                <a:rPr kumimoji="1" lang="en-US" altLang="zh-CN" sz="1600">
                  <a:latin typeface="Times New Roman" panose="02020603050405020304" pitchFamily="18" charset="0"/>
                </a:rPr>
                <a:t>SDA</a:t>
              </a:r>
            </a:p>
          </p:txBody>
        </p:sp>
        <p:sp>
          <p:nvSpPr>
            <p:cNvPr id="34" name="Text Box 34"/>
            <p:cNvSpPr txBox="1">
              <a:spLocks noChangeArrowheads="1"/>
            </p:cNvSpPr>
            <p:nvPr/>
          </p:nvSpPr>
          <p:spPr bwMode="auto">
            <a:xfrm>
              <a:off x="703" y="1881"/>
              <a:ext cx="6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lnSpc>
                  <a:spcPct val="110000"/>
                </a:lnSpc>
                <a:spcBef>
                  <a:spcPct val="20000"/>
                </a:spcBef>
                <a:buSzPct val="120000"/>
                <a:buBlip>
                  <a:blip r:embed="rId2"/>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SzTx/>
                <a:buFontTx/>
                <a:buNone/>
              </a:pPr>
              <a:r>
                <a:rPr kumimoji="1" lang="en-US" altLang="zh-CN" sz="1600">
                  <a:latin typeface="Times New Roman" panose="02020603050405020304" pitchFamily="18" charset="0"/>
                </a:rPr>
                <a:t>SCL</a:t>
              </a:r>
            </a:p>
          </p:txBody>
        </p:sp>
        <p:sp>
          <p:nvSpPr>
            <p:cNvPr id="35" name="Text Box 35"/>
            <p:cNvSpPr txBox="1">
              <a:spLocks noChangeArrowheads="1"/>
            </p:cNvSpPr>
            <p:nvPr/>
          </p:nvSpPr>
          <p:spPr bwMode="auto">
            <a:xfrm>
              <a:off x="1610" y="1979"/>
              <a:ext cx="1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lnSpc>
                  <a:spcPct val="110000"/>
                </a:lnSpc>
                <a:spcBef>
                  <a:spcPct val="20000"/>
                </a:spcBef>
                <a:buSzPct val="120000"/>
                <a:buBlip>
                  <a:blip r:embed="rId2"/>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SzTx/>
                <a:buFontTx/>
                <a:buNone/>
              </a:pPr>
              <a:r>
                <a:rPr kumimoji="1" lang="en-US" altLang="zh-CN" sz="1600" b="1">
                  <a:solidFill>
                    <a:srgbClr val="0000FF"/>
                  </a:solidFill>
                  <a:latin typeface="Times New Roman" panose="02020603050405020304" pitchFamily="18" charset="0"/>
                </a:rPr>
                <a:t>S</a:t>
              </a:r>
              <a:endParaRPr kumimoji="1" lang="en-US" altLang="zh-CN" sz="1600">
                <a:latin typeface="Times New Roman" panose="02020603050405020304" pitchFamily="18" charset="0"/>
              </a:endParaRPr>
            </a:p>
          </p:txBody>
        </p:sp>
        <p:sp>
          <p:nvSpPr>
            <p:cNvPr id="36" name="Text Box 36"/>
            <p:cNvSpPr txBox="1">
              <a:spLocks noChangeArrowheads="1"/>
            </p:cNvSpPr>
            <p:nvPr/>
          </p:nvSpPr>
          <p:spPr bwMode="auto">
            <a:xfrm>
              <a:off x="3923" y="1979"/>
              <a:ext cx="1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lnSpc>
                  <a:spcPct val="110000"/>
                </a:lnSpc>
                <a:spcBef>
                  <a:spcPct val="20000"/>
                </a:spcBef>
                <a:buSzPct val="120000"/>
                <a:buBlip>
                  <a:blip r:embed="rId2"/>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SzTx/>
                <a:buFontTx/>
                <a:buNone/>
              </a:pPr>
              <a:r>
                <a:rPr kumimoji="1" lang="en-US" altLang="zh-CN" sz="1600" b="1">
                  <a:solidFill>
                    <a:srgbClr val="0000FF"/>
                  </a:solidFill>
                  <a:latin typeface="Times New Roman" panose="02020603050405020304" pitchFamily="18" charset="0"/>
                </a:rPr>
                <a:t>P</a:t>
              </a:r>
              <a:endParaRPr kumimoji="1" lang="en-US" altLang="zh-CN" sz="1600">
                <a:latin typeface="Times New Roman" panose="02020603050405020304" pitchFamily="18" charset="0"/>
              </a:endParaRPr>
            </a:p>
          </p:txBody>
        </p:sp>
      </p:grpSp>
      <p:grpSp>
        <p:nvGrpSpPr>
          <p:cNvPr id="37" name="Group 37"/>
          <p:cNvGrpSpPr>
            <a:grpSpLocks/>
          </p:cNvGrpSpPr>
          <p:nvPr/>
        </p:nvGrpSpPr>
        <p:grpSpPr bwMode="auto">
          <a:xfrm>
            <a:off x="2943225" y="5907087"/>
            <a:ext cx="3744912" cy="504825"/>
            <a:chOff x="1655" y="3430"/>
            <a:chExt cx="2359" cy="318"/>
          </a:xfrm>
        </p:grpSpPr>
        <p:sp>
          <p:nvSpPr>
            <p:cNvPr id="38" name="Rectangle 38"/>
            <p:cNvSpPr>
              <a:spLocks noChangeArrowheads="1"/>
            </p:cNvSpPr>
            <p:nvPr/>
          </p:nvSpPr>
          <p:spPr bwMode="auto">
            <a:xfrm>
              <a:off x="1655" y="3430"/>
              <a:ext cx="317" cy="318"/>
            </a:xfrm>
            <a:prstGeom prst="rect">
              <a:avLst/>
            </a:prstGeom>
            <a:solidFill>
              <a:srgbClr val="FFCC99">
                <a:alpha val="89803"/>
              </a:srgbClr>
            </a:solidFill>
            <a:ln w="12700" algn="ctr">
              <a:solidFill>
                <a:srgbClr val="000000"/>
              </a:solidFill>
              <a:miter lim="800000"/>
              <a:headEnd/>
              <a:tailEnd/>
            </a:ln>
          </p:spPr>
          <p:txBody>
            <a:bodyPr wrap="none" anchor="ctr"/>
            <a:lstStyle>
              <a:lvl1pPr>
                <a:lnSpc>
                  <a:spcPct val="110000"/>
                </a:lnSpc>
                <a:spcBef>
                  <a:spcPct val="20000"/>
                </a:spcBef>
                <a:buSzPct val="120000"/>
                <a:buBlip>
                  <a:blip r:embed="rId2"/>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r>
                <a:rPr kumimoji="1" lang="en-US" altLang="zh-CN" sz="1800" b="1">
                  <a:solidFill>
                    <a:srgbClr val="0000FF"/>
                  </a:solidFill>
                  <a:latin typeface="Times New Roman" panose="02020603050405020304" pitchFamily="18" charset="0"/>
                </a:rPr>
                <a:t>S</a:t>
              </a:r>
            </a:p>
          </p:txBody>
        </p:sp>
        <p:sp>
          <p:nvSpPr>
            <p:cNvPr id="39" name="Rectangle 39"/>
            <p:cNvSpPr>
              <a:spLocks noChangeArrowheads="1"/>
            </p:cNvSpPr>
            <p:nvPr/>
          </p:nvSpPr>
          <p:spPr bwMode="auto">
            <a:xfrm>
              <a:off x="2018" y="3430"/>
              <a:ext cx="817" cy="318"/>
            </a:xfrm>
            <a:prstGeom prst="rect">
              <a:avLst/>
            </a:prstGeom>
            <a:solidFill>
              <a:srgbClr val="FFCC99">
                <a:alpha val="89803"/>
              </a:srgbClr>
            </a:solidFill>
            <a:ln w="12700" algn="ctr">
              <a:solidFill>
                <a:srgbClr val="000000"/>
              </a:solidFill>
              <a:miter lim="800000"/>
              <a:headEnd/>
              <a:tailEnd/>
            </a:ln>
          </p:spPr>
          <p:txBody>
            <a:bodyPr wrap="none" anchor="ctr"/>
            <a:lstStyle>
              <a:lvl1pPr>
                <a:lnSpc>
                  <a:spcPct val="110000"/>
                </a:lnSpc>
                <a:spcBef>
                  <a:spcPct val="20000"/>
                </a:spcBef>
                <a:buSzPct val="120000"/>
                <a:buBlip>
                  <a:blip r:embed="rId2"/>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r>
                <a:rPr kumimoji="1" lang="zh-CN" altLang="en-US" sz="1800">
                  <a:latin typeface="Times New Roman" panose="02020603050405020304" pitchFamily="18" charset="0"/>
                </a:rPr>
                <a:t>从器件地址</a:t>
              </a:r>
            </a:p>
          </p:txBody>
        </p:sp>
        <p:sp>
          <p:nvSpPr>
            <p:cNvPr id="40" name="Rectangle 40"/>
            <p:cNvSpPr>
              <a:spLocks noChangeArrowheads="1"/>
            </p:cNvSpPr>
            <p:nvPr/>
          </p:nvSpPr>
          <p:spPr bwMode="auto">
            <a:xfrm>
              <a:off x="2835" y="3430"/>
              <a:ext cx="317" cy="318"/>
            </a:xfrm>
            <a:prstGeom prst="rect">
              <a:avLst/>
            </a:prstGeom>
            <a:solidFill>
              <a:srgbClr val="FFCC99">
                <a:alpha val="89803"/>
              </a:srgbClr>
            </a:solidFill>
            <a:ln w="12700" algn="ctr">
              <a:solidFill>
                <a:srgbClr val="000000"/>
              </a:solidFill>
              <a:miter lim="800000"/>
              <a:headEnd/>
              <a:tailEnd/>
            </a:ln>
          </p:spPr>
          <p:txBody>
            <a:bodyPr wrap="none" anchor="ctr"/>
            <a:lstStyle>
              <a:lvl1pPr>
                <a:lnSpc>
                  <a:spcPct val="110000"/>
                </a:lnSpc>
                <a:spcBef>
                  <a:spcPct val="20000"/>
                </a:spcBef>
                <a:buSzPct val="120000"/>
                <a:buBlip>
                  <a:blip r:embed="rId2"/>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r>
                <a:rPr kumimoji="1" lang="en-US" altLang="zh-CN" sz="1800" b="1">
                  <a:solidFill>
                    <a:srgbClr val="0000FF"/>
                  </a:solidFill>
                  <a:latin typeface="Times New Roman" panose="02020603050405020304" pitchFamily="18" charset="0"/>
                </a:rPr>
                <a:t>R/W</a:t>
              </a:r>
            </a:p>
          </p:txBody>
        </p:sp>
        <p:sp>
          <p:nvSpPr>
            <p:cNvPr id="41" name="Rectangle 41"/>
            <p:cNvSpPr>
              <a:spLocks noChangeArrowheads="1"/>
            </p:cNvSpPr>
            <p:nvPr/>
          </p:nvSpPr>
          <p:spPr bwMode="auto">
            <a:xfrm>
              <a:off x="3197" y="3430"/>
              <a:ext cx="817" cy="318"/>
            </a:xfrm>
            <a:prstGeom prst="rect">
              <a:avLst/>
            </a:prstGeom>
            <a:solidFill>
              <a:srgbClr val="FFCC99">
                <a:alpha val="89803"/>
              </a:srgbClr>
            </a:solidFill>
            <a:ln w="12700" algn="ctr">
              <a:solidFill>
                <a:srgbClr val="000000"/>
              </a:solidFill>
              <a:miter lim="800000"/>
              <a:headEnd/>
              <a:tailEnd/>
            </a:ln>
          </p:spPr>
          <p:txBody>
            <a:bodyPr wrap="none" anchor="ctr"/>
            <a:lstStyle>
              <a:lvl1pPr>
                <a:lnSpc>
                  <a:spcPct val="110000"/>
                </a:lnSpc>
                <a:spcBef>
                  <a:spcPct val="20000"/>
                </a:spcBef>
                <a:buSzPct val="120000"/>
                <a:buBlip>
                  <a:blip r:embed="rId2"/>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r>
                <a:rPr kumimoji="1" lang="en-US" altLang="zh-CN" sz="1800" b="1">
                  <a:solidFill>
                    <a:srgbClr val="0000FF"/>
                  </a:solidFill>
                  <a:latin typeface="Times New Roman" panose="02020603050405020304" pitchFamily="18" charset="0"/>
                </a:rPr>
                <a:t>…</a:t>
              </a:r>
            </a:p>
          </p:txBody>
        </p:sp>
      </p:grpSp>
      <p:sp>
        <p:nvSpPr>
          <p:cNvPr id="42" name="Text Box 44"/>
          <p:cNvSpPr txBox="1">
            <a:spLocks noChangeArrowheads="1"/>
          </p:cNvSpPr>
          <p:nvPr/>
        </p:nvSpPr>
        <p:spPr bwMode="auto">
          <a:xfrm>
            <a:off x="1071562" y="4538662"/>
            <a:ext cx="7632700" cy="707886"/>
          </a:xfrm>
          <a:prstGeom prst="rect">
            <a:avLst/>
          </a:prstGeom>
          <a:noFill/>
          <a:ln w="9525">
            <a:noFill/>
            <a:miter lim="800000"/>
            <a:headEnd/>
            <a:tailEnd/>
          </a:ln>
          <a:effectLst/>
        </p:spPr>
        <p:txBody>
          <a:bodyPr>
            <a:spAutoFit/>
          </a:bodyPr>
          <a:lstStyle/>
          <a:p>
            <a:pPr eaLnBrk="1" hangingPunct="1">
              <a:spcBef>
                <a:spcPct val="50000"/>
              </a:spcBef>
              <a:defRPr/>
            </a:pPr>
            <a:r>
              <a:rPr lang="zh-CN" altLang="en-US" sz="2000" dirty="0">
                <a:solidFill>
                  <a:schemeClr val="tx1"/>
                </a:solidFill>
                <a:latin typeface="+mn-ea"/>
                <a:ea typeface="+mn-ea"/>
              </a:rPr>
              <a:t>发送起始信号后传送的第一字节数据具有特别的意义，其中前七位为从机地址，最后一位为读写方向位（</a:t>
            </a:r>
            <a:r>
              <a:rPr lang="en-US" altLang="zh-CN" sz="2000" dirty="0">
                <a:solidFill>
                  <a:schemeClr val="tx1"/>
                </a:solidFill>
                <a:latin typeface="+mn-ea"/>
                <a:ea typeface="+mn-ea"/>
              </a:rPr>
              <a:t>0</a:t>
            </a:r>
            <a:r>
              <a:rPr lang="zh-CN" altLang="en-US" sz="2000" dirty="0">
                <a:solidFill>
                  <a:schemeClr val="tx1"/>
                </a:solidFill>
                <a:latin typeface="+mn-ea"/>
                <a:ea typeface="+mn-ea"/>
              </a:rPr>
              <a:t>表示写，</a:t>
            </a:r>
            <a:r>
              <a:rPr lang="en-US" altLang="zh-CN" sz="2000" dirty="0">
                <a:solidFill>
                  <a:schemeClr val="tx1"/>
                </a:solidFill>
                <a:latin typeface="+mn-ea"/>
                <a:ea typeface="+mn-ea"/>
              </a:rPr>
              <a:t>1</a:t>
            </a:r>
            <a:r>
              <a:rPr lang="zh-CN" altLang="en-US" sz="2000" dirty="0">
                <a:solidFill>
                  <a:schemeClr val="tx1"/>
                </a:solidFill>
                <a:latin typeface="+mn-ea"/>
                <a:ea typeface="+mn-ea"/>
              </a:rPr>
              <a:t>表示读）。</a:t>
            </a:r>
          </a:p>
        </p:txBody>
      </p:sp>
    </p:spTree>
    <p:extLst>
      <p:ext uri="{BB962C8B-B14F-4D97-AF65-F5344CB8AC3E}">
        <p14:creationId xmlns:p14="http://schemas.microsoft.com/office/powerpoint/2010/main" val="3459546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from="(-#ppt_w/2)" to="(#ppt_x)" calcmode="lin" valueType="num">
                                      <p:cBhvr>
                                        <p:cTn id="7" dur="600" fill="hold">
                                          <p:stCondLst>
                                            <p:cond delay="0"/>
                                          </p:stCondLst>
                                        </p:cTn>
                                        <p:tgtEl>
                                          <p:spTgt spid="4"/>
                                        </p:tgtEl>
                                        <p:attrNameLst>
                                          <p:attrName>ppt_x</p:attrName>
                                        </p:attrNameLst>
                                      </p:cBhvr>
                                    </p:anim>
                                    <p:anim from="0" to="-1.0" calcmode="lin" valueType="num">
                                      <p:cBhvr>
                                        <p:cTn id="8" dur="200" decel="50000" autoRev="1" fill="hold">
                                          <p:stCondLst>
                                            <p:cond delay="600"/>
                                          </p:stCondLst>
                                        </p:cTn>
                                        <p:tgtEl>
                                          <p:spTgt spid="4"/>
                                        </p:tgtEl>
                                        <p:attrNameLst>
                                          <p:attrName>xshear</p:attrName>
                                        </p:attrNameLst>
                                      </p:cBhvr>
                                    </p:anim>
                                    <p:animScale>
                                      <p:cBhvr>
                                        <p:cTn id="9" dur="200" decel="100000" autoRev="1" fill="hold">
                                          <p:stCondLst>
                                            <p:cond delay="600"/>
                                          </p:stCondLst>
                                        </p:cTn>
                                        <p:tgtEl>
                                          <p:spTgt spid="4"/>
                                        </p:tgtEl>
                                      </p:cBhvr>
                                      <p:from x="100000" y="100000"/>
                                      <p:to x="80000" y="100000"/>
                                    </p:animScale>
                                    <p:anim by="(#ppt_h/3+#ppt_w*0.1)" calcmode="lin" valueType="num">
                                      <p:cBhvr additive="sum">
                                        <p:cTn id="10" dur="200" decel="100000" autoRev="1" fill="hold">
                                          <p:stCondLst>
                                            <p:cond delay="600"/>
                                          </p:stCondLst>
                                        </p:cTn>
                                        <p:tgtEl>
                                          <p:spTgt spid="4"/>
                                        </p:tgtEl>
                                        <p:attrNameLst>
                                          <p:attrName>ppt_x</p:attrName>
                                        </p:attrNameLst>
                                      </p:cBhvr>
                                    </p:anim>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dissolve">
                                      <p:cBhvr>
                                        <p:cTn id="15" dur="500"/>
                                        <p:tgtEl>
                                          <p:spTgt spid="42"/>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wipe(left)">
                                      <p:cBhvr>
                                        <p:cTn id="19"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a:defRPr/>
            </a:pPr>
            <a:r>
              <a:rPr lang="en-US" altLang="zh-CN" dirty="0"/>
              <a:t>I2C</a:t>
            </a:r>
            <a:r>
              <a:rPr lang="zh-CN" altLang="en-US" dirty="0"/>
              <a:t>总线时序</a:t>
            </a:r>
            <a:r>
              <a:rPr lang="en-US" altLang="zh-CN" dirty="0"/>
              <a:t>-ACK</a:t>
            </a:r>
          </a:p>
          <a:p>
            <a:pPr>
              <a:defRPr/>
            </a:pPr>
            <a:r>
              <a:rPr lang="en-US" altLang="zh-CN" dirty="0">
                <a:latin typeface="+mn-ea"/>
              </a:rPr>
              <a:t>I2C</a:t>
            </a:r>
            <a:r>
              <a:rPr lang="zh-CN" altLang="en-US" dirty="0">
                <a:latin typeface="+mn-ea"/>
              </a:rPr>
              <a:t>总线数据传送时，每传送一个字节数据后都必须有应答信号（</a:t>
            </a:r>
            <a:r>
              <a:rPr lang="en-US" altLang="zh-CN" dirty="0">
                <a:latin typeface="+mn-ea"/>
              </a:rPr>
              <a:t>A</a:t>
            </a:r>
            <a:r>
              <a:rPr lang="zh-CN" altLang="en-US" dirty="0">
                <a:latin typeface="+mn-ea"/>
              </a:rPr>
              <a:t>）。主控器接收数据时，如果要结束通信时，将在停止位之前发送非应答信号（ </a:t>
            </a:r>
            <a:r>
              <a:rPr lang="en-US" altLang="zh-CN" dirty="0">
                <a:latin typeface="+mn-ea"/>
              </a:rPr>
              <a:t>NA</a:t>
            </a:r>
            <a:r>
              <a:rPr lang="zh-CN" altLang="en-US" dirty="0">
                <a:latin typeface="+mn-ea"/>
              </a:rPr>
              <a:t> ）。</a:t>
            </a:r>
            <a:r>
              <a:rPr lang="zh-CN" altLang="zh-CN" dirty="0"/>
              <a:t>在时钟</a:t>
            </a:r>
            <a:r>
              <a:rPr lang="en-US" altLang="zh-CN" dirty="0"/>
              <a:t>SCL</a:t>
            </a:r>
            <a:r>
              <a:rPr lang="zh-CN" altLang="zh-CN" dirty="0"/>
              <a:t>的高电平期间，</a:t>
            </a:r>
            <a:r>
              <a:rPr lang="en-US" altLang="zh-CN" dirty="0"/>
              <a:t>SDA</a:t>
            </a:r>
            <a:r>
              <a:rPr lang="zh-CN" altLang="zh-CN" dirty="0"/>
              <a:t>线上的数据必须保持稳定。</a:t>
            </a:r>
            <a:r>
              <a:rPr lang="en-US" altLang="zh-CN" dirty="0"/>
              <a:t>SDA</a:t>
            </a:r>
            <a:r>
              <a:rPr lang="zh-CN" altLang="zh-CN" dirty="0"/>
              <a:t>仅可在时钟</a:t>
            </a:r>
            <a:r>
              <a:rPr lang="en-US" altLang="zh-CN" dirty="0"/>
              <a:t>SCL</a:t>
            </a:r>
            <a:r>
              <a:rPr lang="zh-CN" altLang="zh-CN" dirty="0"/>
              <a:t>为低电平时改变。</a:t>
            </a:r>
            <a:endParaRPr lang="en-US" altLang="zh-CN" dirty="0"/>
          </a:p>
          <a:p>
            <a:pPr marL="457200" lvl="1" indent="0">
              <a:buNone/>
            </a:pPr>
            <a:endParaRPr lang="zh-CN" altLang="en-US" dirty="0"/>
          </a:p>
        </p:txBody>
      </p:sp>
      <p:sp>
        <p:nvSpPr>
          <p:cNvPr id="3" name="标题 2"/>
          <p:cNvSpPr>
            <a:spLocks noGrp="1"/>
          </p:cNvSpPr>
          <p:nvPr>
            <p:ph type="title"/>
          </p:nvPr>
        </p:nvSpPr>
        <p:spPr/>
        <p:txBody>
          <a:bodyPr/>
          <a:lstStyle/>
          <a:p>
            <a:r>
              <a:rPr lang="en-US" altLang="zh-CN" dirty="0"/>
              <a:t>I2C</a:t>
            </a:r>
            <a:r>
              <a:rPr lang="zh-CN" altLang="en-US" dirty="0"/>
              <a:t>（</a:t>
            </a:r>
            <a:r>
              <a:rPr lang="en-US" altLang="zh-CN" dirty="0"/>
              <a:t>4</a:t>
            </a:r>
            <a:r>
              <a:rPr lang="zh-CN" altLang="en-US" dirty="0"/>
              <a:t>）</a:t>
            </a:r>
          </a:p>
        </p:txBody>
      </p:sp>
      <p:grpSp>
        <p:nvGrpSpPr>
          <p:cNvPr id="44" name="Group 6"/>
          <p:cNvGrpSpPr>
            <a:grpSpLocks/>
          </p:cNvGrpSpPr>
          <p:nvPr/>
        </p:nvGrpSpPr>
        <p:grpSpPr bwMode="auto">
          <a:xfrm>
            <a:off x="1981200" y="3581400"/>
            <a:ext cx="6624638" cy="1871663"/>
            <a:chOff x="703" y="2523"/>
            <a:chExt cx="4173" cy="1179"/>
          </a:xfrm>
        </p:grpSpPr>
        <p:sp>
          <p:nvSpPr>
            <p:cNvPr id="45" name="Rectangle 7"/>
            <p:cNvSpPr>
              <a:spLocks noChangeArrowheads="1"/>
            </p:cNvSpPr>
            <p:nvPr/>
          </p:nvSpPr>
          <p:spPr bwMode="auto">
            <a:xfrm>
              <a:off x="703" y="2523"/>
              <a:ext cx="4173" cy="1179"/>
            </a:xfrm>
            <a:prstGeom prst="rect">
              <a:avLst/>
            </a:prstGeom>
            <a:solidFill>
              <a:srgbClr val="CCFFFF">
                <a:alpha val="50195"/>
              </a:srgbClr>
            </a:solidFill>
            <a:ln w="12700" algn="ctr">
              <a:solidFill>
                <a:srgbClr val="000000"/>
              </a:solidFill>
              <a:miter lim="800000"/>
              <a:headEnd/>
              <a:tailEnd/>
            </a:ln>
          </p:spPr>
          <p:txBody>
            <a:bodyPr wrap="none" anchor="ctr"/>
            <a:lstStyle>
              <a:lvl1pPr>
                <a:lnSpc>
                  <a:spcPct val="110000"/>
                </a:lnSpc>
                <a:spcBef>
                  <a:spcPct val="20000"/>
                </a:spcBef>
                <a:buSzPct val="120000"/>
                <a:buBlip>
                  <a:blip r:embed="rId2"/>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endParaRPr lang="zh-CN" altLang="en-US" sz="1800"/>
            </a:p>
          </p:txBody>
        </p:sp>
        <p:sp>
          <p:nvSpPr>
            <p:cNvPr id="46" name="Line 8"/>
            <p:cNvSpPr>
              <a:spLocks noChangeShapeType="1"/>
            </p:cNvSpPr>
            <p:nvPr/>
          </p:nvSpPr>
          <p:spPr bwMode="auto">
            <a:xfrm>
              <a:off x="1202" y="2754"/>
              <a:ext cx="408"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 name="Line 9"/>
            <p:cNvSpPr>
              <a:spLocks noChangeShapeType="1"/>
            </p:cNvSpPr>
            <p:nvPr/>
          </p:nvSpPr>
          <p:spPr bwMode="auto">
            <a:xfrm>
              <a:off x="1610" y="2754"/>
              <a:ext cx="91" cy="227"/>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 name="Line 10"/>
            <p:cNvSpPr>
              <a:spLocks noChangeShapeType="1"/>
            </p:cNvSpPr>
            <p:nvPr/>
          </p:nvSpPr>
          <p:spPr bwMode="auto">
            <a:xfrm>
              <a:off x="1701" y="2981"/>
              <a:ext cx="589"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 name="Line 11"/>
            <p:cNvSpPr>
              <a:spLocks noChangeShapeType="1"/>
            </p:cNvSpPr>
            <p:nvPr/>
          </p:nvSpPr>
          <p:spPr bwMode="auto">
            <a:xfrm flipV="1">
              <a:off x="2290" y="2754"/>
              <a:ext cx="136" cy="227"/>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 name="Line 12"/>
            <p:cNvSpPr>
              <a:spLocks noChangeShapeType="1"/>
            </p:cNvSpPr>
            <p:nvPr/>
          </p:nvSpPr>
          <p:spPr bwMode="auto">
            <a:xfrm>
              <a:off x="1201" y="3296"/>
              <a:ext cx="545" cy="2"/>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 name="Line 13"/>
            <p:cNvSpPr>
              <a:spLocks noChangeShapeType="1"/>
            </p:cNvSpPr>
            <p:nvPr/>
          </p:nvSpPr>
          <p:spPr bwMode="auto">
            <a:xfrm>
              <a:off x="2200" y="3071"/>
              <a:ext cx="90" cy="227"/>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 name="Line 14"/>
            <p:cNvSpPr>
              <a:spLocks noChangeShapeType="1"/>
            </p:cNvSpPr>
            <p:nvPr/>
          </p:nvSpPr>
          <p:spPr bwMode="auto">
            <a:xfrm>
              <a:off x="2291" y="3298"/>
              <a:ext cx="408" cy="0"/>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 name="Line 15"/>
            <p:cNvSpPr>
              <a:spLocks noChangeShapeType="1"/>
            </p:cNvSpPr>
            <p:nvPr/>
          </p:nvSpPr>
          <p:spPr bwMode="auto">
            <a:xfrm flipV="1">
              <a:off x="1746" y="3071"/>
              <a:ext cx="91" cy="227"/>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 name="Rectangle 16"/>
            <p:cNvSpPr>
              <a:spLocks noChangeArrowheads="1"/>
            </p:cNvSpPr>
            <p:nvPr/>
          </p:nvSpPr>
          <p:spPr bwMode="auto">
            <a:xfrm>
              <a:off x="1519" y="2708"/>
              <a:ext cx="998" cy="686"/>
            </a:xfrm>
            <a:prstGeom prst="rect">
              <a:avLst/>
            </a:prstGeom>
            <a:noFill/>
            <a:ln w="12700" algn="ctr">
              <a:solidFill>
                <a:srgbClr val="FF00FF"/>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10000"/>
                </a:lnSpc>
                <a:spcBef>
                  <a:spcPct val="20000"/>
                </a:spcBef>
                <a:buSzPct val="120000"/>
                <a:buBlip>
                  <a:blip r:embed="rId2"/>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endParaRPr lang="zh-CN" altLang="en-US" sz="1800"/>
            </a:p>
          </p:txBody>
        </p:sp>
        <p:sp>
          <p:nvSpPr>
            <p:cNvPr id="55" name="Text Box 17"/>
            <p:cNvSpPr txBox="1">
              <a:spLocks noChangeArrowheads="1"/>
            </p:cNvSpPr>
            <p:nvPr/>
          </p:nvSpPr>
          <p:spPr bwMode="auto">
            <a:xfrm>
              <a:off x="703" y="2704"/>
              <a:ext cx="6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lnSpc>
                  <a:spcPct val="110000"/>
                </a:lnSpc>
                <a:spcBef>
                  <a:spcPct val="20000"/>
                </a:spcBef>
                <a:buSzPct val="120000"/>
                <a:buBlip>
                  <a:blip r:embed="rId2"/>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SzTx/>
                <a:buFontTx/>
                <a:buNone/>
              </a:pPr>
              <a:r>
                <a:rPr kumimoji="1" lang="en-US" altLang="zh-CN" sz="1600">
                  <a:latin typeface="Times New Roman" panose="02020603050405020304" pitchFamily="18" charset="0"/>
                </a:rPr>
                <a:t>SDA</a:t>
              </a:r>
            </a:p>
          </p:txBody>
        </p:sp>
        <p:sp>
          <p:nvSpPr>
            <p:cNvPr id="56" name="Text Box 18"/>
            <p:cNvSpPr txBox="1">
              <a:spLocks noChangeArrowheads="1"/>
            </p:cNvSpPr>
            <p:nvPr/>
          </p:nvSpPr>
          <p:spPr bwMode="auto">
            <a:xfrm>
              <a:off x="703" y="3127"/>
              <a:ext cx="6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lnSpc>
                  <a:spcPct val="110000"/>
                </a:lnSpc>
                <a:spcBef>
                  <a:spcPct val="20000"/>
                </a:spcBef>
                <a:buSzPct val="120000"/>
                <a:buBlip>
                  <a:blip r:embed="rId2"/>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SzTx/>
                <a:buFontTx/>
                <a:buNone/>
              </a:pPr>
              <a:r>
                <a:rPr kumimoji="1" lang="en-US" altLang="zh-CN" sz="1600">
                  <a:latin typeface="Times New Roman" panose="02020603050405020304" pitchFamily="18" charset="0"/>
                </a:rPr>
                <a:t>SCL</a:t>
              </a:r>
            </a:p>
          </p:txBody>
        </p:sp>
        <p:sp>
          <p:nvSpPr>
            <p:cNvPr id="57" name="Line 19"/>
            <p:cNvSpPr>
              <a:spLocks noChangeShapeType="1"/>
            </p:cNvSpPr>
            <p:nvPr/>
          </p:nvSpPr>
          <p:spPr bwMode="auto">
            <a:xfrm>
              <a:off x="1837" y="3071"/>
              <a:ext cx="363" cy="0"/>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 name="Line 20"/>
            <p:cNvSpPr>
              <a:spLocks noChangeShapeType="1"/>
            </p:cNvSpPr>
            <p:nvPr/>
          </p:nvSpPr>
          <p:spPr bwMode="auto">
            <a:xfrm>
              <a:off x="2426" y="2754"/>
              <a:ext cx="408"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 name="Line 21"/>
            <p:cNvSpPr>
              <a:spLocks noChangeShapeType="1"/>
            </p:cNvSpPr>
            <p:nvPr/>
          </p:nvSpPr>
          <p:spPr bwMode="auto">
            <a:xfrm>
              <a:off x="3016" y="2754"/>
              <a:ext cx="1225"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 name="Line 22"/>
            <p:cNvSpPr>
              <a:spLocks noChangeShapeType="1"/>
            </p:cNvSpPr>
            <p:nvPr/>
          </p:nvSpPr>
          <p:spPr bwMode="auto">
            <a:xfrm>
              <a:off x="3015" y="3296"/>
              <a:ext cx="545" cy="2"/>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 name="Line 23"/>
            <p:cNvSpPr>
              <a:spLocks noChangeShapeType="1"/>
            </p:cNvSpPr>
            <p:nvPr/>
          </p:nvSpPr>
          <p:spPr bwMode="auto">
            <a:xfrm>
              <a:off x="4014" y="3071"/>
              <a:ext cx="90" cy="227"/>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 name="Line 24"/>
            <p:cNvSpPr>
              <a:spLocks noChangeShapeType="1"/>
            </p:cNvSpPr>
            <p:nvPr/>
          </p:nvSpPr>
          <p:spPr bwMode="auto">
            <a:xfrm>
              <a:off x="4105" y="3298"/>
              <a:ext cx="408" cy="0"/>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 name="Line 25"/>
            <p:cNvSpPr>
              <a:spLocks noChangeShapeType="1"/>
            </p:cNvSpPr>
            <p:nvPr/>
          </p:nvSpPr>
          <p:spPr bwMode="auto">
            <a:xfrm flipV="1">
              <a:off x="3560" y="3071"/>
              <a:ext cx="91" cy="227"/>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 name="Line 26"/>
            <p:cNvSpPr>
              <a:spLocks noChangeShapeType="1"/>
            </p:cNvSpPr>
            <p:nvPr/>
          </p:nvSpPr>
          <p:spPr bwMode="auto">
            <a:xfrm>
              <a:off x="3651" y="3071"/>
              <a:ext cx="363" cy="0"/>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 name="Line 27"/>
            <p:cNvSpPr>
              <a:spLocks noChangeShapeType="1"/>
            </p:cNvSpPr>
            <p:nvPr/>
          </p:nvSpPr>
          <p:spPr bwMode="auto">
            <a:xfrm>
              <a:off x="4240" y="2754"/>
              <a:ext cx="408"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 name="Rectangle 28"/>
            <p:cNvSpPr>
              <a:spLocks noChangeArrowheads="1"/>
            </p:cNvSpPr>
            <p:nvPr/>
          </p:nvSpPr>
          <p:spPr bwMode="auto">
            <a:xfrm>
              <a:off x="3288" y="2708"/>
              <a:ext cx="998" cy="686"/>
            </a:xfrm>
            <a:prstGeom prst="rect">
              <a:avLst/>
            </a:prstGeom>
            <a:noFill/>
            <a:ln w="12700" algn="ctr">
              <a:solidFill>
                <a:srgbClr val="FF00FF"/>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10000"/>
                </a:lnSpc>
                <a:spcBef>
                  <a:spcPct val="20000"/>
                </a:spcBef>
                <a:buSzPct val="120000"/>
                <a:buBlip>
                  <a:blip r:embed="rId2"/>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endParaRPr lang="zh-CN" altLang="en-US" sz="1800"/>
            </a:p>
          </p:txBody>
        </p:sp>
        <p:sp>
          <p:nvSpPr>
            <p:cNvPr id="67" name="Text Box 29"/>
            <p:cNvSpPr txBox="1">
              <a:spLocks noChangeArrowheads="1"/>
            </p:cNvSpPr>
            <p:nvPr/>
          </p:nvSpPr>
          <p:spPr bwMode="auto">
            <a:xfrm>
              <a:off x="1609" y="3430"/>
              <a:ext cx="772" cy="213"/>
            </a:xfrm>
            <a:prstGeom prst="rect">
              <a:avLst/>
            </a:prstGeom>
            <a:noFill/>
            <a:ln w="12700" algn="ctr">
              <a:noFill/>
              <a:miter lim="800000"/>
              <a:headEnd/>
              <a:tailEnd/>
            </a:ln>
            <a:effectLst/>
          </p:spPr>
          <p:txBody>
            <a:bodyPr>
              <a:spAutoFit/>
            </a:bodyPr>
            <a:lstStyle/>
            <a:p>
              <a:pPr algn="ctr" eaLnBrk="1" hangingPunct="1">
                <a:spcBef>
                  <a:spcPct val="50000"/>
                </a:spcBef>
                <a:defRPr/>
              </a:pPr>
              <a:r>
                <a:rPr lang="zh-CN" altLang="en-US" sz="1600" dirty="0">
                  <a:latin typeface="+mn-ea"/>
                </a:rPr>
                <a:t>应答信号</a:t>
              </a:r>
            </a:p>
          </p:txBody>
        </p:sp>
        <p:sp>
          <p:nvSpPr>
            <p:cNvPr id="68" name="Text Box 30"/>
            <p:cNvSpPr txBox="1">
              <a:spLocks noChangeArrowheads="1"/>
            </p:cNvSpPr>
            <p:nvPr/>
          </p:nvSpPr>
          <p:spPr bwMode="auto">
            <a:xfrm>
              <a:off x="3424" y="3430"/>
              <a:ext cx="771" cy="212"/>
            </a:xfrm>
            <a:prstGeom prst="rect">
              <a:avLst/>
            </a:prstGeom>
            <a:noFill/>
            <a:ln w="12700" algn="ctr">
              <a:noFill/>
              <a:miter lim="800000"/>
              <a:headEnd/>
              <a:tailEnd/>
            </a:ln>
            <a:effectLst/>
          </p:spPr>
          <p:txBody>
            <a:bodyPr>
              <a:spAutoFit/>
            </a:bodyPr>
            <a:lstStyle/>
            <a:p>
              <a:pPr algn="ctr" eaLnBrk="1" hangingPunct="1">
                <a:spcBef>
                  <a:spcPct val="50000"/>
                </a:spcBef>
                <a:defRPr/>
              </a:pPr>
              <a:r>
                <a:rPr lang="zh-CN" altLang="en-US" sz="1600" dirty="0">
                  <a:latin typeface="+mn-ea"/>
                </a:rPr>
                <a:t>非应答信号</a:t>
              </a:r>
            </a:p>
          </p:txBody>
        </p:sp>
        <p:sp>
          <p:nvSpPr>
            <p:cNvPr id="69" name="Text Box 31"/>
            <p:cNvSpPr txBox="1">
              <a:spLocks noChangeArrowheads="1"/>
            </p:cNvSpPr>
            <p:nvPr/>
          </p:nvSpPr>
          <p:spPr bwMode="auto">
            <a:xfrm>
              <a:off x="1927" y="3158"/>
              <a:ext cx="1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lnSpc>
                  <a:spcPct val="110000"/>
                </a:lnSpc>
                <a:spcBef>
                  <a:spcPct val="20000"/>
                </a:spcBef>
                <a:buSzPct val="120000"/>
                <a:buBlip>
                  <a:blip r:embed="rId2"/>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SzTx/>
                <a:buFontTx/>
                <a:buNone/>
              </a:pPr>
              <a:r>
                <a:rPr kumimoji="1" lang="en-US" altLang="zh-CN" sz="1600" b="1">
                  <a:solidFill>
                    <a:srgbClr val="0000FF"/>
                  </a:solidFill>
                  <a:latin typeface="Times New Roman" panose="02020603050405020304" pitchFamily="18" charset="0"/>
                </a:rPr>
                <a:t>A</a:t>
              </a:r>
              <a:endParaRPr kumimoji="1" lang="en-US" altLang="zh-CN" sz="1600">
                <a:latin typeface="Times New Roman" panose="02020603050405020304" pitchFamily="18" charset="0"/>
              </a:endParaRPr>
            </a:p>
          </p:txBody>
        </p:sp>
        <p:sp>
          <p:nvSpPr>
            <p:cNvPr id="70" name="Text Box 32"/>
            <p:cNvSpPr txBox="1">
              <a:spLocks noChangeArrowheads="1"/>
            </p:cNvSpPr>
            <p:nvPr/>
          </p:nvSpPr>
          <p:spPr bwMode="auto">
            <a:xfrm>
              <a:off x="3742" y="3158"/>
              <a:ext cx="1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lnSpc>
                  <a:spcPct val="110000"/>
                </a:lnSpc>
                <a:spcBef>
                  <a:spcPct val="20000"/>
                </a:spcBef>
                <a:buSzPct val="120000"/>
                <a:buBlip>
                  <a:blip r:embed="rId2"/>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SzTx/>
                <a:buFontTx/>
                <a:buNone/>
              </a:pPr>
              <a:r>
                <a:rPr kumimoji="1" lang="en-US" altLang="zh-CN" sz="1600" b="1">
                  <a:solidFill>
                    <a:srgbClr val="0000FF"/>
                  </a:solidFill>
                  <a:latin typeface="Times New Roman" panose="02020603050405020304" pitchFamily="18" charset="0"/>
                </a:rPr>
                <a:t>A</a:t>
              </a:r>
              <a:endParaRPr kumimoji="1" lang="en-US" altLang="zh-CN" sz="1600">
                <a:latin typeface="Times New Roman" panose="02020603050405020304" pitchFamily="18" charset="0"/>
              </a:endParaRPr>
            </a:p>
          </p:txBody>
        </p:sp>
        <p:sp>
          <p:nvSpPr>
            <p:cNvPr id="71" name="Line 33"/>
            <p:cNvSpPr>
              <a:spLocks noChangeShapeType="1"/>
            </p:cNvSpPr>
            <p:nvPr/>
          </p:nvSpPr>
          <p:spPr bwMode="auto">
            <a:xfrm>
              <a:off x="3787" y="3203"/>
              <a:ext cx="91" cy="0"/>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extLst>
      <p:ext uri="{BB962C8B-B14F-4D97-AF65-F5344CB8AC3E}">
        <p14:creationId xmlns:p14="http://schemas.microsoft.com/office/powerpoint/2010/main" val="3046303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1000"/>
                                        <p:tgtEl>
                                          <p:spTgt spid="44"/>
                                        </p:tgtEl>
                                      </p:cBhvr>
                                    </p:animEffect>
                                    <p:anim calcmode="lin" valueType="num">
                                      <p:cBhvr>
                                        <p:cTn id="8" dur="1000" fill="hold"/>
                                        <p:tgtEl>
                                          <p:spTgt spid="44"/>
                                        </p:tgtEl>
                                        <p:attrNameLst>
                                          <p:attrName>ppt_x</p:attrName>
                                        </p:attrNameLst>
                                      </p:cBhvr>
                                      <p:tavLst>
                                        <p:tav tm="0">
                                          <p:val>
                                            <p:strVal val="#ppt_x"/>
                                          </p:val>
                                        </p:tav>
                                        <p:tav tm="100000">
                                          <p:val>
                                            <p:strVal val="#ppt_x"/>
                                          </p:val>
                                        </p:tav>
                                      </p:tavLst>
                                    </p:anim>
                                    <p:anim calcmode="lin" valueType="num">
                                      <p:cBhvr>
                                        <p:cTn id="9" dur="900" decel="100000" fill="hold"/>
                                        <p:tgtEl>
                                          <p:spTgt spid="4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a:defRPr/>
            </a:pPr>
            <a:r>
              <a:rPr lang="en-US" altLang="zh-CN" dirty="0"/>
              <a:t>I2C</a:t>
            </a:r>
            <a:r>
              <a:rPr lang="zh-CN" altLang="en-US" dirty="0"/>
              <a:t>总线时序</a:t>
            </a:r>
            <a:endParaRPr lang="en-US" altLang="zh-CN" dirty="0"/>
          </a:p>
          <a:p>
            <a:pPr>
              <a:defRPr/>
            </a:pPr>
            <a:r>
              <a:rPr kumimoji="1" lang="en-US" altLang="zh-CN" sz="1800" dirty="0">
                <a:latin typeface="+mn-ea"/>
              </a:rPr>
              <a:t>TIVA C</a:t>
            </a:r>
            <a:r>
              <a:rPr kumimoji="1" lang="zh-CN" altLang="en-US" sz="1800" dirty="0">
                <a:latin typeface="+mn-ea"/>
              </a:rPr>
              <a:t>系列在</a:t>
            </a:r>
            <a:r>
              <a:rPr kumimoji="1" lang="en-US" altLang="zh-CN" sz="1800" dirty="0">
                <a:latin typeface="+mn-ea"/>
              </a:rPr>
              <a:t>I2C</a:t>
            </a:r>
            <a:r>
              <a:rPr kumimoji="1" lang="zh-CN" altLang="en-US" sz="1800" dirty="0">
                <a:latin typeface="+mn-ea"/>
              </a:rPr>
              <a:t>通信中可以配置为主控器也可以作为被控器，那么它就具有</a:t>
            </a:r>
            <a:r>
              <a:rPr kumimoji="1" lang="en-US" altLang="zh-CN" sz="1800" dirty="0">
                <a:latin typeface="+mn-ea"/>
              </a:rPr>
              <a:t>4</a:t>
            </a:r>
            <a:r>
              <a:rPr kumimoji="1" lang="zh-CN" altLang="en-US" sz="1800" dirty="0">
                <a:latin typeface="+mn-ea"/>
              </a:rPr>
              <a:t>种操作模式：主发送模式、主接收模式、从发送模式和从接收模式。</a:t>
            </a:r>
            <a:endParaRPr lang="zh-CN" altLang="en-US" sz="1800" dirty="0"/>
          </a:p>
        </p:txBody>
      </p:sp>
      <p:sp>
        <p:nvSpPr>
          <p:cNvPr id="3" name="标题 2"/>
          <p:cNvSpPr>
            <a:spLocks noGrp="1"/>
          </p:cNvSpPr>
          <p:nvPr>
            <p:ph type="title"/>
          </p:nvPr>
        </p:nvSpPr>
        <p:spPr/>
        <p:txBody>
          <a:bodyPr/>
          <a:lstStyle/>
          <a:p>
            <a:r>
              <a:rPr lang="en-US" altLang="zh-CN" dirty="0"/>
              <a:t>I2C</a:t>
            </a:r>
            <a:r>
              <a:rPr lang="zh-CN" altLang="en-US" dirty="0"/>
              <a:t>（</a:t>
            </a:r>
            <a:r>
              <a:rPr lang="en-US" altLang="zh-CN" dirty="0"/>
              <a:t>5</a:t>
            </a:r>
            <a:r>
              <a:rPr lang="zh-CN" altLang="en-US" dirty="0"/>
              <a:t>）</a:t>
            </a:r>
          </a:p>
        </p:txBody>
      </p:sp>
      <p:grpSp>
        <p:nvGrpSpPr>
          <p:cNvPr id="32" name="Group 4"/>
          <p:cNvGrpSpPr>
            <a:grpSpLocks/>
          </p:cNvGrpSpPr>
          <p:nvPr/>
        </p:nvGrpSpPr>
        <p:grpSpPr bwMode="auto">
          <a:xfrm>
            <a:off x="914400" y="2876993"/>
            <a:ext cx="8713788" cy="719138"/>
            <a:chOff x="158" y="1525"/>
            <a:chExt cx="5489" cy="453"/>
          </a:xfrm>
        </p:grpSpPr>
        <p:sp>
          <p:nvSpPr>
            <p:cNvPr id="33" name="Rectangle 5"/>
            <p:cNvSpPr>
              <a:spLocks noChangeArrowheads="1"/>
            </p:cNvSpPr>
            <p:nvPr/>
          </p:nvSpPr>
          <p:spPr bwMode="auto">
            <a:xfrm>
              <a:off x="158" y="1570"/>
              <a:ext cx="5489" cy="408"/>
            </a:xfrm>
            <a:prstGeom prst="rect">
              <a:avLst/>
            </a:prstGeom>
            <a:solidFill>
              <a:srgbClr val="CCFFFF"/>
            </a:solidFill>
            <a:ln w="12700" algn="ctr">
              <a:solidFill>
                <a:schemeClr val="tx1"/>
              </a:solidFill>
              <a:miter lim="800000"/>
              <a:headEnd/>
              <a:tailEnd/>
            </a:ln>
          </p:spPr>
          <p:txBody>
            <a:bodyPr wrap="none" anchor="ctr"/>
            <a:lstStyle>
              <a:lvl1pPr>
                <a:lnSpc>
                  <a:spcPct val="110000"/>
                </a:lnSpc>
                <a:spcBef>
                  <a:spcPct val="20000"/>
                </a:spcBef>
                <a:buSzPct val="120000"/>
                <a:buBlip>
                  <a:blip r:embed="rId2"/>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endParaRPr lang="zh-CN" altLang="en-US" sz="1800"/>
            </a:p>
          </p:txBody>
        </p:sp>
        <p:grpSp>
          <p:nvGrpSpPr>
            <p:cNvPr id="34" name="Group 6"/>
            <p:cNvGrpSpPr>
              <a:grpSpLocks/>
            </p:cNvGrpSpPr>
            <p:nvPr/>
          </p:nvGrpSpPr>
          <p:grpSpPr bwMode="auto">
            <a:xfrm>
              <a:off x="249" y="1747"/>
              <a:ext cx="5352" cy="231"/>
              <a:chOff x="249" y="1521"/>
              <a:chExt cx="5352" cy="231"/>
            </a:xfrm>
          </p:grpSpPr>
          <p:sp>
            <p:nvSpPr>
              <p:cNvPr id="36" name="Rectangle 7"/>
              <p:cNvSpPr>
                <a:spLocks noChangeArrowheads="1"/>
              </p:cNvSpPr>
              <p:nvPr/>
            </p:nvSpPr>
            <p:spPr bwMode="auto">
              <a:xfrm>
                <a:off x="249" y="1525"/>
                <a:ext cx="317" cy="181"/>
              </a:xfrm>
              <a:prstGeom prst="rect">
                <a:avLst/>
              </a:prstGeom>
              <a:solidFill>
                <a:srgbClr val="FFCC99">
                  <a:alpha val="89803"/>
                </a:srgbClr>
              </a:solidFill>
              <a:ln w="12700" algn="ctr">
                <a:solidFill>
                  <a:srgbClr val="000000"/>
                </a:solidFill>
                <a:miter lim="800000"/>
                <a:headEnd/>
                <a:tailEnd/>
              </a:ln>
            </p:spPr>
            <p:txBody>
              <a:bodyPr wrap="none" anchor="ctr"/>
              <a:lstStyle>
                <a:lvl1pPr>
                  <a:lnSpc>
                    <a:spcPct val="110000"/>
                  </a:lnSpc>
                  <a:spcBef>
                    <a:spcPct val="20000"/>
                  </a:spcBef>
                  <a:buSzPct val="120000"/>
                  <a:buBlip>
                    <a:blip r:embed="rId2"/>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r>
                  <a:rPr kumimoji="1" lang="en-US" altLang="zh-CN" sz="1800" b="1">
                    <a:solidFill>
                      <a:srgbClr val="0000FF"/>
                    </a:solidFill>
                    <a:latin typeface="Times New Roman" panose="02020603050405020304" pitchFamily="18" charset="0"/>
                  </a:rPr>
                  <a:t>S</a:t>
                </a:r>
              </a:p>
            </p:txBody>
          </p:sp>
          <p:sp>
            <p:nvSpPr>
              <p:cNvPr id="37" name="Rectangle 8"/>
              <p:cNvSpPr>
                <a:spLocks noChangeArrowheads="1"/>
              </p:cNvSpPr>
              <p:nvPr/>
            </p:nvSpPr>
            <p:spPr bwMode="auto">
              <a:xfrm>
                <a:off x="612" y="1525"/>
                <a:ext cx="817" cy="181"/>
              </a:xfrm>
              <a:prstGeom prst="rect">
                <a:avLst/>
              </a:prstGeom>
              <a:solidFill>
                <a:srgbClr val="FFCC99">
                  <a:alpha val="89803"/>
                </a:srgbClr>
              </a:solidFill>
              <a:ln w="12700" algn="ctr">
                <a:solidFill>
                  <a:srgbClr val="000000"/>
                </a:solidFill>
                <a:miter lim="800000"/>
                <a:headEnd/>
                <a:tailEnd/>
              </a:ln>
            </p:spPr>
            <p:txBody>
              <a:bodyPr wrap="none" anchor="ctr"/>
              <a:lstStyle>
                <a:lvl1pPr>
                  <a:lnSpc>
                    <a:spcPct val="110000"/>
                  </a:lnSpc>
                  <a:spcBef>
                    <a:spcPct val="20000"/>
                  </a:spcBef>
                  <a:buSzPct val="120000"/>
                  <a:buBlip>
                    <a:blip r:embed="rId2"/>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r>
                  <a:rPr kumimoji="1" lang="zh-CN" altLang="en-US" sz="1800">
                    <a:latin typeface="Times New Roman" panose="02020603050405020304" pitchFamily="18" charset="0"/>
                  </a:rPr>
                  <a:t>从器件地址</a:t>
                </a:r>
              </a:p>
            </p:txBody>
          </p:sp>
          <p:sp>
            <p:nvSpPr>
              <p:cNvPr id="38" name="Rectangle 9"/>
              <p:cNvSpPr>
                <a:spLocks noChangeArrowheads="1"/>
              </p:cNvSpPr>
              <p:nvPr/>
            </p:nvSpPr>
            <p:spPr bwMode="auto">
              <a:xfrm>
                <a:off x="1429" y="1525"/>
                <a:ext cx="317" cy="181"/>
              </a:xfrm>
              <a:prstGeom prst="rect">
                <a:avLst/>
              </a:prstGeom>
              <a:solidFill>
                <a:srgbClr val="FFCC99">
                  <a:alpha val="89803"/>
                </a:srgbClr>
              </a:solidFill>
              <a:ln w="12700" algn="ctr">
                <a:solidFill>
                  <a:srgbClr val="000000"/>
                </a:solidFill>
                <a:miter lim="800000"/>
                <a:headEnd/>
                <a:tailEnd/>
              </a:ln>
            </p:spPr>
            <p:txBody>
              <a:bodyPr wrap="none" anchor="ctr"/>
              <a:lstStyle>
                <a:lvl1pPr>
                  <a:lnSpc>
                    <a:spcPct val="110000"/>
                  </a:lnSpc>
                  <a:spcBef>
                    <a:spcPct val="20000"/>
                  </a:spcBef>
                  <a:buSzPct val="120000"/>
                  <a:buBlip>
                    <a:blip r:embed="rId2"/>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r>
                  <a:rPr kumimoji="1" lang="en-US" altLang="zh-CN" sz="1800" b="1">
                    <a:solidFill>
                      <a:srgbClr val="0000FF"/>
                    </a:solidFill>
                    <a:latin typeface="Times New Roman" panose="02020603050405020304" pitchFamily="18" charset="0"/>
                  </a:rPr>
                  <a:t>W</a:t>
                </a:r>
              </a:p>
            </p:txBody>
          </p:sp>
          <p:sp>
            <p:nvSpPr>
              <p:cNvPr id="39" name="Rectangle 10"/>
              <p:cNvSpPr>
                <a:spLocks noChangeArrowheads="1"/>
              </p:cNvSpPr>
              <p:nvPr/>
            </p:nvSpPr>
            <p:spPr bwMode="auto">
              <a:xfrm>
                <a:off x="1791" y="1525"/>
                <a:ext cx="317" cy="181"/>
              </a:xfrm>
              <a:prstGeom prst="rect">
                <a:avLst/>
              </a:prstGeom>
              <a:solidFill>
                <a:srgbClr val="DDDDDD">
                  <a:alpha val="89803"/>
                </a:srgbClr>
              </a:solidFill>
              <a:ln w="12700" algn="ctr">
                <a:solidFill>
                  <a:srgbClr val="000000"/>
                </a:solidFill>
                <a:miter lim="800000"/>
                <a:headEnd/>
                <a:tailEnd/>
              </a:ln>
            </p:spPr>
            <p:txBody>
              <a:bodyPr wrap="none" anchor="ctr"/>
              <a:lstStyle>
                <a:lvl1pPr>
                  <a:lnSpc>
                    <a:spcPct val="110000"/>
                  </a:lnSpc>
                  <a:spcBef>
                    <a:spcPct val="20000"/>
                  </a:spcBef>
                  <a:buSzPct val="120000"/>
                  <a:buBlip>
                    <a:blip r:embed="rId2"/>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r>
                  <a:rPr kumimoji="1" lang="en-US" altLang="zh-CN" sz="1800" b="1" dirty="0">
                    <a:solidFill>
                      <a:srgbClr val="0000FF"/>
                    </a:solidFill>
                    <a:latin typeface="Times New Roman" panose="02020603050405020304" pitchFamily="18" charset="0"/>
                  </a:rPr>
                  <a:t>A</a:t>
                </a:r>
              </a:p>
            </p:txBody>
          </p:sp>
          <p:sp>
            <p:nvSpPr>
              <p:cNvPr id="40" name="Rectangle 11"/>
              <p:cNvSpPr>
                <a:spLocks noChangeArrowheads="1"/>
              </p:cNvSpPr>
              <p:nvPr/>
            </p:nvSpPr>
            <p:spPr bwMode="auto">
              <a:xfrm>
                <a:off x="2154" y="1525"/>
                <a:ext cx="1134" cy="181"/>
              </a:xfrm>
              <a:prstGeom prst="rect">
                <a:avLst/>
              </a:prstGeom>
              <a:solidFill>
                <a:srgbClr val="FFCC99">
                  <a:alpha val="89803"/>
                </a:srgbClr>
              </a:solidFill>
              <a:ln w="12700" algn="ctr">
                <a:solidFill>
                  <a:srgbClr val="000000"/>
                </a:solidFill>
                <a:miter lim="800000"/>
                <a:headEnd/>
                <a:tailEnd/>
              </a:ln>
            </p:spPr>
            <p:txBody>
              <a:bodyPr wrap="none" anchor="ctr"/>
              <a:lstStyle>
                <a:lvl1pPr>
                  <a:lnSpc>
                    <a:spcPct val="110000"/>
                  </a:lnSpc>
                  <a:spcBef>
                    <a:spcPct val="20000"/>
                  </a:spcBef>
                  <a:buSzPct val="120000"/>
                  <a:buBlip>
                    <a:blip r:embed="rId2"/>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r>
                  <a:rPr kumimoji="1" lang="zh-CN" altLang="en-US" sz="1800">
                    <a:latin typeface="Times New Roman" panose="02020603050405020304" pitchFamily="18" charset="0"/>
                  </a:rPr>
                  <a:t>数据</a:t>
                </a:r>
              </a:p>
            </p:txBody>
          </p:sp>
          <p:sp>
            <p:nvSpPr>
              <p:cNvPr id="41" name="Rectangle 12"/>
              <p:cNvSpPr>
                <a:spLocks noChangeArrowheads="1"/>
              </p:cNvSpPr>
              <p:nvPr/>
            </p:nvSpPr>
            <p:spPr bwMode="auto">
              <a:xfrm>
                <a:off x="3334" y="1525"/>
                <a:ext cx="317" cy="181"/>
              </a:xfrm>
              <a:prstGeom prst="rect">
                <a:avLst/>
              </a:prstGeom>
              <a:solidFill>
                <a:srgbClr val="DDDDDD">
                  <a:alpha val="89803"/>
                </a:srgbClr>
              </a:solidFill>
              <a:ln w="12700" algn="ctr">
                <a:solidFill>
                  <a:srgbClr val="000000"/>
                </a:solidFill>
                <a:miter lim="800000"/>
                <a:headEnd/>
                <a:tailEnd/>
              </a:ln>
            </p:spPr>
            <p:txBody>
              <a:bodyPr wrap="none" anchor="ctr"/>
              <a:lstStyle>
                <a:lvl1pPr>
                  <a:lnSpc>
                    <a:spcPct val="110000"/>
                  </a:lnSpc>
                  <a:spcBef>
                    <a:spcPct val="20000"/>
                  </a:spcBef>
                  <a:buSzPct val="120000"/>
                  <a:buBlip>
                    <a:blip r:embed="rId2"/>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r>
                  <a:rPr kumimoji="1" lang="en-US" altLang="zh-CN" sz="1800" b="1">
                    <a:solidFill>
                      <a:srgbClr val="0000FF"/>
                    </a:solidFill>
                    <a:latin typeface="Times New Roman" panose="02020603050405020304" pitchFamily="18" charset="0"/>
                  </a:rPr>
                  <a:t>A</a:t>
                </a:r>
              </a:p>
            </p:txBody>
          </p:sp>
          <p:sp>
            <p:nvSpPr>
              <p:cNvPr id="42" name="Rectangle 13"/>
              <p:cNvSpPr>
                <a:spLocks noChangeArrowheads="1"/>
              </p:cNvSpPr>
              <p:nvPr/>
            </p:nvSpPr>
            <p:spPr bwMode="auto">
              <a:xfrm>
                <a:off x="3697" y="1525"/>
                <a:ext cx="1134" cy="181"/>
              </a:xfrm>
              <a:prstGeom prst="rect">
                <a:avLst/>
              </a:prstGeom>
              <a:solidFill>
                <a:srgbClr val="FFCC99">
                  <a:alpha val="89803"/>
                </a:srgbClr>
              </a:solidFill>
              <a:ln w="12700" algn="ctr">
                <a:solidFill>
                  <a:srgbClr val="000000"/>
                </a:solidFill>
                <a:miter lim="800000"/>
                <a:headEnd/>
                <a:tailEnd/>
              </a:ln>
            </p:spPr>
            <p:txBody>
              <a:bodyPr wrap="none" anchor="ctr"/>
              <a:lstStyle>
                <a:lvl1pPr>
                  <a:lnSpc>
                    <a:spcPct val="110000"/>
                  </a:lnSpc>
                  <a:spcBef>
                    <a:spcPct val="20000"/>
                  </a:spcBef>
                  <a:buSzPct val="120000"/>
                  <a:buBlip>
                    <a:blip r:embed="rId2"/>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r>
                  <a:rPr kumimoji="1" lang="zh-CN" altLang="en-US" sz="1800">
                    <a:latin typeface="Times New Roman" panose="02020603050405020304" pitchFamily="18" charset="0"/>
                  </a:rPr>
                  <a:t>数据</a:t>
                </a:r>
                <a:r>
                  <a:rPr kumimoji="1" lang="en-US" altLang="zh-CN" sz="1800">
                    <a:latin typeface="Times New Roman" panose="02020603050405020304" pitchFamily="18" charset="0"/>
                  </a:rPr>
                  <a:t>…</a:t>
                </a:r>
              </a:p>
            </p:txBody>
          </p:sp>
          <p:sp>
            <p:nvSpPr>
              <p:cNvPr id="43" name="Rectangle 14"/>
              <p:cNvSpPr>
                <a:spLocks noChangeArrowheads="1"/>
              </p:cNvSpPr>
              <p:nvPr/>
            </p:nvSpPr>
            <p:spPr bwMode="auto">
              <a:xfrm>
                <a:off x="4876" y="1525"/>
                <a:ext cx="363" cy="181"/>
              </a:xfrm>
              <a:prstGeom prst="rect">
                <a:avLst/>
              </a:prstGeom>
              <a:solidFill>
                <a:srgbClr val="DDDDDD">
                  <a:alpha val="89803"/>
                </a:srgbClr>
              </a:solidFill>
              <a:ln w="12700" algn="ctr">
                <a:solidFill>
                  <a:srgbClr val="000000"/>
                </a:solidFill>
                <a:miter lim="800000"/>
                <a:headEnd/>
                <a:tailEnd/>
              </a:ln>
            </p:spPr>
            <p:txBody>
              <a:bodyPr wrap="none" anchor="ctr"/>
              <a:lstStyle>
                <a:lvl1pPr>
                  <a:lnSpc>
                    <a:spcPct val="110000"/>
                  </a:lnSpc>
                  <a:spcBef>
                    <a:spcPct val="20000"/>
                  </a:spcBef>
                  <a:buSzPct val="120000"/>
                  <a:buBlip>
                    <a:blip r:embed="rId2"/>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r>
                  <a:rPr kumimoji="1" lang="en-US" altLang="zh-CN" sz="1800" b="1">
                    <a:solidFill>
                      <a:srgbClr val="0000FF"/>
                    </a:solidFill>
                    <a:latin typeface="Times New Roman" panose="02020603050405020304" pitchFamily="18" charset="0"/>
                  </a:rPr>
                  <a:t>A/  </a:t>
                </a:r>
              </a:p>
            </p:txBody>
          </p:sp>
          <p:grpSp>
            <p:nvGrpSpPr>
              <p:cNvPr id="72" name="Group 15"/>
              <p:cNvGrpSpPr>
                <a:grpSpLocks/>
              </p:cNvGrpSpPr>
              <p:nvPr/>
            </p:nvGrpSpPr>
            <p:grpSpPr bwMode="auto">
              <a:xfrm>
                <a:off x="5057" y="1521"/>
                <a:ext cx="178" cy="231"/>
                <a:chOff x="4649" y="2387"/>
                <a:chExt cx="178" cy="407"/>
              </a:xfrm>
            </p:grpSpPr>
            <p:sp>
              <p:nvSpPr>
                <p:cNvPr id="74" name="Text Box 16"/>
                <p:cNvSpPr txBox="1">
                  <a:spLocks noChangeArrowheads="1"/>
                </p:cNvSpPr>
                <p:nvPr/>
              </p:nvSpPr>
              <p:spPr bwMode="auto">
                <a:xfrm>
                  <a:off x="4649" y="2387"/>
                  <a:ext cx="178"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lnSpc>
                      <a:spcPct val="110000"/>
                    </a:lnSpc>
                    <a:spcBef>
                      <a:spcPct val="20000"/>
                    </a:spcBef>
                    <a:buSzPct val="120000"/>
                    <a:buBlip>
                      <a:blip r:embed="rId2"/>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SzTx/>
                    <a:buFontTx/>
                    <a:buNone/>
                  </a:pPr>
                  <a:r>
                    <a:rPr kumimoji="1" lang="en-US" altLang="zh-CN" sz="1800" b="1">
                      <a:solidFill>
                        <a:srgbClr val="0000FF"/>
                      </a:solidFill>
                      <a:latin typeface="Times New Roman" panose="02020603050405020304" pitchFamily="18" charset="0"/>
                    </a:rPr>
                    <a:t>A</a:t>
                  </a:r>
                  <a:endParaRPr kumimoji="1" lang="en-US" altLang="zh-CN" sz="1800">
                    <a:latin typeface="Times New Roman" panose="02020603050405020304" pitchFamily="18" charset="0"/>
                  </a:endParaRPr>
                </a:p>
              </p:txBody>
            </p:sp>
            <p:sp>
              <p:nvSpPr>
                <p:cNvPr id="75" name="Line 17"/>
                <p:cNvSpPr>
                  <a:spLocks noChangeShapeType="1"/>
                </p:cNvSpPr>
                <p:nvPr/>
              </p:nvSpPr>
              <p:spPr bwMode="auto">
                <a:xfrm>
                  <a:off x="4704" y="2440"/>
                  <a:ext cx="119" cy="0"/>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3" name="Rectangle 18"/>
              <p:cNvSpPr>
                <a:spLocks noChangeArrowheads="1"/>
              </p:cNvSpPr>
              <p:nvPr/>
            </p:nvSpPr>
            <p:spPr bwMode="auto">
              <a:xfrm>
                <a:off x="5284" y="1525"/>
                <a:ext cx="317" cy="181"/>
              </a:xfrm>
              <a:prstGeom prst="rect">
                <a:avLst/>
              </a:prstGeom>
              <a:solidFill>
                <a:srgbClr val="FFCC99">
                  <a:alpha val="89803"/>
                </a:srgbClr>
              </a:solidFill>
              <a:ln w="12700" algn="ctr">
                <a:solidFill>
                  <a:srgbClr val="000000"/>
                </a:solidFill>
                <a:miter lim="800000"/>
                <a:headEnd/>
                <a:tailEnd/>
              </a:ln>
            </p:spPr>
            <p:txBody>
              <a:bodyPr wrap="none" anchor="ctr"/>
              <a:lstStyle>
                <a:lvl1pPr>
                  <a:lnSpc>
                    <a:spcPct val="110000"/>
                  </a:lnSpc>
                  <a:spcBef>
                    <a:spcPct val="20000"/>
                  </a:spcBef>
                  <a:buSzPct val="120000"/>
                  <a:buBlip>
                    <a:blip r:embed="rId2"/>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r>
                  <a:rPr kumimoji="1" lang="en-US" altLang="zh-CN" sz="1800" b="1">
                    <a:solidFill>
                      <a:srgbClr val="0000FF"/>
                    </a:solidFill>
                    <a:latin typeface="Times New Roman" panose="02020603050405020304" pitchFamily="18" charset="0"/>
                  </a:rPr>
                  <a:t>P</a:t>
                </a:r>
              </a:p>
            </p:txBody>
          </p:sp>
        </p:grpSp>
        <p:sp>
          <p:nvSpPr>
            <p:cNvPr id="35" name="Text Box 19"/>
            <p:cNvSpPr txBox="1">
              <a:spLocks noChangeArrowheads="1"/>
            </p:cNvSpPr>
            <p:nvPr/>
          </p:nvSpPr>
          <p:spPr bwMode="auto">
            <a:xfrm>
              <a:off x="249" y="1525"/>
              <a:ext cx="11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SzPct val="120000"/>
                <a:buBlip>
                  <a:blip r:embed="rId2"/>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SzTx/>
                <a:buFontTx/>
                <a:buNone/>
              </a:pPr>
              <a:r>
                <a:rPr kumimoji="1" lang="zh-CN" altLang="en-US" sz="2000">
                  <a:latin typeface="Courier New" panose="02070309020205020404" pitchFamily="49" charset="0"/>
                  <a:ea typeface="华文新魏" panose="02010800040101010101" pitchFamily="2" charset="-122"/>
                </a:rPr>
                <a:t>主发送模式：</a:t>
              </a:r>
            </a:p>
          </p:txBody>
        </p:sp>
      </p:grpSp>
      <p:grpSp>
        <p:nvGrpSpPr>
          <p:cNvPr id="76" name="Group 20"/>
          <p:cNvGrpSpPr>
            <a:grpSpLocks/>
          </p:cNvGrpSpPr>
          <p:nvPr/>
        </p:nvGrpSpPr>
        <p:grpSpPr bwMode="auto">
          <a:xfrm>
            <a:off x="914400" y="3657600"/>
            <a:ext cx="8713788" cy="719137"/>
            <a:chOff x="158" y="2024"/>
            <a:chExt cx="5489" cy="453"/>
          </a:xfrm>
        </p:grpSpPr>
        <p:sp>
          <p:nvSpPr>
            <p:cNvPr id="77" name="Rectangle 21"/>
            <p:cNvSpPr>
              <a:spLocks noChangeArrowheads="1"/>
            </p:cNvSpPr>
            <p:nvPr/>
          </p:nvSpPr>
          <p:spPr bwMode="auto">
            <a:xfrm>
              <a:off x="158" y="2069"/>
              <a:ext cx="5489" cy="408"/>
            </a:xfrm>
            <a:prstGeom prst="rect">
              <a:avLst/>
            </a:prstGeom>
            <a:solidFill>
              <a:srgbClr val="CCFFFF"/>
            </a:solidFill>
            <a:ln w="12700" algn="ctr">
              <a:solidFill>
                <a:schemeClr val="tx1"/>
              </a:solidFill>
              <a:miter lim="800000"/>
              <a:headEnd/>
              <a:tailEnd/>
            </a:ln>
          </p:spPr>
          <p:txBody>
            <a:bodyPr wrap="none" anchor="ctr"/>
            <a:lstStyle>
              <a:lvl1pPr>
                <a:lnSpc>
                  <a:spcPct val="110000"/>
                </a:lnSpc>
                <a:spcBef>
                  <a:spcPct val="20000"/>
                </a:spcBef>
                <a:buSzPct val="120000"/>
                <a:buBlip>
                  <a:blip r:embed="rId2"/>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endParaRPr lang="zh-CN" altLang="en-US" sz="1800"/>
            </a:p>
          </p:txBody>
        </p:sp>
        <p:grpSp>
          <p:nvGrpSpPr>
            <p:cNvPr id="78" name="Group 22"/>
            <p:cNvGrpSpPr>
              <a:grpSpLocks/>
            </p:cNvGrpSpPr>
            <p:nvPr/>
          </p:nvGrpSpPr>
          <p:grpSpPr bwMode="auto">
            <a:xfrm>
              <a:off x="249" y="2246"/>
              <a:ext cx="5352" cy="231"/>
              <a:chOff x="249" y="2115"/>
              <a:chExt cx="5352" cy="231"/>
            </a:xfrm>
          </p:grpSpPr>
          <p:sp>
            <p:nvSpPr>
              <p:cNvPr id="80" name="Rectangle 23"/>
              <p:cNvSpPr>
                <a:spLocks noChangeArrowheads="1"/>
              </p:cNvSpPr>
              <p:nvPr/>
            </p:nvSpPr>
            <p:spPr bwMode="auto">
              <a:xfrm>
                <a:off x="249" y="2115"/>
                <a:ext cx="317" cy="181"/>
              </a:xfrm>
              <a:prstGeom prst="rect">
                <a:avLst/>
              </a:prstGeom>
              <a:solidFill>
                <a:srgbClr val="FFCC99">
                  <a:alpha val="89803"/>
                </a:srgbClr>
              </a:solidFill>
              <a:ln w="12700" algn="ctr">
                <a:solidFill>
                  <a:srgbClr val="000000"/>
                </a:solidFill>
                <a:miter lim="800000"/>
                <a:headEnd/>
                <a:tailEnd/>
              </a:ln>
            </p:spPr>
            <p:txBody>
              <a:bodyPr wrap="none" anchor="ctr"/>
              <a:lstStyle>
                <a:lvl1pPr>
                  <a:lnSpc>
                    <a:spcPct val="110000"/>
                  </a:lnSpc>
                  <a:spcBef>
                    <a:spcPct val="20000"/>
                  </a:spcBef>
                  <a:buSzPct val="120000"/>
                  <a:buBlip>
                    <a:blip r:embed="rId2"/>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r>
                  <a:rPr kumimoji="1" lang="en-US" altLang="zh-CN" sz="1800" b="1">
                    <a:solidFill>
                      <a:srgbClr val="0000FF"/>
                    </a:solidFill>
                    <a:latin typeface="Times New Roman" panose="02020603050405020304" pitchFamily="18" charset="0"/>
                  </a:rPr>
                  <a:t>S</a:t>
                </a:r>
              </a:p>
            </p:txBody>
          </p:sp>
          <p:sp>
            <p:nvSpPr>
              <p:cNvPr id="81" name="Rectangle 24"/>
              <p:cNvSpPr>
                <a:spLocks noChangeArrowheads="1"/>
              </p:cNvSpPr>
              <p:nvPr/>
            </p:nvSpPr>
            <p:spPr bwMode="auto">
              <a:xfrm>
                <a:off x="612" y="2115"/>
                <a:ext cx="817" cy="181"/>
              </a:xfrm>
              <a:prstGeom prst="rect">
                <a:avLst/>
              </a:prstGeom>
              <a:solidFill>
                <a:srgbClr val="FFCC99">
                  <a:alpha val="89803"/>
                </a:srgbClr>
              </a:solidFill>
              <a:ln w="12700" algn="ctr">
                <a:solidFill>
                  <a:srgbClr val="000000"/>
                </a:solidFill>
                <a:miter lim="800000"/>
                <a:headEnd/>
                <a:tailEnd/>
              </a:ln>
            </p:spPr>
            <p:txBody>
              <a:bodyPr wrap="none" anchor="ctr"/>
              <a:lstStyle>
                <a:lvl1pPr>
                  <a:lnSpc>
                    <a:spcPct val="110000"/>
                  </a:lnSpc>
                  <a:spcBef>
                    <a:spcPct val="20000"/>
                  </a:spcBef>
                  <a:buSzPct val="120000"/>
                  <a:buBlip>
                    <a:blip r:embed="rId2"/>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r>
                  <a:rPr kumimoji="1" lang="zh-CN" altLang="en-US" sz="1800">
                    <a:latin typeface="Times New Roman" panose="02020603050405020304" pitchFamily="18" charset="0"/>
                  </a:rPr>
                  <a:t>从器件地址</a:t>
                </a:r>
              </a:p>
            </p:txBody>
          </p:sp>
          <p:sp>
            <p:nvSpPr>
              <p:cNvPr id="82" name="Rectangle 25"/>
              <p:cNvSpPr>
                <a:spLocks noChangeArrowheads="1"/>
              </p:cNvSpPr>
              <p:nvPr/>
            </p:nvSpPr>
            <p:spPr bwMode="auto">
              <a:xfrm>
                <a:off x="1429" y="2115"/>
                <a:ext cx="317" cy="181"/>
              </a:xfrm>
              <a:prstGeom prst="rect">
                <a:avLst/>
              </a:prstGeom>
              <a:solidFill>
                <a:srgbClr val="FFCC99">
                  <a:alpha val="89803"/>
                </a:srgbClr>
              </a:solidFill>
              <a:ln w="12700" algn="ctr">
                <a:solidFill>
                  <a:srgbClr val="000000"/>
                </a:solidFill>
                <a:miter lim="800000"/>
                <a:headEnd/>
                <a:tailEnd/>
              </a:ln>
            </p:spPr>
            <p:txBody>
              <a:bodyPr wrap="none" anchor="ctr"/>
              <a:lstStyle>
                <a:lvl1pPr>
                  <a:lnSpc>
                    <a:spcPct val="110000"/>
                  </a:lnSpc>
                  <a:spcBef>
                    <a:spcPct val="20000"/>
                  </a:spcBef>
                  <a:buSzPct val="120000"/>
                  <a:buBlip>
                    <a:blip r:embed="rId2"/>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r>
                  <a:rPr kumimoji="1" lang="en-US" altLang="zh-CN" sz="1800" b="1">
                    <a:solidFill>
                      <a:srgbClr val="0000FF"/>
                    </a:solidFill>
                    <a:latin typeface="Times New Roman" panose="02020603050405020304" pitchFamily="18" charset="0"/>
                  </a:rPr>
                  <a:t>R</a:t>
                </a:r>
              </a:p>
            </p:txBody>
          </p:sp>
          <p:sp>
            <p:nvSpPr>
              <p:cNvPr id="83" name="Rectangle 26"/>
              <p:cNvSpPr>
                <a:spLocks noChangeArrowheads="1"/>
              </p:cNvSpPr>
              <p:nvPr/>
            </p:nvSpPr>
            <p:spPr bwMode="auto">
              <a:xfrm>
                <a:off x="1791" y="2115"/>
                <a:ext cx="317" cy="181"/>
              </a:xfrm>
              <a:prstGeom prst="rect">
                <a:avLst/>
              </a:prstGeom>
              <a:solidFill>
                <a:srgbClr val="DDDDDD">
                  <a:alpha val="89803"/>
                </a:srgbClr>
              </a:solidFill>
              <a:ln w="12700" algn="ctr">
                <a:solidFill>
                  <a:srgbClr val="000000"/>
                </a:solidFill>
                <a:miter lim="800000"/>
                <a:headEnd/>
                <a:tailEnd/>
              </a:ln>
            </p:spPr>
            <p:txBody>
              <a:bodyPr wrap="none" anchor="ctr"/>
              <a:lstStyle>
                <a:lvl1pPr>
                  <a:lnSpc>
                    <a:spcPct val="110000"/>
                  </a:lnSpc>
                  <a:spcBef>
                    <a:spcPct val="20000"/>
                  </a:spcBef>
                  <a:buSzPct val="120000"/>
                  <a:buBlip>
                    <a:blip r:embed="rId2"/>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r>
                  <a:rPr kumimoji="1" lang="en-US" altLang="zh-CN" sz="1800" b="1">
                    <a:solidFill>
                      <a:srgbClr val="0000FF"/>
                    </a:solidFill>
                    <a:latin typeface="Times New Roman" panose="02020603050405020304" pitchFamily="18" charset="0"/>
                  </a:rPr>
                  <a:t>A</a:t>
                </a:r>
              </a:p>
            </p:txBody>
          </p:sp>
          <p:sp>
            <p:nvSpPr>
              <p:cNvPr id="84" name="Rectangle 27"/>
              <p:cNvSpPr>
                <a:spLocks noChangeArrowheads="1"/>
              </p:cNvSpPr>
              <p:nvPr/>
            </p:nvSpPr>
            <p:spPr bwMode="auto">
              <a:xfrm>
                <a:off x="2154" y="2115"/>
                <a:ext cx="1134" cy="181"/>
              </a:xfrm>
              <a:prstGeom prst="rect">
                <a:avLst/>
              </a:prstGeom>
              <a:solidFill>
                <a:srgbClr val="DDDDDD">
                  <a:alpha val="89803"/>
                </a:srgbClr>
              </a:solidFill>
              <a:ln w="12700" algn="ctr">
                <a:solidFill>
                  <a:srgbClr val="000000"/>
                </a:solidFill>
                <a:miter lim="800000"/>
                <a:headEnd/>
                <a:tailEnd/>
              </a:ln>
            </p:spPr>
            <p:txBody>
              <a:bodyPr wrap="none" anchor="ctr"/>
              <a:lstStyle>
                <a:lvl1pPr>
                  <a:lnSpc>
                    <a:spcPct val="110000"/>
                  </a:lnSpc>
                  <a:spcBef>
                    <a:spcPct val="20000"/>
                  </a:spcBef>
                  <a:buSzPct val="120000"/>
                  <a:buBlip>
                    <a:blip r:embed="rId2"/>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r>
                  <a:rPr kumimoji="1" lang="zh-CN" altLang="en-US" sz="1800">
                    <a:latin typeface="Times New Roman" panose="02020603050405020304" pitchFamily="18" charset="0"/>
                  </a:rPr>
                  <a:t>数据</a:t>
                </a:r>
              </a:p>
            </p:txBody>
          </p:sp>
          <p:sp>
            <p:nvSpPr>
              <p:cNvPr id="85" name="Rectangle 28"/>
              <p:cNvSpPr>
                <a:spLocks noChangeArrowheads="1"/>
              </p:cNvSpPr>
              <p:nvPr/>
            </p:nvSpPr>
            <p:spPr bwMode="auto">
              <a:xfrm>
                <a:off x="3334" y="2115"/>
                <a:ext cx="317" cy="181"/>
              </a:xfrm>
              <a:prstGeom prst="rect">
                <a:avLst/>
              </a:prstGeom>
              <a:solidFill>
                <a:srgbClr val="FFCC99">
                  <a:alpha val="89803"/>
                </a:srgbClr>
              </a:solidFill>
              <a:ln w="12700" algn="ctr">
                <a:solidFill>
                  <a:srgbClr val="000000"/>
                </a:solidFill>
                <a:miter lim="800000"/>
                <a:headEnd/>
                <a:tailEnd/>
              </a:ln>
            </p:spPr>
            <p:txBody>
              <a:bodyPr wrap="none" anchor="ctr"/>
              <a:lstStyle>
                <a:lvl1pPr>
                  <a:lnSpc>
                    <a:spcPct val="110000"/>
                  </a:lnSpc>
                  <a:spcBef>
                    <a:spcPct val="20000"/>
                  </a:spcBef>
                  <a:buSzPct val="120000"/>
                  <a:buBlip>
                    <a:blip r:embed="rId2"/>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r>
                  <a:rPr kumimoji="1" lang="en-US" altLang="zh-CN" sz="1800" b="1">
                    <a:solidFill>
                      <a:srgbClr val="0000FF"/>
                    </a:solidFill>
                    <a:latin typeface="Times New Roman" panose="02020603050405020304" pitchFamily="18" charset="0"/>
                  </a:rPr>
                  <a:t>A</a:t>
                </a:r>
              </a:p>
            </p:txBody>
          </p:sp>
          <p:sp>
            <p:nvSpPr>
              <p:cNvPr id="86" name="Rectangle 29"/>
              <p:cNvSpPr>
                <a:spLocks noChangeArrowheads="1"/>
              </p:cNvSpPr>
              <p:nvPr/>
            </p:nvSpPr>
            <p:spPr bwMode="auto">
              <a:xfrm>
                <a:off x="3697" y="2115"/>
                <a:ext cx="1134" cy="181"/>
              </a:xfrm>
              <a:prstGeom prst="rect">
                <a:avLst/>
              </a:prstGeom>
              <a:solidFill>
                <a:srgbClr val="DDDDDD">
                  <a:alpha val="89803"/>
                </a:srgbClr>
              </a:solidFill>
              <a:ln w="12700" algn="ctr">
                <a:solidFill>
                  <a:srgbClr val="000000"/>
                </a:solidFill>
                <a:miter lim="800000"/>
                <a:headEnd/>
                <a:tailEnd/>
              </a:ln>
            </p:spPr>
            <p:txBody>
              <a:bodyPr wrap="none" anchor="ctr"/>
              <a:lstStyle>
                <a:lvl1pPr>
                  <a:lnSpc>
                    <a:spcPct val="110000"/>
                  </a:lnSpc>
                  <a:spcBef>
                    <a:spcPct val="20000"/>
                  </a:spcBef>
                  <a:buSzPct val="120000"/>
                  <a:buBlip>
                    <a:blip r:embed="rId2"/>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r>
                  <a:rPr kumimoji="1" lang="zh-CN" altLang="en-US" sz="1800">
                    <a:latin typeface="Times New Roman" panose="02020603050405020304" pitchFamily="18" charset="0"/>
                  </a:rPr>
                  <a:t>数据</a:t>
                </a:r>
                <a:r>
                  <a:rPr kumimoji="1" lang="en-US" altLang="zh-CN" sz="1800">
                    <a:latin typeface="Times New Roman" panose="02020603050405020304" pitchFamily="18" charset="0"/>
                  </a:rPr>
                  <a:t>…</a:t>
                </a:r>
              </a:p>
            </p:txBody>
          </p:sp>
          <p:sp>
            <p:nvSpPr>
              <p:cNvPr id="87" name="Rectangle 30"/>
              <p:cNvSpPr>
                <a:spLocks noChangeArrowheads="1"/>
              </p:cNvSpPr>
              <p:nvPr/>
            </p:nvSpPr>
            <p:spPr bwMode="auto">
              <a:xfrm>
                <a:off x="4876" y="2115"/>
                <a:ext cx="363" cy="181"/>
              </a:xfrm>
              <a:prstGeom prst="rect">
                <a:avLst/>
              </a:prstGeom>
              <a:solidFill>
                <a:srgbClr val="FFCC99">
                  <a:alpha val="89803"/>
                </a:srgbClr>
              </a:solidFill>
              <a:ln w="12700" algn="ctr">
                <a:solidFill>
                  <a:srgbClr val="000000"/>
                </a:solidFill>
                <a:miter lim="800000"/>
                <a:headEnd/>
                <a:tailEnd/>
              </a:ln>
            </p:spPr>
            <p:txBody>
              <a:bodyPr wrap="none" anchor="ctr"/>
              <a:lstStyle>
                <a:lvl1pPr>
                  <a:lnSpc>
                    <a:spcPct val="110000"/>
                  </a:lnSpc>
                  <a:spcBef>
                    <a:spcPct val="20000"/>
                  </a:spcBef>
                  <a:buSzPct val="120000"/>
                  <a:buBlip>
                    <a:blip r:embed="rId2"/>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endParaRPr kumimoji="1" lang="zh-CN" altLang="zh-CN" sz="1800" b="1">
                  <a:solidFill>
                    <a:srgbClr val="0000FF"/>
                  </a:solidFill>
                  <a:latin typeface="Times New Roman" panose="02020603050405020304" pitchFamily="18" charset="0"/>
                </a:endParaRPr>
              </a:p>
            </p:txBody>
          </p:sp>
          <p:grpSp>
            <p:nvGrpSpPr>
              <p:cNvPr id="88" name="Group 31"/>
              <p:cNvGrpSpPr>
                <a:grpSpLocks/>
              </p:cNvGrpSpPr>
              <p:nvPr/>
            </p:nvGrpSpPr>
            <p:grpSpPr bwMode="auto">
              <a:xfrm>
                <a:off x="4967" y="2115"/>
                <a:ext cx="178" cy="231"/>
                <a:chOff x="4649" y="2387"/>
                <a:chExt cx="178" cy="407"/>
              </a:xfrm>
            </p:grpSpPr>
            <p:sp>
              <p:nvSpPr>
                <p:cNvPr id="90" name="Text Box 32"/>
                <p:cNvSpPr txBox="1">
                  <a:spLocks noChangeArrowheads="1"/>
                </p:cNvSpPr>
                <p:nvPr/>
              </p:nvSpPr>
              <p:spPr bwMode="auto">
                <a:xfrm>
                  <a:off x="4649" y="2387"/>
                  <a:ext cx="178"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lnSpc>
                      <a:spcPct val="110000"/>
                    </a:lnSpc>
                    <a:spcBef>
                      <a:spcPct val="20000"/>
                    </a:spcBef>
                    <a:buSzPct val="120000"/>
                    <a:buBlip>
                      <a:blip r:embed="rId2"/>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SzTx/>
                    <a:buFontTx/>
                    <a:buNone/>
                  </a:pPr>
                  <a:r>
                    <a:rPr kumimoji="1" lang="en-US" altLang="zh-CN" sz="1800" b="1">
                      <a:solidFill>
                        <a:srgbClr val="0000FF"/>
                      </a:solidFill>
                      <a:latin typeface="Times New Roman" panose="02020603050405020304" pitchFamily="18" charset="0"/>
                    </a:rPr>
                    <a:t>A</a:t>
                  </a:r>
                  <a:endParaRPr kumimoji="1" lang="en-US" altLang="zh-CN" sz="1800">
                    <a:latin typeface="Times New Roman" panose="02020603050405020304" pitchFamily="18" charset="0"/>
                  </a:endParaRPr>
                </a:p>
              </p:txBody>
            </p:sp>
            <p:sp>
              <p:nvSpPr>
                <p:cNvPr id="91" name="Line 33"/>
                <p:cNvSpPr>
                  <a:spLocks noChangeShapeType="1"/>
                </p:cNvSpPr>
                <p:nvPr/>
              </p:nvSpPr>
              <p:spPr bwMode="auto">
                <a:xfrm>
                  <a:off x="4704" y="2440"/>
                  <a:ext cx="119" cy="0"/>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9" name="Rectangle 34"/>
              <p:cNvSpPr>
                <a:spLocks noChangeArrowheads="1"/>
              </p:cNvSpPr>
              <p:nvPr/>
            </p:nvSpPr>
            <p:spPr bwMode="auto">
              <a:xfrm>
                <a:off x="5284" y="2115"/>
                <a:ext cx="317" cy="181"/>
              </a:xfrm>
              <a:prstGeom prst="rect">
                <a:avLst/>
              </a:prstGeom>
              <a:solidFill>
                <a:srgbClr val="FFCC99">
                  <a:alpha val="89803"/>
                </a:srgbClr>
              </a:solidFill>
              <a:ln w="12700" algn="ctr">
                <a:solidFill>
                  <a:srgbClr val="000000"/>
                </a:solidFill>
                <a:miter lim="800000"/>
                <a:headEnd/>
                <a:tailEnd/>
              </a:ln>
            </p:spPr>
            <p:txBody>
              <a:bodyPr wrap="none" anchor="ctr"/>
              <a:lstStyle>
                <a:lvl1pPr>
                  <a:lnSpc>
                    <a:spcPct val="110000"/>
                  </a:lnSpc>
                  <a:spcBef>
                    <a:spcPct val="20000"/>
                  </a:spcBef>
                  <a:buSzPct val="120000"/>
                  <a:buBlip>
                    <a:blip r:embed="rId2"/>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r>
                  <a:rPr kumimoji="1" lang="en-US" altLang="zh-CN" sz="1800" b="1">
                    <a:solidFill>
                      <a:srgbClr val="0000FF"/>
                    </a:solidFill>
                    <a:latin typeface="Times New Roman" panose="02020603050405020304" pitchFamily="18" charset="0"/>
                  </a:rPr>
                  <a:t>P</a:t>
                </a:r>
              </a:p>
            </p:txBody>
          </p:sp>
        </p:grpSp>
        <p:sp>
          <p:nvSpPr>
            <p:cNvPr id="79" name="Text Box 35"/>
            <p:cNvSpPr txBox="1">
              <a:spLocks noChangeArrowheads="1"/>
            </p:cNvSpPr>
            <p:nvPr/>
          </p:nvSpPr>
          <p:spPr bwMode="auto">
            <a:xfrm>
              <a:off x="249" y="2024"/>
              <a:ext cx="11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SzPct val="120000"/>
                <a:buBlip>
                  <a:blip r:embed="rId2"/>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SzTx/>
                <a:buFontTx/>
                <a:buNone/>
              </a:pPr>
              <a:r>
                <a:rPr kumimoji="1" lang="zh-CN" altLang="en-US" sz="2000">
                  <a:latin typeface="Courier New" panose="02070309020205020404" pitchFamily="49" charset="0"/>
                  <a:ea typeface="华文新魏" panose="02010800040101010101" pitchFamily="2" charset="-122"/>
                </a:rPr>
                <a:t>主接收模式：</a:t>
              </a:r>
            </a:p>
          </p:txBody>
        </p:sp>
      </p:grpSp>
      <p:grpSp>
        <p:nvGrpSpPr>
          <p:cNvPr id="92" name="Group 36"/>
          <p:cNvGrpSpPr>
            <a:grpSpLocks/>
          </p:cNvGrpSpPr>
          <p:nvPr/>
        </p:nvGrpSpPr>
        <p:grpSpPr bwMode="auto">
          <a:xfrm>
            <a:off x="914400" y="4449762"/>
            <a:ext cx="8713788" cy="727075"/>
            <a:chOff x="158" y="2523"/>
            <a:chExt cx="5489" cy="458"/>
          </a:xfrm>
        </p:grpSpPr>
        <p:sp>
          <p:nvSpPr>
            <p:cNvPr id="93" name="Rectangle 37"/>
            <p:cNvSpPr>
              <a:spLocks noChangeArrowheads="1"/>
            </p:cNvSpPr>
            <p:nvPr/>
          </p:nvSpPr>
          <p:spPr bwMode="auto">
            <a:xfrm>
              <a:off x="158" y="2568"/>
              <a:ext cx="5489" cy="408"/>
            </a:xfrm>
            <a:prstGeom prst="rect">
              <a:avLst/>
            </a:prstGeom>
            <a:solidFill>
              <a:srgbClr val="CCFFFF"/>
            </a:solidFill>
            <a:ln w="12700" algn="ctr">
              <a:solidFill>
                <a:schemeClr val="tx1"/>
              </a:solidFill>
              <a:miter lim="800000"/>
              <a:headEnd/>
              <a:tailEnd/>
            </a:ln>
          </p:spPr>
          <p:txBody>
            <a:bodyPr wrap="none" anchor="ctr"/>
            <a:lstStyle>
              <a:lvl1pPr>
                <a:lnSpc>
                  <a:spcPct val="110000"/>
                </a:lnSpc>
                <a:spcBef>
                  <a:spcPct val="20000"/>
                </a:spcBef>
                <a:buSzPct val="120000"/>
                <a:buBlip>
                  <a:blip r:embed="rId2"/>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endParaRPr lang="zh-CN" altLang="en-US" sz="1800"/>
            </a:p>
          </p:txBody>
        </p:sp>
        <p:grpSp>
          <p:nvGrpSpPr>
            <p:cNvPr id="94" name="Group 38"/>
            <p:cNvGrpSpPr>
              <a:grpSpLocks/>
            </p:cNvGrpSpPr>
            <p:nvPr/>
          </p:nvGrpSpPr>
          <p:grpSpPr bwMode="auto">
            <a:xfrm>
              <a:off x="249" y="2750"/>
              <a:ext cx="5352" cy="231"/>
              <a:chOff x="249" y="2659"/>
              <a:chExt cx="5352" cy="231"/>
            </a:xfrm>
          </p:grpSpPr>
          <p:sp>
            <p:nvSpPr>
              <p:cNvPr id="96" name="Rectangle 39"/>
              <p:cNvSpPr>
                <a:spLocks noChangeArrowheads="1"/>
              </p:cNvSpPr>
              <p:nvPr/>
            </p:nvSpPr>
            <p:spPr bwMode="auto">
              <a:xfrm>
                <a:off x="249" y="2659"/>
                <a:ext cx="317" cy="181"/>
              </a:xfrm>
              <a:prstGeom prst="rect">
                <a:avLst/>
              </a:prstGeom>
              <a:solidFill>
                <a:srgbClr val="FFCC99">
                  <a:alpha val="89803"/>
                </a:srgbClr>
              </a:solidFill>
              <a:ln w="12700" algn="ctr">
                <a:solidFill>
                  <a:srgbClr val="000000"/>
                </a:solidFill>
                <a:miter lim="800000"/>
                <a:headEnd/>
                <a:tailEnd/>
              </a:ln>
            </p:spPr>
            <p:txBody>
              <a:bodyPr wrap="none" anchor="ctr"/>
              <a:lstStyle>
                <a:lvl1pPr>
                  <a:lnSpc>
                    <a:spcPct val="110000"/>
                  </a:lnSpc>
                  <a:spcBef>
                    <a:spcPct val="20000"/>
                  </a:spcBef>
                  <a:buSzPct val="120000"/>
                  <a:buBlip>
                    <a:blip r:embed="rId2"/>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r>
                  <a:rPr kumimoji="1" lang="en-US" altLang="zh-CN" sz="1800" b="1">
                    <a:solidFill>
                      <a:srgbClr val="0000FF"/>
                    </a:solidFill>
                    <a:latin typeface="Times New Roman" panose="02020603050405020304" pitchFamily="18" charset="0"/>
                  </a:rPr>
                  <a:t>S</a:t>
                </a:r>
              </a:p>
            </p:txBody>
          </p:sp>
          <p:sp>
            <p:nvSpPr>
              <p:cNvPr id="97" name="Rectangle 40"/>
              <p:cNvSpPr>
                <a:spLocks noChangeArrowheads="1"/>
              </p:cNvSpPr>
              <p:nvPr/>
            </p:nvSpPr>
            <p:spPr bwMode="auto">
              <a:xfrm>
                <a:off x="612" y="2659"/>
                <a:ext cx="817" cy="181"/>
              </a:xfrm>
              <a:prstGeom prst="rect">
                <a:avLst/>
              </a:prstGeom>
              <a:solidFill>
                <a:srgbClr val="FFCC99">
                  <a:alpha val="89803"/>
                </a:srgbClr>
              </a:solidFill>
              <a:ln w="12700" algn="ctr">
                <a:solidFill>
                  <a:srgbClr val="000000"/>
                </a:solidFill>
                <a:miter lim="800000"/>
                <a:headEnd/>
                <a:tailEnd/>
              </a:ln>
            </p:spPr>
            <p:txBody>
              <a:bodyPr wrap="none" anchor="ctr"/>
              <a:lstStyle>
                <a:lvl1pPr>
                  <a:lnSpc>
                    <a:spcPct val="110000"/>
                  </a:lnSpc>
                  <a:spcBef>
                    <a:spcPct val="20000"/>
                  </a:spcBef>
                  <a:buSzPct val="120000"/>
                  <a:buBlip>
                    <a:blip r:embed="rId2"/>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r>
                  <a:rPr kumimoji="1" lang="zh-CN" altLang="en-US" sz="1800">
                    <a:latin typeface="Times New Roman" panose="02020603050405020304" pitchFamily="18" charset="0"/>
                  </a:rPr>
                  <a:t>从器件地址</a:t>
                </a:r>
              </a:p>
            </p:txBody>
          </p:sp>
          <p:sp>
            <p:nvSpPr>
              <p:cNvPr id="98" name="Rectangle 41"/>
              <p:cNvSpPr>
                <a:spLocks noChangeArrowheads="1"/>
              </p:cNvSpPr>
              <p:nvPr/>
            </p:nvSpPr>
            <p:spPr bwMode="auto">
              <a:xfrm>
                <a:off x="1429" y="2659"/>
                <a:ext cx="317" cy="181"/>
              </a:xfrm>
              <a:prstGeom prst="rect">
                <a:avLst/>
              </a:prstGeom>
              <a:solidFill>
                <a:srgbClr val="FFCC99">
                  <a:alpha val="89803"/>
                </a:srgbClr>
              </a:solidFill>
              <a:ln w="12700" algn="ctr">
                <a:solidFill>
                  <a:srgbClr val="000000"/>
                </a:solidFill>
                <a:miter lim="800000"/>
                <a:headEnd/>
                <a:tailEnd/>
              </a:ln>
            </p:spPr>
            <p:txBody>
              <a:bodyPr wrap="none" anchor="ctr"/>
              <a:lstStyle>
                <a:lvl1pPr>
                  <a:lnSpc>
                    <a:spcPct val="110000"/>
                  </a:lnSpc>
                  <a:spcBef>
                    <a:spcPct val="20000"/>
                  </a:spcBef>
                  <a:buSzPct val="120000"/>
                  <a:buBlip>
                    <a:blip r:embed="rId2"/>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r>
                  <a:rPr kumimoji="1" lang="en-US" altLang="zh-CN" sz="1800" b="1">
                    <a:solidFill>
                      <a:srgbClr val="0000FF"/>
                    </a:solidFill>
                    <a:latin typeface="Times New Roman" panose="02020603050405020304" pitchFamily="18" charset="0"/>
                  </a:rPr>
                  <a:t>W</a:t>
                </a:r>
              </a:p>
            </p:txBody>
          </p:sp>
          <p:sp>
            <p:nvSpPr>
              <p:cNvPr id="99" name="Rectangle 42"/>
              <p:cNvSpPr>
                <a:spLocks noChangeArrowheads="1"/>
              </p:cNvSpPr>
              <p:nvPr/>
            </p:nvSpPr>
            <p:spPr bwMode="auto">
              <a:xfrm>
                <a:off x="1791" y="2659"/>
                <a:ext cx="317" cy="181"/>
              </a:xfrm>
              <a:prstGeom prst="rect">
                <a:avLst/>
              </a:prstGeom>
              <a:solidFill>
                <a:srgbClr val="DDDDDD">
                  <a:alpha val="89803"/>
                </a:srgbClr>
              </a:solidFill>
              <a:ln w="12700" algn="ctr">
                <a:solidFill>
                  <a:srgbClr val="000000"/>
                </a:solidFill>
                <a:miter lim="800000"/>
                <a:headEnd/>
                <a:tailEnd/>
              </a:ln>
            </p:spPr>
            <p:txBody>
              <a:bodyPr wrap="none" anchor="ctr"/>
              <a:lstStyle>
                <a:lvl1pPr>
                  <a:lnSpc>
                    <a:spcPct val="110000"/>
                  </a:lnSpc>
                  <a:spcBef>
                    <a:spcPct val="20000"/>
                  </a:spcBef>
                  <a:buSzPct val="120000"/>
                  <a:buBlip>
                    <a:blip r:embed="rId2"/>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r>
                  <a:rPr kumimoji="1" lang="en-US" altLang="zh-CN" sz="1800" b="1">
                    <a:solidFill>
                      <a:srgbClr val="0000FF"/>
                    </a:solidFill>
                    <a:latin typeface="Times New Roman" panose="02020603050405020304" pitchFamily="18" charset="0"/>
                  </a:rPr>
                  <a:t>A</a:t>
                </a:r>
              </a:p>
            </p:txBody>
          </p:sp>
          <p:sp>
            <p:nvSpPr>
              <p:cNvPr id="100" name="Rectangle 43"/>
              <p:cNvSpPr>
                <a:spLocks noChangeArrowheads="1"/>
              </p:cNvSpPr>
              <p:nvPr/>
            </p:nvSpPr>
            <p:spPr bwMode="auto">
              <a:xfrm>
                <a:off x="2154" y="2659"/>
                <a:ext cx="1134" cy="181"/>
              </a:xfrm>
              <a:prstGeom prst="rect">
                <a:avLst/>
              </a:prstGeom>
              <a:solidFill>
                <a:srgbClr val="FFCC99">
                  <a:alpha val="89803"/>
                </a:srgbClr>
              </a:solidFill>
              <a:ln w="12700" algn="ctr">
                <a:solidFill>
                  <a:srgbClr val="000000"/>
                </a:solidFill>
                <a:miter lim="800000"/>
                <a:headEnd/>
                <a:tailEnd/>
              </a:ln>
            </p:spPr>
            <p:txBody>
              <a:bodyPr wrap="none" anchor="ctr"/>
              <a:lstStyle>
                <a:lvl1pPr>
                  <a:lnSpc>
                    <a:spcPct val="110000"/>
                  </a:lnSpc>
                  <a:spcBef>
                    <a:spcPct val="20000"/>
                  </a:spcBef>
                  <a:buSzPct val="120000"/>
                  <a:buBlip>
                    <a:blip r:embed="rId2"/>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r>
                  <a:rPr kumimoji="1" lang="zh-CN" altLang="en-US" sz="1800">
                    <a:latin typeface="Times New Roman" panose="02020603050405020304" pitchFamily="18" charset="0"/>
                  </a:rPr>
                  <a:t>数据</a:t>
                </a:r>
              </a:p>
            </p:txBody>
          </p:sp>
          <p:sp>
            <p:nvSpPr>
              <p:cNvPr id="101" name="Rectangle 44"/>
              <p:cNvSpPr>
                <a:spLocks noChangeArrowheads="1"/>
              </p:cNvSpPr>
              <p:nvPr/>
            </p:nvSpPr>
            <p:spPr bwMode="auto">
              <a:xfrm>
                <a:off x="3334" y="2659"/>
                <a:ext cx="317" cy="181"/>
              </a:xfrm>
              <a:prstGeom prst="rect">
                <a:avLst/>
              </a:prstGeom>
              <a:solidFill>
                <a:srgbClr val="DDDDDD">
                  <a:alpha val="89803"/>
                </a:srgbClr>
              </a:solidFill>
              <a:ln w="12700" algn="ctr">
                <a:solidFill>
                  <a:srgbClr val="000000"/>
                </a:solidFill>
                <a:miter lim="800000"/>
                <a:headEnd/>
                <a:tailEnd/>
              </a:ln>
            </p:spPr>
            <p:txBody>
              <a:bodyPr wrap="none" anchor="ctr"/>
              <a:lstStyle>
                <a:lvl1pPr>
                  <a:lnSpc>
                    <a:spcPct val="110000"/>
                  </a:lnSpc>
                  <a:spcBef>
                    <a:spcPct val="20000"/>
                  </a:spcBef>
                  <a:buSzPct val="120000"/>
                  <a:buBlip>
                    <a:blip r:embed="rId2"/>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r>
                  <a:rPr kumimoji="1" lang="en-US" altLang="zh-CN" sz="1800" b="1">
                    <a:solidFill>
                      <a:srgbClr val="0000FF"/>
                    </a:solidFill>
                    <a:latin typeface="Times New Roman" panose="02020603050405020304" pitchFamily="18" charset="0"/>
                  </a:rPr>
                  <a:t>A</a:t>
                </a:r>
              </a:p>
            </p:txBody>
          </p:sp>
          <p:sp>
            <p:nvSpPr>
              <p:cNvPr id="102" name="Rectangle 45"/>
              <p:cNvSpPr>
                <a:spLocks noChangeArrowheads="1"/>
              </p:cNvSpPr>
              <p:nvPr/>
            </p:nvSpPr>
            <p:spPr bwMode="auto">
              <a:xfrm>
                <a:off x="3697" y="2659"/>
                <a:ext cx="1134" cy="181"/>
              </a:xfrm>
              <a:prstGeom prst="rect">
                <a:avLst/>
              </a:prstGeom>
              <a:solidFill>
                <a:srgbClr val="FFCC99">
                  <a:alpha val="89803"/>
                </a:srgbClr>
              </a:solidFill>
              <a:ln w="12700" algn="ctr">
                <a:solidFill>
                  <a:srgbClr val="000000"/>
                </a:solidFill>
                <a:miter lim="800000"/>
                <a:headEnd/>
                <a:tailEnd/>
              </a:ln>
            </p:spPr>
            <p:txBody>
              <a:bodyPr wrap="none" anchor="ctr"/>
              <a:lstStyle>
                <a:lvl1pPr>
                  <a:lnSpc>
                    <a:spcPct val="110000"/>
                  </a:lnSpc>
                  <a:spcBef>
                    <a:spcPct val="20000"/>
                  </a:spcBef>
                  <a:buSzPct val="120000"/>
                  <a:buBlip>
                    <a:blip r:embed="rId2"/>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r>
                  <a:rPr kumimoji="1" lang="zh-CN" altLang="en-US" sz="1800">
                    <a:latin typeface="Times New Roman" panose="02020603050405020304" pitchFamily="18" charset="0"/>
                  </a:rPr>
                  <a:t>数据</a:t>
                </a:r>
                <a:r>
                  <a:rPr kumimoji="1" lang="en-US" altLang="zh-CN" sz="1800">
                    <a:latin typeface="Times New Roman" panose="02020603050405020304" pitchFamily="18" charset="0"/>
                  </a:rPr>
                  <a:t>…</a:t>
                </a:r>
              </a:p>
            </p:txBody>
          </p:sp>
          <p:sp>
            <p:nvSpPr>
              <p:cNvPr id="103" name="Rectangle 46"/>
              <p:cNvSpPr>
                <a:spLocks noChangeArrowheads="1"/>
              </p:cNvSpPr>
              <p:nvPr/>
            </p:nvSpPr>
            <p:spPr bwMode="auto">
              <a:xfrm>
                <a:off x="4876" y="2659"/>
                <a:ext cx="363" cy="181"/>
              </a:xfrm>
              <a:prstGeom prst="rect">
                <a:avLst/>
              </a:prstGeom>
              <a:solidFill>
                <a:srgbClr val="DDDDDD">
                  <a:alpha val="89803"/>
                </a:srgbClr>
              </a:solidFill>
              <a:ln w="12700" algn="ctr">
                <a:solidFill>
                  <a:srgbClr val="000000"/>
                </a:solidFill>
                <a:miter lim="800000"/>
                <a:headEnd/>
                <a:tailEnd/>
              </a:ln>
            </p:spPr>
            <p:txBody>
              <a:bodyPr wrap="none" anchor="ctr"/>
              <a:lstStyle>
                <a:lvl1pPr>
                  <a:lnSpc>
                    <a:spcPct val="110000"/>
                  </a:lnSpc>
                  <a:spcBef>
                    <a:spcPct val="20000"/>
                  </a:spcBef>
                  <a:buSzPct val="120000"/>
                  <a:buBlip>
                    <a:blip r:embed="rId2"/>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r>
                  <a:rPr kumimoji="1" lang="en-US" altLang="zh-CN" sz="1800" b="1">
                    <a:solidFill>
                      <a:srgbClr val="0000FF"/>
                    </a:solidFill>
                    <a:latin typeface="Times New Roman" panose="02020603050405020304" pitchFamily="18" charset="0"/>
                  </a:rPr>
                  <a:t>A/  </a:t>
                </a:r>
              </a:p>
            </p:txBody>
          </p:sp>
          <p:grpSp>
            <p:nvGrpSpPr>
              <p:cNvPr id="104" name="Group 47"/>
              <p:cNvGrpSpPr>
                <a:grpSpLocks/>
              </p:cNvGrpSpPr>
              <p:nvPr/>
            </p:nvGrpSpPr>
            <p:grpSpPr bwMode="auto">
              <a:xfrm>
                <a:off x="5057" y="2659"/>
                <a:ext cx="178" cy="231"/>
                <a:chOff x="4649" y="2387"/>
                <a:chExt cx="178" cy="407"/>
              </a:xfrm>
            </p:grpSpPr>
            <p:sp>
              <p:nvSpPr>
                <p:cNvPr id="106" name="Text Box 48"/>
                <p:cNvSpPr txBox="1">
                  <a:spLocks noChangeArrowheads="1"/>
                </p:cNvSpPr>
                <p:nvPr/>
              </p:nvSpPr>
              <p:spPr bwMode="auto">
                <a:xfrm>
                  <a:off x="4649" y="2387"/>
                  <a:ext cx="178"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lnSpc>
                      <a:spcPct val="110000"/>
                    </a:lnSpc>
                    <a:spcBef>
                      <a:spcPct val="20000"/>
                    </a:spcBef>
                    <a:buSzPct val="120000"/>
                    <a:buBlip>
                      <a:blip r:embed="rId2"/>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SzTx/>
                    <a:buFontTx/>
                    <a:buNone/>
                  </a:pPr>
                  <a:r>
                    <a:rPr kumimoji="1" lang="en-US" altLang="zh-CN" sz="1800" b="1">
                      <a:solidFill>
                        <a:srgbClr val="0000FF"/>
                      </a:solidFill>
                      <a:latin typeface="Times New Roman" panose="02020603050405020304" pitchFamily="18" charset="0"/>
                    </a:rPr>
                    <a:t>A</a:t>
                  </a:r>
                  <a:endParaRPr kumimoji="1" lang="en-US" altLang="zh-CN" sz="1800">
                    <a:latin typeface="Times New Roman" panose="02020603050405020304" pitchFamily="18" charset="0"/>
                  </a:endParaRPr>
                </a:p>
              </p:txBody>
            </p:sp>
            <p:sp>
              <p:nvSpPr>
                <p:cNvPr id="107" name="Line 49"/>
                <p:cNvSpPr>
                  <a:spLocks noChangeShapeType="1"/>
                </p:cNvSpPr>
                <p:nvPr/>
              </p:nvSpPr>
              <p:spPr bwMode="auto">
                <a:xfrm>
                  <a:off x="4704" y="2440"/>
                  <a:ext cx="119" cy="0"/>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05" name="Rectangle 50"/>
              <p:cNvSpPr>
                <a:spLocks noChangeArrowheads="1"/>
              </p:cNvSpPr>
              <p:nvPr/>
            </p:nvSpPr>
            <p:spPr bwMode="auto">
              <a:xfrm>
                <a:off x="5284" y="2659"/>
                <a:ext cx="317" cy="181"/>
              </a:xfrm>
              <a:prstGeom prst="rect">
                <a:avLst/>
              </a:prstGeom>
              <a:solidFill>
                <a:srgbClr val="FFCC99">
                  <a:alpha val="89803"/>
                </a:srgbClr>
              </a:solidFill>
              <a:ln w="12700" algn="ctr">
                <a:solidFill>
                  <a:srgbClr val="000000"/>
                </a:solidFill>
                <a:miter lim="800000"/>
                <a:headEnd/>
                <a:tailEnd/>
              </a:ln>
            </p:spPr>
            <p:txBody>
              <a:bodyPr wrap="none" anchor="ctr"/>
              <a:lstStyle>
                <a:lvl1pPr>
                  <a:lnSpc>
                    <a:spcPct val="110000"/>
                  </a:lnSpc>
                  <a:spcBef>
                    <a:spcPct val="20000"/>
                  </a:spcBef>
                  <a:buSzPct val="120000"/>
                  <a:buBlip>
                    <a:blip r:embed="rId2"/>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r>
                  <a:rPr kumimoji="1" lang="en-US" altLang="zh-CN" sz="1800" b="1">
                    <a:solidFill>
                      <a:srgbClr val="0000FF"/>
                    </a:solidFill>
                    <a:latin typeface="Times New Roman" panose="02020603050405020304" pitchFamily="18" charset="0"/>
                  </a:rPr>
                  <a:t>P/RS</a:t>
                </a:r>
              </a:p>
            </p:txBody>
          </p:sp>
        </p:grpSp>
        <p:sp>
          <p:nvSpPr>
            <p:cNvPr id="95" name="Text Box 51"/>
            <p:cNvSpPr txBox="1">
              <a:spLocks noChangeArrowheads="1"/>
            </p:cNvSpPr>
            <p:nvPr/>
          </p:nvSpPr>
          <p:spPr bwMode="auto">
            <a:xfrm>
              <a:off x="249" y="2523"/>
              <a:ext cx="11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SzPct val="120000"/>
                <a:buBlip>
                  <a:blip r:embed="rId2"/>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SzTx/>
                <a:buFontTx/>
                <a:buNone/>
              </a:pPr>
              <a:r>
                <a:rPr kumimoji="1" lang="zh-CN" altLang="en-US" sz="2000">
                  <a:latin typeface="Courier New" panose="02070309020205020404" pitchFamily="49" charset="0"/>
                  <a:ea typeface="华文新魏" panose="02010800040101010101" pitchFamily="2" charset="-122"/>
                </a:rPr>
                <a:t>从发送模式：</a:t>
              </a:r>
            </a:p>
          </p:txBody>
        </p:sp>
      </p:grpSp>
      <p:grpSp>
        <p:nvGrpSpPr>
          <p:cNvPr id="108" name="Group 52"/>
          <p:cNvGrpSpPr>
            <a:grpSpLocks/>
          </p:cNvGrpSpPr>
          <p:nvPr/>
        </p:nvGrpSpPr>
        <p:grpSpPr bwMode="auto">
          <a:xfrm>
            <a:off x="914400" y="5195887"/>
            <a:ext cx="8713788" cy="720725"/>
            <a:chOff x="158" y="2976"/>
            <a:chExt cx="5489" cy="454"/>
          </a:xfrm>
        </p:grpSpPr>
        <p:sp>
          <p:nvSpPr>
            <p:cNvPr id="109" name="Rectangle 53"/>
            <p:cNvSpPr>
              <a:spLocks noChangeArrowheads="1"/>
            </p:cNvSpPr>
            <p:nvPr/>
          </p:nvSpPr>
          <p:spPr bwMode="auto">
            <a:xfrm>
              <a:off x="158" y="3022"/>
              <a:ext cx="5489" cy="408"/>
            </a:xfrm>
            <a:prstGeom prst="rect">
              <a:avLst/>
            </a:prstGeom>
            <a:solidFill>
              <a:srgbClr val="CCFFFF"/>
            </a:solidFill>
            <a:ln w="12700" algn="ctr">
              <a:solidFill>
                <a:schemeClr val="tx1"/>
              </a:solidFill>
              <a:miter lim="800000"/>
              <a:headEnd/>
              <a:tailEnd/>
            </a:ln>
          </p:spPr>
          <p:txBody>
            <a:bodyPr wrap="none" anchor="ctr"/>
            <a:lstStyle>
              <a:lvl1pPr>
                <a:lnSpc>
                  <a:spcPct val="110000"/>
                </a:lnSpc>
                <a:spcBef>
                  <a:spcPct val="20000"/>
                </a:spcBef>
                <a:buSzPct val="120000"/>
                <a:buBlip>
                  <a:blip r:embed="rId2"/>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endParaRPr lang="zh-CN" altLang="en-US" sz="1800"/>
            </a:p>
          </p:txBody>
        </p:sp>
        <p:grpSp>
          <p:nvGrpSpPr>
            <p:cNvPr id="110" name="Group 54"/>
            <p:cNvGrpSpPr>
              <a:grpSpLocks/>
            </p:cNvGrpSpPr>
            <p:nvPr/>
          </p:nvGrpSpPr>
          <p:grpSpPr bwMode="auto">
            <a:xfrm>
              <a:off x="249" y="3199"/>
              <a:ext cx="5352" cy="231"/>
              <a:chOff x="249" y="3158"/>
              <a:chExt cx="5352" cy="231"/>
            </a:xfrm>
          </p:grpSpPr>
          <p:sp>
            <p:nvSpPr>
              <p:cNvPr id="112" name="Rectangle 55"/>
              <p:cNvSpPr>
                <a:spLocks noChangeArrowheads="1"/>
              </p:cNvSpPr>
              <p:nvPr/>
            </p:nvSpPr>
            <p:spPr bwMode="auto">
              <a:xfrm>
                <a:off x="249" y="3158"/>
                <a:ext cx="317" cy="181"/>
              </a:xfrm>
              <a:prstGeom prst="rect">
                <a:avLst/>
              </a:prstGeom>
              <a:solidFill>
                <a:srgbClr val="FFCC99">
                  <a:alpha val="89803"/>
                </a:srgbClr>
              </a:solidFill>
              <a:ln w="12700" algn="ctr">
                <a:solidFill>
                  <a:srgbClr val="000000"/>
                </a:solidFill>
                <a:miter lim="800000"/>
                <a:headEnd/>
                <a:tailEnd/>
              </a:ln>
            </p:spPr>
            <p:txBody>
              <a:bodyPr wrap="none" anchor="ctr"/>
              <a:lstStyle>
                <a:lvl1pPr>
                  <a:lnSpc>
                    <a:spcPct val="110000"/>
                  </a:lnSpc>
                  <a:spcBef>
                    <a:spcPct val="20000"/>
                  </a:spcBef>
                  <a:buSzPct val="120000"/>
                  <a:buBlip>
                    <a:blip r:embed="rId2"/>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r>
                  <a:rPr kumimoji="1" lang="en-US" altLang="zh-CN" sz="1800" b="1">
                    <a:solidFill>
                      <a:srgbClr val="0000FF"/>
                    </a:solidFill>
                    <a:latin typeface="Times New Roman" panose="02020603050405020304" pitchFamily="18" charset="0"/>
                  </a:rPr>
                  <a:t>S</a:t>
                </a:r>
              </a:p>
            </p:txBody>
          </p:sp>
          <p:sp>
            <p:nvSpPr>
              <p:cNvPr id="113" name="Rectangle 56"/>
              <p:cNvSpPr>
                <a:spLocks noChangeArrowheads="1"/>
              </p:cNvSpPr>
              <p:nvPr/>
            </p:nvSpPr>
            <p:spPr bwMode="auto">
              <a:xfrm>
                <a:off x="612" y="3158"/>
                <a:ext cx="817" cy="181"/>
              </a:xfrm>
              <a:prstGeom prst="rect">
                <a:avLst/>
              </a:prstGeom>
              <a:solidFill>
                <a:srgbClr val="FFCC99">
                  <a:alpha val="89803"/>
                </a:srgbClr>
              </a:solidFill>
              <a:ln w="12700" algn="ctr">
                <a:solidFill>
                  <a:srgbClr val="000000"/>
                </a:solidFill>
                <a:miter lim="800000"/>
                <a:headEnd/>
                <a:tailEnd/>
              </a:ln>
            </p:spPr>
            <p:txBody>
              <a:bodyPr wrap="none" anchor="ctr"/>
              <a:lstStyle>
                <a:lvl1pPr>
                  <a:lnSpc>
                    <a:spcPct val="110000"/>
                  </a:lnSpc>
                  <a:spcBef>
                    <a:spcPct val="20000"/>
                  </a:spcBef>
                  <a:buSzPct val="120000"/>
                  <a:buBlip>
                    <a:blip r:embed="rId2"/>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r>
                  <a:rPr kumimoji="1" lang="zh-CN" altLang="en-US" sz="1800">
                    <a:latin typeface="Times New Roman" panose="02020603050405020304" pitchFamily="18" charset="0"/>
                  </a:rPr>
                  <a:t>从器件地址</a:t>
                </a:r>
              </a:p>
            </p:txBody>
          </p:sp>
          <p:sp>
            <p:nvSpPr>
              <p:cNvPr id="114" name="Rectangle 57"/>
              <p:cNvSpPr>
                <a:spLocks noChangeArrowheads="1"/>
              </p:cNvSpPr>
              <p:nvPr/>
            </p:nvSpPr>
            <p:spPr bwMode="auto">
              <a:xfrm>
                <a:off x="1429" y="3158"/>
                <a:ext cx="317" cy="181"/>
              </a:xfrm>
              <a:prstGeom prst="rect">
                <a:avLst/>
              </a:prstGeom>
              <a:solidFill>
                <a:srgbClr val="FFCC99">
                  <a:alpha val="89803"/>
                </a:srgbClr>
              </a:solidFill>
              <a:ln w="12700" algn="ctr">
                <a:solidFill>
                  <a:srgbClr val="000000"/>
                </a:solidFill>
                <a:miter lim="800000"/>
                <a:headEnd/>
                <a:tailEnd/>
              </a:ln>
            </p:spPr>
            <p:txBody>
              <a:bodyPr wrap="none" anchor="ctr"/>
              <a:lstStyle>
                <a:lvl1pPr>
                  <a:lnSpc>
                    <a:spcPct val="110000"/>
                  </a:lnSpc>
                  <a:spcBef>
                    <a:spcPct val="20000"/>
                  </a:spcBef>
                  <a:buSzPct val="120000"/>
                  <a:buBlip>
                    <a:blip r:embed="rId2"/>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r>
                  <a:rPr kumimoji="1" lang="en-US" altLang="zh-CN" sz="1800" b="1">
                    <a:solidFill>
                      <a:srgbClr val="0000FF"/>
                    </a:solidFill>
                    <a:latin typeface="Times New Roman" panose="02020603050405020304" pitchFamily="18" charset="0"/>
                  </a:rPr>
                  <a:t>R</a:t>
                </a:r>
              </a:p>
            </p:txBody>
          </p:sp>
          <p:sp>
            <p:nvSpPr>
              <p:cNvPr id="115" name="Rectangle 58"/>
              <p:cNvSpPr>
                <a:spLocks noChangeArrowheads="1"/>
              </p:cNvSpPr>
              <p:nvPr/>
            </p:nvSpPr>
            <p:spPr bwMode="auto">
              <a:xfrm>
                <a:off x="1791" y="3158"/>
                <a:ext cx="317" cy="181"/>
              </a:xfrm>
              <a:prstGeom prst="rect">
                <a:avLst/>
              </a:prstGeom>
              <a:solidFill>
                <a:srgbClr val="DDDDDD">
                  <a:alpha val="89803"/>
                </a:srgbClr>
              </a:solidFill>
              <a:ln w="12700" algn="ctr">
                <a:solidFill>
                  <a:srgbClr val="000000"/>
                </a:solidFill>
                <a:miter lim="800000"/>
                <a:headEnd/>
                <a:tailEnd/>
              </a:ln>
            </p:spPr>
            <p:txBody>
              <a:bodyPr wrap="none" anchor="ctr"/>
              <a:lstStyle>
                <a:lvl1pPr>
                  <a:lnSpc>
                    <a:spcPct val="110000"/>
                  </a:lnSpc>
                  <a:spcBef>
                    <a:spcPct val="20000"/>
                  </a:spcBef>
                  <a:buSzPct val="120000"/>
                  <a:buBlip>
                    <a:blip r:embed="rId2"/>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r>
                  <a:rPr kumimoji="1" lang="en-US" altLang="zh-CN" sz="1800" b="1">
                    <a:solidFill>
                      <a:srgbClr val="0000FF"/>
                    </a:solidFill>
                    <a:latin typeface="Times New Roman" panose="02020603050405020304" pitchFamily="18" charset="0"/>
                  </a:rPr>
                  <a:t>A</a:t>
                </a:r>
              </a:p>
            </p:txBody>
          </p:sp>
          <p:sp>
            <p:nvSpPr>
              <p:cNvPr id="116" name="Rectangle 59"/>
              <p:cNvSpPr>
                <a:spLocks noChangeArrowheads="1"/>
              </p:cNvSpPr>
              <p:nvPr/>
            </p:nvSpPr>
            <p:spPr bwMode="auto">
              <a:xfrm>
                <a:off x="2154" y="3158"/>
                <a:ext cx="1134" cy="181"/>
              </a:xfrm>
              <a:prstGeom prst="rect">
                <a:avLst/>
              </a:prstGeom>
              <a:solidFill>
                <a:srgbClr val="DDDDDD">
                  <a:alpha val="89803"/>
                </a:srgbClr>
              </a:solidFill>
              <a:ln w="12700" algn="ctr">
                <a:solidFill>
                  <a:srgbClr val="000000"/>
                </a:solidFill>
                <a:miter lim="800000"/>
                <a:headEnd/>
                <a:tailEnd/>
              </a:ln>
            </p:spPr>
            <p:txBody>
              <a:bodyPr wrap="none" anchor="ctr"/>
              <a:lstStyle>
                <a:lvl1pPr>
                  <a:lnSpc>
                    <a:spcPct val="110000"/>
                  </a:lnSpc>
                  <a:spcBef>
                    <a:spcPct val="20000"/>
                  </a:spcBef>
                  <a:buSzPct val="120000"/>
                  <a:buBlip>
                    <a:blip r:embed="rId2"/>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r>
                  <a:rPr kumimoji="1" lang="zh-CN" altLang="en-US" sz="1800">
                    <a:latin typeface="Times New Roman" panose="02020603050405020304" pitchFamily="18" charset="0"/>
                  </a:rPr>
                  <a:t>数据</a:t>
                </a:r>
              </a:p>
            </p:txBody>
          </p:sp>
          <p:sp>
            <p:nvSpPr>
              <p:cNvPr id="117" name="Rectangle 60"/>
              <p:cNvSpPr>
                <a:spLocks noChangeArrowheads="1"/>
              </p:cNvSpPr>
              <p:nvPr/>
            </p:nvSpPr>
            <p:spPr bwMode="auto">
              <a:xfrm>
                <a:off x="3334" y="3158"/>
                <a:ext cx="317" cy="181"/>
              </a:xfrm>
              <a:prstGeom prst="rect">
                <a:avLst/>
              </a:prstGeom>
              <a:solidFill>
                <a:srgbClr val="FFCC99">
                  <a:alpha val="89803"/>
                </a:srgbClr>
              </a:solidFill>
              <a:ln w="12700" algn="ctr">
                <a:solidFill>
                  <a:srgbClr val="000000"/>
                </a:solidFill>
                <a:miter lim="800000"/>
                <a:headEnd/>
                <a:tailEnd/>
              </a:ln>
            </p:spPr>
            <p:txBody>
              <a:bodyPr wrap="none" anchor="ctr"/>
              <a:lstStyle>
                <a:lvl1pPr>
                  <a:lnSpc>
                    <a:spcPct val="110000"/>
                  </a:lnSpc>
                  <a:spcBef>
                    <a:spcPct val="20000"/>
                  </a:spcBef>
                  <a:buSzPct val="120000"/>
                  <a:buBlip>
                    <a:blip r:embed="rId2"/>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r>
                  <a:rPr kumimoji="1" lang="en-US" altLang="zh-CN" sz="1800" b="1">
                    <a:solidFill>
                      <a:srgbClr val="0000FF"/>
                    </a:solidFill>
                    <a:latin typeface="Times New Roman" panose="02020603050405020304" pitchFamily="18" charset="0"/>
                  </a:rPr>
                  <a:t>A</a:t>
                </a:r>
              </a:p>
            </p:txBody>
          </p:sp>
          <p:sp>
            <p:nvSpPr>
              <p:cNvPr id="118" name="Rectangle 61"/>
              <p:cNvSpPr>
                <a:spLocks noChangeArrowheads="1"/>
              </p:cNvSpPr>
              <p:nvPr/>
            </p:nvSpPr>
            <p:spPr bwMode="auto">
              <a:xfrm>
                <a:off x="3697" y="3158"/>
                <a:ext cx="1134" cy="181"/>
              </a:xfrm>
              <a:prstGeom prst="rect">
                <a:avLst/>
              </a:prstGeom>
              <a:solidFill>
                <a:srgbClr val="DDDDDD">
                  <a:alpha val="89803"/>
                </a:srgbClr>
              </a:solidFill>
              <a:ln w="12700" algn="ctr">
                <a:solidFill>
                  <a:srgbClr val="000000"/>
                </a:solidFill>
                <a:miter lim="800000"/>
                <a:headEnd/>
                <a:tailEnd/>
              </a:ln>
            </p:spPr>
            <p:txBody>
              <a:bodyPr wrap="none" anchor="ctr"/>
              <a:lstStyle>
                <a:lvl1pPr>
                  <a:lnSpc>
                    <a:spcPct val="110000"/>
                  </a:lnSpc>
                  <a:spcBef>
                    <a:spcPct val="20000"/>
                  </a:spcBef>
                  <a:buSzPct val="120000"/>
                  <a:buBlip>
                    <a:blip r:embed="rId2"/>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r>
                  <a:rPr kumimoji="1" lang="zh-CN" altLang="en-US" sz="1800">
                    <a:latin typeface="Times New Roman" panose="02020603050405020304" pitchFamily="18" charset="0"/>
                  </a:rPr>
                  <a:t>数据</a:t>
                </a:r>
                <a:r>
                  <a:rPr kumimoji="1" lang="en-US" altLang="zh-CN" sz="1800">
                    <a:latin typeface="Times New Roman" panose="02020603050405020304" pitchFamily="18" charset="0"/>
                  </a:rPr>
                  <a:t>…</a:t>
                </a:r>
              </a:p>
            </p:txBody>
          </p:sp>
          <p:sp>
            <p:nvSpPr>
              <p:cNvPr id="119" name="Rectangle 62"/>
              <p:cNvSpPr>
                <a:spLocks noChangeArrowheads="1"/>
              </p:cNvSpPr>
              <p:nvPr/>
            </p:nvSpPr>
            <p:spPr bwMode="auto">
              <a:xfrm>
                <a:off x="4876" y="3158"/>
                <a:ext cx="363" cy="181"/>
              </a:xfrm>
              <a:prstGeom prst="rect">
                <a:avLst/>
              </a:prstGeom>
              <a:solidFill>
                <a:srgbClr val="FFCC99">
                  <a:alpha val="89803"/>
                </a:srgbClr>
              </a:solidFill>
              <a:ln w="12700" algn="ctr">
                <a:solidFill>
                  <a:srgbClr val="000000"/>
                </a:solidFill>
                <a:miter lim="800000"/>
                <a:headEnd/>
                <a:tailEnd/>
              </a:ln>
            </p:spPr>
            <p:txBody>
              <a:bodyPr wrap="none" anchor="ctr"/>
              <a:lstStyle>
                <a:lvl1pPr>
                  <a:lnSpc>
                    <a:spcPct val="110000"/>
                  </a:lnSpc>
                  <a:spcBef>
                    <a:spcPct val="20000"/>
                  </a:spcBef>
                  <a:buSzPct val="120000"/>
                  <a:buBlip>
                    <a:blip r:embed="rId2"/>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endParaRPr kumimoji="1" lang="zh-CN" altLang="zh-CN" sz="1800" b="1">
                  <a:solidFill>
                    <a:srgbClr val="0000FF"/>
                  </a:solidFill>
                  <a:latin typeface="Times New Roman" panose="02020603050405020304" pitchFamily="18" charset="0"/>
                </a:endParaRPr>
              </a:p>
            </p:txBody>
          </p:sp>
          <p:grpSp>
            <p:nvGrpSpPr>
              <p:cNvPr id="120" name="Group 63"/>
              <p:cNvGrpSpPr>
                <a:grpSpLocks/>
              </p:cNvGrpSpPr>
              <p:nvPr/>
            </p:nvGrpSpPr>
            <p:grpSpPr bwMode="auto">
              <a:xfrm>
                <a:off x="4967" y="3158"/>
                <a:ext cx="178" cy="231"/>
                <a:chOff x="4649" y="2387"/>
                <a:chExt cx="178" cy="407"/>
              </a:xfrm>
            </p:grpSpPr>
            <p:sp>
              <p:nvSpPr>
                <p:cNvPr id="122" name="Text Box 64"/>
                <p:cNvSpPr txBox="1">
                  <a:spLocks noChangeArrowheads="1"/>
                </p:cNvSpPr>
                <p:nvPr/>
              </p:nvSpPr>
              <p:spPr bwMode="auto">
                <a:xfrm>
                  <a:off x="4649" y="2387"/>
                  <a:ext cx="178"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lnSpc>
                      <a:spcPct val="110000"/>
                    </a:lnSpc>
                    <a:spcBef>
                      <a:spcPct val="20000"/>
                    </a:spcBef>
                    <a:buSzPct val="120000"/>
                    <a:buBlip>
                      <a:blip r:embed="rId2"/>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SzTx/>
                    <a:buFontTx/>
                    <a:buNone/>
                  </a:pPr>
                  <a:r>
                    <a:rPr kumimoji="1" lang="en-US" altLang="zh-CN" sz="1800" b="1">
                      <a:solidFill>
                        <a:srgbClr val="0000FF"/>
                      </a:solidFill>
                      <a:latin typeface="Times New Roman" panose="02020603050405020304" pitchFamily="18" charset="0"/>
                    </a:rPr>
                    <a:t>A</a:t>
                  </a:r>
                  <a:endParaRPr kumimoji="1" lang="en-US" altLang="zh-CN" sz="1800">
                    <a:latin typeface="Times New Roman" panose="02020603050405020304" pitchFamily="18" charset="0"/>
                  </a:endParaRPr>
                </a:p>
              </p:txBody>
            </p:sp>
            <p:sp>
              <p:nvSpPr>
                <p:cNvPr id="123" name="Line 65"/>
                <p:cNvSpPr>
                  <a:spLocks noChangeShapeType="1"/>
                </p:cNvSpPr>
                <p:nvPr/>
              </p:nvSpPr>
              <p:spPr bwMode="auto">
                <a:xfrm>
                  <a:off x="4704" y="2440"/>
                  <a:ext cx="119" cy="0"/>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21" name="Rectangle 66"/>
              <p:cNvSpPr>
                <a:spLocks noChangeArrowheads="1"/>
              </p:cNvSpPr>
              <p:nvPr/>
            </p:nvSpPr>
            <p:spPr bwMode="auto">
              <a:xfrm>
                <a:off x="5284" y="3158"/>
                <a:ext cx="317" cy="181"/>
              </a:xfrm>
              <a:prstGeom prst="rect">
                <a:avLst/>
              </a:prstGeom>
              <a:solidFill>
                <a:srgbClr val="FFCC99">
                  <a:alpha val="89803"/>
                </a:srgbClr>
              </a:solidFill>
              <a:ln w="12700" algn="ctr">
                <a:solidFill>
                  <a:srgbClr val="000000"/>
                </a:solidFill>
                <a:miter lim="800000"/>
                <a:headEnd/>
                <a:tailEnd/>
              </a:ln>
            </p:spPr>
            <p:txBody>
              <a:bodyPr wrap="none" anchor="ctr"/>
              <a:lstStyle>
                <a:lvl1pPr>
                  <a:lnSpc>
                    <a:spcPct val="110000"/>
                  </a:lnSpc>
                  <a:spcBef>
                    <a:spcPct val="20000"/>
                  </a:spcBef>
                  <a:buSzPct val="120000"/>
                  <a:buBlip>
                    <a:blip r:embed="rId2"/>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r>
                  <a:rPr kumimoji="1" lang="en-US" altLang="zh-CN" sz="1800" b="1">
                    <a:solidFill>
                      <a:srgbClr val="0000FF"/>
                    </a:solidFill>
                    <a:latin typeface="Times New Roman" panose="02020603050405020304" pitchFamily="18" charset="0"/>
                  </a:rPr>
                  <a:t>P</a:t>
                </a:r>
              </a:p>
            </p:txBody>
          </p:sp>
        </p:grpSp>
        <p:sp>
          <p:nvSpPr>
            <p:cNvPr id="111" name="Text Box 67"/>
            <p:cNvSpPr txBox="1">
              <a:spLocks noChangeArrowheads="1"/>
            </p:cNvSpPr>
            <p:nvPr/>
          </p:nvSpPr>
          <p:spPr bwMode="auto">
            <a:xfrm>
              <a:off x="249" y="2976"/>
              <a:ext cx="11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SzPct val="120000"/>
                <a:buBlip>
                  <a:blip r:embed="rId2"/>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SzTx/>
                <a:buFontTx/>
                <a:buNone/>
              </a:pPr>
              <a:r>
                <a:rPr kumimoji="1" lang="zh-CN" altLang="en-US" sz="2000">
                  <a:latin typeface="Courier New" panose="02070309020205020404" pitchFamily="49" charset="0"/>
                  <a:ea typeface="华文新魏" panose="02010800040101010101" pitchFamily="2" charset="-122"/>
                </a:rPr>
                <a:t>从接收模式：</a:t>
              </a:r>
            </a:p>
          </p:txBody>
        </p:sp>
      </p:grpSp>
      <p:grpSp>
        <p:nvGrpSpPr>
          <p:cNvPr id="124" name="Group 68"/>
          <p:cNvGrpSpPr>
            <a:grpSpLocks/>
          </p:cNvGrpSpPr>
          <p:nvPr/>
        </p:nvGrpSpPr>
        <p:grpSpPr bwMode="auto">
          <a:xfrm>
            <a:off x="1347788" y="6061075"/>
            <a:ext cx="7739062" cy="1123950"/>
            <a:chOff x="431" y="3612"/>
            <a:chExt cx="4875" cy="708"/>
          </a:xfrm>
        </p:grpSpPr>
        <p:sp>
          <p:nvSpPr>
            <p:cNvPr id="125" name="Rectangle 69"/>
            <p:cNvSpPr>
              <a:spLocks noChangeArrowheads="1"/>
            </p:cNvSpPr>
            <p:nvPr/>
          </p:nvSpPr>
          <p:spPr bwMode="auto">
            <a:xfrm>
              <a:off x="431" y="3612"/>
              <a:ext cx="4853" cy="708"/>
            </a:xfrm>
            <a:prstGeom prst="rect">
              <a:avLst/>
            </a:prstGeom>
            <a:solidFill>
              <a:srgbClr val="CCFFFF"/>
            </a:solidFill>
            <a:ln w="12700" algn="ctr">
              <a:solidFill>
                <a:srgbClr val="000000"/>
              </a:solidFill>
              <a:miter lim="800000"/>
              <a:headEnd/>
              <a:tailEnd/>
            </a:ln>
          </p:spPr>
          <p:txBody>
            <a:bodyPr wrap="none" anchor="ctr"/>
            <a:lstStyle>
              <a:lvl1pPr>
                <a:lnSpc>
                  <a:spcPct val="110000"/>
                </a:lnSpc>
                <a:spcBef>
                  <a:spcPct val="20000"/>
                </a:spcBef>
                <a:buSzPct val="120000"/>
                <a:buBlip>
                  <a:blip r:embed="rId2"/>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endParaRPr lang="zh-CN" altLang="en-US" sz="1800"/>
            </a:p>
          </p:txBody>
        </p:sp>
        <p:sp>
          <p:nvSpPr>
            <p:cNvPr id="126" name="Rectangle 70"/>
            <p:cNvSpPr>
              <a:spLocks noChangeArrowheads="1"/>
            </p:cNvSpPr>
            <p:nvPr/>
          </p:nvSpPr>
          <p:spPr bwMode="auto">
            <a:xfrm>
              <a:off x="884" y="3746"/>
              <a:ext cx="182" cy="182"/>
            </a:xfrm>
            <a:prstGeom prst="rect">
              <a:avLst/>
            </a:prstGeom>
            <a:solidFill>
              <a:srgbClr val="FFCC99">
                <a:alpha val="89803"/>
              </a:srgbClr>
            </a:solidFill>
            <a:ln w="12700" algn="ctr">
              <a:solidFill>
                <a:srgbClr val="000000"/>
              </a:solidFill>
              <a:miter lim="800000"/>
              <a:headEnd/>
              <a:tailEnd/>
            </a:ln>
          </p:spPr>
          <p:txBody>
            <a:bodyPr wrap="none" anchor="ctr"/>
            <a:lstStyle>
              <a:lvl1pPr>
                <a:lnSpc>
                  <a:spcPct val="110000"/>
                </a:lnSpc>
                <a:spcBef>
                  <a:spcPct val="20000"/>
                </a:spcBef>
                <a:buSzPct val="120000"/>
                <a:buBlip>
                  <a:blip r:embed="rId2"/>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endParaRPr kumimoji="1" lang="zh-CN" altLang="zh-CN" sz="1800">
                <a:latin typeface="Times New Roman" panose="02020603050405020304" pitchFamily="18" charset="0"/>
              </a:endParaRPr>
            </a:p>
          </p:txBody>
        </p:sp>
        <p:sp>
          <p:nvSpPr>
            <p:cNvPr id="127" name="Rectangle 71"/>
            <p:cNvSpPr>
              <a:spLocks noChangeArrowheads="1"/>
            </p:cNvSpPr>
            <p:nvPr/>
          </p:nvSpPr>
          <p:spPr bwMode="auto">
            <a:xfrm>
              <a:off x="885" y="3970"/>
              <a:ext cx="182" cy="182"/>
            </a:xfrm>
            <a:prstGeom prst="rect">
              <a:avLst/>
            </a:prstGeom>
            <a:solidFill>
              <a:srgbClr val="DDDDDD">
                <a:alpha val="89803"/>
              </a:srgbClr>
            </a:solidFill>
            <a:ln w="12700" algn="ctr">
              <a:solidFill>
                <a:srgbClr val="000000"/>
              </a:solidFill>
              <a:miter lim="800000"/>
              <a:headEnd/>
              <a:tailEnd/>
            </a:ln>
          </p:spPr>
          <p:txBody>
            <a:bodyPr wrap="none" anchor="ctr"/>
            <a:lstStyle>
              <a:lvl1pPr>
                <a:lnSpc>
                  <a:spcPct val="110000"/>
                </a:lnSpc>
                <a:spcBef>
                  <a:spcPct val="20000"/>
                </a:spcBef>
                <a:buSzPct val="120000"/>
                <a:buBlip>
                  <a:blip r:embed="rId2"/>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endParaRPr kumimoji="1" lang="zh-CN" altLang="zh-CN" sz="1800">
                <a:latin typeface="Times New Roman" panose="02020603050405020304" pitchFamily="18" charset="0"/>
              </a:endParaRPr>
            </a:p>
          </p:txBody>
        </p:sp>
        <p:sp>
          <p:nvSpPr>
            <p:cNvPr id="128" name="Text Box 72"/>
            <p:cNvSpPr txBox="1">
              <a:spLocks noChangeArrowheads="1"/>
            </p:cNvSpPr>
            <p:nvPr/>
          </p:nvSpPr>
          <p:spPr bwMode="auto">
            <a:xfrm>
              <a:off x="930" y="3743"/>
              <a:ext cx="113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lnSpc>
                  <a:spcPct val="110000"/>
                </a:lnSpc>
                <a:spcBef>
                  <a:spcPct val="20000"/>
                </a:spcBef>
                <a:buSzPct val="120000"/>
                <a:buBlip>
                  <a:blip r:embed="rId2"/>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SzTx/>
                <a:buFontTx/>
                <a:buNone/>
              </a:pPr>
              <a:r>
                <a:rPr kumimoji="1" lang="zh-CN" altLang="en-US" sz="1800">
                  <a:latin typeface="Times New Roman" panose="02020603050405020304" pitchFamily="18" charset="0"/>
                </a:rPr>
                <a:t>主机到从机</a:t>
              </a:r>
            </a:p>
          </p:txBody>
        </p:sp>
        <p:sp>
          <p:nvSpPr>
            <p:cNvPr id="129" name="Text Box 73"/>
            <p:cNvSpPr txBox="1">
              <a:spLocks noChangeArrowheads="1"/>
            </p:cNvSpPr>
            <p:nvPr/>
          </p:nvSpPr>
          <p:spPr bwMode="auto">
            <a:xfrm>
              <a:off x="930" y="3966"/>
              <a:ext cx="113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lnSpc>
                  <a:spcPct val="110000"/>
                </a:lnSpc>
                <a:spcBef>
                  <a:spcPct val="20000"/>
                </a:spcBef>
                <a:buSzPct val="120000"/>
                <a:buBlip>
                  <a:blip r:embed="rId2"/>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SzTx/>
                <a:buFontTx/>
                <a:buNone/>
              </a:pPr>
              <a:r>
                <a:rPr kumimoji="1" lang="zh-CN" altLang="en-US" sz="1800">
                  <a:latin typeface="Times New Roman" panose="02020603050405020304" pitchFamily="18" charset="0"/>
                </a:rPr>
                <a:t>主机到从机</a:t>
              </a:r>
            </a:p>
          </p:txBody>
        </p:sp>
        <p:sp>
          <p:nvSpPr>
            <p:cNvPr id="130" name="Text Box 74"/>
            <p:cNvSpPr txBox="1">
              <a:spLocks noChangeArrowheads="1"/>
            </p:cNvSpPr>
            <p:nvPr/>
          </p:nvSpPr>
          <p:spPr bwMode="auto">
            <a:xfrm>
              <a:off x="2245" y="3739"/>
              <a:ext cx="14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lnSpc>
                  <a:spcPct val="110000"/>
                </a:lnSpc>
                <a:spcBef>
                  <a:spcPct val="20000"/>
                </a:spcBef>
                <a:buSzPct val="120000"/>
                <a:buBlip>
                  <a:blip r:embed="rId2"/>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SzTx/>
                <a:buFontTx/>
                <a:buNone/>
              </a:pPr>
              <a:r>
                <a:rPr kumimoji="1" lang="en-US" altLang="zh-CN" sz="1800">
                  <a:latin typeface="Times New Roman" panose="02020603050405020304" pitchFamily="18" charset="0"/>
                </a:rPr>
                <a:t>A = </a:t>
              </a:r>
              <a:r>
                <a:rPr kumimoji="1" lang="zh-CN" altLang="en-US" sz="1800">
                  <a:latin typeface="Times New Roman" panose="02020603050405020304" pitchFamily="18" charset="0"/>
                </a:rPr>
                <a:t>应答</a:t>
              </a:r>
              <a:r>
                <a:rPr kumimoji="1" lang="en-US" altLang="zh-CN" sz="1800">
                  <a:latin typeface="Times New Roman" panose="02020603050405020304" pitchFamily="18" charset="0"/>
                </a:rPr>
                <a:t>(SDA</a:t>
              </a:r>
              <a:r>
                <a:rPr kumimoji="1" lang="zh-CN" altLang="en-US" sz="1800">
                  <a:latin typeface="Times New Roman" panose="02020603050405020304" pitchFamily="18" charset="0"/>
                </a:rPr>
                <a:t>为低</a:t>
              </a:r>
              <a:r>
                <a:rPr kumimoji="1" lang="en-US" altLang="zh-CN" sz="1800">
                  <a:latin typeface="Times New Roman" panose="02020603050405020304" pitchFamily="18" charset="0"/>
                </a:rPr>
                <a:t>)</a:t>
              </a:r>
            </a:p>
          </p:txBody>
        </p:sp>
        <p:sp>
          <p:nvSpPr>
            <p:cNvPr id="131" name="Text Box 75"/>
            <p:cNvSpPr txBox="1">
              <a:spLocks noChangeArrowheads="1"/>
            </p:cNvSpPr>
            <p:nvPr/>
          </p:nvSpPr>
          <p:spPr bwMode="auto">
            <a:xfrm>
              <a:off x="2245" y="3970"/>
              <a:ext cx="14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lnSpc>
                  <a:spcPct val="110000"/>
                </a:lnSpc>
                <a:spcBef>
                  <a:spcPct val="20000"/>
                </a:spcBef>
                <a:buSzPct val="120000"/>
                <a:buBlip>
                  <a:blip r:embed="rId2"/>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SzTx/>
                <a:buFontTx/>
                <a:buNone/>
              </a:pPr>
              <a:r>
                <a:rPr kumimoji="1" lang="en-US" altLang="zh-CN" sz="1800">
                  <a:latin typeface="Times New Roman" panose="02020603050405020304" pitchFamily="18" charset="0"/>
                </a:rPr>
                <a:t>A = </a:t>
              </a:r>
              <a:r>
                <a:rPr kumimoji="1" lang="zh-CN" altLang="en-US" sz="1800">
                  <a:latin typeface="Times New Roman" panose="02020603050405020304" pitchFamily="18" charset="0"/>
                </a:rPr>
                <a:t>非应答</a:t>
              </a:r>
              <a:r>
                <a:rPr kumimoji="1" lang="en-US" altLang="zh-CN" sz="1800">
                  <a:latin typeface="Times New Roman" panose="02020603050405020304" pitchFamily="18" charset="0"/>
                </a:rPr>
                <a:t>(SDA</a:t>
              </a:r>
              <a:r>
                <a:rPr kumimoji="1" lang="zh-CN" altLang="en-US" sz="1800">
                  <a:latin typeface="Times New Roman" panose="02020603050405020304" pitchFamily="18" charset="0"/>
                </a:rPr>
                <a:t>为高</a:t>
              </a:r>
              <a:r>
                <a:rPr kumimoji="1" lang="en-US" altLang="zh-CN" sz="1800">
                  <a:latin typeface="Times New Roman" panose="02020603050405020304" pitchFamily="18" charset="0"/>
                </a:rPr>
                <a:t>)</a:t>
              </a:r>
            </a:p>
          </p:txBody>
        </p:sp>
        <p:sp>
          <p:nvSpPr>
            <p:cNvPr id="132" name="Text Box 76"/>
            <p:cNvSpPr txBox="1">
              <a:spLocks noChangeArrowheads="1"/>
            </p:cNvSpPr>
            <p:nvPr/>
          </p:nvSpPr>
          <p:spPr bwMode="auto">
            <a:xfrm>
              <a:off x="3810" y="3648"/>
              <a:ext cx="14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lnSpc>
                  <a:spcPct val="110000"/>
                </a:lnSpc>
                <a:spcBef>
                  <a:spcPct val="20000"/>
                </a:spcBef>
                <a:buSzPct val="120000"/>
                <a:buBlip>
                  <a:blip r:embed="rId2"/>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SzTx/>
                <a:buFontTx/>
                <a:buNone/>
              </a:pPr>
              <a:r>
                <a:rPr kumimoji="1" lang="en-US" altLang="zh-CN" sz="1800">
                  <a:latin typeface="Times New Roman" panose="02020603050405020304" pitchFamily="18" charset="0"/>
                </a:rPr>
                <a:t>S = </a:t>
              </a:r>
              <a:r>
                <a:rPr kumimoji="1" lang="zh-CN" altLang="en-US" sz="1800">
                  <a:latin typeface="Times New Roman" panose="02020603050405020304" pitchFamily="18" charset="0"/>
                </a:rPr>
                <a:t>起始信号</a:t>
              </a:r>
            </a:p>
          </p:txBody>
        </p:sp>
        <p:sp>
          <p:nvSpPr>
            <p:cNvPr id="133" name="Text Box 77"/>
            <p:cNvSpPr txBox="1">
              <a:spLocks noChangeArrowheads="1"/>
            </p:cNvSpPr>
            <p:nvPr/>
          </p:nvSpPr>
          <p:spPr bwMode="auto">
            <a:xfrm>
              <a:off x="3810" y="3875"/>
              <a:ext cx="14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lnSpc>
                  <a:spcPct val="110000"/>
                </a:lnSpc>
                <a:spcBef>
                  <a:spcPct val="20000"/>
                </a:spcBef>
                <a:buSzPct val="120000"/>
                <a:buBlip>
                  <a:blip r:embed="rId2"/>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SzTx/>
                <a:buFontTx/>
                <a:buNone/>
              </a:pPr>
              <a:r>
                <a:rPr kumimoji="1" lang="en-US" altLang="zh-CN" sz="1800">
                  <a:latin typeface="Times New Roman" panose="02020603050405020304" pitchFamily="18" charset="0"/>
                </a:rPr>
                <a:t>P = </a:t>
              </a:r>
              <a:r>
                <a:rPr kumimoji="1" lang="zh-CN" altLang="en-US" sz="1800">
                  <a:latin typeface="Times New Roman" panose="02020603050405020304" pitchFamily="18" charset="0"/>
                </a:rPr>
                <a:t>停止信号</a:t>
              </a:r>
            </a:p>
          </p:txBody>
        </p:sp>
        <p:sp>
          <p:nvSpPr>
            <p:cNvPr id="134" name="Line 78"/>
            <p:cNvSpPr>
              <a:spLocks noChangeShapeType="1"/>
            </p:cNvSpPr>
            <p:nvPr/>
          </p:nvSpPr>
          <p:spPr bwMode="auto">
            <a:xfrm>
              <a:off x="2290" y="4020"/>
              <a:ext cx="136"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 name="Text Box 79"/>
            <p:cNvSpPr txBox="1">
              <a:spLocks noChangeArrowheads="1"/>
            </p:cNvSpPr>
            <p:nvPr/>
          </p:nvSpPr>
          <p:spPr bwMode="auto">
            <a:xfrm>
              <a:off x="3787" y="4089"/>
              <a:ext cx="14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lnSpc>
                  <a:spcPct val="110000"/>
                </a:lnSpc>
                <a:spcBef>
                  <a:spcPct val="20000"/>
                </a:spcBef>
                <a:buSzPct val="120000"/>
                <a:buBlip>
                  <a:blip r:embed="rId2"/>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SzTx/>
                <a:buFontTx/>
                <a:buNone/>
              </a:pPr>
              <a:r>
                <a:rPr kumimoji="1" lang="en-US" altLang="zh-CN" sz="1800">
                  <a:latin typeface="Times New Roman" panose="02020603050405020304" pitchFamily="18" charset="0"/>
                </a:rPr>
                <a:t>RS = </a:t>
              </a:r>
              <a:r>
                <a:rPr kumimoji="1" lang="zh-CN" altLang="en-US" sz="1800">
                  <a:latin typeface="Times New Roman" panose="02020603050405020304" pitchFamily="18" charset="0"/>
                </a:rPr>
                <a:t>重复起始信号</a:t>
              </a:r>
            </a:p>
          </p:txBody>
        </p:sp>
      </p:grpSp>
    </p:spTree>
    <p:extLst>
      <p:ext uri="{BB962C8B-B14F-4D97-AF65-F5344CB8AC3E}">
        <p14:creationId xmlns:p14="http://schemas.microsoft.com/office/powerpoint/2010/main" val="2551906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ppt_w</p:attrName>
                                        </p:attrNameLst>
                                      </p:cBhvr>
                                      <p:tavLst>
                                        <p:tav tm="0">
                                          <p:val>
                                            <p:strVal val="#ppt_w+.3"/>
                                          </p:val>
                                        </p:tav>
                                        <p:tav tm="100000">
                                          <p:val>
                                            <p:strVal val="#ppt_w"/>
                                          </p:val>
                                        </p:tav>
                                      </p:tavLst>
                                    </p:anim>
                                    <p:anim calcmode="lin" valueType="num">
                                      <p:cBhvr>
                                        <p:cTn id="8" dur="500" fill="hold"/>
                                        <p:tgtEl>
                                          <p:spTgt spid="32"/>
                                        </p:tgtEl>
                                        <p:attrNameLst>
                                          <p:attrName>ppt_h</p:attrName>
                                        </p:attrNameLst>
                                      </p:cBhvr>
                                      <p:tavLst>
                                        <p:tav tm="0">
                                          <p:val>
                                            <p:strVal val="#ppt_h"/>
                                          </p:val>
                                        </p:tav>
                                        <p:tav tm="100000">
                                          <p:val>
                                            <p:strVal val="#ppt_h"/>
                                          </p:val>
                                        </p:tav>
                                      </p:tavLst>
                                    </p:anim>
                                    <p:animEffect transition="in" filter="fade">
                                      <p:cBhvr>
                                        <p:cTn id="9" dur="500"/>
                                        <p:tgtEl>
                                          <p:spTgt spid="32"/>
                                        </p:tgtEl>
                                      </p:cBhvr>
                                    </p:animEffect>
                                  </p:childTnLst>
                                </p:cTn>
                              </p:par>
                            </p:childTnLst>
                          </p:cTn>
                        </p:par>
                        <p:par>
                          <p:cTn id="10" fill="hold">
                            <p:stCondLst>
                              <p:cond delay="500"/>
                            </p:stCondLst>
                            <p:childTnLst>
                              <p:par>
                                <p:cTn id="11" presetID="50" presetClass="entr" presetSubtype="0" decel="100000" fill="hold" nodeType="afterEffect">
                                  <p:stCondLst>
                                    <p:cond delay="0"/>
                                  </p:stCondLst>
                                  <p:childTnLst>
                                    <p:set>
                                      <p:cBhvr>
                                        <p:cTn id="12" dur="1" fill="hold">
                                          <p:stCondLst>
                                            <p:cond delay="0"/>
                                          </p:stCondLst>
                                        </p:cTn>
                                        <p:tgtEl>
                                          <p:spTgt spid="76"/>
                                        </p:tgtEl>
                                        <p:attrNameLst>
                                          <p:attrName>style.visibility</p:attrName>
                                        </p:attrNameLst>
                                      </p:cBhvr>
                                      <p:to>
                                        <p:strVal val="visible"/>
                                      </p:to>
                                    </p:set>
                                    <p:anim calcmode="lin" valueType="num">
                                      <p:cBhvr>
                                        <p:cTn id="13" dur="500" fill="hold"/>
                                        <p:tgtEl>
                                          <p:spTgt spid="76"/>
                                        </p:tgtEl>
                                        <p:attrNameLst>
                                          <p:attrName>ppt_w</p:attrName>
                                        </p:attrNameLst>
                                      </p:cBhvr>
                                      <p:tavLst>
                                        <p:tav tm="0">
                                          <p:val>
                                            <p:strVal val="#ppt_w+.3"/>
                                          </p:val>
                                        </p:tav>
                                        <p:tav tm="100000">
                                          <p:val>
                                            <p:strVal val="#ppt_w"/>
                                          </p:val>
                                        </p:tav>
                                      </p:tavLst>
                                    </p:anim>
                                    <p:anim calcmode="lin" valueType="num">
                                      <p:cBhvr>
                                        <p:cTn id="14" dur="500" fill="hold"/>
                                        <p:tgtEl>
                                          <p:spTgt spid="76"/>
                                        </p:tgtEl>
                                        <p:attrNameLst>
                                          <p:attrName>ppt_h</p:attrName>
                                        </p:attrNameLst>
                                      </p:cBhvr>
                                      <p:tavLst>
                                        <p:tav tm="0">
                                          <p:val>
                                            <p:strVal val="#ppt_h"/>
                                          </p:val>
                                        </p:tav>
                                        <p:tav tm="100000">
                                          <p:val>
                                            <p:strVal val="#ppt_h"/>
                                          </p:val>
                                        </p:tav>
                                      </p:tavLst>
                                    </p:anim>
                                    <p:animEffect transition="in" filter="fade">
                                      <p:cBhvr>
                                        <p:cTn id="15" dur="500"/>
                                        <p:tgtEl>
                                          <p:spTgt spid="76"/>
                                        </p:tgtEl>
                                      </p:cBhvr>
                                    </p:animEffect>
                                  </p:childTnLst>
                                </p:cTn>
                              </p:par>
                            </p:childTnLst>
                          </p:cTn>
                        </p:par>
                        <p:par>
                          <p:cTn id="16" fill="hold">
                            <p:stCondLst>
                              <p:cond delay="1000"/>
                            </p:stCondLst>
                            <p:childTnLst>
                              <p:par>
                                <p:cTn id="17" presetID="50" presetClass="entr" presetSubtype="0" decel="100000" fill="hold" nodeType="afterEffect">
                                  <p:stCondLst>
                                    <p:cond delay="0"/>
                                  </p:stCondLst>
                                  <p:childTnLst>
                                    <p:set>
                                      <p:cBhvr>
                                        <p:cTn id="18" dur="1" fill="hold">
                                          <p:stCondLst>
                                            <p:cond delay="0"/>
                                          </p:stCondLst>
                                        </p:cTn>
                                        <p:tgtEl>
                                          <p:spTgt spid="92"/>
                                        </p:tgtEl>
                                        <p:attrNameLst>
                                          <p:attrName>style.visibility</p:attrName>
                                        </p:attrNameLst>
                                      </p:cBhvr>
                                      <p:to>
                                        <p:strVal val="visible"/>
                                      </p:to>
                                    </p:set>
                                    <p:anim calcmode="lin" valueType="num">
                                      <p:cBhvr>
                                        <p:cTn id="19" dur="500" fill="hold"/>
                                        <p:tgtEl>
                                          <p:spTgt spid="92"/>
                                        </p:tgtEl>
                                        <p:attrNameLst>
                                          <p:attrName>ppt_w</p:attrName>
                                        </p:attrNameLst>
                                      </p:cBhvr>
                                      <p:tavLst>
                                        <p:tav tm="0">
                                          <p:val>
                                            <p:strVal val="#ppt_w+.3"/>
                                          </p:val>
                                        </p:tav>
                                        <p:tav tm="100000">
                                          <p:val>
                                            <p:strVal val="#ppt_w"/>
                                          </p:val>
                                        </p:tav>
                                      </p:tavLst>
                                    </p:anim>
                                    <p:anim calcmode="lin" valueType="num">
                                      <p:cBhvr>
                                        <p:cTn id="20" dur="500" fill="hold"/>
                                        <p:tgtEl>
                                          <p:spTgt spid="92"/>
                                        </p:tgtEl>
                                        <p:attrNameLst>
                                          <p:attrName>ppt_h</p:attrName>
                                        </p:attrNameLst>
                                      </p:cBhvr>
                                      <p:tavLst>
                                        <p:tav tm="0">
                                          <p:val>
                                            <p:strVal val="#ppt_h"/>
                                          </p:val>
                                        </p:tav>
                                        <p:tav tm="100000">
                                          <p:val>
                                            <p:strVal val="#ppt_h"/>
                                          </p:val>
                                        </p:tav>
                                      </p:tavLst>
                                    </p:anim>
                                    <p:animEffect transition="in" filter="fade">
                                      <p:cBhvr>
                                        <p:cTn id="21" dur="500"/>
                                        <p:tgtEl>
                                          <p:spTgt spid="92"/>
                                        </p:tgtEl>
                                      </p:cBhvr>
                                    </p:animEffect>
                                  </p:childTnLst>
                                </p:cTn>
                              </p:par>
                            </p:childTnLst>
                          </p:cTn>
                        </p:par>
                        <p:par>
                          <p:cTn id="22" fill="hold">
                            <p:stCondLst>
                              <p:cond delay="1500"/>
                            </p:stCondLst>
                            <p:childTnLst>
                              <p:par>
                                <p:cTn id="23" presetID="50" presetClass="entr" presetSubtype="0" decel="100000" fill="hold" nodeType="afterEffect">
                                  <p:stCondLst>
                                    <p:cond delay="0"/>
                                  </p:stCondLst>
                                  <p:childTnLst>
                                    <p:set>
                                      <p:cBhvr>
                                        <p:cTn id="24" dur="1" fill="hold">
                                          <p:stCondLst>
                                            <p:cond delay="0"/>
                                          </p:stCondLst>
                                        </p:cTn>
                                        <p:tgtEl>
                                          <p:spTgt spid="108"/>
                                        </p:tgtEl>
                                        <p:attrNameLst>
                                          <p:attrName>style.visibility</p:attrName>
                                        </p:attrNameLst>
                                      </p:cBhvr>
                                      <p:to>
                                        <p:strVal val="visible"/>
                                      </p:to>
                                    </p:set>
                                    <p:anim calcmode="lin" valueType="num">
                                      <p:cBhvr>
                                        <p:cTn id="25" dur="500" fill="hold"/>
                                        <p:tgtEl>
                                          <p:spTgt spid="108"/>
                                        </p:tgtEl>
                                        <p:attrNameLst>
                                          <p:attrName>ppt_w</p:attrName>
                                        </p:attrNameLst>
                                      </p:cBhvr>
                                      <p:tavLst>
                                        <p:tav tm="0">
                                          <p:val>
                                            <p:strVal val="#ppt_w+.3"/>
                                          </p:val>
                                        </p:tav>
                                        <p:tav tm="100000">
                                          <p:val>
                                            <p:strVal val="#ppt_w"/>
                                          </p:val>
                                        </p:tav>
                                      </p:tavLst>
                                    </p:anim>
                                    <p:anim calcmode="lin" valueType="num">
                                      <p:cBhvr>
                                        <p:cTn id="26" dur="500" fill="hold"/>
                                        <p:tgtEl>
                                          <p:spTgt spid="108"/>
                                        </p:tgtEl>
                                        <p:attrNameLst>
                                          <p:attrName>ppt_h</p:attrName>
                                        </p:attrNameLst>
                                      </p:cBhvr>
                                      <p:tavLst>
                                        <p:tav tm="0">
                                          <p:val>
                                            <p:strVal val="#ppt_h"/>
                                          </p:val>
                                        </p:tav>
                                        <p:tav tm="100000">
                                          <p:val>
                                            <p:strVal val="#ppt_h"/>
                                          </p:val>
                                        </p:tav>
                                      </p:tavLst>
                                    </p:anim>
                                    <p:animEffect transition="in" filter="fade">
                                      <p:cBhvr>
                                        <p:cTn id="27" dur="500"/>
                                        <p:tgtEl>
                                          <p:spTgt spid="108"/>
                                        </p:tgtEl>
                                      </p:cBhvr>
                                    </p:animEffect>
                                  </p:childTnLst>
                                </p:cTn>
                              </p:par>
                            </p:childTnLst>
                          </p:cTn>
                        </p:par>
                        <p:par>
                          <p:cTn id="28" fill="hold">
                            <p:stCondLst>
                              <p:cond delay="2000"/>
                            </p:stCondLst>
                            <p:childTnLst>
                              <p:par>
                                <p:cTn id="29" presetID="37" presetClass="entr" presetSubtype="0" fill="hold" nodeType="afterEffect">
                                  <p:stCondLst>
                                    <p:cond delay="0"/>
                                  </p:stCondLst>
                                  <p:childTnLst>
                                    <p:set>
                                      <p:cBhvr>
                                        <p:cTn id="30" dur="1" fill="hold">
                                          <p:stCondLst>
                                            <p:cond delay="0"/>
                                          </p:stCondLst>
                                        </p:cTn>
                                        <p:tgtEl>
                                          <p:spTgt spid="124"/>
                                        </p:tgtEl>
                                        <p:attrNameLst>
                                          <p:attrName>style.visibility</p:attrName>
                                        </p:attrNameLst>
                                      </p:cBhvr>
                                      <p:to>
                                        <p:strVal val="visible"/>
                                      </p:to>
                                    </p:set>
                                    <p:animEffect transition="in" filter="fade">
                                      <p:cBhvr>
                                        <p:cTn id="31" dur="1000"/>
                                        <p:tgtEl>
                                          <p:spTgt spid="124"/>
                                        </p:tgtEl>
                                      </p:cBhvr>
                                    </p:animEffect>
                                    <p:anim calcmode="lin" valueType="num">
                                      <p:cBhvr>
                                        <p:cTn id="32" dur="1000" fill="hold"/>
                                        <p:tgtEl>
                                          <p:spTgt spid="124"/>
                                        </p:tgtEl>
                                        <p:attrNameLst>
                                          <p:attrName>ppt_x</p:attrName>
                                        </p:attrNameLst>
                                      </p:cBhvr>
                                      <p:tavLst>
                                        <p:tav tm="0">
                                          <p:val>
                                            <p:strVal val="#ppt_x"/>
                                          </p:val>
                                        </p:tav>
                                        <p:tav tm="100000">
                                          <p:val>
                                            <p:strVal val="#ppt_x"/>
                                          </p:val>
                                        </p:tav>
                                      </p:tavLst>
                                    </p:anim>
                                    <p:anim calcmode="lin" valueType="num">
                                      <p:cBhvr>
                                        <p:cTn id="33" dur="900" decel="100000" fill="hold"/>
                                        <p:tgtEl>
                                          <p:spTgt spid="124"/>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12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normAutofit/>
          </a:bodyPr>
          <a:lstStyle/>
          <a:p>
            <a:pPr marL="0" indent="0">
              <a:buNone/>
            </a:pPr>
            <a:r>
              <a:rPr lang="en-US" altLang="zh-CN" dirty="0"/>
              <a:t>■ 32-bit ARM Cortex-M4F architecture optimized for small-footprint embedded applications</a:t>
            </a:r>
          </a:p>
          <a:p>
            <a:pPr marL="0" indent="0">
              <a:buNone/>
            </a:pPr>
            <a:r>
              <a:rPr lang="en-US" altLang="zh-CN" dirty="0"/>
              <a:t>■ 120-MHz operation; 150 DMIPS performance</a:t>
            </a:r>
          </a:p>
          <a:p>
            <a:pPr marL="0" indent="0">
              <a:buNone/>
            </a:pPr>
            <a:r>
              <a:rPr lang="en-US" altLang="zh-CN" dirty="0"/>
              <a:t>■ Harvard architecture characterized by separate buses for instruction and data</a:t>
            </a:r>
          </a:p>
          <a:p>
            <a:pPr marL="0" indent="0">
              <a:buNone/>
            </a:pPr>
            <a:r>
              <a:rPr lang="en-US" altLang="zh-CN" dirty="0"/>
              <a:t>■ Deterministic, fast interrupt handling for time-critical applications</a:t>
            </a:r>
          </a:p>
          <a:p>
            <a:pPr marL="0" indent="0">
              <a:buNone/>
            </a:pPr>
            <a:r>
              <a:rPr lang="en-US" altLang="zh-CN" dirty="0"/>
              <a:t>■ Memory protection unit (MPU) to provide a privileged mode for protected operating system</a:t>
            </a:r>
          </a:p>
          <a:p>
            <a:pPr marL="0" indent="0">
              <a:buNone/>
            </a:pPr>
            <a:r>
              <a:rPr lang="en-US" altLang="zh-CN" dirty="0"/>
              <a:t>Functionality</a:t>
            </a:r>
          </a:p>
          <a:p>
            <a:pPr marL="0" indent="0">
              <a:buNone/>
            </a:pPr>
            <a:r>
              <a:rPr lang="en-US" altLang="zh-CN" dirty="0"/>
              <a:t>■ Optimized for single-cycle Flash memory usage up to specific frequencies</a:t>
            </a:r>
          </a:p>
          <a:p>
            <a:pPr marL="0" indent="0">
              <a:buNone/>
            </a:pPr>
            <a:r>
              <a:rPr lang="en-US" altLang="zh-CN" dirty="0"/>
              <a:t>■ Ultra-low power consumption with integrated sleep modes</a:t>
            </a:r>
          </a:p>
          <a:p>
            <a:pPr marL="0" indent="0">
              <a:buNone/>
            </a:pPr>
            <a:r>
              <a:rPr lang="en-US" altLang="zh-CN" dirty="0"/>
              <a:t>■ Fast code execution permits slower processor clock or increases sleep mode time</a:t>
            </a:r>
          </a:p>
          <a:p>
            <a:pPr marL="0" indent="0">
              <a:buNone/>
            </a:pPr>
            <a:endParaRPr lang="en-US" altLang="zh-CN" dirty="0"/>
          </a:p>
        </p:txBody>
      </p:sp>
      <p:sp>
        <p:nvSpPr>
          <p:cNvPr id="3" name="标题 2"/>
          <p:cNvSpPr>
            <a:spLocks noGrp="1"/>
          </p:cNvSpPr>
          <p:nvPr>
            <p:ph type="title"/>
          </p:nvPr>
        </p:nvSpPr>
        <p:spPr/>
        <p:txBody>
          <a:bodyPr/>
          <a:lstStyle/>
          <a:p>
            <a:r>
              <a:rPr lang="en-US" altLang="zh-CN" dirty="0"/>
              <a:t>ARM Cortex-M4 Processor Core(1)</a:t>
            </a:r>
            <a:endParaRPr lang="zh-CN" altLang="en-US" dirty="0"/>
          </a:p>
        </p:txBody>
      </p:sp>
    </p:spTree>
    <p:extLst>
      <p:ext uri="{BB962C8B-B14F-4D97-AF65-F5344CB8AC3E}">
        <p14:creationId xmlns:p14="http://schemas.microsoft.com/office/powerpoint/2010/main" val="38254959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a:defRPr/>
            </a:pPr>
            <a:r>
              <a:rPr lang="en-US" altLang="zh-CN" dirty="0"/>
              <a:t>I2C</a:t>
            </a:r>
            <a:r>
              <a:rPr lang="zh-CN" altLang="en-US" dirty="0"/>
              <a:t>总线时序</a:t>
            </a:r>
            <a:r>
              <a:rPr lang="en-US" altLang="zh-CN" dirty="0"/>
              <a:t>-ACK</a:t>
            </a:r>
          </a:p>
          <a:p>
            <a:pPr>
              <a:defRPr/>
            </a:pPr>
            <a:r>
              <a:rPr lang="en-US" altLang="zh-CN" dirty="0">
                <a:latin typeface="+mn-ea"/>
              </a:rPr>
              <a:t>I2C</a:t>
            </a:r>
            <a:r>
              <a:rPr lang="zh-CN" altLang="en-US" dirty="0">
                <a:latin typeface="+mn-ea"/>
              </a:rPr>
              <a:t>总线数据传送时，每传送一个字节数据后都必须有应答信号（</a:t>
            </a:r>
            <a:r>
              <a:rPr lang="en-US" altLang="zh-CN" dirty="0">
                <a:latin typeface="+mn-ea"/>
              </a:rPr>
              <a:t>A</a:t>
            </a:r>
            <a:r>
              <a:rPr lang="zh-CN" altLang="en-US" dirty="0">
                <a:latin typeface="+mn-ea"/>
              </a:rPr>
              <a:t>）。主控器接收数据时，如果要结束通信时，将在停止位之前发送非应答信号（ </a:t>
            </a:r>
            <a:r>
              <a:rPr lang="en-US" altLang="zh-CN" dirty="0">
                <a:latin typeface="+mn-ea"/>
              </a:rPr>
              <a:t>NA</a:t>
            </a:r>
            <a:r>
              <a:rPr lang="zh-CN" altLang="en-US" dirty="0">
                <a:latin typeface="+mn-ea"/>
              </a:rPr>
              <a:t> ）。</a:t>
            </a:r>
            <a:endParaRPr lang="en-US" altLang="zh-CN" dirty="0"/>
          </a:p>
          <a:p>
            <a:pPr marL="457200" lvl="1" indent="0">
              <a:buNone/>
            </a:pPr>
            <a:endParaRPr lang="zh-CN" altLang="en-US" dirty="0"/>
          </a:p>
        </p:txBody>
      </p:sp>
      <p:sp>
        <p:nvSpPr>
          <p:cNvPr id="3" name="标题 2"/>
          <p:cNvSpPr>
            <a:spLocks noGrp="1"/>
          </p:cNvSpPr>
          <p:nvPr>
            <p:ph type="title"/>
          </p:nvPr>
        </p:nvSpPr>
        <p:spPr/>
        <p:txBody>
          <a:bodyPr/>
          <a:lstStyle/>
          <a:p>
            <a:r>
              <a:rPr lang="en-US" altLang="zh-CN" dirty="0"/>
              <a:t>I2C</a:t>
            </a:r>
            <a:r>
              <a:rPr lang="zh-CN" altLang="en-US" dirty="0"/>
              <a:t>（</a:t>
            </a:r>
            <a:r>
              <a:rPr lang="en-US" altLang="zh-CN" dirty="0"/>
              <a:t>6</a:t>
            </a:r>
            <a:r>
              <a:rPr lang="zh-CN" altLang="en-US" dirty="0"/>
              <a:t>）</a:t>
            </a:r>
          </a:p>
        </p:txBody>
      </p:sp>
      <p:grpSp>
        <p:nvGrpSpPr>
          <p:cNvPr id="44" name="Group 6"/>
          <p:cNvGrpSpPr>
            <a:grpSpLocks/>
          </p:cNvGrpSpPr>
          <p:nvPr/>
        </p:nvGrpSpPr>
        <p:grpSpPr bwMode="auto">
          <a:xfrm>
            <a:off x="1981200" y="3581400"/>
            <a:ext cx="6624638" cy="1871663"/>
            <a:chOff x="703" y="2523"/>
            <a:chExt cx="4173" cy="1179"/>
          </a:xfrm>
        </p:grpSpPr>
        <p:sp>
          <p:nvSpPr>
            <p:cNvPr id="45" name="Rectangle 7"/>
            <p:cNvSpPr>
              <a:spLocks noChangeArrowheads="1"/>
            </p:cNvSpPr>
            <p:nvPr/>
          </p:nvSpPr>
          <p:spPr bwMode="auto">
            <a:xfrm>
              <a:off x="703" y="2523"/>
              <a:ext cx="4173" cy="1179"/>
            </a:xfrm>
            <a:prstGeom prst="rect">
              <a:avLst/>
            </a:prstGeom>
            <a:solidFill>
              <a:srgbClr val="CCFFFF">
                <a:alpha val="50195"/>
              </a:srgbClr>
            </a:solidFill>
            <a:ln w="12700" algn="ctr">
              <a:solidFill>
                <a:srgbClr val="000000"/>
              </a:solidFill>
              <a:miter lim="800000"/>
              <a:headEnd/>
              <a:tailEnd/>
            </a:ln>
          </p:spPr>
          <p:txBody>
            <a:bodyPr wrap="none" anchor="ctr"/>
            <a:lstStyle>
              <a:lvl1pPr>
                <a:lnSpc>
                  <a:spcPct val="110000"/>
                </a:lnSpc>
                <a:spcBef>
                  <a:spcPct val="20000"/>
                </a:spcBef>
                <a:buSzPct val="120000"/>
                <a:buBlip>
                  <a:blip r:embed="rId2"/>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endParaRPr lang="zh-CN" altLang="en-US" sz="1800"/>
            </a:p>
          </p:txBody>
        </p:sp>
        <p:sp>
          <p:nvSpPr>
            <p:cNvPr id="46" name="Line 8"/>
            <p:cNvSpPr>
              <a:spLocks noChangeShapeType="1"/>
            </p:cNvSpPr>
            <p:nvPr/>
          </p:nvSpPr>
          <p:spPr bwMode="auto">
            <a:xfrm>
              <a:off x="1202" y="2754"/>
              <a:ext cx="408"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 name="Line 9"/>
            <p:cNvSpPr>
              <a:spLocks noChangeShapeType="1"/>
            </p:cNvSpPr>
            <p:nvPr/>
          </p:nvSpPr>
          <p:spPr bwMode="auto">
            <a:xfrm>
              <a:off x="1610" y="2754"/>
              <a:ext cx="91" cy="227"/>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 name="Line 10"/>
            <p:cNvSpPr>
              <a:spLocks noChangeShapeType="1"/>
            </p:cNvSpPr>
            <p:nvPr/>
          </p:nvSpPr>
          <p:spPr bwMode="auto">
            <a:xfrm>
              <a:off x="1701" y="2981"/>
              <a:ext cx="589"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 name="Line 11"/>
            <p:cNvSpPr>
              <a:spLocks noChangeShapeType="1"/>
            </p:cNvSpPr>
            <p:nvPr/>
          </p:nvSpPr>
          <p:spPr bwMode="auto">
            <a:xfrm flipV="1">
              <a:off x="2290" y="2754"/>
              <a:ext cx="136" cy="227"/>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 name="Line 12"/>
            <p:cNvSpPr>
              <a:spLocks noChangeShapeType="1"/>
            </p:cNvSpPr>
            <p:nvPr/>
          </p:nvSpPr>
          <p:spPr bwMode="auto">
            <a:xfrm>
              <a:off x="1201" y="3296"/>
              <a:ext cx="545" cy="2"/>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 name="Line 13"/>
            <p:cNvSpPr>
              <a:spLocks noChangeShapeType="1"/>
            </p:cNvSpPr>
            <p:nvPr/>
          </p:nvSpPr>
          <p:spPr bwMode="auto">
            <a:xfrm>
              <a:off x="2200" y="3071"/>
              <a:ext cx="90" cy="227"/>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 name="Line 14"/>
            <p:cNvSpPr>
              <a:spLocks noChangeShapeType="1"/>
            </p:cNvSpPr>
            <p:nvPr/>
          </p:nvSpPr>
          <p:spPr bwMode="auto">
            <a:xfrm>
              <a:off x="2291" y="3298"/>
              <a:ext cx="408" cy="0"/>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 name="Line 15"/>
            <p:cNvSpPr>
              <a:spLocks noChangeShapeType="1"/>
            </p:cNvSpPr>
            <p:nvPr/>
          </p:nvSpPr>
          <p:spPr bwMode="auto">
            <a:xfrm flipV="1">
              <a:off x="1746" y="3071"/>
              <a:ext cx="91" cy="227"/>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 name="Rectangle 16"/>
            <p:cNvSpPr>
              <a:spLocks noChangeArrowheads="1"/>
            </p:cNvSpPr>
            <p:nvPr/>
          </p:nvSpPr>
          <p:spPr bwMode="auto">
            <a:xfrm>
              <a:off x="1519" y="2708"/>
              <a:ext cx="998" cy="686"/>
            </a:xfrm>
            <a:prstGeom prst="rect">
              <a:avLst/>
            </a:prstGeom>
            <a:noFill/>
            <a:ln w="12700" algn="ctr">
              <a:solidFill>
                <a:srgbClr val="FF00FF"/>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10000"/>
                </a:lnSpc>
                <a:spcBef>
                  <a:spcPct val="20000"/>
                </a:spcBef>
                <a:buSzPct val="120000"/>
                <a:buBlip>
                  <a:blip r:embed="rId2"/>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endParaRPr lang="zh-CN" altLang="en-US" sz="1800"/>
            </a:p>
          </p:txBody>
        </p:sp>
        <p:sp>
          <p:nvSpPr>
            <p:cNvPr id="55" name="Text Box 17"/>
            <p:cNvSpPr txBox="1">
              <a:spLocks noChangeArrowheads="1"/>
            </p:cNvSpPr>
            <p:nvPr/>
          </p:nvSpPr>
          <p:spPr bwMode="auto">
            <a:xfrm>
              <a:off x="703" y="2704"/>
              <a:ext cx="6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lnSpc>
                  <a:spcPct val="110000"/>
                </a:lnSpc>
                <a:spcBef>
                  <a:spcPct val="20000"/>
                </a:spcBef>
                <a:buSzPct val="120000"/>
                <a:buBlip>
                  <a:blip r:embed="rId2"/>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SzTx/>
                <a:buFontTx/>
                <a:buNone/>
              </a:pPr>
              <a:r>
                <a:rPr kumimoji="1" lang="en-US" altLang="zh-CN" sz="1600">
                  <a:latin typeface="Times New Roman" panose="02020603050405020304" pitchFamily="18" charset="0"/>
                </a:rPr>
                <a:t>SDA</a:t>
              </a:r>
            </a:p>
          </p:txBody>
        </p:sp>
        <p:sp>
          <p:nvSpPr>
            <p:cNvPr id="56" name="Text Box 18"/>
            <p:cNvSpPr txBox="1">
              <a:spLocks noChangeArrowheads="1"/>
            </p:cNvSpPr>
            <p:nvPr/>
          </p:nvSpPr>
          <p:spPr bwMode="auto">
            <a:xfrm>
              <a:off x="703" y="3127"/>
              <a:ext cx="6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lnSpc>
                  <a:spcPct val="110000"/>
                </a:lnSpc>
                <a:spcBef>
                  <a:spcPct val="20000"/>
                </a:spcBef>
                <a:buSzPct val="120000"/>
                <a:buBlip>
                  <a:blip r:embed="rId2"/>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SzTx/>
                <a:buFontTx/>
                <a:buNone/>
              </a:pPr>
              <a:r>
                <a:rPr kumimoji="1" lang="en-US" altLang="zh-CN" sz="1600">
                  <a:latin typeface="Times New Roman" panose="02020603050405020304" pitchFamily="18" charset="0"/>
                </a:rPr>
                <a:t>SCL</a:t>
              </a:r>
            </a:p>
          </p:txBody>
        </p:sp>
        <p:sp>
          <p:nvSpPr>
            <p:cNvPr id="57" name="Line 19"/>
            <p:cNvSpPr>
              <a:spLocks noChangeShapeType="1"/>
            </p:cNvSpPr>
            <p:nvPr/>
          </p:nvSpPr>
          <p:spPr bwMode="auto">
            <a:xfrm>
              <a:off x="1837" y="3071"/>
              <a:ext cx="363" cy="0"/>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 name="Line 20"/>
            <p:cNvSpPr>
              <a:spLocks noChangeShapeType="1"/>
            </p:cNvSpPr>
            <p:nvPr/>
          </p:nvSpPr>
          <p:spPr bwMode="auto">
            <a:xfrm>
              <a:off x="2426" y="2754"/>
              <a:ext cx="408"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 name="Line 21"/>
            <p:cNvSpPr>
              <a:spLocks noChangeShapeType="1"/>
            </p:cNvSpPr>
            <p:nvPr/>
          </p:nvSpPr>
          <p:spPr bwMode="auto">
            <a:xfrm>
              <a:off x="3016" y="2754"/>
              <a:ext cx="1225"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 name="Line 22"/>
            <p:cNvSpPr>
              <a:spLocks noChangeShapeType="1"/>
            </p:cNvSpPr>
            <p:nvPr/>
          </p:nvSpPr>
          <p:spPr bwMode="auto">
            <a:xfrm>
              <a:off x="3015" y="3296"/>
              <a:ext cx="545" cy="2"/>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 name="Line 23"/>
            <p:cNvSpPr>
              <a:spLocks noChangeShapeType="1"/>
            </p:cNvSpPr>
            <p:nvPr/>
          </p:nvSpPr>
          <p:spPr bwMode="auto">
            <a:xfrm>
              <a:off x="4014" y="3071"/>
              <a:ext cx="90" cy="227"/>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 name="Line 24"/>
            <p:cNvSpPr>
              <a:spLocks noChangeShapeType="1"/>
            </p:cNvSpPr>
            <p:nvPr/>
          </p:nvSpPr>
          <p:spPr bwMode="auto">
            <a:xfrm>
              <a:off x="4105" y="3298"/>
              <a:ext cx="408" cy="0"/>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 name="Line 25"/>
            <p:cNvSpPr>
              <a:spLocks noChangeShapeType="1"/>
            </p:cNvSpPr>
            <p:nvPr/>
          </p:nvSpPr>
          <p:spPr bwMode="auto">
            <a:xfrm flipV="1">
              <a:off x="3560" y="3071"/>
              <a:ext cx="91" cy="227"/>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 name="Line 26"/>
            <p:cNvSpPr>
              <a:spLocks noChangeShapeType="1"/>
            </p:cNvSpPr>
            <p:nvPr/>
          </p:nvSpPr>
          <p:spPr bwMode="auto">
            <a:xfrm>
              <a:off x="3651" y="3071"/>
              <a:ext cx="363" cy="0"/>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 name="Line 27"/>
            <p:cNvSpPr>
              <a:spLocks noChangeShapeType="1"/>
            </p:cNvSpPr>
            <p:nvPr/>
          </p:nvSpPr>
          <p:spPr bwMode="auto">
            <a:xfrm>
              <a:off x="4240" y="2754"/>
              <a:ext cx="408"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 name="Rectangle 28"/>
            <p:cNvSpPr>
              <a:spLocks noChangeArrowheads="1"/>
            </p:cNvSpPr>
            <p:nvPr/>
          </p:nvSpPr>
          <p:spPr bwMode="auto">
            <a:xfrm>
              <a:off x="3288" y="2708"/>
              <a:ext cx="998" cy="686"/>
            </a:xfrm>
            <a:prstGeom prst="rect">
              <a:avLst/>
            </a:prstGeom>
            <a:noFill/>
            <a:ln w="12700" algn="ctr">
              <a:solidFill>
                <a:srgbClr val="FF00FF"/>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10000"/>
                </a:lnSpc>
                <a:spcBef>
                  <a:spcPct val="20000"/>
                </a:spcBef>
                <a:buSzPct val="120000"/>
                <a:buBlip>
                  <a:blip r:embed="rId2"/>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SzTx/>
                <a:buFontTx/>
                <a:buNone/>
              </a:pPr>
              <a:endParaRPr lang="zh-CN" altLang="en-US" sz="1800"/>
            </a:p>
          </p:txBody>
        </p:sp>
        <p:sp>
          <p:nvSpPr>
            <p:cNvPr id="67" name="Text Box 29"/>
            <p:cNvSpPr txBox="1">
              <a:spLocks noChangeArrowheads="1"/>
            </p:cNvSpPr>
            <p:nvPr/>
          </p:nvSpPr>
          <p:spPr bwMode="auto">
            <a:xfrm>
              <a:off x="1609" y="3430"/>
              <a:ext cx="772" cy="213"/>
            </a:xfrm>
            <a:prstGeom prst="rect">
              <a:avLst/>
            </a:prstGeom>
            <a:noFill/>
            <a:ln w="12700" algn="ctr">
              <a:noFill/>
              <a:miter lim="800000"/>
              <a:headEnd/>
              <a:tailEnd/>
            </a:ln>
            <a:effectLst/>
          </p:spPr>
          <p:txBody>
            <a:bodyPr>
              <a:spAutoFit/>
            </a:bodyPr>
            <a:lstStyle/>
            <a:p>
              <a:pPr algn="ctr" eaLnBrk="1" hangingPunct="1">
                <a:spcBef>
                  <a:spcPct val="50000"/>
                </a:spcBef>
                <a:defRPr/>
              </a:pPr>
              <a:r>
                <a:rPr lang="zh-CN" altLang="en-US" sz="1600" dirty="0">
                  <a:latin typeface="+mn-ea"/>
                </a:rPr>
                <a:t>应答信号</a:t>
              </a:r>
            </a:p>
          </p:txBody>
        </p:sp>
        <p:sp>
          <p:nvSpPr>
            <p:cNvPr id="68" name="Text Box 30"/>
            <p:cNvSpPr txBox="1">
              <a:spLocks noChangeArrowheads="1"/>
            </p:cNvSpPr>
            <p:nvPr/>
          </p:nvSpPr>
          <p:spPr bwMode="auto">
            <a:xfrm>
              <a:off x="3424" y="3430"/>
              <a:ext cx="771" cy="212"/>
            </a:xfrm>
            <a:prstGeom prst="rect">
              <a:avLst/>
            </a:prstGeom>
            <a:noFill/>
            <a:ln w="12700" algn="ctr">
              <a:noFill/>
              <a:miter lim="800000"/>
              <a:headEnd/>
              <a:tailEnd/>
            </a:ln>
            <a:effectLst/>
          </p:spPr>
          <p:txBody>
            <a:bodyPr>
              <a:spAutoFit/>
            </a:bodyPr>
            <a:lstStyle/>
            <a:p>
              <a:pPr algn="ctr" eaLnBrk="1" hangingPunct="1">
                <a:spcBef>
                  <a:spcPct val="50000"/>
                </a:spcBef>
                <a:defRPr/>
              </a:pPr>
              <a:r>
                <a:rPr lang="zh-CN" altLang="en-US" sz="1600" dirty="0">
                  <a:latin typeface="+mn-ea"/>
                </a:rPr>
                <a:t>非应答信号</a:t>
              </a:r>
            </a:p>
          </p:txBody>
        </p:sp>
        <p:sp>
          <p:nvSpPr>
            <p:cNvPr id="69" name="Text Box 31"/>
            <p:cNvSpPr txBox="1">
              <a:spLocks noChangeArrowheads="1"/>
            </p:cNvSpPr>
            <p:nvPr/>
          </p:nvSpPr>
          <p:spPr bwMode="auto">
            <a:xfrm>
              <a:off x="1927" y="3158"/>
              <a:ext cx="1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lnSpc>
                  <a:spcPct val="110000"/>
                </a:lnSpc>
                <a:spcBef>
                  <a:spcPct val="20000"/>
                </a:spcBef>
                <a:buSzPct val="120000"/>
                <a:buBlip>
                  <a:blip r:embed="rId2"/>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SzTx/>
                <a:buFontTx/>
                <a:buNone/>
              </a:pPr>
              <a:r>
                <a:rPr kumimoji="1" lang="en-US" altLang="zh-CN" sz="1600" b="1">
                  <a:solidFill>
                    <a:srgbClr val="0000FF"/>
                  </a:solidFill>
                  <a:latin typeface="Times New Roman" panose="02020603050405020304" pitchFamily="18" charset="0"/>
                </a:rPr>
                <a:t>A</a:t>
              </a:r>
              <a:endParaRPr kumimoji="1" lang="en-US" altLang="zh-CN" sz="1600">
                <a:latin typeface="Times New Roman" panose="02020603050405020304" pitchFamily="18" charset="0"/>
              </a:endParaRPr>
            </a:p>
          </p:txBody>
        </p:sp>
        <p:sp>
          <p:nvSpPr>
            <p:cNvPr id="70" name="Text Box 32"/>
            <p:cNvSpPr txBox="1">
              <a:spLocks noChangeArrowheads="1"/>
            </p:cNvSpPr>
            <p:nvPr/>
          </p:nvSpPr>
          <p:spPr bwMode="auto">
            <a:xfrm>
              <a:off x="3742" y="3158"/>
              <a:ext cx="1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lnSpc>
                  <a:spcPct val="110000"/>
                </a:lnSpc>
                <a:spcBef>
                  <a:spcPct val="20000"/>
                </a:spcBef>
                <a:buSzPct val="120000"/>
                <a:buBlip>
                  <a:blip r:embed="rId2"/>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SzTx/>
                <a:buFontTx/>
                <a:buNone/>
              </a:pPr>
              <a:r>
                <a:rPr kumimoji="1" lang="en-US" altLang="zh-CN" sz="1600" b="1">
                  <a:solidFill>
                    <a:srgbClr val="0000FF"/>
                  </a:solidFill>
                  <a:latin typeface="Times New Roman" panose="02020603050405020304" pitchFamily="18" charset="0"/>
                </a:rPr>
                <a:t>A</a:t>
              </a:r>
              <a:endParaRPr kumimoji="1" lang="en-US" altLang="zh-CN" sz="1600">
                <a:latin typeface="Times New Roman" panose="02020603050405020304" pitchFamily="18" charset="0"/>
              </a:endParaRPr>
            </a:p>
          </p:txBody>
        </p:sp>
        <p:sp>
          <p:nvSpPr>
            <p:cNvPr id="71" name="Line 33"/>
            <p:cNvSpPr>
              <a:spLocks noChangeShapeType="1"/>
            </p:cNvSpPr>
            <p:nvPr/>
          </p:nvSpPr>
          <p:spPr bwMode="auto">
            <a:xfrm>
              <a:off x="3787" y="3203"/>
              <a:ext cx="91" cy="0"/>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extLst>
      <p:ext uri="{BB962C8B-B14F-4D97-AF65-F5344CB8AC3E}">
        <p14:creationId xmlns:p14="http://schemas.microsoft.com/office/powerpoint/2010/main" val="3560907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1000"/>
                                        <p:tgtEl>
                                          <p:spTgt spid="44"/>
                                        </p:tgtEl>
                                      </p:cBhvr>
                                    </p:animEffect>
                                    <p:anim calcmode="lin" valueType="num">
                                      <p:cBhvr>
                                        <p:cTn id="8" dur="1000" fill="hold"/>
                                        <p:tgtEl>
                                          <p:spTgt spid="44"/>
                                        </p:tgtEl>
                                        <p:attrNameLst>
                                          <p:attrName>ppt_x</p:attrName>
                                        </p:attrNameLst>
                                      </p:cBhvr>
                                      <p:tavLst>
                                        <p:tav tm="0">
                                          <p:val>
                                            <p:strVal val="#ppt_x"/>
                                          </p:val>
                                        </p:tav>
                                        <p:tav tm="100000">
                                          <p:val>
                                            <p:strVal val="#ppt_x"/>
                                          </p:val>
                                        </p:tav>
                                      </p:tavLst>
                                    </p:anim>
                                    <p:anim calcmode="lin" valueType="num">
                                      <p:cBhvr>
                                        <p:cTn id="9" dur="900" decel="100000" fill="hold"/>
                                        <p:tgtEl>
                                          <p:spTgt spid="4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a:defRPr/>
            </a:pPr>
            <a:r>
              <a:rPr lang="en-US" altLang="zh-CN" dirty="0">
                <a:latin typeface="+mn-ea"/>
              </a:rPr>
              <a:t>S800</a:t>
            </a:r>
            <a:r>
              <a:rPr lang="zh-CN" altLang="en-US" dirty="0">
                <a:latin typeface="+mn-ea"/>
              </a:rPr>
              <a:t>板上器件从机地址</a:t>
            </a:r>
            <a:endParaRPr lang="en-US" altLang="zh-CN" dirty="0">
              <a:latin typeface="+mn-ea"/>
            </a:endParaRPr>
          </a:p>
          <a:p>
            <a:pPr lvl="1"/>
            <a:r>
              <a:rPr lang="zh-CN" altLang="zh-CN" dirty="0"/>
              <a:t>字节的前面</a:t>
            </a:r>
            <a:r>
              <a:rPr lang="en-US" altLang="zh-CN" dirty="0"/>
              <a:t>7</a:t>
            </a:r>
            <a:r>
              <a:rPr lang="zh-CN" altLang="zh-CN" dirty="0"/>
              <a:t>位组成了从机地址。第</a:t>
            </a:r>
            <a:r>
              <a:rPr lang="en-US" altLang="zh-CN" dirty="0"/>
              <a:t>8</a:t>
            </a:r>
            <a:r>
              <a:rPr lang="zh-CN" altLang="zh-CN" dirty="0"/>
              <a:t>位决定了消息的方向。首字节的</a:t>
            </a:r>
            <a:r>
              <a:rPr lang="en-US" altLang="zh-CN" dirty="0"/>
              <a:t>R/S</a:t>
            </a:r>
            <a:r>
              <a:rPr lang="zh-CN" altLang="zh-CN" dirty="0"/>
              <a:t>位为</a:t>
            </a:r>
            <a:r>
              <a:rPr lang="en-US" altLang="zh-CN" dirty="0"/>
              <a:t>0</a:t>
            </a:r>
            <a:r>
              <a:rPr lang="zh-CN" altLang="zh-CN" dirty="0"/>
              <a:t>表示主机将向所选择的从机发送信息。该位为</a:t>
            </a:r>
            <a:r>
              <a:rPr lang="en-US" altLang="zh-CN" dirty="0"/>
              <a:t>1</a:t>
            </a:r>
            <a:r>
              <a:rPr lang="zh-CN" altLang="zh-CN" dirty="0"/>
              <a:t>表示主机将接收来自从机的信息。</a:t>
            </a:r>
          </a:p>
          <a:p>
            <a:pPr lvl="1"/>
            <a:r>
              <a:rPr lang="zh-CN" altLang="zh-CN" dirty="0"/>
              <a:t>带有</a:t>
            </a:r>
            <a:r>
              <a:rPr lang="en-US" altLang="zh-CN" dirty="0"/>
              <a:t>I2C</a:t>
            </a:r>
            <a:r>
              <a:rPr lang="zh-CN" altLang="zh-CN" dirty="0"/>
              <a:t>总线的器件除了有从机地址（</a:t>
            </a:r>
            <a:r>
              <a:rPr lang="en-US" altLang="zh-CN" dirty="0"/>
              <a:t>Slave Address</a:t>
            </a:r>
            <a:r>
              <a:rPr lang="zh-CN" altLang="zh-CN" dirty="0"/>
              <a:t>）外，还有数据地址（也称子地址）。从机地址是指该器件在</a:t>
            </a:r>
            <a:r>
              <a:rPr lang="en-US" altLang="zh-CN" dirty="0"/>
              <a:t>I2C</a:t>
            </a:r>
            <a:r>
              <a:rPr lang="zh-CN" altLang="zh-CN" dirty="0"/>
              <a:t>总线上被主机寻址的地址，而数据地址是指该器件内部不同部件和存储单元的编址。</a:t>
            </a:r>
            <a:endParaRPr lang="en-US" altLang="zh-CN" dirty="0"/>
          </a:p>
          <a:p>
            <a:pPr lvl="1"/>
            <a:r>
              <a:rPr lang="en-US" altLang="zh-CN" dirty="0"/>
              <a:t>PCA9557</a:t>
            </a:r>
            <a:endParaRPr lang="zh-CN" altLang="en-US" dirty="0"/>
          </a:p>
        </p:txBody>
      </p:sp>
      <p:sp>
        <p:nvSpPr>
          <p:cNvPr id="3" name="标题 2"/>
          <p:cNvSpPr>
            <a:spLocks noGrp="1"/>
          </p:cNvSpPr>
          <p:nvPr>
            <p:ph type="title"/>
          </p:nvPr>
        </p:nvSpPr>
        <p:spPr/>
        <p:txBody>
          <a:bodyPr/>
          <a:lstStyle/>
          <a:p>
            <a:r>
              <a:rPr lang="en-US" altLang="zh-CN" dirty="0"/>
              <a:t>I2C</a:t>
            </a:r>
            <a:r>
              <a:rPr lang="zh-CN" altLang="en-US" dirty="0"/>
              <a:t>（</a:t>
            </a:r>
            <a:r>
              <a:rPr lang="en-US" altLang="zh-CN" dirty="0"/>
              <a:t>7</a:t>
            </a:r>
            <a:r>
              <a:rPr lang="zh-CN" altLang="en-US" dirty="0"/>
              <a:t>）</a:t>
            </a:r>
          </a:p>
        </p:txBody>
      </p:sp>
      <p:sp>
        <p:nvSpPr>
          <p:cNvPr id="4"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6670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PCA9557</a:t>
            </a:r>
            <a:endParaRPr kumimoji="0" lang="en-US" altLang="zh-CN" sz="500" b="0" i="0" u="none" strike="noStrike" cap="none" normalizeH="0" baseline="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a:t>
            </a:r>
            <a:r>
              <a:rPr kumimoji="0" lang="zh-CN" altLang="en-US" sz="10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地址定义</a:t>
            </a: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a:t>
            </a:r>
            <a:r>
              <a:rPr kumimoji="0" lang="zh-CN" altLang="en-US" sz="500" b="0" i="0" u="none" strike="noStrike" cap="none" normalizeH="0" baseline="0">
                <a:ln>
                  <a:noFill/>
                </a:ln>
                <a:solidFill>
                  <a:schemeClr val="tx1"/>
                </a:solidFill>
                <a:effectLst/>
              </a:rPr>
              <a:t> </a:t>
            </a:r>
            <a:endParaRPr kumimoji="0" lang="zh-CN" altLang="en-US" sz="1800" b="0" i="0" u="none" strike="noStrike" cap="none" normalizeH="0" baseline="0">
              <a:ln>
                <a:noFill/>
              </a:ln>
              <a:solidFill>
                <a:schemeClr val="tx1"/>
              </a:solidFill>
              <a:effectLst/>
              <a:latin typeface="Arial" panose="020B0604020202020204" pitchFamily="34" charset="0"/>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3886200"/>
            <a:ext cx="3312103" cy="1143000"/>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4400" y="3657600"/>
            <a:ext cx="5505638" cy="2667000"/>
          </a:xfrm>
          <a:prstGeom prst="rect">
            <a:avLst/>
          </a:prstGeom>
        </p:spPr>
      </p:pic>
    </p:spTree>
    <p:extLst>
      <p:ext uri="{BB962C8B-B14F-4D97-AF65-F5344CB8AC3E}">
        <p14:creationId xmlns:p14="http://schemas.microsoft.com/office/powerpoint/2010/main" val="14573729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a:defRPr/>
            </a:pPr>
            <a:r>
              <a:rPr lang="en-US" altLang="zh-CN" dirty="0">
                <a:latin typeface="+mn-ea"/>
              </a:rPr>
              <a:t>S800</a:t>
            </a:r>
            <a:r>
              <a:rPr lang="zh-CN" altLang="en-US" dirty="0">
                <a:latin typeface="+mn-ea"/>
              </a:rPr>
              <a:t>板上器件从机地址</a:t>
            </a:r>
            <a:endParaRPr lang="en-US" altLang="zh-CN" dirty="0">
              <a:latin typeface="+mn-ea"/>
            </a:endParaRPr>
          </a:p>
          <a:p>
            <a:pPr lvl="1"/>
            <a:r>
              <a:rPr lang="en-US" altLang="zh-CN" dirty="0"/>
              <a:t>PCA9557</a:t>
            </a:r>
            <a:r>
              <a:rPr lang="zh-CN" altLang="en-US" dirty="0"/>
              <a:t>接线图</a:t>
            </a:r>
            <a:endParaRPr lang="en-US" altLang="zh-CN" dirty="0"/>
          </a:p>
          <a:p>
            <a:pPr lvl="1"/>
            <a:r>
              <a:rPr lang="zh-CN" altLang="en-US" dirty="0"/>
              <a:t>从机地址</a:t>
            </a:r>
            <a:r>
              <a:rPr lang="en-US" altLang="zh-CN" dirty="0"/>
              <a:t>0x18</a:t>
            </a:r>
            <a:endParaRPr lang="zh-CN" altLang="en-US" dirty="0"/>
          </a:p>
        </p:txBody>
      </p:sp>
      <p:sp>
        <p:nvSpPr>
          <p:cNvPr id="3" name="标题 2"/>
          <p:cNvSpPr>
            <a:spLocks noGrp="1"/>
          </p:cNvSpPr>
          <p:nvPr>
            <p:ph type="title"/>
          </p:nvPr>
        </p:nvSpPr>
        <p:spPr/>
        <p:txBody>
          <a:bodyPr/>
          <a:lstStyle/>
          <a:p>
            <a:r>
              <a:rPr lang="en-US" altLang="zh-CN" dirty="0"/>
              <a:t>I2C</a:t>
            </a:r>
            <a:r>
              <a:rPr lang="zh-CN" altLang="en-US" dirty="0"/>
              <a:t>（</a:t>
            </a:r>
            <a:r>
              <a:rPr lang="en-US" altLang="zh-CN" dirty="0"/>
              <a:t>8</a:t>
            </a:r>
            <a:r>
              <a:rPr lang="zh-CN" altLang="en-US" dirty="0"/>
              <a:t>）</a:t>
            </a:r>
          </a:p>
        </p:txBody>
      </p:sp>
      <p:sp>
        <p:nvSpPr>
          <p:cNvPr id="4"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6670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PCA9557</a:t>
            </a:r>
            <a:endParaRPr kumimoji="0" lang="en-US" altLang="zh-CN" sz="500" b="0" i="0" u="none" strike="noStrike" cap="none" normalizeH="0" baseline="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a:t>
            </a:r>
            <a:r>
              <a:rPr kumimoji="0" lang="zh-CN" altLang="en-US" sz="10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地址定义</a:t>
            </a: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a:t>
            </a:r>
            <a:r>
              <a:rPr kumimoji="0" lang="zh-CN" altLang="en-US" sz="500" b="0" i="0" u="none" strike="noStrike" cap="none" normalizeH="0" baseline="0">
                <a:ln>
                  <a:noFill/>
                </a:ln>
                <a:solidFill>
                  <a:schemeClr val="tx1"/>
                </a:solidFill>
                <a:effectLst/>
              </a:rPr>
              <a:t> </a:t>
            </a:r>
            <a:endParaRPr kumimoji="0" lang="zh-CN" altLang="en-US" sz="1800" b="0" i="0" u="none" strike="noStrike" cap="none" normalizeH="0" baseline="0">
              <a:ln>
                <a:noFill/>
              </a:ln>
              <a:solidFill>
                <a:schemeClr val="tx1"/>
              </a:solidFill>
              <a:effectLst/>
              <a:latin typeface="Arial" panose="020B0604020202020204" pitchFamily="34" charset="0"/>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3800" y="1777551"/>
            <a:ext cx="4648200" cy="4774300"/>
          </a:xfrm>
          <a:prstGeom prst="rect">
            <a:avLst/>
          </a:prstGeom>
        </p:spPr>
      </p:pic>
    </p:spTree>
    <p:extLst>
      <p:ext uri="{BB962C8B-B14F-4D97-AF65-F5344CB8AC3E}">
        <p14:creationId xmlns:p14="http://schemas.microsoft.com/office/powerpoint/2010/main" val="28256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a:defRPr/>
            </a:pPr>
            <a:r>
              <a:rPr lang="en-US" altLang="zh-CN" dirty="0">
                <a:latin typeface="+mn-ea"/>
              </a:rPr>
              <a:t>S800</a:t>
            </a:r>
            <a:r>
              <a:rPr lang="zh-CN" altLang="en-US" dirty="0">
                <a:latin typeface="+mn-ea"/>
              </a:rPr>
              <a:t>板上器件从机地址</a:t>
            </a:r>
            <a:endParaRPr lang="en-US" altLang="zh-CN" dirty="0">
              <a:latin typeface="+mn-ea"/>
            </a:endParaRPr>
          </a:p>
          <a:p>
            <a:pPr lvl="1"/>
            <a:r>
              <a:rPr lang="en-US" altLang="zh-CN" dirty="0"/>
              <a:t>TCA6424</a:t>
            </a:r>
          </a:p>
          <a:p>
            <a:pPr marL="457200" lvl="1" indent="0">
              <a:buNone/>
            </a:pPr>
            <a:endParaRPr lang="zh-CN" altLang="en-US" dirty="0"/>
          </a:p>
        </p:txBody>
      </p:sp>
      <p:sp>
        <p:nvSpPr>
          <p:cNvPr id="3" name="标题 2"/>
          <p:cNvSpPr>
            <a:spLocks noGrp="1"/>
          </p:cNvSpPr>
          <p:nvPr>
            <p:ph type="title"/>
          </p:nvPr>
        </p:nvSpPr>
        <p:spPr/>
        <p:txBody>
          <a:bodyPr/>
          <a:lstStyle/>
          <a:p>
            <a:r>
              <a:rPr lang="en-US" altLang="zh-CN" dirty="0"/>
              <a:t>I2C</a:t>
            </a:r>
            <a:r>
              <a:rPr lang="zh-CN" altLang="en-US" dirty="0"/>
              <a:t>（</a:t>
            </a:r>
            <a:r>
              <a:rPr lang="en-US" altLang="zh-CN" dirty="0"/>
              <a:t>9</a:t>
            </a:r>
            <a:r>
              <a:rPr lang="zh-CN" altLang="en-US" dirty="0"/>
              <a:t>）</a:t>
            </a:r>
          </a:p>
        </p:txBody>
      </p:sp>
      <p:sp>
        <p:nvSpPr>
          <p:cNvPr id="4"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6670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PCA9557</a:t>
            </a:r>
            <a:endParaRPr kumimoji="0" lang="en-US" altLang="zh-CN" sz="500" b="0" i="0" u="none" strike="noStrike" cap="none" normalizeH="0" baseline="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a:t>
            </a:r>
            <a:r>
              <a:rPr kumimoji="0" lang="zh-CN" altLang="en-US" sz="10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地址定义</a:t>
            </a: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a:t>
            </a:r>
            <a:r>
              <a:rPr kumimoji="0" lang="zh-CN" altLang="en-US" sz="500" b="0" i="0" u="none" strike="noStrike" cap="none" normalizeH="0" baseline="0">
                <a:ln>
                  <a:noFill/>
                </a:ln>
                <a:solidFill>
                  <a:schemeClr val="tx1"/>
                </a:solidFill>
                <a:effectLst/>
              </a:rPr>
              <a:t> </a:t>
            </a:r>
            <a:endParaRPr kumimoji="0" lang="zh-CN" altLang="en-US" sz="1800" b="0" i="0" u="none" strike="noStrike" cap="none" normalizeH="0" baseline="0">
              <a:ln>
                <a:noFill/>
              </a:ln>
              <a:solidFill>
                <a:schemeClr val="tx1"/>
              </a:solidFill>
              <a:effectLst/>
              <a:latin typeface="Arial" panose="020B0604020202020204" pitchFamily="34" charset="0"/>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2895600"/>
            <a:ext cx="4412795" cy="1752600"/>
          </a:xfrm>
          <a:prstGeom prst="rect">
            <a:avLst/>
          </a:prstGeom>
        </p:spPr>
      </p:pic>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800" y="2286000"/>
            <a:ext cx="6309221" cy="2514600"/>
          </a:xfrm>
          <a:prstGeom prst="rect">
            <a:avLst/>
          </a:prstGeom>
        </p:spPr>
      </p:pic>
    </p:spTree>
    <p:extLst>
      <p:ext uri="{BB962C8B-B14F-4D97-AF65-F5344CB8AC3E}">
        <p14:creationId xmlns:p14="http://schemas.microsoft.com/office/powerpoint/2010/main" val="5390188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a:defRPr/>
            </a:pPr>
            <a:r>
              <a:rPr lang="en-US" altLang="zh-CN" dirty="0">
                <a:latin typeface="+mn-ea"/>
              </a:rPr>
              <a:t>S800</a:t>
            </a:r>
            <a:r>
              <a:rPr lang="zh-CN" altLang="en-US" dirty="0">
                <a:latin typeface="+mn-ea"/>
              </a:rPr>
              <a:t>板上器件从机地址</a:t>
            </a:r>
            <a:endParaRPr lang="en-US" altLang="zh-CN" dirty="0">
              <a:latin typeface="+mn-ea"/>
            </a:endParaRPr>
          </a:p>
          <a:p>
            <a:pPr lvl="1"/>
            <a:r>
              <a:rPr lang="en-US" altLang="zh-CN" dirty="0"/>
              <a:t>TCA6424</a:t>
            </a:r>
            <a:r>
              <a:rPr lang="zh-CN" altLang="en-US" dirty="0"/>
              <a:t>接线图</a:t>
            </a:r>
            <a:endParaRPr lang="en-US" altLang="zh-CN" dirty="0"/>
          </a:p>
          <a:p>
            <a:pPr lvl="1"/>
            <a:r>
              <a:rPr lang="zh-CN" altLang="en-US" dirty="0"/>
              <a:t>从机地址</a:t>
            </a:r>
            <a:r>
              <a:rPr lang="en-US" altLang="zh-CN" dirty="0"/>
              <a:t>0x22</a:t>
            </a:r>
          </a:p>
          <a:p>
            <a:pPr lvl="1"/>
            <a:r>
              <a:rPr lang="en-US" altLang="zh-CN" dirty="0"/>
              <a:t>TCA6424</a:t>
            </a:r>
            <a:r>
              <a:rPr lang="zh-CN" altLang="zh-CN" dirty="0"/>
              <a:t>为</a:t>
            </a:r>
            <a:r>
              <a:rPr lang="en-US" altLang="zh-CN" dirty="0"/>
              <a:t>I2C</a:t>
            </a:r>
            <a:r>
              <a:rPr lang="zh-CN" altLang="zh-CN" dirty="0"/>
              <a:t>转</a:t>
            </a:r>
            <a:r>
              <a:rPr lang="en-US" altLang="zh-CN" dirty="0"/>
              <a:t>24</a:t>
            </a:r>
            <a:r>
              <a:rPr lang="zh-CN" altLang="zh-CN" dirty="0"/>
              <a:t>位</a:t>
            </a:r>
            <a:r>
              <a:rPr lang="en-US" altLang="zh-CN" dirty="0"/>
              <a:t>GPIO</a:t>
            </a:r>
            <a:r>
              <a:rPr lang="zh-CN" altLang="zh-CN" dirty="0"/>
              <a:t>扩展芯片，</a:t>
            </a:r>
            <a:endParaRPr lang="en-US" altLang="zh-CN" dirty="0"/>
          </a:p>
          <a:p>
            <a:pPr lvl="1"/>
            <a:r>
              <a:rPr lang="zh-CN" altLang="zh-CN" dirty="0"/>
              <a:t>分为</a:t>
            </a:r>
            <a:r>
              <a:rPr lang="en-US" altLang="zh-CN" dirty="0"/>
              <a:t>3</a:t>
            </a:r>
            <a:r>
              <a:rPr lang="zh-CN" altLang="zh-CN" dirty="0"/>
              <a:t>组，每组</a:t>
            </a:r>
            <a:r>
              <a:rPr lang="en-US" altLang="zh-CN" dirty="0"/>
              <a:t>8</a:t>
            </a:r>
            <a:r>
              <a:rPr lang="zh-CN" altLang="zh-CN" dirty="0"/>
              <a:t>位。在板上分别为：</a:t>
            </a:r>
          </a:p>
          <a:p>
            <a:pPr lvl="1"/>
            <a:r>
              <a:rPr lang="en-US" altLang="zh-CN" dirty="0"/>
              <a:t>P0</a:t>
            </a:r>
            <a:r>
              <a:rPr lang="zh-CN" altLang="zh-CN" dirty="0"/>
              <a:t>为按键</a:t>
            </a:r>
            <a:r>
              <a:rPr lang="en-US" altLang="zh-CN" dirty="0"/>
              <a:t>SW1-SW8</a:t>
            </a:r>
            <a:r>
              <a:rPr lang="zh-CN" altLang="zh-CN" dirty="0"/>
              <a:t>；</a:t>
            </a:r>
          </a:p>
          <a:p>
            <a:pPr lvl="1"/>
            <a:r>
              <a:rPr lang="en-US" altLang="zh-CN" dirty="0"/>
              <a:t>P1</a:t>
            </a:r>
            <a:r>
              <a:rPr lang="zh-CN" altLang="zh-CN" dirty="0"/>
              <a:t>为动态共阴数码管的脚位信号，高</a:t>
            </a:r>
            <a:endParaRPr lang="en-US" altLang="zh-CN" dirty="0"/>
          </a:p>
          <a:p>
            <a:pPr lvl="1"/>
            <a:r>
              <a:rPr lang="zh-CN" altLang="zh-CN" dirty="0"/>
              <a:t>电平时点亮相应的笔划；</a:t>
            </a:r>
          </a:p>
          <a:p>
            <a:pPr lvl="1"/>
            <a:r>
              <a:rPr lang="en-US" altLang="zh-CN" dirty="0"/>
              <a:t>P2</a:t>
            </a:r>
            <a:r>
              <a:rPr lang="zh-CN" altLang="zh-CN" dirty="0"/>
              <a:t>为动态共阴数码管的片选信号，当</a:t>
            </a:r>
            <a:endParaRPr lang="en-US" altLang="zh-CN" dirty="0"/>
          </a:p>
          <a:p>
            <a:pPr lvl="1"/>
            <a:r>
              <a:rPr lang="zh-CN" altLang="zh-CN" dirty="0"/>
              <a:t>为高电平时，驱动对应的</a:t>
            </a:r>
            <a:r>
              <a:rPr lang="en-US" altLang="zh-CN" dirty="0"/>
              <a:t>8050</a:t>
            </a:r>
            <a:r>
              <a:rPr lang="zh-CN" altLang="zh-CN" dirty="0"/>
              <a:t>三极管</a:t>
            </a:r>
            <a:endParaRPr lang="en-US" altLang="zh-CN" dirty="0"/>
          </a:p>
          <a:p>
            <a:pPr lvl="1"/>
            <a:r>
              <a:rPr lang="zh-CN" altLang="zh-CN" dirty="0"/>
              <a:t>导通，从而选通对应的位。</a:t>
            </a:r>
          </a:p>
          <a:p>
            <a:pPr lvl="1"/>
            <a:endParaRPr lang="zh-CN" altLang="en-US" dirty="0"/>
          </a:p>
        </p:txBody>
      </p:sp>
      <p:sp>
        <p:nvSpPr>
          <p:cNvPr id="3" name="标题 2"/>
          <p:cNvSpPr>
            <a:spLocks noGrp="1"/>
          </p:cNvSpPr>
          <p:nvPr>
            <p:ph type="title"/>
          </p:nvPr>
        </p:nvSpPr>
        <p:spPr/>
        <p:txBody>
          <a:bodyPr/>
          <a:lstStyle/>
          <a:p>
            <a:r>
              <a:rPr lang="en-US" altLang="zh-CN" dirty="0"/>
              <a:t>I2C</a:t>
            </a:r>
            <a:r>
              <a:rPr lang="zh-CN" altLang="en-US" dirty="0"/>
              <a:t>（</a:t>
            </a:r>
            <a:r>
              <a:rPr lang="en-US" altLang="zh-CN" dirty="0"/>
              <a:t>10</a:t>
            </a:r>
            <a:r>
              <a:rPr lang="zh-CN" altLang="en-US" dirty="0"/>
              <a:t>）</a:t>
            </a:r>
          </a:p>
        </p:txBody>
      </p:sp>
      <p:sp>
        <p:nvSpPr>
          <p:cNvPr id="4"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6670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PCA9557</a:t>
            </a:r>
            <a:endParaRPr kumimoji="0" lang="en-US" altLang="zh-CN" sz="500" b="0" i="0" u="none" strike="noStrike" cap="none" normalizeH="0" baseline="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a:t>
            </a:r>
            <a:r>
              <a:rPr kumimoji="0" lang="zh-CN" altLang="en-US" sz="10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地址定义</a:t>
            </a: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a:t>
            </a:r>
            <a:r>
              <a:rPr kumimoji="0" lang="zh-CN" altLang="en-US" sz="500" b="0" i="0" u="none" strike="noStrike" cap="none" normalizeH="0" baseline="0">
                <a:ln>
                  <a:noFill/>
                </a:ln>
                <a:solidFill>
                  <a:schemeClr val="tx1"/>
                </a:solidFill>
                <a:effectLst/>
              </a:rPr>
              <a:t> </a:t>
            </a:r>
            <a:endParaRPr kumimoji="0" lang="zh-CN" altLang="en-US" sz="1800" b="0" i="0" u="none" strike="noStrike" cap="none" normalizeH="0" baseline="0">
              <a:ln>
                <a:noFill/>
              </a:ln>
              <a:solidFill>
                <a:schemeClr val="tx1"/>
              </a:solidFill>
              <a:effectLst/>
              <a:latin typeface="Arial" panose="020B0604020202020204" pitchFamily="34" charset="0"/>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0" y="1756128"/>
            <a:ext cx="5334000" cy="4780597"/>
          </a:xfrm>
          <a:prstGeom prst="rect">
            <a:avLst/>
          </a:prstGeom>
        </p:spPr>
      </p:pic>
    </p:spTree>
    <p:extLst>
      <p:ext uri="{BB962C8B-B14F-4D97-AF65-F5344CB8AC3E}">
        <p14:creationId xmlns:p14="http://schemas.microsoft.com/office/powerpoint/2010/main" val="10184820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a:defRPr/>
            </a:pPr>
            <a:r>
              <a:rPr lang="en-US" altLang="zh-CN" dirty="0">
                <a:latin typeface="+mn-ea"/>
              </a:rPr>
              <a:t>S800</a:t>
            </a:r>
            <a:r>
              <a:rPr lang="zh-CN" altLang="en-US" dirty="0">
                <a:latin typeface="+mn-ea"/>
              </a:rPr>
              <a:t>板上器件</a:t>
            </a:r>
            <a:endParaRPr lang="en-US" altLang="zh-CN" dirty="0">
              <a:latin typeface="+mn-ea"/>
            </a:endParaRPr>
          </a:p>
          <a:p>
            <a:pPr lvl="1"/>
            <a:r>
              <a:rPr lang="en-US" altLang="zh-CN" dirty="0"/>
              <a:t>LG3641A</a:t>
            </a:r>
            <a:r>
              <a:rPr lang="zh-CN" altLang="en-US" dirty="0"/>
              <a:t>共阴</a:t>
            </a:r>
            <a:r>
              <a:rPr lang="en-US" altLang="zh-CN" dirty="0"/>
              <a:t>4</a:t>
            </a:r>
            <a:r>
              <a:rPr lang="zh-CN" altLang="en-US" dirty="0"/>
              <a:t>位数码管原理图</a:t>
            </a:r>
            <a:endParaRPr lang="en-US" altLang="zh-CN" dirty="0"/>
          </a:p>
        </p:txBody>
      </p:sp>
      <p:sp>
        <p:nvSpPr>
          <p:cNvPr id="3" name="标题 2"/>
          <p:cNvSpPr>
            <a:spLocks noGrp="1"/>
          </p:cNvSpPr>
          <p:nvPr>
            <p:ph type="title"/>
          </p:nvPr>
        </p:nvSpPr>
        <p:spPr/>
        <p:txBody>
          <a:bodyPr/>
          <a:lstStyle/>
          <a:p>
            <a:r>
              <a:rPr lang="en-US" altLang="zh-CN" dirty="0"/>
              <a:t>I2C</a:t>
            </a:r>
            <a:r>
              <a:rPr lang="zh-CN" altLang="en-US" dirty="0"/>
              <a:t>（</a:t>
            </a:r>
            <a:r>
              <a:rPr lang="en-US" altLang="zh-CN" dirty="0"/>
              <a:t>11</a:t>
            </a:r>
            <a:r>
              <a:rPr lang="zh-CN" altLang="en-US" dirty="0"/>
              <a:t>）</a:t>
            </a:r>
          </a:p>
        </p:txBody>
      </p:sp>
      <p:sp>
        <p:nvSpPr>
          <p:cNvPr id="4"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6670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PCA9557</a:t>
            </a:r>
            <a:endParaRPr kumimoji="0" lang="en-US" altLang="zh-CN" sz="500" b="0" i="0" u="none" strike="noStrike" cap="none" normalizeH="0" baseline="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a:t>
            </a:r>
            <a:r>
              <a:rPr kumimoji="0" lang="zh-CN" altLang="en-US" sz="10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地址定义</a:t>
            </a: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a:t>
            </a:r>
            <a:r>
              <a:rPr kumimoji="0" lang="zh-CN" altLang="en-US" sz="500" b="0" i="0" u="none" strike="noStrike" cap="none" normalizeH="0" baseline="0">
                <a:ln>
                  <a:noFill/>
                </a:ln>
                <a:solidFill>
                  <a:schemeClr val="tx1"/>
                </a:solidFill>
                <a:effectLst/>
              </a:rPr>
              <a:t> </a:t>
            </a:r>
            <a:endParaRPr kumimoji="0" lang="zh-CN" altLang="en-US" sz="1800" b="0" i="0" u="none" strike="noStrike" cap="none" normalizeH="0" baseline="0">
              <a:ln>
                <a:noFill/>
              </a:ln>
              <a:solidFill>
                <a:schemeClr val="tx1"/>
              </a:solidFill>
              <a:effectLst/>
              <a:latin typeface="Arial" panose="020B0604020202020204" pitchFamily="34" charset="0"/>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2514600"/>
            <a:ext cx="9542857" cy="3752381"/>
          </a:xfrm>
          <a:prstGeom prst="rect">
            <a:avLst/>
          </a:prstGeom>
        </p:spPr>
      </p:pic>
    </p:spTree>
    <p:extLst>
      <p:ext uri="{BB962C8B-B14F-4D97-AF65-F5344CB8AC3E}">
        <p14:creationId xmlns:p14="http://schemas.microsoft.com/office/powerpoint/2010/main" val="11157910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a:defRPr/>
            </a:pPr>
            <a:r>
              <a:rPr lang="en-US" altLang="zh-CN" dirty="0">
                <a:latin typeface="+mn-ea"/>
              </a:rPr>
              <a:t>S800</a:t>
            </a:r>
            <a:r>
              <a:rPr lang="zh-CN" altLang="en-US" dirty="0">
                <a:latin typeface="+mn-ea"/>
              </a:rPr>
              <a:t>板上器件</a:t>
            </a:r>
            <a:endParaRPr lang="en-US" altLang="zh-CN" dirty="0">
              <a:latin typeface="+mn-ea"/>
            </a:endParaRPr>
          </a:p>
          <a:p>
            <a:pPr lvl="1"/>
            <a:r>
              <a:rPr lang="en-US" altLang="zh-CN" dirty="0"/>
              <a:t>TCA6424</a:t>
            </a:r>
            <a:r>
              <a:rPr lang="zh-CN" altLang="en-US" dirty="0"/>
              <a:t>扩展</a:t>
            </a:r>
            <a:r>
              <a:rPr lang="en-US" altLang="zh-CN" dirty="0"/>
              <a:t>GPIO</a:t>
            </a:r>
            <a:r>
              <a:rPr lang="zh-CN" altLang="en-US" dirty="0"/>
              <a:t>接线图</a:t>
            </a:r>
            <a:endParaRPr lang="en-US" altLang="zh-CN" dirty="0"/>
          </a:p>
          <a:p>
            <a:pPr lvl="1"/>
            <a:r>
              <a:rPr lang="en-US" altLang="zh-CN" dirty="0"/>
              <a:t>LG3641A</a:t>
            </a:r>
            <a:r>
              <a:rPr lang="zh-CN" altLang="en-US" dirty="0"/>
              <a:t>接线</a:t>
            </a:r>
            <a:endParaRPr lang="en-US" altLang="zh-CN" dirty="0"/>
          </a:p>
          <a:p>
            <a:pPr lvl="1"/>
            <a:r>
              <a:rPr lang="en-US" altLang="zh-CN" dirty="0"/>
              <a:t>TCA6424</a:t>
            </a:r>
            <a:r>
              <a:rPr lang="zh-CN" altLang="zh-CN" dirty="0"/>
              <a:t>的使用分为两步：</a:t>
            </a:r>
          </a:p>
          <a:p>
            <a:pPr lvl="1"/>
            <a:r>
              <a:rPr lang="en-US" altLang="zh-CN" dirty="0"/>
              <a:t>TCA6424</a:t>
            </a:r>
            <a:r>
              <a:rPr lang="zh-CN" altLang="zh-CN" dirty="0"/>
              <a:t>初始化，即将端口</a:t>
            </a:r>
            <a:r>
              <a:rPr lang="en-US" altLang="zh-CN" dirty="0"/>
              <a:t>P0</a:t>
            </a:r>
            <a:r>
              <a:rPr lang="zh-CN" altLang="zh-CN" dirty="0"/>
              <a:t>配置</a:t>
            </a:r>
            <a:endParaRPr lang="en-US" altLang="zh-CN" dirty="0"/>
          </a:p>
          <a:p>
            <a:pPr lvl="1"/>
            <a:r>
              <a:rPr lang="zh-CN" altLang="zh-CN" dirty="0"/>
              <a:t>为输入，</a:t>
            </a:r>
            <a:r>
              <a:rPr lang="en-US" altLang="zh-CN" dirty="0"/>
              <a:t>P1</a:t>
            </a:r>
            <a:r>
              <a:rPr lang="zh-CN" altLang="zh-CN" dirty="0"/>
              <a:t>，</a:t>
            </a:r>
            <a:r>
              <a:rPr lang="en-US" altLang="zh-CN" dirty="0"/>
              <a:t>P2</a:t>
            </a:r>
            <a:r>
              <a:rPr lang="zh-CN" altLang="zh-CN" dirty="0"/>
              <a:t>配置为输出。</a:t>
            </a:r>
          </a:p>
          <a:p>
            <a:pPr lvl="1"/>
            <a:r>
              <a:rPr lang="zh-CN" altLang="zh-CN" dirty="0"/>
              <a:t>对</a:t>
            </a:r>
            <a:r>
              <a:rPr lang="en-US" altLang="zh-CN" dirty="0"/>
              <a:t>PCA9557</a:t>
            </a:r>
            <a:r>
              <a:rPr lang="zh-CN" altLang="zh-CN" dirty="0"/>
              <a:t>的输出端口赋值。从而</a:t>
            </a:r>
            <a:endParaRPr lang="en-US" altLang="zh-CN" dirty="0"/>
          </a:p>
          <a:p>
            <a:pPr lvl="1"/>
            <a:r>
              <a:rPr lang="zh-CN" altLang="zh-CN" dirty="0"/>
              <a:t>点亮动态数码管。 </a:t>
            </a:r>
          </a:p>
          <a:p>
            <a:pPr lvl="1"/>
            <a:endParaRPr lang="en-US" altLang="zh-CN" dirty="0"/>
          </a:p>
        </p:txBody>
      </p:sp>
      <p:sp>
        <p:nvSpPr>
          <p:cNvPr id="3" name="标题 2"/>
          <p:cNvSpPr>
            <a:spLocks noGrp="1"/>
          </p:cNvSpPr>
          <p:nvPr>
            <p:ph type="title"/>
          </p:nvPr>
        </p:nvSpPr>
        <p:spPr/>
        <p:txBody>
          <a:bodyPr/>
          <a:lstStyle/>
          <a:p>
            <a:r>
              <a:rPr lang="en-US" altLang="zh-CN" dirty="0"/>
              <a:t>I2C</a:t>
            </a:r>
            <a:r>
              <a:rPr lang="zh-CN" altLang="en-US" dirty="0"/>
              <a:t>（</a:t>
            </a:r>
            <a:r>
              <a:rPr lang="en-US" altLang="zh-CN" dirty="0"/>
              <a:t>12</a:t>
            </a:r>
            <a:r>
              <a:rPr lang="zh-CN" altLang="en-US" dirty="0"/>
              <a:t>）</a:t>
            </a:r>
          </a:p>
        </p:txBody>
      </p:sp>
      <p:sp>
        <p:nvSpPr>
          <p:cNvPr id="4"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6670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PCA9557</a:t>
            </a:r>
            <a:endParaRPr kumimoji="0" lang="en-US" altLang="zh-CN" sz="500" b="0" i="0" u="none" strike="noStrike" cap="none" normalizeH="0" baseline="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a:t>
            </a:r>
            <a:r>
              <a:rPr kumimoji="0" lang="zh-CN" altLang="en-US" sz="10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地址定义</a:t>
            </a: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a:t>
            </a:r>
            <a:r>
              <a:rPr kumimoji="0" lang="zh-CN" altLang="en-US" sz="500" b="0" i="0" u="none" strike="noStrike" cap="none" normalizeH="0" baseline="0">
                <a:ln>
                  <a:noFill/>
                </a:ln>
                <a:solidFill>
                  <a:schemeClr val="tx1"/>
                </a:solidFill>
                <a:effectLst/>
              </a:rPr>
              <a:t> </a:t>
            </a:r>
            <a:endParaRPr kumimoji="0" lang="zh-CN" altLang="en-US" sz="1800" b="0" i="0" u="none" strike="noStrike" cap="none" normalizeH="0" baseline="0">
              <a:ln>
                <a:noFill/>
              </a:ln>
              <a:solidFill>
                <a:schemeClr val="tx1"/>
              </a:solidFill>
              <a:effectLst/>
              <a:latin typeface="Arial" panose="020B0604020202020204" pitchFamily="34" charset="0"/>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800" y="1685678"/>
            <a:ext cx="6484972" cy="5057143"/>
          </a:xfrm>
          <a:prstGeom prst="rect">
            <a:avLst/>
          </a:prstGeom>
        </p:spPr>
      </p:pic>
    </p:spTree>
    <p:extLst>
      <p:ext uri="{BB962C8B-B14F-4D97-AF65-F5344CB8AC3E}">
        <p14:creationId xmlns:p14="http://schemas.microsoft.com/office/powerpoint/2010/main" val="7576391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normAutofit fontScale="62500" lnSpcReduction="20000"/>
          </a:bodyPr>
          <a:lstStyle/>
          <a:p>
            <a:pPr>
              <a:defRPr/>
            </a:pPr>
            <a:r>
              <a:rPr lang="en-US" altLang="zh-CN" dirty="0">
                <a:latin typeface="+mn-ea"/>
              </a:rPr>
              <a:t>S800</a:t>
            </a:r>
            <a:r>
              <a:rPr lang="zh-CN" altLang="en-US" dirty="0">
                <a:latin typeface="+mn-ea"/>
              </a:rPr>
              <a:t>板上</a:t>
            </a:r>
            <a:r>
              <a:rPr lang="en-US" altLang="zh-CN" dirty="0">
                <a:latin typeface="+mn-ea"/>
              </a:rPr>
              <a:t>I2C</a:t>
            </a:r>
            <a:r>
              <a:rPr lang="zh-CN" altLang="en-US" dirty="0">
                <a:latin typeface="+mn-ea"/>
              </a:rPr>
              <a:t>器件编程</a:t>
            </a:r>
            <a:r>
              <a:rPr lang="en-US" altLang="zh-CN" dirty="0">
                <a:latin typeface="+mn-ea"/>
              </a:rPr>
              <a:t>-</a:t>
            </a:r>
            <a:r>
              <a:rPr lang="zh-CN" altLang="en-US" dirty="0">
                <a:latin typeface="+mn-ea"/>
              </a:rPr>
              <a:t>预定义</a:t>
            </a:r>
            <a:endParaRPr lang="en-US" altLang="zh-CN" dirty="0">
              <a:latin typeface="+mn-ea"/>
            </a:endParaRPr>
          </a:p>
          <a:p>
            <a:pPr lvl="1"/>
            <a:r>
              <a:rPr lang="en-US" altLang="zh-CN" sz="1900" i="1" dirty="0">
                <a:solidFill>
                  <a:schemeClr val="accent1"/>
                </a:solidFill>
              </a:rPr>
              <a:t>#define TCA6424_I2CADDR 					0x22</a:t>
            </a:r>
          </a:p>
          <a:p>
            <a:pPr lvl="1"/>
            <a:r>
              <a:rPr lang="en-US" altLang="zh-CN" sz="1900" i="1" dirty="0">
                <a:solidFill>
                  <a:schemeClr val="accent1"/>
                </a:solidFill>
              </a:rPr>
              <a:t>#define PCA9557_I2CADDR					0x18</a:t>
            </a:r>
          </a:p>
          <a:p>
            <a:pPr lvl="1"/>
            <a:endParaRPr lang="en-US" altLang="zh-CN" sz="1900" i="1" dirty="0">
              <a:solidFill>
                <a:schemeClr val="accent1"/>
              </a:solidFill>
            </a:endParaRPr>
          </a:p>
          <a:p>
            <a:pPr lvl="1"/>
            <a:r>
              <a:rPr lang="en-US" altLang="zh-CN" sz="1900" i="1" dirty="0">
                <a:solidFill>
                  <a:schemeClr val="accent1"/>
                </a:solidFill>
              </a:rPr>
              <a:t>#define PCA9557_INPUT					0x00</a:t>
            </a:r>
          </a:p>
          <a:p>
            <a:pPr lvl="1"/>
            <a:r>
              <a:rPr lang="en-US" altLang="zh-CN" sz="1900" i="1" dirty="0">
                <a:solidFill>
                  <a:schemeClr val="accent1"/>
                </a:solidFill>
              </a:rPr>
              <a:t>#define PCA9557_OUTPUT					0x01</a:t>
            </a:r>
          </a:p>
          <a:p>
            <a:pPr lvl="1"/>
            <a:r>
              <a:rPr lang="en-US" altLang="zh-CN" sz="1900" i="1" dirty="0">
                <a:solidFill>
                  <a:schemeClr val="accent1"/>
                </a:solidFill>
              </a:rPr>
              <a:t>#define PCA9557_POLINVERT					0x02</a:t>
            </a:r>
          </a:p>
          <a:p>
            <a:pPr lvl="1"/>
            <a:r>
              <a:rPr lang="en-US" altLang="zh-CN" sz="1900" i="1" dirty="0">
                <a:solidFill>
                  <a:schemeClr val="accent1"/>
                </a:solidFill>
              </a:rPr>
              <a:t>#define PCA9557_CONFIG					0x03</a:t>
            </a:r>
          </a:p>
          <a:p>
            <a:pPr lvl="1"/>
            <a:r>
              <a:rPr lang="en-US" altLang="zh-CN" sz="1900" i="1" dirty="0">
                <a:solidFill>
                  <a:schemeClr val="accent1"/>
                </a:solidFill>
              </a:rPr>
              <a:t>#define TCA6424_CONFIG_PORT0					0x0c</a:t>
            </a:r>
          </a:p>
          <a:p>
            <a:pPr lvl="1"/>
            <a:r>
              <a:rPr lang="en-US" altLang="zh-CN" sz="1900" i="1" dirty="0">
                <a:solidFill>
                  <a:schemeClr val="accent1"/>
                </a:solidFill>
              </a:rPr>
              <a:t>#define TCA6424_CONFIG_PORT1					0x0d</a:t>
            </a:r>
          </a:p>
          <a:p>
            <a:pPr lvl="1"/>
            <a:r>
              <a:rPr lang="en-US" altLang="zh-CN" sz="1900" i="1" dirty="0">
                <a:solidFill>
                  <a:schemeClr val="accent1"/>
                </a:solidFill>
              </a:rPr>
              <a:t>#define TCA6424_CONFIG_PORT2					0x0e</a:t>
            </a:r>
          </a:p>
          <a:p>
            <a:pPr lvl="1"/>
            <a:endParaRPr lang="en-US" altLang="zh-CN" sz="1900" i="1" dirty="0">
              <a:solidFill>
                <a:schemeClr val="accent1"/>
              </a:solidFill>
            </a:endParaRPr>
          </a:p>
          <a:p>
            <a:pPr lvl="1"/>
            <a:r>
              <a:rPr lang="en-US" altLang="zh-CN" sz="1900" i="1" dirty="0">
                <a:solidFill>
                  <a:schemeClr val="accent1"/>
                </a:solidFill>
              </a:rPr>
              <a:t>#define TCA6424_INPUT_PORT0					0x00</a:t>
            </a:r>
          </a:p>
          <a:p>
            <a:pPr lvl="1"/>
            <a:r>
              <a:rPr lang="en-US" altLang="zh-CN" sz="1900" i="1" dirty="0">
                <a:solidFill>
                  <a:schemeClr val="accent1"/>
                </a:solidFill>
              </a:rPr>
              <a:t>#define TCA6424_INPUT_PORT1					0x01</a:t>
            </a:r>
          </a:p>
          <a:p>
            <a:pPr lvl="1"/>
            <a:r>
              <a:rPr lang="en-US" altLang="zh-CN" sz="1900" i="1" dirty="0">
                <a:solidFill>
                  <a:schemeClr val="accent1"/>
                </a:solidFill>
              </a:rPr>
              <a:t>#define TCA6424_INPUT_PORT2					0x02</a:t>
            </a:r>
          </a:p>
          <a:p>
            <a:pPr lvl="1"/>
            <a:endParaRPr lang="en-US" altLang="zh-CN" sz="1900" i="1" dirty="0">
              <a:solidFill>
                <a:schemeClr val="accent1"/>
              </a:solidFill>
            </a:endParaRPr>
          </a:p>
          <a:p>
            <a:pPr lvl="1"/>
            <a:r>
              <a:rPr lang="en-US" altLang="zh-CN" sz="1900" i="1" dirty="0">
                <a:solidFill>
                  <a:schemeClr val="accent1"/>
                </a:solidFill>
              </a:rPr>
              <a:t>#define TCA6424_OUTPUT_PORT0					0x04</a:t>
            </a:r>
          </a:p>
          <a:p>
            <a:pPr lvl="1"/>
            <a:r>
              <a:rPr lang="en-US" altLang="zh-CN" sz="1900" i="1" dirty="0">
                <a:solidFill>
                  <a:schemeClr val="accent1"/>
                </a:solidFill>
              </a:rPr>
              <a:t>#define TCA6424_OUTPUT_PORT1					0x05</a:t>
            </a:r>
          </a:p>
          <a:p>
            <a:pPr lvl="1"/>
            <a:r>
              <a:rPr lang="en-US" altLang="zh-CN" sz="1900" i="1" dirty="0">
                <a:solidFill>
                  <a:schemeClr val="accent1"/>
                </a:solidFill>
              </a:rPr>
              <a:t>#define TCA6424_OUTPUT_PORT2					0x06</a:t>
            </a:r>
          </a:p>
          <a:p>
            <a:pPr lvl="1"/>
            <a:endParaRPr lang="en-US" altLang="zh-CN" dirty="0"/>
          </a:p>
        </p:txBody>
      </p:sp>
      <p:sp>
        <p:nvSpPr>
          <p:cNvPr id="3" name="标题 2"/>
          <p:cNvSpPr>
            <a:spLocks noGrp="1"/>
          </p:cNvSpPr>
          <p:nvPr>
            <p:ph type="title"/>
          </p:nvPr>
        </p:nvSpPr>
        <p:spPr/>
        <p:txBody>
          <a:bodyPr/>
          <a:lstStyle/>
          <a:p>
            <a:r>
              <a:rPr lang="en-US" altLang="zh-CN" dirty="0"/>
              <a:t>I2C</a:t>
            </a:r>
            <a:r>
              <a:rPr lang="zh-CN" altLang="en-US" dirty="0"/>
              <a:t>（</a:t>
            </a:r>
            <a:r>
              <a:rPr lang="en-US" altLang="zh-CN" dirty="0"/>
              <a:t>13</a:t>
            </a:r>
            <a:r>
              <a:rPr lang="zh-CN" altLang="en-US" dirty="0"/>
              <a:t>）</a:t>
            </a:r>
          </a:p>
        </p:txBody>
      </p:sp>
      <p:sp>
        <p:nvSpPr>
          <p:cNvPr id="4"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6670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PCA9557</a:t>
            </a:r>
            <a:endParaRPr kumimoji="0" lang="en-US" altLang="zh-CN" sz="500" b="0" i="0" u="none" strike="noStrike" cap="none" normalizeH="0" baseline="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a:t>
            </a:r>
            <a:r>
              <a:rPr kumimoji="0" lang="zh-CN" altLang="en-US" sz="10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地址定义</a:t>
            </a: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a:t>
            </a:r>
            <a:r>
              <a:rPr kumimoji="0" lang="zh-CN" altLang="en-US" sz="500" b="0" i="0" u="none" strike="noStrike" cap="none" normalizeH="0" baseline="0">
                <a:ln>
                  <a:noFill/>
                </a:ln>
                <a:solidFill>
                  <a:schemeClr val="tx1"/>
                </a:solidFill>
                <a:effectLst/>
              </a:rPr>
              <a:t> </a:t>
            </a:r>
            <a:endParaRPr kumimoji="0" lang="zh-CN"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14683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normAutofit/>
          </a:bodyPr>
          <a:lstStyle/>
          <a:p>
            <a:pPr>
              <a:defRPr/>
            </a:pPr>
            <a:r>
              <a:rPr lang="en-US" altLang="zh-CN" dirty="0">
                <a:latin typeface="+mn-ea"/>
              </a:rPr>
              <a:t>S800</a:t>
            </a:r>
            <a:r>
              <a:rPr lang="zh-CN" altLang="en-US" dirty="0">
                <a:latin typeface="+mn-ea"/>
              </a:rPr>
              <a:t>板上</a:t>
            </a:r>
            <a:r>
              <a:rPr lang="en-US" altLang="zh-CN" dirty="0">
                <a:latin typeface="+mn-ea"/>
              </a:rPr>
              <a:t>I2C</a:t>
            </a:r>
            <a:r>
              <a:rPr lang="zh-CN" altLang="en-US" dirty="0">
                <a:latin typeface="+mn-ea"/>
              </a:rPr>
              <a:t>器件编程</a:t>
            </a:r>
            <a:endParaRPr lang="en-US" altLang="zh-CN" sz="2300" dirty="0">
              <a:latin typeface="+mn-ea"/>
            </a:endParaRPr>
          </a:p>
          <a:p>
            <a:pPr lvl="1">
              <a:defRPr/>
            </a:pPr>
            <a:r>
              <a:rPr lang="en-US" altLang="zh-CN" dirty="0">
                <a:latin typeface="+mn-ea"/>
              </a:rPr>
              <a:t>I2C</a:t>
            </a:r>
            <a:r>
              <a:rPr lang="zh-CN" altLang="en-US" dirty="0">
                <a:latin typeface="+mn-ea"/>
              </a:rPr>
              <a:t>写命令</a:t>
            </a:r>
            <a:endParaRPr lang="en-US" altLang="zh-CN" dirty="0">
              <a:latin typeface="+mn-ea"/>
            </a:endParaRPr>
          </a:p>
          <a:p>
            <a:pPr lvl="1">
              <a:defRPr/>
            </a:pPr>
            <a:r>
              <a:rPr lang="zh-CN" altLang="en-US" dirty="0">
                <a:latin typeface="+mn-ea"/>
              </a:rPr>
              <a:t>从机地址写</a:t>
            </a:r>
            <a:r>
              <a:rPr lang="en-US" altLang="zh-CN" dirty="0">
                <a:latin typeface="+mn-ea"/>
              </a:rPr>
              <a:t>-</a:t>
            </a:r>
            <a:r>
              <a:rPr lang="zh-CN" altLang="en-US" dirty="0">
                <a:latin typeface="+mn-ea"/>
              </a:rPr>
              <a:t>命令字节</a:t>
            </a:r>
            <a:r>
              <a:rPr lang="en-US" altLang="zh-CN" dirty="0">
                <a:latin typeface="+mn-ea"/>
              </a:rPr>
              <a:t>-</a:t>
            </a:r>
            <a:r>
              <a:rPr lang="zh-CN" altLang="en-US" dirty="0">
                <a:latin typeface="+mn-ea"/>
              </a:rPr>
              <a:t>写数据</a:t>
            </a:r>
            <a:r>
              <a:rPr lang="en-US" altLang="zh-CN" dirty="0">
                <a:latin typeface="+mn-ea"/>
              </a:rPr>
              <a:t>0-</a:t>
            </a:r>
            <a:r>
              <a:rPr lang="zh-CN" altLang="en-US" dirty="0">
                <a:latin typeface="+mn-ea"/>
              </a:rPr>
              <a:t>写数据</a:t>
            </a:r>
            <a:r>
              <a:rPr lang="en-US" altLang="zh-CN" dirty="0">
                <a:latin typeface="+mn-ea"/>
              </a:rPr>
              <a:t>1-</a:t>
            </a:r>
            <a:r>
              <a:rPr lang="zh-CN" altLang="en-US" dirty="0">
                <a:latin typeface="+mn-ea"/>
              </a:rPr>
              <a:t>停止</a:t>
            </a:r>
            <a:endParaRPr lang="en-US" altLang="zh-CN" dirty="0">
              <a:latin typeface="+mn-ea"/>
            </a:endParaRPr>
          </a:p>
          <a:p>
            <a:pPr lvl="1">
              <a:defRPr/>
            </a:pPr>
            <a:endParaRPr lang="en-US" altLang="zh-CN" dirty="0">
              <a:latin typeface="+mn-ea"/>
            </a:endParaRPr>
          </a:p>
        </p:txBody>
      </p:sp>
      <p:sp>
        <p:nvSpPr>
          <p:cNvPr id="3" name="标题 2"/>
          <p:cNvSpPr>
            <a:spLocks noGrp="1"/>
          </p:cNvSpPr>
          <p:nvPr>
            <p:ph type="title"/>
          </p:nvPr>
        </p:nvSpPr>
        <p:spPr/>
        <p:txBody>
          <a:bodyPr/>
          <a:lstStyle/>
          <a:p>
            <a:r>
              <a:rPr lang="en-US" altLang="zh-CN" dirty="0"/>
              <a:t>I2C</a:t>
            </a:r>
            <a:r>
              <a:rPr lang="zh-CN" altLang="en-US" dirty="0"/>
              <a:t>（</a:t>
            </a:r>
            <a:r>
              <a:rPr lang="en-US" altLang="zh-CN" dirty="0"/>
              <a:t>14</a:t>
            </a:r>
            <a:r>
              <a:rPr lang="zh-CN" altLang="en-US" dirty="0"/>
              <a:t>）</a:t>
            </a:r>
          </a:p>
        </p:txBody>
      </p:sp>
      <p:sp>
        <p:nvSpPr>
          <p:cNvPr id="4"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6670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PCA9557</a:t>
            </a:r>
            <a:endParaRPr kumimoji="0" lang="en-US" altLang="zh-CN" sz="500" b="0" i="0" u="none" strike="noStrike" cap="none" normalizeH="0" baseline="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a:t>
            </a:r>
            <a:r>
              <a:rPr kumimoji="0" lang="zh-CN" altLang="en-US" sz="10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地址定义</a:t>
            </a: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a:t>
            </a:r>
            <a:r>
              <a:rPr kumimoji="0" lang="zh-CN" altLang="en-US" sz="500" b="0" i="0" u="none" strike="noStrike" cap="none" normalizeH="0" baseline="0">
                <a:ln>
                  <a:noFill/>
                </a:ln>
                <a:solidFill>
                  <a:schemeClr val="tx1"/>
                </a:solidFill>
                <a:effectLst/>
              </a:rPr>
              <a:t> </a:t>
            </a:r>
            <a:endParaRPr kumimoji="0" lang="zh-CN" altLang="en-US" sz="1800" b="0" i="0" u="none" strike="noStrike" cap="none" normalizeH="0" baseline="0">
              <a:ln>
                <a:noFill/>
              </a:ln>
              <a:solidFill>
                <a:schemeClr val="tx1"/>
              </a:solidFill>
              <a:effectLst/>
              <a:latin typeface="Arial" panose="020B0604020202020204" pitchFamily="34" charset="0"/>
            </a:endParaRPr>
          </a:p>
        </p:txBody>
      </p:sp>
      <p:pic>
        <p:nvPicPr>
          <p:cNvPr id="5" name="图片 4"/>
          <p:cNvPicPr>
            <a:picLocks noChangeAspect="1"/>
          </p:cNvPicPr>
          <p:nvPr/>
        </p:nvPicPr>
        <p:blipFill>
          <a:blip r:embed="rId2"/>
          <a:stretch>
            <a:fillRect/>
          </a:stretch>
        </p:blipFill>
        <p:spPr>
          <a:xfrm>
            <a:off x="1219200" y="3048000"/>
            <a:ext cx="8471345" cy="3048000"/>
          </a:xfrm>
          <a:prstGeom prst="rect">
            <a:avLst/>
          </a:prstGeom>
        </p:spPr>
      </p:pic>
    </p:spTree>
    <p:extLst>
      <p:ext uri="{BB962C8B-B14F-4D97-AF65-F5344CB8AC3E}">
        <p14:creationId xmlns:p14="http://schemas.microsoft.com/office/powerpoint/2010/main" val="27037734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normAutofit fontScale="70000" lnSpcReduction="20000"/>
          </a:bodyPr>
          <a:lstStyle/>
          <a:p>
            <a:pPr>
              <a:defRPr/>
            </a:pPr>
            <a:r>
              <a:rPr lang="en-US" altLang="zh-CN" dirty="0">
                <a:latin typeface="+mn-ea"/>
              </a:rPr>
              <a:t>S800</a:t>
            </a:r>
            <a:r>
              <a:rPr lang="zh-CN" altLang="en-US" dirty="0">
                <a:latin typeface="+mn-ea"/>
              </a:rPr>
              <a:t>板上</a:t>
            </a:r>
            <a:r>
              <a:rPr lang="en-US" altLang="zh-CN" dirty="0">
                <a:latin typeface="+mn-ea"/>
              </a:rPr>
              <a:t>I2C</a:t>
            </a:r>
            <a:r>
              <a:rPr lang="zh-CN" altLang="en-US" dirty="0">
                <a:latin typeface="+mn-ea"/>
              </a:rPr>
              <a:t>器件编程</a:t>
            </a:r>
            <a:r>
              <a:rPr lang="en-US" altLang="zh-CN" dirty="0">
                <a:latin typeface="+mn-ea"/>
              </a:rPr>
              <a:t>-</a:t>
            </a:r>
            <a:r>
              <a:rPr lang="zh-CN" altLang="en-US" dirty="0">
                <a:latin typeface="+mn-ea"/>
              </a:rPr>
              <a:t>写数据端口</a:t>
            </a:r>
            <a:endParaRPr lang="en-US" altLang="zh-CN" dirty="0">
              <a:latin typeface="+mn-ea"/>
            </a:endParaRPr>
          </a:p>
          <a:p>
            <a:pPr lvl="1"/>
            <a:r>
              <a:rPr lang="en-US" altLang="zh-CN" sz="2300" i="1" dirty="0">
                <a:solidFill>
                  <a:schemeClr val="accent1"/>
                </a:solidFill>
              </a:rPr>
              <a:t>uint8_t I2C0_WriteByte(uint8_t </a:t>
            </a:r>
            <a:r>
              <a:rPr lang="en-US" altLang="zh-CN" sz="2300" i="1" dirty="0" err="1">
                <a:solidFill>
                  <a:schemeClr val="accent1"/>
                </a:solidFill>
              </a:rPr>
              <a:t>DevAddr</a:t>
            </a:r>
            <a:r>
              <a:rPr lang="en-US" altLang="zh-CN" sz="2300" i="1" dirty="0">
                <a:solidFill>
                  <a:schemeClr val="accent1"/>
                </a:solidFill>
              </a:rPr>
              <a:t>, uint8_t </a:t>
            </a:r>
            <a:r>
              <a:rPr lang="en-US" altLang="zh-CN" sz="2300" i="1" dirty="0" err="1">
                <a:solidFill>
                  <a:schemeClr val="accent1"/>
                </a:solidFill>
              </a:rPr>
              <a:t>RegAddr</a:t>
            </a:r>
            <a:r>
              <a:rPr lang="en-US" altLang="zh-CN" sz="2300" i="1" dirty="0">
                <a:solidFill>
                  <a:schemeClr val="accent1"/>
                </a:solidFill>
              </a:rPr>
              <a:t>, uint8_t </a:t>
            </a:r>
            <a:r>
              <a:rPr lang="en-US" altLang="zh-CN" sz="2300" i="1" dirty="0" err="1">
                <a:solidFill>
                  <a:schemeClr val="accent1"/>
                </a:solidFill>
              </a:rPr>
              <a:t>WriteData</a:t>
            </a:r>
            <a:r>
              <a:rPr lang="en-US" altLang="zh-CN" sz="2300" i="1" dirty="0">
                <a:solidFill>
                  <a:schemeClr val="accent1"/>
                </a:solidFill>
              </a:rPr>
              <a:t>){</a:t>
            </a:r>
          </a:p>
          <a:p>
            <a:pPr lvl="1"/>
            <a:r>
              <a:rPr lang="en-US" altLang="zh-CN" sz="2300" i="1" dirty="0">
                <a:solidFill>
                  <a:schemeClr val="accent1"/>
                </a:solidFill>
              </a:rPr>
              <a:t>	uint8_t </a:t>
            </a:r>
            <a:r>
              <a:rPr lang="en-US" altLang="zh-CN" sz="2300" i="1" dirty="0" err="1">
                <a:solidFill>
                  <a:schemeClr val="accent1"/>
                </a:solidFill>
              </a:rPr>
              <a:t>rop</a:t>
            </a:r>
            <a:r>
              <a:rPr lang="en-US" altLang="zh-CN" sz="2300" i="1" dirty="0">
                <a:solidFill>
                  <a:schemeClr val="accent1"/>
                </a:solidFill>
              </a:rPr>
              <a:t>;</a:t>
            </a:r>
          </a:p>
          <a:p>
            <a:pPr lvl="1"/>
            <a:r>
              <a:rPr lang="en-US" altLang="zh-CN" sz="2300" i="1" dirty="0">
                <a:solidFill>
                  <a:schemeClr val="accent1"/>
                </a:solidFill>
              </a:rPr>
              <a:t>	while(I2CMasterBusy(I2C0_BASE)){};</a:t>
            </a:r>
          </a:p>
          <a:p>
            <a:pPr lvl="1"/>
            <a:r>
              <a:rPr lang="en-US" altLang="zh-CN" sz="2300" i="1" dirty="0">
                <a:solidFill>
                  <a:schemeClr val="accent1"/>
                </a:solidFill>
              </a:rPr>
              <a:t>	I2CMasterSlaveAddrSet(I2C0_BASE, </a:t>
            </a:r>
            <a:r>
              <a:rPr lang="en-US" altLang="zh-CN" sz="2300" i="1" dirty="0" err="1">
                <a:solidFill>
                  <a:schemeClr val="accent1"/>
                </a:solidFill>
              </a:rPr>
              <a:t>DevAddr</a:t>
            </a:r>
            <a:r>
              <a:rPr lang="en-US" altLang="zh-CN" sz="2300" i="1" dirty="0">
                <a:solidFill>
                  <a:schemeClr val="accent1"/>
                </a:solidFill>
              </a:rPr>
              <a:t>, false);</a:t>
            </a:r>
          </a:p>
          <a:p>
            <a:pPr lvl="1"/>
            <a:r>
              <a:rPr lang="en-US" altLang="zh-CN" sz="2300" i="1" dirty="0">
                <a:solidFill>
                  <a:schemeClr val="accent1"/>
                </a:solidFill>
              </a:rPr>
              <a:t>	I2CMasterDataPut(I2C0_BASE, </a:t>
            </a:r>
            <a:r>
              <a:rPr lang="en-US" altLang="zh-CN" sz="2300" i="1" dirty="0" err="1">
                <a:solidFill>
                  <a:schemeClr val="accent1"/>
                </a:solidFill>
              </a:rPr>
              <a:t>RegAddr</a:t>
            </a:r>
            <a:r>
              <a:rPr lang="en-US" altLang="zh-CN" sz="2300" i="1" dirty="0">
                <a:solidFill>
                  <a:schemeClr val="accent1"/>
                </a:solidFill>
              </a:rPr>
              <a:t>);</a:t>
            </a:r>
          </a:p>
          <a:p>
            <a:pPr lvl="1"/>
            <a:r>
              <a:rPr lang="en-US" altLang="zh-CN" sz="2300" i="1" dirty="0">
                <a:solidFill>
                  <a:schemeClr val="accent1"/>
                </a:solidFill>
              </a:rPr>
              <a:t>	I2CMasterControl(I2C0_BASE, I2C_MASTER_CMD_BURST_SEND_START);</a:t>
            </a:r>
          </a:p>
          <a:p>
            <a:pPr lvl="1"/>
            <a:r>
              <a:rPr lang="en-US" altLang="zh-CN" sz="2300" i="1" dirty="0">
                <a:solidFill>
                  <a:schemeClr val="accent1"/>
                </a:solidFill>
              </a:rPr>
              <a:t>	while(I2CMasterBusy(I2C0_BASE)){};</a:t>
            </a:r>
          </a:p>
          <a:p>
            <a:pPr lvl="1"/>
            <a:r>
              <a:rPr lang="en-US" altLang="zh-CN" sz="2300" i="1" dirty="0">
                <a:solidFill>
                  <a:schemeClr val="accent1"/>
                </a:solidFill>
              </a:rPr>
              <a:t>	</a:t>
            </a:r>
            <a:r>
              <a:rPr lang="en-US" altLang="zh-CN" sz="2300" i="1" dirty="0" err="1">
                <a:solidFill>
                  <a:schemeClr val="accent1"/>
                </a:solidFill>
              </a:rPr>
              <a:t>rop</a:t>
            </a:r>
            <a:r>
              <a:rPr lang="en-US" altLang="zh-CN" sz="2300" i="1" dirty="0">
                <a:solidFill>
                  <a:schemeClr val="accent1"/>
                </a:solidFill>
              </a:rPr>
              <a:t> = (uint8_t)I2CMasterErr(I2C0_BASE);</a:t>
            </a:r>
          </a:p>
          <a:p>
            <a:pPr lvl="1"/>
            <a:r>
              <a:rPr lang="en-US" altLang="zh-CN" sz="2300" i="1" dirty="0">
                <a:solidFill>
                  <a:schemeClr val="accent1"/>
                </a:solidFill>
              </a:rPr>
              <a:t>	I2CMasterDataPut(I2C0_BASE, </a:t>
            </a:r>
            <a:r>
              <a:rPr lang="en-US" altLang="zh-CN" sz="2300" i="1" dirty="0" err="1">
                <a:solidFill>
                  <a:schemeClr val="accent1"/>
                </a:solidFill>
              </a:rPr>
              <a:t>WriteData</a:t>
            </a:r>
            <a:r>
              <a:rPr lang="en-US" altLang="zh-CN" sz="2300" i="1" dirty="0">
                <a:solidFill>
                  <a:schemeClr val="accent1"/>
                </a:solidFill>
              </a:rPr>
              <a:t>);</a:t>
            </a:r>
          </a:p>
          <a:p>
            <a:pPr lvl="1"/>
            <a:r>
              <a:rPr lang="en-US" altLang="zh-CN" sz="2300" i="1" dirty="0">
                <a:solidFill>
                  <a:schemeClr val="accent1"/>
                </a:solidFill>
              </a:rPr>
              <a:t>	I2CMasterControl(I2C0_BASE, I2C_MASTER_CMD_BURST_SEND_FINISH);</a:t>
            </a:r>
          </a:p>
          <a:p>
            <a:pPr lvl="1"/>
            <a:r>
              <a:rPr lang="en-US" altLang="zh-CN" sz="2300" i="1" dirty="0">
                <a:solidFill>
                  <a:schemeClr val="accent1"/>
                </a:solidFill>
              </a:rPr>
              <a:t>	while(I2CMasterBusy(I2C0_BASE)){};</a:t>
            </a:r>
          </a:p>
          <a:p>
            <a:pPr lvl="1"/>
            <a:r>
              <a:rPr lang="en-US" altLang="zh-CN" sz="2300" i="1" dirty="0">
                <a:solidFill>
                  <a:schemeClr val="accent1"/>
                </a:solidFill>
              </a:rPr>
              <a:t>	</a:t>
            </a:r>
            <a:r>
              <a:rPr lang="en-US" altLang="zh-CN" sz="2300" i="1" dirty="0" err="1">
                <a:solidFill>
                  <a:schemeClr val="accent1"/>
                </a:solidFill>
              </a:rPr>
              <a:t>rop</a:t>
            </a:r>
            <a:r>
              <a:rPr lang="en-US" altLang="zh-CN" sz="2300" i="1" dirty="0">
                <a:solidFill>
                  <a:schemeClr val="accent1"/>
                </a:solidFill>
              </a:rPr>
              <a:t> = (uint8_t)I2CMasterErr(I2C0_BASE);</a:t>
            </a:r>
          </a:p>
          <a:p>
            <a:pPr lvl="1"/>
            <a:r>
              <a:rPr lang="en-US" altLang="zh-CN" sz="2300" i="1" dirty="0">
                <a:solidFill>
                  <a:schemeClr val="accent1"/>
                </a:solidFill>
              </a:rPr>
              <a:t>	return </a:t>
            </a:r>
            <a:r>
              <a:rPr lang="en-US" altLang="zh-CN" sz="2300" i="1" dirty="0" err="1">
                <a:solidFill>
                  <a:schemeClr val="accent1"/>
                </a:solidFill>
              </a:rPr>
              <a:t>rop</a:t>
            </a:r>
            <a:r>
              <a:rPr lang="en-US" altLang="zh-CN" sz="2300" i="1" dirty="0">
                <a:solidFill>
                  <a:schemeClr val="accent1"/>
                </a:solidFill>
              </a:rPr>
              <a:t>;</a:t>
            </a:r>
          </a:p>
          <a:p>
            <a:pPr lvl="1"/>
            <a:r>
              <a:rPr lang="en-US" altLang="zh-CN" sz="2300" i="1" dirty="0">
                <a:solidFill>
                  <a:schemeClr val="accent1"/>
                </a:solidFill>
              </a:rPr>
              <a:t>}</a:t>
            </a:r>
            <a:endParaRPr lang="en-US" altLang="zh-CN" sz="2300" dirty="0"/>
          </a:p>
        </p:txBody>
      </p:sp>
      <p:sp>
        <p:nvSpPr>
          <p:cNvPr id="3" name="标题 2"/>
          <p:cNvSpPr>
            <a:spLocks noGrp="1"/>
          </p:cNvSpPr>
          <p:nvPr>
            <p:ph type="title"/>
          </p:nvPr>
        </p:nvSpPr>
        <p:spPr/>
        <p:txBody>
          <a:bodyPr/>
          <a:lstStyle/>
          <a:p>
            <a:r>
              <a:rPr lang="en-US" altLang="zh-CN" dirty="0"/>
              <a:t>I2C</a:t>
            </a:r>
            <a:r>
              <a:rPr lang="zh-CN" altLang="en-US" dirty="0"/>
              <a:t>（</a:t>
            </a:r>
            <a:r>
              <a:rPr lang="en-US" altLang="zh-CN" dirty="0"/>
              <a:t>15</a:t>
            </a:r>
            <a:r>
              <a:rPr lang="zh-CN" altLang="en-US" dirty="0"/>
              <a:t>）</a:t>
            </a:r>
          </a:p>
        </p:txBody>
      </p:sp>
      <p:sp>
        <p:nvSpPr>
          <p:cNvPr id="4"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6670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PCA9557</a:t>
            </a:r>
            <a:endParaRPr kumimoji="0" lang="en-US" altLang="zh-CN" sz="500" b="0" i="0" u="none" strike="noStrike" cap="none" normalizeH="0" baseline="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a:t>
            </a:r>
            <a:r>
              <a:rPr kumimoji="0" lang="zh-CN" altLang="en-US" sz="10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地址定义</a:t>
            </a: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a:t>
            </a:r>
            <a:r>
              <a:rPr kumimoji="0" lang="zh-CN" altLang="en-US" sz="500" b="0" i="0" u="none" strike="noStrike" cap="none" normalizeH="0" baseline="0">
                <a:ln>
                  <a:noFill/>
                </a:ln>
                <a:solidFill>
                  <a:schemeClr val="tx1"/>
                </a:solidFill>
                <a:effectLst/>
              </a:rPr>
              <a:t> </a:t>
            </a:r>
            <a:endParaRPr kumimoji="0" lang="zh-CN"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38631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noAutofit/>
          </a:bodyPr>
          <a:lstStyle/>
          <a:p>
            <a:pPr marL="0" indent="0">
              <a:buNone/>
            </a:pPr>
            <a:r>
              <a:rPr lang="en-US" altLang="zh-CN" dirty="0"/>
              <a:t>■ Thumb-2 mixed 16-/32-bit instruction set delivers the high performance expected of a 32-bit</a:t>
            </a:r>
          </a:p>
          <a:p>
            <a:pPr marL="0" indent="0">
              <a:buNone/>
            </a:pPr>
            <a:r>
              <a:rPr lang="en-US" altLang="zh-CN" dirty="0"/>
              <a:t>ARM core in a compact memory size usually associated with 8- and 16-bit devices, typically in</a:t>
            </a:r>
          </a:p>
          <a:p>
            <a:pPr marL="0" indent="0">
              <a:buNone/>
            </a:pPr>
            <a:r>
              <a:rPr lang="en-US" altLang="zh-CN" dirty="0"/>
              <a:t>the range of a few kilobytes of memory for microcontroller-class applications</a:t>
            </a:r>
          </a:p>
          <a:p>
            <a:pPr marL="457200" lvl="1" indent="0">
              <a:buNone/>
            </a:pPr>
            <a:r>
              <a:rPr lang="en-US" altLang="zh-CN" dirty="0"/>
              <a:t>– Single-cycle multiply instruction and hardware divide</a:t>
            </a:r>
          </a:p>
          <a:p>
            <a:pPr marL="457200" lvl="1" indent="0">
              <a:buNone/>
            </a:pPr>
            <a:r>
              <a:rPr lang="en-US" altLang="zh-CN" dirty="0"/>
              <a:t>– Atomic bit manipulation (bit-banding), delivering maximum memory utilization and streamlined peripheral control</a:t>
            </a:r>
          </a:p>
          <a:p>
            <a:pPr marL="457200" lvl="1" indent="0">
              <a:buNone/>
            </a:pPr>
            <a:r>
              <a:rPr lang="en-US" altLang="zh-CN" dirty="0"/>
              <a:t>– Unaligned data access, enabling data to be efficiently packed into memory</a:t>
            </a:r>
          </a:p>
          <a:p>
            <a:pPr marL="0" indent="0">
              <a:buNone/>
            </a:pPr>
            <a:r>
              <a:rPr lang="en-US" altLang="zh-CN" dirty="0"/>
              <a:t>■ IEEE754-compliant single-precision Floating-Point Unit (FPU)</a:t>
            </a:r>
          </a:p>
          <a:p>
            <a:pPr marL="0" indent="0">
              <a:buNone/>
            </a:pPr>
            <a:r>
              <a:rPr lang="en-US" altLang="zh-CN" dirty="0"/>
              <a:t>■ 16-bit SIMD vector processing unit</a:t>
            </a:r>
            <a:endParaRPr lang="en-US" altLang="zh-CN" sz="2200" dirty="0"/>
          </a:p>
          <a:p>
            <a:pPr marL="0" indent="0">
              <a:buNone/>
            </a:pPr>
            <a:r>
              <a:rPr lang="en-US" altLang="zh-CN" sz="2200" dirty="0"/>
              <a:t>■ Hardware division and fast digital-signal-processing orientated multiply accumulate</a:t>
            </a:r>
          </a:p>
          <a:p>
            <a:pPr marL="0" indent="0">
              <a:buNone/>
            </a:pPr>
            <a:r>
              <a:rPr lang="en-US" altLang="zh-CN" sz="2200" dirty="0"/>
              <a:t>■ Saturating arithmetic for signal processing</a:t>
            </a:r>
          </a:p>
        </p:txBody>
      </p:sp>
      <p:sp>
        <p:nvSpPr>
          <p:cNvPr id="3" name="标题 2"/>
          <p:cNvSpPr>
            <a:spLocks noGrp="1"/>
          </p:cNvSpPr>
          <p:nvPr>
            <p:ph type="title"/>
          </p:nvPr>
        </p:nvSpPr>
        <p:spPr/>
        <p:txBody>
          <a:bodyPr/>
          <a:lstStyle/>
          <a:p>
            <a:r>
              <a:rPr lang="en-US" altLang="zh-CN" dirty="0"/>
              <a:t>ARM Cortex-M4 Processor Core(2)</a:t>
            </a:r>
            <a:endParaRPr lang="zh-CN" altLang="en-US" dirty="0"/>
          </a:p>
        </p:txBody>
      </p:sp>
    </p:spTree>
    <p:extLst>
      <p:ext uri="{BB962C8B-B14F-4D97-AF65-F5344CB8AC3E}">
        <p14:creationId xmlns:p14="http://schemas.microsoft.com/office/powerpoint/2010/main" val="26554836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normAutofit fontScale="62500" lnSpcReduction="20000"/>
          </a:bodyPr>
          <a:lstStyle/>
          <a:p>
            <a:pPr>
              <a:defRPr/>
            </a:pPr>
            <a:r>
              <a:rPr lang="en-US" altLang="zh-CN" dirty="0">
                <a:latin typeface="+mn-ea"/>
              </a:rPr>
              <a:t>S800</a:t>
            </a:r>
            <a:r>
              <a:rPr lang="zh-CN" altLang="en-US" dirty="0">
                <a:latin typeface="+mn-ea"/>
              </a:rPr>
              <a:t>板上</a:t>
            </a:r>
            <a:r>
              <a:rPr lang="en-US" altLang="zh-CN" dirty="0">
                <a:latin typeface="+mn-ea"/>
              </a:rPr>
              <a:t>I2C</a:t>
            </a:r>
            <a:r>
              <a:rPr lang="zh-CN" altLang="en-US" dirty="0">
                <a:latin typeface="+mn-ea"/>
              </a:rPr>
              <a:t>器件编程</a:t>
            </a:r>
            <a:r>
              <a:rPr lang="en-US" altLang="zh-CN" dirty="0">
                <a:latin typeface="+mn-ea"/>
              </a:rPr>
              <a:t>-</a:t>
            </a:r>
            <a:r>
              <a:rPr lang="zh-CN" altLang="en-US" dirty="0">
                <a:latin typeface="+mn-ea"/>
              </a:rPr>
              <a:t>初始化</a:t>
            </a:r>
            <a:endParaRPr lang="en-US" altLang="zh-CN" dirty="0">
              <a:latin typeface="+mn-ea"/>
            </a:endParaRPr>
          </a:p>
          <a:p>
            <a:pPr lvl="1"/>
            <a:r>
              <a:rPr lang="en-US" altLang="zh-CN" sz="2300" i="1" dirty="0">
                <a:solidFill>
                  <a:schemeClr val="accent1"/>
                </a:solidFill>
              </a:rPr>
              <a:t>void S800_I2C0_Init(void){</a:t>
            </a:r>
          </a:p>
          <a:p>
            <a:pPr lvl="1"/>
            <a:r>
              <a:rPr lang="en-US" altLang="zh-CN" sz="2300" i="1" dirty="0">
                <a:solidFill>
                  <a:schemeClr val="accent1"/>
                </a:solidFill>
              </a:rPr>
              <a:t>  uint8_t result;</a:t>
            </a:r>
          </a:p>
          <a:p>
            <a:pPr lvl="1"/>
            <a:r>
              <a:rPr lang="en-US" altLang="zh-CN" sz="2300" i="1" dirty="0">
                <a:solidFill>
                  <a:schemeClr val="accent1"/>
                </a:solidFill>
              </a:rPr>
              <a:t>  </a:t>
            </a:r>
            <a:r>
              <a:rPr lang="en-US" altLang="zh-CN" sz="2300" i="1" dirty="0" err="1">
                <a:solidFill>
                  <a:schemeClr val="accent1"/>
                </a:solidFill>
              </a:rPr>
              <a:t>SysCtlPeripheralEnable</a:t>
            </a:r>
            <a:r>
              <a:rPr lang="en-US" altLang="zh-CN" sz="2300" i="1" dirty="0">
                <a:solidFill>
                  <a:schemeClr val="accent1"/>
                </a:solidFill>
              </a:rPr>
              <a:t>(SYSCTL_PERIPH_I2C0);</a:t>
            </a:r>
          </a:p>
          <a:p>
            <a:pPr lvl="1"/>
            <a:r>
              <a:rPr lang="en-US" altLang="zh-CN" sz="2300" i="1" dirty="0">
                <a:solidFill>
                  <a:schemeClr val="accent1"/>
                </a:solidFill>
              </a:rPr>
              <a:t>  </a:t>
            </a:r>
            <a:r>
              <a:rPr lang="en-US" altLang="zh-CN" sz="2300" i="1" dirty="0" err="1">
                <a:solidFill>
                  <a:schemeClr val="accent1"/>
                </a:solidFill>
              </a:rPr>
              <a:t>SysCtlPeripheralEnable</a:t>
            </a:r>
            <a:r>
              <a:rPr lang="en-US" altLang="zh-CN" sz="2300" i="1" dirty="0">
                <a:solidFill>
                  <a:schemeClr val="accent1"/>
                </a:solidFill>
              </a:rPr>
              <a:t>(SYSCTL_PERIPH_GPIOB);</a:t>
            </a:r>
          </a:p>
          <a:p>
            <a:pPr lvl="1"/>
            <a:r>
              <a:rPr lang="en-US" altLang="zh-CN" sz="2300" i="1" dirty="0">
                <a:solidFill>
                  <a:schemeClr val="accent1"/>
                </a:solidFill>
              </a:rPr>
              <a:t>	</a:t>
            </a:r>
            <a:r>
              <a:rPr lang="en-US" altLang="zh-CN" sz="2300" i="1" dirty="0" err="1">
                <a:solidFill>
                  <a:schemeClr val="accent1"/>
                </a:solidFill>
              </a:rPr>
              <a:t>GPIOPinConfigure</a:t>
            </a:r>
            <a:r>
              <a:rPr lang="en-US" altLang="zh-CN" sz="2300" i="1" dirty="0">
                <a:solidFill>
                  <a:schemeClr val="accent1"/>
                </a:solidFill>
              </a:rPr>
              <a:t>(GPIO_PB2_I2C0SCL);</a:t>
            </a:r>
          </a:p>
          <a:p>
            <a:pPr lvl="1"/>
            <a:r>
              <a:rPr lang="en-US" altLang="zh-CN" sz="2300" i="1" dirty="0">
                <a:solidFill>
                  <a:schemeClr val="accent1"/>
                </a:solidFill>
              </a:rPr>
              <a:t>  </a:t>
            </a:r>
            <a:r>
              <a:rPr lang="en-US" altLang="zh-CN" sz="2300" i="1" dirty="0" err="1">
                <a:solidFill>
                  <a:schemeClr val="accent1"/>
                </a:solidFill>
              </a:rPr>
              <a:t>GPIOPinConfigure</a:t>
            </a:r>
            <a:r>
              <a:rPr lang="en-US" altLang="zh-CN" sz="2300" i="1" dirty="0">
                <a:solidFill>
                  <a:schemeClr val="accent1"/>
                </a:solidFill>
              </a:rPr>
              <a:t>(GPIO_PB3_I2C0SDA);</a:t>
            </a:r>
          </a:p>
          <a:p>
            <a:pPr lvl="1"/>
            <a:r>
              <a:rPr lang="en-US" altLang="zh-CN" sz="2300" i="1" dirty="0">
                <a:solidFill>
                  <a:schemeClr val="accent1"/>
                </a:solidFill>
              </a:rPr>
              <a:t>  GPIOPinTypeI2CSCL(GPIO_PORTB_BASE, GPIO_PIN_2);</a:t>
            </a:r>
          </a:p>
          <a:p>
            <a:pPr lvl="1"/>
            <a:r>
              <a:rPr lang="en-US" altLang="zh-CN" sz="2300" i="1" dirty="0">
                <a:solidFill>
                  <a:schemeClr val="accent1"/>
                </a:solidFill>
              </a:rPr>
              <a:t>  GPIOPinTypeI2C(GPIO_PORTB_BASE, GPIO_PIN_3);</a:t>
            </a:r>
          </a:p>
          <a:p>
            <a:pPr lvl="1"/>
            <a:r>
              <a:rPr lang="en-US" altLang="zh-CN" sz="2300" i="1" dirty="0">
                <a:solidFill>
                  <a:schemeClr val="accent1"/>
                </a:solidFill>
              </a:rPr>
              <a:t>	I2CMasterInitExpClk(I2C0_BASE,ui32SysClock, true);				//config I2C0 400k</a:t>
            </a:r>
          </a:p>
          <a:p>
            <a:pPr lvl="1"/>
            <a:r>
              <a:rPr lang="en-US" altLang="zh-CN" sz="2300" i="1" dirty="0">
                <a:solidFill>
                  <a:schemeClr val="accent1"/>
                </a:solidFill>
              </a:rPr>
              <a:t>	I2CMasterEnable(I2C0_BASE);	</a:t>
            </a:r>
          </a:p>
          <a:p>
            <a:pPr lvl="1"/>
            <a:r>
              <a:rPr lang="en-US" altLang="zh-CN" sz="2300" i="1" dirty="0">
                <a:solidFill>
                  <a:schemeClr val="accent1"/>
                </a:solidFill>
              </a:rPr>
              <a:t>	result = I2C0_WriteByte(TCA6424_I2CADDR,TCA6424_CONFIG_PORT0,0x0ff);		//config port 0 as input</a:t>
            </a:r>
          </a:p>
          <a:p>
            <a:pPr lvl="1"/>
            <a:r>
              <a:rPr lang="en-US" altLang="zh-CN" sz="2300" i="1" dirty="0">
                <a:solidFill>
                  <a:schemeClr val="accent1"/>
                </a:solidFill>
              </a:rPr>
              <a:t>	result = I2C0_WriteByte(TCA6424_I2CADDR,TCA6424_CONFIG_PORT1,0x0);		//config port 1 as output</a:t>
            </a:r>
          </a:p>
          <a:p>
            <a:pPr lvl="1"/>
            <a:r>
              <a:rPr lang="en-US" altLang="zh-CN" sz="2300" i="1" dirty="0">
                <a:solidFill>
                  <a:schemeClr val="accent1"/>
                </a:solidFill>
              </a:rPr>
              <a:t>	result = I2C0_WriteByte(TCA6424_I2CADDR,TCA6424_CONFIG_PORT2,0x0);		//config port 2 as output </a:t>
            </a:r>
          </a:p>
          <a:p>
            <a:pPr lvl="1"/>
            <a:r>
              <a:rPr lang="en-US" altLang="zh-CN" sz="2300" i="1" dirty="0">
                <a:solidFill>
                  <a:schemeClr val="accent1"/>
                </a:solidFill>
              </a:rPr>
              <a:t>	result = I2C0_WriteByte(PCA9557_I2CADDR,PCA9557_CONFIG,0x00);		//config port as output</a:t>
            </a:r>
          </a:p>
          <a:p>
            <a:pPr lvl="1"/>
            <a:r>
              <a:rPr lang="en-US" altLang="zh-CN" sz="2300" i="1" dirty="0">
                <a:solidFill>
                  <a:schemeClr val="accent1"/>
                </a:solidFill>
              </a:rPr>
              <a:t>	result = I2C0_WriteByte(PCA9557_I2CADDR,PCA9557_OUTPUT,0x0ff);		//turn off the LED1-8	</a:t>
            </a:r>
          </a:p>
          <a:p>
            <a:pPr lvl="1"/>
            <a:r>
              <a:rPr lang="en-US" altLang="zh-CN" sz="2300" i="1" dirty="0">
                <a:solidFill>
                  <a:schemeClr val="accent1"/>
                </a:solidFill>
              </a:rPr>
              <a:t>}</a:t>
            </a:r>
            <a:endParaRPr lang="en-US" altLang="zh-CN" sz="2300" dirty="0"/>
          </a:p>
        </p:txBody>
      </p:sp>
      <p:sp>
        <p:nvSpPr>
          <p:cNvPr id="3" name="标题 2"/>
          <p:cNvSpPr>
            <a:spLocks noGrp="1"/>
          </p:cNvSpPr>
          <p:nvPr>
            <p:ph type="title"/>
          </p:nvPr>
        </p:nvSpPr>
        <p:spPr/>
        <p:txBody>
          <a:bodyPr/>
          <a:lstStyle/>
          <a:p>
            <a:r>
              <a:rPr lang="en-US" altLang="zh-CN" dirty="0"/>
              <a:t>I2C</a:t>
            </a:r>
            <a:r>
              <a:rPr lang="zh-CN" altLang="en-US" dirty="0"/>
              <a:t>（</a:t>
            </a:r>
            <a:r>
              <a:rPr lang="en-US" altLang="zh-CN" dirty="0"/>
              <a:t>16</a:t>
            </a:r>
            <a:r>
              <a:rPr lang="zh-CN" altLang="en-US" dirty="0"/>
              <a:t>）</a:t>
            </a:r>
          </a:p>
        </p:txBody>
      </p:sp>
      <p:sp>
        <p:nvSpPr>
          <p:cNvPr id="4"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6670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PCA9557</a:t>
            </a:r>
            <a:endParaRPr kumimoji="0" lang="en-US" altLang="zh-CN" sz="500" b="0" i="0" u="none" strike="noStrike" cap="none" normalizeH="0" baseline="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a:t>
            </a:r>
            <a:r>
              <a:rPr kumimoji="0" lang="zh-CN" altLang="en-US" sz="10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地址定义</a:t>
            </a: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a:t>
            </a:r>
            <a:r>
              <a:rPr kumimoji="0" lang="zh-CN" altLang="en-US" sz="500" b="0" i="0" u="none" strike="noStrike" cap="none" normalizeH="0" baseline="0">
                <a:ln>
                  <a:noFill/>
                </a:ln>
                <a:solidFill>
                  <a:schemeClr val="tx1"/>
                </a:solidFill>
                <a:effectLst/>
              </a:rPr>
              <a:t> </a:t>
            </a:r>
            <a:endParaRPr kumimoji="0" lang="zh-CN"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359912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normAutofit/>
          </a:bodyPr>
          <a:lstStyle/>
          <a:p>
            <a:pPr>
              <a:defRPr/>
            </a:pPr>
            <a:r>
              <a:rPr lang="en-US" altLang="zh-CN" dirty="0">
                <a:latin typeface="+mn-ea"/>
              </a:rPr>
              <a:t>S800</a:t>
            </a:r>
            <a:r>
              <a:rPr lang="zh-CN" altLang="en-US" dirty="0">
                <a:latin typeface="+mn-ea"/>
              </a:rPr>
              <a:t>板上</a:t>
            </a:r>
            <a:r>
              <a:rPr lang="en-US" altLang="zh-CN" dirty="0">
                <a:latin typeface="+mn-ea"/>
              </a:rPr>
              <a:t>I2C</a:t>
            </a:r>
            <a:r>
              <a:rPr lang="zh-CN" altLang="en-US" dirty="0">
                <a:latin typeface="+mn-ea"/>
              </a:rPr>
              <a:t>器件编程</a:t>
            </a:r>
            <a:r>
              <a:rPr lang="en-US" altLang="zh-CN" dirty="0">
                <a:latin typeface="+mn-ea"/>
              </a:rPr>
              <a:t>-</a:t>
            </a:r>
            <a:r>
              <a:rPr lang="zh-CN" altLang="en-US" dirty="0">
                <a:latin typeface="+mn-ea"/>
              </a:rPr>
              <a:t>编程示例</a:t>
            </a:r>
            <a:endParaRPr lang="en-US" altLang="zh-CN" dirty="0">
              <a:latin typeface="+mn-ea"/>
            </a:endParaRPr>
          </a:p>
          <a:p>
            <a:r>
              <a:rPr lang="en-US" altLang="zh-CN" i="1" dirty="0">
                <a:solidFill>
                  <a:schemeClr val="accent1"/>
                </a:solidFill>
              </a:rPr>
              <a:t>result 	= I2C0_WriteByte(TCA6424_I2CADDR,TCA6424_OUTPUT_PORT1,seg7[0]);//write port 1 	</a:t>
            </a:r>
          </a:p>
          <a:p>
            <a:r>
              <a:rPr lang="en-US" altLang="zh-CN" i="1" dirty="0">
                <a:solidFill>
                  <a:schemeClr val="accent1"/>
                </a:solidFill>
              </a:rPr>
              <a:t>result 	= I2C0_WriteByte(TCA6424_I2CADDR,TCA6424_OUTPUT_PORT2,0x1);//write port 2</a:t>
            </a:r>
          </a:p>
          <a:p>
            <a:r>
              <a:rPr lang="en-US" altLang="zh-CN" i="1" dirty="0">
                <a:solidFill>
                  <a:schemeClr val="accent1"/>
                </a:solidFill>
              </a:rPr>
              <a:t>result = I2C0_WriteByte(PCA9557_I2CADDR,PCA9557_OUTPUT, 0x0);//write PCA9557 0</a:t>
            </a:r>
          </a:p>
          <a:p>
            <a:r>
              <a:rPr lang="zh-CN" altLang="en-US" dirty="0"/>
              <a:t>第一行表示写数码管段码，将</a:t>
            </a:r>
            <a:r>
              <a:rPr lang="en-US" altLang="zh-CN" dirty="0"/>
              <a:t>0</a:t>
            </a:r>
            <a:r>
              <a:rPr lang="zh-CN" altLang="en-US" dirty="0"/>
              <a:t>对应的七段显示码写入</a:t>
            </a:r>
            <a:endParaRPr lang="en-US" altLang="zh-CN" dirty="0"/>
          </a:p>
          <a:p>
            <a:r>
              <a:rPr lang="zh-CN" altLang="en-US" dirty="0"/>
              <a:t>第二行表示选通数码管位段，此处选通最左边的一位，即在第</a:t>
            </a:r>
            <a:r>
              <a:rPr lang="en-US" altLang="zh-CN" dirty="0"/>
              <a:t>1</a:t>
            </a:r>
            <a:r>
              <a:rPr lang="zh-CN" altLang="en-US" dirty="0"/>
              <a:t>位显示“</a:t>
            </a:r>
            <a:r>
              <a:rPr lang="en-US" altLang="zh-CN" dirty="0"/>
              <a:t>0</a:t>
            </a:r>
            <a:r>
              <a:rPr lang="zh-CN" altLang="en-US" dirty="0"/>
              <a:t>”</a:t>
            </a:r>
            <a:endParaRPr lang="en-US" altLang="zh-CN" dirty="0"/>
          </a:p>
          <a:p>
            <a:r>
              <a:rPr lang="zh-CN" altLang="en-US" dirty="0"/>
              <a:t>第三行表示对</a:t>
            </a:r>
            <a:r>
              <a:rPr lang="en-US" altLang="zh-CN" dirty="0"/>
              <a:t>PCA9557</a:t>
            </a:r>
            <a:r>
              <a:rPr lang="zh-CN" altLang="en-US" dirty="0"/>
              <a:t>写入</a:t>
            </a:r>
            <a:r>
              <a:rPr lang="en-US" altLang="zh-CN" dirty="0"/>
              <a:t>0</a:t>
            </a:r>
            <a:r>
              <a:rPr lang="zh-CN" altLang="en-US" dirty="0"/>
              <a:t>，即点亮全部的</a:t>
            </a:r>
            <a:r>
              <a:rPr lang="en-US" altLang="zh-CN" dirty="0"/>
              <a:t>LED</a:t>
            </a:r>
          </a:p>
          <a:p>
            <a:pPr lvl="1">
              <a:defRPr/>
            </a:pPr>
            <a:endParaRPr lang="en-US" altLang="zh-CN" dirty="0">
              <a:latin typeface="+mn-ea"/>
            </a:endParaRPr>
          </a:p>
          <a:p>
            <a:pPr lvl="1"/>
            <a:endParaRPr lang="en-US" altLang="zh-CN" sz="2300" dirty="0"/>
          </a:p>
        </p:txBody>
      </p:sp>
      <p:sp>
        <p:nvSpPr>
          <p:cNvPr id="3" name="标题 2"/>
          <p:cNvSpPr>
            <a:spLocks noGrp="1"/>
          </p:cNvSpPr>
          <p:nvPr>
            <p:ph type="title"/>
          </p:nvPr>
        </p:nvSpPr>
        <p:spPr/>
        <p:txBody>
          <a:bodyPr/>
          <a:lstStyle/>
          <a:p>
            <a:r>
              <a:rPr lang="en-US" altLang="zh-CN" dirty="0"/>
              <a:t>I2C</a:t>
            </a:r>
            <a:r>
              <a:rPr lang="zh-CN" altLang="en-US" dirty="0"/>
              <a:t>（</a:t>
            </a:r>
            <a:r>
              <a:rPr lang="en-US" altLang="zh-CN" dirty="0"/>
              <a:t>17</a:t>
            </a:r>
            <a:r>
              <a:rPr lang="zh-CN" altLang="en-US" dirty="0"/>
              <a:t>）</a:t>
            </a:r>
          </a:p>
        </p:txBody>
      </p:sp>
      <p:sp>
        <p:nvSpPr>
          <p:cNvPr id="4"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6670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PCA9557</a:t>
            </a:r>
            <a:endParaRPr kumimoji="0" lang="en-US" altLang="zh-CN" sz="500" b="0" i="0" u="none" strike="noStrike" cap="none" normalizeH="0" baseline="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a:t>
            </a:r>
            <a:r>
              <a:rPr kumimoji="0" lang="zh-CN" altLang="en-US" sz="10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地址定义</a:t>
            </a: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a:t>
            </a:r>
            <a:r>
              <a:rPr kumimoji="0" lang="zh-CN" altLang="en-US" sz="500" b="0" i="0" u="none" strike="noStrike" cap="none" normalizeH="0" baseline="0">
                <a:ln>
                  <a:noFill/>
                </a:ln>
                <a:solidFill>
                  <a:schemeClr val="tx1"/>
                </a:solidFill>
                <a:effectLst/>
              </a:rPr>
              <a:t> </a:t>
            </a:r>
            <a:endParaRPr kumimoji="0" lang="zh-CN"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936172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normAutofit fontScale="92500" lnSpcReduction="20000"/>
          </a:bodyPr>
          <a:lstStyle/>
          <a:p>
            <a:pPr lvl="1">
              <a:defRPr/>
            </a:pPr>
            <a:r>
              <a:rPr kumimoji="1" lang="en-US" altLang="zh-CN" dirty="0">
                <a:latin typeface="Times New Roman" panose="02020603050405020304" pitchFamily="18" charset="0"/>
              </a:rPr>
              <a:t>UART</a:t>
            </a:r>
            <a:r>
              <a:rPr kumimoji="1" lang="zh-CN" altLang="en-US" dirty="0">
                <a:latin typeface="Times New Roman" panose="02020603050405020304" pitchFamily="18" charset="0"/>
              </a:rPr>
              <a:t>简介</a:t>
            </a:r>
            <a:endParaRPr kumimoji="1" lang="en-US" altLang="zh-CN" dirty="0">
              <a:latin typeface="Times New Roman" panose="02020603050405020304" pitchFamily="18" charset="0"/>
            </a:endParaRPr>
          </a:p>
          <a:p>
            <a:pPr lvl="2">
              <a:defRPr/>
            </a:pPr>
            <a:r>
              <a:rPr lang="en-US" altLang="zh-CN" b="1" dirty="0"/>
              <a:t>Universal Asynchronous Receivers/Transmitters</a:t>
            </a:r>
            <a:r>
              <a:rPr kumimoji="1" lang="zh-CN" altLang="en-US" sz="1800" b="1" dirty="0">
                <a:latin typeface="Times New Roman" panose="02020603050405020304" pitchFamily="18" charset="0"/>
              </a:rPr>
              <a:t>通用异步收发器</a:t>
            </a:r>
            <a:r>
              <a:rPr kumimoji="1" lang="zh-CN" altLang="en-US" dirty="0">
                <a:latin typeface="Times New Roman" panose="02020603050405020304" pitchFamily="18" charset="0"/>
              </a:rPr>
              <a:t>是实现设备间异步串行通信的关键模块。</a:t>
            </a:r>
            <a:endParaRPr kumimoji="1" lang="en-US" altLang="zh-CN" dirty="0">
              <a:latin typeface="Times New Roman" panose="02020603050405020304" pitchFamily="18" charset="0"/>
            </a:endParaRPr>
          </a:p>
          <a:p>
            <a:pPr lvl="2">
              <a:defRPr/>
            </a:pPr>
            <a:r>
              <a:rPr kumimoji="1" lang="en-US" altLang="zh-CN" dirty="0">
                <a:latin typeface="Times New Roman" panose="02020603050405020304" pitchFamily="18" charset="0"/>
              </a:rPr>
              <a:t>UART</a:t>
            </a:r>
            <a:r>
              <a:rPr kumimoji="1" lang="zh-CN" altLang="en-US" dirty="0">
                <a:latin typeface="Times New Roman" panose="02020603050405020304" pitchFamily="18" charset="0"/>
              </a:rPr>
              <a:t>是一种通用串行数据总线，用于异步通信。该总线双向通信，可以实现全双工传输和接收。在嵌入式设计中，</a:t>
            </a:r>
            <a:r>
              <a:rPr kumimoji="1" lang="en-US" altLang="zh-CN" dirty="0">
                <a:latin typeface="Times New Roman" panose="02020603050405020304" pitchFamily="18" charset="0"/>
              </a:rPr>
              <a:t>UART</a:t>
            </a:r>
            <a:r>
              <a:rPr kumimoji="1" lang="zh-CN" altLang="en-US" dirty="0">
                <a:latin typeface="Times New Roman" panose="02020603050405020304" pitchFamily="18" charset="0"/>
              </a:rPr>
              <a:t>用于主机与辅助设备通信，如汽车音响与外接</a:t>
            </a:r>
            <a:r>
              <a:rPr kumimoji="1" lang="en-US" altLang="zh-CN" dirty="0">
                <a:latin typeface="Times New Roman" panose="02020603050405020304" pitchFamily="18" charset="0"/>
              </a:rPr>
              <a:t>AP</a:t>
            </a:r>
            <a:r>
              <a:rPr kumimoji="1" lang="zh-CN" altLang="en-US" dirty="0">
                <a:latin typeface="Times New Roman" panose="02020603050405020304" pitchFamily="18" charset="0"/>
              </a:rPr>
              <a:t>之间的通信，与</a:t>
            </a:r>
            <a:r>
              <a:rPr kumimoji="1" lang="en-US" altLang="zh-CN" dirty="0">
                <a:latin typeface="Times New Roman" panose="02020603050405020304" pitchFamily="18" charset="0"/>
              </a:rPr>
              <a:t>PC</a:t>
            </a:r>
            <a:r>
              <a:rPr kumimoji="1" lang="zh-CN" altLang="en-US" dirty="0">
                <a:latin typeface="Times New Roman" panose="02020603050405020304" pitchFamily="18" charset="0"/>
              </a:rPr>
              <a:t>机通信包括与监控调试器和其它器件，如</a:t>
            </a:r>
            <a:r>
              <a:rPr kumimoji="1" lang="en-US" altLang="zh-CN" dirty="0">
                <a:latin typeface="Times New Roman" panose="02020603050405020304" pitchFamily="18" charset="0"/>
              </a:rPr>
              <a:t>EEPROM</a:t>
            </a:r>
            <a:r>
              <a:rPr kumimoji="1" lang="zh-CN" altLang="en-US" dirty="0">
                <a:latin typeface="Times New Roman" panose="02020603050405020304" pitchFamily="18" charset="0"/>
              </a:rPr>
              <a:t>通信。</a:t>
            </a:r>
            <a:r>
              <a:rPr lang="en-US" altLang="zh-CN" b="1" dirty="0"/>
              <a:t> UART</a:t>
            </a:r>
            <a:r>
              <a:rPr lang="zh-CN" altLang="en-US" b="1" dirty="0"/>
              <a:t>通信时需保证收发两端的帧格式一致，否则会出现通信错误</a:t>
            </a:r>
            <a:endParaRPr kumimoji="1" lang="en-US" altLang="zh-CN" dirty="0">
              <a:latin typeface="Times New Roman" panose="02020603050405020304" pitchFamily="18" charset="0"/>
            </a:endParaRPr>
          </a:p>
          <a:p>
            <a:pPr lvl="1">
              <a:defRPr/>
            </a:pPr>
            <a:r>
              <a:rPr kumimoji="1" lang="en-US" altLang="zh-CN" dirty="0">
                <a:latin typeface="Times New Roman" panose="02020603050405020304" pitchFamily="18" charset="0"/>
              </a:rPr>
              <a:t>TM4C1294NCPDT UART</a:t>
            </a:r>
          </a:p>
          <a:p>
            <a:pPr lvl="2">
              <a:defRPr/>
            </a:pPr>
            <a:r>
              <a:rPr kumimoji="1" lang="en-US" altLang="zh-CN" dirty="0">
                <a:latin typeface="Times New Roman" panose="02020603050405020304" pitchFamily="18" charset="0"/>
              </a:rPr>
              <a:t>8</a:t>
            </a:r>
            <a:r>
              <a:rPr kumimoji="1" lang="zh-CN" altLang="en-US" dirty="0">
                <a:latin typeface="Times New Roman" panose="02020603050405020304" pitchFamily="18" charset="0"/>
              </a:rPr>
              <a:t>个标准的</a:t>
            </a:r>
            <a:r>
              <a:rPr kumimoji="1" lang="en-US" altLang="zh-CN" dirty="0">
                <a:latin typeface="Times New Roman" panose="02020603050405020304" pitchFamily="18" charset="0"/>
              </a:rPr>
              <a:t>UART</a:t>
            </a:r>
          </a:p>
          <a:p>
            <a:pPr lvl="2">
              <a:defRPr/>
            </a:pPr>
            <a:r>
              <a:rPr kumimoji="1" lang="en-US" altLang="zh-CN" dirty="0">
                <a:latin typeface="Times New Roman" panose="02020603050405020304" pitchFamily="18" charset="0"/>
              </a:rPr>
              <a:t>16</a:t>
            </a:r>
            <a:r>
              <a:rPr kumimoji="1" lang="zh-CN" altLang="en-US" dirty="0">
                <a:latin typeface="Times New Roman" panose="02020603050405020304" pitchFamily="18" charset="0"/>
              </a:rPr>
              <a:t>个</a:t>
            </a:r>
            <a:r>
              <a:rPr kumimoji="1" lang="en-US" altLang="zh-CN" dirty="0">
                <a:latin typeface="Times New Roman" panose="02020603050405020304" pitchFamily="18" charset="0"/>
              </a:rPr>
              <a:t>8</a:t>
            </a:r>
            <a:r>
              <a:rPr kumimoji="1" lang="zh-CN" altLang="en-US" dirty="0">
                <a:latin typeface="Times New Roman" panose="02020603050405020304" pitchFamily="18" charset="0"/>
              </a:rPr>
              <a:t>位</a:t>
            </a:r>
            <a:r>
              <a:rPr kumimoji="1" lang="en-US" altLang="zh-CN" dirty="0">
                <a:latin typeface="Times New Roman" panose="02020603050405020304" pitchFamily="18" charset="0"/>
              </a:rPr>
              <a:t>FIFO</a:t>
            </a:r>
            <a:r>
              <a:rPr kumimoji="1" lang="zh-CN" altLang="en-US" dirty="0">
                <a:latin typeface="Times New Roman" panose="02020603050405020304" pitchFamily="18" charset="0"/>
              </a:rPr>
              <a:t>用于</a:t>
            </a:r>
            <a:r>
              <a:rPr kumimoji="1" lang="en-US" altLang="zh-CN" dirty="0">
                <a:latin typeface="Times New Roman" panose="02020603050405020304" pitchFamily="18" charset="0"/>
              </a:rPr>
              <a:t>TX</a:t>
            </a:r>
            <a:r>
              <a:rPr kumimoji="1" lang="zh-CN" altLang="en-US" dirty="0">
                <a:latin typeface="Times New Roman" panose="02020603050405020304" pitchFamily="18" charset="0"/>
              </a:rPr>
              <a:t>和</a:t>
            </a:r>
            <a:r>
              <a:rPr kumimoji="1" lang="en-US" altLang="zh-CN" dirty="0">
                <a:latin typeface="Times New Roman" panose="02020603050405020304" pitchFamily="18" charset="0"/>
              </a:rPr>
              <a:t>RX</a:t>
            </a:r>
            <a:r>
              <a:rPr kumimoji="1" lang="zh-CN" altLang="en-US" dirty="0">
                <a:latin typeface="Times New Roman" panose="02020603050405020304" pitchFamily="18" charset="0"/>
              </a:rPr>
              <a:t>，减少</a:t>
            </a:r>
            <a:r>
              <a:rPr kumimoji="1" lang="en-US" altLang="zh-CN" dirty="0">
                <a:latin typeface="Times New Roman" panose="02020603050405020304" pitchFamily="18" charset="0"/>
              </a:rPr>
              <a:t>CPU</a:t>
            </a:r>
            <a:r>
              <a:rPr kumimoji="1" lang="zh-CN" altLang="en-US" dirty="0">
                <a:latin typeface="Times New Roman" panose="02020603050405020304" pitchFamily="18" charset="0"/>
              </a:rPr>
              <a:t>中断服务时间</a:t>
            </a:r>
            <a:endParaRPr kumimoji="1" lang="en-US" altLang="zh-CN" dirty="0">
              <a:latin typeface="Times New Roman" panose="02020603050405020304" pitchFamily="18" charset="0"/>
            </a:endParaRPr>
          </a:p>
          <a:p>
            <a:pPr lvl="2">
              <a:defRPr/>
            </a:pPr>
            <a:r>
              <a:rPr kumimoji="1" lang="en-US" altLang="zh-CN" dirty="0">
                <a:latin typeface="Times New Roman" panose="02020603050405020304" pitchFamily="18" charset="0"/>
              </a:rPr>
              <a:t>FIFO</a:t>
            </a:r>
            <a:r>
              <a:rPr kumimoji="1" lang="zh-CN" altLang="en-US" dirty="0">
                <a:latin typeface="Times New Roman" panose="02020603050405020304" pitchFamily="18" charset="0"/>
              </a:rPr>
              <a:t>触发深度可调整，</a:t>
            </a:r>
            <a:r>
              <a:rPr kumimoji="1" lang="en-US" altLang="zh-CN" dirty="0">
                <a:latin typeface="Times New Roman" panose="02020603050405020304" pitchFamily="18" charset="0"/>
              </a:rPr>
              <a:t>1/8, 1/4, 1/2, 3/4, and 7/8 </a:t>
            </a:r>
          </a:p>
          <a:p>
            <a:pPr lvl="2">
              <a:defRPr/>
            </a:pPr>
            <a:r>
              <a:rPr kumimoji="1" lang="en-US" altLang="zh-CN" dirty="0">
                <a:latin typeface="Times New Roman" panose="02020603050405020304" pitchFamily="18" charset="0"/>
              </a:rPr>
              <a:t>IRDA</a:t>
            </a:r>
            <a:r>
              <a:rPr kumimoji="1" lang="zh-CN" altLang="en-US" dirty="0">
                <a:latin typeface="Times New Roman" panose="02020603050405020304" pitchFamily="18" charset="0"/>
              </a:rPr>
              <a:t>格式红外支持</a:t>
            </a:r>
            <a:endParaRPr kumimoji="1" lang="en-US" altLang="zh-CN" dirty="0">
              <a:latin typeface="Times New Roman" panose="02020603050405020304" pitchFamily="18" charset="0"/>
            </a:endParaRPr>
          </a:p>
          <a:p>
            <a:pPr lvl="2">
              <a:defRPr/>
            </a:pPr>
            <a:r>
              <a:rPr kumimoji="1" lang="en-US" altLang="zh-CN" dirty="0">
                <a:latin typeface="Times New Roman" panose="02020603050405020304" pitchFamily="18" charset="0"/>
              </a:rPr>
              <a:t>ISO7816 SD</a:t>
            </a:r>
            <a:r>
              <a:rPr kumimoji="1" lang="zh-CN" altLang="en-US" dirty="0">
                <a:latin typeface="Times New Roman" panose="02020603050405020304" pitchFamily="18" charset="0"/>
              </a:rPr>
              <a:t>卡格式支持</a:t>
            </a:r>
            <a:endParaRPr kumimoji="1" lang="en-US" altLang="zh-CN" dirty="0">
              <a:latin typeface="Times New Roman" panose="02020603050405020304" pitchFamily="18" charset="0"/>
            </a:endParaRPr>
          </a:p>
          <a:p>
            <a:pPr lvl="2">
              <a:defRPr/>
            </a:pPr>
            <a:r>
              <a:rPr lang="zh-CN" altLang="en-US" dirty="0"/>
              <a:t>可编程串行传输字符</a:t>
            </a:r>
            <a:endParaRPr lang="en-US" altLang="zh-CN" dirty="0"/>
          </a:p>
          <a:p>
            <a:pPr lvl="3">
              <a:defRPr/>
            </a:pPr>
            <a:r>
              <a:rPr lang="en-US" altLang="zh-CN" dirty="0"/>
              <a:t>5</a:t>
            </a:r>
            <a:r>
              <a:rPr lang="zh-CN" altLang="en-US" dirty="0"/>
              <a:t>，</a:t>
            </a:r>
            <a:r>
              <a:rPr lang="en-US" altLang="zh-CN" dirty="0"/>
              <a:t>6</a:t>
            </a:r>
            <a:r>
              <a:rPr lang="zh-CN" altLang="en-US" dirty="0"/>
              <a:t>，</a:t>
            </a:r>
            <a:r>
              <a:rPr lang="en-US" altLang="zh-CN" dirty="0"/>
              <a:t>7</a:t>
            </a:r>
            <a:r>
              <a:rPr lang="zh-CN" altLang="en-US" dirty="0"/>
              <a:t>，</a:t>
            </a:r>
            <a:r>
              <a:rPr lang="en-US" altLang="zh-CN" dirty="0"/>
              <a:t>8</a:t>
            </a:r>
            <a:r>
              <a:rPr lang="zh-CN" altLang="en-US" dirty="0"/>
              <a:t>位每字符</a:t>
            </a:r>
            <a:endParaRPr lang="en-US" altLang="zh-CN" dirty="0"/>
          </a:p>
          <a:p>
            <a:pPr lvl="3">
              <a:defRPr/>
            </a:pPr>
            <a:r>
              <a:rPr lang="en-US" altLang="zh-CN" dirty="0"/>
              <a:t>EVEN</a:t>
            </a:r>
            <a:r>
              <a:rPr lang="zh-CN" altLang="en-US" dirty="0"/>
              <a:t>，</a:t>
            </a:r>
            <a:r>
              <a:rPr lang="en-US" altLang="zh-CN" dirty="0"/>
              <a:t>ODD</a:t>
            </a:r>
            <a:r>
              <a:rPr lang="zh-CN" altLang="en-US" dirty="0"/>
              <a:t>，</a:t>
            </a:r>
            <a:r>
              <a:rPr lang="en-US" altLang="zh-CN" dirty="0"/>
              <a:t>STICK</a:t>
            </a:r>
            <a:r>
              <a:rPr lang="zh-CN" altLang="en-US" dirty="0"/>
              <a:t>或没有奇偶校验位</a:t>
            </a:r>
            <a:endParaRPr lang="en-US" altLang="zh-CN" dirty="0"/>
          </a:p>
          <a:p>
            <a:pPr lvl="3">
              <a:defRPr/>
            </a:pPr>
            <a:r>
              <a:rPr lang="en-US" altLang="zh-CN" dirty="0"/>
              <a:t>1-2</a:t>
            </a:r>
            <a:r>
              <a:rPr lang="zh-CN" altLang="en-US" dirty="0"/>
              <a:t>位停止位</a:t>
            </a:r>
            <a:endParaRPr lang="en-US" altLang="zh-CN" dirty="0"/>
          </a:p>
          <a:p>
            <a:pPr marL="1371600" lvl="3" indent="0">
              <a:buNone/>
              <a:defRPr/>
            </a:pPr>
            <a:br>
              <a:rPr lang="en-US" altLang="zh-CN" dirty="0"/>
            </a:br>
            <a:endParaRPr kumimoji="1" lang="en-US" altLang="zh-CN" dirty="0">
              <a:latin typeface="Times New Roman" panose="02020603050405020304" pitchFamily="18" charset="0"/>
            </a:endParaRPr>
          </a:p>
          <a:p>
            <a:pPr lvl="2">
              <a:defRPr/>
            </a:pPr>
            <a:endParaRPr kumimoji="1" lang="en-US" altLang="zh-CN" dirty="0">
              <a:latin typeface="Times New Roman" panose="02020603050405020304" pitchFamily="18" charset="0"/>
            </a:endParaRPr>
          </a:p>
          <a:p>
            <a:pPr lvl="2">
              <a:defRPr/>
            </a:pPr>
            <a:endParaRPr kumimoji="1" lang="en-US" altLang="zh-CN" dirty="0">
              <a:latin typeface="Times New Roman" panose="02020603050405020304" pitchFamily="18" charset="0"/>
            </a:endParaRPr>
          </a:p>
          <a:p>
            <a:pPr lvl="2">
              <a:defRPr/>
            </a:pPr>
            <a:endParaRPr kumimoji="1" lang="en-US" altLang="zh-CN" dirty="0">
              <a:latin typeface="Times New Roman" panose="02020603050405020304" pitchFamily="18" charset="0"/>
            </a:endParaRPr>
          </a:p>
          <a:p>
            <a:pPr lvl="1"/>
            <a:endParaRPr lang="en-US" altLang="zh-CN" sz="2300" dirty="0"/>
          </a:p>
        </p:txBody>
      </p:sp>
      <p:sp>
        <p:nvSpPr>
          <p:cNvPr id="3" name="标题 2"/>
          <p:cNvSpPr>
            <a:spLocks noGrp="1"/>
          </p:cNvSpPr>
          <p:nvPr>
            <p:ph type="title"/>
          </p:nvPr>
        </p:nvSpPr>
        <p:spPr/>
        <p:txBody>
          <a:bodyPr/>
          <a:lstStyle/>
          <a:p>
            <a:r>
              <a:rPr lang="en-US" altLang="zh-CN" dirty="0"/>
              <a:t>UART(1)</a:t>
            </a:r>
            <a:endParaRPr lang="zh-CN" altLang="en-US" dirty="0"/>
          </a:p>
        </p:txBody>
      </p:sp>
      <p:sp>
        <p:nvSpPr>
          <p:cNvPr id="4"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6670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PCA9557</a:t>
            </a:r>
            <a:endParaRPr kumimoji="0" lang="en-US" altLang="zh-CN" sz="500" b="0" i="0" u="none" strike="noStrike" cap="none" normalizeH="0" baseline="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a:t>
            </a:r>
            <a:r>
              <a:rPr kumimoji="0" lang="zh-CN" altLang="en-US" sz="10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地址定义</a:t>
            </a: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a:t>
            </a:r>
            <a:r>
              <a:rPr kumimoji="0" lang="zh-CN" altLang="en-US" sz="500" b="0" i="0" u="none" strike="noStrike" cap="none" normalizeH="0" baseline="0">
                <a:ln>
                  <a:noFill/>
                </a:ln>
                <a:solidFill>
                  <a:schemeClr val="tx1"/>
                </a:solidFill>
                <a:effectLst/>
              </a:rPr>
              <a:t> </a:t>
            </a:r>
            <a:endParaRPr kumimoji="0" lang="zh-CN" altLang="en-US" sz="1800" b="0" i="0" u="none" strike="noStrike" cap="none" normalizeH="0" baseline="0">
              <a:ln>
                <a:noFill/>
              </a:ln>
              <a:solidFill>
                <a:schemeClr val="tx1"/>
              </a:solidFill>
              <a:effectLst/>
              <a:latin typeface="Arial" panose="020B0604020202020204" pitchFamily="34" charset="0"/>
            </a:endParaRPr>
          </a:p>
        </p:txBody>
      </p:sp>
      <p:grpSp>
        <p:nvGrpSpPr>
          <p:cNvPr id="5" name="组合 240"/>
          <p:cNvGrpSpPr/>
          <p:nvPr/>
        </p:nvGrpSpPr>
        <p:grpSpPr>
          <a:xfrm>
            <a:off x="4724400" y="4267200"/>
            <a:ext cx="6715174" cy="1131058"/>
            <a:chOff x="1285852" y="3786190"/>
            <a:chExt cx="6715174" cy="1131058"/>
          </a:xfrm>
          <a:effectLst>
            <a:glow rad="139700">
              <a:schemeClr val="accent1">
                <a:satMod val="175000"/>
                <a:alpha val="40000"/>
              </a:schemeClr>
            </a:glow>
          </a:effectLst>
        </p:grpSpPr>
        <p:sp>
          <p:nvSpPr>
            <p:cNvPr id="6" name="Line 134"/>
            <p:cNvSpPr>
              <a:spLocks noChangeShapeType="1"/>
            </p:cNvSpPr>
            <p:nvPr/>
          </p:nvSpPr>
          <p:spPr bwMode="auto">
            <a:xfrm>
              <a:off x="1300140" y="3883031"/>
              <a:ext cx="0" cy="360363"/>
            </a:xfrm>
            <a:prstGeom prst="line">
              <a:avLst/>
            </a:prstGeom>
            <a:noFill/>
            <a:ln w="25400">
              <a:solidFill>
                <a:schemeClr val="tx1"/>
              </a:solidFill>
              <a:round/>
              <a:headEnd/>
              <a:tailEnd/>
            </a:ln>
            <a:effectLst/>
          </p:spPr>
          <p:txBody>
            <a:bodyPr/>
            <a:lstStyle/>
            <a:p>
              <a:pPr>
                <a:defRPr/>
              </a:pPr>
              <a:endParaRPr lang="zh-CN" altLang="en-US"/>
            </a:p>
          </p:txBody>
        </p:sp>
        <p:sp>
          <p:nvSpPr>
            <p:cNvPr id="7" name="Line 135"/>
            <p:cNvSpPr>
              <a:spLocks noChangeShapeType="1"/>
            </p:cNvSpPr>
            <p:nvPr/>
          </p:nvSpPr>
          <p:spPr bwMode="auto">
            <a:xfrm>
              <a:off x="2171682" y="3854455"/>
              <a:ext cx="0" cy="360363"/>
            </a:xfrm>
            <a:prstGeom prst="line">
              <a:avLst/>
            </a:prstGeom>
            <a:noFill/>
            <a:ln w="25400">
              <a:solidFill>
                <a:schemeClr val="tx1"/>
              </a:solidFill>
              <a:round/>
              <a:headEnd/>
              <a:tailEnd/>
            </a:ln>
            <a:effectLst/>
          </p:spPr>
          <p:txBody>
            <a:bodyPr/>
            <a:lstStyle/>
            <a:p>
              <a:pPr>
                <a:defRPr/>
              </a:pPr>
              <a:endParaRPr lang="zh-CN" altLang="en-US"/>
            </a:p>
          </p:txBody>
        </p:sp>
        <p:sp>
          <p:nvSpPr>
            <p:cNvPr id="8" name="Line 136"/>
            <p:cNvSpPr>
              <a:spLocks noChangeShapeType="1"/>
            </p:cNvSpPr>
            <p:nvPr/>
          </p:nvSpPr>
          <p:spPr bwMode="auto">
            <a:xfrm>
              <a:off x="1285852" y="4100518"/>
              <a:ext cx="871200" cy="0"/>
            </a:xfrm>
            <a:prstGeom prst="line">
              <a:avLst/>
            </a:prstGeom>
            <a:noFill/>
            <a:ln w="19050">
              <a:solidFill>
                <a:schemeClr val="tx1"/>
              </a:solidFill>
              <a:round/>
              <a:headEnd type="triangle" w="med" len="med"/>
              <a:tailEnd type="triangle" w="med" len="med"/>
            </a:ln>
            <a:effectLst/>
          </p:spPr>
          <p:txBody>
            <a:bodyPr/>
            <a:lstStyle/>
            <a:p>
              <a:pPr>
                <a:defRPr/>
              </a:pPr>
              <a:endParaRPr lang="zh-CN" altLang="en-US"/>
            </a:p>
          </p:txBody>
        </p:sp>
        <p:sp>
          <p:nvSpPr>
            <p:cNvPr id="9" name="Line 137"/>
            <p:cNvSpPr>
              <a:spLocks noChangeShapeType="1"/>
            </p:cNvSpPr>
            <p:nvPr/>
          </p:nvSpPr>
          <p:spPr bwMode="auto">
            <a:xfrm>
              <a:off x="5329242" y="3854455"/>
              <a:ext cx="0" cy="360363"/>
            </a:xfrm>
            <a:prstGeom prst="line">
              <a:avLst/>
            </a:prstGeom>
            <a:noFill/>
            <a:ln w="25400">
              <a:solidFill>
                <a:schemeClr val="tx1"/>
              </a:solidFill>
              <a:round/>
              <a:headEnd/>
              <a:tailEnd/>
            </a:ln>
            <a:effectLst/>
          </p:spPr>
          <p:txBody>
            <a:bodyPr/>
            <a:lstStyle/>
            <a:p>
              <a:pPr>
                <a:defRPr/>
              </a:pPr>
              <a:endParaRPr lang="zh-CN" altLang="en-US"/>
            </a:p>
          </p:txBody>
        </p:sp>
        <p:sp>
          <p:nvSpPr>
            <p:cNvPr id="10" name="Line 138"/>
            <p:cNvSpPr>
              <a:spLocks noChangeShapeType="1"/>
            </p:cNvSpPr>
            <p:nvPr/>
          </p:nvSpPr>
          <p:spPr bwMode="auto">
            <a:xfrm>
              <a:off x="2192066" y="4100518"/>
              <a:ext cx="3142800" cy="0"/>
            </a:xfrm>
            <a:prstGeom prst="line">
              <a:avLst/>
            </a:prstGeom>
            <a:noFill/>
            <a:ln w="19050">
              <a:solidFill>
                <a:schemeClr val="tx1"/>
              </a:solidFill>
              <a:round/>
              <a:headEnd type="triangle" w="med" len="med"/>
              <a:tailEnd type="triangle" w="med" len="med"/>
            </a:ln>
            <a:effectLst/>
          </p:spPr>
          <p:txBody>
            <a:bodyPr/>
            <a:lstStyle/>
            <a:p>
              <a:pPr>
                <a:defRPr/>
              </a:pPr>
              <a:endParaRPr lang="zh-CN" altLang="en-US"/>
            </a:p>
          </p:txBody>
        </p:sp>
        <p:sp>
          <p:nvSpPr>
            <p:cNvPr id="11" name="Line 139"/>
            <p:cNvSpPr>
              <a:spLocks noChangeShapeType="1"/>
            </p:cNvSpPr>
            <p:nvPr/>
          </p:nvSpPr>
          <p:spPr bwMode="auto">
            <a:xfrm>
              <a:off x="6700852" y="3854455"/>
              <a:ext cx="0" cy="360363"/>
            </a:xfrm>
            <a:prstGeom prst="line">
              <a:avLst/>
            </a:prstGeom>
            <a:noFill/>
            <a:ln w="25400">
              <a:solidFill>
                <a:schemeClr val="tx1"/>
              </a:solidFill>
              <a:round/>
              <a:headEnd/>
              <a:tailEnd/>
            </a:ln>
            <a:effectLst/>
          </p:spPr>
          <p:txBody>
            <a:bodyPr/>
            <a:lstStyle/>
            <a:p>
              <a:pPr>
                <a:defRPr/>
              </a:pPr>
              <a:endParaRPr lang="zh-CN" altLang="en-US"/>
            </a:p>
          </p:txBody>
        </p:sp>
        <p:sp>
          <p:nvSpPr>
            <p:cNvPr id="12" name="Line 140"/>
            <p:cNvSpPr>
              <a:spLocks noChangeShapeType="1"/>
            </p:cNvSpPr>
            <p:nvPr/>
          </p:nvSpPr>
          <p:spPr bwMode="auto">
            <a:xfrm>
              <a:off x="6700852" y="4100518"/>
              <a:ext cx="1285200" cy="0"/>
            </a:xfrm>
            <a:prstGeom prst="line">
              <a:avLst/>
            </a:prstGeom>
            <a:noFill/>
            <a:ln w="19050">
              <a:solidFill>
                <a:schemeClr val="tx1"/>
              </a:solidFill>
              <a:round/>
              <a:headEnd type="triangle" w="med" len="med"/>
              <a:tailEnd type="triangle" w="med" len="med"/>
            </a:ln>
            <a:effectLst/>
          </p:spPr>
          <p:txBody>
            <a:bodyPr/>
            <a:lstStyle/>
            <a:p>
              <a:pPr>
                <a:defRPr/>
              </a:pPr>
              <a:endParaRPr lang="zh-CN" altLang="en-US"/>
            </a:p>
          </p:txBody>
        </p:sp>
        <p:sp>
          <p:nvSpPr>
            <p:cNvPr id="13" name="Line 141"/>
            <p:cNvSpPr>
              <a:spLocks noChangeShapeType="1"/>
            </p:cNvSpPr>
            <p:nvPr/>
          </p:nvSpPr>
          <p:spPr bwMode="auto">
            <a:xfrm>
              <a:off x="5343505" y="4095755"/>
              <a:ext cx="1357200" cy="0"/>
            </a:xfrm>
            <a:prstGeom prst="line">
              <a:avLst/>
            </a:prstGeom>
            <a:noFill/>
            <a:ln w="19050">
              <a:solidFill>
                <a:schemeClr val="tx1"/>
              </a:solidFill>
              <a:round/>
              <a:headEnd type="triangle" w="med" len="med"/>
              <a:tailEnd type="triangle" w="med" len="med"/>
            </a:ln>
            <a:effectLst/>
          </p:spPr>
          <p:txBody>
            <a:bodyPr/>
            <a:lstStyle/>
            <a:p>
              <a:pPr>
                <a:defRPr/>
              </a:pPr>
              <a:endParaRPr lang="zh-CN" altLang="en-US"/>
            </a:p>
          </p:txBody>
        </p:sp>
        <p:sp>
          <p:nvSpPr>
            <p:cNvPr id="14" name="Text Box 142"/>
            <p:cNvSpPr txBox="1">
              <a:spLocks noChangeArrowheads="1"/>
            </p:cNvSpPr>
            <p:nvPr/>
          </p:nvSpPr>
          <p:spPr bwMode="auto">
            <a:xfrm>
              <a:off x="1357290" y="3786190"/>
              <a:ext cx="722312" cy="360362"/>
            </a:xfrm>
            <a:prstGeom prst="rect">
              <a:avLst/>
            </a:prstGeom>
            <a:noFill/>
            <a:ln w="9525" algn="ctr">
              <a:noFill/>
              <a:miter lim="800000"/>
              <a:headEnd/>
              <a:tailEnd/>
            </a:ln>
            <a:effectLst/>
          </p:spPr>
          <p:txBody>
            <a:bodyPr wrap="none"/>
            <a:lstStyle/>
            <a:p>
              <a:pPr>
                <a:defRPr/>
              </a:pPr>
              <a:r>
                <a:rPr lang="zh-CN" altLang="en-US" sz="1600" dirty="0"/>
                <a:t>起始位</a:t>
              </a:r>
              <a:endParaRPr lang="zh-CN" dirty="0"/>
            </a:p>
          </p:txBody>
        </p:sp>
        <p:sp>
          <p:nvSpPr>
            <p:cNvPr id="15" name="Text Box 143"/>
            <p:cNvSpPr txBox="1">
              <a:spLocks noChangeArrowheads="1"/>
            </p:cNvSpPr>
            <p:nvPr/>
          </p:nvSpPr>
          <p:spPr bwMode="auto">
            <a:xfrm>
              <a:off x="2897170" y="3792543"/>
              <a:ext cx="1831975" cy="336550"/>
            </a:xfrm>
            <a:prstGeom prst="rect">
              <a:avLst/>
            </a:prstGeom>
            <a:noFill/>
            <a:ln w="9525" algn="ctr">
              <a:noFill/>
              <a:miter lim="800000"/>
              <a:headEnd/>
              <a:tailEnd/>
            </a:ln>
            <a:effectLst/>
          </p:spPr>
          <p:txBody>
            <a:bodyPr wrap="none">
              <a:spAutoFit/>
            </a:bodyPr>
            <a:lstStyle/>
            <a:p>
              <a:pPr>
                <a:defRPr/>
              </a:pPr>
              <a:r>
                <a:rPr lang="zh-CN" altLang="en-US" sz="1600" dirty="0"/>
                <a:t>数据位（</a:t>
              </a:r>
              <a:r>
                <a:rPr lang="en-US" altLang="zh-CN" sz="1600" dirty="0"/>
                <a:t>5</a:t>
              </a:r>
              <a:r>
                <a:rPr lang="zh-CN" altLang="en-US" sz="1600" dirty="0"/>
                <a:t>～</a:t>
              </a:r>
              <a:r>
                <a:rPr lang="en-US" altLang="zh-CN" sz="1600" dirty="0"/>
                <a:t>8</a:t>
              </a:r>
              <a:r>
                <a:rPr lang="zh-CN" altLang="en-US" sz="1600" dirty="0"/>
                <a:t>位）</a:t>
              </a:r>
              <a:endParaRPr lang="zh-CN" dirty="0"/>
            </a:p>
          </p:txBody>
        </p:sp>
        <p:sp>
          <p:nvSpPr>
            <p:cNvPr id="16" name="Text Box 144"/>
            <p:cNvSpPr txBox="1">
              <a:spLocks noChangeArrowheads="1"/>
            </p:cNvSpPr>
            <p:nvPr/>
          </p:nvSpPr>
          <p:spPr bwMode="auto">
            <a:xfrm>
              <a:off x="5429256" y="3806830"/>
              <a:ext cx="1295400" cy="336550"/>
            </a:xfrm>
            <a:prstGeom prst="rect">
              <a:avLst/>
            </a:prstGeom>
            <a:noFill/>
            <a:ln w="9525" algn="ctr">
              <a:noFill/>
              <a:miter lim="800000"/>
              <a:headEnd/>
              <a:tailEnd/>
            </a:ln>
            <a:effectLst/>
          </p:spPr>
          <p:txBody>
            <a:bodyPr>
              <a:spAutoFit/>
            </a:bodyPr>
            <a:lstStyle/>
            <a:p>
              <a:pPr>
                <a:defRPr/>
              </a:pPr>
              <a:r>
                <a:rPr lang="zh-CN" altLang="en-US" sz="1600" dirty="0"/>
                <a:t>奇偶校验位</a:t>
              </a:r>
              <a:endParaRPr lang="zh-CN" dirty="0"/>
            </a:p>
          </p:txBody>
        </p:sp>
        <p:sp>
          <p:nvSpPr>
            <p:cNvPr id="17" name="Text Box 145"/>
            <p:cNvSpPr txBox="1">
              <a:spLocks noChangeArrowheads="1"/>
            </p:cNvSpPr>
            <p:nvPr/>
          </p:nvSpPr>
          <p:spPr bwMode="auto">
            <a:xfrm>
              <a:off x="6921522" y="3792543"/>
              <a:ext cx="793750" cy="336550"/>
            </a:xfrm>
            <a:prstGeom prst="rect">
              <a:avLst/>
            </a:prstGeom>
            <a:noFill/>
            <a:ln w="9525" algn="ctr">
              <a:noFill/>
              <a:miter lim="800000"/>
              <a:headEnd/>
              <a:tailEnd/>
            </a:ln>
            <a:effectLst/>
          </p:spPr>
          <p:txBody>
            <a:bodyPr>
              <a:spAutoFit/>
            </a:bodyPr>
            <a:lstStyle/>
            <a:p>
              <a:pPr>
                <a:defRPr/>
              </a:pPr>
              <a:r>
                <a:rPr lang="zh-CN" altLang="en-US" sz="1600" dirty="0"/>
                <a:t>停止位</a:t>
              </a:r>
              <a:endParaRPr lang="zh-CN" dirty="0"/>
            </a:p>
          </p:txBody>
        </p:sp>
        <p:grpSp>
          <p:nvGrpSpPr>
            <p:cNvPr id="18" name="组合 238"/>
            <p:cNvGrpSpPr/>
            <p:nvPr/>
          </p:nvGrpSpPr>
          <p:grpSpPr>
            <a:xfrm>
              <a:off x="1300149" y="4200579"/>
              <a:ext cx="6700877" cy="716669"/>
              <a:chOff x="1000100" y="3993562"/>
              <a:chExt cx="6700877" cy="716669"/>
            </a:xfrm>
          </p:grpSpPr>
          <p:grpSp>
            <p:nvGrpSpPr>
              <p:cNvPr id="20" name="Group 107"/>
              <p:cNvGrpSpPr>
                <a:grpSpLocks/>
              </p:cNvGrpSpPr>
              <p:nvPr/>
            </p:nvGrpSpPr>
            <p:grpSpPr bwMode="auto">
              <a:xfrm rot="5400000">
                <a:off x="3131902" y="2740272"/>
                <a:ext cx="622800" cy="3143271"/>
                <a:chOff x="2063" y="2040"/>
                <a:chExt cx="257" cy="998"/>
              </a:xfrm>
            </p:grpSpPr>
            <p:sp>
              <p:nvSpPr>
                <p:cNvPr id="30" name="AutoShape 108"/>
                <p:cNvSpPr>
                  <a:spLocks noChangeArrowheads="1"/>
                </p:cNvSpPr>
                <p:nvPr/>
              </p:nvSpPr>
              <p:spPr bwMode="blackWhite">
                <a:xfrm rot="5400000" flipV="1">
                  <a:off x="1693" y="2410"/>
                  <a:ext cx="998" cy="257"/>
                </a:xfrm>
                <a:prstGeom prst="roundRect">
                  <a:avLst>
                    <a:gd name="adj" fmla="val 9106"/>
                  </a:avLst>
                </a:prstGeom>
                <a:gradFill rotWithShape="1">
                  <a:gsLst>
                    <a:gs pos="0">
                      <a:srgbClr val="DDDDDD"/>
                    </a:gs>
                    <a:gs pos="100000">
                      <a:schemeClr val="bg1"/>
                    </a:gs>
                  </a:gsLst>
                  <a:lin ang="5400000" scaled="1"/>
                </a:gradFill>
                <a:ln w="25400">
                  <a:solidFill>
                    <a:schemeClr val="tx1"/>
                  </a:solidFill>
                  <a:round/>
                  <a:headEnd/>
                  <a:tailEnd/>
                </a:ln>
                <a:effectLst>
                  <a:outerShdw dist="45791" dir="2021404" algn="ctr" rotWithShape="0">
                    <a:schemeClr val="bg2"/>
                  </a:outerShdw>
                </a:effectLst>
              </p:spPr>
              <p:txBody>
                <a:bodyPr vert="eaVert" wrap="none" anchor="ctr"/>
                <a:lstStyle/>
                <a:p>
                  <a:pPr algn="ctr">
                    <a:defRPr/>
                  </a:pPr>
                  <a:endParaRPr lang="zh-CN" altLang="zh-CN"/>
                </a:p>
              </p:txBody>
            </p:sp>
            <p:sp>
              <p:nvSpPr>
                <p:cNvPr id="31" name="Text Box 109"/>
                <p:cNvSpPr txBox="1">
                  <a:spLocks noChangeArrowheads="1"/>
                </p:cNvSpPr>
                <p:nvPr/>
              </p:nvSpPr>
              <p:spPr bwMode="auto">
                <a:xfrm rot="10800000">
                  <a:off x="2078" y="2185"/>
                  <a:ext cx="229" cy="680"/>
                </a:xfrm>
                <a:prstGeom prst="rect">
                  <a:avLst/>
                </a:prstGeom>
                <a:noFill/>
                <a:ln w="9525" algn="ctr">
                  <a:noFill/>
                  <a:miter lim="800000"/>
                  <a:headEnd/>
                  <a:tailEnd/>
                </a:ln>
                <a:effectLst/>
              </p:spPr>
              <p:txBody>
                <a:bodyPr vert="eaVert">
                  <a:spAutoFit/>
                </a:bodyPr>
                <a:lstStyle/>
                <a:p>
                  <a:pPr>
                    <a:defRPr/>
                  </a:pPr>
                  <a:r>
                    <a:rPr lang="en-US" altLang="zh-CN" sz="2400" dirty="0"/>
                    <a:t>Data </a:t>
                  </a:r>
                  <a:r>
                    <a:rPr lang="zh-CN" altLang="en-US" sz="2400" dirty="0"/>
                    <a:t>从低到高</a:t>
                  </a:r>
                  <a:endParaRPr lang="zh-CN" altLang="zh-CN" dirty="0"/>
                </a:p>
              </p:txBody>
            </p:sp>
          </p:grpSp>
          <p:grpSp>
            <p:nvGrpSpPr>
              <p:cNvPr id="21" name="Group 125"/>
              <p:cNvGrpSpPr>
                <a:grpSpLocks/>
              </p:cNvGrpSpPr>
              <p:nvPr/>
            </p:nvGrpSpPr>
            <p:grpSpPr bwMode="auto">
              <a:xfrm rot="5400000">
                <a:off x="5337289" y="3660995"/>
                <a:ext cx="716669" cy="1381803"/>
                <a:chOff x="3604" y="2040"/>
                <a:chExt cx="287" cy="1016"/>
              </a:xfrm>
            </p:grpSpPr>
            <p:sp>
              <p:nvSpPr>
                <p:cNvPr id="28" name="AutoShape 126"/>
                <p:cNvSpPr>
                  <a:spLocks noChangeArrowheads="1"/>
                </p:cNvSpPr>
                <p:nvPr/>
              </p:nvSpPr>
              <p:spPr bwMode="blackWhite">
                <a:xfrm rot="5400000" flipV="1">
                  <a:off x="3234" y="2410"/>
                  <a:ext cx="998" cy="257"/>
                </a:xfrm>
                <a:prstGeom prst="roundRect">
                  <a:avLst>
                    <a:gd name="adj" fmla="val 9106"/>
                  </a:avLst>
                </a:prstGeom>
                <a:gradFill rotWithShape="1">
                  <a:gsLst>
                    <a:gs pos="0">
                      <a:srgbClr val="77BD92"/>
                    </a:gs>
                    <a:gs pos="50000">
                      <a:srgbClr val="77BD92">
                        <a:gamma/>
                        <a:tint val="63529"/>
                        <a:invGamma/>
                      </a:srgbClr>
                    </a:gs>
                    <a:gs pos="100000">
                      <a:srgbClr val="77BD92"/>
                    </a:gs>
                  </a:gsLst>
                  <a:lin ang="5400000" scaled="1"/>
                </a:gradFill>
                <a:ln w="25400">
                  <a:solidFill>
                    <a:schemeClr val="tx1"/>
                  </a:solidFill>
                  <a:round/>
                  <a:headEnd/>
                  <a:tailEnd/>
                </a:ln>
                <a:effectLst>
                  <a:outerShdw dist="45791" dir="2021404" algn="ctr" rotWithShape="0">
                    <a:schemeClr val="bg2"/>
                  </a:outerShdw>
                </a:effectLst>
              </p:spPr>
              <p:txBody>
                <a:bodyPr vert="eaVert" wrap="none" anchor="ctr"/>
                <a:lstStyle/>
                <a:p>
                  <a:pPr algn="ctr">
                    <a:defRPr/>
                  </a:pPr>
                  <a:endParaRPr lang="zh-CN" altLang="zh-CN"/>
                </a:p>
              </p:txBody>
            </p:sp>
            <p:sp>
              <p:nvSpPr>
                <p:cNvPr id="29" name="Text Box 127"/>
                <p:cNvSpPr txBox="1">
                  <a:spLocks noChangeArrowheads="1"/>
                </p:cNvSpPr>
                <p:nvPr/>
              </p:nvSpPr>
              <p:spPr bwMode="auto">
                <a:xfrm rot="10800000">
                  <a:off x="3669" y="2108"/>
                  <a:ext cx="222" cy="948"/>
                </a:xfrm>
                <a:prstGeom prst="rect">
                  <a:avLst/>
                </a:prstGeom>
                <a:noFill/>
                <a:ln w="9525" algn="ctr">
                  <a:noFill/>
                  <a:miter lim="800000"/>
                  <a:headEnd/>
                  <a:tailEnd/>
                </a:ln>
                <a:effectLst/>
              </p:spPr>
              <p:txBody>
                <a:bodyPr vert="eaVert" wrap="none">
                  <a:spAutoFit/>
                </a:bodyPr>
                <a:lstStyle/>
                <a:p>
                  <a:pPr>
                    <a:defRPr/>
                  </a:pPr>
                  <a:r>
                    <a:rPr lang="en-US" altLang="zh-CN" sz="2400" dirty="0"/>
                    <a:t>Parity bit</a:t>
                  </a:r>
                  <a:endParaRPr lang="zh-CN" altLang="zh-CN" dirty="0"/>
                </a:p>
              </p:txBody>
            </p:sp>
          </p:grpSp>
          <p:grpSp>
            <p:nvGrpSpPr>
              <p:cNvPr id="22" name="Group 131"/>
              <p:cNvGrpSpPr>
                <a:grpSpLocks/>
              </p:cNvGrpSpPr>
              <p:nvPr/>
            </p:nvGrpSpPr>
            <p:grpSpPr bwMode="auto">
              <a:xfrm rot="5400000">
                <a:off x="6681541" y="3683321"/>
                <a:ext cx="709179" cy="1329692"/>
                <a:chOff x="4118" y="2040"/>
                <a:chExt cx="284" cy="1032"/>
              </a:xfrm>
            </p:grpSpPr>
            <p:sp>
              <p:nvSpPr>
                <p:cNvPr id="26" name="AutoShape 132"/>
                <p:cNvSpPr>
                  <a:spLocks noChangeArrowheads="1"/>
                </p:cNvSpPr>
                <p:nvPr/>
              </p:nvSpPr>
              <p:spPr bwMode="blackWhite">
                <a:xfrm rot="5400000" flipV="1">
                  <a:off x="3748" y="2410"/>
                  <a:ext cx="998" cy="257"/>
                </a:xfrm>
                <a:prstGeom prst="roundRect">
                  <a:avLst>
                    <a:gd name="adj" fmla="val 9106"/>
                  </a:avLst>
                </a:prstGeom>
                <a:gradFill rotWithShape="1">
                  <a:gsLst>
                    <a:gs pos="0">
                      <a:srgbClr val="7388C1"/>
                    </a:gs>
                    <a:gs pos="50000">
                      <a:schemeClr val="hlink"/>
                    </a:gs>
                    <a:gs pos="100000">
                      <a:srgbClr val="7388C1"/>
                    </a:gs>
                  </a:gsLst>
                  <a:lin ang="5400000" scaled="1"/>
                </a:gradFill>
                <a:ln w="25400">
                  <a:solidFill>
                    <a:schemeClr val="tx1"/>
                  </a:solidFill>
                  <a:round/>
                  <a:headEnd/>
                  <a:tailEnd/>
                </a:ln>
                <a:effectLst>
                  <a:outerShdw dist="45791" dir="2021404" algn="ctr" rotWithShape="0">
                    <a:schemeClr val="bg2"/>
                  </a:outerShdw>
                </a:effectLst>
              </p:spPr>
              <p:txBody>
                <a:bodyPr vert="eaVert" wrap="none" anchor="ctr"/>
                <a:lstStyle/>
                <a:p>
                  <a:pPr algn="ctr">
                    <a:defRPr/>
                  </a:pPr>
                  <a:endParaRPr lang="zh-CN" altLang="zh-CN"/>
                </a:p>
              </p:txBody>
            </p:sp>
            <p:sp>
              <p:nvSpPr>
                <p:cNvPr id="27" name="Text Box 133"/>
                <p:cNvSpPr txBox="1">
                  <a:spLocks noChangeArrowheads="1"/>
                </p:cNvSpPr>
                <p:nvPr/>
              </p:nvSpPr>
              <p:spPr bwMode="auto">
                <a:xfrm rot="10800000">
                  <a:off x="4180" y="2190"/>
                  <a:ext cx="222" cy="882"/>
                </a:xfrm>
                <a:prstGeom prst="rect">
                  <a:avLst/>
                </a:prstGeom>
                <a:noFill/>
                <a:ln w="9525" algn="ctr">
                  <a:noFill/>
                  <a:miter lim="800000"/>
                  <a:headEnd/>
                  <a:tailEnd/>
                </a:ln>
                <a:effectLst/>
              </p:spPr>
              <p:txBody>
                <a:bodyPr vert="eaVert" wrap="none">
                  <a:spAutoFit/>
                </a:bodyPr>
                <a:lstStyle/>
                <a:p>
                  <a:pPr>
                    <a:defRPr/>
                  </a:pPr>
                  <a:r>
                    <a:rPr lang="en-US" altLang="zh-CN" sz="2400" dirty="0"/>
                    <a:t>Stop bit</a:t>
                  </a:r>
                  <a:endParaRPr lang="zh-CN" altLang="zh-CN" dirty="0"/>
                </a:p>
              </p:txBody>
            </p:sp>
          </p:grpSp>
          <p:grpSp>
            <p:nvGrpSpPr>
              <p:cNvPr id="23" name="Group 98"/>
              <p:cNvGrpSpPr>
                <a:grpSpLocks/>
              </p:cNvGrpSpPr>
              <p:nvPr/>
            </p:nvGrpSpPr>
            <p:grpSpPr bwMode="auto">
              <a:xfrm rot="5400000">
                <a:off x="1124732" y="3876376"/>
                <a:ext cx="622300" cy="871564"/>
                <a:chOff x="1157" y="2254"/>
                <a:chExt cx="392" cy="784"/>
              </a:xfrm>
            </p:grpSpPr>
            <p:sp>
              <p:nvSpPr>
                <p:cNvPr id="24" name="AutoShape 99"/>
                <p:cNvSpPr>
                  <a:spLocks noChangeArrowheads="1"/>
                </p:cNvSpPr>
                <p:nvPr/>
              </p:nvSpPr>
              <p:spPr bwMode="blackWhite">
                <a:xfrm rot="5400000" flipV="1">
                  <a:off x="961" y="2450"/>
                  <a:ext cx="784" cy="392"/>
                </a:xfrm>
                <a:prstGeom prst="roundRect">
                  <a:avLst>
                    <a:gd name="adj" fmla="val 9106"/>
                  </a:avLst>
                </a:prstGeom>
                <a:gradFill rotWithShape="1">
                  <a:gsLst>
                    <a:gs pos="0">
                      <a:srgbClr val="C57CAC"/>
                    </a:gs>
                    <a:gs pos="50000">
                      <a:srgbClr val="C57CAC">
                        <a:gamma/>
                        <a:tint val="53725"/>
                        <a:invGamma/>
                      </a:srgbClr>
                    </a:gs>
                    <a:gs pos="100000">
                      <a:srgbClr val="C57CAC"/>
                    </a:gs>
                  </a:gsLst>
                  <a:lin ang="5400000" scaled="1"/>
                </a:gradFill>
                <a:ln w="25400">
                  <a:solidFill>
                    <a:schemeClr val="tx1"/>
                  </a:solidFill>
                  <a:round/>
                  <a:headEnd/>
                  <a:tailEnd/>
                </a:ln>
                <a:effectLst>
                  <a:outerShdw dist="45791" dir="2021404" algn="ctr" rotWithShape="0">
                    <a:schemeClr val="bg2"/>
                  </a:outerShdw>
                </a:effectLst>
              </p:spPr>
              <p:txBody>
                <a:bodyPr vert="eaVert" wrap="none" anchor="ctr"/>
                <a:lstStyle/>
                <a:p>
                  <a:pPr algn="ctr">
                    <a:defRPr/>
                  </a:pPr>
                  <a:endParaRPr lang="zh-CN" altLang="zh-CN"/>
                </a:p>
              </p:txBody>
            </p:sp>
            <p:sp>
              <p:nvSpPr>
                <p:cNvPr id="25" name="Text Box 100"/>
                <p:cNvSpPr txBox="1">
                  <a:spLocks noChangeArrowheads="1"/>
                </p:cNvSpPr>
                <p:nvPr/>
              </p:nvSpPr>
              <p:spPr bwMode="auto">
                <a:xfrm rot="10800000">
                  <a:off x="1187" y="2254"/>
                  <a:ext cx="349" cy="748"/>
                </a:xfrm>
                <a:prstGeom prst="rect">
                  <a:avLst/>
                </a:prstGeom>
                <a:noFill/>
                <a:ln w="9525" algn="ctr">
                  <a:noFill/>
                  <a:miter lim="800000"/>
                  <a:headEnd/>
                  <a:tailEnd/>
                </a:ln>
                <a:effectLst/>
              </p:spPr>
              <p:txBody>
                <a:bodyPr vert="eaVert">
                  <a:spAutoFit/>
                </a:bodyPr>
                <a:lstStyle/>
                <a:p>
                  <a:pPr>
                    <a:defRPr/>
                  </a:pPr>
                  <a:r>
                    <a:rPr lang="en-US" altLang="zh-CN" sz="2400" dirty="0"/>
                    <a:t>Start</a:t>
                  </a:r>
                  <a:endParaRPr lang="zh-CN" altLang="zh-CN" dirty="0"/>
                </a:p>
              </p:txBody>
            </p:sp>
          </p:grpSp>
        </p:grpSp>
        <p:sp>
          <p:nvSpPr>
            <p:cNvPr id="19" name="Line 134"/>
            <p:cNvSpPr>
              <a:spLocks noChangeShapeType="1"/>
            </p:cNvSpPr>
            <p:nvPr/>
          </p:nvSpPr>
          <p:spPr bwMode="auto">
            <a:xfrm>
              <a:off x="8001024" y="3943354"/>
              <a:ext cx="0" cy="360363"/>
            </a:xfrm>
            <a:prstGeom prst="line">
              <a:avLst/>
            </a:prstGeom>
            <a:noFill/>
            <a:ln w="25400">
              <a:solidFill>
                <a:schemeClr val="tx1"/>
              </a:solidFill>
              <a:round/>
              <a:headEnd/>
              <a:tailEnd/>
            </a:ln>
            <a:effectLst/>
          </p:spPr>
          <p:txBody>
            <a:bodyPr/>
            <a:lstStyle/>
            <a:p>
              <a:pPr>
                <a:defRPr/>
              </a:pPr>
              <a:endParaRPr lang="zh-CN" altLang="en-US"/>
            </a:p>
          </p:txBody>
        </p:sp>
      </p:grpSp>
      <p:grpSp>
        <p:nvGrpSpPr>
          <p:cNvPr id="32" name="Group 169"/>
          <p:cNvGrpSpPr>
            <a:grpSpLocks/>
          </p:cNvGrpSpPr>
          <p:nvPr/>
        </p:nvGrpSpPr>
        <p:grpSpPr bwMode="auto">
          <a:xfrm>
            <a:off x="8900252" y="3498846"/>
            <a:ext cx="1225550" cy="611188"/>
            <a:chOff x="3742" y="1389"/>
            <a:chExt cx="772" cy="475"/>
          </a:xfrm>
        </p:grpSpPr>
        <p:sp>
          <p:nvSpPr>
            <p:cNvPr id="33" name="AutoShape 170"/>
            <p:cNvSpPr>
              <a:spLocks noChangeArrowheads="1"/>
            </p:cNvSpPr>
            <p:nvPr/>
          </p:nvSpPr>
          <p:spPr bwMode="auto">
            <a:xfrm>
              <a:off x="3742" y="1389"/>
              <a:ext cx="772" cy="475"/>
            </a:xfrm>
            <a:prstGeom prst="cloudCallout">
              <a:avLst>
                <a:gd name="adj1" fmla="val -45338"/>
                <a:gd name="adj2" fmla="val 66208"/>
              </a:avLst>
            </a:prstGeom>
            <a:noFill/>
            <a:ln w="285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34" name="Text Box 171"/>
            <p:cNvSpPr txBox="1">
              <a:spLocks noChangeArrowheads="1"/>
            </p:cNvSpPr>
            <p:nvPr/>
          </p:nvSpPr>
          <p:spPr bwMode="auto">
            <a:xfrm>
              <a:off x="3787" y="1525"/>
              <a:ext cx="628"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dirty="0"/>
                <a:t>可有可无</a:t>
              </a:r>
              <a:endParaRPr lang="zh-CN" altLang="en-US" dirty="0"/>
            </a:p>
          </p:txBody>
        </p:sp>
      </p:grpSp>
      <p:grpSp>
        <p:nvGrpSpPr>
          <p:cNvPr id="35" name="Group 169"/>
          <p:cNvGrpSpPr>
            <a:grpSpLocks/>
          </p:cNvGrpSpPr>
          <p:nvPr/>
        </p:nvGrpSpPr>
        <p:grpSpPr bwMode="auto">
          <a:xfrm>
            <a:off x="10287000" y="3411884"/>
            <a:ext cx="1225550" cy="611188"/>
            <a:chOff x="3742" y="1389"/>
            <a:chExt cx="772" cy="475"/>
          </a:xfrm>
        </p:grpSpPr>
        <p:sp>
          <p:nvSpPr>
            <p:cNvPr id="36" name="AutoShape 170"/>
            <p:cNvSpPr>
              <a:spLocks noChangeArrowheads="1"/>
            </p:cNvSpPr>
            <p:nvPr/>
          </p:nvSpPr>
          <p:spPr bwMode="auto">
            <a:xfrm>
              <a:off x="3742" y="1389"/>
              <a:ext cx="772" cy="475"/>
            </a:xfrm>
            <a:prstGeom prst="cloudCallout">
              <a:avLst>
                <a:gd name="adj1" fmla="val -45338"/>
                <a:gd name="adj2" fmla="val 66208"/>
              </a:avLst>
            </a:prstGeom>
            <a:noFill/>
            <a:ln w="285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37" name="Text Box 171"/>
            <p:cNvSpPr txBox="1">
              <a:spLocks noChangeArrowheads="1"/>
            </p:cNvSpPr>
            <p:nvPr/>
          </p:nvSpPr>
          <p:spPr bwMode="auto">
            <a:xfrm>
              <a:off x="3787" y="1525"/>
              <a:ext cx="574"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a:t>   1~2</a:t>
              </a:r>
              <a:r>
                <a:rPr lang="zh-CN" altLang="en-US" sz="1600"/>
                <a:t>位</a:t>
              </a:r>
              <a:endParaRPr lang="zh-CN" altLang="en-US"/>
            </a:p>
          </p:txBody>
        </p:sp>
      </p:grpSp>
    </p:spTree>
    <p:extLst>
      <p:ext uri="{BB962C8B-B14F-4D97-AF65-F5344CB8AC3E}">
        <p14:creationId xmlns:p14="http://schemas.microsoft.com/office/powerpoint/2010/main" val="543090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anim calcmode="lin" valueType="num">
                                      <p:cBhvr>
                                        <p:cTn id="13" dur="500" fill="hold"/>
                                        <p:tgtEl>
                                          <p:spTgt spid="32"/>
                                        </p:tgtEl>
                                        <p:attrNameLst>
                                          <p:attrName>ppt_x</p:attrName>
                                        </p:attrNameLst>
                                      </p:cBhvr>
                                      <p:tavLst>
                                        <p:tav tm="0">
                                          <p:val>
                                            <p:strVal val="#ppt_x"/>
                                          </p:val>
                                        </p:tav>
                                        <p:tav tm="100000">
                                          <p:val>
                                            <p:strVal val="#ppt_x"/>
                                          </p:val>
                                        </p:tav>
                                      </p:tavLst>
                                    </p:anim>
                                    <p:anim calcmode="lin" valueType="num">
                                      <p:cBhvr>
                                        <p:cTn id="14" dur="500" fill="hold"/>
                                        <p:tgtEl>
                                          <p:spTgt spid="32"/>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42" presetClass="entr" presetSubtype="0" fill="hold" nodeType="afterEffect">
                                  <p:stCondLst>
                                    <p:cond delay="500"/>
                                  </p:stCondLst>
                                  <p:childTnLst>
                                    <p:set>
                                      <p:cBhvr>
                                        <p:cTn id="17" dur="1" fill="hold">
                                          <p:stCondLst>
                                            <p:cond delay="0"/>
                                          </p:stCondLst>
                                        </p:cTn>
                                        <p:tgtEl>
                                          <p:spTgt spid="35"/>
                                        </p:tgtEl>
                                        <p:attrNameLst>
                                          <p:attrName>style.visibility</p:attrName>
                                        </p:attrNameLst>
                                      </p:cBhvr>
                                      <p:to>
                                        <p:strVal val="visible"/>
                                      </p:to>
                                    </p:set>
                                    <p:animEffect transition="in" filter="fade">
                                      <p:cBhvr>
                                        <p:cTn id="18" dur="500"/>
                                        <p:tgtEl>
                                          <p:spTgt spid="35"/>
                                        </p:tgtEl>
                                      </p:cBhvr>
                                    </p:animEffect>
                                    <p:anim calcmode="lin" valueType="num">
                                      <p:cBhvr>
                                        <p:cTn id="19" dur="500" fill="hold"/>
                                        <p:tgtEl>
                                          <p:spTgt spid="35"/>
                                        </p:tgtEl>
                                        <p:attrNameLst>
                                          <p:attrName>ppt_x</p:attrName>
                                        </p:attrNameLst>
                                      </p:cBhvr>
                                      <p:tavLst>
                                        <p:tav tm="0">
                                          <p:val>
                                            <p:strVal val="#ppt_x"/>
                                          </p:val>
                                        </p:tav>
                                        <p:tav tm="100000">
                                          <p:val>
                                            <p:strVal val="#ppt_x"/>
                                          </p:val>
                                        </p:tav>
                                      </p:tavLst>
                                    </p:anim>
                                    <p:anim calcmode="lin" valueType="num">
                                      <p:cBhvr>
                                        <p:cTn id="20" dur="5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658701" y="1685678"/>
            <a:ext cx="10847499" cy="4715122"/>
          </a:xfrm>
        </p:spPr>
        <p:txBody>
          <a:bodyPr>
            <a:normAutofit fontScale="77500" lnSpcReduction="20000"/>
          </a:bodyPr>
          <a:lstStyle/>
          <a:p>
            <a:pPr lvl="1">
              <a:defRPr/>
            </a:pPr>
            <a:r>
              <a:rPr kumimoji="1" lang="en-US" altLang="zh-CN" sz="2600" dirty="0">
                <a:latin typeface="Times New Roman" panose="02020603050405020304" pitchFamily="18" charset="0"/>
              </a:rPr>
              <a:t>UART</a:t>
            </a:r>
            <a:r>
              <a:rPr kumimoji="1" lang="zh-CN" altLang="en-US" sz="2600" dirty="0">
                <a:latin typeface="Times New Roman" panose="02020603050405020304" pitchFamily="18" charset="0"/>
              </a:rPr>
              <a:t>常用电路接口说明</a:t>
            </a:r>
            <a:endParaRPr kumimoji="1" lang="en-US" altLang="zh-CN" sz="2600" dirty="0">
              <a:latin typeface="Times New Roman" panose="02020603050405020304" pitchFamily="18" charset="0"/>
            </a:endParaRPr>
          </a:p>
          <a:p>
            <a:pPr lvl="2">
              <a:defRPr/>
            </a:pPr>
            <a:r>
              <a:rPr kumimoji="1" lang="en-US" altLang="zh-CN" sz="2600" dirty="0">
                <a:latin typeface="Times New Roman" panose="02020603050405020304" pitchFamily="18" charset="0"/>
              </a:rPr>
              <a:t>UART</a:t>
            </a:r>
            <a:r>
              <a:rPr kumimoji="1" lang="zh-CN" altLang="en-US" sz="2600" dirty="0">
                <a:latin typeface="Times New Roman" panose="02020603050405020304" pitchFamily="18" charset="0"/>
              </a:rPr>
              <a:t>只定义了串行通讯的逻辑层，即字符传送的格式与速率，但对于利用于</a:t>
            </a:r>
            <a:r>
              <a:rPr kumimoji="1" lang="en-US" altLang="zh-CN" sz="2600" dirty="0">
                <a:latin typeface="Times New Roman" panose="02020603050405020304" pitchFamily="18" charset="0"/>
              </a:rPr>
              <a:t>UART</a:t>
            </a:r>
            <a:r>
              <a:rPr kumimoji="1" lang="zh-CN" altLang="en-US" sz="2600" dirty="0">
                <a:latin typeface="Times New Roman" panose="02020603050405020304" pitchFamily="18" charset="0"/>
              </a:rPr>
              <a:t>进行传输的物理电平接口需要另外定义，因此根据接口电平的不同与控制方式的不同，产生了</a:t>
            </a:r>
            <a:r>
              <a:rPr kumimoji="1" lang="en-US" altLang="zh-CN" sz="2600" dirty="0">
                <a:latin typeface="Times New Roman" panose="02020603050405020304" pitchFamily="18" charset="0"/>
              </a:rPr>
              <a:t>RS-232</a:t>
            </a:r>
            <a:r>
              <a:rPr kumimoji="1" lang="zh-CN" altLang="en-US" sz="2600" dirty="0">
                <a:latin typeface="Times New Roman" panose="02020603050405020304" pitchFamily="18" charset="0"/>
              </a:rPr>
              <a:t>与</a:t>
            </a:r>
            <a:r>
              <a:rPr kumimoji="1" lang="en-US" altLang="zh-CN" sz="2600" dirty="0">
                <a:latin typeface="Times New Roman" panose="02020603050405020304" pitchFamily="18" charset="0"/>
              </a:rPr>
              <a:t>RS-485</a:t>
            </a:r>
            <a:r>
              <a:rPr kumimoji="1" lang="zh-CN" altLang="en-US" sz="2600" dirty="0">
                <a:latin typeface="Times New Roman" panose="02020603050405020304" pitchFamily="18" charset="0"/>
              </a:rPr>
              <a:t>标准。</a:t>
            </a:r>
            <a:endParaRPr kumimoji="1" lang="en-US" altLang="zh-CN" sz="2600" dirty="0">
              <a:latin typeface="Times New Roman" panose="02020603050405020304" pitchFamily="18" charset="0"/>
            </a:endParaRPr>
          </a:p>
          <a:p>
            <a:pPr lvl="1">
              <a:defRPr/>
            </a:pPr>
            <a:r>
              <a:rPr kumimoji="1" lang="en-US" altLang="zh-CN" sz="3200" dirty="0">
                <a:latin typeface="Times New Roman" panose="02020603050405020304" pitchFamily="18" charset="0"/>
              </a:rPr>
              <a:t>RS-232</a:t>
            </a:r>
          </a:p>
          <a:p>
            <a:pPr lvl="2">
              <a:defRPr/>
            </a:pPr>
            <a:r>
              <a:rPr lang="en-US" altLang="zh-CN" sz="2600" dirty="0">
                <a:latin typeface="Times New Roman" pitchFamily="18" charset="0"/>
                <a:cs typeface="Times New Roman" pitchFamily="18" charset="0"/>
              </a:rPr>
              <a:t>RS-232</a:t>
            </a:r>
            <a:r>
              <a:rPr lang="zh-CN" altLang="en-US" sz="2600" dirty="0">
                <a:latin typeface="Times New Roman" pitchFamily="18" charset="0"/>
                <a:cs typeface="Times New Roman" pitchFamily="18" charset="0"/>
              </a:rPr>
              <a:t>是</a:t>
            </a:r>
            <a:r>
              <a:rPr lang="en-US" altLang="zh-CN" sz="2600" dirty="0">
                <a:latin typeface="Times New Roman" pitchFamily="18" charset="0"/>
                <a:cs typeface="Times New Roman" pitchFamily="18" charset="0"/>
              </a:rPr>
              <a:t>PC</a:t>
            </a:r>
            <a:r>
              <a:rPr lang="zh-CN" altLang="en-US" sz="2600" dirty="0">
                <a:latin typeface="Times New Roman" pitchFamily="18" charset="0"/>
                <a:cs typeface="Times New Roman" pitchFamily="18" charset="0"/>
              </a:rPr>
              <a:t>机与设备通信里应用最广泛的一种串行接口。它被定义为一种在低速率串行通讯中增加通讯距离的单端标准，由于其最大通信距离的限制，因此它常用于本地设备之间的通信。</a:t>
            </a:r>
            <a:r>
              <a:rPr lang="en-US" altLang="zh-CN" sz="2600" dirty="0">
                <a:latin typeface="Times New Roman" pitchFamily="18" charset="0"/>
                <a:cs typeface="Times New Roman" pitchFamily="18" charset="0"/>
              </a:rPr>
              <a:t>RS232</a:t>
            </a:r>
            <a:r>
              <a:rPr lang="zh-CN" altLang="en-US" sz="2600" dirty="0">
                <a:latin typeface="Times New Roman" pitchFamily="18" charset="0"/>
                <a:cs typeface="Times New Roman" pitchFamily="18" charset="0"/>
              </a:rPr>
              <a:t>标准定义逻辑“</a:t>
            </a:r>
            <a:r>
              <a:rPr lang="en-US" altLang="zh-CN" sz="2600" dirty="0">
                <a:latin typeface="Times New Roman" pitchFamily="18" charset="0"/>
                <a:cs typeface="Times New Roman" pitchFamily="18" charset="0"/>
              </a:rPr>
              <a:t>1”</a:t>
            </a:r>
            <a:r>
              <a:rPr lang="zh-CN" altLang="en-US" sz="2600" dirty="0">
                <a:latin typeface="Times New Roman" pitchFamily="18" charset="0"/>
                <a:cs typeface="Times New Roman" pitchFamily="18" charset="0"/>
              </a:rPr>
              <a:t>信号相对于地为</a:t>
            </a:r>
            <a:r>
              <a:rPr lang="en-US" altLang="zh-CN" sz="2600" dirty="0">
                <a:latin typeface="Times New Roman" pitchFamily="18" charset="0"/>
                <a:cs typeface="Times New Roman" pitchFamily="18" charset="0"/>
              </a:rPr>
              <a:t>-3</a:t>
            </a:r>
            <a:r>
              <a:rPr lang="zh-CN" altLang="en-US" sz="2600" dirty="0">
                <a:latin typeface="Times New Roman" pitchFamily="18" charset="0"/>
                <a:cs typeface="Times New Roman" pitchFamily="18" charset="0"/>
              </a:rPr>
              <a:t>到</a:t>
            </a:r>
            <a:r>
              <a:rPr lang="en-US" altLang="zh-CN" sz="2600" dirty="0">
                <a:latin typeface="Times New Roman" pitchFamily="18" charset="0"/>
                <a:cs typeface="Times New Roman" pitchFamily="18" charset="0"/>
              </a:rPr>
              <a:t>-15</a:t>
            </a:r>
            <a:r>
              <a:rPr lang="zh-CN" altLang="en-US" sz="2600" dirty="0">
                <a:latin typeface="Times New Roman" pitchFamily="18" charset="0"/>
                <a:cs typeface="Times New Roman" pitchFamily="18" charset="0"/>
              </a:rPr>
              <a:t>伏，而逻辑“</a:t>
            </a:r>
            <a:r>
              <a:rPr lang="en-US" altLang="zh-CN" sz="2600" dirty="0">
                <a:latin typeface="Times New Roman" pitchFamily="18" charset="0"/>
                <a:cs typeface="Times New Roman" pitchFamily="18" charset="0"/>
              </a:rPr>
              <a:t>0”</a:t>
            </a:r>
            <a:r>
              <a:rPr lang="zh-CN" altLang="en-US" sz="2600" dirty="0">
                <a:latin typeface="Times New Roman" pitchFamily="18" charset="0"/>
                <a:cs typeface="Times New Roman" pitchFamily="18" charset="0"/>
              </a:rPr>
              <a:t>相对于地为</a:t>
            </a:r>
            <a:r>
              <a:rPr lang="en-US" altLang="zh-CN" sz="2600" dirty="0">
                <a:latin typeface="Times New Roman" pitchFamily="18" charset="0"/>
                <a:cs typeface="Times New Roman" pitchFamily="18" charset="0"/>
              </a:rPr>
              <a:t>+3</a:t>
            </a:r>
            <a:r>
              <a:rPr lang="zh-CN" altLang="en-US" sz="2600" dirty="0">
                <a:latin typeface="Times New Roman" pitchFamily="18" charset="0"/>
                <a:cs typeface="Times New Roman" pitchFamily="18" charset="0"/>
              </a:rPr>
              <a:t>到</a:t>
            </a:r>
            <a:r>
              <a:rPr lang="en-US" altLang="zh-CN" sz="2600" dirty="0">
                <a:latin typeface="Times New Roman" pitchFamily="18" charset="0"/>
                <a:cs typeface="Times New Roman" pitchFamily="18" charset="0"/>
              </a:rPr>
              <a:t>+15</a:t>
            </a:r>
            <a:r>
              <a:rPr lang="zh-CN" altLang="en-US" sz="2600" dirty="0">
                <a:latin typeface="Times New Roman" pitchFamily="18" charset="0"/>
                <a:cs typeface="Times New Roman" pitchFamily="18" charset="0"/>
              </a:rPr>
              <a:t>伏。所以，当一个微控制器中的</a:t>
            </a:r>
            <a:r>
              <a:rPr lang="en-US" altLang="zh-CN" sz="2600" dirty="0">
                <a:latin typeface="Times New Roman" pitchFamily="18" charset="0"/>
                <a:cs typeface="Times New Roman" pitchFamily="18" charset="0"/>
              </a:rPr>
              <a:t>UART</a:t>
            </a:r>
            <a:r>
              <a:rPr lang="zh-CN" altLang="en-US" sz="2600" dirty="0">
                <a:latin typeface="Times New Roman" pitchFamily="18" charset="0"/>
                <a:cs typeface="Times New Roman" pitchFamily="18" charset="0"/>
              </a:rPr>
              <a:t>相连于</a:t>
            </a:r>
            <a:r>
              <a:rPr lang="en-US" altLang="zh-CN" sz="2600" dirty="0">
                <a:latin typeface="Times New Roman" pitchFamily="18" charset="0"/>
                <a:cs typeface="Times New Roman" pitchFamily="18" charset="0"/>
              </a:rPr>
              <a:t>PC</a:t>
            </a:r>
            <a:r>
              <a:rPr lang="zh-CN" altLang="en-US" sz="2600" dirty="0">
                <a:latin typeface="Times New Roman" pitchFamily="18" charset="0"/>
                <a:cs typeface="Times New Roman" pitchFamily="18" charset="0"/>
              </a:rPr>
              <a:t>时，它需要一个</a:t>
            </a:r>
            <a:r>
              <a:rPr lang="en-US" altLang="zh-CN" sz="2600" dirty="0">
                <a:latin typeface="Times New Roman" pitchFamily="18" charset="0"/>
                <a:cs typeface="Times New Roman" pitchFamily="18" charset="0"/>
              </a:rPr>
              <a:t>RS232</a:t>
            </a:r>
            <a:r>
              <a:rPr lang="zh-CN" altLang="en-US" sz="2600" dirty="0">
                <a:latin typeface="Times New Roman" pitchFamily="18" charset="0"/>
                <a:cs typeface="Times New Roman" pitchFamily="18" charset="0"/>
              </a:rPr>
              <a:t>驱动器来转换电平。</a:t>
            </a:r>
            <a:endParaRPr lang="en-US" altLang="zh-CN" sz="2600" dirty="0">
              <a:latin typeface="Times New Roman" pitchFamily="18" charset="0"/>
              <a:cs typeface="Times New Roman" pitchFamily="18" charset="0"/>
            </a:endParaRPr>
          </a:p>
          <a:p>
            <a:pPr lvl="2">
              <a:defRPr/>
            </a:pPr>
            <a:r>
              <a:rPr lang="zh-CN" altLang="en-US" sz="2600" dirty="0">
                <a:latin typeface="Times New Roman" pitchFamily="18" charset="0"/>
                <a:cs typeface="Times New Roman" pitchFamily="18" charset="0"/>
              </a:rPr>
              <a:t>最高传输率</a:t>
            </a:r>
            <a:r>
              <a:rPr lang="en-US" altLang="zh-CN" sz="2600" dirty="0">
                <a:latin typeface="Times New Roman" pitchFamily="18" charset="0"/>
                <a:cs typeface="Times New Roman" pitchFamily="18" charset="0"/>
              </a:rPr>
              <a:t>20Kb/S</a:t>
            </a:r>
          </a:p>
          <a:p>
            <a:pPr lvl="2">
              <a:defRPr/>
            </a:pPr>
            <a:r>
              <a:rPr kumimoji="1" lang="zh-CN" altLang="en-US" sz="2600" dirty="0">
                <a:latin typeface="Times New Roman" panose="02020603050405020304" pitchFamily="18" charset="0"/>
              </a:rPr>
              <a:t>最大传输距离约为</a:t>
            </a:r>
            <a:r>
              <a:rPr kumimoji="1" lang="en-US" altLang="zh-CN" sz="2600" dirty="0">
                <a:latin typeface="Times New Roman" panose="02020603050405020304" pitchFamily="18" charset="0"/>
              </a:rPr>
              <a:t>15m</a:t>
            </a:r>
          </a:p>
          <a:p>
            <a:pPr lvl="2">
              <a:defRPr/>
            </a:pPr>
            <a:r>
              <a:rPr kumimoji="1" lang="zh-CN" altLang="en-US" sz="2600" dirty="0">
                <a:latin typeface="Times New Roman" panose="02020603050405020304" pitchFamily="18" charset="0"/>
              </a:rPr>
              <a:t>单端传输，共模抑制比低</a:t>
            </a:r>
            <a:endParaRPr kumimoji="1" lang="en-US" altLang="zh-CN" dirty="0">
              <a:latin typeface="Times New Roman" panose="02020603050405020304" pitchFamily="18" charset="0"/>
            </a:endParaRPr>
          </a:p>
          <a:p>
            <a:pPr lvl="1"/>
            <a:endParaRPr lang="en-US" altLang="zh-CN" sz="2300" dirty="0"/>
          </a:p>
        </p:txBody>
      </p:sp>
      <p:sp>
        <p:nvSpPr>
          <p:cNvPr id="3" name="标题 2"/>
          <p:cNvSpPr>
            <a:spLocks noGrp="1"/>
          </p:cNvSpPr>
          <p:nvPr>
            <p:ph type="title"/>
          </p:nvPr>
        </p:nvSpPr>
        <p:spPr/>
        <p:txBody>
          <a:bodyPr/>
          <a:lstStyle/>
          <a:p>
            <a:r>
              <a:rPr lang="en-US" altLang="zh-CN" dirty="0"/>
              <a:t>UART(2)</a:t>
            </a:r>
            <a:endParaRPr lang="zh-CN" altLang="en-US" dirty="0"/>
          </a:p>
        </p:txBody>
      </p:sp>
      <p:sp>
        <p:nvSpPr>
          <p:cNvPr id="4"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6670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PCA9557</a:t>
            </a:r>
            <a:endParaRPr kumimoji="0" lang="en-US" altLang="zh-CN" sz="500" b="0" i="0" u="none" strike="noStrike" cap="none" normalizeH="0" baseline="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a:t>
            </a:r>
            <a:r>
              <a:rPr kumimoji="0" lang="zh-CN" altLang="en-US" sz="10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地址定义</a:t>
            </a: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a:t>
            </a:r>
            <a:r>
              <a:rPr kumimoji="0" lang="zh-CN" altLang="en-US" sz="500" b="0" i="0" u="none" strike="noStrike" cap="none" normalizeH="0" baseline="0">
                <a:ln>
                  <a:noFill/>
                </a:ln>
                <a:solidFill>
                  <a:schemeClr val="tx1"/>
                </a:solidFill>
                <a:effectLst/>
              </a:rPr>
              <a:t> </a:t>
            </a:r>
            <a:endParaRPr kumimoji="0" lang="zh-CN"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766728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a:defRPr/>
            </a:pPr>
            <a:r>
              <a:rPr lang="en-US" altLang="zh-CN" dirty="0"/>
              <a:t>RS-485</a:t>
            </a:r>
          </a:p>
          <a:p>
            <a:pPr lvl="2">
              <a:defRPr/>
            </a:pPr>
            <a:r>
              <a:rPr lang="en-US" altLang="zh-CN" dirty="0">
                <a:latin typeface="Times New Roman" panose="02020603050405020304" pitchFamily="18" charset="0"/>
              </a:rPr>
              <a:t>RS-485</a:t>
            </a:r>
            <a:r>
              <a:rPr lang="zh-CN" altLang="en-US" dirty="0">
                <a:latin typeface="Times New Roman" panose="02020603050405020304" pitchFamily="18" charset="0"/>
              </a:rPr>
              <a:t>是一种常用远距离和多机通信的串行接口。</a:t>
            </a:r>
            <a:r>
              <a:rPr lang="en-US" altLang="zh-CN" dirty="0">
                <a:latin typeface="Times New Roman" panose="02020603050405020304" pitchFamily="18" charset="0"/>
              </a:rPr>
              <a:t>RS-485</a:t>
            </a:r>
            <a:r>
              <a:rPr lang="zh-CN" altLang="en-US" dirty="0">
                <a:latin typeface="Times New Roman" panose="02020603050405020304" pitchFamily="18" charset="0"/>
              </a:rPr>
              <a:t>只是定义电压和阻抗</a:t>
            </a:r>
            <a:endParaRPr lang="en-US" altLang="zh-CN" dirty="0">
              <a:latin typeface="Times New Roman" panose="02020603050405020304" pitchFamily="18" charset="0"/>
            </a:endParaRPr>
          </a:p>
          <a:p>
            <a:pPr lvl="2">
              <a:defRPr/>
            </a:pPr>
            <a:r>
              <a:rPr kumimoji="1" lang="zh-CN" altLang="en-US" dirty="0">
                <a:latin typeface="Times New Roman" panose="02020603050405020304" pitchFamily="18" charset="0"/>
              </a:rPr>
              <a:t>与</a:t>
            </a:r>
            <a:r>
              <a:rPr kumimoji="1" lang="en-US" altLang="zh-CN" dirty="0">
                <a:latin typeface="Times New Roman" panose="02020603050405020304" pitchFamily="18" charset="0"/>
              </a:rPr>
              <a:t>TTL</a:t>
            </a:r>
            <a:r>
              <a:rPr kumimoji="1" lang="zh-CN" altLang="en-US" dirty="0">
                <a:latin typeface="Times New Roman" panose="02020603050405020304" pitchFamily="18" charset="0"/>
              </a:rPr>
              <a:t>电平兼容</a:t>
            </a:r>
            <a:endParaRPr kumimoji="1" lang="en-US" altLang="zh-CN" dirty="0">
              <a:latin typeface="Times New Roman" panose="02020603050405020304" pitchFamily="18" charset="0"/>
            </a:endParaRPr>
          </a:p>
          <a:p>
            <a:pPr lvl="2">
              <a:defRPr/>
            </a:pPr>
            <a:r>
              <a:rPr kumimoji="1" lang="zh-CN" altLang="en-US" dirty="0">
                <a:latin typeface="Times New Roman" panose="02020603050405020304" pitchFamily="18" charset="0"/>
              </a:rPr>
              <a:t>传输距离可达</a:t>
            </a:r>
            <a:r>
              <a:rPr kumimoji="1" lang="en-US" altLang="zh-CN" dirty="0">
                <a:latin typeface="Times New Roman" panose="02020603050405020304" pitchFamily="18" charset="0"/>
              </a:rPr>
              <a:t>1200m</a:t>
            </a:r>
          </a:p>
          <a:p>
            <a:pPr lvl="2">
              <a:defRPr/>
            </a:pPr>
            <a:r>
              <a:rPr kumimoji="1" lang="zh-CN" altLang="en-US" dirty="0">
                <a:latin typeface="Times New Roman" panose="02020603050405020304" pitchFamily="18" charset="0"/>
              </a:rPr>
              <a:t>双端传输，共模抑制比高</a:t>
            </a:r>
            <a:endParaRPr kumimoji="1" lang="en-US" altLang="zh-CN" dirty="0">
              <a:latin typeface="Times New Roman" panose="02020603050405020304" pitchFamily="18" charset="0"/>
            </a:endParaRPr>
          </a:p>
          <a:p>
            <a:pPr lvl="2">
              <a:defRPr/>
            </a:pPr>
            <a:r>
              <a:rPr kumimoji="1" lang="zh-CN" altLang="en-US" dirty="0">
                <a:latin typeface="Times New Roman" panose="02020603050405020304" pitchFamily="18" charset="0"/>
              </a:rPr>
              <a:t>需要</a:t>
            </a:r>
            <a:r>
              <a:rPr kumimoji="1" lang="en-US" altLang="zh-CN" dirty="0">
                <a:latin typeface="Times New Roman" panose="02020603050405020304" pitchFamily="18" charset="0"/>
              </a:rPr>
              <a:t>RS485</a:t>
            </a:r>
            <a:r>
              <a:rPr kumimoji="1" lang="zh-CN" altLang="en-US" dirty="0">
                <a:latin typeface="Times New Roman" panose="02020603050405020304" pitchFamily="18" charset="0"/>
              </a:rPr>
              <a:t>驱动器来将单端信号转换为双端信号</a:t>
            </a:r>
            <a:br>
              <a:rPr lang="en-US" altLang="zh-CN" dirty="0"/>
            </a:br>
            <a:endParaRPr kumimoji="1" lang="en-US" altLang="zh-CN" dirty="0">
              <a:latin typeface="Times New Roman" panose="02020603050405020304" pitchFamily="18" charset="0"/>
            </a:endParaRPr>
          </a:p>
          <a:p>
            <a:pPr>
              <a:spcBef>
                <a:spcPct val="50000"/>
              </a:spcBef>
              <a:defRPr/>
            </a:pPr>
            <a:endParaRPr lang="zh-CN" altLang="en-US" sz="1600" dirty="0">
              <a:latin typeface="+mn-ea"/>
            </a:endParaRPr>
          </a:p>
          <a:p>
            <a:pPr marL="457200" lvl="1" indent="0">
              <a:buNone/>
            </a:pPr>
            <a:endParaRPr lang="zh-CN" altLang="en-US" dirty="0"/>
          </a:p>
        </p:txBody>
      </p:sp>
      <p:sp>
        <p:nvSpPr>
          <p:cNvPr id="3" name="标题 2"/>
          <p:cNvSpPr>
            <a:spLocks noGrp="1"/>
          </p:cNvSpPr>
          <p:nvPr>
            <p:ph type="title"/>
          </p:nvPr>
        </p:nvSpPr>
        <p:spPr/>
        <p:txBody>
          <a:bodyPr/>
          <a:lstStyle/>
          <a:p>
            <a:r>
              <a:rPr lang="en-US" altLang="zh-CN" dirty="0"/>
              <a:t>UART(3)</a:t>
            </a:r>
            <a:endParaRPr lang="zh-CN" altLang="en-US" dirty="0"/>
          </a:p>
        </p:txBody>
      </p:sp>
      <p:pic>
        <p:nvPicPr>
          <p:cNvPr id="5" name="Picture 24" descr="C:\Documents and Settings\chensuqiang\桌面\45cfe0b9.bmp.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3962400"/>
            <a:ext cx="5072062" cy="260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5001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withEffect">
                                  <p:stCondLst>
                                    <p:cond delay="300"/>
                                  </p:stCondLst>
                                  <p:childTnLst>
                                    <p:set>
                                      <p:cBhvr>
                                        <p:cTn id="6" dur="1" fill="hold">
                                          <p:stCondLst>
                                            <p:cond delay="0"/>
                                          </p:stCondLst>
                                        </p:cTn>
                                        <p:tgtEl>
                                          <p:spTgt spid="5"/>
                                        </p:tgtEl>
                                        <p:attrNameLst>
                                          <p:attrName>style.visibility</p:attrName>
                                        </p:attrNameLst>
                                      </p:cBhvr>
                                      <p:to>
                                        <p:strVal val="visible"/>
                                      </p:to>
                                    </p:set>
                                    <p:animEffect transition="in" filter="slide(fromRight)">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658701" y="1685678"/>
            <a:ext cx="10847499" cy="4715122"/>
          </a:xfrm>
        </p:spPr>
        <p:txBody>
          <a:bodyPr>
            <a:normAutofit/>
          </a:bodyPr>
          <a:lstStyle/>
          <a:p>
            <a:pPr lvl="1">
              <a:defRPr/>
            </a:pPr>
            <a:r>
              <a:rPr kumimoji="1" lang="en-US" altLang="zh-CN" sz="3200" dirty="0">
                <a:latin typeface="Times New Roman" panose="02020603050405020304" pitchFamily="18" charset="0"/>
              </a:rPr>
              <a:t>EK-TM4C1294XL</a:t>
            </a:r>
            <a:r>
              <a:rPr kumimoji="1" lang="zh-CN" altLang="en-US" sz="3200" dirty="0">
                <a:latin typeface="Times New Roman" panose="02020603050405020304" pitchFamily="18" charset="0"/>
              </a:rPr>
              <a:t>的虚拟</a:t>
            </a:r>
            <a:r>
              <a:rPr kumimoji="1" lang="en-US" altLang="zh-CN" sz="3200" dirty="0">
                <a:latin typeface="Times New Roman" panose="02020603050405020304" pitchFamily="18" charset="0"/>
              </a:rPr>
              <a:t>UART</a:t>
            </a:r>
          </a:p>
          <a:p>
            <a:pPr lvl="2"/>
            <a:r>
              <a:rPr kumimoji="1" lang="en-US" altLang="zh-CN" dirty="0">
                <a:latin typeface="Times New Roman" panose="02020603050405020304" pitchFamily="18" charset="0"/>
              </a:rPr>
              <a:t>EK-TM4C1294XL</a:t>
            </a:r>
            <a:r>
              <a:rPr kumimoji="1" lang="zh-CN" altLang="en-US" dirty="0">
                <a:latin typeface="Times New Roman" panose="02020603050405020304" pitchFamily="18" charset="0"/>
              </a:rPr>
              <a:t>通过</a:t>
            </a:r>
            <a:r>
              <a:rPr kumimoji="1" lang="en-US" altLang="zh-CN" dirty="0">
                <a:latin typeface="Times New Roman" panose="02020603050405020304" pitchFamily="18" charset="0"/>
              </a:rPr>
              <a:t>MICRO-USB</a:t>
            </a:r>
            <a:r>
              <a:rPr kumimoji="1" lang="zh-CN" altLang="en-US" dirty="0">
                <a:latin typeface="Times New Roman" panose="02020603050405020304" pitchFamily="18" charset="0"/>
              </a:rPr>
              <a:t>线与</a:t>
            </a:r>
            <a:r>
              <a:rPr lang="zh-CN" altLang="en-US" dirty="0"/>
              <a:t>电脑连接后，</a:t>
            </a:r>
            <a:endParaRPr lang="en-US" altLang="zh-CN" dirty="0"/>
          </a:p>
          <a:p>
            <a:pPr lvl="2"/>
            <a:r>
              <a:rPr lang="zh-CN" altLang="en-US" dirty="0"/>
              <a:t>（驱动已安装好）正常情况在</a:t>
            </a:r>
            <a:r>
              <a:rPr lang="en-US" altLang="zh-CN" dirty="0"/>
              <a:t>PC</a:t>
            </a:r>
            <a:r>
              <a:rPr lang="zh-CN" altLang="en-US" dirty="0"/>
              <a:t>端会至少看到</a:t>
            </a:r>
            <a:r>
              <a:rPr lang="en-US" altLang="zh-CN" dirty="0"/>
              <a:t>2</a:t>
            </a:r>
            <a:r>
              <a:rPr lang="zh-CN" altLang="en-US" dirty="0"/>
              <a:t>个设备</a:t>
            </a:r>
            <a:endParaRPr lang="en-US" altLang="zh-CN" dirty="0"/>
          </a:p>
          <a:p>
            <a:pPr lvl="2"/>
            <a:r>
              <a:rPr lang="en-US" altLang="zh-CN" dirty="0"/>
              <a:t>1</a:t>
            </a:r>
            <a:r>
              <a:rPr lang="zh-CN" altLang="en-US" dirty="0"/>
              <a:t>个是</a:t>
            </a:r>
            <a:r>
              <a:rPr lang="en-US" altLang="zh-CN" dirty="0"/>
              <a:t>ICDI</a:t>
            </a:r>
            <a:r>
              <a:rPr lang="zh-CN" altLang="en-US" dirty="0"/>
              <a:t>在线调试工具，第二个是虚拟串口。</a:t>
            </a:r>
            <a:endParaRPr lang="en-US" altLang="zh-CN" dirty="0"/>
          </a:p>
          <a:p>
            <a:pPr lvl="2"/>
            <a:r>
              <a:rPr lang="zh-CN" altLang="en-US" dirty="0"/>
              <a:t>这个虚拟串口可以用来作为</a:t>
            </a:r>
            <a:r>
              <a:rPr lang="en-US" altLang="zh-CN" dirty="0"/>
              <a:t>MCU UART </a:t>
            </a:r>
            <a:r>
              <a:rPr lang="zh-CN" altLang="en-US" dirty="0"/>
              <a:t>正常通讯或是</a:t>
            </a:r>
            <a:endParaRPr lang="en-US" altLang="zh-CN" dirty="0"/>
          </a:p>
          <a:p>
            <a:pPr lvl="2"/>
            <a:r>
              <a:rPr lang="zh-CN" altLang="en-US" dirty="0"/>
              <a:t>作为</a:t>
            </a:r>
            <a:r>
              <a:rPr lang="en-US" altLang="zh-CN" dirty="0"/>
              <a:t>BOOTLOAD</a:t>
            </a:r>
            <a:r>
              <a:rPr lang="zh-CN" altLang="en-US" dirty="0"/>
              <a:t>使用。</a:t>
            </a:r>
            <a:endParaRPr lang="en-US" altLang="zh-CN" dirty="0"/>
          </a:p>
          <a:p>
            <a:pPr lvl="2"/>
            <a:r>
              <a:rPr lang="zh-CN" altLang="en-US" dirty="0"/>
              <a:t>在默认跳线时，此虚拟串口与</a:t>
            </a:r>
            <a:r>
              <a:rPr lang="en-US" altLang="zh-CN" dirty="0"/>
              <a:t>TM4C1294NCPDT</a:t>
            </a:r>
            <a:r>
              <a:rPr lang="zh-CN" altLang="en-US" dirty="0"/>
              <a:t> </a:t>
            </a:r>
            <a:r>
              <a:rPr lang="en-US" altLang="zh-CN" dirty="0"/>
              <a:t>CPU</a:t>
            </a:r>
          </a:p>
          <a:p>
            <a:pPr lvl="2"/>
            <a:r>
              <a:rPr lang="zh-CN" altLang="en-US" dirty="0"/>
              <a:t>的</a:t>
            </a:r>
            <a:r>
              <a:rPr lang="en-US" altLang="zh-CN" dirty="0"/>
              <a:t>PA0(U0RX)</a:t>
            </a:r>
            <a:r>
              <a:rPr lang="zh-CN" altLang="en-US" dirty="0"/>
              <a:t>，</a:t>
            </a:r>
            <a:r>
              <a:rPr lang="en-US" altLang="zh-CN" dirty="0"/>
              <a:t>PA1(U0TX</a:t>
            </a:r>
            <a:r>
              <a:rPr lang="zh-CN" altLang="en-US" dirty="0"/>
              <a:t>）相连接。即占用了</a:t>
            </a:r>
            <a:r>
              <a:rPr lang="en-US" altLang="zh-CN" dirty="0"/>
              <a:t>U0</a:t>
            </a:r>
            <a:r>
              <a:rPr lang="zh-CN" altLang="en-US" dirty="0"/>
              <a:t>的串口</a:t>
            </a:r>
            <a:endParaRPr lang="en-US" altLang="zh-CN" dirty="0"/>
          </a:p>
          <a:p>
            <a:pPr lvl="2"/>
            <a:r>
              <a:rPr lang="zh-CN" altLang="en-US" dirty="0"/>
              <a:t>任意选择一款</a:t>
            </a:r>
            <a:r>
              <a:rPr lang="en-US" altLang="zh-CN" dirty="0"/>
              <a:t>PC</a:t>
            </a:r>
            <a:r>
              <a:rPr lang="zh-CN" altLang="en-US" dirty="0"/>
              <a:t>端串行口通讯软件，在正确配置了控制</a:t>
            </a:r>
            <a:endParaRPr lang="en-US" altLang="zh-CN" dirty="0"/>
          </a:p>
          <a:p>
            <a:pPr lvl="2"/>
            <a:r>
              <a:rPr lang="zh-CN" altLang="en-US" dirty="0"/>
              <a:t>板的</a:t>
            </a:r>
            <a:r>
              <a:rPr lang="en-US" altLang="zh-CN" dirty="0"/>
              <a:t>UART</a:t>
            </a:r>
            <a:r>
              <a:rPr lang="zh-CN" altLang="en-US" dirty="0"/>
              <a:t>口后即可实现</a:t>
            </a:r>
            <a:r>
              <a:rPr lang="en-US" altLang="zh-CN" dirty="0"/>
              <a:t>PC</a:t>
            </a:r>
            <a:r>
              <a:rPr lang="zh-CN" altLang="en-US" dirty="0"/>
              <a:t>与控制板的通讯</a:t>
            </a:r>
            <a:endParaRPr lang="en-US" altLang="zh-CN" dirty="0"/>
          </a:p>
          <a:p>
            <a:pPr lvl="2"/>
            <a:r>
              <a:rPr lang="zh-CN" altLang="en-US" dirty="0"/>
              <a:t>设备管理器截图如右所示</a:t>
            </a:r>
            <a:endParaRPr lang="en-US" altLang="zh-CN" dirty="0"/>
          </a:p>
          <a:p>
            <a:pPr lvl="2"/>
            <a:endParaRPr lang="en-US" altLang="zh-CN" sz="2100" dirty="0"/>
          </a:p>
        </p:txBody>
      </p:sp>
      <p:sp>
        <p:nvSpPr>
          <p:cNvPr id="3" name="标题 2"/>
          <p:cNvSpPr>
            <a:spLocks noGrp="1"/>
          </p:cNvSpPr>
          <p:nvPr>
            <p:ph type="title"/>
          </p:nvPr>
        </p:nvSpPr>
        <p:spPr/>
        <p:txBody>
          <a:bodyPr/>
          <a:lstStyle/>
          <a:p>
            <a:r>
              <a:rPr lang="en-US" altLang="zh-CN" dirty="0"/>
              <a:t>UART(4)</a:t>
            </a:r>
            <a:endParaRPr lang="zh-CN" altLang="en-US" dirty="0"/>
          </a:p>
        </p:txBody>
      </p:sp>
      <p:sp>
        <p:nvSpPr>
          <p:cNvPr id="4"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6670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PCA9557</a:t>
            </a:r>
            <a:endParaRPr kumimoji="0" lang="en-US" altLang="zh-CN" sz="500" b="0" i="0" u="none" strike="noStrike" cap="none" normalizeH="0" baseline="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a:t>
            </a:r>
            <a:r>
              <a:rPr kumimoji="0" lang="zh-CN" altLang="en-US" sz="10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地址定义</a:t>
            </a: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a:t>
            </a:r>
            <a:r>
              <a:rPr kumimoji="0" lang="zh-CN" altLang="en-US" sz="500" b="0" i="0" u="none" strike="noStrike" cap="none" normalizeH="0" baseline="0">
                <a:ln>
                  <a:noFill/>
                </a:ln>
                <a:solidFill>
                  <a:schemeClr val="tx1"/>
                </a:solidFill>
                <a:effectLst/>
              </a:rPr>
              <a:t> </a:t>
            </a:r>
            <a:endParaRPr kumimoji="0" lang="zh-CN" altLang="en-US" sz="1800" b="0" i="0" u="none" strike="noStrike" cap="none" normalizeH="0" baseline="0">
              <a:ln>
                <a:noFill/>
              </a:ln>
              <a:solidFill>
                <a:schemeClr val="tx1"/>
              </a:solidFill>
              <a:effectLst/>
              <a:latin typeface="Arial" panose="020B0604020202020204" pitchFamily="34" charset="0"/>
            </a:endParaRPr>
          </a:p>
        </p:txBody>
      </p:sp>
      <p:pic>
        <p:nvPicPr>
          <p:cNvPr id="7" name="图片 6"/>
          <p:cNvPicPr>
            <a:picLocks noChangeAspect="1"/>
          </p:cNvPicPr>
          <p:nvPr/>
        </p:nvPicPr>
        <p:blipFill>
          <a:blip r:embed="rId2"/>
          <a:stretch>
            <a:fillRect/>
          </a:stretch>
        </p:blipFill>
        <p:spPr>
          <a:xfrm>
            <a:off x="7086600" y="1828800"/>
            <a:ext cx="4196908" cy="4419600"/>
          </a:xfrm>
          <a:prstGeom prst="rect">
            <a:avLst/>
          </a:prstGeom>
        </p:spPr>
      </p:pic>
    </p:spTree>
    <p:extLst>
      <p:ext uri="{BB962C8B-B14F-4D97-AF65-F5344CB8AC3E}">
        <p14:creationId xmlns:p14="http://schemas.microsoft.com/office/powerpoint/2010/main" val="38047876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658701" y="1685678"/>
            <a:ext cx="10847499" cy="4715122"/>
          </a:xfrm>
        </p:spPr>
        <p:txBody>
          <a:bodyPr>
            <a:normAutofit/>
          </a:bodyPr>
          <a:lstStyle/>
          <a:p>
            <a:pPr lvl="1">
              <a:defRPr/>
            </a:pPr>
            <a:r>
              <a:rPr kumimoji="1" lang="en-US" altLang="zh-CN" sz="3200" dirty="0">
                <a:latin typeface="Times New Roman" panose="02020603050405020304" pitchFamily="18" charset="0"/>
              </a:rPr>
              <a:t>UART</a:t>
            </a:r>
            <a:r>
              <a:rPr kumimoji="1" lang="zh-CN" altLang="en-US" sz="3200" dirty="0">
                <a:latin typeface="Times New Roman" panose="02020603050405020304" pitchFamily="18" charset="0"/>
              </a:rPr>
              <a:t>初始化配置</a:t>
            </a:r>
            <a:endParaRPr kumimoji="1" lang="en-US" altLang="zh-CN" sz="3200" dirty="0">
              <a:latin typeface="Times New Roman" panose="02020603050405020304" pitchFamily="18" charset="0"/>
            </a:endParaRPr>
          </a:p>
          <a:p>
            <a:pPr lvl="2"/>
            <a:r>
              <a:rPr lang="zh-CN" altLang="en-US" dirty="0"/>
              <a:t>引脚配置</a:t>
            </a:r>
            <a:endParaRPr lang="en-US" altLang="zh-CN" dirty="0"/>
          </a:p>
          <a:p>
            <a:pPr lvl="3"/>
            <a:r>
              <a:rPr lang="en-US" altLang="zh-CN" i="1" dirty="0" err="1">
                <a:solidFill>
                  <a:schemeClr val="accent1"/>
                </a:solidFill>
              </a:rPr>
              <a:t>SysCtlPeripheralEnable</a:t>
            </a:r>
            <a:r>
              <a:rPr lang="en-US" altLang="zh-CN" i="1" dirty="0">
                <a:solidFill>
                  <a:schemeClr val="accent1"/>
                </a:solidFill>
              </a:rPr>
              <a:t>(SYSCTL_PERIPH_UART0);</a:t>
            </a:r>
          </a:p>
          <a:p>
            <a:pPr lvl="3"/>
            <a:r>
              <a:rPr lang="en-US" altLang="zh-CN" i="1" dirty="0">
                <a:solidFill>
                  <a:schemeClr val="accent1"/>
                </a:solidFill>
              </a:rPr>
              <a:t> </a:t>
            </a:r>
            <a:r>
              <a:rPr lang="en-US" altLang="zh-CN" i="1" dirty="0" err="1">
                <a:solidFill>
                  <a:schemeClr val="accent1"/>
                </a:solidFill>
              </a:rPr>
              <a:t>SysCtlPeripheralEnable</a:t>
            </a:r>
            <a:r>
              <a:rPr lang="en-US" altLang="zh-CN" i="1" dirty="0">
                <a:solidFill>
                  <a:schemeClr val="accent1"/>
                </a:solidFill>
              </a:rPr>
              <a:t>(SYSCTL_PERIPH_GPIOA);		//Enable </a:t>
            </a:r>
            <a:r>
              <a:rPr lang="en-US" altLang="zh-CN" i="1" dirty="0" err="1">
                <a:solidFill>
                  <a:schemeClr val="accent1"/>
                </a:solidFill>
              </a:rPr>
              <a:t>PortA</a:t>
            </a:r>
            <a:endParaRPr lang="en-US" altLang="zh-CN" i="1" dirty="0">
              <a:solidFill>
                <a:schemeClr val="accent1"/>
              </a:solidFill>
            </a:endParaRPr>
          </a:p>
          <a:p>
            <a:pPr lvl="3"/>
            <a:r>
              <a:rPr lang="en-US" altLang="zh-CN" i="1" dirty="0">
                <a:solidFill>
                  <a:schemeClr val="accent1"/>
                </a:solidFill>
              </a:rPr>
              <a:t>while(!</a:t>
            </a:r>
            <a:r>
              <a:rPr lang="en-US" altLang="zh-CN" i="1" dirty="0" err="1">
                <a:solidFill>
                  <a:schemeClr val="accent1"/>
                </a:solidFill>
              </a:rPr>
              <a:t>SysCtlPeripheralReady</a:t>
            </a:r>
            <a:r>
              <a:rPr lang="en-US" altLang="zh-CN" i="1" dirty="0">
                <a:solidFill>
                  <a:schemeClr val="accent1"/>
                </a:solidFill>
              </a:rPr>
              <a:t>(SYSCTL_PERIPH_GPIOA));	//Wait for the GPIO </a:t>
            </a:r>
            <a:r>
              <a:rPr lang="en-US" altLang="zh-CN" i="1" dirty="0" err="1">
                <a:solidFill>
                  <a:schemeClr val="accent1"/>
                </a:solidFill>
              </a:rPr>
              <a:t>moduleA</a:t>
            </a:r>
            <a:r>
              <a:rPr lang="en-US" altLang="zh-CN" i="1" dirty="0">
                <a:solidFill>
                  <a:schemeClr val="accent1"/>
                </a:solidFill>
              </a:rPr>
              <a:t> ready</a:t>
            </a:r>
          </a:p>
          <a:p>
            <a:pPr lvl="3"/>
            <a:r>
              <a:rPr lang="en-US" altLang="zh-CN" i="1" dirty="0" err="1">
                <a:solidFill>
                  <a:schemeClr val="accent1"/>
                </a:solidFill>
              </a:rPr>
              <a:t>GPIOPinConfigure</a:t>
            </a:r>
            <a:r>
              <a:rPr lang="en-US" altLang="zh-CN" i="1" dirty="0">
                <a:solidFill>
                  <a:schemeClr val="accent1"/>
                </a:solidFill>
              </a:rPr>
              <a:t>(GPIO_PA0_U0RX);			// Set GPIO A0 and A1 as UART pins.</a:t>
            </a:r>
          </a:p>
          <a:p>
            <a:pPr lvl="3"/>
            <a:r>
              <a:rPr lang="en-US" altLang="zh-CN" i="1" dirty="0" err="1">
                <a:solidFill>
                  <a:schemeClr val="accent1"/>
                </a:solidFill>
              </a:rPr>
              <a:t>GPIOPinConfigure</a:t>
            </a:r>
            <a:r>
              <a:rPr lang="en-US" altLang="zh-CN" i="1" dirty="0">
                <a:solidFill>
                  <a:schemeClr val="accent1"/>
                </a:solidFill>
              </a:rPr>
              <a:t>(GPIO_PA1_U0TX); </a:t>
            </a:r>
          </a:p>
          <a:p>
            <a:pPr lvl="3"/>
            <a:r>
              <a:rPr lang="en-US" altLang="zh-CN" i="1" dirty="0" err="1">
                <a:solidFill>
                  <a:schemeClr val="accent1"/>
                </a:solidFill>
              </a:rPr>
              <a:t>GPIOPinTypeUART</a:t>
            </a:r>
            <a:r>
              <a:rPr lang="en-US" altLang="zh-CN" i="1" dirty="0">
                <a:solidFill>
                  <a:schemeClr val="accent1"/>
                </a:solidFill>
              </a:rPr>
              <a:t>(GPIO_PORTA_BASE, GPIO_PIN_0 | GPIO_PIN_1);</a:t>
            </a:r>
          </a:p>
          <a:p>
            <a:pPr lvl="2"/>
            <a:r>
              <a:rPr lang="zh-CN" altLang="en-US" dirty="0"/>
              <a:t>波特率及帧格式设置</a:t>
            </a:r>
            <a:endParaRPr lang="en-US" altLang="zh-CN" dirty="0"/>
          </a:p>
          <a:p>
            <a:pPr lvl="3"/>
            <a:r>
              <a:rPr lang="en-US" altLang="zh-CN" i="1" dirty="0">
                <a:solidFill>
                  <a:schemeClr val="accent1"/>
                </a:solidFill>
              </a:rPr>
              <a:t>// Configure the UART for 115,200, 8-N-1 operation.</a:t>
            </a:r>
          </a:p>
          <a:p>
            <a:pPr lvl="3"/>
            <a:r>
              <a:rPr lang="en-US" altLang="zh-CN" i="1" dirty="0" err="1">
                <a:solidFill>
                  <a:schemeClr val="accent1"/>
                </a:solidFill>
              </a:rPr>
              <a:t>UARTConfigSetExpClk</a:t>
            </a:r>
            <a:r>
              <a:rPr lang="en-US" altLang="zh-CN" i="1" dirty="0">
                <a:solidFill>
                  <a:schemeClr val="accent1"/>
                </a:solidFill>
              </a:rPr>
              <a:t>(UART0_BASE, ui32SysClock,115200,(UART_CONFIG_WLEN_8 | UART_CONFIG_STOP_ONE |UART_CONFIG_PAR_NONE));</a:t>
            </a:r>
            <a:endParaRPr lang="en-US" altLang="zh-CN" dirty="0"/>
          </a:p>
          <a:p>
            <a:pPr lvl="2"/>
            <a:r>
              <a:rPr lang="en-US" altLang="zh-CN" dirty="0">
                <a:solidFill>
                  <a:srgbClr val="FF0000"/>
                </a:solidFill>
              </a:rPr>
              <a:t>FIFO</a:t>
            </a:r>
            <a:r>
              <a:rPr lang="zh-CN" altLang="en-US" dirty="0">
                <a:solidFill>
                  <a:srgbClr val="FF0000"/>
                </a:solidFill>
              </a:rPr>
              <a:t>配置（可选）</a:t>
            </a:r>
            <a:endParaRPr lang="en-US" altLang="zh-CN" dirty="0">
              <a:solidFill>
                <a:srgbClr val="FF0000"/>
              </a:solidFill>
            </a:endParaRPr>
          </a:p>
          <a:p>
            <a:pPr lvl="2"/>
            <a:endParaRPr lang="en-US" altLang="zh-CN" sz="2100" dirty="0"/>
          </a:p>
        </p:txBody>
      </p:sp>
      <p:sp>
        <p:nvSpPr>
          <p:cNvPr id="3" name="标题 2"/>
          <p:cNvSpPr>
            <a:spLocks noGrp="1"/>
          </p:cNvSpPr>
          <p:nvPr>
            <p:ph type="title"/>
          </p:nvPr>
        </p:nvSpPr>
        <p:spPr/>
        <p:txBody>
          <a:bodyPr/>
          <a:lstStyle/>
          <a:p>
            <a:r>
              <a:rPr lang="en-US" altLang="zh-CN" dirty="0"/>
              <a:t>UART(5)</a:t>
            </a:r>
            <a:endParaRPr lang="zh-CN" altLang="en-US" dirty="0"/>
          </a:p>
        </p:txBody>
      </p:sp>
      <p:sp>
        <p:nvSpPr>
          <p:cNvPr id="4"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6670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PCA9557</a:t>
            </a:r>
            <a:endParaRPr kumimoji="0" lang="en-US" altLang="zh-CN" sz="500" b="0" i="0" u="none" strike="noStrike" cap="none" normalizeH="0" baseline="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a:t>
            </a:r>
            <a:r>
              <a:rPr kumimoji="0" lang="zh-CN" altLang="en-US" sz="10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地址定义</a:t>
            </a: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a:t>
            </a:r>
            <a:r>
              <a:rPr kumimoji="0" lang="zh-CN" altLang="en-US" sz="500" b="0" i="0" u="none" strike="noStrike" cap="none" normalizeH="0" baseline="0">
                <a:ln>
                  <a:noFill/>
                </a:ln>
                <a:solidFill>
                  <a:schemeClr val="tx1"/>
                </a:solidFill>
                <a:effectLst/>
              </a:rPr>
              <a:t> </a:t>
            </a:r>
            <a:endParaRPr kumimoji="0" lang="zh-CN"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510249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658701" y="1685678"/>
            <a:ext cx="10847499" cy="4715122"/>
          </a:xfrm>
        </p:spPr>
        <p:txBody>
          <a:bodyPr>
            <a:normAutofit fontScale="77500" lnSpcReduction="20000"/>
          </a:bodyPr>
          <a:lstStyle/>
          <a:p>
            <a:pPr lvl="1">
              <a:defRPr/>
            </a:pPr>
            <a:r>
              <a:rPr kumimoji="1" lang="en-US" altLang="zh-CN" sz="3200" dirty="0">
                <a:latin typeface="Times New Roman" panose="02020603050405020304" pitchFamily="18" charset="0"/>
              </a:rPr>
              <a:t>UART</a:t>
            </a:r>
            <a:r>
              <a:rPr kumimoji="1" lang="zh-CN" altLang="en-US" sz="3200" dirty="0">
                <a:latin typeface="Times New Roman" panose="02020603050405020304" pitchFamily="18" charset="0"/>
              </a:rPr>
              <a:t>数据收发原理</a:t>
            </a:r>
            <a:endParaRPr kumimoji="1" lang="en-US" altLang="zh-CN" sz="3200" dirty="0">
              <a:latin typeface="Times New Roman" panose="02020603050405020304" pitchFamily="18" charset="0"/>
            </a:endParaRPr>
          </a:p>
          <a:p>
            <a:pPr lvl="2"/>
            <a:r>
              <a:rPr lang="en-US" altLang="zh-CN" sz="3200" dirty="0"/>
              <a:t>UART</a:t>
            </a:r>
            <a:r>
              <a:rPr lang="zh-CN" altLang="en-US" sz="3200" dirty="0"/>
              <a:t>通过</a:t>
            </a:r>
            <a:r>
              <a:rPr lang="en-US" altLang="zh-CN" sz="3200" dirty="0"/>
              <a:t>TX</a:t>
            </a:r>
            <a:r>
              <a:rPr lang="zh-CN" altLang="en-US" sz="3200" dirty="0"/>
              <a:t>脚发送数据，通过</a:t>
            </a:r>
            <a:r>
              <a:rPr lang="en-US" altLang="zh-CN" sz="3200" dirty="0"/>
              <a:t>RX</a:t>
            </a:r>
            <a:r>
              <a:rPr lang="zh-CN" altLang="en-US" sz="3200" dirty="0"/>
              <a:t>脚接收数据。因此可以实现全双工收发。</a:t>
            </a:r>
            <a:endParaRPr lang="en-US" altLang="zh-CN" sz="3200" dirty="0"/>
          </a:p>
          <a:p>
            <a:pPr lvl="2"/>
            <a:r>
              <a:rPr lang="en-US" altLang="zh-CN" sz="3200" dirty="0"/>
              <a:t> </a:t>
            </a:r>
            <a:r>
              <a:rPr lang="zh-CN" altLang="en-US" sz="3200" dirty="0"/>
              <a:t>在数据收发的过程中，通常采用阻塞式和非阻塞式两种方式来进行。</a:t>
            </a:r>
            <a:endParaRPr lang="en-US" altLang="zh-CN" sz="3200" dirty="0"/>
          </a:p>
          <a:p>
            <a:pPr lvl="2"/>
            <a:r>
              <a:rPr kumimoji="1" lang="zh-CN" altLang="en-US" sz="3000" dirty="0">
                <a:latin typeface="Times New Roman" panose="02020603050405020304" pitchFamily="18" charset="0"/>
              </a:rPr>
              <a:t>阻塞式即在发送或接收数据过程中，始终查询状态，占用</a:t>
            </a:r>
            <a:r>
              <a:rPr kumimoji="1" lang="en-US" altLang="zh-CN" sz="3000" dirty="0">
                <a:latin typeface="Times New Roman" panose="02020603050405020304" pitchFamily="18" charset="0"/>
              </a:rPr>
              <a:t>CPU</a:t>
            </a:r>
            <a:r>
              <a:rPr kumimoji="1" lang="zh-CN" altLang="en-US" sz="3000" dirty="0">
                <a:latin typeface="Times New Roman" panose="02020603050405020304" pitchFamily="18" charset="0"/>
              </a:rPr>
              <a:t>时间，只有发送或接收结束后才退出</a:t>
            </a:r>
            <a:endParaRPr kumimoji="1" lang="en-US" altLang="zh-CN" sz="3000" dirty="0">
              <a:latin typeface="Times New Roman" panose="02020603050405020304" pitchFamily="18" charset="0"/>
            </a:endParaRPr>
          </a:p>
          <a:p>
            <a:pPr lvl="2"/>
            <a:r>
              <a:rPr kumimoji="1" lang="zh-CN" altLang="en-US" sz="3000" dirty="0">
                <a:latin typeface="Times New Roman" panose="02020603050405020304" pitchFamily="18" charset="0"/>
              </a:rPr>
              <a:t>非阻塞式即在执行到发送或接收函数时，发送函数仅仅将数据推送给寄存器，并不保证传送成功，如果能传送则返回</a:t>
            </a:r>
            <a:r>
              <a:rPr kumimoji="1" lang="en-US" altLang="zh-CN" sz="3000" dirty="0">
                <a:latin typeface="Times New Roman" panose="02020603050405020304" pitchFamily="18" charset="0"/>
              </a:rPr>
              <a:t>TRUE</a:t>
            </a:r>
            <a:r>
              <a:rPr kumimoji="1" lang="zh-CN" altLang="en-US" sz="3000" dirty="0">
                <a:latin typeface="Times New Roman" panose="02020603050405020304" pitchFamily="18" charset="0"/>
              </a:rPr>
              <a:t>，否则返回</a:t>
            </a:r>
            <a:r>
              <a:rPr kumimoji="1" lang="en-US" altLang="zh-CN" sz="3000" dirty="0">
                <a:latin typeface="Times New Roman" panose="02020603050405020304" pitchFamily="18" charset="0"/>
              </a:rPr>
              <a:t>FALSE</a:t>
            </a:r>
            <a:r>
              <a:rPr kumimoji="1" lang="zh-CN" altLang="en-US" sz="3000" dirty="0">
                <a:latin typeface="Times New Roman" panose="02020603050405020304" pitchFamily="18" charset="0"/>
              </a:rPr>
              <a:t>；接收函数仅仅检查接收状态并返回，如果没有收到数据则返回</a:t>
            </a:r>
            <a:r>
              <a:rPr kumimoji="1" lang="en-US" altLang="zh-CN" sz="3000" dirty="0">
                <a:latin typeface="Times New Roman" panose="02020603050405020304" pitchFamily="18" charset="0"/>
              </a:rPr>
              <a:t>FALSE</a:t>
            </a:r>
            <a:r>
              <a:rPr kumimoji="1" lang="zh-CN" altLang="en-US" sz="3000" dirty="0">
                <a:latin typeface="Times New Roman" panose="02020603050405020304" pitchFamily="18" charset="0"/>
              </a:rPr>
              <a:t>，如果收到则返回</a:t>
            </a:r>
            <a:r>
              <a:rPr kumimoji="1" lang="en-US" altLang="zh-CN" sz="3000" dirty="0">
                <a:latin typeface="Times New Roman" panose="02020603050405020304" pitchFamily="18" charset="0"/>
              </a:rPr>
              <a:t>TRUE</a:t>
            </a:r>
          </a:p>
          <a:p>
            <a:pPr marL="914400" lvl="2" indent="0">
              <a:buNone/>
              <a:defRPr/>
            </a:pPr>
            <a:endParaRPr kumimoji="1" lang="en-US" altLang="zh-CN" sz="3000" dirty="0">
              <a:latin typeface="Times New Roman" panose="02020603050405020304" pitchFamily="18" charset="0"/>
            </a:endParaRPr>
          </a:p>
          <a:p>
            <a:pPr lvl="2">
              <a:defRPr/>
            </a:pPr>
            <a:endParaRPr kumimoji="1" lang="en-US" altLang="zh-CN" sz="3000" dirty="0">
              <a:latin typeface="Times New Roman" panose="02020603050405020304" pitchFamily="18" charset="0"/>
            </a:endParaRPr>
          </a:p>
          <a:p>
            <a:pPr lvl="2"/>
            <a:endParaRPr lang="en-US" altLang="zh-CN" dirty="0"/>
          </a:p>
          <a:p>
            <a:pPr lvl="2"/>
            <a:endParaRPr lang="en-US" altLang="zh-CN" dirty="0"/>
          </a:p>
          <a:p>
            <a:pPr lvl="2"/>
            <a:endParaRPr lang="en-US" altLang="zh-CN" dirty="0">
              <a:solidFill>
                <a:srgbClr val="FF0000"/>
              </a:solidFill>
            </a:endParaRPr>
          </a:p>
          <a:p>
            <a:pPr lvl="2"/>
            <a:endParaRPr lang="en-US" altLang="zh-CN" sz="2100" dirty="0"/>
          </a:p>
        </p:txBody>
      </p:sp>
      <p:sp>
        <p:nvSpPr>
          <p:cNvPr id="3" name="标题 2"/>
          <p:cNvSpPr>
            <a:spLocks noGrp="1"/>
          </p:cNvSpPr>
          <p:nvPr>
            <p:ph type="title"/>
          </p:nvPr>
        </p:nvSpPr>
        <p:spPr/>
        <p:txBody>
          <a:bodyPr/>
          <a:lstStyle/>
          <a:p>
            <a:r>
              <a:rPr lang="en-US" altLang="zh-CN" dirty="0"/>
              <a:t>UART(6)</a:t>
            </a:r>
            <a:endParaRPr lang="zh-CN" altLang="en-US" dirty="0"/>
          </a:p>
        </p:txBody>
      </p:sp>
      <p:sp>
        <p:nvSpPr>
          <p:cNvPr id="4"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6670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PCA9557</a:t>
            </a:r>
            <a:endParaRPr kumimoji="0" lang="en-US" altLang="zh-CN" sz="500" b="0" i="0" u="none" strike="noStrike" cap="none" normalizeH="0" baseline="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a:t>
            </a:r>
            <a:r>
              <a:rPr kumimoji="0" lang="zh-CN" altLang="en-US" sz="10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地址定义</a:t>
            </a: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a:t>
            </a:r>
            <a:r>
              <a:rPr kumimoji="0" lang="zh-CN" altLang="en-US" sz="500" b="0" i="0" u="none" strike="noStrike" cap="none" normalizeH="0" baseline="0">
                <a:ln>
                  <a:noFill/>
                </a:ln>
                <a:solidFill>
                  <a:schemeClr val="tx1"/>
                </a:solidFill>
                <a:effectLst/>
              </a:rPr>
              <a:t> </a:t>
            </a:r>
            <a:endParaRPr kumimoji="0" lang="zh-CN"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253190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658701" y="1685678"/>
            <a:ext cx="10847499" cy="4715122"/>
          </a:xfrm>
        </p:spPr>
        <p:txBody>
          <a:bodyPr>
            <a:normAutofit fontScale="92500" lnSpcReduction="10000"/>
          </a:bodyPr>
          <a:lstStyle/>
          <a:p>
            <a:pPr lvl="1">
              <a:defRPr/>
            </a:pPr>
            <a:r>
              <a:rPr lang="zh-CN" altLang="en-US" sz="3200" dirty="0"/>
              <a:t>阻塞式编程</a:t>
            </a:r>
            <a:endParaRPr lang="en-US" altLang="zh-CN" sz="3200" dirty="0"/>
          </a:p>
          <a:p>
            <a:pPr lvl="2">
              <a:defRPr/>
            </a:pPr>
            <a:r>
              <a:rPr kumimoji="1" lang="zh-CN" altLang="en-US" sz="3000" dirty="0">
                <a:latin typeface="Times New Roman" panose="02020603050405020304" pitchFamily="18" charset="0"/>
              </a:rPr>
              <a:t>数据发送</a:t>
            </a:r>
            <a:endParaRPr kumimoji="1" lang="en-US" altLang="zh-CN" sz="3000" dirty="0">
              <a:latin typeface="Times New Roman" panose="02020603050405020304" pitchFamily="18" charset="0"/>
            </a:endParaRPr>
          </a:p>
          <a:p>
            <a:pPr lvl="3">
              <a:defRPr/>
            </a:pPr>
            <a:r>
              <a:rPr kumimoji="1" lang="zh-CN" altLang="en-US" sz="2800" dirty="0">
                <a:latin typeface="Times New Roman" panose="02020603050405020304" pitchFamily="18" charset="0"/>
              </a:rPr>
              <a:t>将数据发送到</a:t>
            </a:r>
            <a:r>
              <a:rPr kumimoji="1" lang="en-US" altLang="zh-CN" sz="2800" dirty="0">
                <a:latin typeface="Times New Roman" panose="02020603050405020304" pitchFamily="18" charset="0"/>
              </a:rPr>
              <a:t>TX FIFO</a:t>
            </a:r>
            <a:r>
              <a:rPr kumimoji="1" lang="zh-CN" altLang="en-US" sz="2800" dirty="0">
                <a:latin typeface="Times New Roman" panose="02020603050405020304" pitchFamily="18" charset="0"/>
              </a:rPr>
              <a:t>，如果</a:t>
            </a:r>
            <a:r>
              <a:rPr kumimoji="1" lang="en-US" altLang="zh-CN" sz="2800" dirty="0">
                <a:latin typeface="Times New Roman" panose="02020603050405020304" pitchFamily="18" charset="0"/>
              </a:rPr>
              <a:t>FIFO</a:t>
            </a:r>
            <a:r>
              <a:rPr kumimoji="1" lang="zh-CN" altLang="en-US" sz="2800" dirty="0">
                <a:latin typeface="Times New Roman" panose="02020603050405020304" pitchFamily="18" charset="0"/>
              </a:rPr>
              <a:t>没有空，一直等待到</a:t>
            </a:r>
            <a:r>
              <a:rPr kumimoji="1" lang="en-US" altLang="zh-CN" sz="2800" dirty="0">
                <a:latin typeface="Times New Roman" panose="02020603050405020304" pitchFamily="18" charset="0"/>
              </a:rPr>
              <a:t>FIFO</a:t>
            </a:r>
            <a:r>
              <a:rPr kumimoji="1" lang="zh-CN" altLang="en-US" sz="2800" dirty="0">
                <a:latin typeface="Times New Roman" panose="02020603050405020304" pitchFamily="18" charset="0"/>
              </a:rPr>
              <a:t>有空</a:t>
            </a:r>
            <a:endParaRPr kumimoji="1" lang="en-US" altLang="zh-CN" sz="2800" dirty="0">
              <a:latin typeface="Times New Roman" panose="02020603050405020304" pitchFamily="18" charset="0"/>
            </a:endParaRPr>
          </a:p>
          <a:p>
            <a:pPr lvl="3">
              <a:defRPr/>
            </a:pPr>
            <a:r>
              <a:rPr kumimoji="1" lang="en-US" altLang="zh-CN" sz="2800" i="1" dirty="0" err="1">
                <a:solidFill>
                  <a:schemeClr val="accent1"/>
                </a:solidFill>
                <a:latin typeface="Times New Roman" panose="02020603050405020304" pitchFamily="18" charset="0"/>
              </a:rPr>
              <a:t>UARTCharPut</a:t>
            </a:r>
            <a:r>
              <a:rPr kumimoji="1" lang="en-US" altLang="zh-CN" sz="2800" i="1" dirty="0">
                <a:solidFill>
                  <a:schemeClr val="accent1"/>
                </a:solidFill>
                <a:latin typeface="Times New Roman" panose="02020603050405020304" pitchFamily="18" charset="0"/>
              </a:rPr>
              <a:t>(UART0_BASE</a:t>
            </a:r>
            <a:r>
              <a:rPr kumimoji="1" lang="zh-CN" altLang="en-US" sz="2800" i="1" dirty="0">
                <a:solidFill>
                  <a:schemeClr val="accent1"/>
                </a:solidFill>
                <a:latin typeface="Times New Roman" panose="02020603050405020304" pitchFamily="18" charset="0"/>
              </a:rPr>
              <a:t>，</a:t>
            </a:r>
            <a:r>
              <a:rPr kumimoji="1" lang="en-US" altLang="zh-CN" sz="2800" i="1" dirty="0">
                <a:solidFill>
                  <a:schemeClr val="accent1"/>
                </a:solidFill>
                <a:latin typeface="Times New Roman" panose="02020603050405020304" pitchFamily="18" charset="0"/>
              </a:rPr>
              <a:t>0x41)</a:t>
            </a:r>
            <a:r>
              <a:rPr kumimoji="1" lang="zh-CN" altLang="en-US" sz="2800" i="1" dirty="0">
                <a:solidFill>
                  <a:schemeClr val="accent1"/>
                </a:solidFill>
                <a:latin typeface="Times New Roman" panose="02020603050405020304" pitchFamily="18" charset="0"/>
              </a:rPr>
              <a:t>；</a:t>
            </a:r>
            <a:endParaRPr kumimoji="1" lang="en-US" altLang="zh-CN" sz="2800" i="1" dirty="0">
              <a:solidFill>
                <a:schemeClr val="accent1"/>
              </a:solidFill>
              <a:latin typeface="Times New Roman" panose="02020603050405020304" pitchFamily="18" charset="0"/>
            </a:endParaRPr>
          </a:p>
          <a:p>
            <a:pPr lvl="3">
              <a:defRPr/>
            </a:pPr>
            <a:r>
              <a:rPr kumimoji="1" lang="en-US" altLang="zh-CN" sz="2800" i="1" dirty="0" err="1">
                <a:solidFill>
                  <a:schemeClr val="accent1"/>
                </a:solidFill>
                <a:latin typeface="Times New Roman" panose="02020603050405020304" pitchFamily="18" charset="0"/>
              </a:rPr>
              <a:t>UARTCharPut</a:t>
            </a:r>
            <a:r>
              <a:rPr kumimoji="1" lang="en-US" altLang="zh-CN" sz="2800" i="1" dirty="0">
                <a:solidFill>
                  <a:schemeClr val="accent1"/>
                </a:solidFill>
                <a:latin typeface="Times New Roman" panose="02020603050405020304" pitchFamily="18" charset="0"/>
              </a:rPr>
              <a:t>(UART0_BASE</a:t>
            </a:r>
            <a:r>
              <a:rPr kumimoji="1" lang="zh-CN" altLang="en-US" sz="2800" i="1" dirty="0">
                <a:solidFill>
                  <a:schemeClr val="accent1"/>
                </a:solidFill>
                <a:latin typeface="Times New Roman" panose="02020603050405020304" pitchFamily="18" charset="0"/>
              </a:rPr>
              <a:t>，‘</a:t>
            </a:r>
            <a:r>
              <a:rPr kumimoji="1" lang="en-US" altLang="zh-CN" sz="2800" i="1" dirty="0">
                <a:solidFill>
                  <a:schemeClr val="accent1"/>
                </a:solidFill>
                <a:latin typeface="Times New Roman" panose="02020603050405020304" pitchFamily="18" charset="0"/>
              </a:rPr>
              <a:t>A</a:t>
            </a:r>
            <a:r>
              <a:rPr kumimoji="1" lang="zh-CN" altLang="en-US" sz="2800" i="1" dirty="0">
                <a:solidFill>
                  <a:schemeClr val="accent1"/>
                </a:solidFill>
                <a:latin typeface="Times New Roman" panose="02020603050405020304" pitchFamily="18" charset="0"/>
              </a:rPr>
              <a:t>’</a:t>
            </a:r>
            <a:r>
              <a:rPr kumimoji="1" lang="en-US" altLang="zh-CN" sz="2800" i="1" dirty="0">
                <a:solidFill>
                  <a:schemeClr val="accent1"/>
                </a:solidFill>
                <a:latin typeface="Times New Roman" panose="02020603050405020304" pitchFamily="18" charset="0"/>
              </a:rPr>
              <a:t>)</a:t>
            </a:r>
            <a:r>
              <a:rPr kumimoji="1" lang="zh-CN" altLang="en-US" sz="2800" i="1" dirty="0">
                <a:solidFill>
                  <a:schemeClr val="accent1"/>
                </a:solidFill>
                <a:latin typeface="Times New Roman" panose="02020603050405020304" pitchFamily="18" charset="0"/>
              </a:rPr>
              <a:t>；</a:t>
            </a:r>
            <a:endParaRPr kumimoji="1" lang="en-US" altLang="zh-CN" sz="2800" dirty="0">
              <a:latin typeface="Times New Roman" panose="02020603050405020304" pitchFamily="18" charset="0"/>
            </a:endParaRPr>
          </a:p>
          <a:p>
            <a:pPr lvl="2">
              <a:defRPr/>
            </a:pPr>
            <a:r>
              <a:rPr kumimoji="1" lang="zh-CN" altLang="en-US" sz="3000" dirty="0">
                <a:latin typeface="Times New Roman" panose="02020603050405020304" pitchFamily="18" charset="0"/>
              </a:rPr>
              <a:t>数据接收</a:t>
            </a:r>
            <a:endParaRPr kumimoji="1" lang="en-US" altLang="zh-CN" sz="3000" dirty="0">
              <a:latin typeface="Times New Roman" panose="02020603050405020304" pitchFamily="18" charset="0"/>
            </a:endParaRPr>
          </a:p>
          <a:p>
            <a:pPr lvl="3">
              <a:defRPr/>
            </a:pPr>
            <a:r>
              <a:rPr kumimoji="1" lang="zh-CN" altLang="en-US" sz="2800" dirty="0">
                <a:latin typeface="Times New Roman" panose="02020603050405020304" pitchFamily="18" charset="0"/>
              </a:rPr>
              <a:t>检查接收</a:t>
            </a:r>
            <a:r>
              <a:rPr kumimoji="1" lang="en-US" altLang="zh-CN" sz="2800" dirty="0">
                <a:latin typeface="Times New Roman" panose="02020603050405020304" pitchFamily="18" charset="0"/>
              </a:rPr>
              <a:t>FIFO</a:t>
            </a:r>
            <a:r>
              <a:rPr kumimoji="1" lang="zh-CN" altLang="en-US" sz="2800" dirty="0">
                <a:latin typeface="Times New Roman" panose="02020603050405020304" pitchFamily="18" charset="0"/>
              </a:rPr>
              <a:t>，直到接收到一个数据才返回</a:t>
            </a:r>
            <a:endParaRPr kumimoji="1" lang="en-US" altLang="zh-CN" sz="2800" dirty="0">
              <a:latin typeface="Times New Roman" panose="02020603050405020304" pitchFamily="18" charset="0"/>
            </a:endParaRPr>
          </a:p>
          <a:p>
            <a:pPr lvl="3">
              <a:defRPr/>
            </a:pPr>
            <a:r>
              <a:rPr kumimoji="1" lang="en-US" altLang="zh-CN" sz="2800" i="1" dirty="0" err="1">
                <a:solidFill>
                  <a:schemeClr val="accent1"/>
                </a:solidFill>
                <a:latin typeface="Times New Roman" panose="02020603050405020304" pitchFamily="18" charset="0"/>
              </a:rPr>
              <a:t>receive_data</a:t>
            </a:r>
            <a:r>
              <a:rPr kumimoji="1" lang="en-US" altLang="zh-CN" sz="2800" i="1" dirty="0">
                <a:solidFill>
                  <a:schemeClr val="accent1"/>
                </a:solidFill>
                <a:latin typeface="Times New Roman" panose="02020603050405020304" pitchFamily="18" charset="0"/>
              </a:rPr>
              <a:t> = </a:t>
            </a:r>
            <a:r>
              <a:rPr kumimoji="1" lang="en-US" altLang="zh-CN" sz="2800" i="1" dirty="0" err="1">
                <a:solidFill>
                  <a:schemeClr val="accent1"/>
                </a:solidFill>
                <a:latin typeface="Times New Roman" panose="02020603050405020304" pitchFamily="18" charset="0"/>
              </a:rPr>
              <a:t>UARTCharGet</a:t>
            </a:r>
            <a:r>
              <a:rPr kumimoji="1" lang="en-US" altLang="zh-CN" sz="2800" i="1" dirty="0">
                <a:solidFill>
                  <a:schemeClr val="accent1"/>
                </a:solidFill>
                <a:latin typeface="Times New Roman" panose="02020603050405020304" pitchFamily="18" charset="0"/>
              </a:rPr>
              <a:t>(UART0_BASE)</a:t>
            </a:r>
            <a:r>
              <a:rPr kumimoji="1" lang="zh-CN" altLang="en-US" sz="2800" i="1" dirty="0">
                <a:solidFill>
                  <a:schemeClr val="accent1"/>
                </a:solidFill>
                <a:latin typeface="Times New Roman" panose="02020603050405020304" pitchFamily="18" charset="0"/>
              </a:rPr>
              <a:t>；</a:t>
            </a:r>
            <a:endParaRPr kumimoji="1" lang="en-US" altLang="zh-CN" sz="2800" dirty="0">
              <a:latin typeface="Times New Roman" panose="02020603050405020304" pitchFamily="18" charset="0"/>
            </a:endParaRPr>
          </a:p>
          <a:p>
            <a:pPr marL="1371600" lvl="3" indent="0">
              <a:buNone/>
              <a:defRPr/>
            </a:pPr>
            <a:endParaRPr kumimoji="1" lang="en-US" altLang="zh-CN" sz="2800" dirty="0">
              <a:latin typeface="Times New Roman" panose="02020603050405020304" pitchFamily="18" charset="0"/>
            </a:endParaRPr>
          </a:p>
          <a:p>
            <a:pPr lvl="3">
              <a:defRPr/>
            </a:pPr>
            <a:endParaRPr kumimoji="1" lang="en-US" altLang="zh-CN" sz="2800" dirty="0">
              <a:latin typeface="Times New Roman" panose="02020603050405020304" pitchFamily="18" charset="0"/>
            </a:endParaRPr>
          </a:p>
          <a:p>
            <a:pPr lvl="3">
              <a:defRPr/>
            </a:pPr>
            <a:endParaRPr kumimoji="1" lang="en-US" altLang="zh-CN" sz="2800" dirty="0">
              <a:latin typeface="Times New Roman" panose="02020603050405020304" pitchFamily="18" charset="0"/>
            </a:endParaRPr>
          </a:p>
          <a:p>
            <a:pPr lvl="2">
              <a:defRPr/>
            </a:pPr>
            <a:endParaRPr kumimoji="1" lang="en-US" altLang="zh-CN" sz="3000" dirty="0">
              <a:latin typeface="Times New Roman" panose="02020603050405020304" pitchFamily="18" charset="0"/>
            </a:endParaRPr>
          </a:p>
          <a:p>
            <a:pPr lvl="2"/>
            <a:endParaRPr lang="en-US" altLang="zh-CN" dirty="0"/>
          </a:p>
          <a:p>
            <a:pPr lvl="2"/>
            <a:endParaRPr lang="en-US" altLang="zh-CN" dirty="0"/>
          </a:p>
          <a:p>
            <a:pPr lvl="2"/>
            <a:endParaRPr lang="en-US" altLang="zh-CN" dirty="0">
              <a:solidFill>
                <a:srgbClr val="FF0000"/>
              </a:solidFill>
            </a:endParaRPr>
          </a:p>
          <a:p>
            <a:pPr lvl="2"/>
            <a:endParaRPr lang="en-US" altLang="zh-CN" sz="2100" dirty="0"/>
          </a:p>
        </p:txBody>
      </p:sp>
      <p:sp>
        <p:nvSpPr>
          <p:cNvPr id="3" name="标题 2"/>
          <p:cNvSpPr>
            <a:spLocks noGrp="1"/>
          </p:cNvSpPr>
          <p:nvPr>
            <p:ph type="title"/>
          </p:nvPr>
        </p:nvSpPr>
        <p:spPr/>
        <p:txBody>
          <a:bodyPr/>
          <a:lstStyle/>
          <a:p>
            <a:r>
              <a:rPr lang="en-US" altLang="zh-CN" dirty="0"/>
              <a:t>UART(7)</a:t>
            </a:r>
            <a:endParaRPr lang="zh-CN" altLang="en-US" dirty="0"/>
          </a:p>
        </p:txBody>
      </p:sp>
      <p:sp>
        <p:nvSpPr>
          <p:cNvPr id="4"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6670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PCA9557</a:t>
            </a:r>
            <a:endParaRPr kumimoji="0" lang="en-US" altLang="zh-CN" sz="500" b="0" i="0" u="none" strike="noStrike" cap="none" normalizeH="0" baseline="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a:t>
            </a:r>
            <a:r>
              <a:rPr kumimoji="0" lang="zh-CN" altLang="en-US" sz="10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地址定义</a:t>
            </a: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a:t>
            </a:r>
            <a:r>
              <a:rPr kumimoji="0" lang="zh-CN" altLang="en-US" sz="500" b="0" i="0" u="none" strike="noStrike" cap="none" normalizeH="0" baseline="0">
                <a:ln>
                  <a:noFill/>
                </a:ln>
                <a:solidFill>
                  <a:schemeClr val="tx1"/>
                </a:solidFill>
                <a:effectLst/>
              </a:rPr>
              <a:t> </a:t>
            </a:r>
            <a:endParaRPr kumimoji="0" lang="zh-CN"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06161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658701" y="1685678"/>
            <a:ext cx="10847499" cy="4715122"/>
          </a:xfrm>
        </p:spPr>
        <p:txBody>
          <a:bodyPr>
            <a:normAutofit fontScale="77500" lnSpcReduction="20000"/>
          </a:bodyPr>
          <a:lstStyle/>
          <a:p>
            <a:pPr lvl="1">
              <a:defRPr/>
            </a:pPr>
            <a:r>
              <a:rPr lang="zh-CN" altLang="en-US" sz="3200" dirty="0"/>
              <a:t>非阻塞式编程</a:t>
            </a:r>
            <a:endParaRPr lang="en-US" altLang="zh-CN" sz="3200" dirty="0"/>
          </a:p>
          <a:p>
            <a:pPr lvl="2">
              <a:defRPr/>
            </a:pPr>
            <a:r>
              <a:rPr kumimoji="1" lang="zh-CN" altLang="en-US" sz="3000" dirty="0">
                <a:latin typeface="Times New Roman" panose="02020603050405020304" pitchFamily="18" charset="0"/>
              </a:rPr>
              <a:t>数据发送</a:t>
            </a:r>
            <a:endParaRPr kumimoji="1" lang="en-US" altLang="zh-CN" sz="3000" dirty="0">
              <a:latin typeface="Times New Roman" panose="02020603050405020304" pitchFamily="18" charset="0"/>
            </a:endParaRPr>
          </a:p>
          <a:p>
            <a:pPr lvl="3">
              <a:defRPr/>
            </a:pPr>
            <a:r>
              <a:rPr kumimoji="1" lang="zh-CN" altLang="en-US" sz="2800" dirty="0">
                <a:latin typeface="Times New Roman" panose="02020603050405020304" pitchFamily="18" charset="0"/>
              </a:rPr>
              <a:t>将数据发送到</a:t>
            </a:r>
            <a:r>
              <a:rPr kumimoji="1" lang="en-US" altLang="zh-CN" sz="2800" dirty="0">
                <a:latin typeface="Times New Roman" panose="02020603050405020304" pitchFamily="18" charset="0"/>
              </a:rPr>
              <a:t>TX FIFO</a:t>
            </a:r>
            <a:r>
              <a:rPr kumimoji="1" lang="zh-CN" altLang="en-US" sz="2800" dirty="0">
                <a:latin typeface="Times New Roman" panose="02020603050405020304" pitchFamily="18" charset="0"/>
              </a:rPr>
              <a:t>，如果</a:t>
            </a:r>
            <a:r>
              <a:rPr kumimoji="1" lang="en-US" altLang="zh-CN" sz="2800" dirty="0">
                <a:latin typeface="Times New Roman" panose="02020603050405020304" pitchFamily="18" charset="0"/>
              </a:rPr>
              <a:t>FIFO</a:t>
            </a:r>
            <a:r>
              <a:rPr kumimoji="1" lang="zh-CN" altLang="en-US" sz="2800" dirty="0">
                <a:latin typeface="Times New Roman" panose="02020603050405020304" pitchFamily="18" charset="0"/>
              </a:rPr>
              <a:t>没有空，返回</a:t>
            </a:r>
            <a:r>
              <a:rPr kumimoji="1" lang="en-US" altLang="zh-CN" sz="2800" dirty="0">
                <a:latin typeface="Times New Roman" panose="02020603050405020304" pitchFamily="18" charset="0"/>
              </a:rPr>
              <a:t>FALSE</a:t>
            </a:r>
            <a:r>
              <a:rPr kumimoji="1" lang="zh-CN" altLang="en-US" sz="2800" dirty="0">
                <a:latin typeface="Times New Roman" panose="02020603050405020304" pitchFamily="18" charset="0"/>
              </a:rPr>
              <a:t>，否则返回</a:t>
            </a:r>
            <a:r>
              <a:rPr kumimoji="1" lang="en-US" altLang="zh-CN" sz="2800" dirty="0">
                <a:latin typeface="Times New Roman" panose="02020603050405020304" pitchFamily="18" charset="0"/>
              </a:rPr>
              <a:t>TRUE</a:t>
            </a:r>
          </a:p>
          <a:p>
            <a:pPr lvl="3">
              <a:defRPr/>
            </a:pPr>
            <a:r>
              <a:rPr kumimoji="1" lang="en-US" altLang="zh-CN" sz="2800" i="1" dirty="0" err="1">
                <a:solidFill>
                  <a:schemeClr val="accent1"/>
                </a:solidFill>
                <a:latin typeface="Times New Roman" panose="02020603050405020304" pitchFamily="18" charset="0"/>
              </a:rPr>
              <a:t>tran_status</a:t>
            </a:r>
            <a:r>
              <a:rPr kumimoji="1" lang="en-US" altLang="zh-CN" sz="2800" i="1" dirty="0">
                <a:solidFill>
                  <a:schemeClr val="accent1"/>
                </a:solidFill>
                <a:latin typeface="Times New Roman" panose="02020603050405020304" pitchFamily="18" charset="0"/>
              </a:rPr>
              <a:t> = </a:t>
            </a:r>
            <a:r>
              <a:rPr kumimoji="1" lang="en-US" altLang="zh-CN" sz="2800" i="1" dirty="0" err="1">
                <a:solidFill>
                  <a:schemeClr val="accent1"/>
                </a:solidFill>
                <a:latin typeface="Times New Roman" panose="02020603050405020304" pitchFamily="18" charset="0"/>
              </a:rPr>
              <a:t>UARTCharPutNonBlocking</a:t>
            </a:r>
            <a:r>
              <a:rPr kumimoji="1" lang="en-US" altLang="zh-CN" sz="2800" i="1" dirty="0">
                <a:solidFill>
                  <a:schemeClr val="accent1"/>
                </a:solidFill>
                <a:latin typeface="Times New Roman" panose="02020603050405020304" pitchFamily="18" charset="0"/>
              </a:rPr>
              <a:t>(UART0_BASE</a:t>
            </a:r>
            <a:r>
              <a:rPr kumimoji="1" lang="zh-CN" altLang="en-US" sz="2800" i="1" dirty="0">
                <a:solidFill>
                  <a:schemeClr val="accent1"/>
                </a:solidFill>
                <a:latin typeface="Times New Roman" panose="02020603050405020304" pitchFamily="18" charset="0"/>
              </a:rPr>
              <a:t>，</a:t>
            </a:r>
            <a:r>
              <a:rPr kumimoji="1" lang="en-US" altLang="zh-CN" sz="2800" i="1" dirty="0">
                <a:solidFill>
                  <a:schemeClr val="accent1"/>
                </a:solidFill>
                <a:latin typeface="Times New Roman" panose="02020603050405020304" pitchFamily="18" charset="0"/>
              </a:rPr>
              <a:t>0x41)</a:t>
            </a:r>
            <a:r>
              <a:rPr kumimoji="1" lang="zh-CN" altLang="en-US" sz="2800" i="1" dirty="0">
                <a:solidFill>
                  <a:schemeClr val="accent1"/>
                </a:solidFill>
                <a:latin typeface="Times New Roman" panose="02020603050405020304" pitchFamily="18" charset="0"/>
              </a:rPr>
              <a:t>；</a:t>
            </a:r>
            <a:endParaRPr kumimoji="1" lang="en-US" altLang="zh-CN" sz="2800" i="1" dirty="0">
              <a:solidFill>
                <a:schemeClr val="accent1"/>
              </a:solidFill>
              <a:latin typeface="Times New Roman" panose="02020603050405020304" pitchFamily="18" charset="0"/>
            </a:endParaRPr>
          </a:p>
          <a:p>
            <a:pPr lvl="2">
              <a:defRPr/>
            </a:pPr>
            <a:r>
              <a:rPr kumimoji="1" lang="zh-CN" altLang="en-US" sz="3000" dirty="0">
                <a:latin typeface="Times New Roman" panose="02020603050405020304" pitchFamily="18" charset="0"/>
              </a:rPr>
              <a:t>数据接收</a:t>
            </a:r>
            <a:endParaRPr kumimoji="1" lang="en-US" altLang="zh-CN" sz="3000" dirty="0">
              <a:latin typeface="Times New Roman" panose="02020603050405020304" pitchFamily="18" charset="0"/>
            </a:endParaRPr>
          </a:p>
          <a:p>
            <a:pPr lvl="3">
              <a:defRPr/>
            </a:pPr>
            <a:r>
              <a:rPr kumimoji="1" lang="en-US" altLang="zh-CN" sz="2800" dirty="0">
                <a:latin typeface="Times New Roman" panose="02020603050405020304" pitchFamily="18" charset="0"/>
              </a:rPr>
              <a:t>int32</a:t>
            </a:r>
            <a:r>
              <a:rPr kumimoji="1" lang="zh-CN" altLang="en-US" sz="2800" dirty="0">
                <a:latin typeface="Times New Roman" panose="02020603050405020304" pitchFamily="18" charset="0"/>
              </a:rPr>
              <a:t>格式</a:t>
            </a:r>
            <a:r>
              <a:rPr kumimoji="1" lang="en-US" altLang="zh-CN" sz="2800" dirty="0">
                <a:latin typeface="Times New Roman" panose="02020603050405020304" pitchFamily="18" charset="0"/>
              </a:rPr>
              <a:t>,</a:t>
            </a:r>
            <a:r>
              <a:rPr kumimoji="1" lang="zh-CN" altLang="en-US" sz="2800" dirty="0">
                <a:latin typeface="Times New Roman" panose="02020603050405020304" pitchFamily="18" charset="0"/>
              </a:rPr>
              <a:t>如果</a:t>
            </a:r>
            <a:r>
              <a:rPr kumimoji="1" lang="en-US" altLang="zh-CN" sz="2800" dirty="0">
                <a:latin typeface="Times New Roman" panose="02020603050405020304" pitchFamily="18" charset="0"/>
              </a:rPr>
              <a:t>FIFO</a:t>
            </a:r>
            <a:r>
              <a:rPr kumimoji="1" lang="zh-CN" altLang="en-US" sz="2800" dirty="0">
                <a:latin typeface="Times New Roman" panose="02020603050405020304" pitchFamily="18" charset="0"/>
              </a:rPr>
              <a:t>有数据，则返回数据，如果无则返回</a:t>
            </a:r>
            <a:r>
              <a:rPr kumimoji="1" lang="en-US" altLang="zh-CN" sz="2800" dirty="0">
                <a:latin typeface="Times New Roman" panose="02020603050405020304" pitchFamily="18" charset="0"/>
              </a:rPr>
              <a:t>-1</a:t>
            </a:r>
          </a:p>
          <a:p>
            <a:pPr lvl="3">
              <a:defRPr/>
            </a:pPr>
            <a:r>
              <a:rPr kumimoji="1" lang="en-US" altLang="zh-CN" sz="2800" i="1" dirty="0" err="1">
                <a:solidFill>
                  <a:schemeClr val="accent1"/>
                </a:solidFill>
                <a:latin typeface="Times New Roman" panose="02020603050405020304" pitchFamily="18" charset="0"/>
              </a:rPr>
              <a:t>receive_data</a:t>
            </a:r>
            <a:r>
              <a:rPr kumimoji="1" lang="en-US" altLang="zh-CN" sz="2800" i="1" dirty="0">
                <a:solidFill>
                  <a:schemeClr val="accent1"/>
                </a:solidFill>
                <a:latin typeface="Times New Roman" panose="02020603050405020304" pitchFamily="18" charset="0"/>
              </a:rPr>
              <a:t> = </a:t>
            </a:r>
            <a:r>
              <a:rPr kumimoji="1" lang="en-US" altLang="zh-CN" sz="2800" i="1" dirty="0" err="1">
                <a:solidFill>
                  <a:schemeClr val="accent1"/>
                </a:solidFill>
                <a:latin typeface="Times New Roman" panose="02020603050405020304" pitchFamily="18" charset="0"/>
              </a:rPr>
              <a:t>UARTCharGetNonBlocking</a:t>
            </a:r>
            <a:r>
              <a:rPr kumimoji="1" lang="en-US" altLang="zh-CN" sz="2800" i="1" dirty="0">
                <a:solidFill>
                  <a:schemeClr val="accent1"/>
                </a:solidFill>
                <a:latin typeface="Times New Roman" panose="02020603050405020304" pitchFamily="18" charset="0"/>
              </a:rPr>
              <a:t> (UART0_BASE)</a:t>
            </a:r>
            <a:r>
              <a:rPr kumimoji="1" lang="zh-CN" altLang="en-US" sz="2800" i="1" dirty="0">
                <a:solidFill>
                  <a:schemeClr val="accent1"/>
                </a:solidFill>
                <a:latin typeface="Times New Roman" panose="02020603050405020304" pitchFamily="18" charset="0"/>
              </a:rPr>
              <a:t>；</a:t>
            </a:r>
            <a:endParaRPr kumimoji="1" lang="en-US" altLang="zh-CN" sz="2800" i="1" dirty="0">
              <a:solidFill>
                <a:schemeClr val="accent1"/>
              </a:solidFill>
              <a:latin typeface="Times New Roman" panose="02020603050405020304" pitchFamily="18" charset="0"/>
            </a:endParaRPr>
          </a:p>
          <a:p>
            <a:pPr lvl="3">
              <a:defRPr/>
            </a:pPr>
            <a:r>
              <a:rPr kumimoji="1" lang="zh-CN" altLang="en-US" sz="2800" dirty="0">
                <a:latin typeface="Times New Roman" panose="02020603050405020304" pitchFamily="18" charset="0"/>
              </a:rPr>
              <a:t>通常采用如下形式配合使用</a:t>
            </a:r>
            <a:endParaRPr kumimoji="1" lang="en-US" altLang="zh-CN" sz="2800" dirty="0">
              <a:latin typeface="Times New Roman" panose="02020603050405020304" pitchFamily="18" charset="0"/>
            </a:endParaRPr>
          </a:p>
          <a:p>
            <a:pPr lvl="3">
              <a:defRPr/>
            </a:pPr>
            <a:r>
              <a:rPr kumimoji="1" lang="en-US" altLang="zh-CN" sz="2800" i="1" dirty="0">
                <a:solidFill>
                  <a:schemeClr val="accent1"/>
                </a:solidFill>
                <a:latin typeface="Times New Roman" panose="02020603050405020304" pitchFamily="18" charset="0"/>
              </a:rPr>
              <a:t>if  (</a:t>
            </a:r>
            <a:r>
              <a:rPr kumimoji="1" lang="en-US" altLang="zh-CN" sz="2800" i="1" dirty="0" err="1">
                <a:solidFill>
                  <a:schemeClr val="accent1"/>
                </a:solidFill>
                <a:latin typeface="Times New Roman" panose="02020603050405020304" pitchFamily="18" charset="0"/>
              </a:rPr>
              <a:t>UartCharsAvail</a:t>
            </a:r>
            <a:r>
              <a:rPr kumimoji="1" lang="en-US" altLang="zh-CN" sz="2800" i="1" dirty="0">
                <a:solidFill>
                  <a:schemeClr val="accent1"/>
                </a:solidFill>
                <a:latin typeface="Times New Roman" panose="02020603050405020304" pitchFamily="18" charset="0"/>
              </a:rPr>
              <a:t>(UART0_BASE)</a:t>
            </a:r>
          </a:p>
          <a:p>
            <a:pPr lvl="3">
              <a:defRPr/>
            </a:pPr>
            <a:r>
              <a:rPr kumimoji="1" lang="en-US" altLang="zh-CN" sz="2800" i="1" dirty="0">
                <a:solidFill>
                  <a:schemeClr val="accent1"/>
                </a:solidFill>
                <a:latin typeface="Times New Roman" panose="02020603050405020304" pitchFamily="18" charset="0"/>
              </a:rPr>
              <a:t>    </a:t>
            </a:r>
            <a:r>
              <a:rPr kumimoji="1" lang="en-US" altLang="zh-CN" sz="2800" i="1" dirty="0" err="1">
                <a:solidFill>
                  <a:schemeClr val="accent1"/>
                </a:solidFill>
                <a:latin typeface="Times New Roman" panose="02020603050405020304" pitchFamily="18" charset="0"/>
              </a:rPr>
              <a:t>receive_data</a:t>
            </a:r>
            <a:r>
              <a:rPr kumimoji="1" lang="en-US" altLang="zh-CN" sz="2800" i="1" dirty="0">
                <a:solidFill>
                  <a:schemeClr val="accent1"/>
                </a:solidFill>
                <a:latin typeface="Times New Roman" panose="02020603050405020304" pitchFamily="18" charset="0"/>
              </a:rPr>
              <a:t> = </a:t>
            </a:r>
            <a:r>
              <a:rPr kumimoji="1" lang="en-US" altLang="zh-CN" sz="2800" i="1" dirty="0" err="1">
                <a:solidFill>
                  <a:schemeClr val="accent1"/>
                </a:solidFill>
                <a:latin typeface="Times New Roman" panose="02020603050405020304" pitchFamily="18" charset="0"/>
              </a:rPr>
              <a:t>UARTCharGetNonBlocking</a:t>
            </a:r>
            <a:r>
              <a:rPr kumimoji="1" lang="en-US" altLang="zh-CN" sz="2800" i="1" dirty="0">
                <a:solidFill>
                  <a:schemeClr val="accent1"/>
                </a:solidFill>
                <a:latin typeface="Times New Roman" panose="02020603050405020304" pitchFamily="18" charset="0"/>
              </a:rPr>
              <a:t> (UART0_BASE)</a:t>
            </a:r>
            <a:r>
              <a:rPr kumimoji="1" lang="zh-CN" altLang="en-US" sz="2800" i="1" dirty="0">
                <a:solidFill>
                  <a:schemeClr val="accent1"/>
                </a:solidFill>
                <a:latin typeface="Times New Roman" panose="02020603050405020304" pitchFamily="18" charset="0"/>
              </a:rPr>
              <a:t>；</a:t>
            </a:r>
            <a:endParaRPr kumimoji="1" lang="en-US" altLang="zh-CN" sz="2800" i="1" dirty="0">
              <a:solidFill>
                <a:schemeClr val="accent1"/>
              </a:solidFill>
              <a:latin typeface="Times New Roman" panose="02020603050405020304" pitchFamily="18" charset="0"/>
            </a:endParaRPr>
          </a:p>
          <a:p>
            <a:pPr lvl="3">
              <a:defRPr/>
            </a:pPr>
            <a:endParaRPr kumimoji="1" lang="en-US" altLang="zh-CN" sz="2800" dirty="0">
              <a:latin typeface="Times New Roman" panose="02020603050405020304" pitchFamily="18" charset="0"/>
            </a:endParaRPr>
          </a:p>
          <a:p>
            <a:pPr marL="1371600" lvl="3" indent="0">
              <a:buNone/>
              <a:defRPr/>
            </a:pPr>
            <a:endParaRPr kumimoji="1" lang="en-US" altLang="zh-CN" sz="2800" dirty="0">
              <a:latin typeface="Times New Roman" panose="02020603050405020304" pitchFamily="18" charset="0"/>
            </a:endParaRPr>
          </a:p>
          <a:p>
            <a:pPr lvl="3">
              <a:defRPr/>
            </a:pPr>
            <a:endParaRPr kumimoji="1" lang="en-US" altLang="zh-CN" sz="2800" dirty="0">
              <a:latin typeface="Times New Roman" panose="02020603050405020304" pitchFamily="18" charset="0"/>
            </a:endParaRPr>
          </a:p>
          <a:p>
            <a:pPr lvl="3">
              <a:defRPr/>
            </a:pPr>
            <a:endParaRPr kumimoji="1" lang="en-US" altLang="zh-CN" sz="2800" dirty="0">
              <a:latin typeface="Times New Roman" panose="02020603050405020304" pitchFamily="18" charset="0"/>
            </a:endParaRPr>
          </a:p>
          <a:p>
            <a:pPr lvl="2">
              <a:defRPr/>
            </a:pPr>
            <a:endParaRPr kumimoji="1" lang="en-US" altLang="zh-CN" sz="3000" dirty="0">
              <a:latin typeface="Times New Roman" panose="02020603050405020304" pitchFamily="18" charset="0"/>
            </a:endParaRPr>
          </a:p>
          <a:p>
            <a:pPr lvl="2"/>
            <a:endParaRPr lang="en-US" altLang="zh-CN" dirty="0"/>
          </a:p>
          <a:p>
            <a:pPr lvl="2"/>
            <a:endParaRPr lang="en-US" altLang="zh-CN" dirty="0"/>
          </a:p>
          <a:p>
            <a:pPr lvl="2"/>
            <a:endParaRPr lang="en-US" altLang="zh-CN" dirty="0">
              <a:solidFill>
                <a:srgbClr val="FF0000"/>
              </a:solidFill>
            </a:endParaRPr>
          </a:p>
          <a:p>
            <a:pPr lvl="2"/>
            <a:endParaRPr lang="en-US" altLang="zh-CN" sz="2100" dirty="0"/>
          </a:p>
        </p:txBody>
      </p:sp>
      <p:sp>
        <p:nvSpPr>
          <p:cNvPr id="3" name="标题 2"/>
          <p:cNvSpPr>
            <a:spLocks noGrp="1"/>
          </p:cNvSpPr>
          <p:nvPr>
            <p:ph type="title"/>
          </p:nvPr>
        </p:nvSpPr>
        <p:spPr/>
        <p:txBody>
          <a:bodyPr/>
          <a:lstStyle/>
          <a:p>
            <a:r>
              <a:rPr lang="en-US" altLang="zh-CN" dirty="0"/>
              <a:t>UART(8)</a:t>
            </a:r>
            <a:endParaRPr lang="zh-CN" altLang="en-US" dirty="0"/>
          </a:p>
        </p:txBody>
      </p:sp>
      <p:sp>
        <p:nvSpPr>
          <p:cNvPr id="4"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6670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PCA9557</a:t>
            </a:r>
            <a:endParaRPr kumimoji="0" lang="en-US" altLang="zh-CN" sz="500" b="0" i="0" u="none" strike="noStrike" cap="none" normalizeH="0" baseline="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a:t>
            </a:r>
            <a:r>
              <a:rPr kumimoji="0" lang="zh-CN" altLang="en-US" sz="10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地址定义</a:t>
            </a: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a:t>
            </a:r>
            <a:r>
              <a:rPr kumimoji="0" lang="zh-CN" altLang="en-US" sz="500" b="0" i="0" u="none" strike="noStrike" cap="none" normalizeH="0" baseline="0">
                <a:ln>
                  <a:noFill/>
                </a:ln>
                <a:solidFill>
                  <a:schemeClr val="tx1"/>
                </a:solidFill>
                <a:effectLst/>
              </a:rPr>
              <a:t> </a:t>
            </a:r>
            <a:endParaRPr kumimoji="0" lang="zh-CN"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26021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lang="en-US" altLang="zh-CN" dirty="0"/>
              <a:t>■ Migration from the ARM7™ processor family for better performance and power efficiency</a:t>
            </a:r>
          </a:p>
          <a:p>
            <a:pPr marL="0" indent="0">
              <a:buNone/>
            </a:pPr>
            <a:r>
              <a:rPr lang="en-US" altLang="zh-CN" dirty="0"/>
              <a:t>■ Enhanced system debug with extensive breakpoint and trace capabilities</a:t>
            </a:r>
          </a:p>
          <a:p>
            <a:pPr marL="0" indent="0">
              <a:buNone/>
            </a:pPr>
            <a:r>
              <a:rPr lang="en-US" altLang="zh-CN" dirty="0"/>
              <a:t>■ Serial Wire Debug and Serial Wire Trace reduce the number of pins required for debugging and</a:t>
            </a:r>
          </a:p>
          <a:p>
            <a:pPr marL="0" indent="0">
              <a:buNone/>
            </a:pPr>
            <a:r>
              <a:rPr lang="en-US" altLang="zh-CN" dirty="0"/>
              <a:t>tracing</a:t>
            </a:r>
            <a:endParaRPr lang="zh-CN" altLang="en-US" dirty="0"/>
          </a:p>
          <a:p>
            <a:pPr marL="0" indent="0">
              <a:buNone/>
            </a:pPr>
            <a:endParaRPr lang="zh-CN" altLang="en-US" dirty="0"/>
          </a:p>
        </p:txBody>
      </p:sp>
      <p:sp>
        <p:nvSpPr>
          <p:cNvPr id="3" name="标题 2"/>
          <p:cNvSpPr>
            <a:spLocks noGrp="1"/>
          </p:cNvSpPr>
          <p:nvPr>
            <p:ph type="title"/>
          </p:nvPr>
        </p:nvSpPr>
        <p:spPr/>
        <p:txBody>
          <a:bodyPr/>
          <a:lstStyle/>
          <a:p>
            <a:r>
              <a:rPr lang="en-US" altLang="zh-CN" dirty="0"/>
              <a:t>ARM Cortex-M4 Processor Core(3)</a:t>
            </a:r>
            <a:endParaRPr lang="zh-CN" altLang="en-US" dirty="0"/>
          </a:p>
        </p:txBody>
      </p:sp>
    </p:spTree>
    <p:extLst>
      <p:ext uri="{BB962C8B-B14F-4D97-AF65-F5344CB8AC3E}">
        <p14:creationId xmlns:p14="http://schemas.microsoft.com/office/powerpoint/2010/main" val="395577194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658701" y="1685678"/>
            <a:ext cx="10847499" cy="4715122"/>
          </a:xfrm>
        </p:spPr>
        <p:txBody>
          <a:bodyPr>
            <a:normAutofit/>
          </a:bodyPr>
          <a:lstStyle/>
          <a:p>
            <a:pPr lvl="1">
              <a:defRPr/>
            </a:pPr>
            <a:r>
              <a:rPr kumimoji="1" lang="en-US" altLang="zh-CN" sz="3000" dirty="0">
                <a:latin typeface="Times New Roman" panose="02020603050405020304" pitchFamily="18" charset="0"/>
              </a:rPr>
              <a:t>UART</a:t>
            </a:r>
            <a:r>
              <a:rPr kumimoji="1" lang="zh-CN" altLang="en-US" sz="3000" dirty="0">
                <a:latin typeface="Times New Roman" panose="02020603050405020304" pitchFamily="18" charset="0"/>
              </a:rPr>
              <a:t>的中断</a:t>
            </a:r>
            <a:endParaRPr kumimoji="1" lang="en-US" altLang="zh-CN" sz="3000" dirty="0">
              <a:latin typeface="Times New Roman" panose="02020603050405020304" pitchFamily="18" charset="0"/>
            </a:endParaRPr>
          </a:p>
          <a:p>
            <a:pPr lvl="2">
              <a:defRPr/>
            </a:pPr>
            <a:r>
              <a:rPr kumimoji="1" lang="zh-CN" altLang="en-US" sz="2800" dirty="0">
                <a:latin typeface="Times New Roman" panose="02020603050405020304" pitchFamily="18" charset="0"/>
              </a:rPr>
              <a:t>当</a:t>
            </a:r>
            <a:r>
              <a:rPr kumimoji="1" lang="en-US" altLang="zh-CN" sz="2800" dirty="0">
                <a:latin typeface="Times New Roman" panose="02020603050405020304" pitchFamily="18" charset="0"/>
              </a:rPr>
              <a:t>UART</a:t>
            </a:r>
            <a:r>
              <a:rPr kumimoji="1" lang="zh-CN" altLang="en-US" sz="2800" dirty="0">
                <a:latin typeface="Times New Roman" panose="02020603050405020304" pitchFamily="18" charset="0"/>
              </a:rPr>
              <a:t>发送或接收到一个数据后，会置位相应的中断标志位，如果允许中断，则会进入中断（发送中断或接收中断），使用中断能够减少主程序中消耗的时间，提高效率。</a:t>
            </a:r>
            <a:endParaRPr kumimoji="1" lang="en-US" altLang="zh-CN" sz="2800" dirty="0">
              <a:latin typeface="Times New Roman" panose="02020603050405020304" pitchFamily="18" charset="0"/>
            </a:endParaRPr>
          </a:p>
          <a:p>
            <a:pPr lvl="2">
              <a:defRPr/>
            </a:pPr>
            <a:r>
              <a:rPr kumimoji="1" lang="zh-CN" altLang="en-US" sz="2800" dirty="0">
                <a:latin typeface="Times New Roman" panose="02020603050405020304" pitchFamily="18" charset="0"/>
              </a:rPr>
              <a:t>因为</a:t>
            </a:r>
            <a:r>
              <a:rPr kumimoji="1" lang="en-US" altLang="zh-CN" sz="2800" dirty="0">
                <a:latin typeface="Times New Roman" panose="02020603050405020304" pitchFamily="18" charset="0"/>
              </a:rPr>
              <a:t>UART</a:t>
            </a:r>
            <a:r>
              <a:rPr kumimoji="1" lang="zh-CN" altLang="en-US" sz="2800" dirty="0">
                <a:latin typeface="Times New Roman" panose="02020603050405020304" pitchFamily="18" charset="0"/>
              </a:rPr>
              <a:t>的中断关联了发送或接收，因此不能象单一中断如</a:t>
            </a:r>
            <a:r>
              <a:rPr kumimoji="1" lang="en-US" altLang="zh-CN" sz="2800" dirty="0">
                <a:latin typeface="Times New Roman" panose="02020603050405020304" pitchFamily="18" charset="0"/>
              </a:rPr>
              <a:t>SYSTICK</a:t>
            </a:r>
            <a:r>
              <a:rPr kumimoji="1" lang="zh-CN" altLang="en-US" sz="2800" dirty="0">
                <a:latin typeface="Times New Roman" panose="02020603050405020304" pitchFamily="18" charset="0"/>
              </a:rPr>
              <a:t>等，由</a:t>
            </a:r>
            <a:r>
              <a:rPr kumimoji="1" lang="en-US" altLang="zh-CN" sz="2800" dirty="0">
                <a:latin typeface="Times New Roman" panose="02020603050405020304" pitchFamily="18" charset="0"/>
              </a:rPr>
              <a:t>CPU</a:t>
            </a:r>
            <a:r>
              <a:rPr kumimoji="1" lang="zh-CN" altLang="en-US" sz="2800" dirty="0">
                <a:latin typeface="Times New Roman" panose="02020603050405020304" pitchFamily="18" charset="0"/>
              </a:rPr>
              <a:t>在进入中断后自动清除中断标志位，只能由编程人员根据情况清除中断标志位。如果中断标志位不清除，会导致反复的进出中断。</a:t>
            </a:r>
            <a:endParaRPr kumimoji="1" lang="en-US" altLang="zh-CN" sz="2800" dirty="0">
              <a:latin typeface="Times New Roman" panose="02020603050405020304" pitchFamily="18" charset="0"/>
            </a:endParaRPr>
          </a:p>
          <a:p>
            <a:pPr marL="1371600" lvl="3" indent="0">
              <a:buNone/>
              <a:defRPr/>
            </a:pPr>
            <a:endParaRPr kumimoji="1" lang="en-US" altLang="zh-CN" sz="2800" dirty="0">
              <a:latin typeface="Times New Roman" panose="02020603050405020304" pitchFamily="18" charset="0"/>
            </a:endParaRPr>
          </a:p>
          <a:p>
            <a:pPr lvl="3">
              <a:defRPr/>
            </a:pPr>
            <a:endParaRPr kumimoji="1" lang="en-US" altLang="zh-CN" sz="2800" dirty="0">
              <a:latin typeface="Times New Roman" panose="02020603050405020304" pitchFamily="18" charset="0"/>
            </a:endParaRPr>
          </a:p>
          <a:p>
            <a:pPr lvl="3">
              <a:defRPr/>
            </a:pPr>
            <a:endParaRPr kumimoji="1" lang="en-US" altLang="zh-CN" sz="2800" dirty="0">
              <a:latin typeface="Times New Roman" panose="02020603050405020304" pitchFamily="18" charset="0"/>
            </a:endParaRPr>
          </a:p>
          <a:p>
            <a:pPr lvl="2">
              <a:defRPr/>
            </a:pPr>
            <a:endParaRPr kumimoji="1" lang="en-US" altLang="zh-CN" sz="3000" dirty="0">
              <a:latin typeface="Times New Roman" panose="02020603050405020304" pitchFamily="18" charset="0"/>
            </a:endParaRPr>
          </a:p>
          <a:p>
            <a:pPr lvl="2"/>
            <a:endParaRPr lang="en-US" altLang="zh-CN" dirty="0"/>
          </a:p>
          <a:p>
            <a:pPr lvl="2"/>
            <a:endParaRPr lang="en-US" altLang="zh-CN" dirty="0"/>
          </a:p>
          <a:p>
            <a:pPr lvl="2"/>
            <a:endParaRPr lang="en-US" altLang="zh-CN" dirty="0">
              <a:solidFill>
                <a:srgbClr val="FF0000"/>
              </a:solidFill>
            </a:endParaRPr>
          </a:p>
          <a:p>
            <a:pPr lvl="2"/>
            <a:endParaRPr lang="en-US" altLang="zh-CN" sz="2100" dirty="0"/>
          </a:p>
        </p:txBody>
      </p:sp>
      <p:sp>
        <p:nvSpPr>
          <p:cNvPr id="3" name="标题 2"/>
          <p:cNvSpPr>
            <a:spLocks noGrp="1"/>
          </p:cNvSpPr>
          <p:nvPr>
            <p:ph type="title"/>
          </p:nvPr>
        </p:nvSpPr>
        <p:spPr/>
        <p:txBody>
          <a:bodyPr/>
          <a:lstStyle/>
          <a:p>
            <a:r>
              <a:rPr lang="en-US" altLang="zh-CN" dirty="0"/>
              <a:t>UART(9)</a:t>
            </a:r>
            <a:endParaRPr lang="zh-CN" altLang="en-US" dirty="0"/>
          </a:p>
        </p:txBody>
      </p:sp>
      <p:sp>
        <p:nvSpPr>
          <p:cNvPr id="4"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6670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PCA9557</a:t>
            </a:r>
            <a:endParaRPr kumimoji="0" lang="en-US" altLang="zh-CN" sz="500" b="0" i="0" u="none" strike="noStrike" cap="none" normalizeH="0" baseline="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a:t>
            </a:r>
            <a:r>
              <a:rPr kumimoji="0" lang="zh-CN" altLang="en-US" sz="10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地址定义</a:t>
            </a: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a:t>
            </a:r>
            <a:r>
              <a:rPr kumimoji="0" lang="zh-CN" altLang="en-US" sz="500" b="0" i="0" u="none" strike="noStrike" cap="none" normalizeH="0" baseline="0">
                <a:ln>
                  <a:noFill/>
                </a:ln>
                <a:solidFill>
                  <a:schemeClr val="tx1"/>
                </a:solidFill>
                <a:effectLst/>
              </a:rPr>
              <a:t> </a:t>
            </a:r>
            <a:endParaRPr kumimoji="0" lang="zh-CN"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636613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658701" y="1685678"/>
            <a:ext cx="10847499" cy="4715122"/>
          </a:xfrm>
        </p:spPr>
        <p:txBody>
          <a:bodyPr>
            <a:normAutofit fontScale="77500" lnSpcReduction="20000"/>
          </a:bodyPr>
          <a:lstStyle/>
          <a:p>
            <a:pPr lvl="1">
              <a:defRPr/>
            </a:pPr>
            <a:r>
              <a:rPr kumimoji="1" lang="en-US" altLang="zh-CN" sz="3000" dirty="0">
                <a:latin typeface="Times New Roman" panose="02020603050405020304" pitchFamily="18" charset="0"/>
              </a:rPr>
              <a:t>UART</a:t>
            </a:r>
            <a:r>
              <a:rPr kumimoji="1" lang="zh-CN" altLang="en-US" sz="3000" dirty="0">
                <a:latin typeface="Times New Roman" panose="02020603050405020304" pitchFamily="18" charset="0"/>
              </a:rPr>
              <a:t>的中断编程</a:t>
            </a:r>
            <a:endParaRPr kumimoji="1" lang="en-US" altLang="zh-CN" sz="3000" dirty="0">
              <a:latin typeface="Times New Roman" panose="02020603050405020304" pitchFamily="18" charset="0"/>
            </a:endParaRPr>
          </a:p>
          <a:p>
            <a:pPr lvl="2">
              <a:defRPr/>
            </a:pPr>
            <a:r>
              <a:rPr kumimoji="1" lang="zh-CN" altLang="en-US" sz="2800" dirty="0">
                <a:latin typeface="Times New Roman" panose="02020603050405020304" pitchFamily="18" charset="0"/>
              </a:rPr>
              <a:t>在中断中不推荐阻塞式编程，否则会导致在中断的停留时间过长</a:t>
            </a:r>
            <a:endParaRPr kumimoji="1" lang="en-US" altLang="zh-CN" sz="2800" dirty="0">
              <a:latin typeface="Times New Roman" panose="02020603050405020304" pitchFamily="18" charset="0"/>
            </a:endParaRPr>
          </a:p>
          <a:p>
            <a:pPr lvl="2">
              <a:defRPr/>
            </a:pPr>
            <a:r>
              <a:rPr kumimoji="1" lang="en-US" altLang="zh-CN" sz="2600" i="1" dirty="0">
                <a:solidFill>
                  <a:schemeClr val="accent1"/>
                </a:solidFill>
                <a:latin typeface="Times New Roman" panose="02020603050405020304" pitchFamily="18" charset="0"/>
              </a:rPr>
              <a:t>int32_t uart0_int_status;</a:t>
            </a:r>
          </a:p>
          <a:p>
            <a:pPr lvl="2">
              <a:defRPr/>
            </a:pPr>
            <a:r>
              <a:rPr kumimoji="1" lang="en-US" altLang="zh-CN" sz="2800" i="1" dirty="0">
                <a:solidFill>
                  <a:schemeClr val="accent1"/>
                </a:solidFill>
                <a:latin typeface="Times New Roman" panose="02020603050405020304" pitchFamily="18" charset="0"/>
              </a:rPr>
              <a:t>uart0_int_status= </a:t>
            </a:r>
            <a:r>
              <a:rPr kumimoji="1" lang="en-US" altLang="zh-CN" sz="2800" i="1" dirty="0" err="1">
                <a:solidFill>
                  <a:schemeClr val="accent1"/>
                </a:solidFill>
                <a:latin typeface="Times New Roman" panose="02020603050405020304" pitchFamily="18" charset="0"/>
              </a:rPr>
              <a:t>UARTIntStatus</a:t>
            </a:r>
            <a:r>
              <a:rPr kumimoji="1" lang="en-US" altLang="zh-CN" sz="2800" i="1" dirty="0">
                <a:solidFill>
                  <a:schemeClr val="accent1"/>
                </a:solidFill>
                <a:latin typeface="Times New Roman" panose="02020603050405020304" pitchFamily="18" charset="0"/>
              </a:rPr>
              <a:t>(UART0_BASE, true);	// Get the </a:t>
            </a:r>
            <a:r>
              <a:rPr kumimoji="1" lang="en-US" altLang="zh-CN" sz="2800" i="1" dirty="0" err="1">
                <a:solidFill>
                  <a:schemeClr val="accent1"/>
                </a:solidFill>
                <a:latin typeface="Times New Roman" panose="02020603050405020304" pitchFamily="18" charset="0"/>
              </a:rPr>
              <a:t>interrrupt</a:t>
            </a:r>
            <a:r>
              <a:rPr kumimoji="1" lang="en-US" altLang="zh-CN" sz="2800" i="1" dirty="0">
                <a:solidFill>
                  <a:schemeClr val="accent1"/>
                </a:solidFill>
                <a:latin typeface="Times New Roman" panose="02020603050405020304" pitchFamily="18" charset="0"/>
              </a:rPr>
              <a:t> status</a:t>
            </a:r>
          </a:p>
          <a:p>
            <a:pPr lvl="2">
              <a:defRPr/>
            </a:pPr>
            <a:r>
              <a:rPr kumimoji="1" lang="en-US" altLang="zh-CN" sz="2800" i="1" dirty="0" err="1">
                <a:solidFill>
                  <a:schemeClr val="accent1"/>
                </a:solidFill>
                <a:latin typeface="Times New Roman" panose="02020603050405020304" pitchFamily="18" charset="0"/>
              </a:rPr>
              <a:t>UARTIntClear</a:t>
            </a:r>
            <a:r>
              <a:rPr kumimoji="1" lang="en-US" altLang="zh-CN" sz="2800" i="1" dirty="0">
                <a:solidFill>
                  <a:schemeClr val="accent1"/>
                </a:solidFill>
                <a:latin typeface="Times New Roman" panose="02020603050405020304" pitchFamily="18" charset="0"/>
              </a:rPr>
              <a:t>(UART0_BASE, uart0_int_status);//Clear the asserted interrupt </a:t>
            </a:r>
          </a:p>
          <a:p>
            <a:pPr lvl="2">
              <a:defRPr/>
            </a:pPr>
            <a:r>
              <a:rPr kumimoji="1" lang="en-US" altLang="zh-CN" sz="2800" i="1" dirty="0">
                <a:solidFill>
                  <a:schemeClr val="accent1"/>
                </a:solidFill>
                <a:latin typeface="Times New Roman" panose="02020603050405020304" pitchFamily="18" charset="0"/>
              </a:rPr>
              <a:t>while(</a:t>
            </a:r>
            <a:r>
              <a:rPr kumimoji="1" lang="en-US" altLang="zh-CN" sz="2800" i="1" dirty="0" err="1">
                <a:solidFill>
                  <a:schemeClr val="accent1"/>
                </a:solidFill>
                <a:latin typeface="Times New Roman" panose="02020603050405020304" pitchFamily="18" charset="0"/>
              </a:rPr>
              <a:t>UARTCharsAvail</a:t>
            </a:r>
            <a:r>
              <a:rPr kumimoji="1" lang="en-US" altLang="zh-CN" sz="2800" i="1" dirty="0">
                <a:solidFill>
                  <a:schemeClr val="accent1"/>
                </a:solidFill>
                <a:latin typeface="Times New Roman" panose="02020603050405020304" pitchFamily="18" charset="0"/>
              </a:rPr>
              <a:t>(UART0_BASE))     {</a:t>
            </a:r>
          </a:p>
          <a:p>
            <a:pPr lvl="2">
              <a:defRPr/>
            </a:pPr>
            <a:r>
              <a:rPr kumimoji="1" lang="en-US" altLang="zh-CN" sz="2800" i="1" dirty="0">
                <a:solidFill>
                  <a:schemeClr val="accent1"/>
                </a:solidFill>
                <a:latin typeface="Times New Roman" panose="02020603050405020304" pitchFamily="18" charset="0"/>
              </a:rPr>
              <a:t>//Read the next character from the UART and write it back to the UART.</a:t>
            </a:r>
          </a:p>
          <a:p>
            <a:pPr lvl="2">
              <a:defRPr/>
            </a:pPr>
            <a:r>
              <a:rPr kumimoji="1" lang="en-US" altLang="zh-CN" sz="2800" i="1" dirty="0" err="1">
                <a:solidFill>
                  <a:schemeClr val="accent1"/>
                </a:solidFill>
                <a:latin typeface="Times New Roman" panose="02020603050405020304" pitchFamily="18" charset="0"/>
              </a:rPr>
              <a:t>UARTCharPutNonBlocking</a:t>
            </a:r>
            <a:r>
              <a:rPr kumimoji="1" lang="en-US" altLang="zh-CN" sz="2800" i="1" dirty="0">
                <a:solidFill>
                  <a:schemeClr val="accent1"/>
                </a:solidFill>
                <a:latin typeface="Times New Roman" panose="02020603050405020304" pitchFamily="18" charset="0"/>
              </a:rPr>
              <a:t>(UART0_BASE,UARTCharGetNonBlocking(UART0_BASE));</a:t>
            </a:r>
          </a:p>
          <a:p>
            <a:pPr lvl="2">
              <a:defRPr/>
            </a:pPr>
            <a:r>
              <a:rPr kumimoji="1" lang="zh-CN" altLang="en-US" sz="2800" i="1" dirty="0">
                <a:solidFill>
                  <a:schemeClr val="accent1"/>
                </a:solidFill>
                <a:latin typeface="Times New Roman" panose="02020603050405020304" pitchFamily="18" charset="0"/>
              </a:rPr>
              <a:t>｝</a:t>
            </a:r>
            <a:endParaRPr kumimoji="1" lang="en-US" altLang="zh-CN" sz="2800" i="1" dirty="0">
              <a:solidFill>
                <a:schemeClr val="accent1"/>
              </a:solidFill>
              <a:latin typeface="Times New Roman" panose="02020603050405020304" pitchFamily="18" charset="0"/>
            </a:endParaRPr>
          </a:p>
          <a:p>
            <a:pPr marL="1371600" lvl="3" indent="0">
              <a:buNone/>
              <a:defRPr/>
            </a:pPr>
            <a:endParaRPr kumimoji="1" lang="en-US" altLang="zh-CN" sz="2800" dirty="0">
              <a:latin typeface="Times New Roman" panose="02020603050405020304" pitchFamily="18" charset="0"/>
            </a:endParaRPr>
          </a:p>
          <a:p>
            <a:pPr lvl="3">
              <a:defRPr/>
            </a:pPr>
            <a:endParaRPr kumimoji="1" lang="en-US" altLang="zh-CN" sz="2800" dirty="0">
              <a:latin typeface="Times New Roman" panose="02020603050405020304" pitchFamily="18" charset="0"/>
            </a:endParaRPr>
          </a:p>
          <a:p>
            <a:pPr lvl="3">
              <a:defRPr/>
            </a:pPr>
            <a:endParaRPr kumimoji="1" lang="en-US" altLang="zh-CN" sz="2800" dirty="0">
              <a:latin typeface="Times New Roman" panose="02020603050405020304" pitchFamily="18" charset="0"/>
            </a:endParaRPr>
          </a:p>
          <a:p>
            <a:pPr lvl="2">
              <a:defRPr/>
            </a:pPr>
            <a:endParaRPr kumimoji="1" lang="en-US" altLang="zh-CN" sz="3000" dirty="0">
              <a:latin typeface="Times New Roman" panose="02020603050405020304" pitchFamily="18" charset="0"/>
            </a:endParaRPr>
          </a:p>
          <a:p>
            <a:pPr lvl="2"/>
            <a:endParaRPr lang="en-US" altLang="zh-CN" dirty="0"/>
          </a:p>
          <a:p>
            <a:pPr lvl="2"/>
            <a:endParaRPr lang="en-US" altLang="zh-CN" dirty="0"/>
          </a:p>
          <a:p>
            <a:pPr lvl="2"/>
            <a:endParaRPr lang="en-US" altLang="zh-CN" dirty="0">
              <a:solidFill>
                <a:srgbClr val="FF0000"/>
              </a:solidFill>
            </a:endParaRPr>
          </a:p>
          <a:p>
            <a:pPr lvl="2"/>
            <a:endParaRPr lang="en-US" altLang="zh-CN" sz="2100" dirty="0"/>
          </a:p>
        </p:txBody>
      </p:sp>
      <p:sp>
        <p:nvSpPr>
          <p:cNvPr id="3" name="标题 2"/>
          <p:cNvSpPr>
            <a:spLocks noGrp="1"/>
          </p:cNvSpPr>
          <p:nvPr>
            <p:ph type="title"/>
          </p:nvPr>
        </p:nvSpPr>
        <p:spPr/>
        <p:txBody>
          <a:bodyPr/>
          <a:lstStyle/>
          <a:p>
            <a:r>
              <a:rPr lang="en-US" altLang="zh-CN" dirty="0"/>
              <a:t>UART(10)</a:t>
            </a:r>
            <a:endParaRPr lang="zh-CN" altLang="en-US" dirty="0"/>
          </a:p>
        </p:txBody>
      </p:sp>
      <p:sp>
        <p:nvSpPr>
          <p:cNvPr id="4"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6670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PCA9557</a:t>
            </a:r>
            <a:endParaRPr kumimoji="0" lang="en-US" altLang="zh-CN" sz="500" b="0" i="0" u="none" strike="noStrike" cap="none" normalizeH="0" baseline="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a:t>
            </a:r>
            <a:r>
              <a:rPr kumimoji="0" lang="zh-CN" altLang="en-US" sz="10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地址定义</a:t>
            </a: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a:t>
            </a:r>
            <a:r>
              <a:rPr kumimoji="0" lang="zh-CN" altLang="en-US" sz="500" b="0" i="0" u="none" strike="noStrike" cap="none" normalizeH="0" baseline="0">
                <a:ln>
                  <a:noFill/>
                </a:ln>
                <a:solidFill>
                  <a:schemeClr val="tx1"/>
                </a:solidFill>
                <a:effectLst/>
              </a:rPr>
              <a:t> </a:t>
            </a:r>
            <a:endParaRPr kumimoji="0" lang="zh-CN"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7660406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658701" y="1685678"/>
            <a:ext cx="11162884" cy="3495922"/>
          </a:xfrm>
        </p:spPr>
        <p:txBody>
          <a:bodyPr>
            <a:normAutofit/>
          </a:bodyPr>
          <a:lstStyle/>
          <a:p>
            <a:pPr marL="0" indent="0" algn="ctr">
              <a:buNone/>
            </a:pPr>
            <a:endParaRPr lang="en-US" altLang="zh-CN" sz="6000" dirty="0">
              <a:solidFill>
                <a:srgbClr val="C00000"/>
              </a:solidFill>
            </a:endParaRPr>
          </a:p>
          <a:p>
            <a:pPr marL="0" indent="0" algn="ctr">
              <a:buNone/>
            </a:pPr>
            <a:r>
              <a:rPr lang="zh-CN" altLang="en-US" sz="7000" dirty="0">
                <a:solidFill>
                  <a:srgbClr val="C00000"/>
                </a:solidFill>
                <a:latin typeface="微软雅黑" panose="020B0503020204020204" pitchFamily="34" charset="-122"/>
                <a:ea typeface="微软雅黑" panose="020B0503020204020204" pitchFamily="34" charset="-122"/>
              </a:rPr>
              <a:t>谢谢！</a:t>
            </a:r>
          </a:p>
        </p:txBody>
      </p:sp>
    </p:spTree>
    <p:extLst>
      <p:ext uri="{BB962C8B-B14F-4D97-AF65-F5344CB8AC3E}">
        <p14:creationId xmlns:p14="http://schemas.microsoft.com/office/powerpoint/2010/main" val="3115887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lvl="1"/>
            <a:r>
              <a:rPr lang="en-US" altLang="zh-CN" dirty="0"/>
              <a:t>Reset Control</a:t>
            </a:r>
          </a:p>
          <a:p>
            <a:pPr lvl="1"/>
            <a:r>
              <a:rPr lang="zh-CN" altLang="en-US" dirty="0"/>
              <a:t>复位源 </a:t>
            </a:r>
            <a:r>
              <a:rPr lang="en-US" altLang="zh-CN" dirty="0"/>
              <a:t>Reset Sources</a:t>
            </a:r>
          </a:p>
          <a:p>
            <a:pPr lvl="2"/>
            <a:r>
              <a:rPr lang="zh-CN" altLang="en-US" dirty="0"/>
              <a:t>上电复位</a:t>
            </a:r>
            <a:r>
              <a:rPr lang="en-US" altLang="zh-CN" dirty="0"/>
              <a:t>Power On Reset (POR)</a:t>
            </a:r>
          </a:p>
          <a:p>
            <a:pPr lvl="2"/>
            <a:r>
              <a:rPr lang="zh-CN" altLang="en-US" dirty="0"/>
              <a:t>外部管脚复位（</a:t>
            </a:r>
            <a:r>
              <a:rPr lang="en-US" altLang="zh-CN" dirty="0"/>
              <a:t>RST Pin)</a:t>
            </a:r>
          </a:p>
          <a:p>
            <a:pPr lvl="2"/>
            <a:r>
              <a:rPr lang="en-US" altLang="zh-CN" dirty="0" err="1"/>
              <a:t>Vdda</a:t>
            </a:r>
            <a:r>
              <a:rPr lang="zh-CN" altLang="en-US" dirty="0"/>
              <a:t>或</a:t>
            </a:r>
            <a:r>
              <a:rPr lang="en-US" altLang="zh-CN" dirty="0"/>
              <a:t>VDD</a:t>
            </a:r>
            <a:r>
              <a:rPr lang="zh-CN" altLang="en-US" dirty="0"/>
              <a:t>掉电复位</a:t>
            </a:r>
            <a:endParaRPr lang="en-US" altLang="zh-CN" dirty="0"/>
          </a:p>
          <a:p>
            <a:pPr lvl="2"/>
            <a:r>
              <a:rPr lang="zh-CN" altLang="en-US" dirty="0"/>
              <a:t>软件复位</a:t>
            </a:r>
            <a:endParaRPr lang="en-US" altLang="zh-CN" dirty="0"/>
          </a:p>
          <a:p>
            <a:pPr lvl="2"/>
            <a:r>
              <a:rPr lang="zh-CN" altLang="en-US" dirty="0"/>
              <a:t>看门狗（</a:t>
            </a:r>
            <a:r>
              <a:rPr lang="en-US" altLang="zh-CN" dirty="0"/>
              <a:t>Watchdog)</a:t>
            </a:r>
            <a:r>
              <a:rPr lang="zh-CN" altLang="en-US" dirty="0"/>
              <a:t>复位</a:t>
            </a:r>
            <a:endParaRPr lang="en-US" altLang="zh-CN" dirty="0"/>
          </a:p>
          <a:p>
            <a:pPr lvl="2"/>
            <a:r>
              <a:rPr lang="zh-CN" altLang="en-US" dirty="0"/>
              <a:t>冬眠模组事件（</a:t>
            </a:r>
            <a:r>
              <a:rPr lang="en-US" altLang="zh-CN" dirty="0"/>
              <a:t>Hibernation Module)</a:t>
            </a:r>
          </a:p>
          <a:p>
            <a:pPr lvl="2"/>
            <a:r>
              <a:rPr lang="zh-CN" altLang="en-US" dirty="0"/>
              <a:t>主振荡失败复位（</a:t>
            </a:r>
            <a:r>
              <a:rPr lang="en-US" altLang="zh-CN" dirty="0"/>
              <a:t>MOSC Failure)</a:t>
            </a:r>
          </a:p>
          <a:p>
            <a:pPr lvl="2"/>
            <a:endParaRPr lang="en-US" altLang="zh-CN" dirty="0"/>
          </a:p>
          <a:p>
            <a:pPr lvl="2"/>
            <a:endParaRPr lang="en-US" altLang="zh-CN" dirty="0"/>
          </a:p>
          <a:p>
            <a:pPr lvl="2"/>
            <a:endParaRPr lang="en-US" altLang="zh-CN" dirty="0"/>
          </a:p>
          <a:p>
            <a:endParaRPr lang="zh-CN" altLang="en-US" dirty="0"/>
          </a:p>
        </p:txBody>
      </p:sp>
      <p:sp>
        <p:nvSpPr>
          <p:cNvPr id="3" name="标题 2"/>
          <p:cNvSpPr>
            <a:spLocks noGrp="1"/>
          </p:cNvSpPr>
          <p:nvPr>
            <p:ph type="title"/>
          </p:nvPr>
        </p:nvSpPr>
        <p:spPr/>
        <p:txBody>
          <a:bodyPr>
            <a:normAutofit/>
          </a:bodyPr>
          <a:lstStyle/>
          <a:p>
            <a:r>
              <a:rPr lang="en-US" altLang="zh-CN" dirty="0"/>
              <a:t>System Control(1) </a:t>
            </a:r>
            <a:endParaRPr lang="zh-CN" altLang="en-US" dirty="0"/>
          </a:p>
        </p:txBody>
      </p:sp>
      <p:pic>
        <p:nvPicPr>
          <p:cNvPr id="4" name="图片 3"/>
          <p:cNvPicPr>
            <a:picLocks noChangeAspect="1"/>
          </p:cNvPicPr>
          <p:nvPr/>
        </p:nvPicPr>
        <p:blipFill>
          <a:blip r:embed="rId2"/>
          <a:stretch>
            <a:fillRect/>
          </a:stretch>
        </p:blipFill>
        <p:spPr>
          <a:xfrm>
            <a:off x="5181600" y="1828800"/>
            <a:ext cx="5287298" cy="3233409"/>
          </a:xfrm>
          <a:prstGeom prst="rect">
            <a:avLst/>
          </a:prstGeom>
        </p:spPr>
      </p:pic>
    </p:spTree>
    <p:extLst>
      <p:ext uri="{BB962C8B-B14F-4D97-AF65-F5344CB8AC3E}">
        <p14:creationId xmlns:p14="http://schemas.microsoft.com/office/powerpoint/2010/main" val="2367941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系统时钟源（</a:t>
            </a:r>
            <a:r>
              <a:rPr lang="en-US" altLang="zh-CN" dirty="0"/>
              <a:t>SYSCLK)</a:t>
            </a:r>
          </a:p>
          <a:p>
            <a:pPr lvl="1"/>
            <a:r>
              <a:rPr lang="en-US" altLang="zh-CN" dirty="0"/>
              <a:t>PIOSC(</a:t>
            </a:r>
            <a:r>
              <a:rPr lang="en-US" altLang="zh-CN" dirty="0" err="1"/>
              <a:t>Preceison</a:t>
            </a:r>
            <a:r>
              <a:rPr lang="en-US" altLang="zh-CN" dirty="0"/>
              <a:t> Internal Oscillator) CPU</a:t>
            </a:r>
            <a:r>
              <a:rPr lang="zh-CN" altLang="en-US" dirty="0"/>
              <a:t>内部提供的</a:t>
            </a:r>
            <a:r>
              <a:rPr lang="en-US" altLang="zh-CN" dirty="0"/>
              <a:t>16M</a:t>
            </a:r>
            <a:r>
              <a:rPr lang="zh-CN" altLang="en-US" dirty="0"/>
              <a:t>振荡源在</a:t>
            </a:r>
            <a:r>
              <a:rPr lang="en-US" altLang="zh-CN" dirty="0"/>
              <a:t>POR</a:t>
            </a:r>
            <a:r>
              <a:rPr lang="zh-CN" altLang="en-US" dirty="0"/>
              <a:t>时使用，未校正时精度有限</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marL="457200" lvl="1" indent="0">
              <a:buNone/>
            </a:pPr>
            <a:endParaRPr lang="en-US" altLang="zh-CN" dirty="0"/>
          </a:p>
          <a:p>
            <a:pPr lvl="1"/>
            <a:r>
              <a:rPr lang="en-US" altLang="zh-CN" dirty="0"/>
              <a:t>MOSC</a:t>
            </a:r>
            <a:r>
              <a:rPr lang="zh-CN" altLang="en-US" dirty="0"/>
              <a:t>（</a:t>
            </a:r>
            <a:r>
              <a:rPr lang="en-US" altLang="zh-CN" dirty="0"/>
              <a:t>Main Oscillator)</a:t>
            </a:r>
            <a:r>
              <a:rPr lang="zh-CN" altLang="en-US" dirty="0"/>
              <a:t>外部主振荡源，外部</a:t>
            </a:r>
            <a:r>
              <a:rPr lang="en-US" altLang="zh-CN" dirty="0"/>
              <a:t>4-25M</a:t>
            </a:r>
            <a:r>
              <a:rPr lang="zh-CN" altLang="en-US" dirty="0"/>
              <a:t>的振荡信号输入，可采用石英晶体振荡器作为高精度时钟源使用</a:t>
            </a:r>
            <a:endParaRPr lang="en-US" altLang="zh-CN" dirty="0"/>
          </a:p>
          <a:p>
            <a:pPr lvl="1"/>
            <a:r>
              <a:rPr lang="en-US" altLang="zh-CN" dirty="0"/>
              <a:t>LFIOSC</a:t>
            </a:r>
            <a:r>
              <a:rPr lang="zh-CN" altLang="en-US" dirty="0"/>
              <a:t>（</a:t>
            </a:r>
            <a:r>
              <a:rPr lang="en-US" altLang="zh-CN" dirty="0"/>
              <a:t>Low Frequency Internal Oscillator) </a:t>
            </a:r>
            <a:r>
              <a:rPr lang="zh-CN" altLang="en-US" dirty="0"/>
              <a:t>通常接入</a:t>
            </a:r>
            <a:r>
              <a:rPr lang="en-US" altLang="zh-CN" dirty="0"/>
              <a:t>33K</a:t>
            </a:r>
            <a:r>
              <a:rPr lang="zh-CN" altLang="en-US" dirty="0"/>
              <a:t>振荡源用于节能模式如冬眠等</a:t>
            </a:r>
            <a:endParaRPr lang="en-US" altLang="zh-CN" dirty="0"/>
          </a:p>
          <a:p>
            <a:pPr lvl="1"/>
            <a:r>
              <a:rPr lang="en-US" altLang="zh-CN" dirty="0"/>
              <a:t>RTCOSC</a:t>
            </a:r>
            <a:r>
              <a:rPr lang="zh-CN" altLang="en-US" dirty="0"/>
              <a:t>（</a:t>
            </a:r>
            <a:r>
              <a:rPr lang="en-US" altLang="zh-CN" dirty="0"/>
              <a:t>Hibernation Module RTC Oscillator) </a:t>
            </a:r>
            <a:r>
              <a:rPr lang="zh-CN" altLang="en-US" dirty="0"/>
              <a:t>在冬眠模式下用于</a:t>
            </a:r>
            <a:r>
              <a:rPr lang="en-US" altLang="zh-CN" dirty="0"/>
              <a:t>RTC</a:t>
            </a:r>
            <a:r>
              <a:rPr lang="zh-CN" altLang="en-US" dirty="0"/>
              <a:t>时钟用，</a:t>
            </a:r>
            <a:r>
              <a:rPr lang="en-US" altLang="zh-CN" dirty="0"/>
              <a:t>32.768K</a:t>
            </a:r>
          </a:p>
          <a:p>
            <a:pPr lvl="1"/>
            <a:endParaRPr lang="zh-CN" altLang="en-US" dirty="0"/>
          </a:p>
        </p:txBody>
      </p:sp>
      <p:sp>
        <p:nvSpPr>
          <p:cNvPr id="3" name="标题 2"/>
          <p:cNvSpPr>
            <a:spLocks noGrp="1"/>
          </p:cNvSpPr>
          <p:nvPr>
            <p:ph type="title"/>
          </p:nvPr>
        </p:nvSpPr>
        <p:spPr/>
        <p:txBody>
          <a:bodyPr/>
          <a:lstStyle/>
          <a:p>
            <a:r>
              <a:rPr lang="en-US" altLang="zh-CN" dirty="0"/>
              <a:t>System Control(2) </a:t>
            </a:r>
            <a:endParaRPr lang="zh-CN" altLang="en-US" dirty="0"/>
          </a:p>
        </p:txBody>
      </p:sp>
      <p:pic>
        <p:nvPicPr>
          <p:cNvPr id="4" name="图片 3"/>
          <p:cNvPicPr>
            <a:picLocks noChangeAspect="1"/>
          </p:cNvPicPr>
          <p:nvPr/>
        </p:nvPicPr>
        <p:blipFill>
          <a:blip r:embed="rId2"/>
          <a:stretch>
            <a:fillRect/>
          </a:stretch>
        </p:blipFill>
        <p:spPr>
          <a:xfrm>
            <a:off x="1600200" y="2514600"/>
            <a:ext cx="7400000" cy="2066667"/>
          </a:xfrm>
          <a:prstGeom prst="rect">
            <a:avLst/>
          </a:prstGeom>
        </p:spPr>
      </p:pic>
    </p:spTree>
    <p:extLst>
      <p:ext uri="{BB962C8B-B14F-4D97-AF65-F5344CB8AC3E}">
        <p14:creationId xmlns:p14="http://schemas.microsoft.com/office/powerpoint/2010/main" val="781489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时钟配置</a:t>
            </a:r>
            <a:endParaRPr lang="en-US" altLang="zh-CN" dirty="0"/>
          </a:p>
          <a:p>
            <a:pPr lvl="1"/>
            <a:r>
              <a:rPr lang="zh-CN" altLang="en-US" dirty="0"/>
              <a:t>系统时钟在不同工作模式下（</a:t>
            </a:r>
            <a:r>
              <a:rPr lang="en-US" altLang="zh-CN" dirty="0"/>
              <a:t>RUN</a:t>
            </a:r>
            <a:r>
              <a:rPr lang="zh-CN" altLang="en-US" dirty="0"/>
              <a:t>，</a:t>
            </a:r>
            <a:r>
              <a:rPr lang="en-US" altLang="zh-CN" dirty="0"/>
              <a:t>SLEEP</a:t>
            </a:r>
            <a:r>
              <a:rPr lang="zh-CN" altLang="en-US" dirty="0"/>
              <a:t>，</a:t>
            </a:r>
            <a:r>
              <a:rPr lang="en-US" altLang="zh-CN" dirty="0"/>
              <a:t>DEEP SLEEP</a:t>
            </a:r>
            <a:r>
              <a:rPr lang="zh-CN" altLang="en-US" dirty="0"/>
              <a:t>）使用不同的时钟源</a:t>
            </a:r>
            <a:endParaRPr lang="en-US" altLang="zh-CN" dirty="0"/>
          </a:p>
          <a:p>
            <a:pPr lvl="1"/>
            <a:r>
              <a:rPr lang="zh-CN" altLang="en-US" dirty="0"/>
              <a:t>一般可以选择</a:t>
            </a:r>
            <a:r>
              <a:rPr lang="en-US" altLang="zh-CN" dirty="0"/>
              <a:t>PIOSC</a:t>
            </a:r>
            <a:r>
              <a:rPr lang="zh-CN" altLang="en-US" dirty="0"/>
              <a:t>或</a:t>
            </a:r>
            <a:r>
              <a:rPr lang="en-US" altLang="zh-CN" dirty="0"/>
              <a:t>MOSC</a:t>
            </a:r>
            <a:r>
              <a:rPr lang="zh-CN" altLang="en-US" dirty="0"/>
              <a:t>作为系统时钟来源，在本系统中因为硬件固定，只能为</a:t>
            </a:r>
            <a:r>
              <a:rPr lang="en-US" altLang="zh-CN" dirty="0"/>
              <a:t>16MPIOSC</a:t>
            </a:r>
            <a:r>
              <a:rPr lang="zh-CN" altLang="en-US" dirty="0"/>
              <a:t>及</a:t>
            </a:r>
            <a:r>
              <a:rPr lang="en-US" altLang="zh-CN" dirty="0"/>
              <a:t>25MMOSC</a:t>
            </a:r>
          </a:p>
          <a:p>
            <a:pPr lvl="1"/>
            <a:r>
              <a:rPr lang="zh-CN" altLang="en-US" dirty="0"/>
              <a:t>可以通过</a:t>
            </a:r>
            <a:r>
              <a:rPr lang="en-US" altLang="zh-CN" dirty="0"/>
              <a:t>PLL</a:t>
            </a:r>
            <a:r>
              <a:rPr lang="zh-CN" altLang="en-US" dirty="0"/>
              <a:t>倍频模式将系统时钟调整到不同系统时钟，系统频率最大</a:t>
            </a:r>
            <a:r>
              <a:rPr lang="en-US" altLang="zh-CN" dirty="0"/>
              <a:t>120M</a:t>
            </a:r>
          </a:p>
          <a:p>
            <a:pPr lvl="2"/>
            <a:r>
              <a:rPr lang="zh-CN" altLang="en-US" dirty="0"/>
              <a:t>从下图可见在</a:t>
            </a:r>
            <a:r>
              <a:rPr lang="en-US" altLang="zh-CN" dirty="0"/>
              <a:t>16M</a:t>
            </a:r>
            <a:r>
              <a:rPr lang="zh-CN" altLang="en-US" dirty="0"/>
              <a:t>或</a:t>
            </a:r>
            <a:r>
              <a:rPr lang="en-US" altLang="zh-CN" dirty="0"/>
              <a:t>25M</a:t>
            </a:r>
            <a:r>
              <a:rPr lang="zh-CN" altLang="en-US" dirty="0"/>
              <a:t>模式下，可以将</a:t>
            </a:r>
            <a:r>
              <a:rPr lang="en-US" altLang="zh-CN" dirty="0"/>
              <a:t>PLL</a:t>
            </a:r>
            <a:r>
              <a:rPr lang="zh-CN" altLang="en-US" dirty="0"/>
              <a:t>频率配置为</a:t>
            </a:r>
            <a:r>
              <a:rPr lang="en-US" altLang="zh-CN" dirty="0"/>
              <a:t>320M</a:t>
            </a:r>
            <a:r>
              <a:rPr lang="zh-CN" altLang="en-US" dirty="0"/>
              <a:t>或</a:t>
            </a:r>
            <a:r>
              <a:rPr lang="en-US" altLang="zh-CN" dirty="0"/>
              <a:t>480M</a:t>
            </a:r>
            <a:r>
              <a:rPr lang="zh-CN" altLang="en-US" dirty="0"/>
              <a:t>均可</a:t>
            </a:r>
            <a:endParaRPr lang="en-US" altLang="zh-CN" dirty="0"/>
          </a:p>
          <a:p>
            <a:pPr lvl="2"/>
            <a:r>
              <a:rPr lang="zh-CN" altLang="en-US" dirty="0"/>
              <a:t>然后从此</a:t>
            </a:r>
            <a:r>
              <a:rPr lang="en-US" altLang="zh-CN" dirty="0"/>
              <a:t>PLL</a:t>
            </a:r>
            <a:r>
              <a:rPr lang="zh-CN" altLang="en-US" dirty="0"/>
              <a:t>频率经过（</a:t>
            </a:r>
            <a:r>
              <a:rPr lang="en-US" altLang="zh-CN" dirty="0"/>
              <a:t>1-1024</a:t>
            </a:r>
            <a:r>
              <a:rPr lang="zh-CN" altLang="en-US" dirty="0"/>
              <a:t>）分频再到想要的系统频率</a:t>
            </a:r>
            <a:r>
              <a:rPr lang="en-US" altLang="zh-CN" dirty="0"/>
              <a:t>SYSCLK</a:t>
            </a:r>
          </a:p>
          <a:p>
            <a:pPr lvl="1"/>
            <a:r>
              <a:rPr lang="zh-CN" altLang="en-US" dirty="0"/>
              <a:t>示例程序（对</a:t>
            </a:r>
            <a:r>
              <a:rPr lang="en-US" altLang="zh-CN" dirty="0"/>
              <a:t>TM4C1290</a:t>
            </a:r>
            <a:r>
              <a:rPr lang="zh-CN" altLang="en-US" dirty="0"/>
              <a:t>系列只能使用</a:t>
            </a:r>
            <a:r>
              <a:rPr lang="en-US" altLang="zh-CN" dirty="0" err="1"/>
              <a:t>SysCtlClockFreqSet</a:t>
            </a:r>
            <a:r>
              <a:rPr lang="zh-CN" altLang="en-US" dirty="0"/>
              <a:t>函数）</a:t>
            </a:r>
            <a:endParaRPr lang="en-US" altLang="zh-CN" dirty="0"/>
          </a:p>
          <a:p>
            <a:pPr lvl="2"/>
            <a:r>
              <a:rPr lang="en-US" altLang="zh-CN" i="1" dirty="0" err="1">
                <a:solidFill>
                  <a:schemeClr val="accent1"/>
                </a:solidFill>
              </a:rPr>
              <a:t>SysCtlClockFreqSet</a:t>
            </a:r>
            <a:r>
              <a:rPr lang="en-US" altLang="zh-CN" i="1" dirty="0">
                <a:solidFill>
                  <a:schemeClr val="accent1"/>
                </a:solidFill>
              </a:rPr>
              <a:t>((SYSCTL_XTAL_25MHZ |SYSCTL_OSC_MAIN |SYSCTL_USE_PLL |SYSCTL_CFG_VCO_480), 20000000);	//</a:t>
            </a:r>
            <a:r>
              <a:rPr lang="zh-CN" altLang="en-US" i="1" dirty="0">
                <a:solidFill>
                  <a:schemeClr val="accent1"/>
                </a:solidFill>
              </a:rPr>
              <a:t>倍频到</a:t>
            </a:r>
            <a:r>
              <a:rPr lang="en-US" altLang="zh-CN" i="1" dirty="0">
                <a:solidFill>
                  <a:schemeClr val="accent1"/>
                </a:solidFill>
              </a:rPr>
              <a:t>480M</a:t>
            </a:r>
            <a:r>
              <a:rPr lang="zh-CN" altLang="en-US" i="1" dirty="0">
                <a:solidFill>
                  <a:schemeClr val="accent1"/>
                </a:solidFill>
              </a:rPr>
              <a:t>，再分频到</a:t>
            </a:r>
            <a:r>
              <a:rPr lang="en-US" altLang="zh-CN" i="1" dirty="0">
                <a:solidFill>
                  <a:schemeClr val="accent1"/>
                </a:solidFill>
              </a:rPr>
              <a:t>20M</a:t>
            </a:r>
            <a:r>
              <a:rPr lang="zh-CN" altLang="en-US" i="1" dirty="0">
                <a:solidFill>
                  <a:schemeClr val="accent1"/>
                </a:solidFill>
              </a:rPr>
              <a:t>，分频必须为整数倍</a:t>
            </a:r>
            <a:endParaRPr lang="en-US" altLang="zh-CN" i="1" dirty="0">
              <a:solidFill>
                <a:schemeClr val="accent1"/>
              </a:solidFill>
            </a:endParaRPr>
          </a:p>
          <a:p>
            <a:pPr lvl="2"/>
            <a:r>
              <a:rPr lang="en-US" altLang="zh-CN" i="1" dirty="0" err="1">
                <a:solidFill>
                  <a:schemeClr val="accent1"/>
                </a:solidFill>
              </a:rPr>
              <a:t>SysCtlClockFreqSet</a:t>
            </a:r>
            <a:r>
              <a:rPr lang="en-US" altLang="zh-CN" i="1" dirty="0">
                <a:solidFill>
                  <a:schemeClr val="accent1"/>
                </a:solidFill>
              </a:rPr>
              <a:t>((SYSCTL_XTAL_25MHZ |SYSCTL_OSC_MAIN |SYSCTL_USE_OSC), 25000000);</a:t>
            </a:r>
          </a:p>
          <a:p>
            <a:pPr lvl="1"/>
            <a:endParaRPr lang="en-US" altLang="zh-CN" dirty="0"/>
          </a:p>
          <a:p>
            <a:pPr lvl="1"/>
            <a:endParaRPr lang="en-US" altLang="zh-CN" dirty="0"/>
          </a:p>
          <a:p>
            <a:pPr lvl="1"/>
            <a:endParaRPr lang="zh-CN" altLang="en-US" dirty="0"/>
          </a:p>
        </p:txBody>
      </p:sp>
      <p:sp>
        <p:nvSpPr>
          <p:cNvPr id="3" name="标题 2"/>
          <p:cNvSpPr>
            <a:spLocks noGrp="1"/>
          </p:cNvSpPr>
          <p:nvPr>
            <p:ph type="title"/>
          </p:nvPr>
        </p:nvSpPr>
        <p:spPr/>
        <p:txBody>
          <a:bodyPr/>
          <a:lstStyle/>
          <a:p>
            <a:r>
              <a:rPr lang="en-US" altLang="zh-CN" dirty="0"/>
              <a:t>System Control(3) </a:t>
            </a:r>
            <a:endParaRPr lang="zh-CN" altLang="en-US" dirty="0"/>
          </a:p>
        </p:txBody>
      </p:sp>
    </p:spTree>
    <p:extLst>
      <p:ext uri="{BB962C8B-B14F-4D97-AF65-F5344CB8AC3E}">
        <p14:creationId xmlns:p14="http://schemas.microsoft.com/office/powerpoint/2010/main" val="3772585036"/>
      </p:ext>
    </p:extLst>
  </p:cSld>
  <p:clrMapOvr>
    <a:masterClrMapping/>
  </p:clrMapOvr>
</p:sld>
</file>

<file path=ppt/theme/theme1.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华文新魏"/>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rgbClr val="133984"/>
            </a:solidFill>
            <a:effectLst/>
            <a:latin typeface="Arial" charset="0"/>
            <a:ea typeface="黑体" pitchFamily="2" charset="-122"/>
          </a:defRPr>
        </a:defPPr>
      </a:lstStyle>
    </a:spDef>
    <a:ln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rgbClr val="133984"/>
            </a:solidFill>
            <a:effectLst/>
            <a:latin typeface="Arial" charset="0"/>
            <a:ea typeface="黑体" pitchFamily="2"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交大学术版">
  <a:themeElements>
    <a:clrScheme name="VI蓝色版">
      <a:dk1>
        <a:srgbClr val="000000"/>
      </a:dk1>
      <a:lt1>
        <a:srgbClr val="FFFFFF"/>
      </a:lt1>
      <a:dk2>
        <a:srgbClr val="BD9F68"/>
      </a:dk2>
      <a:lt2>
        <a:srgbClr val="B5B5B6"/>
      </a:lt2>
      <a:accent1>
        <a:srgbClr val="004098"/>
      </a:accent1>
      <a:accent2>
        <a:srgbClr val="0086D1"/>
      </a:accent2>
      <a:accent3>
        <a:srgbClr val="338D27"/>
      </a:accent3>
      <a:accent4>
        <a:srgbClr val="00514E"/>
      </a:accent4>
      <a:accent5>
        <a:srgbClr val="FDD000"/>
      </a:accent5>
      <a:accent6>
        <a:srgbClr val="F08300"/>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交大学术版" id="{DD81F0AC-F0E5-4FC1-BE78-03698CBD7B1D}" vid="{11F6CA4B-B294-4428-9793-A2FEDB151EEC}"/>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白色底板15_39_40</Template>
  <TotalTime>7151</TotalTime>
  <Words>4363</Words>
  <Application>Microsoft Office PowerPoint</Application>
  <PresentationFormat>宽屏</PresentationFormat>
  <Paragraphs>707</Paragraphs>
  <Slides>62</Slides>
  <Notes>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62</vt:i4>
      </vt:variant>
    </vt:vector>
  </HeadingPairs>
  <TitlesOfParts>
    <vt:vector size="75" baseType="lpstr">
      <vt:lpstr>等线</vt:lpstr>
      <vt:lpstr>等线 Light</vt:lpstr>
      <vt:lpstr>黑体</vt:lpstr>
      <vt:lpstr>华文新魏</vt:lpstr>
      <vt:lpstr>宋体</vt:lpstr>
      <vt:lpstr>微软雅黑</vt:lpstr>
      <vt:lpstr>Arial</vt:lpstr>
      <vt:lpstr>Calibri</vt:lpstr>
      <vt:lpstr>Courier New</vt:lpstr>
      <vt:lpstr>Times New Roman</vt:lpstr>
      <vt:lpstr>Wingdings</vt:lpstr>
      <vt:lpstr>1_自定义设计方案</vt:lpstr>
      <vt:lpstr>交大学术版</vt:lpstr>
      <vt:lpstr>TM4C1294NCPDT Microcontroller Overview</vt:lpstr>
      <vt:lpstr>TM4C1294NCPDT Microcontroller Overview</vt:lpstr>
      <vt:lpstr>TM4C1294NCPDT Microcontroller Overview</vt:lpstr>
      <vt:lpstr>ARM Cortex-M4 Processor Core(1)</vt:lpstr>
      <vt:lpstr>ARM Cortex-M4 Processor Core(2)</vt:lpstr>
      <vt:lpstr>ARM Cortex-M4 Processor Core(3)</vt:lpstr>
      <vt:lpstr>System Control(1) </vt:lpstr>
      <vt:lpstr>System Control(2) </vt:lpstr>
      <vt:lpstr>System Control(3) </vt:lpstr>
      <vt:lpstr>System Control(4) </vt:lpstr>
      <vt:lpstr>NVIC（1）</vt:lpstr>
      <vt:lpstr>PowerPoint 演示文稿</vt:lpstr>
      <vt:lpstr>PowerPoint 演示文稿</vt:lpstr>
      <vt:lpstr>PowerPoint 演示文稿</vt:lpstr>
      <vt:lpstr>NVIC（2）</vt:lpstr>
      <vt:lpstr>NVIC（3）</vt:lpstr>
      <vt:lpstr>NVIC（4）</vt:lpstr>
      <vt:lpstr>NVIC（5）</vt:lpstr>
      <vt:lpstr>NVIC（6）</vt:lpstr>
      <vt:lpstr>NVIC（7）</vt:lpstr>
      <vt:lpstr>NVIC（8）</vt:lpstr>
      <vt:lpstr>NVIC（10）</vt:lpstr>
      <vt:lpstr>NVIC（11）</vt:lpstr>
      <vt:lpstr>Systick Timer(1) </vt:lpstr>
      <vt:lpstr>Systick Timer(2) </vt:lpstr>
      <vt:lpstr>General-Purpose Input/Outputs (GPIOs) (2) </vt:lpstr>
      <vt:lpstr>General-Purpose Input/Outputs (GPIOs) (3) </vt:lpstr>
      <vt:lpstr>General-Purpose Input/Outputs (GPIOs) (4) </vt:lpstr>
      <vt:lpstr>General-Purpose Input/Outputs (GPIOs) (5) </vt:lpstr>
      <vt:lpstr>General-Purpose Input/Outputs (GPIOs) (6) </vt:lpstr>
      <vt:lpstr>General-Purpose Input/Outputs (GPIOs) (7) </vt:lpstr>
      <vt:lpstr>General-Purpose Input/Outputs (GPIOs) (8) </vt:lpstr>
      <vt:lpstr>General-Purpose Input/Outputs (GPIOs) (9) </vt:lpstr>
      <vt:lpstr>General-Purpose Input/Outputs (GPIOs) (10) </vt:lpstr>
      <vt:lpstr>I2C（1）</vt:lpstr>
      <vt:lpstr>I2C（2）</vt:lpstr>
      <vt:lpstr>I2C（3）</vt:lpstr>
      <vt:lpstr>I2C（4）</vt:lpstr>
      <vt:lpstr>I2C（5）</vt:lpstr>
      <vt:lpstr>I2C（6）</vt:lpstr>
      <vt:lpstr>I2C（7）</vt:lpstr>
      <vt:lpstr>I2C（8）</vt:lpstr>
      <vt:lpstr>I2C（9）</vt:lpstr>
      <vt:lpstr>I2C（10）</vt:lpstr>
      <vt:lpstr>I2C（11）</vt:lpstr>
      <vt:lpstr>I2C（12）</vt:lpstr>
      <vt:lpstr>I2C（13）</vt:lpstr>
      <vt:lpstr>I2C（14）</vt:lpstr>
      <vt:lpstr>I2C（15）</vt:lpstr>
      <vt:lpstr>I2C（16）</vt:lpstr>
      <vt:lpstr>I2C（17）</vt:lpstr>
      <vt:lpstr>UART(1)</vt:lpstr>
      <vt:lpstr>UART(2)</vt:lpstr>
      <vt:lpstr>UART(3)</vt:lpstr>
      <vt:lpstr>UART(4)</vt:lpstr>
      <vt:lpstr>UART(5)</vt:lpstr>
      <vt:lpstr>UART(6)</vt:lpstr>
      <vt:lpstr>UART(7)</vt:lpstr>
      <vt:lpstr>UART(8)</vt:lpstr>
      <vt:lpstr>UART(9)</vt:lpstr>
      <vt:lpstr>UART(10)</vt:lpstr>
      <vt:lpstr>PowerPoint 演示文稿</vt:lpstr>
    </vt:vector>
  </TitlesOfParts>
  <Company>GuildDesign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电气与电子测量技术</dc:title>
  <dc:subject>上海交通大学电气工程系</dc:subject>
  <dc:creator>罗利文</dc:creator>
  <cp:lastModifiedBy>liu wei</cp:lastModifiedBy>
  <cp:revision>873</cp:revision>
  <cp:lastPrinted>2017-05-18T09:05:19Z</cp:lastPrinted>
  <dcterms:created xsi:type="dcterms:W3CDTF">2004-08-26T06:30:40Z</dcterms:created>
  <dcterms:modified xsi:type="dcterms:W3CDTF">2017-05-20T04:17:40Z</dcterms:modified>
</cp:coreProperties>
</file>