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976" r:id="rId2"/>
    <p:sldId id="985" r:id="rId3"/>
    <p:sldId id="987" r:id="rId4"/>
    <p:sldId id="977" r:id="rId5"/>
    <p:sldId id="978" r:id="rId6"/>
    <p:sldId id="984" r:id="rId7"/>
    <p:sldId id="986" r:id="rId8"/>
    <p:sldId id="988" r:id="rId9"/>
    <p:sldId id="989" r:id="rId10"/>
    <p:sldId id="990" r:id="rId11"/>
    <p:sldId id="992" r:id="rId12"/>
    <p:sldId id="991" r:id="rId13"/>
    <p:sldId id="993" r:id="rId14"/>
  </p:sldIdLst>
  <p:sldSz cx="9144000" cy="6858000" type="screen4x3"/>
  <p:notesSz cx="9144000" cy="6858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00"/>
    <a:srgbClr val="12357C"/>
    <a:srgbClr val="DDDDDD"/>
    <a:srgbClr val="132584"/>
    <a:srgbClr val="133984"/>
    <a:srgbClr val="93052E"/>
    <a:srgbClr val="922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0" autoAdjust="0"/>
    <p:restoredTop sz="72269" autoAdjust="0"/>
  </p:normalViewPr>
  <p:slideViewPr>
    <p:cSldViewPr snapToObjects="1">
      <p:cViewPr varScale="1">
        <p:scale>
          <a:sx n="64" d="100"/>
          <a:sy n="64" d="100"/>
        </p:scale>
        <p:origin x="-1458" y="-90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70"/>
    </p:cViewPr>
  </p:sorterViewPr>
  <p:notesViewPr>
    <p:cSldViewPr snapToObjects="1">
      <p:cViewPr varScale="1">
        <p:scale>
          <a:sx n="53" d="100"/>
          <a:sy n="53" d="100"/>
        </p:scale>
        <p:origin x="-1842" y="-108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4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4CF6413-2799-46EA-BCEC-1539C1336A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6279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5CA73365-D3FA-4BC3-B2F4-8EB6790A69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89556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注意包含相应库函数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A73365-D3FA-4BC3-B2F4-8EB6790A69C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9314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图为写数据和命令的时序，这两个函数中的指令需要满足相应时序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A73365-D3FA-4BC3-B2F4-8EB6790A69C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9995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Stellaris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系列的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ARM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支持多种系统时钟来源，如外接晶振、内部振荡器、内部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PLL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（锁相环）等等。前面几个实验都可以采用了外部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16MHz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晶振的配置方式，而在本实验中，为了使用更高的系统时钟，需要采用另外一种使用内部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PLL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的配置方法。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芯片内部的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PLL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单元能够将输入的较低频率的时钟信号锁定到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200MHz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输出。但是，由于处理器内核最高只能工作在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50MHz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，所以必须要进行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以上的分频。另外，在启用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PLL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之前必须要把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LDO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输出电压设置在最高的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2.75V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。这是因为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PLL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单元消耗的功率较大，再加上芯片的其他功耗，如果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LDO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电压不够高就容易造成死机。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A73365-D3FA-4BC3-B2F4-8EB6790A69C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8190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Main.c</a:t>
            </a:r>
            <a:endParaRPr lang="en-US" altLang="zh-CN" dirty="0" smtClean="0"/>
          </a:p>
          <a:p>
            <a:r>
              <a:rPr lang="zh-CN" altLang="en-US" dirty="0" smtClean="0"/>
              <a:t>主程序流程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A73365-D3FA-4BC3-B2F4-8EB6790A69C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2408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本实验中总共使用了四个中断服务程序。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第一个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SysTick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5ms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定时中断服务，主要处理米字管扫描和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向键按键动作处理，带有按键防抖功能。每当进入该中断就依次扫描米字管，并判断按键情况，根据按键情况更改系统状态。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第二个中断为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定时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Timer0A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中断。如果没有达到预设的计时目标，当该中断触发时，会将计时秒数加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，点亮相应的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LED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管，并产生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PWM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波，控制蜂鸣器发声。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第三个为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Timer1A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定时中断，用于禁止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PWM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发生器的定时计数器，使蜂鸣器停止鸣叫。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第四个中断为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UART0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中断，每当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UART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口上接收到数据后触发该中断，如果收到“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”或“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”则暂停计时，并更改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LCDDrawingFlag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标识为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Pause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，接收到“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”或“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”则恢复计时，更改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LCDDrawingFlag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标识为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Running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</a:t>
            </a:r>
          </a:p>
          <a:p>
            <a:endParaRPr lang="en-US" altLang="zh-CN" dirty="0" smtClean="0"/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中断服务程序都必须在启动文件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Startup.s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的中断表中注册。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A73365-D3FA-4BC3-B2F4-8EB6790A69C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599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2-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3808413"/>
            <a:ext cx="3752850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1" descr="图片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2" descr="图片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3" descr="图片1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4" descr="图片3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5" descr="图片4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14545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6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1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4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3023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2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4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2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05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3139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7153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68413"/>
            <a:ext cx="8229600" cy="506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5.emf"/><Relationship Id="rId5" Type="http://schemas.openxmlformats.org/officeDocument/2006/relationships/image" Target="../media/image12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实验九   </a:t>
            </a:r>
            <a:r>
              <a:rPr lang="en-US" altLang="zh-CN" dirty="0" smtClean="0"/>
              <a:t>LCD</a:t>
            </a:r>
            <a:r>
              <a:rPr lang="zh-CN" altLang="en-US" dirty="0"/>
              <a:t>字符驱动</a:t>
            </a:r>
            <a:endParaRPr lang="zh-CN" altLang="en-US" dirty="0" smtClean="0"/>
          </a:p>
        </p:txBody>
      </p:sp>
      <p:sp>
        <p:nvSpPr>
          <p:cNvPr id="307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系统</a:t>
            </a:r>
            <a:r>
              <a:rPr lang="zh-CN" altLang="zh-CN" dirty="0" smtClean="0"/>
              <a:t>时钟配置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为保证</a:t>
            </a:r>
            <a:r>
              <a:rPr lang="en-US" altLang="zh-CN" dirty="0" smtClean="0"/>
              <a:t>LCD</a:t>
            </a:r>
            <a:r>
              <a:rPr lang="zh-CN" altLang="zh-CN" dirty="0" smtClean="0"/>
              <a:t>成像</a:t>
            </a:r>
            <a:r>
              <a:rPr lang="zh-CN" altLang="en-US" dirty="0" smtClean="0"/>
              <a:t>质量，需提高系统时钟频率</a:t>
            </a:r>
            <a:endParaRPr lang="en-US" altLang="zh-CN" dirty="0" smtClean="0"/>
          </a:p>
          <a:p>
            <a:pPr marL="465137" lvl="1" indent="0">
              <a:buNone/>
            </a:pPr>
            <a:r>
              <a:rPr lang="zh-CN" altLang="en-US" sz="2000" dirty="0" smtClean="0"/>
              <a:t>在</a:t>
            </a:r>
            <a:r>
              <a:rPr lang="zh-CN" altLang="en-US" sz="2000" dirty="0"/>
              <a:t>“</a:t>
            </a:r>
            <a:r>
              <a:rPr lang="en-US" altLang="zh-CN" sz="2000" dirty="0" err="1" smtClean="0"/>
              <a:t>SysCtlConfigure.c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中进行</a:t>
            </a:r>
            <a:endParaRPr lang="en-US" altLang="zh-CN" sz="2000" dirty="0" smtClean="0"/>
          </a:p>
          <a:p>
            <a:pPr marL="465137" lvl="1" indent="0">
              <a:buNone/>
            </a:pPr>
            <a:r>
              <a:rPr lang="en-US" altLang="zh-CN" sz="1400" dirty="0"/>
              <a:t>void </a:t>
            </a:r>
            <a:r>
              <a:rPr lang="en-US" altLang="zh-CN" sz="1400" dirty="0" err="1"/>
              <a:t>ClockInitial</a:t>
            </a:r>
            <a:r>
              <a:rPr lang="en-US" altLang="zh-CN" sz="1400" dirty="0"/>
              <a:t>(void)</a:t>
            </a:r>
          </a:p>
          <a:p>
            <a:pPr marL="465137" lvl="1" indent="0">
              <a:buNone/>
            </a:pPr>
            <a:r>
              <a:rPr lang="en-US" altLang="zh-CN" sz="1400" dirty="0"/>
              <a:t>{</a:t>
            </a:r>
          </a:p>
          <a:p>
            <a:pPr marL="465137" lvl="1" indent="0"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SysCtlLDOSet</a:t>
            </a:r>
            <a:r>
              <a:rPr lang="en-US" altLang="zh-CN" sz="1400" dirty="0"/>
              <a:t>(SYSCTL_LDO_2_75V);  /</a:t>
            </a:r>
            <a:r>
              <a:rPr lang="en-US" altLang="zh-CN" sz="1400" dirty="0" smtClean="0"/>
              <a:t>/  </a:t>
            </a:r>
            <a:r>
              <a:rPr lang="zh-CN" altLang="en-US" sz="1400" dirty="0"/>
              <a:t>配置</a:t>
            </a:r>
            <a:r>
              <a:rPr lang="en-US" altLang="zh-CN" sz="1400" dirty="0"/>
              <a:t>PLL</a:t>
            </a:r>
            <a:r>
              <a:rPr lang="zh-CN" altLang="en-US" sz="1400" dirty="0"/>
              <a:t>前须将</a:t>
            </a:r>
            <a:r>
              <a:rPr lang="en-US" altLang="zh-CN" sz="1400" dirty="0"/>
              <a:t>LDO</a:t>
            </a:r>
            <a:r>
              <a:rPr lang="zh-CN" altLang="en-US" sz="1400" dirty="0"/>
              <a:t>设为</a:t>
            </a:r>
            <a:r>
              <a:rPr lang="en-US" altLang="zh-CN" sz="1400" dirty="0"/>
              <a:t>2.75V</a:t>
            </a:r>
          </a:p>
          <a:p>
            <a:pPr marL="465137" lvl="1" indent="0">
              <a:buNone/>
            </a:pPr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SysCtlClockSet</a:t>
            </a:r>
            <a:r>
              <a:rPr lang="en-US" altLang="zh-CN" sz="1400" dirty="0" smtClean="0"/>
              <a:t>(SYSCTL_USE_PLL </a:t>
            </a:r>
            <a:r>
              <a:rPr lang="en-US" altLang="zh-CN" sz="1400" dirty="0"/>
              <a:t>|    </a:t>
            </a:r>
            <a:r>
              <a:rPr lang="en-US" altLang="zh-CN" sz="1400" dirty="0" smtClean="0"/>
              <a:t>//  </a:t>
            </a:r>
            <a:r>
              <a:rPr lang="zh-CN" altLang="en-US" sz="1400" dirty="0"/>
              <a:t>系统时钟设置，采用</a:t>
            </a:r>
            <a:r>
              <a:rPr lang="en-US" altLang="zh-CN" sz="1400" dirty="0"/>
              <a:t>PLL</a:t>
            </a:r>
          </a:p>
          <a:p>
            <a:pPr marL="465137" lvl="1" indent="0">
              <a:buNone/>
            </a:pPr>
            <a:r>
              <a:rPr lang="en-US" altLang="zh-CN" sz="1400" dirty="0" smtClean="0"/>
              <a:t>    SYSCTL_OSC_MAIN </a:t>
            </a:r>
            <a:r>
              <a:rPr lang="en-US" altLang="zh-CN" sz="1400" dirty="0"/>
              <a:t>|           </a:t>
            </a:r>
            <a:r>
              <a:rPr lang="en-US" altLang="zh-CN" sz="1400" dirty="0" smtClean="0"/>
              <a:t>	   //  </a:t>
            </a:r>
            <a:r>
              <a:rPr lang="zh-CN" altLang="en-US" sz="1400" dirty="0"/>
              <a:t>主振荡器</a:t>
            </a:r>
          </a:p>
          <a:p>
            <a:pPr marL="465137" lvl="1" indent="0">
              <a:buNone/>
            </a:pPr>
            <a:r>
              <a:rPr lang="en-US" altLang="zh-CN" sz="1400" dirty="0" smtClean="0"/>
              <a:t>     SCTL_XTAL_16MHZ </a:t>
            </a:r>
            <a:r>
              <a:rPr lang="en-US" altLang="zh-CN" sz="1400" dirty="0"/>
              <a:t>|        </a:t>
            </a:r>
            <a:r>
              <a:rPr lang="en-US" altLang="zh-CN" sz="1400" dirty="0" smtClean="0"/>
              <a:t>                   //  </a:t>
            </a:r>
            <a:r>
              <a:rPr lang="zh-CN" altLang="en-US" sz="1400" dirty="0"/>
              <a:t>外接</a:t>
            </a:r>
            <a:r>
              <a:rPr lang="en-US" altLang="zh-CN" sz="1400" dirty="0"/>
              <a:t>16MHz</a:t>
            </a:r>
            <a:r>
              <a:rPr lang="zh-CN" altLang="en-US" sz="1400" dirty="0"/>
              <a:t>晶振</a:t>
            </a:r>
          </a:p>
          <a:p>
            <a:pPr marL="465137" lvl="1" indent="0">
              <a:buNone/>
            </a:pPr>
            <a:r>
              <a:rPr lang="zh-CN" altLang="en-US" sz="1400" dirty="0"/>
              <a:t>     </a:t>
            </a:r>
            <a:r>
              <a:rPr lang="zh-CN" altLang="en-US" sz="1400" dirty="0" smtClean="0"/>
              <a:t> </a:t>
            </a:r>
            <a:r>
              <a:rPr lang="en-US" altLang="zh-CN" sz="1400" dirty="0"/>
              <a:t>SYSCTL_SYSDIV_4);     </a:t>
            </a:r>
            <a:r>
              <a:rPr lang="en-US" altLang="zh-CN" sz="1400" dirty="0" smtClean="0"/>
              <a:t>                     </a:t>
            </a:r>
            <a:r>
              <a:rPr lang="en-US" altLang="zh-CN" sz="1400" dirty="0"/>
              <a:t>//  4</a:t>
            </a:r>
            <a:r>
              <a:rPr lang="zh-CN" altLang="en-US" sz="1400" dirty="0"/>
              <a:t>分频，分频结果为</a:t>
            </a:r>
            <a:r>
              <a:rPr lang="en-US" altLang="zh-CN" sz="1400" dirty="0"/>
              <a:t>50MHz</a:t>
            </a:r>
          </a:p>
          <a:p>
            <a:pPr marL="465137" lvl="1" indent="0">
              <a:buNone/>
            </a:pPr>
            <a:r>
              <a:rPr lang="en-US" altLang="zh-CN" sz="1400" dirty="0"/>
              <a:t>     </a:t>
            </a:r>
          </a:p>
          <a:p>
            <a:pPr marL="465137" lvl="1" indent="0">
              <a:buNone/>
            </a:pPr>
            <a:r>
              <a:rPr lang="en-US" altLang="zh-CN" sz="1400" dirty="0" err="1"/>
              <a:t>TheSysClock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SysCtlClockGet</a:t>
            </a:r>
            <a:r>
              <a:rPr lang="en-US" altLang="zh-CN" sz="1400" dirty="0"/>
              <a:t>();             //  </a:t>
            </a:r>
            <a:r>
              <a:rPr lang="zh-CN" altLang="en-US" sz="1400" dirty="0"/>
              <a:t>获取当前的系统时钟频率</a:t>
            </a:r>
          </a:p>
          <a:p>
            <a:pPr marL="465137" lvl="1" indent="0">
              <a:buNone/>
            </a:pP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917852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综合实验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588332"/>
              </p:ext>
            </p:extLst>
          </p:nvPr>
        </p:nvGraphicFramePr>
        <p:xfrm>
          <a:off x="1691680" y="476672"/>
          <a:ext cx="6002651" cy="6106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Visio" r:id="rId4" imgW="2967570" imgH="3013584" progId="Visio.Drawing.11">
                  <p:embed/>
                </p:oleObj>
              </mc:Choice>
              <mc:Fallback>
                <p:oleObj name="Visio" r:id="rId4" imgW="2967570" imgH="301358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76672"/>
                        <a:ext cx="6002651" cy="61069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2093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中断服务程序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009971"/>
              </p:ext>
            </p:extLst>
          </p:nvPr>
        </p:nvGraphicFramePr>
        <p:xfrm>
          <a:off x="611560" y="1597780"/>
          <a:ext cx="2017027" cy="3518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Visio" r:id="rId4" imgW="1059750" imgH="1849827" progId="Visio.Drawing.11">
                  <p:embed/>
                </p:oleObj>
              </mc:Choice>
              <mc:Fallback>
                <p:oleObj name="Visio" r:id="rId4" imgW="1059750" imgH="184982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597780"/>
                        <a:ext cx="2017027" cy="35184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68556"/>
              </p:ext>
            </p:extLst>
          </p:nvPr>
        </p:nvGraphicFramePr>
        <p:xfrm>
          <a:off x="2987824" y="1274582"/>
          <a:ext cx="1419225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Visio" r:id="rId6" imgW="944190" imgH="2583881" progId="Visio.Drawing.11">
                  <p:embed/>
                </p:oleObj>
              </mc:Choice>
              <mc:Fallback>
                <p:oleObj name="Visio" r:id="rId6" imgW="944190" imgH="2583881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1274582"/>
                        <a:ext cx="1419225" cy="3848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577711"/>
              </p:ext>
            </p:extLst>
          </p:nvPr>
        </p:nvGraphicFramePr>
        <p:xfrm>
          <a:off x="5092987" y="3334871"/>
          <a:ext cx="923925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Visio" r:id="rId8" imgW="574560" imgH="1176158" progId="Visio.Drawing.11">
                  <p:embed/>
                </p:oleObj>
              </mc:Choice>
              <mc:Fallback>
                <p:oleObj name="Visio" r:id="rId8" imgW="574560" imgH="1176158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2987" y="3334871"/>
                        <a:ext cx="923925" cy="191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854353"/>
              </p:ext>
            </p:extLst>
          </p:nvPr>
        </p:nvGraphicFramePr>
        <p:xfrm>
          <a:off x="7020272" y="797617"/>
          <a:ext cx="1953930" cy="435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Visio" r:id="rId10" imgW="1365660" imgH="3043507" progId="Visio.Drawing.11">
                  <p:embed/>
                </p:oleObj>
              </mc:Choice>
              <mc:Fallback>
                <p:oleObj name="Visio" r:id="rId10" imgW="1365660" imgH="3043507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797617"/>
                        <a:ext cx="1953930" cy="4359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3042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mtClean="0"/>
              <a:t>谢	谢！</a:t>
            </a:r>
          </a:p>
        </p:txBody>
      </p:sp>
    </p:spTree>
    <p:extLst>
      <p:ext uri="{BB962C8B-B14F-4D97-AF65-F5344CB8AC3E}">
        <p14:creationId xmlns:p14="http://schemas.microsoft.com/office/powerpoint/2010/main" val="300742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实验概述：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zh-CN" altLang="zh-CN" sz="2000" dirty="0" smtClean="0"/>
              <a:t>本</a:t>
            </a:r>
            <a:r>
              <a:rPr lang="zh-CN" altLang="zh-CN" sz="2000" dirty="0"/>
              <a:t>实验在实验八的基础上增添了</a:t>
            </a:r>
            <a:r>
              <a:rPr lang="en-US" altLang="zh-CN" sz="2000" dirty="0"/>
              <a:t>LCD</a:t>
            </a:r>
            <a:r>
              <a:rPr lang="zh-CN" altLang="zh-CN" sz="2000" dirty="0"/>
              <a:t>显示，可以通过</a:t>
            </a:r>
            <a:r>
              <a:rPr lang="en-US" altLang="zh-CN" sz="2000" dirty="0"/>
              <a:t>LCD</a:t>
            </a:r>
            <a:r>
              <a:rPr lang="zh-CN" altLang="zh-CN" sz="2000" dirty="0"/>
              <a:t>显示数字钟的运行状态</a:t>
            </a:r>
            <a:r>
              <a:rPr lang="zh-CN" altLang="zh-CN" sz="2000" dirty="0" smtClean="0"/>
              <a:t>。该</a:t>
            </a:r>
            <a:r>
              <a:rPr lang="zh-CN" altLang="zh-CN" sz="2000" dirty="0"/>
              <a:t>实验旨在了解</a:t>
            </a:r>
            <a:r>
              <a:rPr lang="en-US" altLang="zh-CN" sz="2000" dirty="0"/>
              <a:t>LCD</a:t>
            </a:r>
            <a:r>
              <a:rPr lang="zh-CN" altLang="zh-CN" sz="2000" dirty="0"/>
              <a:t>显示的基本原理，通过实验掌握</a:t>
            </a:r>
            <a:r>
              <a:rPr lang="en-US" altLang="zh-CN" sz="2000" dirty="0" err="1"/>
              <a:t>Stellairs</a:t>
            </a:r>
            <a:r>
              <a:rPr lang="zh-CN" altLang="zh-CN" sz="2000" dirty="0"/>
              <a:t>图形库的基本内容，并能够利用该库函数实现简单的</a:t>
            </a:r>
            <a:r>
              <a:rPr lang="en-US" altLang="zh-CN" sz="2000" dirty="0"/>
              <a:t>LCD</a:t>
            </a:r>
            <a:r>
              <a:rPr lang="zh-CN" altLang="zh-CN" sz="2000" dirty="0"/>
              <a:t>显示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zh-CN" sz="2000" dirty="0" smtClean="0"/>
              <a:t>主要</a:t>
            </a:r>
            <a:r>
              <a:rPr lang="zh-CN" altLang="zh-CN" sz="2000" dirty="0"/>
              <a:t>涉及以下知识点</a:t>
            </a:r>
            <a:r>
              <a:rPr lang="zh-CN" altLang="zh-CN" sz="2000" dirty="0" smtClean="0"/>
              <a:t>：</a:t>
            </a:r>
            <a:endParaRPr lang="en-US" altLang="zh-CN" sz="2000" dirty="0" smtClean="0"/>
          </a:p>
          <a:p>
            <a:pPr lvl="2">
              <a:buFont typeface="Arial" pitchFamily="34" charset="0"/>
              <a:buChar char="•"/>
            </a:pPr>
            <a:r>
              <a:rPr lang="en-US" altLang="zh-CN" sz="2000" dirty="0">
                <a:solidFill>
                  <a:srgbClr val="133984"/>
                </a:solidFill>
                <a:ea typeface="+mn-ea"/>
              </a:rPr>
              <a:t>LCD</a:t>
            </a:r>
            <a:r>
              <a:rPr lang="zh-CN" altLang="zh-CN" sz="2000" dirty="0">
                <a:solidFill>
                  <a:srgbClr val="133984"/>
                </a:solidFill>
                <a:ea typeface="+mn-ea"/>
              </a:rPr>
              <a:t>模块的初始化配置</a:t>
            </a:r>
            <a:endParaRPr lang="en-US" altLang="zh-CN" sz="2000" dirty="0">
              <a:solidFill>
                <a:srgbClr val="133984"/>
              </a:solidFill>
              <a:ea typeface="+mn-ea"/>
            </a:endParaRPr>
          </a:p>
          <a:p>
            <a:pPr lvl="2">
              <a:buFont typeface="Arial" pitchFamily="34" charset="0"/>
              <a:buChar char="•"/>
            </a:pPr>
            <a:r>
              <a:rPr lang="en-US" altLang="zh-CN" sz="2000" dirty="0" err="1">
                <a:solidFill>
                  <a:srgbClr val="133984"/>
                </a:solidFill>
                <a:ea typeface="+mn-ea"/>
              </a:rPr>
              <a:t>Stellairs</a:t>
            </a:r>
            <a:r>
              <a:rPr lang="zh-CN" altLang="zh-CN" sz="2000" dirty="0">
                <a:solidFill>
                  <a:srgbClr val="133984"/>
                </a:solidFill>
                <a:ea typeface="+mn-ea"/>
              </a:rPr>
              <a:t>图形库及其函数使用</a:t>
            </a:r>
            <a:endParaRPr lang="en-US" altLang="zh-CN" sz="2000" dirty="0">
              <a:solidFill>
                <a:srgbClr val="133984"/>
              </a:solidFill>
              <a:ea typeface="+mn-ea"/>
            </a:endParaRPr>
          </a:p>
          <a:p>
            <a:pPr lvl="2">
              <a:buFont typeface="Arial" pitchFamily="34" charset="0"/>
              <a:buChar char="•"/>
            </a:pPr>
            <a:r>
              <a:rPr lang="en-US" altLang="zh-CN" sz="2000" dirty="0">
                <a:solidFill>
                  <a:srgbClr val="133984"/>
                </a:solidFill>
                <a:ea typeface="+mn-ea"/>
              </a:rPr>
              <a:t>LCD</a:t>
            </a:r>
            <a:r>
              <a:rPr lang="zh-CN" altLang="zh-CN" sz="2000" dirty="0">
                <a:solidFill>
                  <a:srgbClr val="133984"/>
                </a:solidFill>
                <a:ea typeface="+mn-ea"/>
              </a:rPr>
              <a:t>显示控制</a:t>
            </a:r>
          </a:p>
        </p:txBody>
      </p:sp>
    </p:spTree>
    <p:extLst>
      <p:ext uri="{BB962C8B-B14F-4D97-AF65-F5344CB8AC3E}">
        <p14:creationId xmlns:p14="http://schemas.microsoft.com/office/powerpoint/2010/main" val="8091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 smtClean="0"/>
              <a:t>实验效果：</a:t>
            </a:r>
            <a:endParaRPr lang="zh-CN" altLang="zh-CN" dirty="0" smtClean="0"/>
          </a:p>
          <a:p>
            <a:pPr marL="628650" lvl="1" indent="0">
              <a:buNone/>
            </a:pPr>
            <a:r>
              <a:rPr lang="zh-CN" altLang="zh-CN" sz="2000" dirty="0"/>
              <a:t>下载完程序后，打开串口调试工具</a:t>
            </a:r>
            <a:r>
              <a:rPr lang="en-US" altLang="zh-CN" sz="2000" dirty="0"/>
              <a:t>SSCOM</a:t>
            </a:r>
            <a:r>
              <a:rPr lang="zh-CN" altLang="zh-CN" sz="2000" dirty="0"/>
              <a:t>，按下复位键，之后实验效果如下：</a:t>
            </a:r>
          </a:p>
          <a:p>
            <a:pPr lvl="1"/>
            <a:r>
              <a:rPr lang="zh-CN" altLang="zh-CN" sz="2000" dirty="0"/>
              <a:t>系统初始化时，米字管显示</a:t>
            </a:r>
            <a:r>
              <a:rPr lang="en-US" altLang="zh-CN" sz="2000" dirty="0"/>
              <a:t>CMT3</a:t>
            </a:r>
            <a:r>
              <a:rPr lang="zh-CN" altLang="zh-CN" sz="2000" dirty="0"/>
              <a:t>，</a:t>
            </a:r>
            <a:r>
              <a:rPr lang="en-US" altLang="zh-CN" sz="2000" dirty="0"/>
              <a:t>LCD</a:t>
            </a:r>
            <a:r>
              <a:rPr lang="zh-CN" altLang="zh-CN" sz="2000" dirty="0"/>
              <a:t>显示系统信息。</a:t>
            </a:r>
          </a:p>
          <a:p>
            <a:pPr lvl="1"/>
            <a:r>
              <a:rPr lang="zh-CN" altLang="zh-CN" sz="2000" dirty="0"/>
              <a:t>当按下</a:t>
            </a:r>
            <a:r>
              <a:rPr lang="en-US" altLang="zh-CN" sz="2000" dirty="0"/>
              <a:t>Press</a:t>
            </a:r>
            <a:r>
              <a:rPr lang="zh-CN" altLang="zh-CN" sz="2000" dirty="0"/>
              <a:t>键时，数字钟启动为计时模式，米字管显示计时值，</a:t>
            </a:r>
            <a:r>
              <a:rPr lang="en-US" altLang="zh-CN" sz="2000" dirty="0"/>
              <a:t>LCD</a:t>
            </a:r>
            <a:r>
              <a:rPr lang="zh-CN" altLang="zh-CN" sz="2000" dirty="0"/>
              <a:t>显示“</a:t>
            </a:r>
            <a:r>
              <a:rPr lang="en-US" altLang="zh-CN" sz="2000" dirty="0"/>
              <a:t>Running</a:t>
            </a:r>
            <a:r>
              <a:rPr lang="zh-CN" altLang="zh-CN" sz="2000" dirty="0"/>
              <a:t>”。</a:t>
            </a:r>
          </a:p>
          <a:p>
            <a:pPr lvl="1"/>
            <a:r>
              <a:rPr lang="zh-CN" altLang="zh-CN" sz="2000" dirty="0"/>
              <a:t>再次按下</a:t>
            </a:r>
            <a:r>
              <a:rPr lang="en-US" altLang="zh-CN" sz="2000" dirty="0"/>
              <a:t>Press</a:t>
            </a:r>
            <a:r>
              <a:rPr lang="zh-CN" altLang="zh-CN" sz="2000" dirty="0"/>
              <a:t>键，计入设置模式，米字管显示目标值，</a:t>
            </a:r>
            <a:r>
              <a:rPr lang="en-US" altLang="zh-CN" sz="2000" dirty="0"/>
              <a:t>LCD</a:t>
            </a:r>
            <a:r>
              <a:rPr lang="zh-CN" altLang="zh-CN" sz="2000" dirty="0"/>
              <a:t>显示“</a:t>
            </a:r>
            <a:r>
              <a:rPr lang="en-US" altLang="zh-CN" sz="2000" dirty="0"/>
              <a:t>Pause</a:t>
            </a:r>
            <a:r>
              <a:rPr lang="zh-CN" altLang="zh-CN" sz="2000" dirty="0"/>
              <a:t>”，可通过</a:t>
            </a:r>
            <a:r>
              <a:rPr lang="en-US" altLang="zh-CN" sz="2000" dirty="0"/>
              <a:t>Up</a:t>
            </a:r>
            <a:r>
              <a:rPr lang="zh-CN" altLang="zh-CN" sz="2000" dirty="0"/>
              <a:t>，</a:t>
            </a:r>
            <a:r>
              <a:rPr lang="en-US" altLang="zh-CN" sz="2000" dirty="0"/>
              <a:t>Down</a:t>
            </a:r>
            <a:r>
              <a:rPr lang="zh-CN" altLang="zh-CN" sz="2000" dirty="0"/>
              <a:t>，</a:t>
            </a:r>
            <a:r>
              <a:rPr lang="en-US" altLang="zh-CN" sz="2000" dirty="0"/>
              <a:t>Right</a:t>
            </a:r>
            <a:r>
              <a:rPr lang="zh-CN" altLang="zh-CN" sz="2000" dirty="0"/>
              <a:t>，</a:t>
            </a:r>
            <a:r>
              <a:rPr lang="en-US" altLang="zh-CN" sz="2000" dirty="0"/>
              <a:t>Left</a:t>
            </a:r>
            <a:r>
              <a:rPr lang="zh-CN" altLang="zh-CN" sz="2000" dirty="0"/>
              <a:t>按键调整计时目标值。</a:t>
            </a:r>
          </a:p>
          <a:p>
            <a:pPr lvl="1"/>
            <a:r>
              <a:rPr lang="zh-CN" altLang="zh-CN" sz="2000" dirty="0"/>
              <a:t>再按下</a:t>
            </a:r>
            <a:r>
              <a:rPr lang="en-US" altLang="zh-CN" sz="2000" dirty="0"/>
              <a:t>Press</a:t>
            </a:r>
            <a:r>
              <a:rPr lang="zh-CN" altLang="zh-CN" sz="2000" dirty="0"/>
              <a:t>键，重新回到计时模式。若计时到达目标值则停止计时。</a:t>
            </a:r>
          </a:p>
          <a:p>
            <a:pPr marL="0" indent="0">
              <a:buNone/>
            </a:pPr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538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实验涉及电路示意图</a:t>
            </a: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 algn="ctr">
                <a:solidFill>
                  <a:srgbClr val="922706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 algn="ctr">
                <a:solidFill>
                  <a:srgbClr val="922706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143798"/>
              </p:ext>
            </p:extLst>
          </p:nvPr>
        </p:nvGraphicFramePr>
        <p:xfrm>
          <a:off x="1187624" y="843111"/>
          <a:ext cx="5267325" cy="561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Visio" r:id="rId3" imgW="7309980" imgH="7771322" progId="Visio.Drawing.11">
                  <p:embed/>
                </p:oleObj>
              </mc:Choice>
              <mc:Fallback>
                <p:oleObj name="Visio" r:id="rId3" imgW="7309980" imgH="7771322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843111"/>
                        <a:ext cx="5267325" cy="561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实验涉及开发板资源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1268413"/>
            <a:ext cx="4068192" cy="5065712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五向键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 marL="0" indent="0">
              <a:buFontTx/>
              <a:buNone/>
              <a:defRPr/>
            </a:pPr>
            <a:endParaRPr lang="en-US" altLang="zh-CN" dirty="0" smtClean="0"/>
          </a:p>
          <a:p>
            <a:pPr marL="0" indent="0">
              <a:buFontTx/>
              <a:buNone/>
              <a:defRPr/>
            </a:pP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LED</a:t>
            </a: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BUZZER</a:t>
            </a:r>
          </a:p>
          <a:p>
            <a:pPr marL="0" indent="0">
              <a:buFontTx/>
              <a:buNone/>
              <a:defRPr/>
            </a:pP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396283"/>
              </p:ext>
            </p:extLst>
          </p:nvPr>
        </p:nvGraphicFramePr>
        <p:xfrm>
          <a:off x="670719" y="1772816"/>
          <a:ext cx="3613250" cy="15841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4040"/>
                <a:gridCol w="1204605"/>
                <a:gridCol w="1204605"/>
              </a:tblGrid>
              <a:tr h="264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按键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对应端口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对应操作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5" marR="68585" marT="0" marB="0"/>
                </a:tc>
              </a:tr>
              <a:tr h="264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SW_1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PB6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右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5" marR="68585" marT="0" marB="0"/>
                </a:tc>
              </a:tr>
              <a:tr h="264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SW_2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PE5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按下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5" marR="68585" marT="0" marB="0"/>
                </a:tc>
              </a:tr>
              <a:tr h="264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SW_3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PE4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上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5" marR="68585" marT="0" marB="0"/>
                </a:tc>
              </a:tr>
              <a:tr h="264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SW_4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PF1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下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5" marR="68585" marT="0" marB="0"/>
                </a:tc>
              </a:tr>
              <a:tr h="264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SW_5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PB4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左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5" marR="68585" marT="0" marB="0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57498"/>
              </p:ext>
            </p:extLst>
          </p:nvPr>
        </p:nvGraphicFramePr>
        <p:xfrm>
          <a:off x="683568" y="5085184"/>
          <a:ext cx="3600401" cy="487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6741"/>
                <a:gridCol w="214366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名称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对应端口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BUZZER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PF3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215639"/>
              </p:ext>
            </p:extLst>
          </p:nvPr>
        </p:nvGraphicFramePr>
        <p:xfrm>
          <a:off x="691004" y="4005064"/>
          <a:ext cx="3592965" cy="487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7345"/>
                <a:gridCol w="2135620"/>
              </a:tblGrid>
              <a:tr h="234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名称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对应端口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32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LED1(</a:t>
                      </a:r>
                      <a:r>
                        <a:rPr lang="zh-CN" sz="1600" kern="100" dirty="0">
                          <a:effectLst/>
                        </a:rPr>
                        <a:t>绿灯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PF2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4464248" y="1315616"/>
            <a:ext cx="4068192" cy="506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2"/>
              </a:buBlip>
              <a:defRPr sz="28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+mn-lt"/>
                <a:ea typeface="+mn-ea"/>
              </a:defRPr>
            </a:lvl2pPr>
            <a:lvl3pPr marL="13223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7303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383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95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52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509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67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dirty="0" smtClean="0"/>
              <a:t>LCD</a:t>
            </a:r>
          </a:p>
          <a:p>
            <a:pPr marL="0" indent="0">
              <a:buNone/>
              <a:defRPr/>
            </a:pP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692716"/>
              </p:ext>
            </p:extLst>
          </p:nvPr>
        </p:nvGraphicFramePr>
        <p:xfrm>
          <a:off x="4626426" y="1772816"/>
          <a:ext cx="4050030" cy="26215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3686"/>
                <a:gridCol w="1008112"/>
                <a:gridCol w="2088232"/>
              </a:tblGrid>
              <a:tr h="2134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名称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对应端口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功能说明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34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LCD0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PD0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LCD</a:t>
                      </a:r>
                      <a:r>
                        <a:rPr lang="zh-CN" sz="1600" kern="100">
                          <a:effectLst/>
                        </a:rPr>
                        <a:t>数据线</a:t>
                      </a:r>
                      <a:r>
                        <a:rPr lang="en-US" sz="1600" kern="100">
                          <a:effectLst/>
                        </a:rPr>
                        <a:t>D0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34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LCD1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PD1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LCD</a:t>
                      </a:r>
                      <a:r>
                        <a:rPr lang="zh-CN" sz="1600" kern="100">
                          <a:effectLst/>
                        </a:rPr>
                        <a:t>数据线</a:t>
                      </a:r>
                      <a:r>
                        <a:rPr lang="en-US" sz="1600" kern="100">
                          <a:effectLst/>
                        </a:rPr>
                        <a:t>D1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34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LCD4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PD4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LCD</a:t>
                      </a:r>
                      <a:r>
                        <a:rPr lang="zh-CN" sz="1600" kern="100">
                          <a:effectLst/>
                        </a:rPr>
                        <a:t>数据线</a:t>
                      </a:r>
                      <a:r>
                        <a:rPr lang="en-US" sz="1600" kern="100">
                          <a:effectLst/>
                        </a:rPr>
                        <a:t>D4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34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LCD5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PD5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LCD</a:t>
                      </a:r>
                      <a:r>
                        <a:rPr lang="zh-CN" sz="1600" kern="100" dirty="0">
                          <a:effectLst/>
                        </a:rPr>
                        <a:t>数据线</a:t>
                      </a:r>
                      <a:r>
                        <a:rPr lang="en-US" sz="1600" kern="100" dirty="0">
                          <a:effectLst/>
                        </a:rPr>
                        <a:t>D5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69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L_RSTN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PB7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LCD</a:t>
                      </a:r>
                      <a:r>
                        <a:rPr lang="zh-CN" sz="1600" kern="100" dirty="0">
                          <a:effectLst/>
                        </a:rPr>
                        <a:t>复位信号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34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L_EN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LCD</a:t>
                      </a:r>
                      <a:r>
                        <a:rPr lang="zh-CN" sz="1600" kern="100" dirty="0">
                          <a:effectLst/>
                        </a:rPr>
                        <a:t>开关，连接表示拉低使能</a:t>
                      </a:r>
                      <a:r>
                        <a:rPr lang="en-US" sz="1600" kern="100" dirty="0">
                          <a:effectLst/>
                        </a:rPr>
                        <a:t>LCD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34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BLEN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LCD</a:t>
                      </a:r>
                      <a:r>
                        <a:rPr lang="zh-CN" sz="1600" kern="100" dirty="0">
                          <a:effectLst/>
                        </a:rPr>
                        <a:t>背光开关，断开表示使能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跳线设置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782626"/>
              </p:ext>
            </p:extLst>
          </p:nvPr>
        </p:nvGraphicFramePr>
        <p:xfrm>
          <a:off x="827585" y="1124744"/>
          <a:ext cx="6912767" cy="432048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1423357"/>
                <a:gridCol w="1441471"/>
                <a:gridCol w="1615934"/>
                <a:gridCol w="2432005"/>
              </a:tblGrid>
              <a:tr h="28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连接跳帽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对应端口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断开跳帽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对应按键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803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JP3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PF2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JP35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LED1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803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JP41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PE5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JP24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SW2-PRESS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803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JP42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PE4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JP25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SW3-UP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803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JP43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PB6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JP20,JP28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SW1-RIGHT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803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JP44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PF1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JP30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SW4-DOWN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803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JP45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PB4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JP48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SW5-LEFT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803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JP39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PF3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JP2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BUZZER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803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JP38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PB7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LCD_RST\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803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JP11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JP12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LCD_CS\(</a:t>
                      </a:r>
                      <a:r>
                        <a:rPr lang="zh-CN" sz="1600" kern="100" dirty="0">
                          <a:effectLst/>
                        </a:rPr>
                        <a:t>下拉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803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JP6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PD0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JP29,JP36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LCD_D0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803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JP7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PD1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JP27,JP37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LCD_D1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803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JP8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PD4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JP26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LCD_D4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803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JP9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PD5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JP31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LCD_D5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JP23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LCD_Backlight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502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相关库函数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在</a:t>
            </a:r>
            <a:r>
              <a:rPr lang="en-US" altLang="zh-CN" b="1" dirty="0" err="1" smtClean="0"/>
              <a:t>main.c</a:t>
            </a:r>
            <a:r>
              <a:rPr lang="zh-CN" altLang="en-US" b="1" dirty="0" smtClean="0"/>
              <a:t>中需要包含</a:t>
            </a:r>
            <a:r>
              <a:rPr lang="en-US" altLang="zh-CN" b="1" dirty="0" smtClean="0"/>
              <a:t>LCD</a:t>
            </a:r>
            <a:r>
              <a:rPr lang="zh-CN" altLang="en-US" b="1" dirty="0" smtClean="0"/>
              <a:t>显示所用到的库</a:t>
            </a:r>
            <a:endParaRPr lang="en-US" altLang="zh-CN" b="1" dirty="0" smtClean="0"/>
          </a:p>
          <a:p>
            <a:r>
              <a:rPr lang="en-US" altLang="zh-CN" b="1" dirty="0" smtClean="0"/>
              <a:t>#</a:t>
            </a:r>
            <a:r>
              <a:rPr lang="en-US" altLang="zh-CN" b="1" dirty="0"/>
              <a:t>include "</a:t>
            </a:r>
            <a:r>
              <a:rPr lang="en-US" altLang="zh-CN" b="1" dirty="0" err="1"/>
              <a:t>grlib</a:t>
            </a:r>
            <a:r>
              <a:rPr lang="en-US" altLang="zh-CN" b="1" dirty="0"/>
              <a:t>/</a:t>
            </a:r>
            <a:r>
              <a:rPr lang="en-US" altLang="zh-CN" b="1" dirty="0" err="1"/>
              <a:t>grlib.h</a:t>
            </a:r>
            <a:r>
              <a:rPr lang="en-US" altLang="zh-CN" b="1" dirty="0"/>
              <a:t>"       </a:t>
            </a:r>
            <a:r>
              <a:rPr lang="en-US" altLang="zh-CN" dirty="0"/>
              <a:t>      // </a:t>
            </a:r>
            <a:r>
              <a:rPr lang="zh-CN" altLang="zh-CN" dirty="0"/>
              <a:t>图形库</a:t>
            </a:r>
          </a:p>
          <a:p>
            <a:r>
              <a:rPr lang="en-US" altLang="zh-CN" b="1" dirty="0"/>
              <a:t>#include "</a:t>
            </a:r>
            <a:r>
              <a:rPr lang="en-US" altLang="zh-CN" b="1" dirty="0" err="1"/>
              <a:t>LCDConfigure.h</a:t>
            </a:r>
            <a:r>
              <a:rPr lang="en-US" altLang="zh-CN" b="1" dirty="0"/>
              <a:t>"</a:t>
            </a:r>
            <a:r>
              <a:rPr lang="en-US" altLang="zh-CN" dirty="0"/>
              <a:t>    </a:t>
            </a:r>
            <a:r>
              <a:rPr lang="en-US" altLang="zh-CN" dirty="0" smtClean="0"/>
              <a:t>// </a:t>
            </a:r>
            <a:r>
              <a:rPr lang="en-US" altLang="zh-CN" dirty="0"/>
              <a:t>LCD </a:t>
            </a:r>
            <a:r>
              <a:rPr lang="zh-CN" altLang="zh-CN" dirty="0"/>
              <a:t>驱动库</a:t>
            </a:r>
          </a:p>
          <a:p>
            <a:r>
              <a:rPr lang="en-US" altLang="zh-CN" b="1" dirty="0"/>
              <a:t>#include "</a:t>
            </a:r>
            <a:r>
              <a:rPr lang="en-US" altLang="zh-CN" b="1" dirty="0" err="1"/>
              <a:t>LCDDisplay.h</a:t>
            </a:r>
            <a:r>
              <a:rPr lang="en-US" altLang="zh-CN" b="1" dirty="0"/>
              <a:t>" </a:t>
            </a:r>
            <a:r>
              <a:rPr lang="en-US" altLang="zh-CN" dirty="0"/>
              <a:t>       </a:t>
            </a:r>
            <a:r>
              <a:rPr lang="en-US" altLang="zh-CN" dirty="0" smtClean="0"/>
              <a:t>// </a:t>
            </a:r>
            <a:r>
              <a:rPr lang="zh-CN" altLang="zh-CN" dirty="0"/>
              <a:t>系统信息显示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011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"</a:t>
            </a:r>
            <a:r>
              <a:rPr lang="en-US" altLang="zh-CN" dirty="0" err="1" smtClean="0"/>
              <a:t>grlib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grlib.h</a:t>
            </a:r>
            <a:r>
              <a:rPr lang="en-US" altLang="zh-CN" dirty="0" smtClean="0"/>
              <a:t>"</a:t>
            </a:r>
          </a:p>
          <a:p>
            <a:pPr lvl="1"/>
            <a:r>
              <a:rPr lang="zh-CN" altLang="en-US" dirty="0" smtClean="0"/>
              <a:t>包含</a:t>
            </a:r>
            <a:r>
              <a:rPr lang="en-US" altLang="zh-CN" dirty="0" err="1" smtClean="0"/>
              <a:t>Stellaris</a:t>
            </a:r>
            <a:r>
              <a:rPr lang="zh-CN" altLang="en-US" dirty="0" smtClean="0"/>
              <a:t>图形库，可用的函数可参看文档</a:t>
            </a:r>
            <a:r>
              <a:rPr lang="zh-CN" altLang="zh-CN" dirty="0"/>
              <a:t>《</a:t>
            </a:r>
            <a:r>
              <a:rPr lang="en-US" altLang="zh-CN" dirty="0" err="1"/>
              <a:t>Stellaris</a:t>
            </a:r>
            <a:r>
              <a:rPr lang="en-US" altLang="zh-CN" dirty="0"/>
              <a:t>® </a:t>
            </a:r>
            <a:r>
              <a:rPr lang="en-US" altLang="zh-CN" dirty="0" smtClean="0"/>
              <a:t>Graphics </a:t>
            </a:r>
            <a:r>
              <a:rPr lang="en-US" altLang="zh-CN" dirty="0"/>
              <a:t>Library USER’S GUIDE</a:t>
            </a:r>
            <a:r>
              <a:rPr lang="zh-CN" altLang="zh-CN" dirty="0"/>
              <a:t>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在屏幕上显示文字的操作示例如下：</a:t>
            </a:r>
            <a:endParaRPr lang="en-US" altLang="zh-CN" dirty="0" smtClean="0"/>
          </a:p>
          <a:p>
            <a:pPr marL="628650" lvl="1" indent="0">
              <a:buNone/>
            </a:pPr>
            <a:r>
              <a:rPr lang="en-US" altLang="zh-CN" sz="1600" dirty="0" err="1" smtClean="0"/>
              <a:t>GrContextInit</a:t>
            </a:r>
            <a:r>
              <a:rPr lang="en-US" altLang="zh-CN" sz="1600" dirty="0"/>
              <a:t>(&amp;</a:t>
            </a:r>
            <a:r>
              <a:rPr lang="en-US" altLang="zh-CN" sz="1600" dirty="0" err="1" smtClean="0"/>
              <a:t>tempContext</a:t>
            </a:r>
            <a:r>
              <a:rPr lang="en-US" altLang="zh-CN" sz="1600" dirty="0"/>
              <a:t>, &amp;g_sKitronix320x240x16_SSD2119</a:t>
            </a:r>
            <a:r>
              <a:rPr lang="en-US" altLang="zh-CN" sz="1600" dirty="0" smtClean="0"/>
              <a:t>);  // </a:t>
            </a:r>
            <a:r>
              <a:rPr lang="zh-CN" altLang="en-US" sz="1600" dirty="0" smtClean="0"/>
              <a:t>初始化屏幕</a:t>
            </a:r>
            <a:endParaRPr lang="en-US" altLang="zh-CN" sz="1600" dirty="0" smtClean="0"/>
          </a:p>
          <a:p>
            <a:pPr marL="628650" lvl="1" indent="0">
              <a:buNone/>
            </a:pPr>
            <a:endParaRPr lang="en-US" altLang="zh-CN" sz="1600" dirty="0" smtClean="0"/>
          </a:p>
          <a:p>
            <a:pPr marL="628650" lvl="1" indent="0">
              <a:buNone/>
            </a:pPr>
            <a:r>
              <a:rPr lang="en-US" altLang="zh-CN" sz="1600" dirty="0" err="1" smtClean="0"/>
              <a:t>GrContextForegroundSet</a:t>
            </a:r>
            <a:r>
              <a:rPr lang="en-US" altLang="zh-CN" sz="1600" dirty="0" smtClean="0"/>
              <a:t>(&amp;</a:t>
            </a:r>
            <a:r>
              <a:rPr lang="en-US" altLang="zh-CN" sz="1600" dirty="0" err="1" smtClean="0"/>
              <a:t>tempContext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ClrGold</a:t>
            </a:r>
            <a:r>
              <a:rPr lang="en-US" altLang="zh-CN" sz="1600" dirty="0" smtClean="0"/>
              <a:t>);          //</a:t>
            </a:r>
            <a:r>
              <a:rPr lang="zh-CN" altLang="en-US" sz="1600" dirty="0" smtClean="0"/>
              <a:t>设定颜色</a:t>
            </a:r>
            <a:endParaRPr lang="en-US" altLang="zh-CN" sz="1600" dirty="0" smtClean="0"/>
          </a:p>
          <a:p>
            <a:pPr marL="628650" lvl="1" indent="0">
              <a:buNone/>
            </a:pPr>
            <a:r>
              <a:rPr lang="en-US" altLang="zh-CN" sz="1600" dirty="0" err="1" smtClean="0"/>
              <a:t>GrContextFontSet</a:t>
            </a:r>
            <a:r>
              <a:rPr lang="en-US" altLang="zh-CN" sz="1600" dirty="0" smtClean="0"/>
              <a:t>(&amp;</a:t>
            </a:r>
            <a:r>
              <a:rPr lang="en-US" altLang="zh-CN" sz="1600" dirty="0" err="1" smtClean="0"/>
              <a:t>tempContext</a:t>
            </a:r>
            <a:r>
              <a:rPr lang="en-US" altLang="zh-CN" sz="1600" dirty="0" smtClean="0"/>
              <a:t>, &amp;g_sFontCmss18i);    //</a:t>
            </a:r>
            <a:r>
              <a:rPr lang="zh-CN" altLang="en-US" sz="1600" dirty="0" smtClean="0"/>
              <a:t>设定字体</a:t>
            </a:r>
            <a:r>
              <a:rPr lang="en-US" altLang="zh-CN" sz="1600" dirty="0" smtClean="0"/>
              <a:t>				                    </a:t>
            </a:r>
          </a:p>
          <a:p>
            <a:pPr marL="628650" lvl="1" indent="0">
              <a:buNone/>
            </a:pPr>
            <a:r>
              <a:rPr lang="en-US" altLang="zh-CN" sz="1600" dirty="0" err="1" smtClean="0"/>
              <a:t>GrStringDrawCentered</a:t>
            </a:r>
            <a:r>
              <a:rPr lang="en-US" altLang="zh-CN" sz="1600" dirty="0" smtClean="0"/>
              <a:t>(&amp;</a:t>
            </a:r>
            <a:r>
              <a:rPr lang="en-US" altLang="zh-CN" sz="1600" dirty="0" err="1" smtClean="0"/>
              <a:t>tempContext</a:t>
            </a:r>
            <a:r>
              <a:rPr lang="en-US" altLang="zh-CN" sz="1600" dirty="0" smtClean="0"/>
              <a:t>,“Hello </a:t>
            </a:r>
            <a:r>
              <a:rPr lang="zh-CN" altLang="en-US" sz="1600" dirty="0" smtClean="0"/>
              <a:t>！</a:t>
            </a:r>
            <a:r>
              <a:rPr lang="en-US" altLang="zh-CN" sz="1600" dirty="0" smtClean="0"/>
              <a:t>",-1,</a:t>
            </a:r>
          </a:p>
          <a:p>
            <a:pPr marL="628650" lvl="1" indent="0">
              <a:buNone/>
            </a:pPr>
            <a:r>
              <a:rPr lang="en-US" altLang="zh-CN" sz="1600" dirty="0" smtClean="0"/>
              <a:t>                         </a:t>
            </a:r>
            <a:r>
              <a:rPr lang="en-US" altLang="zh-CN" sz="1600" dirty="0" err="1" smtClean="0"/>
              <a:t>GrContextDpyWidthGet</a:t>
            </a:r>
            <a:r>
              <a:rPr lang="en-US" altLang="zh-CN" sz="1600" dirty="0" smtClean="0"/>
              <a:t>(&amp;</a:t>
            </a:r>
            <a:r>
              <a:rPr lang="en-US" altLang="zh-CN" sz="1600" dirty="0" err="1" smtClean="0"/>
              <a:t>tempContext</a:t>
            </a:r>
            <a:r>
              <a:rPr lang="en-US" altLang="zh-CN" sz="1600" dirty="0" smtClean="0"/>
              <a:t>) / 2,</a:t>
            </a:r>
          </a:p>
          <a:p>
            <a:pPr marL="628650" lvl="1" indent="0">
              <a:buNone/>
            </a:pPr>
            <a:r>
              <a:rPr lang="en-US" altLang="zh-CN" sz="1600" dirty="0" smtClean="0"/>
              <a:t>                         </a:t>
            </a:r>
            <a:r>
              <a:rPr lang="en-US" altLang="zh-CN" sz="1600" dirty="0" err="1" smtClean="0"/>
              <a:t>GrStringHeightGet</a:t>
            </a:r>
            <a:r>
              <a:rPr lang="en-US" altLang="zh-CN" sz="1600" dirty="0" smtClean="0"/>
              <a:t>(&amp;</a:t>
            </a:r>
            <a:r>
              <a:rPr lang="en-US" altLang="zh-CN" sz="1600" dirty="0" err="1" smtClean="0"/>
              <a:t>tempContext</a:t>
            </a:r>
            <a:r>
              <a:rPr lang="en-US" altLang="zh-CN" sz="1600" dirty="0" smtClean="0"/>
              <a:t>)-3,0);  //</a:t>
            </a:r>
            <a:r>
              <a:rPr lang="zh-CN" altLang="en-US" sz="1600" dirty="0" smtClean="0"/>
              <a:t>显示</a:t>
            </a:r>
            <a:r>
              <a:rPr lang="en-US" altLang="zh-CN" sz="1600" dirty="0" smtClean="0"/>
              <a:t>Hello </a:t>
            </a:r>
            <a:r>
              <a:rPr lang="zh-CN" altLang="en-US" sz="1600" dirty="0" smtClean="0"/>
              <a:t>！</a:t>
            </a:r>
            <a:r>
              <a:rPr lang="en-US" altLang="zh-CN" sz="1600" dirty="0" smtClean="0"/>
              <a:t> </a:t>
            </a:r>
          </a:p>
          <a:p>
            <a:pPr marL="628650" lvl="1" indent="0"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45605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#include "</a:t>
            </a:r>
            <a:r>
              <a:rPr lang="en-US" altLang="zh-CN" dirty="0" err="1" smtClean="0"/>
              <a:t>LCDConfigure.h</a:t>
            </a:r>
            <a:r>
              <a:rPr lang="en-US" altLang="zh-CN" dirty="0" smtClean="0"/>
              <a:t>“</a:t>
            </a:r>
          </a:p>
          <a:p>
            <a:pPr lvl="1"/>
            <a:r>
              <a:rPr lang="zh-CN" altLang="en-US" sz="1800" dirty="0" smtClean="0"/>
              <a:t>对应</a:t>
            </a:r>
            <a:r>
              <a:rPr lang="en-US" altLang="zh-CN" sz="1800" dirty="0" err="1" smtClean="0"/>
              <a:t>LCDConfigure.c</a:t>
            </a:r>
            <a:r>
              <a:rPr lang="zh-CN" altLang="en-US" sz="1800" dirty="0" smtClean="0"/>
              <a:t>，提供</a:t>
            </a:r>
            <a:r>
              <a:rPr lang="en-US" altLang="zh-CN" sz="1800" dirty="0" smtClean="0"/>
              <a:t>LCD</a:t>
            </a:r>
            <a:r>
              <a:rPr lang="zh-CN" altLang="en-US" sz="1800" dirty="0" smtClean="0"/>
              <a:t>驱动，包含以下函数</a:t>
            </a:r>
            <a:endParaRPr lang="en-US" altLang="zh-CN" sz="1800" dirty="0" smtClean="0"/>
          </a:p>
          <a:p>
            <a:pPr marL="628650" lvl="1" indent="0">
              <a:buNone/>
            </a:pPr>
            <a:r>
              <a:rPr lang="en-US" altLang="zh-CN" sz="1100" i="1" dirty="0" smtClean="0"/>
              <a:t>	</a:t>
            </a:r>
            <a:r>
              <a:rPr lang="en-US" altLang="zh-CN" sz="1100" i="1" dirty="0" err="1" smtClean="0"/>
              <a:t>LCDWriteData</a:t>
            </a:r>
            <a:r>
              <a:rPr lang="en-US" altLang="zh-CN" sz="1100" i="1" dirty="0" smtClean="0"/>
              <a:t>();</a:t>
            </a:r>
          </a:p>
          <a:p>
            <a:pPr marL="628650" lvl="1" indent="0">
              <a:buNone/>
            </a:pPr>
            <a:r>
              <a:rPr lang="en-US" altLang="zh-CN" sz="1100" i="1" dirty="0" smtClean="0"/>
              <a:t>	</a:t>
            </a:r>
            <a:r>
              <a:rPr lang="en-US" altLang="zh-CN" sz="1100" i="1" dirty="0" err="1" smtClean="0"/>
              <a:t>LCDWriteCommand</a:t>
            </a:r>
            <a:r>
              <a:rPr lang="en-US" altLang="zh-CN" sz="1100" i="1" dirty="0" smtClean="0"/>
              <a:t>();</a:t>
            </a:r>
          </a:p>
          <a:p>
            <a:pPr marL="628650" lvl="1" indent="0">
              <a:buNone/>
            </a:pPr>
            <a:r>
              <a:rPr lang="en-US" altLang="zh-CN" sz="1100" i="1" dirty="0" smtClean="0"/>
              <a:t>	</a:t>
            </a:r>
            <a:r>
              <a:rPr lang="en-US" altLang="zh-CN" sz="1100" i="1" dirty="0" err="1" smtClean="0"/>
              <a:t>LCDInitial</a:t>
            </a:r>
            <a:r>
              <a:rPr lang="en-US" altLang="zh-CN" sz="1100" i="1" dirty="0" smtClean="0"/>
              <a:t>();</a:t>
            </a:r>
          </a:p>
          <a:p>
            <a:pPr marL="628650" lvl="1" indent="0">
              <a:buNone/>
            </a:pPr>
            <a:r>
              <a:rPr lang="en-US" altLang="zh-CN" sz="1100" i="1" dirty="0" smtClean="0"/>
              <a:t>	Kitronix320x240x16_SSD2119PixelDraw();</a:t>
            </a:r>
          </a:p>
          <a:p>
            <a:pPr marL="628650" lvl="1" indent="0">
              <a:buNone/>
            </a:pPr>
            <a:r>
              <a:rPr lang="en-US" altLang="zh-CN" sz="1100" i="1" dirty="0" smtClean="0"/>
              <a:t>	Kitronix320x240x16_SSD2119PixelDrawMultiple();</a:t>
            </a:r>
          </a:p>
          <a:p>
            <a:pPr marL="628650" lvl="1" indent="0">
              <a:buNone/>
            </a:pPr>
            <a:r>
              <a:rPr lang="en-US" altLang="zh-CN" sz="1100" i="1" dirty="0" smtClean="0"/>
              <a:t>	Kitronix320x240x16_SSD2119LineDrawH();</a:t>
            </a:r>
          </a:p>
          <a:p>
            <a:pPr marL="628650" lvl="1" indent="0">
              <a:buNone/>
            </a:pPr>
            <a:r>
              <a:rPr lang="en-US" altLang="zh-CN" sz="1100" i="1" dirty="0" smtClean="0"/>
              <a:t>	Kitronix320x240x16_SSD2119LineDrawV();</a:t>
            </a:r>
          </a:p>
          <a:p>
            <a:pPr marL="628650" lvl="1" indent="0">
              <a:buNone/>
            </a:pPr>
            <a:r>
              <a:rPr lang="en-US" altLang="zh-CN" sz="1100" i="1" dirty="0" smtClean="0"/>
              <a:t>	Kitronix320x240x16_SSD2119RectFill();</a:t>
            </a:r>
          </a:p>
          <a:p>
            <a:pPr marL="628650" lvl="1" indent="0">
              <a:buNone/>
            </a:pPr>
            <a:r>
              <a:rPr lang="en-US" altLang="zh-CN" sz="1100" i="1" dirty="0" smtClean="0"/>
              <a:t>	Kitronix320x240x16_SSD2119ColorTranslate();</a:t>
            </a:r>
          </a:p>
          <a:p>
            <a:pPr marL="628650" lvl="1" indent="0">
              <a:buNone/>
            </a:pPr>
            <a:r>
              <a:rPr lang="en-US" altLang="zh-CN" sz="1100" i="1" dirty="0" smtClean="0"/>
              <a:t>	Kitronix320x240x16_SSD2119Flush();</a:t>
            </a:r>
          </a:p>
          <a:p>
            <a:pPr lvl="1"/>
            <a:r>
              <a:rPr lang="zh-CN" altLang="en-US" sz="1800" dirty="0" smtClean="0"/>
              <a:t>例如对</a:t>
            </a:r>
            <a:r>
              <a:rPr lang="en-US" altLang="zh-CN" sz="1800" dirty="0" err="1" smtClean="0"/>
              <a:t>LCDWriteData</a:t>
            </a:r>
            <a:r>
              <a:rPr lang="en-US" altLang="zh-CN" sz="1800" dirty="0" smtClean="0"/>
              <a:t>()</a:t>
            </a:r>
            <a:r>
              <a:rPr lang="zh-CN" altLang="en-US" sz="1800" dirty="0" smtClean="0"/>
              <a:t>和</a:t>
            </a:r>
            <a:r>
              <a:rPr lang="en-US" altLang="zh-CN" sz="1800" dirty="0" err="1" smtClean="0"/>
              <a:t>LCDWriteCommand</a:t>
            </a:r>
            <a:r>
              <a:rPr lang="en-US" altLang="zh-CN" sz="1800" dirty="0" smtClean="0"/>
              <a:t>()</a:t>
            </a:r>
            <a:r>
              <a:rPr lang="zh-CN" altLang="en-US" sz="1800" smtClean="0"/>
              <a:t>分别表示写数据和命令</a:t>
            </a:r>
            <a:endParaRPr lang="en-US" altLang="zh-CN" sz="1800" dirty="0" smtClean="0"/>
          </a:p>
          <a:p>
            <a:pPr marL="628650" lvl="1" indent="0">
              <a:buNone/>
            </a:pPr>
            <a:endParaRPr lang="en-US" altLang="zh-CN" sz="1200" i="1" dirty="0" smtClean="0"/>
          </a:p>
        </p:txBody>
      </p:sp>
      <p:pic>
        <p:nvPicPr>
          <p:cNvPr id="4" name="图片 3" descr="C:\Users\Tianyh\Desktop\1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673335"/>
            <a:ext cx="4248472" cy="20924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6543165"/>
      </p:ext>
    </p:extLst>
  </p:cSld>
  <p:clrMapOvr>
    <a:masterClrMapping/>
  </p:clrMapOvr>
</p:sld>
</file>

<file path=ppt/theme/theme1.xml><?xml version="1.0" encoding="utf-8"?>
<a:theme xmlns:a="http://schemas.openxmlformats.org/drawingml/2006/main" name="Chapter1 GPIO 实验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Chapter1 GPIO 实验</Template>
  <TotalTime>176</TotalTime>
  <Words>846</Words>
  <Application>Microsoft Office PowerPoint</Application>
  <PresentationFormat>全屏显示(4:3)</PresentationFormat>
  <Paragraphs>198</Paragraphs>
  <Slides>13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Chapter1 GPIO 实验</vt:lpstr>
      <vt:lpstr>Visio</vt:lpstr>
      <vt:lpstr>实验九   LCD字符驱动</vt:lpstr>
      <vt:lpstr>实验概述</vt:lpstr>
      <vt:lpstr>实验效果</vt:lpstr>
      <vt:lpstr>实验涉及电路示意图</vt:lpstr>
      <vt:lpstr>实验涉及开发板资源</vt:lpstr>
      <vt:lpstr>跳线设置</vt:lpstr>
      <vt:lpstr>相关库函数</vt:lpstr>
      <vt:lpstr>PowerPoint 演示文稿</vt:lpstr>
      <vt:lpstr>PowerPoint 演示文稿</vt:lpstr>
      <vt:lpstr>系统时钟配置</vt:lpstr>
      <vt:lpstr>综合实验</vt:lpstr>
      <vt:lpstr>中断服务程序</vt:lpstr>
      <vt:lpstr>谢 谢！</vt:lpstr>
    </vt:vector>
  </TitlesOfParts>
  <Company>SJTU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实验九   LCD字符驱动</dc:title>
  <dc:creator>TianYuehua</dc:creator>
  <cp:lastModifiedBy>TianYuehua</cp:lastModifiedBy>
  <cp:revision>14</cp:revision>
  <cp:lastPrinted>1601-01-01T00:00:00Z</cp:lastPrinted>
  <dcterms:created xsi:type="dcterms:W3CDTF">2012-04-24T12:11:45Z</dcterms:created>
  <dcterms:modified xsi:type="dcterms:W3CDTF">2012-05-03T13:39:14Z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