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975" r:id="rId2"/>
    <p:sldId id="978" r:id="rId3"/>
    <p:sldId id="979" r:id="rId4"/>
    <p:sldId id="980" r:id="rId5"/>
    <p:sldId id="981" r:id="rId6"/>
    <p:sldId id="982" r:id="rId7"/>
    <p:sldId id="983" r:id="rId8"/>
    <p:sldId id="984" r:id="rId9"/>
    <p:sldId id="985" r:id="rId10"/>
    <p:sldId id="986" r:id="rId11"/>
    <p:sldId id="987" r:id="rId12"/>
    <p:sldId id="988" r:id="rId13"/>
    <p:sldId id="989" r:id="rId14"/>
    <p:sldId id="990" r:id="rId15"/>
    <p:sldId id="991" r:id="rId16"/>
    <p:sldId id="992" r:id="rId17"/>
    <p:sldId id="993" r:id="rId18"/>
    <p:sldId id="994" r:id="rId19"/>
    <p:sldId id="995" r:id="rId20"/>
    <p:sldId id="996" r:id="rId21"/>
    <p:sldId id="997" r:id="rId22"/>
  </p:sldIdLst>
  <p:sldSz cx="9144000" cy="6858000" type="screen4x3"/>
  <p:notesSz cx="9144000" cy="6858000"/>
  <p:defaultTextStyle>
    <a:defPPr>
      <a:defRPr lang="zh-CN"/>
    </a:defPPr>
    <a:lvl1pPr algn="ctr" rtl="0" fontAlgn="base">
      <a:spcBef>
        <a:spcPct val="0"/>
      </a:spcBef>
      <a:spcAft>
        <a:spcPct val="0"/>
      </a:spcAft>
      <a:defRPr sz="2400" kern="1200">
        <a:solidFill>
          <a:schemeClr val="tx1"/>
        </a:solidFill>
        <a:latin typeface="Arial" charset="0"/>
        <a:ea typeface="黑体" pitchFamily="2" charset="-122"/>
        <a:cs typeface="+mn-cs"/>
      </a:defRPr>
    </a:lvl1pPr>
    <a:lvl2pPr marL="457200" algn="ctr" rtl="0" fontAlgn="base">
      <a:spcBef>
        <a:spcPct val="0"/>
      </a:spcBef>
      <a:spcAft>
        <a:spcPct val="0"/>
      </a:spcAft>
      <a:defRPr sz="2400" kern="1200">
        <a:solidFill>
          <a:schemeClr val="tx1"/>
        </a:solidFill>
        <a:latin typeface="Arial" charset="0"/>
        <a:ea typeface="黑体" pitchFamily="2" charset="-122"/>
        <a:cs typeface="+mn-cs"/>
      </a:defRPr>
    </a:lvl2pPr>
    <a:lvl3pPr marL="914400" algn="ctr" rtl="0" fontAlgn="base">
      <a:spcBef>
        <a:spcPct val="0"/>
      </a:spcBef>
      <a:spcAft>
        <a:spcPct val="0"/>
      </a:spcAft>
      <a:defRPr sz="2400" kern="1200">
        <a:solidFill>
          <a:schemeClr val="tx1"/>
        </a:solidFill>
        <a:latin typeface="Arial" charset="0"/>
        <a:ea typeface="黑体" pitchFamily="2" charset="-122"/>
        <a:cs typeface="+mn-cs"/>
      </a:defRPr>
    </a:lvl3pPr>
    <a:lvl4pPr marL="1371600" algn="ctr" rtl="0" fontAlgn="base">
      <a:spcBef>
        <a:spcPct val="0"/>
      </a:spcBef>
      <a:spcAft>
        <a:spcPct val="0"/>
      </a:spcAft>
      <a:defRPr sz="2400" kern="1200">
        <a:solidFill>
          <a:schemeClr val="tx1"/>
        </a:solidFill>
        <a:latin typeface="Arial" charset="0"/>
        <a:ea typeface="黑体" pitchFamily="2" charset="-122"/>
        <a:cs typeface="+mn-cs"/>
      </a:defRPr>
    </a:lvl4pPr>
    <a:lvl5pPr marL="1828800" algn="ctr" rtl="0" fontAlgn="base">
      <a:spcBef>
        <a:spcPct val="0"/>
      </a:spcBef>
      <a:spcAft>
        <a:spcPct val="0"/>
      </a:spcAft>
      <a:defRPr sz="2400" kern="1200">
        <a:solidFill>
          <a:schemeClr val="tx1"/>
        </a:solidFill>
        <a:latin typeface="Arial" charset="0"/>
        <a:ea typeface="黑体" pitchFamily="2" charset="-122"/>
        <a:cs typeface="+mn-cs"/>
      </a:defRPr>
    </a:lvl5pPr>
    <a:lvl6pPr marL="2286000" algn="l" defTabSz="914400" rtl="0" eaLnBrk="1" latinLnBrk="0" hangingPunct="1">
      <a:defRPr sz="2400" kern="1200">
        <a:solidFill>
          <a:schemeClr val="tx1"/>
        </a:solidFill>
        <a:latin typeface="Arial" charset="0"/>
        <a:ea typeface="黑体" pitchFamily="2" charset="-122"/>
        <a:cs typeface="+mn-cs"/>
      </a:defRPr>
    </a:lvl6pPr>
    <a:lvl7pPr marL="2743200" algn="l" defTabSz="914400" rtl="0" eaLnBrk="1" latinLnBrk="0" hangingPunct="1">
      <a:defRPr sz="2400" kern="1200">
        <a:solidFill>
          <a:schemeClr val="tx1"/>
        </a:solidFill>
        <a:latin typeface="Arial" charset="0"/>
        <a:ea typeface="黑体" pitchFamily="2" charset="-122"/>
        <a:cs typeface="+mn-cs"/>
      </a:defRPr>
    </a:lvl7pPr>
    <a:lvl8pPr marL="3200400" algn="l" defTabSz="914400" rtl="0" eaLnBrk="1" latinLnBrk="0" hangingPunct="1">
      <a:defRPr sz="2400" kern="1200">
        <a:solidFill>
          <a:schemeClr val="tx1"/>
        </a:solidFill>
        <a:latin typeface="Arial" charset="0"/>
        <a:ea typeface="黑体" pitchFamily="2" charset="-122"/>
        <a:cs typeface="+mn-cs"/>
      </a:defRPr>
    </a:lvl8pPr>
    <a:lvl9pPr marL="3657600" algn="l" defTabSz="914400" rtl="0" eaLnBrk="1" latinLnBrk="0" hangingPunct="1">
      <a:defRPr sz="2400"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12357C"/>
    <a:srgbClr val="DDDDDD"/>
    <a:srgbClr val="132584"/>
    <a:srgbClr val="133984"/>
    <a:srgbClr val="93052E"/>
    <a:srgbClr val="922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8" autoAdjust="0"/>
    <p:restoredTop sz="97168" autoAdjust="0"/>
  </p:normalViewPr>
  <p:slideViewPr>
    <p:cSldViewPr snapToObjects="1">
      <p:cViewPr>
        <p:scale>
          <a:sx n="100" d="100"/>
          <a:sy n="100" d="100"/>
        </p:scale>
        <p:origin x="-600" y="366"/>
      </p:cViewPr>
      <p:guideLst>
        <p:guide orient="horz" pos="235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70"/>
    </p:cViewPr>
  </p:sorterViewPr>
  <p:notesViewPr>
    <p:cSldViewPr snapToObjects="1">
      <p:cViewPr varScale="1">
        <p:scale>
          <a:sx n="53" d="100"/>
          <a:sy n="53" d="100"/>
        </p:scale>
        <p:origin x="-1842"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endParaRPr lang="en-US" altLang="zh-CN"/>
          </a:p>
        </p:txBody>
      </p:sp>
      <p:sp>
        <p:nvSpPr>
          <p:cNvPr id="75779"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endParaRPr lang="en-US" altLang="zh-CN"/>
          </a:p>
        </p:txBody>
      </p:sp>
      <p:sp>
        <p:nvSpPr>
          <p:cNvPr id="75780"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endParaRPr lang="en-US" altLang="zh-CN"/>
          </a:p>
        </p:txBody>
      </p:sp>
      <p:sp>
        <p:nvSpPr>
          <p:cNvPr id="75781"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fld id="{6E910FF6-0AA6-4513-84B7-006FDD007F1E}" type="slidenum">
              <a:rPr lang="en-US" altLang="zh-CN"/>
              <a:pPr/>
              <a:t>‹#›</a:t>
            </a:fld>
            <a:endParaRPr lang="en-US" altLang="zh-CN"/>
          </a:p>
        </p:txBody>
      </p:sp>
    </p:spTree>
    <p:extLst>
      <p:ext uri="{BB962C8B-B14F-4D97-AF65-F5344CB8AC3E}">
        <p14:creationId xmlns:p14="http://schemas.microsoft.com/office/powerpoint/2010/main" val="3529352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endParaRPr lang="en-US" altLang="zh-CN"/>
          </a:p>
        </p:txBody>
      </p:sp>
      <p:sp>
        <p:nvSpPr>
          <p:cNvPr id="5123"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endParaRPr lang="en-US" altLang="zh-CN"/>
          </a:p>
        </p:txBody>
      </p:sp>
      <p:sp>
        <p:nvSpPr>
          <p:cNvPr id="512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endParaRPr lang="en-US" altLang="zh-CN"/>
          </a:p>
        </p:txBody>
      </p:sp>
      <p:sp>
        <p:nvSpPr>
          <p:cNvPr id="5127"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fld id="{E5C63441-B262-4825-BF98-B5067FDB5640}" type="slidenum">
              <a:rPr lang="en-US" altLang="zh-CN"/>
              <a:pPr/>
              <a:t>‹#›</a:t>
            </a:fld>
            <a:endParaRPr lang="en-US" altLang="zh-CN"/>
          </a:p>
        </p:txBody>
      </p:sp>
    </p:spTree>
    <p:extLst>
      <p:ext uri="{BB962C8B-B14F-4D97-AF65-F5344CB8AC3E}">
        <p14:creationId xmlns:p14="http://schemas.microsoft.com/office/powerpoint/2010/main" val="40313538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94773-8502-455A-B2E8-B48C8E2AFB86}" type="slidenum">
              <a:rPr lang="en-US" altLang="zh-CN"/>
              <a:pPr/>
              <a:t>1</a:t>
            </a:fld>
            <a:endParaRPr lang="en-US" altLang="zh-CN"/>
          </a:p>
        </p:txBody>
      </p:sp>
      <p:sp>
        <p:nvSpPr>
          <p:cNvPr id="1837058" name="Rectangle 2"/>
          <p:cNvSpPr>
            <a:spLocks noGrp="1" noRot="1" noChangeAspect="1" noChangeArrowheads="1" noTextEdit="1"/>
          </p:cNvSpPr>
          <p:nvPr>
            <p:ph type="sldImg"/>
          </p:nvPr>
        </p:nvSpPr>
        <p:spPr>
          <a:ln/>
        </p:spPr>
      </p:sp>
      <p:sp>
        <p:nvSpPr>
          <p:cNvPr id="183705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7370" name="Picture 26" descr="ppt底板白-英文大写4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7353" name="Rectangle 9"/>
          <p:cNvSpPr>
            <a:spLocks noGrp="1" noChangeArrowheads="1"/>
          </p:cNvSpPr>
          <p:nvPr>
            <p:ph type="ctrTitle"/>
          </p:nvPr>
        </p:nvSpPr>
        <p:spPr>
          <a:xfrm>
            <a:off x="685800" y="1798638"/>
            <a:ext cx="7772400" cy="1470025"/>
          </a:xfrm>
          <a:extLst>
            <a:ext uri="{91240B29-F687-4F45-9708-019B960494DF}">
              <a14:hiddenLine xmlns:a14="http://schemas.microsoft.com/office/drawing/2010/main" w="9525">
                <a:solidFill>
                  <a:schemeClr val="tx1"/>
                </a:solidFill>
                <a:miter lim="800000"/>
                <a:headEnd/>
                <a:tailEnd/>
              </a14:hiddenLine>
            </a:ext>
          </a:extLst>
        </p:spPr>
        <p:txBody>
          <a:bodyPr tIns="45720" anchor="ctr"/>
          <a:lstStyle>
            <a:lvl1pPr>
              <a:defRPr sz="4300"/>
            </a:lvl1pPr>
          </a:lstStyle>
          <a:p>
            <a:pPr lvl="0"/>
            <a:r>
              <a:rPr lang="zh-CN" altLang="en-US" noProof="0" smtClean="0"/>
              <a:t>单击此处编辑母版标题样式</a:t>
            </a:r>
          </a:p>
        </p:txBody>
      </p:sp>
      <p:sp>
        <p:nvSpPr>
          <p:cNvPr id="57354" name="Rectangle 10"/>
          <p:cNvSpPr>
            <a:spLocks noGrp="1" noChangeArrowheads="1"/>
          </p:cNvSpPr>
          <p:nvPr>
            <p:ph type="subTitle" idx="1"/>
          </p:nvPr>
        </p:nvSpPr>
        <p:spPr>
          <a:xfrm>
            <a:off x="1371600" y="3957638"/>
            <a:ext cx="6400800" cy="1079500"/>
          </a:xfrm>
        </p:spPr>
        <p:txBody>
          <a:bodyPr anchor="ctr" anchorCtr="1"/>
          <a:lstStyle>
            <a:lvl1pPr marL="0" indent="0" algn="ctr">
              <a:buFontTx/>
              <a:buNone/>
              <a:defRPr sz="2400">
                <a:solidFill>
                  <a:srgbClr val="16388A"/>
                </a:solidFill>
              </a:defRPr>
            </a:lvl1pPr>
          </a:lstStyle>
          <a:p>
            <a:pPr lvl="0"/>
            <a:r>
              <a:rPr lang="zh-CN" altLang="en-US" noProof="0" smtClean="0"/>
              <a:t>单击此处编辑母版副标题样式</a:t>
            </a:r>
          </a:p>
        </p:txBody>
      </p:sp>
      <p:pic>
        <p:nvPicPr>
          <p:cNvPr id="57359" name="Picture 1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pic>
        <p:nvPicPr>
          <p:cNvPr id="57365" name="Picture 21" descr="图片5"/>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883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6" name="Picture 22" descr="图片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1341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7" name="Picture 23" descr="图片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911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8" name="Picture 24" descr="图片3"/>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889750" y="179388"/>
            <a:ext cx="755650" cy="506412"/>
          </a:xfrm>
          <a:prstGeom prst="rect">
            <a:avLst/>
          </a:prstGeom>
          <a:noFill/>
          <a:extLst>
            <a:ext uri="{909E8E84-426E-40DD-AFC4-6F175D3DCCD1}">
              <a14:hiddenFill xmlns:a14="http://schemas.microsoft.com/office/drawing/2010/main">
                <a:solidFill>
                  <a:srgbClr val="FFFFFF"/>
                </a:solidFill>
              </a14:hiddenFill>
            </a:ext>
          </a:extLst>
        </p:spPr>
      </p:pic>
      <p:pic>
        <p:nvPicPr>
          <p:cNvPr id="57369" name="Picture 25" descr="图片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45400" y="179388"/>
            <a:ext cx="755650" cy="506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470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154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154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8791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6887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8973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31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268413"/>
            <a:ext cx="40386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2677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042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4944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27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2007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38609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6331" name="Picture 11" descr="ppt底板白-英文大写40"/>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p:cNvSpPr>
            <a:spLocks noChangeArrowheads="1"/>
          </p:cNvSpPr>
          <p:nvPr/>
        </p:nvSpPr>
        <p:spPr bwMode="auto">
          <a:xfrm>
            <a:off x="287338" y="833438"/>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3" name="Rectangle 3"/>
          <p:cNvSpPr>
            <a:spLocks noChangeArrowheads="1"/>
          </p:cNvSpPr>
          <p:nvPr/>
        </p:nvSpPr>
        <p:spPr bwMode="auto">
          <a:xfrm>
            <a:off x="4826000" y="6477000"/>
            <a:ext cx="4318000" cy="28575"/>
          </a:xfrm>
          <a:prstGeom prst="rect">
            <a:avLst/>
          </a:prstGeom>
          <a:gradFill rotWithShape="1">
            <a:gsLst>
              <a:gs pos="0">
                <a:srgbClr val="133984">
                  <a:gamma/>
                  <a:tint val="0"/>
                  <a:invGamma/>
                </a:srgbClr>
              </a:gs>
              <a:gs pos="100000">
                <a:srgbClr val="133984"/>
              </a:gs>
            </a:gsLst>
            <a:lin ang="0" scaled="1"/>
          </a:gradFill>
          <a:ln>
            <a:noFill/>
          </a:ln>
          <a:effectLst/>
          <a:extLst>
            <a:ext uri="{91240B29-F687-4F45-9708-019B960494DF}">
              <a14:hiddenLine xmlns:a14="http://schemas.microsoft.com/office/drawing/2010/main" w="19050" algn="ctr">
                <a:solidFill>
                  <a:srgbClr val="16388A"/>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anchor="ctr"/>
          <a:lstStyle/>
          <a:p>
            <a:endParaRPr lang="zh-CN" altLang="en-US"/>
          </a:p>
        </p:txBody>
      </p:sp>
      <p:sp>
        <p:nvSpPr>
          <p:cNvPr id="56324" name="Rectangle 4"/>
          <p:cNvSpPr>
            <a:spLocks noGrp="1" noChangeArrowheads="1"/>
          </p:cNvSpPr>
          <p:nvPr>
            <p:ph type="title"/>
          </p:nvPr>
        </p:nvSpPr>
        <p:spPr bwMode="auto">
          <a:xfrm>
            <a:off x="0" y="179388"/>
            <a:ext cx="9144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4000" rIns="91440" bIns="45720" numCol="1" anchor="t" anchorCtr="1" compatLnSpc="1">
            <a:prstTxWarp prst="textNoShape">
              <a:avLst/>
            </a:prstTxWarp>
          </a:bodyPr>
          <a:lstStyle/>
          <a:p>
            <a:pPr lvl="0"/>
            <a:r>
              <a:rPr lang="zh-CN" altLang="en-US" smtClean="0"/>
              <a:t>单击此处编辑母版标题样式</a:t>
            </a:r>
          </a:p>
        </p:txBody>
      </p:sp>
      <p:sp>
        <p:nvSpPr>
          <p:cNvPr id="56325" name="Rectangle 5"/>
          <p:cNvSpPr>
            <a:spLocks noGrp="1" noChangeArrowheads="1"/>
          </p:cNvSpPr>
          <p:nvPr>
            <p:ph type="body" idx="1"/>
          </p:nvPr>
        </p:nvSpPr>
        <p:spPr bwMode="auto">
          <a:xfrm>
            <a:off x="431800" y="1268413"/>
            <a:ext cx="82296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2800" b="1">
          <a:solidFill>
            <a:srgbClr val="133984"/>
          </a:solidFill>
          <a:latin typeface="+mj-lt"/>
          <a:ea typeface="+mj-ea"/>
          <a:cs typeface="+mj-cs"/>
        </a:defRPr>
      </a:lvl1pPr>
      <a:lvl2pPr algn="ctr" rtl="0" fontAlgn="base">
        <a:spcBef>
          <a:spcPct val="0"/>
        </a:spcBef>
        <a:spcAft>
          <a:spcPct val="0"/>
        </a:spcAft>
        <a:defRPr sz="2800" b="1">
          <a:solidFill>
            <a:srgbClr val="133984"/>
          </a:solidFill>
          <a:latin typeface="Arial" charset="0"/>
          <a:ea typeface="华文新魏" pitchFamily="2" charset="-122"/>
        </a:defRPr>
      </a:lvl2pPr>
      <a:lvl3pPr algn="ctr" rtl="0" fontAlgn="base">
        <a:spcBef>
          <a:spcPct val="0"/>
        </a:spcBef>
        <a:spcAft>
          <a:spcPct val="0"/>
        </a:spcAft>
        <a:defRPr sz="2800" b="1">
          <a:solidFill>
            <a:srgbClr val="133984"/>
          </a:solidFill>
          <a:latin typeface="Arial" charset="0"/>
          <a:ea typeface="华文新魏" pitchFamily="2" charset="-122"/>
        </a:defRPr>
      </a:lvl3pPr>
      <a:lvl4pPr algn="ctr" rtl="0" fontAlgn="base">
        <a:spcBef>
          <a:spcPct val="0"/>
        </a:spcBef>
        <a:spcAft>
          <a:spcPct val="0"/>
        </a:spcAft>
        <a:defRPr sz="2800" b="1">
          <a:solidFill>
            <a:srgbClr val="133984"/>
          </a:solidFill>
          <a:latin typeface="Arial" charset="0"/>
          <a:ea typeface="华文新魏" pitchFamily="2" charset="-122"/>
        </a:defRPr>
      </a:lvl4pPr>
      <a:lvl5pPr algn="ctr" rtl="0" fontAlgn="base">
        <a:spcBef>
          <a:spcPct val="0"/>
        </a:spcBef>
        <a:spcAft>
          <a:spcPct val="0"/>
        </a:spcAft>
        <a:defRPr sz="2800" b="1">
          <a:solidFill>
            <a:srgbClr val="133984"/>
          </a:solidFill>
          <a:latin typeface="Arial" charset="0"/>
          <a:ea typeface="华文新魏" pitchFamily="2" charset="-122"/>
        </a:defRPr>
      </a:lvl5pPr>
      <a:lvl6pPr marL="457200" algn="ctr" rtl="0" fontAlgn="base">
        <a:spcBef>
          <a:spcPct val="0"/>
        </a:spcBef>
        <a:spcAft>
          <a:spcPct val="0"/>
        </a:spcAft>
        <a:defRPr sz="2800" b="1">
          <a:solidFill>
            <a:srgbClr val="133984"/>
          </a:solidFill>
          <a:latin typeface="Arial" charset="0"/>
          <a:ea typeface="华文新魏" pitchFamily="2" charset="-122"/>
        </a:defRPr>
      </a:lvl6pPr>
      <a:lvl7pPr marL="914400" algn="ctr" rtl="0" fontAlgn="base">
        <a:spcBef>
          <a:spcPct val="0"/>
        </a:spcBef>
        <a:spcAft>
          <a:spcPct val="0"/>
        </a:spcAft>
        <a:defRPr sz="2800" b="1">
          <a:solidFill>
            <a:srgbClr val="133984"/>
          </a:solidFill>
          <a:latin typeface="Arial" charset="0"/>
          <a:ea typeface="华文新魏" pitchFamily="2" charset="-122"/>
        </a:defRPr>
      </a:lvl7pPr>
      <a:lvl8pPr marL="1371600" algn="ctr" rtl="0" fontAlgn="base">
        <a:spcBef>
          <a:spcPct val="0"/>
        </a:spcBef>
        <a:spcAft>
          <a:spcPct val="0"/>
        </a:spcAft>
        <a:defRPr sz="2800" b="1">
          <a:solidFill>
            <a:srgbClr val="133984"/>
          </a:solidFill>
          <a:latin typeface="Arial" charset="0"/>
          <a:ea typeface="华文新魏" pitchFamily="2" charset="-122"/>
        </a:defRPr>
      </a:lvl8pPr>
      <a:lvl9pPr marL="1828800" algn="ctr" rtl="0" fontAlgn="base">
        <a:spcBef>
          <a:spcPct val="0"/>
        </a:spcBef>
        <a:spcAft>
          <a:spcPct val="0"/>
        </a:spcAft>
        <a:defRPr sz="2800" b="1">
          <a:solidFill>
            <a:srgbClr val="133984"/>
          </a:solidFill>
          <a:latin typeface="Arial" charset="0"/>
          <a:ea typeface="华文新魏" pitchFamily="2" charset="-122"/>
        </a:defRPr>
      </a:lvl9pPr>
    </p:titleStyle>
    <p:bodyStyle>
      <a:lvl1pPr marL="449263" indent="-449263" algn="l" rtl="0" fontAlgn="base">
        <a:lnSpc>
          <a:spcPct val="110000"/>
        </a:lnSpc>
        <a:spcBef>
          <a:spcPct val="20000"/>
        </a:spcBef>
        <a:spcAft>
          <a:spcPct val="0"/>
        </a:spcAft>
        <a:buSzPct val="120000"/>
        <a:buBlip>
          <a:blip r:embed="rId14"/>
        </a:buBlip>
        <a:defRPr sz="2800">
          <a:solidFill>
            <a:srgbClr val="133984"/>
          </a:solidFill>
          <a:latin typeface="+mn-lt"/>
          <a:ea typeface="+mn-ea"/>
          <a:cs typeface="+mn-cs"/>
        </a:defRPr>
      </a:lvl1pPr>
      <a:lvl2pPr marL="914400" indent="-285750" algn="l" rtl="0" fontAlgn="base">
        <a:lnSpc>
          <a:spcPct val="110000"/>
        </a:lnSpc>
        <a:spcBef>
          <a:spcPct val="20000"/>
        </a:spcBef>
        <a:spcAft>
          <a:spcPct val="0"/>
        </a:spcAft>
        <a:buClr>
          <a:srgbClr val="000066"/>
        </a:buClr>
        <a:buChar char="•"/>
        <a:defRPr sz="2400">
          <a:solidFill>
            <a:srgbClr val="133984"/>
          </a:solidFill>
          <a:latin typeface="+mn-lt"/>
          <a:ea typeface="+mn-ea"/>
        </a:defRPr>
      </a:lvl2pPr>
      <a:lvl3pPr marL="1322388" indent="-228600" algn="l" rtl="0" fontAlgn="base">
        <a:spcBef>
          <a:spcPct val="20000"/>
        </a:spcBef>
        <a:spcAft>
          <a:spcPct val="0"/>
        </a:spcAft>
        <a:buChar char="•"/>
        <a:defRPr sz="2400">
          <a:solidFill>
            <a:schemeClr val="tx1"/>
          </a:solidFill>
          <a:latin typeface="+mn-lt"/>
          <a:ea typeface="宋体" pitchFamily="2" charset="-122"/>
        </a:defRPr>
      </a:lvl3pPr>
      <a:lvl4pPr marL="1730375" indent="-228600" algn="l" rtl="0" fontAlgn="base">
        <a:spcBef>
          <a:spcPct val="20000"/>
        </a:spcBef>
        <a:spcAft>
          <a:spcPct val="0"/>
        </a:spcAft>
        <a:buChar char="–"/>
        <a:defRPr sz="2000">
          <a:solidFill>
            <a:schemeClr val="tx1"/>
          </a:solidFill>
          <a:latin typeface="+mn-lt"/>
          <a:ea typeface="宋体" pitchFamily="2" charset="-122"/>
        </a:defRPr>
      </a:lvl4pPr>
      <a:lvl5pPr marL="2138363" indent="-228600" algn="l" rtl="0" fontAlgn="base">
        <a:spcBef>
          <a:spcPct val="20000"/>
        </a:spcBef>
        <a:spcAft>
          <a:spcPct val="0"/>
        </a:spcAft>
        <a:buChar char="»"/>
        <a:defRPr sz="2000">
          <a:solidFill>
            <a:schemeClr val="tx1"/>
          </a:solidFill>
          <a:latin typeface="+mn-lt"/>
          <a:ea typeface="宋体" pitchFamily="2" charset="-122"/>
        </a:defRPr>
      </a:lvl5pPr>
      <a:lvl6pPr marL="2595563" indent="-228600" algn="l" rtl="0" fontAlgn="base">
        <a:spcBef>
          <a:spcPct val="20000"/>
        </a:spcBef>
        <a:spcAft>
          <a:spcPct val="0"/>
        </a:spcAft>
        <a:buChar char="»"/>
        <a:defRPr sz="2000">
          <a:solidFill>
            <a:schemeClr val="tx1"/>
          </a:solidFill>
          <a:latin typeface="+mn-lt"/>
          <a:ea typeface="宋体" pitchFamily="2" charset="-122"/>
        </a:defRPr>
      </a:lvl6pPr>
      <a:lvl7pPr marL="3052763" indent="-228600" algn="l" rtl="0" fontAlgn="base">
        <a:spcBef>
          <a:spcPct val="20000"/>
        </a:spcBef>
        <a:spcAft>
          <a:spcPct val="0"/>
        </a:spcAft>
        <a:buChar char="»"/>
        <a:defRPr sz="2000">
          <a:solidFill>
            <a:schemeClr val="tx1"/>
          </a:solidFill>
          <a:latin typeface="+mn-lt"/>
          <a:ea typeface="宋体" pitchFamily="2" charset="-122"/>
        </a:defRPr>
      </a:lvl7pPr>
      <a:lvl8pPr marL="3509963" indent="-228600" algn="l" rtl="0" fontAlgn="base">
        <a:spcBef>
          <a:spcPct val="20000"/>
        </a:spcBef>
        <a:spcAft>
          <a:spcPct val="0"/>
        </a:spcAft>
        <a:buChar char="»"/>
        <a:defRPr sz="2000">
          <a:solidFill>
            <a:schemeClr val="tx1"/>
          </a:solidFill>
          <a:latin typeface="+mn-lt"/>
          <a:ea typeface="宋体" pitchFamily="2" charset="-122"/>
        </a:defRPr>
      </a:lvl8pPr>
      <a:lvl9pPr marL="3967163"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ctrTitle"/>
          </p:nvPr>
        </p:nvSpPr>
        <p:spPr>
          <a:xfrm>
            <a:off x="152400" y="1501775"/>
            <a:ext cx="8839200" cy="1927225"/>
          </a:xfrm>
        </p:spPr>
        <p:txBody>
          <a:bodyPr/>
          <a:lstStyle/>
          <a:p>
            <a:r>
              <a:rPr lang="zh-CN" altLang="en-US" sz="3600" dirty="0" smtClean="0"/>
              <a:t>实验十（一）：</a:t>
            </a:r>
            <a:r>
              <a:rPr lang="en-US" altLang="zh-CN" sz="3600" dirty="0" smtClean="0"/>
              <a:t>ADC-Thumbwheel</a:t>
            </a:r>
            <a:endParaRPr lang="zh-CN" altLang="zh-CN" sz="3600" dirty="0"/>
          </a:p>
        </p:txBody>
      </p:sp>
      <p:sp>
        <p:nvSpPr>
          <p:cNvPr id="1836035" name="Rectangle 3"/>
          <p:cNvSpPr>
            <a:spLocks noGrp="1" noChangeArrowheads="1"/>
          </p:cNvSpPr>
          <p:nvPr>
            <p:ph type="subTitle" idx="1"/>
          </p:nvPr>
        </p:nvSpPr>
        <p:spPr>
          <a:xfrm>
            <a:off x="1066800" y="3276600"/>
            <a:ext cx="7010400" cy="1524000"/>
          </a:xfrm>
        </p:spPr>
        <p:txBody>
          <a:bodyPr/>
          <a:lstStyle/>
          <a:p>
            <a:endParaRPr lang="zh-CN" altLang="zh-CN" sz="3200" b="1" dirty="0">
              <a:solidFill>
                <a:srgbClr val="133984"/>
              </a:solidFill>
              <a:ea typeface="华文新魏"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b="1" dirty="0"/>
              <a:t>Step4</a:t>
            </a:r>
            <a:r>
              <a:rPr lang="zh-CN" altLang="zh-CN" b="1" dirty="0"/>
              <a:t>：注册中断服务函数</a:t>
            </a:r>
          </a:p>
          <a:p>
            <a:pPr marL="0" indent="0">
              <a:buNone/>
            </a:pPr>
            <a:r>
              <a:rPr lang="zh-CN" altLang="zh-CN" dirty="0"/>
              <a:t>首先，打开</a:t>
            </a:r>
            <a:r>
              <a:rPr lang="en-US" altLang="zh-CN" dirty="0" err="1"/>
              <a:t>Startup.s</a:t>
            </a:r>
            <a:r>
              <a:rPr lang="zh-CN" altLang="zh-CN" dirty="0"/>
              <a:t>，可以看到添加了</a:t>
            </a:r>
            <a:r>
              <a:rPr lang="en-US" altLang="zh-CN" dirty="0"/>
              <a:t>ADC_Sequence_0_ISR</a:t>
            </a:r>
            <a:r>
              <a:rPr lang="zh-CN" altLang="zh-CN" dirty="0"/>
              <a:t>的</a:t>
            </a:r>
            <a:r>
              <a:rPr lang="en-US" altLang="zh-CN" dirty="0"/>
              <a:t>EXTERN</a:t>
            </a:r>
            <a:r>
              <a:rPr lang="zh-CN" altLang="zh-CN" dirty="0"/>
              <a:t>，代码如下</a:t>
            </a:r>
            <a:r>
              <a:rPr lang="zh-CN" altLang="zh-CN" dirty="0" smtClean="0"/>
              <a:t>：</a:t>
            </a:r>
            <a:endParaRPr lang="en-US" altLang="zh-CN" dirty="0" smtClean="0"/>
          </a:p>
          <a:p>
            <a:pPr marL="0" indent="0">
              <a:buNone/>
            </a:pPr>
            <a:r>
              <a:rPr lang="en-US" altLang="zh-CN" i="1" dirty="0"/>
              <a:t>Place code into the reset code section.</a:t>
            </a:r>
            <a:endParaRPr lang="zh-CN" altLang="zh-CN" dirty="0"/>
          </a:p>
          <a:p>
            <a:pPr marL="0" indent="0">
              <a:buNone/>
            </a:pPr>
            <a:endParaRPr lang="zh-CN" altLang="zh-CN" dirty="0"/>
          </a:p>
          <a:p>
            <a:pPr marL="0" indent="0">
              <a:buNone/>
            </a:pPr>
            <a:r>
              <a:rPr lang="en-US" altLang="zh-CN" i="1" dirty="0" smtClean="0"/>
              <a:t>AREA    </a:t>
            </a:r>
            <a:r>
              <a:rPr lang="en-US" altLang="zh-CN" i="1" dirty="0"/>
              <a:t>RESET, CODE, READONLY</a:t>
            </a:r>
            <a:endParaRPr lang="zh-CN" altLang="zh-CN" dirty="0"/>
          </a:p>
          <a:p>
            <a:pPr marL="0" indent="0">
              <a:buNone/>
            </a:pPr>
            <a:r>
              <a:rPr lang="en-US" altLang="zh-CN" i="1" dirty="0"/>
              <a:t>        THUMB</a:t>
            </a:r>
            <a:endParaRPr lang="zh-CN" altLang="zh-CN" dirty="0"/>
          </a:p>
          <a:p>
            <a:pPr marL="0" indent="0">
              <a:buNone/>
            </a:pPr>
            <a:r>
              <a:rPr lang="en-US" altLang="zh-CN" i="1" dirty="0"/>
              <a:t> </a:t>
            </a:r>
            <a:endParaRPr lang="zh-CN" altLang="zh-CN" dirty="0"/>
          </a:p>
          <a:p>
            <a:pPr marL="0" indent="0">
              <a:buNone/>
            </a:pPr>
            <a:r>
              <a:rPr lang="en-US" altLang="zh-CN" i="1" dirty="0"/>
              <a:t>		 EXTERN  </a:t>
            </a:r>
            <a:r>
              <a:rPr lang="en-US" altLang="zh-CN" i="1" dirty="0" err="1"/>
              <a:t>SysTick_ISR</a:t>
            </a:r>
            <a:endParaRPr lang="zh-CN" altLang="zh-CN" dirty="0"/>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761231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marL="0" indent="0">
              <a:buNone/>
            </a:pPr>
            <a:r>
              <a:rPr lang="en-US" altLang="zh-CN" i="1" dirty="0" smtClean="0"/>
              <a:t>                    EXTERN  </a:t>
            </a:r>
            <a:r>
              <a:rPr lang="en-US" altLang="zh-CN" i="1" dirty="0"/>
              <a:t>I2C0_ISR</a:t>
            </a:r>
            <a:endParaRPr lang="zh-CN" altLang="zh-CN" dirty="0"/>
          </a:p>
          <a:p>
            <a:pPr marL="0" indent="0">
              <a:buNone/>
            </a:pPr>
            <a:r>
              <a:rPr lang="en-US" altLang="zh-CN" i="1" dirty="0"/>
              <a:t>		 EXTERN  Timer0A_ISR</a:t>
            </a:r>
            <a:endParaRPr lang="zh-CN" altLang="zh-CN" dirty="0"/>
          </a:p>
          <a:p>
            <a:pPr marL="0" indent="0">
              <a:buNone/>
            </a:pPr>
            <a:r>
              <a:rPr lang="en-US" altLang="zh-CN" i="1" dirty="0"/>
              <a:t>		 EXTERN  Timer1A_ISR</a:t>
            </a:r>
            <a:endParaRPr lang="zh-CN" altLang="zh-CN" dirty="0"/>
          </a:p>
          <a:p>
            <a:pPr marL="0" indent="0">
              <a:buNone/>
            </a:pPr>
            <a:r>
              <a:rPr lang="en-US" altLang="zh-CN" i="1" dirty="0"/>
              <a:t>		 EXTERN  UART0_ISR</a:t>
            </a:r>
            <a:endParaRPr lang="zh-CN" altLang="zh-CN" dirty="0"/>
          </a:p>
          <a:p>
            <a:pPr marL="0" indent="0">
              <a:buNone/>
            </a:pPr>
            <a:r>
              <a:rPr lang="en-US" altLang="zh-CN" i="1" dirty="0"/>
              <a:t>		 EXTERN  </a:t>
            </a:r>
            <a:r>
              <a:rPr lang="en-US" altLang="zh-CN" i="1" dirty="0" smtClean="0"/>
              <a:t>ADC_Sequence_0_ISR</a:t>
            </a:r>
          </a:p>
          <a:p>
            <a:pPr marL="0" indent="0">
              <a:buNone/>
            </a:pPr>
            <a:r>
              <a:rPr lang="zh-CN" altLang="zh-CN" dirty="0"/>
              <a:t>然后，看到将使用到的中断对应的中断向量名称改为定义中断服务函数时的名称：</a:t>
            </a:r>
          </a:p>
          <a:p>
            <a:pPr marL="0" indent="0">
              <a:buNone/>
            </a:pPr>
            <a:r>
              <a:rPr lang="en-US" altLang="zh-CN" i="1" dirty="0"/>
              <a:t>The vector table.</a:t>
            </a:r>
            <a:endParaRPr lang="zh-CN" altLang="zh-CN" dirty="0"/>
          </a:p>
          <a:p>
            <a:pPr marL="0" indent="0">
              <a:buNone/>
            </a:pPr>
            <a:r>
              <a:rPr lang="en-US" altLang="zh-CN" i="1" dirty="0" smtClean="0"/>
              <a:t>EXPORT  </a:t>
            </a:r>
            <a:r>
              <a:rPr lang="en-US" altLang="zh-CN" i="1" dirty="0"/>
              <a:t>__Vectors</a:t>
            </a:r>
            <a:endParaRPr lang="zh-CN" altLang="zh-CN" dirty="0"/>
          </a:p>
          <a:p>
            <a:pPr marL="0" indent="0">
              <a:buNone/>
            </a:pPr>
            <a:r>
              <a:rPr lang="en-US" altLang="zh-CN" i="1" dirty="0"/>
              <a:t>__Vectors</a:t>
            </a:r>
            <a:endParaRPr lang="zh-CN" altLang="zh-CN" dirty="0"/>
          </a:p>
          <a:p>
            <a:pPr marL="0" indent="0">
              <a:buNone/>
            </a:pPr>
            <a:r>
              <a:rPr lang="en-US" altLang="zh-CN" i="1" dirty="0" smtClean="0"/>
              <a:t>DCD     </a:t>
            </a:r>
            <a:r>
              <a:rPr lang="en-US" altLang="zh-CN" i="1" dirty="0"/>
              <a:t>ADC_Sequence_0_ISR          ; ADC Sequence 0</a:t>
            </a:r>
            <a:endParaRPr lang="zh-CN" altLang="zh-CN" dirty="0"/>
          </a:p>
          <a:p>
            <a:pPr marL="0" indent="0">
              <a:buNone/>
            </a:pPr>
            <a:r>
              <a:rPr lang="en-US" altLang="zh-CN" i="1" dirty="0"/>
              <a:t>      </a:t>
            </a:r>
            <a:endParaRPr lang="zh-CN" altLang="zh-CN" dirty="0"/>
          </a:p>
          <a:p>
            <a:pPr marL="0" indent="0">
              <a:buNone/>
            </a:pPr>
            <a:endParaRPr lang="zh-CN" altLang="en-US" dirty="0"/>
          </a:p>
        </p:txBody>
      </p:sp>
    </p:spTree>
    <p:extLst>
      <p:ext uri="{BB962C8B-B14F-4D97-AF65-F5344CB8AC3E}">
        <p14:creationId xmlns:p14="http://schemas.microsoft.com/office/powerpoint/2010/main" val="4220905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09600" y="1828800"/>
            <a:ext cx="7848600" cy="1600200"/>
          </a:xfrm>
        </p:spPr>
        <p:txBody>
          <a:bodyPr/>
          <a:lstStyle/>
          <a:p>
            <a:r>
              <a:rPr lang="zh-CN" altLang="zh-CN" dirty="0"/>
              <a:t>实验</a:t>
            </a:r>
            <a:r>
              <a:rPr lang="zh-CN" altLang="zh-CN" dirty="0" smtClean="0"/>
              <a:t>十</a:t>
            </a:r>
            <a:r>
              <a:rPr lang="en-US" altLang="zh-CN" dirty="0" smtClean="0"/>
              <a:t>(</a:t>
            </a:r>
            <a:r>
              <a:rPr lang="zh-CN" altLang="en-US" dirty="0" smtClean="0"/>
              <a:t>二）</a:t>
            </a:r>
            <a:r>
              <a:rPr lang="en-US" altLang="zh-CN" dirty="0" smtClean="0"/>
              <a:t> </a:t>
            </a:r>
            <a:r>
              <a:rPr lang="en-US" altLang="zh-CN" dirty="0" err="1"/>
              <a:t>ADC_Temperature</a:t>
            </a:r>
            <a:r>
              <a:rPr lang="zh-CN" altLang="zh-CN" dirty="0"/>
              <a:t/>
            </a:r>
            <a:br>
              <a:rPr lang="zh-CN" altLang="zh-CN" dirty="0"/>
            </a:b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61276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实验概述</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        </a:t>
            </a:r>
            <a:r>
              <a:rPr lang="zh-CN" altLang="zh-CN" dirty="0" smtClean="0"/>
              <a:t>在</a:t>
            </a:r>
            <a:r>
              <a:rPr lang="zh-CN" altLang="zh-CN" dirty="0"/>
              <a:t>实验（一）的基础上增加芯片温度测量并在</a:t>
            </a:r>
            <a:r>
              <a:rPr lang="en-US" altLang="zh-CN" dirty="0"/>
              <a:t>LCD</a:t>
            </a:r>
            <a:r>
              <a:rPr lang="zh-CN" altLang="zh-CN" dirty="0"/>
              <a:t>屏显示芯片温度信息。实验效果为</a:t>
            </a:r>
            <a:r>
              <a:rPr lang="en-US" altLang="zh-CN" dirty="0"/>
              <a:t>:</a:t>
            </a:r>
            <a:r>
              <a:rPr lang="zh-CN" altLang="zh-CN" dirty="0"/>
              <a:t>在实验（一）效果上增加滑动指轮时</a:t>
            </a:r>
            <a:r>
              <a:rPr lang="en-US" altLang="zh-CN" dirty="0"/>
              <a:t>LCD</a:t>
            </a:r>
            <a:r>
              <a:rPr lang="zh-CN" altLang="zh-CN" dirty="0"/>
              <a:t>显示芯片温度信息</a:t>
            </a:r>
          </a:p>
          <a:p>
            <a:pPr marL="0" indent="0">
              <a:buNone/>
            </a:pPr>
            <a:endParaRPr lang="zh-CN" altLang="en-US" dirty="0"/>
          </a:p>
        </p:txBody>
      </p:sp>
    </p:spTree>
    <p:extLst>
      <p:ext uri="{BB962C8B-B14F-4D97-AF65-F5344CB8AC3E}">
        <p14:creationId xmlns:p14="http://schemas.microsoft.com/office/powerpoint/2010/main" val="3531047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实验流程图</a:t>
            </a:r>
            <a:endParaRPr lang="zh-CN" altLang="en-US" dirty="0"/>
          </a:p>
        </p:txBody>
      </p:sp>
      <p:sp>
        <p:nvSpPr>
          <p:cNvPr id="3" name="内容占位符 2"/>
          <p:cNvSpPr>
            <a:spLocks noGrp="1"/>
          </p:cNvSpPr>
          <p:nvPr>
            <p:ph idx="1"/>
          </p:nvPr>
        </p:nvSpPr>
        <p:spPr>
          <a:xfrm>
            <a:off x="381000" y="990600"/>
            <a:ext cx="8229600" cy="5065712"/>
          </a:xfrm>
        </p:spPr>
        <p:txBody>
          <a:bodyPr/>
          <a:lstStyle/>
          <a:p>
            <a:pPr marL="0" indent="0">
              <a:buNone/>
            </a:pPr>
            <a:r>
              <a:rPr lang="zh-CN" altLang="zh-CN" dirty="0"/>
              <a:t>在实验（一）的基础上，主流程图增加的测温部分，及芯片温度中断服务函数流程图如下图所示。</a:t>
            </a:r>
          </a:p>
          <a:p>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76400"/>
            <a:ext cx="289714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130550"/>
            <a:ext cx="92392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704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实验步骤</a:t>
            </a:r>
            <a:endParaRPr lang="zh-CN" altLang="en-US" dirty="0"/>
          </a:p>
        </p:txBody>
      </p:sp>
      <p:sp>
        <p:nvSpPr>
          <p:cNvPr id="3" name="内容占位符 2"/>
          <p:cNvSpPr>
            <a:spLocks noGrp="1"/>
          </p:cNvSpPr>
          <p:nvPr>
            <p:ph idx="1"/>
          </p:nvPr>
        </p:nvSpPr>
        <p:spPr/>
        <p:txBody>
          <a:bodyPr>
            <a:normAutofit fontScale="92500"/>
          </a:bodyPr>
          <a:lstStyle/>
          <a:p>
            <a:pPr>
              <a:buFont typeface="Wingdings" pitchFamily="2" charset="2"/>
              <a:buChar char="l"/>
            </a:pPr>
            <a:r>
              <a:rPr lang="en-US" altLang="zh-CN" b="1" dirty="0"/>
              <a:t>Step1</a:t>
            </a:r>
            <a:r>
              <a:rPr lang="zh-CN" altLang="zh-CN" b="1" dirty="0"/>
              <a:t>：在</a:t>
            </a:r>
            <a:r>
              <a:rPr lang="en-US" altLang="zh-CN" b="1" dirty="0" err="1"/>
              <a:t>ADCConfigure.c</a:t>
            </a:r>
            <a:r>
              <a:rPr lang="zh-CN" altLang="zh-CN" b="1" dirty="0"/>
              <a:t>中添加采样序列</a:t>
            </a:r>
            <a:r>
              <a:rPr lang="en-US" altLang="zh-CN" b="1" dirty="0"/>
              <a:t>1</a:t>
            </a:r>
            <a:r>
              <a:rPr lang="zh-CN" altLang="zh-CN" b="1" dirty="0"/>
              <a:t>的配置代码</a:t>
            </a:r>
          </a:p>
          <a:p>
            <a:pPr marL="0" indent="0">
              <a:buNone/>
            </a:pPr>
            <a:r>
              <a:rPr lang="en-US" altLang="zh-CN" dirty="0"/>
              <a:t>[</a:t>
            </a:r>
            <a:r>
              <a:rPr lang="zh-CN" altLang="zh-CN" i="1" dirty="0"/>
              <a:t>请添加代码</a:t>
            </a:r>
            <a:r>
              <a:rPr lang="en-US" altLang="zh-CN" i="1" dirty="0"/>
              <a:t>];        //</a:t>
            </a:r>
            <a:r>
              <a:rPr lang="zh-CN" altLang="zh-CN" i="1" dirty="0"/>
              <a:t>使能采样序列 </a:t>
            </a:r>
            <a:r>
              <a:rPr lang="en-US" altLang="zh-CN" i="1" dirty="0"/>
              <a:t>    </a:t>
            </a:r>
            <a:endParaRPr lang="zh-CN" altLang="zh-CN" dirty="0"/>
          </a:p>
          <a:p>
            <a:pPr marL="0" indent="0">
              <a:buNone/>
            </a:pPr>
            <a:r>
              <a:rPr lang="en-US" altLang="zh-CN" i="1" dirty="0"/>
              <a:t>[</a:t>
            </a:r>
            <a:r>
              <a:rPr lang="zh-CN" altLang="zh-CN" i="1" dirty="0"/>
              <a:t>请添加代码</a:t>
            </a:r>
            <a:r>
              <a:rPr lang="en-US" altLang="zh-CN" i="1" dirty="0"/>
              <a:t>];        /*</a:t>
            </a:r>
            <a:r>
              <a:rPr lang="zh-CN" altLang="zh-CN" i="1" dirty="0"/>
              <a:t>配置采样序列：</a:t>
            </a:r>
            <a:r>
              <a:rPr lang="en-US" altLang="zh-CN" i="1" dirty="0"/>
              <a:t>ADC</a:t>
            </a:r>
            <a:r>
              <a:rPr lang="zh-CN" altLang="zh-CN" i="1" dirty="0"/>
              <a:t>基址，采样序列编号，处理器触发事件，采样优先级</a:t>
            </a:r>
            <a:r>
              <a:rPr lang="en-US" altLang="zh-CN" i="1" dirty="0"/>
              <a:t>0 */</a:t>
            </a:r>
            <a:endParaRPr lang="zh-CN" altLang="zh-CN" dirty="0"/>
          </a:p>
          <a:p>
            <a:pPr marL="0" indent="0">
              <a:buNone/>
            </a:pPr>
            <a:r>
              <a:rPr lang="en-US" altLang="zh-CN" i="1" dirty="0"/>
              <a:t>[</a:t>
            </a:r>
            <a:r>
              <a:rPr lang="zh-CN" altLang="zh-CN" i="1" dirty="0"/>
              <a:t>请添加代码</a:t>
            </a:r>
            <a:r>
              <a:rPr lang="en-US" altLang="zh-CN" i="1" dirty="0"/>
              <a:t>];        /* </a:t>
            </a:r>
            <a:r>
              <a:rPr lang="zh-CN" altLang="zh-CN" i="1" dirty="0"/>
              <a:t>用</a:t>
            </a:r>
            <a:r>
              <a:rPr lang="en-US" altLang="zh-CN" i="1" dirty="0" err="1"/>
              <a:t>ADCSequenceStepConfigure</a:t>
            </a:r>
            <a:r>
              <a:rPr lang="zh-CN" altLang="zh-CN" i="1" dirty="0"/>
              <a:t>函数进行采样步进设置：</a:t>
            </a:r>
            <a:r>
              <a:rPr lang="en-US" altLang="zh-CN" i="1" dirty="0"/>
              <a:t>ADC</a:t>
            </a:r>
            <a:r>
              <a:rPr lang="zh-CN" altLang="zh-CN" i="1" dirty="0"/>
              <a:t>基址，采样序列编号</a:t>
            </a:r>
            <a:r>
              <a:rPr lang="en-US" altLang="zh-CN" i="1" dirty="0"/>
              <a:t>,</a:t>
            </a:r>
            <a:r>
              <a:rPr lang="zh-CN" altLang="zh-CN" i="1" dirty="0"/>
              <a:t>步值</a:t>
            </a:r>
            <a:r>
              <a:rPr lang="en-US" altLang="zh-CN" i="1" dirty="0"/>
              <a:t>0</a:t>
            </a:r>
            <a:r>
              <a:rPr lang="zh-CN" altLang="zh-CN" i="1" dirty="0"/>
              <a:t>，通道设置为通道</a:t>
            </a:r>
            <a:r>
              <a:rPr lang="en-US" altLang="zh-CN" i="1" dirty="0"/>
              <a:t>10</a:t>
            </a:r>
            <a:r>
              <a:rPr lang="zh-CN" altLang="zh-CN" i="1" dirty="0"/>
              <a:t>、队列结束选择、中断使能</a:t>
            </a:r>
            <a:r>
              <a:rPr lang="en-US" altLang="zh-CN" i="1" dirty="0"/>
              <a:t> */</a:t>
            </a:r>
            <a:endParaRPr lang="zh-CN" altLang="zh-CN" dirty="0"/>
          </a:p>
          <a:p>
            <a:pPr marL="0" indent="0">
              <a:buNone/>
            </a:pPr>
            <a:r>
              <a:rPr lang="en-US" altLang="zh-CN" i="1" dirty="0"/>
              <a:t>	[</a:t>
            </a:r>
            <a:r>
              <a:rPr lang="zh-CN" altLang="zh-CN" i="1" dirty="0"/>
              <a:t>请添加代码</a:t>
            </a:r>
            <a:r>
              <a:rPr lang="en-US" altLang="zh-CN" i="1" dirty="0"/>
              <a:t>];       //</a:t>
            </a:r>
            <a:r>
              <a:rPr lang="zh-CN" altLang="zh-CN" i="1" dirty="0"/>
              <a:t>使能</a:t>
            </a:r>
            <a:r>
              <a:rPr lang="en-US" altLang="zh-CN" i="1" dirty="0"/>
              <a:t>ADC</a:t>
            </a:r>
            <a:r>
              <a:rPr lang="zh-CN" altLang="zh-CN" i="1" dirty="0"/>
              <a:t>中断</a:t>
            </a:r>
            <a:endParaRPr lang="zh-CN" altLang="zh-CN" dirty="0"/>
          </a:p>
          <a:p>
            <a:pPr marL="0" indent="0">
              <a:buNone/>
            </a:pPr>
            <a:r>
              <a:rPr lang="en-US" altLang="zh-CN" i="1" dirty="0"/>
              <a:t>	[</a:t>
            </a:r>
            <a:r>
              <a:rPr lang="zh-CN" altLang="zh-CN" i="1" dirty="0"/>
              <a:t>请添加代码</a:t>
            </a:r>
            <a:r>
              <a:rPr lang="en-US" altLang="zh-CN" i="1" dirty="0"/>
              <a:t>];       //</a:t>
            </a:r>
            <a:r>
              <a:rPr lang="zh-CN" altLang="zh-CN" i="1" dirty="0"/>
              <a:t>使能</a:t>
            </a:r>
            <a:r>
              <a:rPr lang="en-US" altLang="zh-CN" i="1" dirty="0"/>
              <a:t>ADC</a:t>
            </a:r>
            <a:r>
              <a:rPr lang="zh-CN" altLang="zh-CN" i="1" dirty="0"/>
              <a:t>采样序列中断</a:t>
            </a:r>
            <a:endParaRPr lang="zh-CN" altLang="en-US" dirty="0"/>
          </a:p>
        </p:txBody>
      </p:sp>
    </p:spTree>
    <p:extLst>
      <p:ext uri="{BB962C8B-B14F-4D97-AF65-F5344CB8AC3E}">
        <p14:creationId xmlns:p14="http://schemas.microsoft.com/office/powerpoint/2010/main" val="1440231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a:buFont typeface="Wingdings" pitchFamily="2" charset="2"/>
              <a:buChar char="l"/>
            </a:pPr>
            <a:r>
              <a:rPr lang="en-US" altLang="zh-CN" sz="3400" b="1" dirty="0"/>
              <a:t>Step2</a:t>
            </a:r>
            <a:r>
              <a:rPr lang="zh-CN" altLang="zh-CN" sz="3400" b="1" dirty="0"/>
              <a:t>：</a:t>
            </a:r>
            <a:r>
              <a:rPr lang="en-US" altLang="zh-CN" sz="3400" b="1" dirty="0" err="1"/>
              <a:t>SysTick</a:t>
            </a:r>
            <a:r>
              <a:rPr lang="zh-CN" altLang="zh-CN" sz="3400" b="1" dirty="0"/>
              <a:t>中断服务函数</a:t>
            </a:r>
          </a:p>
          <a:p>
            <a:pPr marL="0" indent="0">
              <a:buNone/>
            </a:pPr>
            <a:r>
              <a:rPr lang="en-US" altLang="zh-CN" i="1" dirty="0"/>
              <a:t>if (</a:t>
            </a:r>
            <a:r>
              <a:rPr lang="en-US" altLang="zh-CN" i="1" dirty="0" err="1"/>
              <a:t>ADCTriggerCounter</a:t>
            </a:r>
            <a:r>
              <a:rPr lang="en-US" altLang="zh-CN" i="1" dirty="0"/>
              <a:t>==200)</a:t>
            </a:r>
            <a:endParaRPr lang="zh-CN" altLang="zh-CN" dirty="0"/>
          </a:p>
          <a:p>
            <a:pPr marL="0" indent="0">
              <a:buNone/>
            </a:pPr>
            <a:r>
              <a:rPr lang="en-US" altLang="zh-CN" i="1" dirty="0"/>
              <a:t>		{</a:t>
            </a:r>
            <a:endParaRPr lang="zh-CN" altLang="zh-CN" dirty="0"/>
          </a:p>
          <a:p>
            <a:pPr marL="0" indent="0">
              <a:buNone/>
            </a:pPr>
            <a:r>
              <a:rPr lang="en-US" altLang="zh-CN" i="1" dirty="0"/>
              <a:t>			</a:t>
            </a:r>
            <a:r>
              <a:rPr lang="en-US" altLang="zh-CN" i="1" dirty="0" err="1"/>
              <a:t>ADCTriggerCounter</a:t>
            </a:r>
            <a:r>
              <a:rPr lang="en-US" altLang="zh-CN" i="1" dirty="0"/>
              <a:t>=0;</a:t>
            </a:r>
            <a:endParaRPr lang="zh-CN" altLang="zh-CN" dirty="0"/>
          </a:p>
          <a:p>
            <a:pPr marL="0" indent="0">
              <a:buNone/>
            </a:pPr>
            <a:r>
              <a:rPr lang="en-US" altLang="zh-CN" i="1" dirty="0"/>
              <a:t>			[</a:t>
            </a:r>
            <a:r>
              <a:rPr lang="zh-CN" altLang="zh-CN" i="1" dirty="0"/>
              <a:t>请添加代码</a:t>
            </a:r>
            <a:r>
              <a:rPr lang="en-US" altLang="zh-CN" i="1" dirty="0"/>
              <a:t>];               //</a:t>
            </a:r>
            <a:r>
              <a:rPr lang="zh-CN" altLang="zh-CN" i="1" dirty="0"/>
              <a:t>引起一次处理器触发</a:t>
            </a:r>
            <a:r>
              <a:rPr lang="en-US" altLang="zh-CN" i="1" dirty="0"/>
              <a:t>ADC</a:t>
            </a:r>
            <a:r>
              <a:rPr lang="zh-CN" altLang="zh-CN" i="1" dirty="0"/>
              <a:t>序列</a:t>
            </a:r>
            <a:r>
              <a:rPr lang="en-US" altLang="zh-CN" i="1" dirty="0"/>
              <a:t>1</a:t>
            </a:r>
            <a:r>
              <a:rPr lang="zh-CN" altLang="zh-CN" i="1" dirty="0"/>
              <a:t>采样</a:t>
            </a:r>
            <a:endParaRPr lang="zh-CN" altLang="zh-CN" dirty="0"/>
          </a:p>
          <a:p>
            <a:pPr marL="0" indent="0">
              <a:buNone/>
            </a:pPr>
            <a:r>
              <a:rPr lang="en-US" altLang="zh-CN" i="1" dirty="0"/>
              <a:t>		}</a:t>
            </a:r>
            <a:endParaRPr lang="zh-CN" altLang="zh-CN" dirty="0"/>
          </a:p>
          <a:p>
            <a:pPr marL="0" indent="0">
              <a:buNone/>
            </a:pPr>
            <a:r>
              <a:rPr lang="en-US" altLang="zh-CN" i="1" dirty="0"/>
              <a:t>		else</a:t>
            </a:r>
            <a:endParaRPr lang="zh-CN" altLang="zh-CN" dirty="0"/>
          </a:p>
          <a:p>
            <a:pPr marL="0" indent="0">
              <a:buNone/>
            </a:pPr>
            <a:r>
              <a:rPr lang="en-US" altLang="zh-CN" i="1" dirty="0"/>
              <a:t>		{</a:t>
            </a:r>
            <a:endParaRPr lang="zh-CN" altLang="zh-CN" dirty="0"/>
          </a:p>
          <a:p>
            <a:pPr marL="0" indent="0">
              <a:buNone/>
            </a:pPr>
            <a:r>
              <a:rPr lang="en-US" altLang="zh-CN" i="1" dirty="0"/>
              <a:t>			if (ADCTriggerCounter%25==0)</a:t>
            </a:r>
            <a:endParaRPr lang="zh-CN" altLang="zh-CN" dirty="0"/>
          </a:p>
          <a:p>
            <a:pPr marL="0" indent="0">
              <a:buNone/>
            </a:pPr>
            <a:r>
              <a:rPr lang="en-US" altLang="zh-CN" i="1" dirty="0"/>
              <a:t>			[</a:t>
            </a:r>
            <a:r>
              <a:rPr lang="zh-CN" altLang="zh-CN" i="1" dirty="0"/>
              <a:t>请添加代码</a:t>
            </a:r>
            <a:r>
              <a:rPr lang="en-US" altLang="zh-CN" i="1" dirty="0"/>
              <a:t>];               //</a:t>
            </a:r>
            <a:r>
              <a:rPr lang="zh-CN" altLang="zh-CN" i="1" dirty="0"/>
              <a:t>引起一次处理器触发</a:t>
            </a:r>
            <a:r>
              <a:rPr lang="en-US" altLang="zh-CN" i="1" dirty="0"/>
              <a:t>ADC</a:t>
            </a:r>
            <a:r>
              <a:rPr lang="zh-CN" altLang="zh-CN" i="1" dirty="0"/>
              <a:t>序列</a:t>
            </a:r>
            <a:r>
              <a:rPr lang="en-US" altLang="zh-CN" i="1" dirty="0"/>
              <a:t>0</a:t>
            </a:r>
            <a:r>
              <a:rPr lang="zh-CN" altLang="zh-CN" i="1" dirty="0"/>
              <a:t>采样</a:t>
            </a:r>
            <a:endParaRPr lang="zh-CN" altLang="zh-CN" dirty="0"/>
          </a:p>
          <a:p>
            <a:pPr marL="0" indent="0">
              <a:buNone/>
            </a:pPr>
            <a:r>
              <a:rPr lang="en-US" altLang="zh-CN" i="1" dirty="0"/>
              <a:t>		}</a:t>
            </a:r>
            <a:endParaRPr lang="zh-CN" altLang="zh-CN" dirty="0"/>
          </a:p>
          <a:p>
            <a:endParaRPr lang="zh-CN" altLang="en-US" dirty="0"/>
          </a:p>
        </p:txBody>
      </p:sp>
    </p:spTree>
    <p:extLst>
      <p:ext uri="{BB962C8B-B14F-4D97-AF65-F5344CB8AC3E}">
        <p14:creationId xmlns:p14="http://schemas.microsoft.com/office/powerpoint/2010/main" val="2621060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buFont typeface="Wingdings" pitchFamily="2" charset="2"/>
              <a:buChar char="l"/>
            </a:pPr>
            <a:r>
              <a:rPr lang="en-US" altLang="zh-CN" sz="3400" b="1" dirty="0"/>
              <a:t>Step3</a:t>
            </a:r>
            <a:r>
              <a:rPr lang="zh-CN" altLang="zh-CN" sz="3400" b="1" dirty="0"/>
              <a:t>：增加</a:t>
            </a:r>
            <a:r>
              <a:rPr lang="en-US" altLang="zh-CN" sz="3400" b="1" dirty="0"/>
              <a:t>ADC</a:t>
            </a:r>
            <a:r>
              <a:rPr lang="zh-CN" altLang="zh-CN" sz="3400" b="1" dirty="0"/>
              <a:t>采样序列</a:t>
            </a:r>
            <a:r>
              <a:rPr lang="en-US" altLang="zh-CN" sz="3400" b="1" dirty="0"/>
              <a:t>1</a:t>
            </a:r>
            <a:r>
              <a:rPr lang="zh-CN" altLang="zh-CN" sz="3400" b="1" dirty="0"/>
              <a:t>的温度测量中断服务函数</a:t>
            </a:r>
          </a:p>
          <a:p>
            <a:pPr marL="0" indent="0">
              <a:buNone/>
            </a:pPr>
            <a:r>
              <a:rPr lang="en-US" altLang="zh-CN" i="1" dirty="0"/>
              <a:t>void ADC_Sequence_1_ISR(void)</a:t>
            </a:r>
            <a:endParaRPr lang="zh-CN" altLang="zh-CN" dirty="0"/>
          </a:p>
          <a:p>
            <a:pPr marL="0" indent="0">
              <a:buNone/>
            </a:pPr>
            <a:r>
              <a:rPr lang="en-US" altLang="zh-CN" i="1" dirty="0"/>
              <a:t>{</a:t>
            </a:r>
            <a:endParaRPr lang="zh-CN" altLang="zh-CN" dirty="0"/>
          </a:p>
          <a:p>
            <a:pPr marL="0" indent="0">
              <a:buNone/>
            </a:pPr>
            <a:r>
              <a:rPr lang="en-US" altLang="zh-CN" i="1" dirty="0"/>
              <a:t>	unsigned long </a:t>
            </a:r>
            <a:r>
              <a:rPr lang="en-US" altLang="zh-CN" i="1" dirty="0" err="1"/>
              <a:t>ulStatus</a:t>
            </a:r>
            <a:r>
              <a:rPr lang="en-US" altLang="zh-CN" i="1" dirty="0"/>
              <a:t>;</a:t>
            </a:r>
            <a:endParaRPr lang="zh-CN" altLang="zh-CN" dirty="0"/>
          </a:p>
          <a:p>
            <a:pPr marL="0" indent="0">
              <a:buNone/>
            </a:pPr>
            <a:r>
              <a:rPr lang="en-US" altLang="zh-CN" i="1" dirty="0"/>
              <a:t>	</a:t>
            </a:r>
            <a:r>
              <a:rPr lang="en-US" altLang="zh-CN" i="1" dirty="0" err="1"/>
              <a:t>ulStatus</a:t>
            </a:r>
            <a:r>
              <a:rPr lang="en-US" altLang="zh-CN" i="1" dirty="0"/>
              <a:t>=</a:t>
            </a:r>
            <a:r>
              <a:rPr lang="en-US" altLang="zh-CN" i="1" dirty="0" err="1"/>
              <a:t>ADCIntStatus</a:t>
            </a:r>
            <a:r>
              <a:rPr lang="en-US" altLang="zh-CN" i="1" dirty="0"/>
              <a:t>(ADC0_BASE,1,true);</a:t>
            </a:r>
            <a:endParaRPr lang="zh-CN" altLang="zh-CN" dirty="0"/>
          </a:p>
          <a:p>
            <a:pPr marL="0" indent="0">
              <a:buNone/>
            </a:pPr>
            <a:r>
              <a:rPr lang="en-US" altLang="zh-CN" i="1" dirty="0"/>
              <a:t>	</a:t>
            </a:r>
            <a:r>
              <a:rPr lang="en-US" altLang="zh-CN" i="1" dirty="0" err="1"/>
              <a:t>ADCIntClear</a:t>
            </a:r>
            <a:r>
              <a:rPr lang="en-US" altLang="zh-CN" i="1" dirty="0"/>
              <a:t>(ADC0_BASE,1);</a:t>
            </a:r>
            <a:endParaRPr lang="zh-CN" altLang="zh-CN" dirty="0"/>
          </a:p>
          <a:p>
            <a:pPr marL="0" indent="0">
              <a:buNone/>
            </a:pPr>
            <a:r>
              <a:rPr lang="en-US" altLang="zh-CN" i="1" dirty="0"/>
              <a:t>	if (</a:t>
            </a:r>
            <a:r>
              <a:rPr lang="en-US" altLang="zh-CN" i="1" dirty="0" err="1"/>
              <a:t>ulStatus</a:t>
            </a:r>
            <a:r>
              <a:rPr lang="en-US" altLang="zh-CN" i="1" dirty="0"/>
              <a:t>)</a:t>
            </a:r>
            <a:endParaRPr lang="zh-CN" altLang="zh-CN" dirty="0"/>
          </a:p>
          <a:p>
            <a:pPr marL="0" indent="0">
              <a:buNone/>
            </a:pPr>
            <a:r>
              <a:rPr lang="en-US" altLang="zh-CN" i="1" dirty="0"/>
              <a:t>	{</a:t>
            </a:r>
            <a:endParaRPr lang="zh-CN" altLang="zh-CN" dirty="0"/>
          </a:p>
          <a:p>
            <a:pPr marL="0" indent="0">
              <a:buNone/>
            </a:pPr>
            <a:r>
              <a:rPr lang="en-US" altLang="zh-CN" i="1" dirty="0"/>
              <a:t>		[</a:t>
            </a:r>
            <a:r>
              <a:rPr lang="zh-CN" altLang="zh-CN" i="1" dirty="0"/>
              <a:t>请添加代码</a:t>
            </a:r>
            <a:r>
              <a:rPr lang="en-US" altLang="zh-CN" i="1" dirty="0"/>
              <a:t>];  //</a:t>
            </a:r>
            <a:r>
              <a:rPr lang="zh-CN" altLang="zh-CN" i="1" dirty="0"/>
              <a:t>把采样序列获得的数据读入</a:t>
            </a:r>
            <a:r>
              <a:rPr lang="en-US" altLang="zh-CN" i="1" dirty="0" err="1"/>
              <a:t>MeasureResult_Temperature</a:t>
            </a:r>
            <a:endParaRPr lang="zh-CN" altLang="zh-CN" dirty="0"/>
          </a:p>
          <a:p>
            <a:pPr marL="0" indent="0">
              <a:buNone/>
            </a:pPr>
            <a:r>
              <a:rPr lang="en-US" altLang="zh-CN" i="1" dirty="0"/>
              <a:t>		</a:t>
            </a:r>
            <a:r>
              <a:rPr lang="en-US" altLang="zh-CN" i="1" dirty="0" err="1"/>
              <a:t>LCDDrawingFlag_Temperature</a:t>
            </a:r>
            <a:r>
              <a:rPr lang="en-US" altLang="zh-CN" i="1" dirty="0"/>
              <a:t>=1;	 </a:t>
            </a:r>
            <a:endParaRPr lang="zh-CN" altLang="zh-CN" dirty="0"/>
          </a:p>
          <a:p>
            <a:pPr marL="0" indent="0">
              <a:buNone/>
            </a:pPr>
            <a:r>
              <a:rPr lang="en-US" altLang="zh-CN" i="1" dirty="0"/>
              <a:t>	}</a:t>
            </a:r>
            <a:endParaRPr lang="zh-CN" altLang="zh-CN" dirty="0"/>
          </a:p>
          <a:p>
            <a:pPr marL="0" indent="0">
              <a:buNone/>
            </a:pPr>
            <a:r>
              <a:rPr lang="en-US" altLang="zh-CN" i="1" dirty="0"/>
              <a:t>}</a:t>
            </a:r>
            <a:endParaRPr lang="zh-CN" altLang="en-US" dirty="0"/>
          </a:p>
        </p:txBody>
      </p:sp>
    </p:spTree>
    <p:extLst>
      <p:ext uri="{BB962C8B-B14F-4D97-AF65-F5344CB8AC3E}">
        <p14:creationId xmlns:p14="http://schemas.microsoft.com/office/powerpoint/2010/main" val="2979600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dirty="0"/>
              <a:t>在上一个实验基础上，本实验的几点</a:t>
            </a:r>
            <a:r>
              <a:rPr lang="zh-CN" altLang="zh-CN" dirty="0" smtClean="0"/>
              <a:t>说明</a:t>
            </a:r>
            <a:endParaRPr lang="en-US" altLang="zh-CN" dirty="0" smtClean="0"/>
          </a:p>
          <a:p>
            <a:pPr>
              <a:buFont typeface="Wingdings" pitchFamily="2" charset="2"/>
              <a:buChar char="l"/>
            </a:pPr>
            <a:r>
              <a:rPr lang="en-US" altLang="zh-CN" b="1" dirty="0"/>
              <a:t>Step1</a:t>
            </a:r>
            <a:r>
              <a:rPr lang="zh-CN" altLang="zh-CN" b="1" dirty="0"/>
              <a:t>：主程序</a:t>
            </a:r>
            <a:r>
              <a:rPr lang="en-US" altLang="zh-CN" b="1" dirty="0"/>
              <a:t>84</a:t>
            </a:r>
            <a:r>
              <a:rPr lang="zh-CN" altLang="zh-CN" b="1" dirty="0"/>
              <a:t>行，在系统激活后</a:t>
            </a:r>
            <a:r>
              <a:rPr lang="en-US" altLang="zh-CN" b="1" dirty="0"/>
              <a:t>LCD</a:t>
            </a:r>
            <a:r>
              <a:rPr lang="zh-CN" altLang="zh-CN" b="1" dirty="0"/>
              <a:t>屏显示部分，增加代码实现温度</a:t>
            </a:r>
            <a:r>
              <a:rPr lang="zh-CN" altLang="zh-CN" b="1" dirty="0" smtClean="0"/>
              <a:t>显示</a:t>
            </a:r>
            <a:endParaRPr lang="zh-CN" altLang="zh-CN" b="1" dirty="0"/>
          </a:p>
          <a:p>
            <a:pPr marL="0" indent="0">
              <a:buNone/>
            </a:pPr>
            <a:r>
              <a:rPr lang="en-US" altLang="zh-CN" i="1" dirty="0" err="1"/>
              <a:t>GrStringDraw</a:t>
            </a:r>
            <a:r>
              <a:rPr lang="en-US" altLang="zh-CN" i="1" dirty="0"/>
              <a:t>(&amp;</a:t>
            </a:r>
            <a:r>
              <a:rPr lang="en-US" altLang="zh-CN" i="1" dirty="0" err="1"/>
              <a:t>sContext</a:t>
            </a:r>
            <a:r>
              <a:rPr lang="en-US" altLang="zh-CN" i="1" dirty="0"/>
              <a:t>,"</a:t>
            </a:r>
            <a:r>
              <a:rPr lang="en-US" altLang="zh-CN" i="1" dirty="0" err="1"/>
              <a:t>ChipTemperature</a:t>
            </a:r>
            <a:r>
              <a:rPr lang="en-US" altLang="zh-CN" i="1" dirty="0"/>
              <a:t>:",-1,15,LCD_TEMPERATURE_LINE,0);</a:t>
            </a:r>
            <a:endParaRPr lang="zh-CN" altLang="zh-CN" dirty="0"/>
          </a:p>
          <a:p>
            <a:pPr marL="0" indent="0">
              <a:buNone/>
            </a:pPr>
            <a:r>
              <a:rPr lang="en-US" altLang="zh-CN" i="1" dirty="0" err="1" smtClean="0"/>
              <a:t>GrStringDraw</a:t>
            </a:r>
            <a:r>
              <a:rPr lang="en-US" altLang="zh-CN" i="1" dirty="0"/>
              <a:t>(&amp;</a:t>
            </a:r>
            <a:r>
              <a:rPr lang="en-US" altLang="zh-CN" i="1" dirty="0" err="1"/>
              <a:t>sContext</a:t>
            </a:r>
            <a:r>
              <a:rPr lang="en-US" altLang="zh-CN" i="1" dirty="0"/>
              <a:t>, "\'C",-1,280,LCD_TEMPERATURE_LINE,0);</a:t>
            </a:r>
            <a:endParaRPr lang="zh-CN" altLang="en-US" dirty="0"/>
          </a:p>
        </p:txBody>
      </p:sp>
    </p:spTree>
    <p:extLst>
      <p:ext uri="{BB962C8B-B14F-4D97-AF65-F5344CB8AC3E}">
        <p14:creationId xmlns:p14="http://schemas.microsoft.com/office/powerpoint/2010/main" val="3964187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a:buFont typeface="Wingdings" pitchFamily="2" charset="2"/>
              <a:buChar char="l"/>
            </a:pPr>
            <a:r>
              <a:rPr lang="en-US" altLang="zh-CN" b="1" dirty="0"/>
              <a:t>Step2</a:t>
            </a:r>
            <a:r>
              <a:rPr lang="zh-CN" altLang="zh-CN" b="1" dirty="0"/>
              <a:t>：主程序</a:t>
            </a:r>
            <a:r>
              <a:rPr lang="en-US" altLang="zh-CN" b="1" dirty="0"/>
              <a:t>158</a:t>
            </a:r>
            <a:r>
              <a:rPr lang="zh-CN" altLang="zh-CN" b="1" dirty="0"/>
              <a:t>行，在判断是否完成指轮信息测量后增加代码，用以判断是否完成芯片温度信息测量，更新</a:t>
            </a:r>
            <a:r>
              <a:rPr lang="en-US" altLang="zh-CN" b="1" dirty="0"/>
              <a:t>LCD</a:t>
            </a:r>
            <a:r>
              <a:rPr lang="zh-CN" altLang="zh-CN" b="1" dirty="0"/>
              <a:t>屏信息</a:t>
            </a:r>
          </a:p>
          <a:p>
            <a:pPr marL="0" indent="0">
              <a:buNone/>
            </a:pPr>
            <a:r>
              <a:rPr lang="en-US" altLang="zh-CN" i="1" dirty="0"/>
              <a:t>if (</a:t>
            </a:r>
            <a:r>
              <a:rPr lang="en-US" altLang="zh-CN" i="1" dirty="0" err="1"/>
              <a:t>LCDDrawingFlag_Temperature</a:t>
            </a:r>
            <a:r>
              <a:rPr lang="en-US" altLang="zh-CN" i="1" dirty="0"/>
              <a:t>)</a:t>
            </a:r>
            <a:endParaRPr lang="zh-CN" altLang="zh-CN" dirty="0"/>
          </a:p>
          <a:p>
            <a:pPr marL="0" indent="0">
              <a:buNone/>
            </a:pPr>
            <a:r>
              <a:rPr lang="en-US" altLang="zh-CN" i="1" dirty="0"/>
              <a:t>	{</a:t>
            </a:r>
            <a:endParaRPr lang="zh-CN" altLang="zh-CN" dirty="0"/>
          </a:p>
          <a:p>
            <a:pPr marL="0" indent="0">
              <a:buNone/>
            </a:pPr>
            <a:r>
              <a:rPr lang="en-US" altLang="zh-CN" i="1" dirty="0"/>
              <a:t>		</a:t>
            </a:r>
            <a:r>
              <a:rPr lang="en-US" altLang="zh-CN" i="1" dirty="0" err="1"/>
              <a:t>sprintf</a:t>
            </a:r>
            <a:r>
              <a:rPr lang="en-US" altLang="zh-CN" i="1" dirty="0"/>
              <a:t>(tMessage,"%2.2f",((float)(151040-225*</a:t>
            </a:r>
            <a:r>
              <a:rPr lang="en-US" altLang="zh-CN" i="1" dirty="0" err="1"/>
              <a:t>TemperatureResult</a:t>
            </a:r>
            <a:r>
              <a:rPr lang="en-US" altLang="zh-CN" i="1" dirty="0"/>
              <a:t>)/1024));</a:t>
            </a:r>
            <a:endParaRPr lang="zh-CN" altLang="zh-CN" dirty="0"/>
          </a:p>
          <a:p>
            <a:pPr marL="0" indent="0">
              <a:buNone/>
            </a:pPr>
            <a:r>
              <a:rPr lang="en-US" altLang="zh-CN" i="1" dirty="0"/>
              <a:t>		</a:t>
            </a:r>
            <a:r>
              <a:rPr lang="en-US" altLang="zh-CN" i="1" dirty="0" err="1"/>
              <a:t>GrContextForegroundSet</a:t>
            </a:r>
            <a:r>
              <a:rPr lang="en-US" altLang="zh-CN" i="1" dirty="0"/>
              <a:t>(&amp;</a:t>
            </a:r>
            <a:r>
              <a:rPr lang="en-US" altLang="zh-CN" i="1" dirty="0" err="1"/>
              <a:t>sContext</a:t>
            </a:r>
            <a:r>
              <a:rPr lang="en-US" altLang="zh-CN" i="1" dirty="0"/>
              <a:t>, </a:t>
            </a:r>
            <a:r>
              <a:rPr lang="en-US" altLang="zh-CN" i="1" dirty="0" err="1"/>
              <a:t>ClrRed</a:t>
            </a:r>
            <a:r>
              <a:rPr lang="en-US" altLang="zh-CN" i="1" dirty="0"/>
              <a:t>);</a:t>
            </a:r>
            <a:endParaRPr lang="zh-CN" altLang="zh-CN" dirty="0"/>
          </a:p>
          <a:p>
            <a:pPr marL="0" indent="0">
              <a:buNone/>
            </a:pPr>
            <a:r>
              <a:rPr lang="en-US" altLang="zh-CN" i="1" dirty="0"/>
              <a:t>		</a:t>
            </a:r>
            <a:r>
              <a:rPr lang="en-US" altLang="zh-CN" i="1" dirty="0" err="1"/>
              <a:t>GrContextFontSet</a:t>
            </a:r>
            <a:r>
              <a:rPr lang="en-US" altLang="zh-CN" i="1" dirty="0"/>
              <a:t>(&amp;</a:t>
            </a:r>
            <a:r>
              <a:rPr lang="en-US" altLang="zh-CN" i="1" dirty="0" err="1"/>
              <a:t>sContext</a:t>
            </a:r>
            <a:r>
              <a:rPr lang="en-US" altLang="zh-CN" i="1" dirty="0"/>
              <a:t>, &amp;g_sFontCm18b);</a:t>
            </a:r>
            <a:endParaRPr lang="zh-CN" altLang="zh-CN" dirty="0"/>
          </a:p>
          <a:p>
            <a:pPr marL="0" indent="0">
              <a:buNone/>
            </a:pPr>
            <a:r>
              <a:rPr lang="en-US" altLang="zh-CN" i="1" dirty="0"/>
              <a:t>		</a:t>
            </a:r>
            <a:r>
              <a:rPr lang="en-US" altLang="zh-CN" i="1" dirty="0" err="1"/>
              <a:t>GrStringDraw</a:t>
            </a:r>
            <a:r>
              <a:rPr lang="en-US" altLang="zh-CN" i="1" dirty="0"/>
              <a:t>(&amp;</a:t>
            </a:r>
            <a:r>
              <a:rPr lang="en-US" altLang="zh-CN" i="1" dirty="0" err="1"/>
              <a:t>sContext</a:t>
            </a:r>
            <a:r>
              <a:rPr lang="en-US" altLang="zh-CN" i="1" dirty="0"/>
              <a:t>, tMessage,-1,220,LCD_TEMPERATURE_LINE,1);</a:t>
            </a:r>
            <a:endParaRPr lang="zh-CN" altLang="zh-CN" dirty="0"/>
          </a:p>
          <a:p>
            <a:pPr marL="0" indent="0">
              <a:buNone/>
            </a:pPr>
            <a:r>
              <a:rPr lang="en-US" altLang="zh-CN" i="1" dirty="0"/>
              <a:t>		</a:t>
            </a:r>
            <a:r>
              <a:rPr lang="en-US" altLang="zh-CN" i="1" dirty="0" err="1"/>
              <a:t>LCDDrawingFlag_Temperature</a:t>
            </a:r>
            <a:r>
              <a:rPr lang="en-US" altLang="zh-CN" i="1" dirty="0"/>
              <a:t>=false;</a:t>
            </a:r>
            <a:endParaRPr lang="zh-CN" altLang="zh-CN" dirty="0"/>
          </a:p>
          <a:p>
            <a:pPr marL="0" indent="0">
              <a:buNone/>
            </a:pPr>
            <a:r>
              <a:rPr lang="en-US" altLang="zh-CN" i="1" dirty="0"/>
              <a:t>		}	</a:t>
            </a:r>
            <a:endParaRPr lang="zh-CN" altLang="en-US" dirty="0"/>
          </a:p>
        </p:txBody>
      </p:sp>
    </p:spTree>
    <p:extLst>
      <p:ext uri="{BB962C8B-B14F-4D97-AF65-F5344CB8AC3E}">
        <p14:creationId xmlns:p14="http://schemas.microsoft.com/office/powerpoint/2010/main" val="3042382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实验概述</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本实验通过控制可设置目标时间的电子钟</a:t>
            </a:r>
            <a:r>
              <a:rPr lang="en-US" altLang="zh-CN" dirty="0"/>
              <a:t>,</a:t>
            </a:r>
            <a:r>
              <a:rPr lang="zh-CN" altLang="zh-CN" dirty="0"/>
              <a:t>带状态显示屏</a:t>
            </a:r>
            <a:r>
              <a:rPr lang="en-US" altLang="zh-CN" dirty="0"/>
              <a:t>,</a:t>
            </a:r>
            <a:r>
              <a:rPr lang="zh-CN" altLang="zh-CN" dirty="0"/>
              <a:t>调节时使用指轮</a:t>
            </a:r>
          </a:p>
          <a:p>
            <a:r>
              <a:rPr lang="zh-CN" altLang="zh-CN" dirty="0"/>
              <a:t>实验效果：（</a:t>
            </a:r>
            <a:r>
              <a:rPr lang="en-US" altLang="zh-CN" dirty="0"/>
              <a:t>1</a:t>
            </a:r>
            <a:r>
              <a:rPr lang="zh-CN" altLang="zh-CN" dirty="0"/>
              <a:t>）</a:t>
            </a:r>
            <a:r>
              <a:rPr lang="en-US" altLang="zh-CN" dirty="0"/>
              <a:t>LCD</a:t>
            </a:r>
            <a:r>
              <a:rPr lang="zh-CN" altLang="zh-CN" dirty="0"/>
              <a:t>显示初始信息（</a:t>
            </a:r>
            <a:r>
              <a:rPr lang="en-US" altLang="zh-CN" dirty="0"/>
              <a:t>2</a:t>
            </a:r>
            <a:r>
              <a:rPr lang="zh-CN" altLang="zh-CN" dirty="0"/>
              <a:t>）有键按下则</a:t>
            </a:r>
            <a:r>
              <a:rPr lang="en-US" altLang="zh-CN" dirty="0"/>
              <a:t>LCD</a:t>
            </a:r>
            <a:r>
              <a:rPr lang="zh-CN" altLang="zh-CN" dirty="0"/>
              <a:t>显示信息，电子钟开始计数，蜂鸣器响及</a:t>
            </a:r>
            <a:r>
              <a:rPr lang="en-US" altLang="zh-CN" dirty="0"/>
              <a:t>LED</a:t>
            </a:r>
            <a:r>
              <a:rPr lang="zh-CN" altLang="zh-CN" dirty="0"/>
              <a:t>轮流亮（</a:t>
            </a:r>
            <a:r>
              <a:rPr lang="en-US" altLang="zh-CN" dirty="0"/>
              <a:t>3</a:t>
            </a:r>
            <a:r>
              <a:rPr lang="zh-CN" altLang="zh-CN" dirty="0"/>
              <a:t>）调节指轮时</a:t>
            </a:r>
            <a:r>
              <a:rPr lang="en-US" altLang="zh-CN" dirty="0"/>
              <a:t>LCD</a:t>
            </a:r>
            <a:r>
              <a:rPr lang="zh-CN" altLang="zh-CN" dirty="0"/>
              <a:t>显示相应电压值和相应范围（</a:t>
            </a:r>
            <a:r>
              <a:rPr lang="en-US" altLang="zh-CN" dirty="0"/>
              <a:t>3</a:t>
            </a:r>
            <a:r>
              <a:rPr lang="zh-CN" altLang="zh-CN" dirty="0"/>
              <a:t>）当按下</a:t>
            </a:r>
            <a:r>
              <a:rPr lang="en-US" altLang="zh-CN" dirty="0"/>
              <a:t>PRESS</a:t>
            </a:r>
            <a:r>
              <a:rPr lang="zh-CN" altLang="zh-CN" dirty="0"/>
              <a:t>时处于暂停状态；按下</a:t>
            </a:r>
            <a:r>
              <a:rPr lang="en-US" altLang="zh-CN" dirty="0"/>
              <a:t>UP</a:t>
            </a:r>
            <a:r>
              <a:rPr lang="zh-CN" altLang="zh-CN" dirty="0"/>
              <a:t>键时根据范围值确定电子钟加</a:t>
            </a:r>
            <a:r>
              <a:rPr lang="en-US" altLang="zh-CN" dirty="0"/>
              <a:t>1</a:t>
            </a:r>
            <a:r>
              <a:rPr lang="zh-CN" altLang="zh-CN" dirty="0"/>
              <a:t>秒，加</a:t>
            </a:r>
            <a:r>
              <a:rPr lang="en-US" altLang="zh-CN" dirty="0"/>
              <a:t>10</a:t>
            </a:r>
            <a:r>
              <a:rPr lang="zh-CN" altLang="zh-CN" dirty="0"/>
              <a:t>秒，加</a:t>
            </a:r>
            <a:r>
              <a:rPr lang="en-US" altLang="zh-CN" dirty="0"/>
              <a:t>1</a:t>
            </a:r>
            <a:r>
              <a:rPr lang="zh-CN" altLang="zh-CN" dirty="0"/>
              <a:t>分钟，加</a:t>
            </a:r>
            <a:r>
              <a:rPr lang="en-US" altLang="zh-CN" dirty="0"/>
              <a:t>10</a:t>
            </a:r>
            <a:r>
              <a:rPr lang="zh-CN" altLang="zh-CN" dirty="0"/>
              <a:t>分钟的显示；按下</a:t>
            </a:r>
            <a:r>
              <a:rPr lang="en-US" altLang="zh-CN" dirty="0"/>
              <a:t>DOWN</a:t>
            </a:r>
            <a:r>
              <a:rPr lang="zh-CN" altLang="zh-CN" dirty="0"/>
              <a:t>键时根据范围值确定电子钟减</a:t>
            </a:r>
            <a:r>
              <a:rPr lang="en-US" altLang="zh-CN" dirty="0"/>
              <a:t>1</a:t>
            </a:r>
            <a:r>
              <a:rPr lang="zh-CN" altLang="zh-CN" dirty="0"/>
              <a:t>秒，减</a:t>
            </a:r>
            <a:r>
              <a:rPr lang="en-US" altLang="zh-CN" dirty="0"/>
              <a:t>10</a:t>
            </a:r>
            <a:r>
              <a:rPr lang="zh-CN" altLang="zh-CN" dirty="0"/>
              <a:t>秒，减</a:t>
            </a:r>
            <a:r>
              <a:rPr lang="en-US" altLang="zh-CN" dirty="0"/>
              <a:t>1</a:t>
            </a:r>
            <a:r>
              <a:rPr lang="zh-CN" altLang="zh-CN" dirty="0"/>
              <a:t>分钟，减</a:t>
            </a:r>
            <a:r>
              <a:rPr lang="en-US" altLang="zh-CN" dirty="0"/>
              <a:t>10</a:t>
            </a:r>
            <a:r>
              <a:rPr lang="zh-CN" altLang="zh-CN" dirty="0"/>
              <a:t>分钟的显示。</a:t>
            </a:r>
          </a:p>
          <a:p>
            <a:r>
              <a:rPr lang="zh-CN" altLang="zh-CN" dirty="0"/>
              <a:t>本次实验学习目的</a:t>
            </a:r>
            <a:r>
              <a:rPr lang="en-US" altLang="zh-CN" dirty="0"/>
              <a:t>:</a:t>
            </a:r>
            <a:r>
              <a:rPr lang="zh-CN" altLang="zh-CN" dirty="0"/>
              <a:t>了解</a:t>
            </a:r>
            <a:r>
              <a:rPr lang="en-US" altLang="zh-CN" dirty="0"/>
              <a:t>I2C</a:t>
            </a:r>
            <a:r>
              <a:rPr lang="zh-CN" altLang="zh-CN" dirty="0"/>
              <a:t>总线的特点和功能；学会使用</a:t>
            </a:r>
            <a:r>
              <a:rPr lang="en-US" altLang="zh-CN" dirty="0"/>
              <a:t>I2C</a:t>
            </a:r>
            <a:r>
              <a:rPr lang="zh-CN" altLang="zh-CN" dirty="0"/>
              <a:t>自检程序；会使用</a:t>
            </a:r>
            <a:r>
              <a:rPr lang="en-US" altLang="zh-CN" dirty="0"/>
              <a:t>I2C</a:t>
            </a:r>
            <a:r>
              <a:rPr lang="zh-CN" altLang="zh-CN" dirty="0"/>
              <a:t>总线对</a:t>
            </a:r>
            <a:r>
              <a:rPr lang="en-US" altLang="zh-CN" dirty="0"/>
              <a:t>PCA9557</a:t>
            </a:r>
            <a:r>
              <a:rPr lang="zh-CN" altLang="zh-CN" dirty="0"/>
              <a:t>芯片进行操作；学会常用键盘防抖方法</a:t>
            </a:r>
          </a:p>
          <a:p>
            <a:endParaRPr lang="zh-CN" altLang="en-US" dirty="0"/>
          </a:p>
        </p:txBody>
      </p:sp>
    </p:spTree>
    <p:extLst>
      <p:ext uri="{BB962C8B-B14F-4D97-AF65-F5344CB8AC3E}">
        <p14:creationId xmlns:p14="http://schemas.microsoft.com/office/powerpoint/2010/main" val="33592588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pPr>
              <a:buFont typeface="Wingdings" pitchFamily="2" charset="2"/>
              <a:buChar char="l"/>
            </a:pPr>
            <a:r>
              <a:rPr lang="en-US" altLang="zh-CN" b="1" dirty="0"/>
              <a:t>Step3</a:t>
            </a:r>
            <a:r>
              <a:rPr lang="zh-CN" altLang="zh-CN" b="1" dirty="0"/>
              <a:t>：注册中断服务函数</a:t>
            </a:r>
          </a:p>
          <a:p>
            <a:pPr marL="0" indent="0">
              <a:buNone/>
            </a:pPr>
            <a:r>
              <a:rPr lang="zh-CN" altLang="zh-CN" dirty="0"/>
              <a:t>首先，打开</a:t>
            </a:r>
            <a:r>
              <a:rPr lang="en-US" altLang="zh-CN" dirty="0" err="1"/>
              <a:t>Startup.s</a:t>
            </a:r>
            <a:r>
              <a:rPr lang="zh-CN" altLang="zh-CN" dirty="0"/>
              <a:t>，将</a:t>
            </a:r>
            <a:r>
              <a:rPr lang="en-US" altLang="zh-CN" dirty="0"/>
              <a:t>ADC_Sequence_1_ISR</a:t>
            </a:r>
            <a:r>
              <a:rPr lang="zh-CN" altLang="zh-CN" dirty="0"/>
              <a:t>中断名称</a:t>
            </a:r>
            <a:r>
              <a:rPr lang="en-US" altLang="zh-CN" dirty="0"/>
              <a:t>EXTERN</a:t>
            </a:r>
            <a:r>
              <a:rPr lang="zh-CN" altLang="zh-CN" dirty="0"/>
              <a:t>，代码如下</a:t>
            </a:r>
            <a:r>
              <a:rPr lang="zh-CN" altLang="zh-CN" dirty="0" smtClean="0"/>
              <a:t>：</a:t>
            </a:r>
            <a:endParaRPr lang="en-US" altLang="zh-CN" dirty="0" smtClean="0"/>
          </a:p>
          <a:p>
            <a:r>
              <a:rPr lang="en-US" altLang="zh-CN" i="1" dirty="0"/>
              <a:t>Place code into the reset code section.</a:t>
            </a:r>
            <a:endParaRPr lang="zh-CN" altLang="zh-CN" dirty="0"/>
          </a:p>
          <a:p>
            <a:r>
              <a:rPr lang="en-US" altLang="zh-CN" i="1" dirty="0"/>
              <a:t>;</a:t>
            </a:r>
            <a:endParaRPr lang="zh-CN" altLang="zh-CN" dirty="0"/>
          </a:p>
          <a:p>
            <a:r>
              <a:rPr lang="en-US" altLang="zh-CN" i="1" dirty="0"/>
              <a:t>;******************************************************************************</a:t>
            </a:r>
            <a:endParaRPr lang="zh-CN" altLang="zh-CN" dirty="0"/>
          </a:p>
          <a:p>
            <a:r>
              <a:rPr lang="en-US" altLang="zh-CN" i="1" dirty="0"/>
              <a:t>        AREA    RESET, CODE, READONLY</a:t>
            </a:r>
            <a:endParaRPr lang="zh-CN" altLang="zh-CN" dirty="0"/>
          </a:p>
          <a:p>
            <a:r>
              <a:rPr lang="en-US" altLang="zh-CN" i="1" dirty="0"/>
              <a:t>        THUMB</a:t>
            </a:r>
            <a:endParaRPr lang="zh-CN" altLang="zh-CN" dirty="0"/>
          </a:p>
          <a:p>
            <a:r>
              <a:rPr lang="en-US" altLang="zh-CN" i="1" dirty="0"/>
              <a:t>        …</a:t>
            </a:r>
            <a:endParaRPr lang="zh-CN" altLang="zh-CN" dirty="0"/>
          </a:p>
          <a:p>
            <a:r>
              <a:rPr lang="en-US" altLang="zh-CN" i="1" dirty="0"/>
              <a:t>		 …</a:t>
            </a:r>
            <a:endParaRPr lang="zh-CN" altLang="zh-CN" dirty="0"/>
          </a:p>
          <a:p>
            <a:r>
              <a:rPr lang="en-US" altLang="zh-CN" i="1" dirty="0"/>
              <a:t>		 EXTERN  ADC_Sequence_1_ISR</a:t>
            </a:r>
            <a:endParaRPr lang="zh-CN" altLang="zh-CN" dirty="0"/>
          </a:p>
          <a:p>
            <a:endParaRPr lang="zh-CN" altLang="en-US" dirty="0"/>
          </a:p>
        </p:txBody>
      </p:sp>
    </p:spTree>
    <p:extLst>
      <p:ext uri="{BB962C8B-B14F-4D97-AF65-F5344CB8AC3E}">
        <p14:creationId xmlns:p14="http://schemas.microsoft.com/office/powerpoint/2010/main" val="8337589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然后，使用到的中断对应的中断向量名称改为定义中断服务函数时的名称：</a:t>
            </a:r>
          </a:p>
          <a:p>
            <a:r>
              <a:rPr lang="en-US" altLang="zh-CN" i="1" dirty="0"/>
              <a:t>DCD     ADC_Sequence_1_ISR        ; ADC Sequence 1</a:t>
            </a:r>
            <a:endParaRPr lang="zh-CN" altLang="en-US" dirty="0"/>
          </a:p>
        </p:txBody>
      </p:sp>
    </p:spTree>
    <p:extLst>
      <p:ext uri="{BB962C8B-B14F-4D97-AF65-F5344CB8AC3E}">
        <p14:creationId xmlns:p14="http://schemas.microsoft.com/office/powerpoint/2010/main" val="3679954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实验流程图</a:t>
            </a:r>
            <a:endParaRPr lang="zh-CN" alt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868362"/>
            <a:ext cx="3263373" cy="601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147888"/>
            <a:ext cx="9334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9499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实验步骤</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本实验要求同学们完成的代码有三个部分</a:t>
            </a:r>
            <a:endParaRPr lang="en-US" altLang="zh-CN" dirty="0" smtClean="0"/>
          </a:p>
          <a:p>
            <a:pPr>
              <a:buFont typeface="Wingdings" pitchFamily="2" charset="2"/>
              <a:buChar char="l"/>
            </a:pPr>
            <a:r>
              <a:rPr lang="en-US" altLang="zh-CN" dirty="0" smtClean="0"/>
              <a:t>Step1:</a:t>
            </a:r>
            <a:r>
              <a:rPr lang="en-US" altLang="zh-CN" b="1" dirty="0" smtClean="0">
                <a:latin typeface="Cambria"/>
                <a:ea typeface="宋体"/>
                <a:cs typeface="Times New Roman"/>
              </a:rPr>
              <a:t>ADCConfigure.c</a:t>
            </a:r>
            <a:r>
              <a:rPr lang="zh-CN" altLang="zh-CN" b="1" dirty="0">
                <a:latin typeface="Cambria"/>
                <a:ea typeface="宋体"/>
                <a:cs typeface="Times New Roman"/>
              </a:rPr>
              <a:t>函数</a:t>
            </a:r>
            <a:r>
              <a:rPr lang="zh-CN" altLang="zh-CN" b="1" dirty="0" smtClean="0">
                <a:latin typeface="Cambria"/>
                <a:ea typeface="宋体"/>
                <a:cs typeface="Times New Roman"/>
              </a:rPr>
              <a:t>封装</a:t>
            </a:r>
            <a:endParaRPr lang="en-US" altLang="zh-CN" b="1" dirty="0" smtClean="0">
              <a:latin typeface="Cambria"/>
              <a:ea typeface="宋体"/>
              <a:cs typeface="Times New Roman"/>
            </a:endParaRPr>
          </a:p>
          <a:p>
            <a:pPr indent="0">
              <a:spcAft>
                <a:spcPts val="0"/>
              </a:spcAft>
              <a:buNone/>
            </a:pPr>
            <a:r>
              <a:rPr lang="zh-CN" altLang="zh-CN" kern="100" dirty="0">
                <a:latin typeface="Calibri"/>
                <a:ea typeface="宋体"/>
                <a:cs typeface="Times New Roman"/>
              </a:rPr>
              <a:t>建立一个空白文档以键入</a:t>
            </a:r>
            <a:r>
              <a:rPr lang="en-US" altLang="zh-CN" kern="100" dirty="0">
                <a:latin typeface="Calibri"/>
                <a:ea typeface="宋体"/>
                <a:cs typeface="Times New Roman"/>
              </a:rPr>
              <a:t>ADC</a:t>
            </a:r>
            <a:r>
              <a:rPr lang="zh-CN" altLang="zh-CN" kern="100" dirty="0">
                <a:latin typeface="Calibri"/>
                <a:ea typeface="宋体"/>
                <a:cs typeface="Times New Roman"/>
              </a:rPr>
              <a:t>驱动程序，文档</a:t>
            </a:r>
            <a:r>
              <a:rPr lang="zh-CN" altLang="zh-CN" kern="100" dirty="0" smtClean="0">
                <a:latin typeface="Calibri"/>
                <a:ea typeface="宋体"/>
                <a:cs typeface="Times New Roman"/>
              </a:rPr>
              <a:t>保存至</a:t>
            </a:r>
            <a:r>
              <a:rPr lang="en-US" altLang="zh-CN" kern="100" dirty="0" smtClean="0">
                <a:latin typeface="Calibri"/>
                <a:ea typeface="宋体"/>
                <a:cs typeface="Times New Roman"/>
              </a:rPr>
              <a:t>StellarisWareforC1/codes/LM3S9B96_Experiment/ADC-Thumbwheel</a:t>
            </a:r>
            <a:r>
              <a:rPr lang="en-US" altLang="zh-CN" kern="100" dirty="0">
                <a:latin typeface="Calibri"/>
                <a:ea typeface="宋体"/>
                <a:cs typeface="Times New Roman"/>
              </a:rPr>
              <a:t>/,</a:t>
            </a:r>
            <a:r>
              <a:rPr lang="zh-CN" altLang="zh-CN" kern="100" dirty="0">
                <a:latin typeface="Calibri"/>
                <a:ea typeface="宋体"/>
                <a:cs typeface="Times New Roman"/>
              </a:rPr>
              <a:t>命名为</a:t>
            </a:r>
            <a:r>
              <a:rPr lang="en-US" altLang="zh-CN" kern="100" dirty="0" err="1">
                <a:latin typeface="Calibri"/>
                <a:ea typeface="宋体"/>
                <a:cs typeface="Times New Roman"/>
              </a:rPr>
              <a:t>ADCConfigure.c</a:t>
            </a:r>
            <a:r>
              <a:rPr lang="zh-CN" altLang="zh-CN" kern="100" dirty="0">
                <a:latin typeface="Calibri"/>
                <a:ea typeface="宋体"/>
                <a:cs typeface="Times New Roman"/>
              </a:rPr>
              <a:t>，然后将该文件加入工程的</a:t>
            </a:r>
            <a:r>
              <a:rPr lang="en-US" altLang="zh-CN" kern="100" dirty="0">
                <a:latin typeface="Calibri"/>
                <a:ea typeface="宋体"/>
                <a:cs typeface="Times New Roman"/>
              </a:rPr>
              <a:t>Source Group</a:t>
            </a:r>
            <a:r>
              <a:rPr lang="zh-CN" altLang="zh-CN" kern="100" dirty="0">
                <a:latin typeface="Calibri"/>
                <a:ea typeface="宋体"/>
                <a:cs typeface="Times New Roman"/>
              </a:rPr>
              <a:t>中。</a:t>
            </a:r>
            <a:endParaRPr lang="zh-CN" altLang="zh-CN" sz="2000" kern="100" dirty="0">
              <a:latin typeface="Calibri"/>
              <a:ea typeface="宋体"/>
              <a:cs typeface="Times New Roman"/>
            </a:endParaRPr>
          </a:p>
          <a:p>
            <a:pPr marL="0" indent="0">
              <a:buNone/>
            </a:pPr>
            <a:endParaRPr lang="zh-CN" altLang="en-US" dirty="0"/>
          </a:p>
        </p:txBody>
      </p:sp>
    </p:spTree>
    <p:extLst>
      <p:ext uri="{BB962C8B-B14F-4D97-AF65-F5344CB8AC3E}">
        <p14:creationId xmlns:p14="http://schemas.microsoft.com/office/powerpoint/2010/main" val="2337851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itchFamily="2" charset="2"/>
              <a:buChar char="l"/>
            </a:pPr>
            <a:r>
              <a:rPr lang="en-US" altLang="zh-CN" dirty="0" smtClean="0"/>
              <a:t>Step2:</a:t>
            </a:r>
            <a:r>
              <a:rPr lang="zh-CN" altLang="zh-CN" b="1" dirty="0">
                <a:latin typeface="Cambria"/>
                <a:ea typeface="宋体"/>
                <a:cs typeface="Times New Roman"/>
              </a:rPr>
              <a:t>在</a:t>
            </a:r>
            <a:r>
              <a:rPr lang="en-US" altLang="zh-CN" b="1" dirty="0" err="1">
                <a:latin typeface="Cambria"/>
                <a:ea typeface="宋体"/>
                <a:cs typeface="Times New Roman"/>
              </a:rPr>
              <a:t>SysTickISR.c</a:t>
            </a:r>
            <a:r>
              <a:rPr lang="zh-CN" altLang="zh-CN" b="1" dirty="0" smtClean="0">
                <a:latin typeface="Cambria"/>
                <a:ea typeface="宋体"/>
                <a:cs typeface="Times New Roman"/>
              </a:rPr>
              <a:t>最后添加代码</a:t>
            </a:r>
            <a:endParaRPr lang="en-US" altLang="zh-CN" b="1" dirty="0" smtClean="0">
              <a:latin typeface="Cambria"/>
              <a:ea typeface="宋体"/>
              <a:cs typeface="Times New Roman"/>
            </a:endParaRPr>
          </a:p>
          <a:p>
            <a:pPr indent="0" algn="just">
              <a:spcAft>
                <a:spcPts val="0"/>
              </a:spcAft>
              <a:buNone/>
            </a:pPr>
            <a:r>
              <a:rPr lang="en-US" altLang="zh-CN" i="1" kern="100" dirty="0" err="1">
                <a:latin typeface="Times New Roman"/>
                <a:ea typeface="宋体"/>
                <a:cs typeface="Times New Roman"/>
              </a:rPr>
              <a:t>ADCTriggerCounter</a:t>
            </a:r>
            <a:r>
              <a:rPr lang="en-US" altLang="zh-CN" i="1" kern="100" dirty="0">
                <a:latin typeface="Times New Roman"/>
                <a:ea typeface="宋体"/>
                <a:cs typeface="Times New Roman"/>
              </a:rPr>
              <a:t>++;</a:t>
            </a:r>
            <a:endParaRPr lang="zh-CN" altLang="zh-CN" kern="100" dirty="0">
              <a:latin typeface="Calibri"/>
              <a:ea typeface="宋体"/>
              <a:cs typeface="Times New Roman"/>
            </a:endParaRPr>
          </a:p>
          <a:p>
            <a:pPr marL="0" indent="0" algn="just">
              <a:spcAft>
                <a:spcPts val="0"/>
              </a:spcAft>
              <a:buNone/>
            </a:pPr>
            <a:r>
              <a:rPr lang="en-US" altLang="zh-CN" i="1" kern="100" dirty="0">
                <a:latin typeface="Times New Roman"/>
                <a:ea typeface="宋体"/>
                <a:cs typeface="Times New Roman"/>
              </a:rPr>
              <a:t>		if (</a:t>
            </a:r>
            <a:r>
              <a:rPr lang="en-US" altLang="zh-CN" i="1" kern="100" dirty="0" err="1">
                <a:latin typeface="Times New Roman"/>
                <a:ea typeface="宋体"/>
                <a:cs typeface="Times New Roman"/>
              </a:rPr>
              <a:t>ADCTriggerCounter</a:t>
            </a:r>
            <a:r>
              <a:rPr lang="en-US" altLang="zh-CN" i="1" kern="100" dirty="0">
                <a:latin typeface="Times New Roman"/>
                <a:ea typeface="宋体"/>
                <a:cs typeface="Times New Roman"/>
              </a:rPr>
              <a:t>==50)</a:t>
            </a:r>
            <a:endParaRPr lang="zh-CN" altLang="zh-CN" kern="100" dirty="0">
              <a:latin typeface="Calibri"/>
              <a:ea typeface="宋体"/>
              <a:cs typeface="Times New Roman"/>
            </a:endParaRPr>
          </a:p>
          <a:p>
            <a:pPr marL="0" indent="0" algn="just">
              <a:spcAft>
                <a:spcPts val="0"/>
              </a:spcAft>
              <a:buNone/>
            </a:pPr>
            <a:r>
              <a:rPr lang="en-US" altLang="zh-CN" sz="3600" kern="100" dirty="0">
                <a:latin typeface="Times New Roman"/>
                <a:ea typeface="宋体"/>
                <a:cs typeface="Times New Roman"/>
              </a:rPr>
              <a:t>		</a:t>
            </a:r>
            <a:r>
              <a:rPr lang="en-US" altLang="zh-CN" i="1" kern="100" dirty="0">
                <a:latin typeface="Times New Roman"/>
                <a:ea typeface="宋体"/>
                <a:cs typeface="Times New Roman"/>
              </a:rPr>
              <a:t>{</a:t>
            </a:r>
            <a:endParaRPr lang="zh-CN" altLang="zh-CN" kern="100" dirty="0">
              <a:latin typeface="Calibri"/>
              <a:ea typeface="宋体"/>
              <a:cs typeface="Times New Roman"/>
            </a:endParaRPr>
          </a:p>
          <a:p>
            <a:pPr marL="0" indent="0" algn="just">
              <a:spcAft>
                <a:spcPts val="0"/>
              </a:spcAft>
              <a:buNone/>
            </a:pPr>
            <a:r>
              <a:rPr lang="en-US" altLang="zh-CN" i="1" kern="100" dirty="0">
                <a:latin typeface="Times New Roman"/>
                <a:ea typeface="宋体"/>
                <a:cs typeface="Times New Roman"/>
              </a:rPr>
              <a:t>			</a:t>
            </a:r>
            <a:r>
              <a:rPr lang="en-US" altLang="zh-CN" i="1" kern="100" dirty="0" err="1">
                <a:latin typeface="Times New Roman"/>
                <a:ea typeface="宋体"/>
                <a:cs typeface="Times New Roman"/>
              </a:rPr>
              <a:t>ADCTriggerCounter</a:t>
            </a:r>
            <a:r>
              <a:rPr lang="en-US" altLang="zh-CN" i="1" kern="100" dirty="0">
                <a:latin typeface="Times New Roman"/>
                <a:ea typeface="宋体"/>
                <a:cs typeface="Times New Roman"/>
              </a:rPr>
              <a:t>=0;</a:t>
            </a:r>
            <a:endParaRPr lang="zh-CN" altLang="zh-CN" kern="100" dirty="0">
              <a:latin typeface="Calibri"/>
              <a:ea typeface="宋体"/>
              <a:cs typeface="Times New Roman"/>
            </a:endParaRPr>
          </a:p>
          <a:p>
            <a:pPr marL="0" indent="0" algn="just">
              <a:spcAft>
                <a:spcPts val="0"/>
              </a:spcAft>
              <a:buNone/>
            </a:pPr>
            <a:r>
              <a:rPr lang="en-US" altLang="zh-CN" i="1" kern="100" dirty="0">
                <a:latin typeface="Times New Roman"/>
                <a:ea typeface="宋体"/>
                <a:cs typeface="Times New Roman"/>
              </a:rPr>
              <a:t>			[</a:t>
            </a:r>
            <a:r>
              <a:rPr lang="zh-CN" altLang="zh-CN" i="1" kern="100" dirty="0">
                <a:latin typeface="Times New Roman"/>
                <a:ea typeface="宋体"/>
                <a:cs typeface="Times New Roman"/>
              </a:rPr>
              <a:t>请添加代码</a:t>
            </a:r>
            <a:r>
              <a:rPr lang="en-US" altLang="zh-CN" i="1" kern="100" dirty="0">
                <a:latin typeface="Times New Roman"/>
                <a:ea typeface="宋体"/>
                <a:cs typeface="Times New Roman"/>
              </a:rPr>
              <a:t>];             //</a:t>
            </a:r>
            <a:r>
              <a:rPr lang="zh-CN" altLang="zh-CN" i="1" kern="100" dirty="0">
                <a:latin typeface="Times New Roman"/>
                <a:ea typeface="宋体"/>
                <a:cs typeface="Times New Roman"/>
              </a:rPr>
              <a:t>引起一次处理器触发</a:t>
            </a:r>
            <a:r>
              <a:rPr lang="en-US" altLang="zh-CN" i="1" kern="100" dirty="0">
                <a:latin typeface="Times New Roman"/>
                <a:ea typeface="宋体"/>
                <a:cs typeface="Times New Roman"/>
              </a:rPr>
              <a:t>ADC</a:t>
            </a:r>
            <a:r>
              <a:rPr lang="zh-CN" altLang="zh-CN" i="1" kern="100" dirty="0">
                <a:latin typeface="Times New Roman"/>
                <a:ea typeface="宋体"/>
                <a:cs typeface="Times New Roman"/>
              </a:rPr>
              <a:t>采样</a:t>
            </a:r>
            <a:endParaRPr lang="zh-CN" altLang="zh-CN" kern="100" dirty="0">
              <a:latin typeface="Calibri"/>
              <a:ea typeface="宋体"/>
              <a:cs typeface="Times New Roman"/>
            </a:endParaRPr>
          </a:p>
          <a:p>
            <a:pPr marL="0" indent="0">
              <a:buNone/>
            </a:pPr>
            <a:endParaRPr lang="zh-CN" altLang="en-US" dirty="0"/>
          </a:p>
        </p:txBody>
      </p:sp>
    </p:spTree>
    <p:extLst>
      <p:ext uri="{BB962C8B-B14F-4D97-AF65-F5344CB8AC3E}">
        <p14:creationId xmlns:p14="http://schemas.microsoft.com/office/powerpoint/2010/main" val="66273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pPr algn="just">
              <a:spcBef>
                <a:spcPts val="600"/>
              </a:spcBef>
              <a:spcAft>
                <a:spcPts val="600"/>
              </a:spcAft>
              <a:buFont typeface="Wingdings" pitchFamily="2" charset="2"/>
              <a:buChar char="l"/>
            </a:pPr>
            <a:r>
              <a:rPr lang="en-US" altLang="zh-CN" sz="4400" b="1" kern="100" dirty="0">
                <a:solidFill>
                  <a:schemeClr val="accent6"/>
                </a:solidFill>
                <a:latin typeface="Cambria"/>
                <a:ea typeface="宋体"/>
                <a:cs typeface="Times New Roman"/>
              </a:rPr>
              <a:t>Step3</a:t>
            </a:r>
            <a:r>
              <a:rPr lang="zh-CN" altLang="zh-CN" sz="4400" b="1" kern="100" dirty="0">
                <a:solidFill>
                  <a:schemeClr val="accent6"/>
                </a:solidFill>
                <a:latin typeface="Cambria"/>
                <a:ea typeface="宋体"/>
                <a:cs typeface="Times New Roman"/>
              </a:rPr>
              <a:t>：编写</a:t>
            </a:r>
            <a:r>
              <a:rPr lang="en-US" altLang="zh-CN" sz="4400" b="1" kern="100" dirty="0" err="1">
                <a:solidFill>
                  <a:schemeClr val="accent6"/>
                </a:solidFill>
                <a:latin typeface="Cambria"/>
                <a:ea typeface="宋体"/>
                <a:cs typeface="Times New Roman"/>
              </a:rPr>
              <a:t>ADCISR.c</a:t>
            </a:r>
            <a:r>
              <a:rPr lang="zh-CN" altLang="zh-CN" sz="4400" b="1" kern="100" dirty="0">
                <a:solidFill>
                  <a:schemeClr val="accent6"/>
                </a:solidFill>
                <a:latin typeface="Cambria"/>
                <a:ea typeface="宋体"/>
                <a:cs typeface="Times New Roman"/>
              </a:rPr>
              <a:t>中断服务函数</a:t>
            </a:r>
            <a:endParaRPr lang="zh-CN" altLang="zh-CN" sz="4400" b="1" kern="100" dirty="0">
              <a:solidFill>
                <a:schemeClr val="accent6"/>
              </a:solidFill>
              <a:latin typeface="Calibri"/>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#include "</a:t>
            </a:r>
            <a:r>
              <a:rPr lang="en-US" altLang="zh-CN" i="1" kern="100" dirty="0" err="1">
                <a:solidFill>
                  <a:schemeClr val="accent6"/>
                </a:solidFill>
                <a:latin typeface="Times New Roman"/>
                <a:ea typeface="宋体"/>
                <a:cs typeface="Times New Roman"/>
              </a:rPr>
              <a:t>HardwareLibrary.h</a:t>
            </a:r>
            <a:r>
              <a:rPr lang="en-US" altLang="zh-CN" i="1" kern="100" dirty="0">
                <a:solidFill>
                  <a:schemeClr val="accent6"/>
                </a:solidFill>
                <a:latin typeface="Times New Roman"/>
                <a:ea typeface="宋体"/>
                <a:cs typeface="Times New Roman"/>
              </a:rPr>
              <a:t>"</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#include "</a:t>
            </a:r>
            <a:r>
              <a:rPr lang="en-US" altLang="zh-CN" i="1" kern="100" dirty="0" err="1">
                <a:solidFill>
                  <a:schemeClr val="accent6"/>
                </a:solidFill>
                <a:latin typeface="Times New Roman"/>
                <a:ea typeface="宋体"/>
                <a:cs typeface="Times New Roman"/>
              </a:rPr>
              <a:t>LuminaryDriverLibrary.h</a:t>
            </a:r>
            <a:r>
              <a:rPr lang="en-US" altLang="zh-CN" i="1" kern="100" dirty="0">
                <a:solidFill>
                  <a:schemeClr val="accent6"/>
                </a:solidFill>
                <a:latin typeface="Times New Roman"/>
                <a:ea typeface="宋体"/>
                <a:cs typeface="Times New Roman"/>
              </a:rPr>
              <a:t>"</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 </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#include "</a:t>
            </a:r>
            <a:r>
              <a:rPr lang="en-US" altLang="zh-CN" i="1" kern="100" dirty="0" err="1">
                <a:solidFill>
                  <a:schemeClr val="accent6"/>
                </a:solidFill>
                <a:latin typeface="Times New Roman"/>
                <a:ea typeface="宋体"/>
                <a:cs typeface="Times New Roman"/>
              </a:rPr>
              <a:t>ADCISR.h</a:t>
            </a:r>
            <a:r>
              <a:rPr lang="en-US" altLang="zh-CN" i="1" kern="100" dirty="0">
                <a:solidFill>
                  <a:schemeClr val="accent6"/>
                </a:solidFill>
                <a:latin typeface="Times New Roman"/>
                <a:ea typeface="宋体"/>
                <a:cs typeface="Times New Roman"/>
              </a:rPr>
              <a:t>"                                //</a:t>
            </a:r>
            <a:r>
              <a:rPr lang="zh-CN" altLang="zh-CN" i="1" kern="100" dirty="0">
                <a:solidFill>
                  <a:schemeClr val="accent6"/>
                </a:solidFill>
                <a:latin typeface="Times New Roman"/>
                <a:ea typeface="宋体"/>
                <a:cs typeface="Times New Roman"/>
              </a:rPr>
              <a:t>包含头文件</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unsigned long </a:t>
            </a:r>
            <a:r>
              <a:rPr lang="en-US" altLang="zh-CN" i="1" kern="100" dirty="0" err="1">
                <a:solidFill>
                  <a:schemeClr val="accent6"/>
                </a:solidFill>
                <a:latin typeface="Times New Roman"/>
                <a:ea typeface="宋体"/>
                <a:cs typeface="Times New Roman"/>
              </a:rPr>
              <a:t>MeasureResult_Thumbwheel</a:t>
            </a:r>
            <a:r>
              <a:rPr lang="en-US" altLang="zh-CN" i="1" kern="100" dirty="0">
                <a:solidFill>
                  <a:schemeClr val="accent6"/>
                </a:solidFill>
                <a:latin typeface="Times New Roman"/>
                <a:ea typeface="宋体"/>
                <a:cs typeface="Times New Roman"/>
              </a:rPr>
              <a:t>=0;</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void ADC_Sequence_0_ISR(void)</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	unsigned long </a:t>
            </a:r>
            <a:r>
              <a:rPr lang="en-US" altLang="zh-CN" i="1" kern="100" dirty="0" err="1">
                <a:solidFill>
                  <a:schemeClr val="accent6"/>
                </a:solidFill>
                <a:latin typeface="Times New Roman"/>
                <a:ea typeface="宋体"/>
                <a:cs typeface="Times New Roman"/>
              </a:rPr>
              <a:t>ulStatus</a:t>
            </a:r>
            <a:r>
              <a:rPr lang="en-US" altLang="zh-CN" i="1" kern="100" dirty="0">
                <a:solidFill>
                  <a:schemeClr val="accent6"/>
                </a:solidFill>
                <a:latin typeface="Times New Roman"/>
                <a:ea typeface="宋体"/>
                <a:cs typeface="Times New Roman"/>
              </a:rPr>
              <a:t>;</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	</a:t>
            </a:r>
            <a:r>
              <a:rPr lang="en-US" altLang="zh-CN" i="1" kern="100" dirty="0" err="1">
                <a:solidFill>
                  <a:schemeClr val="accent6"/>
                </a:solidFill>
                <a:latin typeface="Times New Roman"/>
                <a:ea typeface="宋体"/>
                <a:cs typeface="Times New Roman"/>
              </a:rPr>
              <a:t>ulStatus</a:t>
            </a:r>
            <a:r>
              <a:rPr lang="en-US" altLang="zh-CN" i="1" kern="100" dirty="0">
                <a:solidFill>
                  <a:schemeClr val="accent6"/>
                </a:solidFill>
                <a:latin typeface="Times New Roman"/>
                <a:ea typeface="宋体"/>
                <a:cs typeface="Times New Roman"/>
              </a:rPr>
              <a:t>=</a:t>
            </a:r>
            <a:r>
              <a:rPr lang="en-US" altLang="zh-CN" i="1" kern="100" dirty="0" err="1">
                <a:solidFill>
                  <a:schemeClr val="accent6"/>
                </a:solidFill>
                <a:latin typeface="Times New Roman"/>
                <a:ea typeface="宋体"/>
                <a:cs typeface="Times New Roman"/>
              </a:rPr>
              <a:t>ADCIntStatus</a:t>
            </a:r>
            <a:r>
              <a:rPr lang="en-US" altLang="zh-CN" i="1" kern="100" dirty="0">
                <a:solidFill>
                  <a:schemeClr val="accent6"/>
                </a:solidFill>
                <a:latin typeface="Times New Roman"/>
                <a:ea typeface="宋体"/>
                <a:cs typeface="Times New Roman"/>
              </a:rPr>
              <a:t>(ADC0_BASE,0,true);</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	</a:t>
            </a:r>
            <a:r>
              <a:rPr lang="en-US" altLang="zh-CN" i="1" kern="100" dirty="0" err="1">
                <a:solidFill>
                  <a:schemeClr val="accent6"/>
                </a:solidFill>
                <a:latin typeface="Times New Roman"/>
                <a:ea typeface="宋体"/>
                <a:cs typeface="Times New Roman"/>
              </a:rPr>
              <a:t>ADCIntClear</a:t>
            </a:r>
            <a:r>
              <a:rPr lang="en-US" altLang="zh-CN" i="1" kern="100" dirty="0">
                <a:solidFill>
                  <a:schemeClr val="accent6"/>
                </a:solidFill>
                <a:latin typeface="Times New Roman"/>
                <a:ea typeface="宋体"/>
                <a:cs typeface="Times New Roman"/>
              </a:rPr>
              <a:t>(ADC0_BASE,0);</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	if (</a:t>
            </a:r>
            <a:r>
              <a:rPr lang="en-US" altLang="zh-CN" i="1" kern="100" dirty="0" err="1">
                <a:solidFill>
                  <a:schemeClr val="accent6"/>
                </a:solidFill>
                <a:latin typeface="Times New Roman"/>
                <a:ea typeface="宋体"/>
                <a:cs typeface="Times New Roman"/>
              </a:rPr>
              <a:t>ulStatus</a:t>
            </a:r>
            <a:r>
              <a:rPr lang="en-US" altLang="zh-CN" i="1" kern="100" dirty="0">
                <a:solidFill>
                  <a:schemeClr val="accent6"/>
                </a:solidFill>
                <a:latin typeface="Times New Roman"/>
                <a:ea typeface="宋体"/>
                <a:cs typeface="Times New Roman"/>
              </a:rPr>
              <a:t>)    </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	{</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		[</a:t>
            </a:r>
            <a:r>
              <a:rPr lang="zh-CN" altLang="zh-CN" i="1" kern="100" dirty="0">
                <a:solidFill>
                  <a:schemeClr val="accent6"/>
                </a:solidFill>
                <a:latin typeface="Times New Roman"/>
                <a:ea typeface="宋体"/>
                <a:cs typeface="Times New Roman"/>
              </a:rPr>
              <a:t>请添加代码</a:t>
            </a:r>
            <a:r>
              <a:rPr lang="en-US" altLang="zh-CN" i="1" kern="100" dirty="0">
                <a:solidFill>
                  <a:schemeClr val="accent6"/>
                </a:solidFill>
                <a:latin typeface="Times New Roman"/>
                <a:ea typeface="宋体"/>
                <a:cs typeface="Times New Roman"/>
              </a:rPr>
              <a:t>];          //</a:t>
            </a:r>
            <a:r>
              <a:rPr lang="zh-CN" altLang="zh-CN" i="1" kern="100" dirty="0">
                <a:solidFill>
                  <a:schemeClr val="accent6"/>
                </a:solidFill>
                <a:latin typeface="Times New Roman"/>
                <a:ea typeface="宋体"/>
                <a:cs typeface="Times New Roman"/>
              </a:rPr>
              <a:t>把采样序列获得的数据读入</a:t>
            </a:r>
            <a:r>
              <a:rPr lang="en-US" altLang="zh-CN" i="1" kern="100" dirty="0" err="1">
                <a:solidFill>
                  <a:schemeClr val="accent6"/>
                </a:solidFill>
                <a:latin typeface="Times New Roman"/>
                <a:ea typeface="宋体"/>
                <a:cs typeface="Times New Roman"/>
              </a:rPr>
              <a:t>MeasureResult_Thumbwheel</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		</a:t>
            </a:r>
            <a:r>
              <a:rPr lang="en-US" altLang="zh-CN" i="1" kern="100" dirty="0" err="1">
                <a:solidFill>
                  <a:schemeClr val="accent6"/>
                </a:solidFill>
                <a:latin typeface="Times New Roman"/>
                <a:ea typeface="宋体"/>
                <a:cs typeface="Times New Roman"/>
              </a:rPr>
              <a:t>LCDDrawingFlag_Thumbwheel</a:t>
            </a:r>
            <a:r>
              <a:rPr lang="en-US" altLang="zh-CN" i="1" kern="100" dirty="0">
                <a:solidFill>
                  <a:schemeClr val="accent6"/>
                </a:solidFill>
                <a:latin typeface="Times New Roman"/>
                <a:ea typeface="宋体"/>
                <a:cs typeface="Times New Roman"/>
              </a:rPr>
              <a:t>= true;	 </a:t>
            </a:r>
            <a:endParaRPr lang="zh-CN" altLang="zh-CN" kern="100" dirty="0">
              <a:solidFill>
                <a:schemeClr val="accent6"/>
              </a:solidFill>
              <a:latin typeface="Calibri"/>
              <a:ea typeface="宋体"/>
              <a:cs typeface="Times New Roman"/>
            </a:endParaRPr>
          </a:p>
          <a:p>
            <a:pPr marL="0" indent="0" algn="just">
              <a:spcAft>
                <a:spcPts val="0"/>
              </a:spcAft>
              <a:buNone/>
            </a:pPr>
            <a:r>
              <a:rPr lang="en-US" altLang="zh-CN" i="1" kern="100" dirty="0">
                <a:solidFill>
                  <a:schemeClr val="accent6"/>
                </a:solidFill>
                <a:latin typeface="Times New Roman"/>
                <a:ea typeface="宋体"/>
                <a:cs typeface="Times New Roman"/>
              </a:rPr>
              <a:t>	}</a:t>
            </a:r>
            <a:endParaRPr lang="zh-CN" altLang="zh-CN" kern="100" dirty="0">
              <a:solidFill>
                <a:schemeClr val="accent6"/>
              </a:solidFill>
              <a:latin typeface="Calibri"/>
              <a:ea typeface="宋体"/>
              <a:cs typeface="Times New Roman"/>
            </a:endParaRPr>
          </a:p>
          <a:p>
            <a:pPr marL="0" indent="0">
              <a:buNone/>
            </a:pPr>
            <a:r>
              <a:rPr lang="en-US" altLang="zh-CN" i="1" dirty="0">
                <a:solidFill>
                  <a:schemeClr val="accent6"/>
                </a:solidFill>
                <a:latin typeface="Times New Roman"/>
                <a:ea typeface="宋体"/>
              </a:rPr>
              <a:t>}</a:t>
            </a:r>
            <a:endParaRPr lang="zh-CN" altLang="en-US" dirty="0">
              <a:solidFill>
                <a:schemeClr val="accent6"/>
              </a:solidFill>
            </a:endParaRPr>
          </a:p>
        </p:txBody>
      </p:sp>
    </p:spTree>
    <p:extLst>
      <p:ext uri="{BB962C8B-B14F-4D97-AF65-F5344CB8AC3E}">
        <p14:creationId xmlns:p14="http://schemas.microsoft.com/office/powerpoint/2010/main" val="3724542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spcAft>
                <a:spcPts val="0"/>
              </a:spcAft>
            </a:pPr>
            <a:r>
              <a:rPr lang="zh-CN" altLang="zh-CN" kern="100" dirty="0">
                <a:latin typeface="Calibri"/>
                <a:ea typeface="宋体"/>
                <a:cs typeface="Times New Roman"/>
              </a:rPr>
              <a:t>在本实验中，有必要说明的几点如下，请同学参见给出的程序加以理解</a:t>
            </a:r>
          </a:p>
          <a:p>
            <a:pPr>
              <a:buFont typeface="Wingdings" pitchFamily="2" charset="2"/>
              <a:buChar char="l"/>
            </a:pPr>
            <a:r>
              <a:rPr lang="en-US" altLang="zh-CN" b="1" dirty="0"/>
              <a:t>Step1</a:t>
            </a:r>
            <a:r>
              <a:rPr lang="zh-CN" altLang="zh-CN" b="1" dirty="0"/>
              <a:t>：使能</a:t>
            </a:r>
            <a:r>
              <a:rPr lang="en-US" altLang="zh-CN" b="1" dirty="0" smtClean="0"/>
              <a:t>Thumbwheel</a:t>
            </a:r>
          </a:p>
          <a:p>
            <a:pPr marL="0" indent="0">
              <a:buNone/>
            </a:pPr>
            <a:r>
              <a:rPr lang="zh-CN" altLang="zh-CN" dirty="0"/>
              <a:t>在</a:t>
            </a:r>
            <a:r>
              <a:rPr lang="en-US" altLang="zh-CN" dirty="0" err="1"/>
              <a:t>GPIODriverConfigure.c</a:t>
            </a:r>
            <a:r>
              <a:rPr lang="zh-CN" altLang="zh-CN" dirty="0"/>
              <a:t>中的如下代码的作用是使能</a:t>
            </a:r>
            <a:r>
              <a:rPr lang="en-US" altLang="zh-CN" dirty="0"/>
              <a:t>Thumbwheel</a:t>
            </a:r>
            <a:endParaRPr lang="zh-CN" altLang="zh-CN" dirty="0"/>
          </a:p>
          <a:p>
            <a:r>
              <a:rPr lang="en-US" altLang="zh-CN" i="1" dirty="0" err="1"/>
              <a:t>GPIOPinTypeADC</a:t>
            </a:r>
            <a:r>
              <a:rPr lang="en-US" altLang="zh-CN" i="1" dirty="0"/>
              <a:t>(THUMBWHEEL_BASE,THUMBWHEEL_PIN);	//Set  </a:t>
            </a:r>
            <a:r>
              <a:rPr lang="en-US" altLang="zh-CN" i="1" dirty="0" err="1"/>
              <a:t>ADC_Thumbwheel</a:t>
            </a:r>
            <a:endParaRPr lang="zh-CN" altLang="zh-CN" dirty="0"/>
          </a:p>
          <a:p>
            <a:r>
              <a:rPr lang="en-US" altLang="zh-CN" i="1" dirty="0" err="1"/>
              <a:t>GPIOPinTypeADC</a:t>
            </a:r>
            <a:r>
              <a:rPr lang="en-US" altLang="zh-CN" i="1" dirty="0"/>
              <a:t>(THUMBWHEEL_VREF_BASE,THUMBWHEEL_VREF_PIN);</a:t>
            </a:r>
            <a:endParaRPr lang="zh-CN" altLang="zh-CN" b="1" dirty="0"/>
          </a:p>
          <a:p>
            <a:pPr marL="0" indent="0">
              <a:buNone/>
            </a:pPr>
            <a:endParaRPr lang="zh-CN" altLang="en-US" dirty="0"/>
          </a:p>
        </p:txBody>
      </p:sp>
    </p:spTree>
    <p:extLst>
      <p:ext uri="{BB962C8B-B14F-4D97-AF65-F5344CB8AC3E}">
        <p14:creationId xmlns:p14="http://schemas.microsoft.com/office/powerpoint/2010/main" val="3070944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itchFamily="2" charset="2"/>
              <a:buChar char="l"/>
            </a:pPr>
            <a:r>
              <a:rPr lang="en-US" altLang="zh-CN" b="1" dirty="0"/>
              <a:t>Step2</a:t>
            </a:r>
            <a:r>
              <a:rPr lang="zh-CN" altLang="zh-CN" b="1" dirty="0"/>
              <a:t>：在</a:t>
            </a:r>
            <a:r>
              <a:rPr lang="en-US" altLang="zh-CN" b="1" dirty="0" err="1"/>
              <a:t>GPIODriverConfigure.h</a:t>
            </a:r>
            <a:r>
              <a:rPr lang="zh-CN" altLang="zh-CN" b="1" dirty="0"/>
              <a:t>里添加定义</a:t>
            </a:r>
          </a:p>
          <a:p>
            <a:pPr marL="0" indent="0">
              <a:buNone/>
            </a:pPr>
            <a:r>
              <a:rPr lang="en-US" altLang="zh-CN" i="1" dirty="0"/>
              <a:t>#define THUMBWHEEL_BASE			GPIO_PORTB_BASE</a:t>
            </a:r>
            <a:endParaRPr lang="zh-CN" altLang="zh-CN" dirty="0"/>
          </a:p>
          <a:p>
            <a:pPr marL="0" indent="0">
              <a:buNone/>
            </a:pPr>
            <a:r>
              <a:rPr lang="en-US" altLang="zh-CN" i="1" dirty="0"/>
              <a:t>#define THUMBWHEEL_PIN			GPIO_PIN_4</a:t>
            </a:r>
            <a:endParaRPr lang="zh-CN" altLang="zh-CN" dirty="0"/>
          </a:p>
          <a:p>
            <a:pPr marL="0" indent="0">
              <a:buNone/>
            </a:pPr>
            <a:r>
              <a:rPr lang="en-US" altLang="zh-CN" i="1" dirty="0"/>
              <a:t>#define THUMBWHEEL_VREF_BASE	GPIO_PORTB_BASE</a:t>
            </a:r>
            <a:endParaRPr lang="zh-CN" altLang="zh-CN" dirty="0"/>
          </a:p>
          <a:p>
            <a:pPr marL="0" indent="0">
              <a:buNone/>
            </a:pPr>
            <a:r>
              <a:rPr lang="en-US" altLang="zh-CN" i="1" dirty="0"/>
              <a:t>#define THUMBWHEEL_VREF_PIN		GPIO_PIN_6</a:t>
            </a:r>
            <a:endParaRPr lang="zh-CN" altLang="en-US" dirty="0"/>
          </a:p>
        </p:txBody>
      </p:sp>
    </p:spTree>
    <p:extLst>
      <p:ext uri="{BB962C8B-B14F-4D97-AF65-F5344CB8AC3E}">
        <p14:creationId xmlns:p14="http://schemas.microsoft.com/office/powerpoint/2010/main" val="3727185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buFont typeface="Wingdings" pitchFamily="2" charset="2"/>
              <a:buChar char="l"/>
            </a:pPr>
            <a:r>
              <a:rPr lang="en-US" altLang="zh-CN" b="1" dirty="0"/>
              <a:t>Step3</a:t>
            </a:r>
            <a:r>
              <a:rPr lang="zh-CN" altLang="zh-CN" b="1" dirty="0"/>
              <a:t>：由于按键冲突，</a:t>
            </a:r>
            <a:r>
              <a:rPr lang="en-US" altLang="zh-CN" b="1" dirty="0"/>
              <a:t>left</a:t>
            </a:r>
            <a:r>
              <a:rPr lang="zh-CN" altLang="zh-CN" b="1" dirty="0"/>
              <a:t>和</a:t>
            </a:r>
            <a:r>
              <a:rPr lang="en-US" altLang="zh-CN" b="1" dirty="0"/>
              <a:t>right</a:t>
            </a:r>
            <a:r>
              <a:rPr lang="zh-CN" altLang="zh-CN" b="1" dirty="0"/>
              <a:t>不能使用，要注释掉</a:t>
            </a:r>
          </a:p>
          <a:p>
            <a:pPr marL="0" indent="0">
              <a:buNone/>
            </a:pPr>
            <a:r>
              <a:rPr lang="zh-CN" altLang="zh-CN" dirty="0"/>
              <a:t>在</a:t>
            </a:r>
            <a:r>
              <a:rPr lang="en-US" altLang="zh-CN" dirty="0" err="1"/>
              <a:t>GPIODriverConfigure.c</a:t>
            </a:r>
            <a:r>
              <a:rPr lang="zh-CN" altLang="zh-CN" dirty="0"/>
              <a:t>中两处注释掉</a:t>
            </a:r>
            <a:r>
              <a:rPr lang="en-US" altLang="zh-CN" dirty="0"/>
              <a:t>KEYLEFT,KEYRIGHT</a:t>
            </a:r>
            <a:endParaRPr lang="zh-CN" altLang="zh-CN" dirty="0"/>
          </a:p>
          <a:p>
            <a:pPr marL="0" indent="0">
              <a:buNone/>
            </a:pPr>
            <a:r>
              <a:rPr lang="en-US" altLang="zh-CN" i="1" dirty="0"/>
              <a:t>//</a:t>
            </a:r>
            <a:r>
              <a:rPr lang="en-US" altLang="zh-CN" i="1" dirty="0" err="1"/>
              <a:t>GPIOPinTypeGPIOInput</a:t>
            </a:r>
            <a:r>
              <a:rPr lang="en-US" altLang="zh-CN" i="1" dirty="0"/>
              <a:t>(KEYLEFT_BASE,  KEYLEFT_PIN);			</a:t>
            </a:r>
            <a:endParaRPr lang="zh-CN" altLang="zh-CN" dirty="0"/>
          </a:p>
          <a:p>
            <a:pPr marL="0" indent="0">
              <a:buNone/>
            </a:pPr>
            <a:r>
              <a:rPr lang="en-US" altLang="zh-CN" i="1" dirty="0"/>
              <a:t>//</a:t>
            </a:r>
            <a:r>
              <a:rPr lang="en-US" altLang="zh-CN" i="1" dirty="0" err="1"/>
              <a:t>GPIOPinTypeGPIOInput</a:t>
            </a:r>
            <a:r>
              <a:rPr lang="en-US" altLang="zh-CN" i="1" dirty="0"/>
              <a:t>(KEYRIGHT_BASE, KEYRIGHT_PIN</a:t>
            </a:r>
            <a:r>
              <a:rPr lang="en-US" altLang="zh-CN" i="1" dirty="0" smtClean="0"/>
              <a:t>);</a:t>
            </a:r>
          </a:p>
          <a:p>
            <a:pPr marL="0" indent="0">
              <a:buNone/>
            </a:pPr>
            <a:r>
              <a:rPr lang="en-US" altLang="zh-CN" i="1" dirty="0"/>
              <a:t>unsigned char </a:t>
            </a:r>
            <a:r>
              <a:rPr lang="en-US" altLang="zh-CN" i="1" dirty="0" err="1"/>
              <a:t>GetKeyNumber</a:t>
            </a:r>
            <a:r>
              <a:rPr lang="en-US" altLang="zh-CN" i="1" dirty="0"/>
              <a:t>(void)</a:t>
            </a:r>
            <a:endParaRPr lang="zh-CN" altLang="zh-CN" dirty="0"/>
          </a:p>
          <a:p>
            <a:pPr marL="0" indent="0">
              <a:buNone/>
            </a:pPr>
            <a:r>
              <a:rPr lang="en-US" altLang="zh-CN" i="1" dirty="0"/>
              <a:t>{</a:t>
            </a:r>
            <a:endParaRPr lang="zh-CN" altLang="zh-CN" dirty="0"/>
          </a:p>
          <a:p>
            <a:pPr marL="0" indent="0">
              <a:buNone/>
            </a:pPr>
            <a:r>
              <a:rPr lang="en-US" altLang="zh-CN" i="1" dirty="0"/>
              <a:t>	if (!HWREG(KEY_PRESS_BASE+GPIO_O_DATA+(KEY_PRESS_PIN&lt;&lt;2)))	return KEY_PRESS;</a:t>
            </a:r>
            <a:endParaRPr lang="zh-CN" altLang="zh-CN" dirty="0"/>
          </a:p>
          <a:p>
            <a:pPr marL="0" indent="0">
              <a:buNone/>
            </a:pPr>
            <a:r>
              <a:rPr lang="en-US" altLang="zh-CN" i="1" dirty="0"/>
              <a:t>	//if (!HWREG(KEY_LEFT_BASE+GPIO_O_DATA+(KEY_LEFT_PIN&lt;&lt;2)))	return KEY_LEFT;</a:t>
            </a:r>
            <a:endParaRPr lang="zh-CN" altLang="zh-CN" dirty="0"/>
          </a:p>
          <a:p>
            <a:pPr marL="0" indent="0">
              <a:buNone/>
            </a:pPr>
            <a:r>
              <a:rPr lang="en-US" altLang="zh-CN" i="1" dirty="0"/>
              <a:t>	//if (!HWREG(KEY_RIGHT_BASE+GPIO_O_DATA+(KEY_RIGHT_PIN&lt;&lt;2)))	return KEY_RIGHT;</a:t>
            </a:r>
            <a:endParaRPr lang="zh-CN" altLang="en-US" dirty="0"/>
          </a:p>
        </p:txBody>
      </p:sp>
    </p:spTree>
    <p:extLst>
      <p:ext uri="{BB962C8B-B14F-4D97-AF65-F5344CB8AC3E}">
        <p14:creationId xmlns:p14="http://schemas.microsoft.com/office/powerpoint/2010/main" val="2313355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DDDDDD"/>
        </a:solidFill>
        <a:ln w="28575" cap="flat" cmpd="sng" algn="ctr">
          <a:solidFill>
            <a:srgbClr val="92270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20070815模板</Template>
  <TotalTime>10162</TotalTime>
  <Words>728</Words>
  <Application>Microsoft Office PowerPoint</Application>
  <PresentationFormat>全屏显示(4:3)</PresentationFormat>
  <Paragraphs>135</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1_自定义设计方案</vt:lpstr>
      <vt:lpstr>实验十（一）：ADC-Thumbwheel</vt:lpstr>
      <vt:lpstr>实验概述</vt:lpstr>
      <vt:lpstr>实验流程图</vt:lpstr>
      <vt:lpstr>实验步骤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实验十(二） ADC_Temperature </vt:lpstr>
      <vt:lpstr>实验概述</vt:lpstr>
      <vt:lpstr>实验流程图</vt:lpstr>
      <vt:lpstr>实验步骤</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feifei</dc:creator>
  <cp:lastModifiedBy>pc</cp:lastModifiedBy>
  <cp:revision>2475</cp:revision>
  <cp:lastPrinted>1601-01-01T00:00:00Z</cp:lastPrinted>
  <dcterms:created xsi:type="dcterms:W3CDTF">1601-01-01T00:00:00Z</dcterms:created>
  <dcterms:modified xsi:type="dcterms:W3CDTF">2012-04-20T13:09:25Z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