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Old Standard TT"/>
      <p:regular r:id="rId40"/>
      <p:bold r:id="rId41"/>
      <p: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regular.fntdata"/><Relationship Id="rId20" Type="http://schemas.openxmlformats.org/officeDocument/2006/relationships/slide" Target="slides/slide15.xml"/><Relationship Id="rId42" Type="http://schemas.openxmlformats.org/officeDocument/2006/relationships/font" Target="fonts/OldStandardTT-italic.fntdata"/><Relationship Id="rId41" Type="http://schemas.openxmlformats.org/officeDocument/2006/relationships/font" Target="fonts/OldStandardT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a31187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a31187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ba31187f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ba31187f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late events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a31187f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a31187f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ba31187f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ba31187f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a698e1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a698e1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a31187f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a31187f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a31187f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a31187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ba31187f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ba31187f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ba31187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ba31187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a31187f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ba31187f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7a21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7a21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a31187f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a31187f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a31187f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ba31187f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same results for second half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a31187f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ba31187f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same results for second half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ba31187f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ba31187f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ba31187f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ba31187f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a31187f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a31187f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ba8b662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ba8b662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throughput in num events != throughput in mb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input = output is misleading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ok we can process in real-time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ba8b662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ba8b662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throughput in num events != throughput in mb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input = output is misleading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ba8b662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ba8b662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throughput in num events != throughput in mb !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ba8b662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ba8b662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a698e1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a698e1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ba8b662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ba8b662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ba8b6626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ba8b6626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easy with flink-kafka consumer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 so easy to organize the processing graph in a performant way, given the task which is not inherently parallel, while maintaining a real-time analysis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ba8b6626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ba8b6626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ba8b6626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ba8b6626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83da8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83da8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8d442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8d442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a3118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a3118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a31187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a31187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same for second half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a31187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a31187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a31187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a31187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a31187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a31187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flink.apache.org/2019/06/05/flink-network-stack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Stream and Complex Event Processing in the Big Data Era - Project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Lorenzo Pratissoli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Game data simulation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Macbook Pro mid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2,6 GHz Intel Core i5, dual 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Kafka 2.12-2.2.0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Single broker, one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Using confluent-kafka-python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Event size is 80 byte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200" y="1712250"/>
            <a:ext cx="2565999" cy="30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Stream processing in Flink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the time that each individual event occurred on its producing device(game sensors)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Embedded in the sensor data(sensor event timestamp)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Data dictates the progress in time through watermarks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2672600"/>
            <a:ext cx="42291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1865950" y="4199975"/>
            <a:ext cx="705900" cy="6723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311700" y="20671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Kafka Source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1900425" y="20671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Raw Event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</a:t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3427800" y="20671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Unused</a:t>
            </a:r>
            <a:r>
              <a:rPr lang="it"/>
              <a:t>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Filter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6411100" y="9925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Ball </a:t>
            </a:r>
            <a:r>
              <a:rPr lang="it" sz="900"/>
              <a:t>Possession</a:t>
            </a:r>
            <a:r>
              <a:rPr lang="it" sz="900"/>
              <a:t>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Checker</a:t>
            </a:r>
            <a:endParaRPr sz="900"/>
          </a:p>
        </p:txBody>
      </p:sp>
      <p:sp>
        <p:nvSpPr>
          <p:cNvPr id="144" name="Google Shape;144;p24"/>
          <p:cNvSpPr/>
          <p:nvPr/>
        </p:nvSpPr>
        <p:spPr>
          <a:xfrm>
            <a:off x="6411100" y="3141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Shot</a:t>
            </a:r>
            <a:r>
              <a:rPr lang="it" sz="1200"/>
              <a:t> on</a:t>
            </a:r>
            <a:r>
              <a:rPr lang="it" sz="1200"/>
              <a:t> Goal Checker</a:t>
            </a:r>
            <a:endParaRPr sz="1200"/>
          </a:p>
        </p:txBody>
      </p:sp>
      <p:sp>
        <p:nvSpPr>
          <p:cNvPr id="145" name="Google Shape;145;p24"/>
          <p:cNvSpPr/>
          <p:nvPr/>
        </p:nvSpPr>
        <p:spPr>
          <a:xfrm>
            <a:off x="8009925" y="9925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8009925" y="3141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919450" y="20671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Enriched</a:t>
            </a:r>
            <a:r>
              <a:rPr lang="it" sz="1200"/>
              <a:t> Event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FlatMap</a:t>
            </a:r>
            <a:endParaRPr sz="1200"/>
          </a:p>
        </p:txBody>
      </p:sp>
      <p:cxnSp>
        <p:nvCxnSpPr>
          <p:cNvPr id="148" name="Google Shape;148;p24"/>
          <p:cNvCxnSpPr>
            <a:stCxn id="140" idx="6"/>
            <a:endCxn id="141" idx="2"/>
          </p:cNvCxnSpPr>
          <p:nvPr/>
        </p:nvCxnSpPr>
        <p:spPr>
          <a:xfrm>
            <a:off x="1455900" y="2604450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>
            <a:endCxn id="142" idx="2"/>
          </p:cNvCxnSpPr>
          <p:nvPr/>
        </p:nvCxnSpPr>
        <p:spPr>
          <a:xfrm>
            <a:off x="3044700" y="2604450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42" idx="6"/>
            <a:endCxn id="147" idx="2"/>
          </p:cNvCxnSpPr>
          <p:nvPr/>
        </p:nvCxnSpPr>
        <p:spPr>
          <a:xfrm>
            <a:off x="4572000" y="2604450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47" idx="6"/>
            <a:endCxn id="143" idx="2"/>
          </p:cNvCxnSpPr>
          <p:nvPr/>
        </p:nvCxnSpPr>
        <p:spPr>
          <a:xfrm flipH="1" rot="10800000">
            <a:off x="6063650" y="15298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47" idx="6"/>
            <a:endCxn id="144" idx="2"/>
          </p:cNvCxnSpPr>
          <p:nvPr/>
        </p:nvCxnSpPr>
        <p:spPr>
          <a:xfrm>
            <a:off x="6063650" y="26044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endCxn id="146" idx="2"/>
          </p:cNvCxnSpPr>
          <p:nvPr/>
        </p:nvCxnSpPr>
        <p:spPr>
          <a:xfrm>
            <a:off x="7555425" y="36790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43" idx="6"/>
            <a:endCxn id="145" idx="2"/>
          </p:cNvCxnSpPr>
          <p:nvPr/>
        </p:nvCxnSpPr>
        <p:spPr>
          <a:xfrm>
            <a:off x="7555300" y="15298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Flink Job Execution Graph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KafkaSource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Using built-in FlinkKafka consumer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25" y="0"/>
            <a:ext cx="5772925" cy="24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3109775" y="804575"/>
            <a:ext cx="958100" cy="857250"/>
          </a:xfrm>
          <a:prstGeom prst="flowChartProcess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RawEventMap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Map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Simply takes sensor data and preprocesses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 example millimeter to meter conversion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25" y="0"/>
            <a:ext cx="5772925" cy="24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4176975" y="817688"/>
            <a:ext cx="958100" cy="857250"/>
          </a:xfrm>
          <a:prstGeom prst="flowChartProcess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UnusedData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Filter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Filter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Filters unused data like referee sensor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Could be put before the RawEventMap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25" y="0"/>
            <a:ext cx="5772925" cy="24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5126825" y="817688"/>
            <a:ext cx="958100" cy="857250"/>
          </a:xfrm>
          <a:prstGeom prst="flowChartProcess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EnrichedEvent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FlatMap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FlatMap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Stateful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Keeps as state the last ball event and the game status(interrupted or not)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Sends downstream at player sensor frequency an EnrichedEvent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EnrichedEvent → PlayerSensorEvent + BallState + GameState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25" y="0"/>
            <a:ext cx="5772925" cy="24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/>
          <p:nvPr/>
        </p:nvSpPr>
        <p:spPr>
          <a:xfrm>
            <a:off x="6118550" y="817688"/>
            <a:ext cx="958100" cy="857250"/>
          </a:xfrm>
          <a:prstGeom prst="flowChartProcess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BallPossession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Checker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FlatMap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Stateful operator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it"/>
              <a:t>Implements Query 1: Ball Possession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Logic is similar to the one presented in the Debs2013 finite state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Constant time complexity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Can produce results in either Standard mode(with timestamps in picoseconds) or in OracleLike mode(time with respect to the video of the game)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25" y="0"/>
            <a:ext cx="5772925" cy="24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7059850" y="115425"/>
            <a:ext cx="958100" cy="857250"/>
          </a:xfrm>
          <a:prstGeom prst="flowChartProcess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ShotOnGoal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Checker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FlatMap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Stateful operator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it"/>
              <a:t>Implements Query 2: Shot on Goal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Can produce results in either Standard mode or in OracleLike mode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825" y="0"/>
            <a:ext cx="5772925" cy="24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7093450" y="1527350"/>
            <a:ext cx="958100" cy="857250"/>
          </a:xfrm>
          <a:prstGeom prst="flowChartProcess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ShotOnGoalChecker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Each soccer goal is a rectangular parallelepiped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Shot on goal is detected if the ball following its estimated trajectory will be in a point inside the parallelepiped within IntervalTime</a:t>
            </a:r>
            <a:r>
              <a:rPr lang="it"/>
              <a:t> </a:t>
            </a:r>
            <a:r>
              <a:rPr lang="it"/>
              <a:t>seconds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Ball positions along the trajectory are sampled every SamplingTime seconds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Time complexity: O(IntervalTime / SamplingTime)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IntervalTime = 1.6s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SamplingTime = 0.01s</a:t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025" y="361000"/>
            <a:ext cx="2624199" cy="2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System Architecture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325" y="2246450"/>
            <a:ext cx="1325649" cy="132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5" y="2096013"/>
            <a:ext cx="2381300" cy="162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>
            <a:stCxn id="67" idx="3"/>
            <a:endCxn id="66" idx="1"/>
          </p:cNvCxnSpPr>
          <p:nvPr/>
        </p:nvCxnSpPr>
        <p:spPr>
          <a:xfrm>
            <a:off x="2498425" y="2909275"/>
            <a:ext cx="7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575" y="2210250"/>
            <a:ext cx="1921701" cy="13980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17125" y="1606100"/>
            <a:ext cx="3033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Old Standard TT"/>
                <a:ea typeface="Old Standard TT"/>
                <a:cs typeface="Old Standard TT"/>
                <a:sym typeface="Old Standard TT"/>
              </a:rPr>
              <a:t>Game Simulator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1" name="Google Shape;71;p14"/>
          <p:cNvCxnSpPr>
            <a:stCxn id="66" idx="3"/>
            <a:endCxn id="69" idx="1"/>
          </p:cNvCxnSpPr>
          <p:nvPr/>
        </p:nvCxnSpPr>
        <p:spPr>
          <a:xfrm>
            <a:off x="4571974" y="2909275"/>
            <a:ext cx="9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7427276" y="2909275"/>
            <a:ext cx="6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246325" y="1606100"/>
            <a:ext cx="3341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Old Standard TT"/>
                <a:ea typeface="Old Standard TT"/>
                <a:cs typeface="Old Standard TT"/>
                <a:sym typeface="Old Standard TT"/>
              </a:rPr>
              <a:t>Pub/sub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Old Standard TT"/>
                <a:ea typeface="Old Standard TT"/>
                <a:cs typeface="Old Standard TT"/>
                <a:sym typeface="Old Standard TT"/>
              </a:rPr>
              <a:t>message queue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31525" y="1579662"/>
            <a:ext cx="3341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Old Standard TT"/>
                <a:ea typeface="Old Standard TT"/>
                <a:cs typeface="Old Standard TT"/>
                <a:sym typeface="Old Standard TT"/>
              </a:rPr>
              <a:t>Stream processing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Old Standard TT"/>
                <a:ea typeface="Old Standard TT"/>
                <a:cs typeface="Old Standard TT"/>
                <a:sym typeface="Old Standard TT"/>
              </a:rPr>
              <a:t>framework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174900" y="2454500"/>
            <a:ext cx="933600" cy="9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Checking Queries Results - Ball Possession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First half example plot of possession time “““error”””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Gives an initial idea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650" y="2009425"/>
            <a:ext cx="3851600" cy="28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Checking</a:t>
            </a:r>
            <a:r>
              <a:rPr lang="it"/>
              <a:t> Queries Results - Ball Possession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closer look on Luca Ziegler (predictions in OracleLike time)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8250"/>
            <a:ext cx="2811180" cy="3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350" y="2571747"/>
            <a:ext cx="2530499" cy="10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3975" y="1615750"/>
            <a:ext cx="2254633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Checking</a:t>
            </a:r>
            <a:r>
              <a:rPr lang="it"/>
              <a:t> Queries Results - Shot on Goal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First half example</a:t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850" y="1491950"/>
            <a:ext cx="3291424" cy="322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4800" y="2155225"/>
            <a:ext cx="2270275" cy="18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Execution model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Operator chaining to mainly reduce communication costs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Parallelism is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With hyper-threading, each slot takes 2 or more hardware thread contexts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550" y="2301750"/>
            <a:ext cx="4790374" cy="26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Measuring Performance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Macbook Pro mid 2014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2,6 GHz Intel Core i5, dual 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Game simulator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Python 3.6.8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confluent-kafka-python 1.0.1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Kafka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Kafka 2.12-2.2.0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Single broker, one partition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Apache Flink 1.8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Scala 2.11.12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Checkpointing disabled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Measuring Performance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it"/>
              <a:t>Throughput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Built-in numRecordsPerSecond metrics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Meter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Latency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Built-in latency tracking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/>
              <a:t>When measuring throughput latency tracking is off as it significantly impacts the performance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Measuring Performance - First Half “Real Time”</a:t>
            </a:r>
            <a:endParaRPr/>
          </a:p>
        </p:txBody>
      </p:sp>
      <p:sp>
        <p:nvSpPr>
          <p:cNvPr id="259" name="Google Shape;259;p38"/>
          <p:cNvSpPr/>
          <p:nvPr/>
        </p:nvSpPr>
        <p:spPr>
          <a:xfrm>
            <a:off x="15078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Kafka Source</a:t>
            </a:r>
            <a:endParaRPr/>
          </a:p>
        </p:txBody>
      </p:sp>
      <p:sp>
        <p:nvSpPr>
          <p:cNvPr id="260" name="Google Shape;260;p38"/>
          <p:cNvSpPr/>
          <p:nvPr/>
        </p:nvSpPr>
        <p:spPr>
          <a:xfrm>
            <a:off x="1739513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Raw Event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</a:t>
            </a:r>
            <a:endParaRPr/>
          </a:p>
        </p:txBody>
      </p:sp>
      <p:sp>
        <p:nvSpPr>
          <p:cNvPr id="261" name="Google Shape;261;p38"/>
          <p:cNvSpPr/>
          <p:nvPr/>
        </p:nvSpPr>
        <p:spPr>
          <a:xfrm>
            <a:off x="326688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Unused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Filter</a:t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6250188" y="1412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Ball Possession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Checker</a:t>
            </a:r>
            <a:endParaRPr sz="900"/>
          </a:p>
        </p:txBody>
      </p:sp>
      <p:sp>
        <p:nvSpPr>
          <p:cNvPr id="263" name="Google Shape;263;p38"/>
          <p:cNvSpPr/>
          <p:nvPr/>
        </p:nvSpPr>
        <p:spPr>
          <a:xfrm>
            <a:off x="6250188" y="35619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Shot on Goal Checker</a:t>
            </a:r>
            <a:endParaRPr sz="1200"/>
          </a:p>
        </p:txBody>
      </p:sp>
      <p:sp>
        <p:nvSpPr>
          <p:cNvPr id="264" name="Google Shape;264;p38"/>
          <p:cNvSpPr/>
          <p:nvPr/>
        </p:nvSpPr>
        <p:spPr>
          <a:xfrm>
            <a:off x="7849013" y="1412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7849013" y="35619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266" name="Google Shape;266;p38"/>
          <p:cNvSpPr/>
          <p:nvPr/>
        </p:nvSpPr>
        <p:spPr>
          <a:xfrm>
            <a:off x="475853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Enriched Event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FlatMap</a:t>
            </a:r>
            <a:endParaRPr sz="1200"/>
          </a:p>
        </p:txBody>
      </p:sp>
      <p:cxnSp>
        <p:nvCxnSpPr>
          <p:cNvPr id="267" name="Google Shape;267;p38"/>
          <p:cNvCxnSpPr>
            <a:stCxn id="259" idx="6"/>
            <a:endCxn id="260" idx="2"/>
          </p:cNvCxnSpPr>
          <p:nvPr/>
        </p:nvCxnSpPr>
        <p:spPr>
          <a:xfrm>
            <a:off x="1294988" y="3024650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8"/>
          <p:cNvCxnSpPr>
            <a:endCxn id="261" idx="2"/>
          </p:cNvCxnSpPr>
          <p:nvPr/>
        </p:nvCxnSpPr>
        <p:spPr>
          <a:xfrm>
            <a:off x="2883788" y="3024650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8"/>
          <p:cNvCxnSpPr>
            <a:stCxn id="261" idx="6"/>
            <a:endCxn id="266" idx="2"/>
          </p:cNvCxnSpPr>
          <p:nvPr/>
        </p:nvCxnSpPr>
        <p:spPr>
          <a:xfrm>
            <a:off x="4411088" y="3024650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8"/>
          <p:cNvCxnSpPr>
            <a:stCxn id="266" idx="6"/>
            <a:endCxn id="262" idx="2"/>
          </p:cNvCxnSpPr>
          <p:nvPr/>
        </p:nvCxnSpPr>
        <p:spPr>
          <a:xfrm flipH="1" rot="10800000">
            <a:off x="5902738" y="19500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8"/>
          <p:cNvCxnSpPr>
            <a:stCxn id="266" idx="6"/>
            <a:endCxn id="263" idx="2"/>
          </p:cNvCxnSpPr>
          <p:nvPr/>
        </p:nvCxnSpPr>
        <p:spPr>
          <a:xfrm>
            <a:off x="5902738" y="30246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>
            <a:endCxn id="265" idx="2"/>
          </p:cNvCxnSpPr>
          <p:nvPr/>
        </p:nvCxnSpPr>
        <p:spPr>
          <a:xfrm>
            <a:off x="7394513" y="40992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8"/>
          <p:cNvCxnSpPr>
            <a:stCxn id="262" idx="6"/>
            <a:endCxn id="264" idx="2"/>
          </p:cNvCxnSpPr>
          <p:nvPr/>
        </p:nvCxnSpPr>
        <p:spPr>
          <a:xfrm>
            <a:off x="7394388" y="19500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8"/>
          <p:cNvSpPr txBox="1"/>
          <p:nvPr/>
        </p:nvSpPr>
        <p:spPr>
          <a:xfrm>
            <a:off x="1130750" y="3393150"/>
            <a:ext cx="2920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~13k/s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~1.04 Mb/s  (</a:t>
            </a:r>
            <a:r>
              <a:rPr lang="it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80 byte per event)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180413" y="3393150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~12k/s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5476963" y="1950038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5476963" y="3662788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7235088" y="1197525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7230088" y="3393150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403550" y="1521800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End-to-end latency ~43 ms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399" y="3938200"/>
            <a:ext cx="1428793" cy="1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76375" y="445000"/>
            <a:ext cx="8916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Measuring Performance - Second Half “Real Time”</a:t>
            </a: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15078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Kafka Source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1739513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Raw Event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</a:t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6688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Unused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Filter</a:t>
            </a: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6250188" y="1412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Ball Possession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Checker</a:t>
            </a:r>
            <a:endParaRPr sz="900"/>
          </a:p>
        </p:txBody>
      </p:sp>
      <p:sp>
        <p:nvSpPr>
          <p:cNvPr id="291" name="Google Shape;291;p39"/>
          <p:cNvSpPr/>
          <p:nvPr/>
        </p:nvSpPr>
        <p:spPr>
          <a:xfrm>
            <a:off x="6250188" y="35619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Shot on Goal Checker</a:t>
            </a:r>
            <a:endParaRPr sz="1200"/>
          </a:p>
        </p:txBody>
      </p:sp>
      <p:sp>
        <p:nvSpPr>
          <p:cNvPr id="292" name="Google Shape;292;p39"/>
          <p:cNvSpPr/>
          <p:nvPr/>
        </p:nvSpPr>
        <p:spPr>
          <a:xfrm>
            <a:off x="7849013" y="1412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7849013" y="35619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475853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Enriched Event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FlatMap</a:t>
            </a:r>
            <a:endParaRPr sz="1200"/>
          </a:p>
        </p:txBody>
      </p:sp>
      <p:cxnSp>
        <p:nvCxnSpPr>
          <p:cNvPr id="295" name="Google Shape;295;p39"/>
          <p:cNvCxnSpPr>
            <a:stCxn id="287" idx="6"/>
            <a:endCxn id="288" idx="2"/>
          </p:cNvCxnSpPr>
          <p:nvPr/>
        </p:nvCxnSpPr>
        <p:spPr>
          <a:xfrm>
            <a:off x="1294988" y="3024650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9"/>
          <p:cNvCxnSpPr>
            <a:endCxn id="289" idx="2"/>
          </p:cNvCxnSpPr>
          <p:nvPr/>
        </p:nvCxnSpPr>
        <p:spPr>
          <a:xfrm>
            <a:off x="2883788" y="3024650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9"/>
          <p:cNvCxnSpPr>
            <a:stCxn id="289" idx="6"/>
            <a:endCxn id="294" idx="2"/>
          </p:cNvCxnSpPr>
          <p:nvPr/>
        </p:nvCxnSpPr>
        <p:spPr>
          <a:xfrm>
            <a:off x="4411088" y="3024650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9"/>
          <p:cNvCxnSpPr>
            <a:stCxn id="294" idx="6"/>
            <a:endCxn id="290" idx="2"/>
          </p:cNvCxnSpPr>
          <p:nvPr/>
        </p:nvCxnSpPr>
        <p:spPr>
          <a:xfrm flipH="1" rot="10800000">
            <a:off x="5902738" y="19500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9"/>
          <p:cNvCxnSpPr>
            <a:stCxn id="294" idx="6"/>
            <a:endCxn id="291" idx="2"/>
          </p:cNvCxnSpPr>
          <p:nvPr/>
        </p:nvCxnSpPr>
        <p:spPr>
          <a:xfrm>
            <a:off x="5902738" y="30246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9"/>
          <p:cNvCxnSpPr>
            <a:endCxn id="293" idx="2"/>
          </p:cNvCxnSpPr>
          <p:nvPr/>
        </p:nvCxnSpPr>
        <p:spPr>
          <a:xfrm>
            <a:off x="7394513" y="40992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9"/>
          <p:cNvCxnSpPr>
            <a:stCxn id="290" idx="6"/>
            <a:endCxn id="292" idx="2"/>
          </p:cNvCxnSpPr>
          <p:nvPr/>
        </p:nvCxnSpPr>
        <p:spPr>
          <a:xfrm>
            <a:off x="7394388" y="19500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9"/>
          <p:cNvSpPr txBox="1"/>
          <p:nvPr/>
        </p:nvSpPr>
        <p:spPr>
          <a:xfrm>
            <a:off x="1130750" y="3393150"/>
            <a:ext cx="2920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~15k/s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~1.2 Mb/s  (</a:t>
            </a:r>
            <a:r>
              <a:rPr lang="it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80 byte per event)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4180413" y="3393150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~14k/s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5476963" y="1950038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5" name="Google Shape;305;p39"/>
          <p:cNvSpPr txBox="1"/>
          <p:nvPr/>
        </p:nvSpPr>
        <p:spPr>
          <a:xfrm>
            <a:off x="5476963" y="3662788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7235088" y="1197525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7230088" y="3393150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~6k/s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403550" y="1521800"/>
            <a:ext cx="7342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End-to-end latency ~38 ms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000" y="3929952"/>
            <a:ext cx="1429740" cy="10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0" y="445025"/>
            <a:ext cx="883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Measuring Performance - First/Second Half “Fast”</a:t>
            </a:r>
            <a:endParaRPr/>
          </a:p>
        </p:txBody>
      </p:sp>
      <p:sp>
        <p:nvSpPr>
          <p:cNvPr id="315" name="Google Shape;315;p40"/>
          <p:cNvSpPr/>
          <p:nvPr/>
        </p:nvSpPr>
        <p:spPr>
          <a:xfrm>
            <a:off x="15078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Kafka Source</a:t>
            </a:r>
            <a:endParaRPr/>
          </a:p>
        </p:txBody>
      </p:sp>
      <p:sp>
        <p:nvSpPr>
          <p:cNvPr id="316" name="Google Shape;316;p40"/>
          <p:cNvSpPr/>
          <p:nvPr/>
        </p:nvSpPr>
        <p:spPr>
          <a:xfrm>
            <a:off x="1739513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Raw Event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 </a:t>
            </a:r>
            <a:endParaRPr/>
          </a:p>
        </p:txBody>
      </p:sp>
      <p:sp>
        <p:nvSpPr>
          <p:cNvPr id="317" name="Google Shape;317;p40"/>
          <p:cNvSpPr/>
          <p:nvPr/>
        </p:nvSpPr>
        <p:spPr>
          <a:xfrm>
            <a:off x="326688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Unused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Filter</a:t>
            </a:r>
            <a:endParaRPr/>
          </a:p>
        </p:txBody>
      </p:sp>
      <p:sp>
        <p:nvSpPr>
          <p:cNvPr id="318" name="Google Shape;318;p40"/>
          <p:cNvSpPr/>
          <p:nvPr/>
        </p:nvSpPr>
        <p:spPr>
          <a:xfrm>
            <a:off x="6250188" y="1412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Ball Possession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Checker</a:t>
            </a:r>
            <a:endParaRPr sz="900"/>
          </a:p>
        </p:txBody>
      </p:sp>
      <p:sp>
        <p:nvSpPr>
          <p:cNvPr id="319" name="Google Shape;319;p40"/>
          <p:cNvSpPr/>
          <p:nvPr/>
        </p:nvSpPr>
        <p:spPr>
          <a:xfrm>
            <a:off x="6250188" y="35619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Shot on Goal Checker</a:t>
            </a:r>
            <a:endParaRPr sz="1200"/>
          </a:p>
        </p:txBody>
      </p:sp>
      <p:sp>
        <p:nvSpPr>
          <p:cNvPr id="320" name="Google Shape;320;p40"/>
          <p:cNvSpPr/>
          <p:nvPr/>
        </p:nvSpPr>
        <p:spPr>
          <a:xfrm>
            <a:off x="7849013" y="14127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7849013" y="35619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Sink</a:t>
            </a:r>
            <a:endParaRPr/>
          </a:p>
        </p:txBody>
      </p:sp>
      <p:sp>
        <p:nvSpPr>
          <p:cNvPr id="322" name="Google Shape;322;p40"/>
          <p:cNvSpPr/>
          <p:nvPr/>
        </p:nvSpPr>
        <p:spPr>
          <a:xfrm>
            <a:off x="4758538" y="2487350"/>
            <a:ext cx="1144200" cy="107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Enriched Event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FlatMap</a:t>
            </a:r>
            <a:endParaRPr sz="1200"/>
          </a:p>
        </p:txBody>
      </p:sp>
      <p:cxnSp>
        <p:nvCxnSpPr>
          <p:cNvPr id="323" name="Google Shape;323;p40"/>
          <p:cNvCxnSpPr>
            <a:stCxn id="315" idx="6"/>
            <a:endCxn id="316" idx="2"/>
          </p:cNvCxnSpPr>
          <p:nvPr/>
        </p:nvCxnSpPr>
        <p:spPr>
          <a:xfrm>
            <a:off x="1294988" y="3024650"/>
            <a:ext cx="44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40"/>
          <p:cNvCxnSpPr>
            <a:endCxn id="317" idx="2"/>
          </p:cNvCxnSpPr>
          <p:nvPr/>
        </p:nvCxnSpPr>
        <p:spPr>
          <a:xfrm>
            <a:off x="2883788" y="3024650"/>
            <a:ext cx="3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0"/>
          <p:cNvCxnSpPr>
            <a:stCxn id="317" idx="6"/>
            <a:endCxn id="322" idx="2"/>
          </p:cNvCxnSpPr>
          <p:nvPr/>
        </p:nvCxnSpPr>
        <p:spPr>
          <a:xfrm>
            <a:off x="4411088" y="3024650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0"/>
          <p:cNvCxnSpPr>
            <a:stCxn id="322" idx="6"/>
            <a:endCxn id="318" idx="2"/>
          </p:cNvCxnSpPr>
          <p:nvPr/>
        </p:nvCxnSpPr>
        <p:spPr>
          <a:xfrm flipH="1" rot="10800000">
            <a:off x="5902738" y="19500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0"/>
          <p:cNvCxnSpPr>
            <a:stCxn id="322" idx="6"/>
            <a:endCxn id="319" idx="2"/>
          </p:cNvCxnSpPr>
          <p:nvPr/>
        </p:nvCxnSpPr>
        <p:spPr>
          <a:xfrm>
            <a:off x="5902738" y="3024650"/>
            <a:ext cx="347400" cy="10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0"/>
          <p:cNvCxnSpPr>
            <a:endCxn id="321" idx="2"/>
          </p:cNvCxnSpPr>
          <p:nvPr/>
        </p:nvCxnSpPr>
        <p:spPr>
          <a:xfrm>
            <a:off x="7394513" y="40992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0"/>
          <p:cNvCxnSpPr>
            <a:stCxn id="318" idx="6"/>
            <a:endCxn id="320" idx="2"/>
          </p:cNvCxnSpPr>
          <p:nvPr/>
        </p:nvCxnSpPr>
        <p:spPr>
          <a:xfrm>
            <a:off x="7394388" y="19500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0"/>
          <p:cNvSpPr txBox="1"/>
          <p:nvPr/>
        </p:nvSpPr>
        <p:spPr>
          <a:xfrm>
            <a:off x="1130625" y="3486050"/>
            <a:ext cx="2747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~240k/s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~19.2Mb/s (80 byte per event)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3994881" y="3455075"/>
            <a:ext cx="1144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~225k/s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5105880" y="1950050"/>
            <a:ext cx="1144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~112k/s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3" name="Google Shape;333;p40"/>
          <p:cNvSpPr txBox="1"/>
          <p:nvPr/>
        </p:nvSpPr>
        <p:spPr>
          <a:xfrm>
            <a:off x="5255929" y="3662800"/>
            <a:ext cx="994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~112k/s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40"/>
          <p:cNvSpPr txBox="1"/>
          <p:nvPr/>
        </p:nvSpPr>
        <p:spPr>
          <a:xfrm>
            <a:off x="7235088" y="1197525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~83k/s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7230088" y="3393150"/>
            <a:ext cx="773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~83k/s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403550" y="1521800"/>
            <a:ext cx="4168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End-to-end latency ~10 ms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Measuring Performance - Difference in Latency</a:t>
            </a:r>
            <a:endParaRPr/>
          </a:p>
        </p:txBody>
      </p:sp>
      <p:sp>
        <p:nvSpPr>
          <p:cNvPr id="342" name="Google Shape;342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Instead of sending each record one-by-one, Flink buffers a bunch of records into its network buffers and sends them altogether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 This reduces the costs per record and leads to higher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By reducing the timeout of sending an incompletely filled buffer, you may sacrifice throughput for latency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env.setBufferTimeout(...)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1260800" y="4438150"/>
            <a:ext cx="7362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[Source: </a:t>
            </a:r>
            <a:r>
              <a:rPr lang="it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https://flink.apache.org/2019/06/05/flink-network-stack.html</a:t>
            </a:r>
            <a:r>
              <a:rPr lang="it">
                <a:latin typeface="Old Standard TT"/>
                <a:ea typeface="Old Standard TT"/>
                <a:cs typeface="Old Standard TT"/>
                <a:sym typeface="Old Standard TT"/>
              </a:rPr>
              <a:t>]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Game simulation / Data preprocessing &amp;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Stream processing in Flink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Checking queries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Performance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Scale Up - Exploiting Parallelism</a:t>
            </a:r>
            <a:endParaRPr/>
          </a:p>
        </p:txBody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Example - Trajectory computation for Shot on Goal (parallelism=3)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Event ordering is lost on merge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Time window is needed to aggregate events and sort them before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Worse performance</a:t>
            </a:r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045" y="2807075"/>
            <a:ext cx="3544156" cy="2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Scale Up - Exploiting Parallelism</a:t>
            </a:r>
            <a:endParaRPr/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Let’s say the split-merge above improves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Sooner or later the bottleneck will be the single kafka 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Events read per second(assuming 80 byte per event) is capped at around ~300k on my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Assume to have a sensor system producing 300k+ events per 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It is necessary to produce in parallel on multiple kafka partition with different kafka producers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It is necessary to read in parallel multiple kafka partitions with different kafka consumers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Scale Up - Other Improvements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Work in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Mutable data structures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Demo</a:t>
            </a:r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4344700" y="3777625"/>
            <a:ext cx="73461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Old Standard TT"/>
                <a:ea typeface="Old Standard TT"/>
                <a:cs typeface="Old Standard TT"/>
                <a:sym typeface="Old Standard TT"/>
              </a:rPr>
              <a:t>wifi off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1092525" y="1819875"/>
            <a:ext cx="67818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   </a:t>
            </a:r>
            <a:r>
              <a:rPr lang="it" sz="3000"/>
              <a:t>Thank you for your attention!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Game simulator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Kafka producer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Produces sensor events from Debs2013 Grand Challenge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Can operate either in “fast” or “real-time” mode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Game data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Data is split in first and second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Each half is enriched with game interruption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Game simulation happens on either the first or the second half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preprocessing and 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How to add game interruptions(example for first half)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First half starts at timestamp </a:t>
            </a:r>
            <a:r>
              <a:rPr lang="it"/>
              <a:t>10753295594424116</a:t>
            </a:r>
            <a:r>
              <a:rPr lang="it"/>
              <a:t>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First interruption is added at 38.397 - 3.092 after the start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Actually by looking at the data(and the video) </a:t>
            </a:r>
            <a:r>
              <a:rPr lang="it"/>
              <a:t>10753295594424116 </a:t>
            </a:r>
            <a:r>
              <a:rPr lang="it"/>
              <a:t>does not correspond to the start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At </a:t>
            </a:r>
            <a:r>
              <a:rPr lang="it"/>
              <a:t>10753295594424116 game is already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Estimated the delay to be around 0.9885 seconds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000" y="1855800"/>
            <a:ext cx="7670875" cy="15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preprocessing and analysis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First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13k/s → </a:t>
            </a:r>
            <a:r>
              <a:rPr lang="it"/>
              <a:t>~1.04 Mb/s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Given 80 byte per event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323" y="1367125"/>
            <a:ext cx="4708725" cy="3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preprocessing and analysis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Second half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15k/s → ~1.2 Mb/s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Given 80 byte per event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370" y="1015862"/>
            <a:ext cx="4934380" cy="37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Game data simulation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For “real-time” simulation a kafka producer able to produce at-least 16k events(of 80 byte each) per second is needed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