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andar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EF3UlsrIvii3TMiD5p13b7XP9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2E4E79-09EA-463A-970A-C18022203046}">
  <a:tblStyle styleId="{FB2E4E79-09EA-463A-970A-C180222030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andara-bold.fntdata"/><Relationship Id="rId11" Type="http://schemas.openxmlformats.org/officeDocument/2006/relationships/slide" Target="slides/slide6.xml"/><Relationship Id="rId22" Type="http://schemas.openxmlformats.org/officeDocument/2006/relationships/font" Target="fonts/Candara-boldItalic.fntdata"/><Relationship Id="rId10" Type="http://schemas.openxmlformats.org/officeDocument/2006/relationships/slide" Target="slides/slide5.xml"/><Relationship Id="rId21" Type="http://schemas.openxmlformats.org/officeDocument/2006/relationships/font" Target="fonts/Candara-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andar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988f90452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1988f90452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988f9045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1988f90452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ndara"/>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ndara"/>
                <a:ea typeface="Candara"/>
                <a:cs typeface="Candara"/>
                <a:sym typeface="Candara"/>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7" name="Google Shape;17;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2" name="Google Shape;82;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5" name="Shape 85"/>
        <p:cNvGrpSpPr/>
        <p:nvPr/>
      </p:nvGrpSpPr>
      <p:grpSpPr>
        <a:xfrm>
          <a:off x="0" y="0"/>
          <a:ext cx="0" cy="0"/>
          <a:chOff x="0" y="0"/>
          <a:chExt cx="0" cy="0"/>
        </a:xfrm>
      </p:grpSpPr>
      <p:sp>
        <p:nvSpPr>
          <p:cNvPr id="86" name="Google Shape;86;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ndar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ndara"/>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ndara"/>
                <a:ea typeface="Candara"/>
                <a:cs typeface="Candara"/>
                <a:sym typeface="Candara"/>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1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ndara"/>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7" name="Google Shape;67;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ndara"/>
                <a:ea typeface="Candara"/>
                <a:cs typeface="Candara"/>
                <a:sym typeface="Candara"/>
              </a:defRPr>
            </a:lvl1pPr>
            <a:lvl2pPr indent="0" lvl="1" marL="0" algn="r">
              <a:spcBef>
                <a:spcPts val="0"/>
              </a:spcBef>
              <a:buNone/>
              <a:defRPr b="0" i="0" sz="1050" u="none" cap="none" strike="noStrike">
                <a:solidFill>
                  <a:schemeClr val="dk2"/>
                </a:solidFill>
                <a:latin typeface="Candara"/>
                <a:ea typeface="Candara"/>
                <a:cs typeface="Candara"/>
                <a:sym typeface="Candara"/>
              </a:defRPr>
            </a:lvl2pPr>
            <a:lvl3pPr indent="0" lvl="2" marL="0" algn="r">
              <a:spcBef>
                <a:spcPts val="0"/>
              </a:spcBef>
              <a:buNone/>
              <a:defRPr b="0" i="0" sz="1050" u="none" cap="none" strike="noStrike">
                <a:solidFill>
                  <a:schemeClr val="dk2"/>
                </a:solidFill>
                <a:latin typeface="Candara"/>
                <a:ea typeface="Candara"/>
                <a:cs typeface="Candara"/>
                <a:sym typeface="Candara"/>
              </a:defRPr>
            </a:lvl3pPr>
            <a:lvl4pPr indent="0" lvl="3" marL="0" algn="r">
              <a:spcBef>
                <a:spcPts val="0"/>
              </a:spcBef>
              <a:buNone/>
              <a:defRPr b="0" i="0" sz="1050" u="none" cap="none" strike="noStrike">
                <a:solidFill>
                  <a:schemeClr val="dk2"/>
                </a:solidFill>
                <a:latin typeface="Candara"/>
                <a:ea typeface="Candara"/>
                <a:cs typeface="Candara"/>
                <a:sym typeface="Candara"/>
              </a:defRPr>
            </a:lvl4pPr>
            <a:lvl5pPr indent="0" lvl="4" marL="0" algn="r">
              <a:spcBef>
                <a:spcPts val="0"/>
              </a:spcBef>
              <a:buNone/>
              <a:defRPr b="0" i="0" sz="1050" u="none" cap="none" strike="noStrike">
                <a:solidFill>
                  <a:schemeClr val="dk2"/>
                </a:solidFill>
                <a:latin typeface="Candara"/>
                <a:ea typeface="Candara"/>
                <a:cs typeface="Candara"/>
                <a:sym typeface="Candara"/>
              </a:defRPr>
            </a:lvl5pPr>
            <a:lvl6pPr indent="0" lvl="5" marL="0" algn="r">
              <a:spcBef>
                <a:spcPts val="0"/>
              </a:spcBef>
              <a:buNone/>
              <a:defRPr b="0" i="0" sz="1050" u="none" cap="none" strike="noStrike">
                <a:solidFill>
                  <a:schemeClr val="dk2"/>
                </a:solidFill>
                <a:latin typeface="Candara"/>
                <a:ea typeface="Candara"/>
                <a:cs typeface="Candara"/>
                <a:sym typeface="Candara"/>
              </a:defRPr>
            </a:lvl6pPr>
            <a:lvl7pPr indent="0" lvl="6" marL="0" algn="r">
              <a:spcBef>
                <a:spcPts val="0"/>
              </a:spcBef>
              <a:buNone/>
              <a:defRPr b="0" i="0" sz="1050" u="none" cap="none" strike="noStrike">
                <a:solidFill>
                  <a:schemeClr val="dk2"/>
                </a:solidFill>
                <a:latin typeface="Candara"/>
                <a:ea typeface="Candara"/>
                <a:cs typeface="Candara"/>
                <a:sym typeface="Candara"/>
              </a:defRPr>
            </a:lvl7pPr>
            <a:lvl8pPr indent="0" lvl="7" marL="0" algn="r">
              <a:spcBef>
                <a:spcPts val="0"/>
              </a:spcBef>
              <a:buNone/>
              <a:defRPr b="0" i="0" sz="1050" u="none" cap="none" strike="noStrike">
                <a:solidFill>
                  <a:schemeClr val="dk2"/>
                </a:solidFill>
                <a:latin typeface="Candara"/>
                <a:ea typeface="Candara"/>
                <a:cs typeface="Candara"/>
                <a:sym typeface="Candara"/>
              </a:defRPr>
            </a:lvl8pPr>
            <a:lvl9pPr indent="0" lvl="8" marL="0" algn="r">
              <a:spcBef>
                <a:spcPts val="0"/>
              </a:spcBef>
              <a:buNone/>
              <a:defRPr b="0" i="0" sz="1050" u="none" cap="none" strike="noStrike">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ndara"/>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4" name="Google Shape;74;p22"/>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5" name="Google Shape;75;p2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6" name="Google Shape;7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FDFD"/>
            </a:gs>
            <a:gs pos="65000">
              <a:srgbClr val="E6E6E6"/>
            </a:gs>
            <a:gs pos="100000">
              <a:srgbClr val="B6B6B6"/>
            </a:gs>
          </a:gsLst>
          <a:lin ang="16200000" scaled="0"/>
        </a:gra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ndara"/>
              <a:buNone/>
              <a:defRPr b="0" i="0" sz="4800" u="none" cap="none" strike="noStrike">
                <a:solidFill>
                  <a:srgbClr val="3F3F3F"/>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rgbClr val="3F3F3F"/>
                </a:solidFill>
                <a:latin typeface="Candara"/>
                <a:ea typeface="Candara"/>
                <a:cs typeface="Candara"/>
                <a:sym typeface="Candara"/>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ndara"/>
                <a:ea typeface="Candara"/>
                <a:cs typeface="Candara"/>
                <a:sym typeface="Candara"/>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9pPr>
          </a:lstStyle>
          <a:p/>
        </p:txBody>
      </p:sp>
      <p:sp>
        <p:nvSpPr>
          <p:cNvPr id="8" name="Google Shape;8;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1F394D"/>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9" name="Google Shape;9;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1F394D"/>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0" name="Google Shape;10;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1F394D"/>
                </a:solidFill>
                <a:latin typeface="Candara"/>
                <a:ea typeface="Candara"/>
                <a:cs typeface="Candara"/>
                <a:sym typeface="Candara"/>
              </a:defRPr>
            </a:lvl1pPr>
            <a:lvl2pPr indent="0" lvl="1" marL="0" marR="0" rtl="0" algn="r">
              <a:spcBef>
                <a:spcPts val="0"/>
              </a:spcBef>
              <a:buNone/>
              <a:defRPr b="0" i="0" sz="1050" u="none" cap="none" strike="noStrike">
                <a:solidFill>
                  <a:srgbClr val="1F394D"/>
                </a:solidFill>
                <a:latin typeface="Candara"/>
                <a:ea typeface="Candara"/>
                <a:cs typeface="Candara"/>
                <a:sym typeface="Candara"/>
              </a:defRPr>
            </a:lvl2pPr>
            <a:lvl3pPr indent="0" lvl="2" marL="0" marR="0" rtl="0" algn="r">
              <a:spcBef>
                <a:spcPts val="0"/>
              </a:spcBef>
              <a:buNone/>
              <a:defRPr b="0" i="0" sz="1050" u="none" cap="none" strike="noStrike">
                <a:solidFill>
                  <a:srgbClr val="1F394D"/>
                </a:solidFill>
                <a:latin typeface="Candara"/>
                <a:ea typeface="Candara"/>
                <a:cs typeface="Candara"/>
                <a:sym typeface="Candara"/>
              </a:defRPr>
            </a:lvl3pPr>
            <a:lvl4pPr indent="0" lvl="3" marL="0" marR="0" rtl="0" algn="r">
              <a:spcBef>
                <a:spcPts val="0"/>
              </a:spcBef>
              <a:buNone/>
              <a:defRPr b="0" i="0" sz="1050" u="none" cap="none" strike="noStrike">
                <a:solidFill>
                  <a:srgbClr val="1F394D"/>
                </a:solidFill>
                <a:latin typeface="Candara"/>
                <a:ea typeface="Candara"/>
                <a:cs typeface="Candara"/>
                <a:sym typeface="Candara"/>
              </a:defRPr>
            </a:lvl4pPr>
            <a:lvl5pPr indent="0" lvl="4" marL="0" marR="0" rtl="0" algn="r">
              <a:spcBef>
                <a:spcPts val="0"/>
              </a:spcBef>
              <a:buNone/>
              <a:defRPr b="0" i="0" sz="1050" u="none" cap="none" strike="noStrike">
                <a:solidFill>
                  <a:srgbClr val="1F394D"/>
                </a:solidFill>
                <a:latin typeface="Candara"/>
                <a:ea typeface="Candara"/>
                <a:cs typeface="Candara"/>
                <a:sym typeface="Candara"/>
              </a:defRPr>
            </a:lvl5pPr>
            <a:lvl6pPr indent="0" lvl="5" marL="0" marR="0" rtl="0" algn="r">
              <a:spcBef>
                <a:spcPts val="0"/>
              </a:spcBef>
              <a:buNone/>
              <a:defRPr b="0" i="0" sz="1050" u="none" cap="none" strike="noStrike">
                <a:solidFill>
                  <a:srgbClr val="1F394D"/>
                </a:solidFill>
                <a:latin typeface="Candara"/>
                <a:ea typeface="Candara"/>
                <a:cs typeface="Candara"/>
                <a:sym typeface="Candara"/>
              </a:defRPr>
            </a:lvl6pPr>
            <a:lvl7pPr indent="0" lvl="6" marL="0" marR="0" rtl="0" algn="r">
              <a:spcBef>
                <a:spcPts val="0"/>
              </a:spcBef>
              <a:buNone/>
              <a:defRPr b="0" i="0" sz="1050" u="none" cap="none" strike="noStrike">
                <a:solidFill>
                  <a:srgbClr val="1F394D"/>
                </a:solidFill>
                <a:latin typeface="Candara"/>
                <a:ea typeface="Candara"/>
                <a:cs typeface="Candara"/>
                <a:sym typeface="Candara"/>
              </a:defRPr>
            </a:lvl7pPr>
            <a:lvl8pPr indent="0" lvl="7" marL="0" marR="0" rtl="0" algn="r">
              <a:spcBef>
                <a:spcPts val="0"/>
              </a:spcBef>
              <a:buNone/>
              <a:defRPr b="0" i="0" sz="1050" u="none" cap="none" strike="noStrike">
                <a:solidFill>
                  <a:srgbClr val="1F394D"/>
                </a:solidFill>
                <a:latin typeface="Candara"/>
                <a:ea typeface="Candara"/>
                <a:cs typeface="Candara"/>
                <a:sym typeface="Candara"/>
              </a:defRPr>
            </a:lvl8pPr>
            <a:lvl9pPr indent="0" lvl="8" marL="0" marR="0" rtl="0" algn="r">
              <a:spcBef>
                <a:spcPts val="0"/>
              </a:spcBef>
              <a:buNone/>
              <a:defRPr b="0" i="0" sz="1050" u="none" cap="none" strike="noStrike">
                <a:solidFill>
                  <a:srgbClr val="1F394D"/>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2" name="Google Shape;12;p13"/>
          <p:cNvSpPr/>
          <p:nvPr/>
        </p:nvSpPr>
        <p:spPr>
          <a:xfrm>
            <a:off x="0" y="0"/>
            <a:ext cx="12192000" cy="551981"/>
          </a:xfrm>
          <a:prstGeom prst="rect">
            <a:avLst/>
          </a:prstGeom>
          <a:solidFill>
            <a:srgbClr val="BFBFBF"/>
          </a:solidFill>
          <a:ln cap="flat" cmpd="sng" w="1587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1F394D"/>
                </a:solidFill>
                <a:latin typeface="Candara"/>
                <a:ea typeface="Candara"/>
                <a:cs typeface="Candara"/>
                <a:sym typeface="Candara"/>
              </a:rPr>
              <a:t>COE49413 Computer Vision</a:t>
            </a:r>
            <a:endParaRPr/>
          </a:p>
          <a:p>
            <a:pPr indent="0" lvl="0" marL="0" marR="0" rtl="0" algn="ctr">
              <a:spcBef>
                <a:spcPts val="0"/>
              </a:spcBef>
              <a:spcAft>
                <a:spcPts val="0"/>
              </a:spcAft>
              <a:buNone/>
            </a:pPr>
            <a:r>
              <a:rPr b="0" i="0" lang="en-US" sz="1800" u="none" cap="none" strike="noStrike">
                <a:solidFill>
                  <a:srgbClr val="1F394D"/>
                </a:solidFill>
                <a:latin typeface="Candara"/>
                <a:ea typeface="Candara"/>
                <a:cs typeface="Candara"/>
                <a:sym typeface="Candara"/>
              </a:rPr>
              <a:t>Fall 2024</a:t>
            </a:r>
            <a:endParaRPr/>
          </a:p>
        </p:txBody>
      </p:sp>
      <p:pic>
        <p:nvPicPr>
          <p:cNvPr descr="CSE Portal | AUS Programming Contest" id="13" name="Google Shape;13;p13"/>
          <p:cNvPicPr preferRelativeResize="0"/>
          <p:nvPr/>
        </p:nvPicPr>
        <p:blipFill rotWithShape="1">
          <a:blip r:embed="rId1">
            <a:alphaModFix/>
          </a:blip>
          <a:srcRect b="0" l="0" r="0" t="0"/>
          <a:stretch/>
        </p:blipFill>
        <p:spPr>
          <a:xfrm>
            <a:off x="-26505" y="20885"/>
            <a:ext cx="3018322" cy="5635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abs/2211.12933" TargetMode="External"/><Relationship Id="rId4" Type="http://schemas.openxmlformats.org/officeDocument/2006/relationships/hyperlink" Target="https://arxiv.org/abs/1906.06876" TargetMode="External"/><Relationship Id="rId5" Type="http://schemas.openxmlformats.org/officeDocument/2006/relationships/hyperlink" Target="https://arxiv.org/abs/1901.08971" TargetMode="External"/><Relationship Id="rId6" Type="http://schemas.openxmlformats.org/officeDocument/2006/relationships/hyperlink" Target="https://doi.org/10.48550/arxiv.2103.100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1097280" y="682752"/>
            <a:ext cx="10058400" cy="356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ndara"/>
              <a:buNone/>
            </a:pPr>
            <a:r>
              <a:rPr lang="en-US" sz="3700"/>
              <a:t>Deepfake Detection Using Binary Neural Network</a:t>
            </a:r>
            <a:endParaRPr sz="3700"/>
          </a:p>
        </p:txBody>
      </p:sp>
      <p:sp>
        <p:nvSpPr>
          <p:cNvPr id="98" name="Google Shape;98;p1"/>
          <p:cNvSpPr txBox="1"/>
          <p:nvPr>
            <p:ph idx="1" type="subTitle"/>
          </p:nvPr>
        </p:nvSpPr>
        <p:spPr>
          <a:xfrm>
            <a:off x="1100050" y="4531829"/>
            <a:ext cx="10058400" cy="20553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200000"/>
              </a:lnSpc>
              <a:spcBef>
                <a:spcPts val="0"/>
              </a:spcBef>
              <a:spcAft>
                <a:spcPts val="0"/>
              </a:spcAft>
              <a:buSzPct val="45833"/>
              <a:buNone/>
            </a:pPr>
            <a:r>
              <a:rPr lang="en-US"/>
              <a:t>Ali </a:t>
            </a:r>
            <a:r>
              <a:rPr lang="en-US"/>
              <a:t>Sabet - b00087958</a:t>
            </a:r>
            <a:endParaRPr/>
          </a:p>
          <a:p>
            <a:pPr indent="0" lvl="0" marL="0" rtl="0" algn="l">
              <a:lnSpc>
                <a:spcPct val="200000"/>
              </a:lnSpc>
              <a:spcBef>
                <a:spcPts val="0"/>
              </a:spcBef>
              <a:spcAft>
                <a:spcPts val="0"/>
              </a:spcAft>
              <a:buClr>
                <a:schemeClr val="dk1"/>
              </a:buClr>
              <a:buSzPct val="45833"/>
              <a:buFont typeface="Arial"/>
              <a:buNone/>
            </a:pPr>
            <a:r>
              <a:rPr lang="en-US"/>
              <a:t>Mohammad Yaser Azrak - b00090174</a:t>
            </a:r>
            <a:endParaRPr/>
          </a:p>
          <a:p>
            <a:pPr indent="0" lvl="0" marL="0" rtl="0" algn="l">
              <a:lnSpc>
                <a:spcPct val="200000"/>
              </a:lnSpc>
              <a:spcBef>
                <a:spcPts val="0"/>
              </a:spcBef>
              <a:spcAft>
                <a:spcPts val="0"/>
              </a:spcAft>
              <a:buSzPct val="45833"/>
              <a:buNone/>
            </a:pPr>
            <a:r>
              <a:rPr lang="en-US"/>
              <a:t>Abdullah Shahid - </a:t>
            </a:r>
            <a:r>
              <a:rPr lang="en-US"/>
              <a:t>b00092449</a:t>
            </a:r>
            <a:endParaRPr/>
          </a:p>
          <a:p>
            <a:pPr indent="0" lvl="0" marL="0" rtl="0" algn="l">
              <a:lnSpc>
                <a:spcPct val="200000"/>
              </a:lnSpc>
              <a:spcBef>
                <a:spcPts val="0"/>
              </a:spcBef>
              <a:spcAft>
                <a:spcPts val="0"/>
              </a:spcAft>
              <a:buSzPct val="45833"/>
              <a:buNone/>
            </a:pPr>
            <a:r>
              <a:rPr lang="en-US"/>
              <a:t>Adithya Krishnakumar - b00091171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Work Division</a:t>
            </a:r>
            <a:endParaRPr/>
          </a:p>
        </p:txBody>
      </p:sp>
      <p:graphicFrame>
        <p:nvGraphicFramePr>
          <p:cNvPr id="153" name="Google Shape;153;p11"/>
          <p:cNvGraphicFramePr/>
          <p:nvPr/>
        </p:nvGraphicFramePr>
        <p:xfrm>
          <a:off x="1181100" y="2286000"/>
          <a:ext cx="3000000" cy="3000000"/>
        </p:xfrm>
        <a:graphic>
          <a:graphicData uri="http://schemas.openxmlformats.org/drawingml/2006/table">
            <a:tbl>
              <a:tblPr>
                <a:noFill/>
                <a:tableStyleId>{FB2E4E79-09EA-463A-970A-C18022203046}</a:tableStyleId>
              </a:tblPr>
              <a:tblGrid>
                <a:gridCol w="2525225"/>
                <a:gridCol w="2483125"/>
                <a:gridCol w="2483125"/>
                <a:gridCol w="2483125"/>
              </a:tblGrid>
              <a:tr h="381000">
                <a:tc>
                  <a:txBody>
                    <a:bodyPr/>
                    <a:lstStyle/>
                    <a:p>
                      <a:pPr indent="0" lvl="0" marL="0" rtl="0" algn="ctr">
                        <a:lnSpc>
                          <a:spcPct val="200000"/>
                        </a:lnSpc>
                        <a:spcBef>
                          <a:spcPts val="0"/>
                        </a:spcBef>
                        <a:spcAft>
                          <a:spcPts val="0"/>
                        </a:spcAft>
                        <a:buNone/>
                      </a:pPr>
                      <a:r>
                        <a:rPr b="1" lang="en-US"/>
                        <a:t>Abdullah</a:t>
                      </a:r>
                      <a:endParaRPr b="1"/>
                    </a:p>
                  </a:txBody>
                  <a:tcPr marT="91425" marB="91425" marR="91425" marL="91425"/>
                </a:tc>
                <a:tc>
                  <a:txBody>
                    <a:bodyPr/>
                    <a:lstStyle/>
                    <a:p>
                      <a:pPr indent="0" lvl="0" marL="0" rtl="0" algn="ctr">
                        <a:lnSpc>
                          <a:spcPct val="200000"/>
                        </a:lnSpc>
                        <a:spcBef>
                          <a:spcPts val="0"/>
                        </a:spcBef>
                        <a:spcAft>
                          <a:spcPts val="0"/>
                        </a:spcAft>
                        <a:buNone/>
                      </a:pPr>
                      <a:r>
                        <a:rPr b="1" lang="en-US"/>
                        <a:t>Adithya</a:t>
                      </a:r>
                      <a:endParaRPr b="1"/>
                    </a:p>
                  </a:txBody>
                  <a:tcPr marT="91425" marB="91425" marR="91425" marL="91425"/>
                </a:tc>
                <a:tc>
                  <a:txBody>
                    <a:bodyPr/>
                    <a:lstStyle/>
                    <a:p>
                      <a:pPr indent="0" lvl="0" marL="0" rtl="0" algn="ctr">
                        <a:lnSpc>
                          <a:spcPct val="200000"/>
                        </a:lnSpc>
                        <a:spcBef>
                          <a:spcPts val="0"/>
                        </a:spcBef>
                        <a:spcAft>
                          <a:spcPts val="0"/>
                        </a:spcAft>
                        <a:buNone/>
                      </a:pPr>
                      <a:r>
                        <a:rPr b="1" lang="en-US"/>
                        <a:t>Ali</a:t>
                      </a:r>
                      <a:endParaRPr b="1"/>
                    </a:p>
                  </a:txBody>
                  <a:tcPr marT="91425" marB="91425" marR="91425" marL="91425"/>
                </a:tc>
                <a:tc>
                  <a:txBody>
                    <a:bodyPr/>
                    <a:lstStyle/>
                    <a:p>
                      <a:pPr indent="0" lvl="0" marL="0" rtl="0" algn="ctr">
                        <a:lnSpc>
                          <a:spcPct val="200000"/>
                        </a:lnSpc>
                        <a:spcBef>
                          <a:spcPts val="0"/>
                        </a:spcBef>
                        <a:spcAft>
                          <a:spcPts val="0"/>
                        </a:spcAft>
                        <a:buNone/>
                      </a:pPr>
                      <a:r>
                        <a:rPr b="1" lang="en-US"/>
                        <a:t>Yaser</a:t>
                      </a:r>
                      <a:endParaRPr b="1"/>
                    </a:p>
                  </a:txBody>
                  <a:tcPr marT="91425" marB="91425" marR="91425" marL="91425"/>
                </a:tc>
              </a:tr>
              <a:tr h="381000">
                <a:tc>
                  <a:txBody>
                    <a:bodyPr/>
                    <a:lstStyle/>
                    <a:p>
                      <a:pPr indent="0" lvl="0" marL="0" rtl="0" algn="l">
                        <a:lnSpc>
                          <a:spcPct val="200000"/>
                        </a:lnSpc>
                        <a:spcBef>
                          <a:spcPts val="0"/>
                        </a:spcBef>
                        <a:spcAft>
                          <a:spcPts val="0"/>
                        </a:spcAft>
                        <a:buNone/>
                      </a:pPr>
                      <a:r>
                        <a:rPr lang="en-US"/>
                        <a:t>Literature Review and dataset </a:t>
                      </a:r>
                      <a:endParaRPr/>
                    </a:p>
                  </a:txBody>
                  <a:tcPr marT="91425" marB="91425" marR="91425" marL="91425"/>
                </a:tc>
                <a:tc>
                  <a:txBody>
                    <a:bodyPr/>
                    <a:lstStyle/>
                    <a:p>
                      <a:pPr indent="0" lvl="0" marL="0" rtl="0" algn="l">
                        <a:lnSpc>
                          <a:spcPct val="200000"/>
                        </a:lnSpc>
                        <a:spcBef>
                          <a:spcPts val="0"/>
                        </a:spcBef>
                        <a:spcAft>
                          <a:spcPts val="0"/>
                        </a:spcAft>
                        <a:buNone/>
                      </a:pPr>
                      <a:r>
                        <a:rPr lang="en-US"/>
                        <a:t>Literature Review and dataset</a:t>
                      </a:r>
                      <a:endParaRPr/>
                    </a:p>
                  </a:txBody>
                  <a:tcPr marT="91425" marB="91425" marR="91425" marL="91425"/>
                </a:tc>
                <a:tc>
                  <a:txBody>
                    <a:bodyPr/>
                    <a:lstStyle/>
                    <a:p>
                      <a:pPr indent="0" lvl="0" marL="0" rtl="0" algn="l">
                        <a:lnSpc>
                          <a:spcPct val="200000"/>
                        </a:lnSpc>
                        <a:spcBef>
                          <a:spcPts val="0"/>
                        </a:spcBef>
                        <a:spcAft>
                          <a:spcPts val="0"/>
                        </a:spcAft>
                        <a:buNone/>
                      </a:pPr>
                      <a:r>
                        <a:rPr lang="en-US"/>
                        <a:t>Literature Review and introduction</a:t>
                      </a:r>
                      <a:endParaRPr/>
                    </a:p>
                  </a:txBody>
                  <a:tcPr marT="91425" marB="91425" marR="91425" marL="91425"/>
                </a:tc>
                <a:tc>
                  <a:txBody>
                    <a:bodyPr/>
                    <a:lstStyle/>
                    <a:p>
                      <a:pPr indent="0" lvl="0" marL="0" rtl="0" algn="l">
                        <a:lnSpc>
                          <a:spcPct val="200000"/>
                        </a:lnSpc>
                        <a:spcBef>
                          <a:spcPts val="0"/>
                        </a:spcBef>
                        <a:spcAft>
                          <a:spcPts val="0"/>
                        </a:spcAft>
                        <a:buNone/>
                      </a:pPr>
                      <a:r>
                        <a:rPr lang="en-US"/>
                        <a:t>Literature review and objectives</a:t>
                      </a:r>
                      <a:endParaRPr/>
                    </a:p>
                  </a:txBody>
                  <a:tcPr marT="91425" marB="91425" marR="91425" marL="91425"/>
                </a:tc>
              </a:tr>
              <a:tr h="381000">
                <a:tc>
                  <a:txBody>
                    <a:bodyPr/>
                    <a:lstStyle/>
                    <a:p>
                      <a:pPr indent="0" lvl="0" marL="0" rtl="0" algn="l">
                        <a:lnSpc>
                          <a:spcPct val="200000"/>
                        </a:lnSpc>
                        <a:spcBef>
                          <a:spcPts val="0"/>
                        </a:spcBef>
                        <a:spcAft>
                          <a:spcPts val="0"/>
                        </a:spcAft>
                        <a:buNone/>
                      </a:pPr>
                      <a:r>
                        <a:rPr lang="en-US"/>
                        <a:t>Presentation, code </a:t>
                      </a:r>
                      <a:r>
                        <a:rPr lang="en-US"/>
                        <a:t>development</a:t>
                      </a:r>
                      <a:endParaRPr/>
                    </a:p>
                  </a:txBody>
                  <a:tcPr marT="91425" marB="91425" marR="91425" marL="91425"/>
                </a:tc>
                <a:tc>
                  <a:txBody>
                    <a:bodyPr/>
                    <a:lstStyle/>
                    <a:p>
                      <a:pPr indent="0" lvl="0" marL="0" rtl="0" algn="l">
                        <a:lnSpc>
                          <a:spcPct val="200000"/>
                        </a:lnSpc>
                        <a:spcBef>
                          <a:spcPts val="0"/>
                        </a:spcBef>
                        <a:spcAft>
                          <a:spcPts val="0"/>
                        </a:spcAft>
                        <a:buNone/>
                      </a:pPr>
                      <a:r>
                        <a:rPr lang="en-US"/>
                        <a:t>Code development, model testing and evaluation, </a:t>
                      </a:r>
                      <a:r>
                        <a:rPr lang="en-US"/>
                        <a:t>presentation</a:t>
                      </a:r>
                      <a:r>
                        <a:rPr lang="en-US"/>
                        <a:t> </a:t>
                      </a:r>
                      <a:endParaRPr/>
                    </a:p>
                  </a:txBody>
                  <a:tcPr marT="91425" marB="91425" marR="91425" marL="91425"/>
                </a:tc>
                <a:tc>
                  <a:txBody>
                    <a:bodyPr/>
                    <a:lstStyle/>
                    <a:p>
                      <a:pPr indent="0" lvl="0" marL="0" rtl="0" algn="l">
                        <a:lnSpc>
                          <a:spcPct val="200000"/>
                        </a:lnSpc>
                        <a:spcBef>
                          <a:spcPts val="0"/>
                        </a:spcBef>
                        <a:spcAft>
                          <a:spcPts val="0"/>
                        </a:spcAft>
                        <a:buNone/>
                      </a:pPr>
                      <a:r>
                        <a:rPr lang="en-US"/>
                        <a:t>Code development, GitHub organization, model training and testing</a:t>
                      </a:r>
                      <a:endParaRPr/>
                    </a:p>
                  </a:txBody>
                  <a:tcPr marT="91425" marB="91425" marR="91425" marL="91425"/>
                </a:tc>
                <a:tc>
                  <a:txBody>
                    <a:bodyPr/>
                    <a:lstStyle/>
                    <a:p>
                      <a:pPr indent="0" lvl="0" marL="0" rtl="0" algn="l">
                        <a:lnSpc>
                          <a:spcPct val="200000"/>
                        </a:lnSpc>
                        <a:spcBef>
                          <a:spcPts val="0"/>
                        </a:spcBef>
                        <a:spcAft>
                          <a:spcPts val="0"/>
                        </a:spcAft>
                        <a:buNone/>
                      </a:pPr>
                      <a:r>
                        <a:rPr lang="en-US">
                          <a:solidFill>
                            <a:schemeClr val="dk1"/>
                          </a:solidFill>
                        </a:rPr>
                        <a:t>Code development, GitHub organization, model training, presentation</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Demonstration</a:t>
            </a:r>
            <a:endParaRPr/>
          </a:p>
        </p:txBody>
      </p:sp>
      <p:sp>
        <p:nvSpPr>
          <p:cNvPr id="159" name="Google Shape;159;p12"/>
          <p:cNvSpPr txBox="1"/>
          <p:nvPr/>
        </p:nvSpPr>
        <p:spPr>
          <a:xfrm>
            <a:off x="1097275" y="1817075"/>
            <a:ext cx="100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Live demo in class - The recorded video is on GitHub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988f90452_2_35"/>
          <p:cNvSpPr txBox="1"/>
          <p:nvPr>
            <p:ph type="ctrTitle"/>
          </p:nvPr>
        </p:nvSpPr>
        <p:spPr>
          <a:xfrm>
            <a:off x="1097280" y="682752"/>
            <a:ext cx="10058400" cy="35661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ndara"/>
              <a:buNone/>
            </a:pPr>
            <a:r>
              <a:rPr lang="en-US" sz="3700"/>
              <a:t>THANK YOU!</a:t>
            </a:r>
            <a:endParaRPr sz="3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1988f90452_2_39"/>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References</a:t>
            </a:r>
            <a:endParaRPr/>
          </a:p>
        </p:txBody>
      </p:sp>
      <p:sp>
        <p:nvSpPr>
          <p:cNvPr id="170" name="Google Shape;170;g31988f90452_2_39"/>
          <p:cNvSpPr txBox="1"/>
          <p:nvPr/>
        </p:nvSpPr>
        <p:spPr>
          <a:xfrm>
            <a:off x="1097275" y="1840200"/>
            <a:ext cx="100584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[1] N. Guo, J. Bethge, C. Meinel, and H. Yang, “Join the High Accuracy Club on ImageNet with A Binary Neural Network Ticket,” arXiv.org, 2022. </a:t>
            </a:r>
            <a:r>
              <a:rPr lang="en-US" sz="15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https://arxiv.org/abs/2211.12933</a:t>
            </a:r>
            <a:r>
              <a:rPr lang="en-US" sz="1500">
                <a:solidFill>
                  <a:schemeClr val="dk1"/>
                </a:solidFill>
                <a:latin typeface="Times New Roman"/>
                <a:ea typeface="Times New Roman"/>
                <a:cs typeface="Times New Roman"/>
                <a:sym typeface="Times New Roman"/>
              </a:rPr>
              <a:t> </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C3E50"/>
              </a:solidFill>
              <a:highlight>
                <a:srgbClr val="FEF1C4"/>
              </a:highlight>
              <a:latin typeface="Calibri"/>
              <a:ea typeface="Calibri"/>
              <a:cs typeface="Calibri"/>
              <a:sym typeface="Calibri"/>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[2] H. H. Nguyen, F. Fang, J. Yamagishi, and I. Echizen, “Multi-task Learning For Detecting and Segmenting Manipulated Facial Images and Videos,” </a:t>
            </a:r>
            <a:r>
              <a:rPr i="1" lang="en-US" sz="1500">
                <a:solidFill>
                  <a:schemeClr val="dk1"/>
                </a:solidFill>
                <a:latin typeface="Times New Roman"/>
                <a:ea typeface="Times New Roman"/>
                <a:cs typeface="Times New Roman"/>
                <a:sym typeface="Times New Roman"/>
              </a:rPr>
              <a:t>arxiv.org</a:t>
            </a:r>
            <a:r>
              <a:rPr lang="en-US" sz="1500">
                <a:solidFill>
                  <a:schemeClr val="dk1"/>
                </a:solidFill>
                <a:latin typeface="Times New Roman"/>
                <a:ea typeface="Times New Roman"/>
                <a:cs typeface="Times New Roman"/>
                <a:sym typeface="Times New Roman"/>
              </a:rPr>
              <a:t>, Jun. 2019, Available: </a:t>
            </a:r>
            <a:r>
              <a:rPr lang="en-US" sz="15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https://arxiv.org/abs/1906.06876</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[3] A. Rössler, D. Cozzolino, L. Verdoliva, C. Riess, J. Thies, and M. Nießner, “FaceForensics++: Learning to Detect Manipulated Facial Images,” </a:t>
            </a:r>
            <a:r>
              <a:rPr i="1" lang="en-US" sz="1500">
                <a:solidFill>
                  <a:schemeClr val="dk1"/>
                </a:solidFill>
                <a:latin typeface="Times New Roman"/>
                <a:ea typeface="Times New Roman"/>
                <a:cs typeface="Times New Roman"/>
                <a:sym typeface="Times New Roman"/>
              </a:rPr>
              <a:t>arXiv:1901.08971 [cs]</a:t>
            </a:r>
            <a:r>
              <a:rPr lang="en-US" sz="1500">
                <a:solidFill>
                  <a:schemeClr val="dk1"/>
                </a:solidFill>
                <a:latin typeface="Times New Roman"/>
                <a:ea typeface="Times New Roman"/>
                <a:cs typeface="Times New Roman"/>
                <a:sym typeface="Times New Roman"/>
              </a:rPr>
              <a:t>, Aug. 2019, Available: </a:t>
            </a:r>
            <a:r>
              <a:rPr lang="en-US" sz="15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https://arxiv.org/abs/1901.08971</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[4] C. Tan, Y. Zhao, S. Wei, G. Gu, P. Liu, and Y. Wei, "Frequency-Aware Deepfake Detection: Improving Generalizability through Frequency Space Domain Learning," in Proceedings of the AAAI Conference on Artificial Intelligence, vol. 38, no. 5, pp. 5052-5060, Mar. 2024, </a:t>
            </a:r>
            <a:r>
              <a:rPr lang="en-US" sz="1500">
                <a:solidFill>
                  <a:schemeClr val="dk1"/>
                </a:solidFill>
                <a:latin typeface="Times New Roman"/>
                <a:ea typeface="Times New Roman"/>
                <a:cs typeface="Times New Roman"/>
                <a:sym typeface="Times New Roman"/>
              </a:rPr>
              <a:t>doi: </a:t>
            </a:r>
            <a:r>
              <a:rPr lang="en-US" sz="1500" u="sng">
                <a:solidFill>
                  <a:schemeClr val="dk1"/>
                </a:solidFill>
                <a:latin typeface="Times New Roman"/>
                <a:ea typeface="Times New Roman"/>
                <a:cs typeface="Times New Roman"/>
                <a:sym typeface="Times New Roman"/>
              </a:rPr>
              <a:t>10.1609/aaai.v38i5.28310 </a:t>
            </a:r>
            <a:endParaRPr sz="15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[5] P. Kwon, J. You, G. Nam, S. Park, and G. Chae, “KoDF: A Large-scale Korean DeepFake Detection Dataset,” </a:t>
            </a:r>
            <a:r>
              <a:rPr i="1" lang="en-US" sz="1500">
                <a:solidFill>
                  <a:schemeClr val="dk1"/>
                </a:solidFill>
                <a:latin typeface="Times New Roman"/>
                <a:ea typeface="Times New Roman"/>
                <a:cs typeface="Times New Roman"/>
                <a:sym typeface="Times New Roman"/>
              </a:rPr>
              <a:t>arXiv (Cornell University)</a:t>
            </a:r>
            <a:r>
              <a:rPr lang="en-US" sz="1500">
                <a:solidFill>
                  <a:schemeClr val="dk1"/>
                </a:solidFill>
                <a:latin typeface="Times New Roman"/>
                <a:ea typeface="Times New Roman"/>
                <a:cs typeface="Times New Roman"/>
                <a:sym typeface="Times New Roman"/>
              </a:rPr>
              <a:t>, Mar. 2021, doi: </a:t>
            </a:r>
            <a:r>
              <a:rPr lang="en-US" sz="15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https://doi.org/10.48550/arxiv.2103.10094</a:t>
            </a:r>
            <a:r>
              <a:rPr lang="en-US" sz="1500">
                <a:solidFill>
                  <a:schemeClr val="dk1"/>
                </a:solidFill>
                <a:latin typeface="Times New Roman"/>
                <a:ea typeface="Times New Roman"/>
                <a:cs typeface="Times New Roman"/>
                <a:sym typeface="Times New Roman"/>
              </a:rPr>
              <a:t> </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Introduction</a:t>
            </a:r>
            <a:endParaRPr/>
          </a:p>
        </p:txBody>
      </p:sp>
      <p:sp>
        <p:nvSpPr>
          <p:cNvPr id="104" name="Google Shape;104;p2"/>
          <p:cNvSpPr txBox="1"/>
          <p:nvPr>
            <p:ph idx="1" type="body"/>
          </p:nvPr>
        </p:nvSpPr>
        <p:spPr>
          <a:xfrm>
            <a:off x="1173475" y="1845725"/>
            <a:ext cx="10588800" cy="4254300"/>
          </a:xfrm>
          <a:prstGeom prst="rect">
            <a:avLst/>
          </a:prstGeom>
          <a:noFill/>
          <a:ln>
            <a:noFill/>
          </a:ln>
        </p:spPr>
        <p:txBody>
          <a:bodyPr anchorCtr="0" anchor="t" bIns="45700" lIns="0" spcFirstLastPara="1" rIns="0" wrap="square" tIns="45700">
            <a:normAutofit lnSpcReduction="20000"/>
          </a:bodyPr>
          <a:lstStyle/>
          <a:p>
            <a:pPr indent="0" lvl="0" marL="0" rtl="0" algn="l">
              <a:lnSpc>
                <a:spcPct val="90000"/>
              </a:lnSpc>
              <a:spcBef>
                <a:spcPts val="1400"/>
              </a:spcBef>
              <a:spcAft>
                <a:spcPts val="0"/>
              </a:spcAft>
              <a:buSzPts val="2000"/>
              <a:buNone/>
            </a:pPr>
            <a:r>
              <a:t/>
            </a:r>
            <a:endParaRPr b="1"/>
          </a:p>
          <a:p>
            <a:pPr indent="0" lvl="0" marL="0" rtl="0" algn="l">
              <a:spcBef>
                <a:spcPts val="1400"/>
              </a:spcBef>
              <a:spcAft>
                <a:spcPts val="0"/>
              </a:spcAft>
              <a:buNone/>
            </a:pPr>
            <a:r>
              <a:rPr b="1" lang="en-US"/>
              <a:t>Problem:</a:t>
            </a:r>
            <a:endParaRPr b="1"/>
          </a:p>
          <a:p>
            <a:pPr indent="-342900" lvl="0" marL="457200" rtl="0" algn="l">
              <a:lnSpc>
                <a:spcPct val="150000"/>
              </a:lnSpc>
              <a:spcBef>
                <a:spcPts val="1400"/>
              </a:spcBef>
              <a:spcAft>
                <a:spcPts val="0"/>
              </a:spcAft>
              <a:buSzPts val="1800"/>
              <a:buChar char="●"/>
            </a:pPr>
            <a:r>
              <a:rPr lang="en-US"/>
              <a:t>Detection of deep fakes: AI-generated or altered images/videos of real or fake individuals.</a:t>
            </a:r>
            <a:endParaRPr/>
          </a:p>
          <a:p>
            <a:pPr indent="-342900" lvl="0" marL="457200" rtl="0" algn="l">
              <a:lnSpc>
                <a:spcPct val="150000"/>
              </a:lnSpc>
              <a:spcBef>
                <a:spcPts val="0"/>
              </a:spcBef>
              <a:spcAft>
                <a:spcPts val="0"/>
              </a:spcAft>
              <a:buSzPts val="1800"/>
              <a:buChar char="●"/>
            </a:pPr>
            <a:r>
              <a:rPr lang="en-US"/>
              <a:t>Deepfake technology is advancing and becoming more accessible.</a:t>
            </a:r>
            <a:endParaRPr/>
          </a:p>
          <a:p>
            <a:pPr indent="-342900" lvl="0" marL="457200" rtl="0" algn="l">
              <a:lnSpc>
                <a:spcPct val="150000"/>
              </a:lnSpc>
              <a:spcBef>
                <a:spcPts val="0"/>
              </a:spcBef>
              <a:spcAft>
                <a:spcPts val="0"/>
              </a:spcAft>
              <a:buSzPts val="1800"/>
              <a:buChar char="●"/>
            </a:pPr>
            <a:r>
              <a:rPr lang="en-US"/>
              <a:t>Increasing risk of misleading content that appears realistic.</a:t>
            </a:r>
            <a:endParaRPr/>
          </a:p>
          <a:p>
            <a:pPr indent="0" lvl="0" marL="0" rtl="0" algn="l">
              <a:spcBef>
                <a:spcPts val="1400"/>
              </a:spcBef>
              <a:spcAft>
                <a:spcPts val="0"/>
              </a:spcAft>
              <a:buNone/>
            </a:pPr>
            <a:r>
              <a:rPr b="1" lang="en-US"/>
              <a:t>Challenge: </a:t>
            </a:r>
            <a:endParaRPr b="1"/>
          </a:p>
          <a:p>
            <a:pPr indent="-342900" lvl="0" marL="457200" rtl="0" algn="l">
              <a:lnSpc>
                <a:spcPct val="150000"/>
              </a:lnSpc>
              <a:spcBef>
                <a:spcPts val="1400"/>
              </a:spcBef>
              <a:spcAft>
                <a:spcPts val="0"/>
              </a:spcAft>
              <a:buSzPts val="1800"/>
              <a:buChar char="●"/>
            </a:pPr>
            <a:r>
              <a:rPr lang="en-US"/>
              <a:t>Mitigating misinformation resulting from images or videos that are becoming increasingly distinguishable from reality.</a:t>
            </a:r>
            <a:endParaRPr/>
          </a:p>
          <a:p>
            <a:pPr indent="0" lvl="0" marL="0" rtl="0" algn="l">
              <a:lnSpc>
                <a:spcPct val="90000"/>
              </a:lnSpc>
              <a:spcBef>
                <a:spcPts val="1400"/>
              </a:spcBef>
              <a:spcAft>
                <a:spcPts val="0"/>
              </a:spcAft>
              <a:buSzPts val="2000"/>
              <a:buNone/>
            </a:pPr>
            <a:r>
              <a:t/>
            </a:r>
            <a:endParaRPr b="1"/>
          </a:p>
          <a:p>
            <a:pPr indent="0" lvl="0" marL="0" rtl="0" algn="l">
              <a:lnSpc>
                <a:spcPct val="90000"/>
              </a:lnSpc>
              <a:spcBef>
                <a:spcPts val="14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Problem Statement</a:t>
            </a:r>
            <a:endParaRPr/>
          </a:p>
        </p:txBody>
      </p:sp>
      <p:sp>
        <p:nvSpPr>
          <p:cNvPr id="110" name="Google Shape;110;p3"/>
          <p:cNvSpPr txBox="1"/>
          <p:nvPr>
            <p:ph idx="1" type="body"/>
          </p:nvPr>
        </p:nvSpPr>
        <p:spPr>
          <a:xfrm>
            <a:off x="1173480" y="1890384"/>
            <a:ext cx="10058400" cy="4023300"/>
          </a:xfrm>
          <a:prstGeom prst="rect">
            <a:avLst/>
          </a:prstGeom>
          <a:noFill/>
          <a:ln>
            <a:noFill/>
          </a:ln>
        </p:spPr>
        <p:txBody>
          <a:bodyPr anchorCtr="0" anchor="t" bIns="45700" lIns="0" spcFirstLastPara="1" rIns="0" wrap="square" tIns="45700">
            <a:normAutofit lnSpcReduction="10000"/>
          </a:bodyPr>
          <a:lstStyle/>
          <a:p>
            <a:pPr indent="0" lvl="0" marL="0" rtl="0" algn="l">
              <a:lnSpc>
                <a:spcPct val="200000"/>
              </a:lnSpc>
              <a:spcBef>
                <a:spcPts val="0"/>
              </a:spcBef>
              <a:spcAft>
                <a:spcPts val="0"/>
              </a:spcAft>
              <a:buSzPts val="2000"/>
              <a:buNone/>
            </a:pPr>
            <a:r>
              <a:rPr lang="en-US"/>
              <a:t>The rapid advancement and </a:t>
            </a:r>
            <a:r>
              <a:rPr lang="en-US"/>
              <a:t>accessibility</a:t>
            </a:r>
            <a:r>
              <a:rPr lang="en-US"/>
              <a:t> of deepfake technology have made it increasingly difficult to distinguish between real and manipulated content. This has led to significant challenges in combating the spread of misinformation and privacy violations. Existing methods for detecting </a:t>
            </a:r>
            <a:r>
              <a:rPr lang="en-US"/>
              <a:t>deepfakes</a:t>
            </a:r>
            <a:r>
              <a:rPr lang="en-US"/>
              <a:t> often struggle to keep pace with the </a:t>
            </a:r>
            <a:r>
              <a:rPr lang="en-US"/>
              <a:t>ever changing technologies. There is a pressing need for effective and robust solutions that leverage state-of-the-art computer vision techniques to identify subtle artifacts and discrepancies in deepfake media. </a:t>
            </a: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Literature Review</a:t>
            </a:r>
            <a:endParaRPr/>
          </a:p>
        </p:txBody>
      </p:sp>
      <p:sp>
        <p:nvSpPr>
          <p:cNvPr id="116" name="Google Shape;116;p4"/>
          <p:cNvSpPr txBox="1"/>
          <p:nvPr>
            <p:ph idx="1" type="body"/>
          </p:nvPr>
        </p:nvSpPr>
        <p:spPr>
          <a:xfrm>
            <a:off x="1249675" y="1921925"/>
            <a:ext cx="10955400" cy="4792500"/>
          </a:xfrm>
          <a:prstGeom prst="rect">
            <a:avLst/>
          </a:prstGeom>
          <a:noFill/>
          <a:ln>
            <a:noFill/>
          </a:ln>
        </p:spPr>
        <p:txBody>
          <a:bodyPr anchorCtr="0" anchor="t" bIns="45700" lIns="0" spcFirstLastPara="1" rIns="0" wrap="square" tIns="45700">
            <a:noAutofit/>
          </a:bodyPr>
          <a:lstStyle/>
          <a:p>
            <a:pPr indent="-342900" lvl="0" marL="342900" rtl="0" algn="l">
              <a:lnSpc>
                <a:spcPct val="100000"/>
              </a:lnSpc>
              <a:spcBef>
                <a:spcPts val="0"/>
              </a:spcBef>
              <a:spcAft>
                <a:spcPts val="0"/>
              </a:spcAft>
              <a:buSzPts val="1800"/>
              <a:buFont typeface="Candara"/>
              <a:buAutoNum type="arabicPeriod"/>
            </a:pPr>
            <a:r>
              <a:rPr b="1" lang="en-US" sz="1800"/>
              <a:t>Join the High Accuracy Club on ImageNet with A Binary Neural Network Ticket </a:t>
            </a:r>
            <a:endParaRPr sz="1800"/>
          </a:p>
          <a:p>
            <a:pPr indent="-342900" lvl="0" marL="914400" rtl="0" algn="l">
              <a:lnSpc>
                <a:spcPct val="100000"/>
              </a:lnSpc>
              <a:spcBef>
                <a:spcPts val="0"/>
              </a:spcBef>
              <a:spcAft>
                <a:spcPts val="0"/>
              </a:spcAft>
              <a:buSzPts val="1800"/>
              <a:buChar char="●"/>
            </a:pPr>
            <a:r>
              <a:rPr lang="en-US" sz="1800"/>
              <a:t>Introduces BNext, a binary neural network with Info-RCP and ELM-Attention modules.</a:t>
            </a:r>
            <a:endParaRPr sz="1800"/>
          </a:p>
          <a:p>
            <a:pPr indent="-342900" lvl="0" marL="914400" rtl="0" algn="l">
              <a:lnSpc>
                <a:spcPct val="100000"/>
              </a:lnSpc>
              <a:spcBef>
                <a:spcPts val="0"/>
              </a:spcBef>
              <a:spcAft>
                <a:spcPts val="0"/>
              </a:spcAft>
              <a:buSzPts val="1800"/>
              <a:buChar char="●"/>
            </a:pPr>
            <a:r>
              <a:rPr lang="en-US" sz="1800"/>
              <a:t>Achieved 80.57% accuracy on ImageNet, the first BNN to cross 80%.</a:t>
            </a:r>
            <a:endParaRPr sz="1800"/>
          </a:p>
          <a:p>
            <a:pPr indent="0" lvl="0" marL="0" rtl="0" algn="l">
              <a:lnSpc>
                <a:spcPct val="100000"/>
              </a:lnSpc>
              <a:spcBef>
                <a:spcPts val="0"/>
              </a:spcBef>
              <a:spcAft>
                <a:spcPts val="0"/>
              </a:spcAft>
              <a:buNone/>
            </a:pPr>
            <a:r>
              <a:t/>
            </a:r>
            <a:endParaRPr sz="1800"/>
          </a:p>
          <a:p>
            <a:pPr indent="-342900" lvl="0" marL="342900" rtl="0" algn="l">
              <a:lnSpc>
                <a:spcPct val="100000"/>
              </a:lnSpc>
              <a:spcBef>
                <a:spcPts val="0"/>
              </a:spcBef>
              <a:spcAft>
                <a:spcPts val="0"/>
              </a:spcAft>
              <a:buSzPts val="1800"/>
              <a:buFont typeface="Candara"/>
              <a:buAutoNum type="arabicPeriod"/>
            </a:pPr>
            <a:r>
              <a:rPr b="1" lang="en-US" sz="1800"/>
              <a:t>Multi-task Learning For Detecting and Segmenting Manipulated Facial Images and Videos</a:t>
            </a:r>
            <a:endParaRPr sz="1800"/>
          </a:p>
          <a:p>
            <a:pPr indent="-342900" lvl="0" marL="914400" rtl="0" algn="l">
              <a:lnSpc>
                <a:spcPct val="100000"/>
              </a:lnSpc>
              <a:spcBef>
                <a:spcPts val="0"/>
              </a:spcBef>
              <a:spcAft>
                <a:spcPts val="0"/>
              </a:spcAft>
              <a:buSzPts val="1800"/>
              <a:buChar char="●"/>
            </a:pPr>
            <a:r>
              <a:rPr lang="en-US" sz="1800"/>
              <a:t>Uses CNN to detect and segment areas in an image that were manipulated. Accuracy = 93.63%.</a:t>
            </a:r>
            <a:endParaRPr sz="1800"/>
          </a:p>
          <a:p>
            <a:pPr indent="0" lvl="0" marL="457200" rtl="0" algn="l">
              <a:lnSpc>
                <a:spcPct val="100000"/>
              </a:lnSpc>
              <a:spcBef>
                <a:spcPts val="0"/>
              </a:spcBef>
              <a:spcAft>
                <a:spcPts val="0"/>
              </a:spcAft>
              <a:buNone/>
            </a:pPr>
            <a:r>
              <a:t/>
            </a:r>
            <a:endParaRPr sz="1800"/>
          </a:p>
          <a:p>
            <a:pPr indent="-342900" lvl="0" marL="342900" rtl="0" algn="l">
              <a:lnSpc>
                <a:spcPct val="100000"/>
              </a:lnSpc>
              <a:spcBef>
                <a:spcPts val="0"/>
              </a:spcBef>
              <a:spcAft>
                <a:spcPts val="0"/>
              </a:spcAft>
              <a:buSzPts val="1800"/>
              <a:buFont typeface="Candara"/>
              <a:buAutoNum type="arabicPeriod"/>
            </a:pPr>
            <a:r>
              <a:rPr b="1" lang="en-US" sz="1800"/>
              <a:t>FaceForensics++ Learning to Detect Manipulated Facial Images</a:t>
            </a:r>
            <a:endParaRPr b="1" sz="1800"/>
          </a:p>
          <a:p>
            <a:pPr indent="-342900" lvl="0" marL="914400" rtl="0" algn="l">
              <a:lnSpc>
                <a:spcPct val="100000"/>
              </a:lnSpc>
              <a:spcBef>
                <a:spcPts val="0"/>
              </a:spcBef>
              <a:spcAft>
                <a:spcPts val="0"/>
              </a:spcAft>
              <a:buSzPts val="1800"/>
              <a:buChar char="●"/>
            </a:pPr>
            <a:r>
              <a:rPr lang="en-US" sz="1800"/>
              <a:t>Used the XceptionNet model to achieve a classification accuracy of 99.26%</a:t>
            </a:r>
            <a:endParaRPr sz="1800"/>
          </a:p>
          <a:p>
            <a:pPr indent="0" lvl="0" marL="0" rtl="0" algn="l">
              <a:lnSpc>
                <a:spcPct val="100000"/>
              </a:lnSpc>
              <a:spcBef>
                <a:spcPts val="0"/>
              </a:spcBef>
              <a:spcAft>
                <a:spcPts val="0"/>
              </a:spcAft>
              <a:buNone/>
            </a:pPr>
            <a:r>
              <a:t/>
            </a:r>
            <a:endParaRPr sz="1800"/>
          </a:p>
          <a:p>
            <a:pPr indent="-342900" lvl="0" marL="342900" marR="0" rtl="0" algn="l">
              <a:lnSpc>
                <a:spcPct val="100000"/>
              </a:lnSpc>
              <a:spcBef>
                <a:spcPts val="0"/>
              </a:spcBef>
              <a:spcAft>
                <a:spcPts val="0"/>
              </a:spcAft>
              <a:buSzPts val="1800"/>
              <a:buFont typeface="Candara"/>
              <a:buAutoNum type="arabicPeriod"/>
            </a:pPr>
            <a:r>
              <a:rPr b="1" lang="en-US" sz="1800"/>
              <a:t>Frequency-Aware Deepfake Detection: Improving Generalizability through Frequency Space Domain Learning</a:t>
            </a:r>
            <a:endParaRPr b="1" sz="1800"/>
          </a:p>
          <a:p>
            <a:pPr indent="-342900" lvl="0" marL="914400" marR="0" rtl="0" algn="l">
              <a:lnSpc>
                <a:spcPct val="100000"/>
              </a:lnSpc>
              <a:spcBef>
                <a:spcPts val="0"/>
              </a:spcBef>
              <a:spcAft>
                <a:spcPts val="0"/>
              </a:spcAft>
              <a:buSzPts val="1800"/>
              <a:buChar char="●"/>
            </a:pPr>
            <a:r>
              <a:rPr lang="en-US" sz="1800"/>
              <a:t>FreqNet achieves a 9.8% higher mean accuracy compared to existing methods</a:t>
            </a:r>
            <a:endParaRPr sz="1800"/>
          </a:p>
          <a:p>
            <a:pPr indent="-342900" lvl="0" marL="914400" marR="0" rtl="0" algn="l">
              <a:lnSpc>
                <a:spcPct val="100000"/>
              </a:lnSpc>
              <a:spcBef>
                <a:spcPts val="0"/>
              </a:spcBef>
              <a:spcAft>
                <a:spcPts val="0"/>
              </a:spcAft>
              <a:buSzPts val="1800"/>
              <a:buChar char="●"/>
            </a:pPr>
            <a:r>
              <a:rPr lang="en-US" sz="1800"/>
              <a:t>Leverages high-frequency features in the frequency domain.</a:t>
            </a:r>
            <a:endParaRPr sz="1800"/>
          </a:p>
          <a:p>
            <a:pPr indent="0" lvl="0" marL="0" marR="0" rtl="0" algn="l">
              <a:lnSpc>
                <a:spcPct val="100000"/>
              </a:lnSpc>
              <a:spcBef>
                <a:spcPts val="0"/>
              </a:spcBef>
              <a:spcAft>
                <a:spcPts val="0"/>
              </a:spcAft>
              <a:buNone/>
            </a:pPr>
            <a:r>
              <a:t/>
            </a:r>
            <a:endParaRPr b="1" sz="1800"/>
          </a:p>
          <a:p>
            <a:pPr indent="-342900" lvl="0" marL="342900" marR="0" rtl="0" algn="l">
              <a:lnSpc>
                <a:spcPct val="100000"/>
              </a:lnSpc>
              <a:spcBef>
                <a:spcPts val="0"/>
              </a:spcBef>
              <a:spcAft>
                <a:spcPts val="0"/>
              </a:spcAft>
              <a:buSzPts val="1800"/>
              <a:buAutoNum type="arabicPeriod"/>
            </a:pPr>
            <a:r>
              <a:rPr b="1" lang="en-US" sz="1800"/>
              <a:t>KoDF: A Large-scale Korean DeepFake Detection Dataset</a:t>
            </a:r>
            <a:endParaRPr b="1" sz="1800"/>
          </a:p>
          <a:p>
            <a:pPr indent="-342900" lvl="0" marL="914400" marR="0" rtl="0" algn="l">
              <a:lnSpc>
                <a:spcPct val="100000"/>
              </a:lnSpc>
              <a:spcBef>
                <a:spcPts val="0"/>
              </a:spcBef>
              <a:spcAft>
                <a:spcPts val="0"/>
              </a:spcAft>
              <a:buSzPts val="1800"/>
              <a:buChar char="●"/>
            </a:pPr>
            <a:r>
              <a:rPr lang="en-US" sz="1800"/>
              <a:t>Training the model with KoDF improved testing accuracy and recognition rate by 3.09%.</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Methodology</a:t>
            </a:r>
            <a:endParaRPr/>
          </a:p>
        </p:txBody>
      </p:sp>
      <p:sp>
        <p:nvSpPr>
          <p:cNvPr id="122" name="Google Shape;122;p6"/>
          <p:cNvSpPr txBox="1"/>
          <p:nvPr>
            <p:ph idx="1" type="body"/>
          </p:nvPr>
        </p:nvSpPr>
        <p:spPr>
          <a:xfrm>
            <a:off x="1173475" y="1845725"/>
            <a:ext cx="10754400" cy="5012400"/>
          </a:xfrm>
          <a:prstGeom prst="rect">
            <a:avLst/>
          </a:prstGeom>
          <a:noFill/>
          <a:ln>
            <a:noFill/>
          </a:ln>
        </p:spPr>
        <p:txBody>
          <a:bodyPr anchorCtr="0" anchor="t" bIns="45700" lIns="0" spcFirstLastPara="1" rIns="0" wrap="square" tIns="45700">
            <a:noAutofit/>
          </a:bodyPr>
          <a:lstStyle/>
          <a:p>
            <a:pPr indent="-323850" lvl="0" marL="457200" rtl="0" algn="l">
              <a:lnSpc>
                <a:spcPct val="115000"/>
              </a:lnSpc>
              <a:spcBef>
                <a:spcPts val="1400"/>
              </a:spcBef>
              <a:spcAft>
                <a:spcPts val="0"/>
              </a:spcAft>
              <a:buSzPts val="1500"/>
              <a:buAutoNum type="arabicPeriod"/>
            </a:pPr>
            <a:r>
              <a:rPr b="1" lang="en-US" sz="1500">
                <a:solidFill>
                  <a:schemeClr val="dk1"/>
                </a:solidFill>
              </a:rPr>
              <a:t>Data Ingestion</a:t>
            </a:r>
            <a:endParaRPr b="1" sz="1500">
              <a:solidFill>
                <a:schemeClr val="dk1"/>
              </a:solidFill>
            </a:endParaRPr>
          </a:p>
          <a:p>
            <a:pPr indent="-323850" lvl="0" marL="914400" rtl="0" algn="l">
              <a:lnSpc>
                <a:spcPct val="115000"/>
              </a:lnSpc>
              <a:spcBef>
                <a:spcPts val="0"/>
              </a:spcBef>
              <a:spcAft>
                <a:spcPts val="0"/>
              </a:spcAft>
              <a:buSzPts val="1500"/>
              <a:buFont typeface="Candara"/>
              <a:buChar char="●"/>
            </a:pPr>
            <a:r>
              <a:rPr lang="en-US" sz="1500">
                <a:solidFill>
                  <a:schemeClr val="dk1"/>
                </a:solidFill>
              </a:rPr>
              <a:t>The train set uses </a:t>
            </a:r>
            <a:r>
              <a:rPr i="1" lang="en-US" sz="1500">
                <a:solidFill>
                  <a:schemeClr val="dk1"/>
                </a:solidFill>
              </a:rPr>
              <a:t>torchvision.transforms.Compose</a:t>
            </a:r>
            <a:r>
              <a:rPr lang="en-US" sz="1500">
                <a:solidFill>
                  <a:schemeClr val="dk1"/>
                </a:solidFill>
              </a:rPr>
              <a:t> to preprocess images, including normalization and augmentation​.</a:t>
            </a:r>
            <a:endParaRPr sz="1500">
              <a:solidFill>
                <a:schemeClr val="dk1"/>
              </a:solidFill>
            </a:endParaRPr>
          </a:p>
          <a:p>
            <a:pPr indent="-323850" lvl="0" marL="914400" rtl="0" algn="l">
              <a:lnSpc>
                <a:spcPct val="115000"/>
              </a:lnSpc>
              <a:spcBef>
                <a:spcPts val="0"/>
              </a:spcBef>
              <a:spcAft>
                <a:spcPts val="0"/>
              </a:spcAft>
              <a:buSzPts val="1500"/>
              <a:buFont typeface="Candara"/>
              <a:buChar char="●"/>
            </a:pPr>
            <a:r>
              <a:rPr lang="en-US" sz="1500">
                <a:solidFill>
                  <a:schemeClr val="dk1"/>
                </a:solidFill>
              </a:rPr>
              <a:t>The test data is also similarly </a:t>
            </a:r>
            <a:r>
              <a:rPr lang="en-US" sz="1500">
                <a:solidFill>
                  <a:schemeClr val="dk1"/>
                </a:solidFill>
              </a:rPr>
              <a:t>normalized</a:t>
            </a:r>
            <a:r>
              <a:rPr lang="en-US" sz="1500">
                <a:solidFill>
                  <a:schemeClr val="dk1"/>
                </a:solidFill>
              </a:rPr>
              <a:t> to maintain consistency between training and testing phases​.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SzPts val="1500"/>
              <a:buAutoNum type="arabicPeriod"/>
            </a:pPr>
            <a:r>
              <a:rPr b="1" lang="en-US" sz="1500">
                <a:solidFill>
                  <a:schemeClr val="dk1"/>
                </a:solidFill>
              </a:rPr>
              <a:t>Data Augmentation</a:t>
            </a:r>
            <a:endParaRPr b="1" sz="1500">
              <a:solidFill>
                <a:schemeClr val="dk1"/>
              </a:solidFill>
            </a:endParaRPr>
          </a:p>
          <a:p>
            <a:pPr indent="-323850" lvl="0" marL="914400" rtl="0" algn="l">
              <a:lnSpc>
                <a:spcPct val="115000"/>
              </a:lnSpc>
              <a:spcBef>
                <a:spcPts val="0"/>
              </a:spcBef>
              <a:spcAft>
                <a:spcPts val="0"/>
              </a:spcAft>
              <a:buSzPts val="1500"/>
              <a:buFont typeface="Candara"/>
              <a:buChar char="●"/>
            </a:pPr>
            <a:r>
              <a:rPr lang="en-US" sz="1500">
                <a:solidFill>
                  <a:schemeClr val="dk1"/>
                </a:solidFill>
              </a:rPr>
              <a:t>Various transformations are applied during the training process:</a:t>
            </a:r>
            <a:endParaRPr sz="1500">
              <a:solidFill>
                <a:schemeClr val="dk1"/>
              </a:solidFill>
            </a:endParaRPr>
          </a:p>
          <a:p>
            <a:pPr indent="-323850" lvl="1" marL="1371600" rtl="0" algn="l">
              <a:lnSpc>
                <a:spcPct val="115000"/>
              </a:lnSpc>
              <a:spcBef>
                <a:spcPts val="0"/>
              </a:spcBef>
              <a:spcAft>
                <a:spcPts val="0"/>
              </a:spcAft>
              <a:buClr>
                <a:schemeClr val="dk1"/>
              </a:buClr>
              <a:buSzPts val="1500"/>
              <a:buFont typeface="Candara"/>
              <a:buChar char="○"/>
            </a:pPr>
            <a:r>
              <a:rPr lang="en-US" sz="1500">
                <a:solidFill>
                  <a:schemeClr val="dk1"/>
                </a:solidFill>
              </a:rPr>
              <a:t>Random horizontal flipping, rotation, and color jittering for brightness, contrast, saturation, and hue are implemented​.</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SzPts val="1500"/>
              <a:buAutoNum type="arabicPeriod"/>
            </a:pPr>
            <a:r>
              <a:rPr b="1" lang="en-US" sz="1500">
                <a:solidFill>
                  <a:schemeClr val="dk1"/>
                </a:solidFill>
              </a:rPr>
              <a:t>Deep Learning Model</a:t>
            </a:r>
            <a:endParaRPr b="1" sz="1500">
              <a:solidFill>
                <a:schemeClr val="dk1"/>
              </a:solidFill>
            </a:endParaRPr>
          </a:p>
          <a:p>
            <a:pPr indent="-323850" lvl="0" marL="914400" rtl="0" algn="l">
              <a:lnSpc>
                <a:spcPct val="115000"/>
              </a:lnSpc>
              <a:spcBef>
                <a:spcPts val="0"/>
              </a:spcBef>
              <a:spcAft>
                <a:spcPts val="0"/>
              </a:spcAft>
              <a:buSzPts val="1500"/>
              <a:buFont typeface="Candara"/>
              <a:buChar char="●"/>
            </a:pPr>
            <a:r>
              <a:rPr lang="en-US" sz="1500">
                <a:solidFill>
                  <a:schemeClr val="dk1"/>
                </a:solidFill>
              </a:rPr>
              <a:t>A custom model </a:t>
            </a:r>
            <a:r>
              <a:rPr i="1" lang="en-US" sz="1500">
                <a:solidFill>
                  <a:schemeClr val="dk1"/>
                </a:solidFill>
              </a:rPr>
              <a:t>BNext</a:t>
            </a:r>
            <a:r>
              <a:rPr lang="en-US" sz="1500">
                <a:solidFill>
                  <a:schemeClr val="dk1"/>
                </a:solidFill>
              </a:rPr>
              <a:t> is implemented by one of the papers, which we are using. It defines multiple convolutional layers, adaptive pooling, and classification layers, tailored for different configurations (e.g., "tiny," "small")​.</a:t>
            </a:r>
            <a:endParaRPr sz="1500">
              <a:solidFill>
                <a:schemeClr val="dk1"/>
              </a:solidFill>
            </a:endParaRPr>
          </a:p>
          <a:p>
            <a:pPr indent="-323850" lvl="0" marL="914400" rtl="0" algn="l">
              <a:lnSpc>
                <a:spcPct val="115000"/>
              </a:lnSpc>
              <a:spcBef>
                <a:spcPts val="0"/>
              </a:spcBef>
              <a:spcAft>
                <a:spcPts val="0"/>
              </a:spcAft>
              <a:buSzPts val="1500"/>
              <a:buFont typeface="Candara"/>
              <a:buChar char="●"/>
            </a:pPr>
            <a:r>
              <a:rPr lang="en-US" sz="1500">
                <a:solidFill>
                  <a:schemeClr val="dk1"/>
                </a:solidFill>
              </a:rPr>
              <a:t>The model incorporates specialized components like Attention, SqueezeAndExpand, and FFN_1x1, demonstrating a detailed architectural design.</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SzPts val="1500"/>
              <a:buAutoNum type="arabicPeriod"/>
            </a:pPr>
            <a:r>
              <a:rPr b="1" lang="en-US" sz="1500">
                <a:solidFill>
                  <a:schemeClr val="dk1"/>
                </a:solidFill>
              </a:rPr>
              <a:t>Performance Metrics for Evaluation</a:t>
            </a:r>
            <a:endParaRPr b="1" sz="1500">
              <a:solidFill>
                <a:schemeClr val="dk1"/>
              </a:solidFill>
            </a:endParaRPr>
          </a:p>
          <a:p>
            <a:pPr indent="-323850" lvl="0" marL="914400" rtl="0" algn="l">
              <a:lnSpc>
                <a:spcPct val="115000"/>
              </a:lnSpc>
              <a:spcBef>
                <a:spcPts val="0"/>
              </a:spcBef>
              <a:spcAft>
                <a:spcPts val="0"/>
              </a:spcAft>
              <a:buSzPts val="1500"/>
              <a:buFont typeface="Candara"/>
              <a:buChar char="●"/>
            </a:pPr>
            <a:r>
              <a:rPr lang="en-US" sz="1500">
                <a:solidFill>
                  <a:schemeClr val="dk1"/>
                </a:solidFill>
              </a:rPr>
              <a:t>During training, loss metrics (</a:t>
            </a:r>
            <a:r>
              <a:rPr lang="en-US" sz="1500">
                <a:solidFill>
                  <a:schemeClr val="dk1"/>
                </a:solidFill>
              </a:rPr>
              <a:t>Cross Entropy</a:t>
            </a:r>
            <a:r>
              <a:rPr lang="en-US" sz="1500">
                <a:solidFill>
                  <a:schemeClr val="dk1"/>
                </a:solidFill>
              </a:rPr>
              <a:t>) are computed​.</a:t>
            </a:r>
            <a:endParaRPr sz="1500">
              <a:solidFill>
                <a:schemeClr val="dk1"/>
              </a:solidFill>
            </a:endParaRPr>
          </a:p>
          <a:p>
            <a:pPr indent="-323850" lvl="0" marL="914400" rtl="0" algn="l">
              <a:lnSpc>
                <a:spcPct val="115000"/>
              </a:lnSpc>
              <a:spcBef>
                <a:spcPts val="0"/>
              </a:spcBef>
              <a:spcAft>
                <a:spcPts val="0"/>
              </a:spcAft>
              <a:buSzPts val="1500"/>
              <a:buFont typeface="Candara"/>
              <a:buChar char="●"/>
            </a:pPr>
            <a:r>
              <a:rPr lang="en-US" sz="1500">
                <a:solidFill>
                  <a:schemeClr val="dk1"/>
                </a:solidFill>
              </a:rPr>
              <a:t>Metrics such as accuracy, precision, recall, and F1-score are calculated to evaluate model performance on test data​.</a:t>
            </a:r>
            <a:endParaRPr sz="1500">
              <a:solidFill>
                <a:schemeClr val="dk1"/>
              </a:solidFill>
            </a:endParaRPr>
          </a:p>
          <a:p>
            <a:pPr indent="0" lvl="0" marL="0" marR="12700" rtl="0" algn="just">
              <a:lnSpc>
                <a:spcPct val="115000"/>
              </a:lnSpc>
              <a:spcBef>
                <a:spcPts val="2200"/>
              </a:spcBef>
              <a:spcAft>
                <a:spcPts val="0"/>
              </a:spcAft>
              <a:buSzPts val="1800"/>
              <a:buNone/>
            </a:pPr>
            <a:r>
              <a:t/>
            </a:r>
            <a:endParaRPr sz="1200">
              <a:latin typeface="Times New Roman"/>
              <a:ea typeface="Times New Roman"/>
              <a:cs typeface="Times New Roman"/>
              <a:sym typeface="Times New Roman"/>
            </a:endParaRPr>
          </a:p>
          <a:p>
            <a:pPr indent="0" lvl="0" marL="0" rtl="0" algn="l">
              <a:lnSpc>
                <a:spcPct val="115000"/>
              </a:lnSpc>
              <a:spcBef>
                <a:spcPts val="1400"/>
              </a:spcBef>
              <a:spcAft>
                <a:spcPts val="0"/>
              </a:spcAft>
              <a:buSzPts val="20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Implementation</a:t>
            </a:r>
            <a:endParaRPr/>
          </a:p>
        </p:txBody>
      </p:sp>
      <p:sp>
        <p:nvSpPr>
          <p:cNvPr id="128" name="Google Shape;128;p7"/>
          <p:cNvSpPr txBox="1"/>
          <p:nvPr>
            <p:ph idx="1" type="body"/>
          </p:nvPr>
        </p:nvSpPr>
        <p:spPr>
          <a:xfrm>
            <a:off x="1173480" y="1998134"/>
            <a:ext cx="10058400" cy="4023300"/>
          </a:xfrm>
          <a:prstGeom prst="rect">
            <a:avLst/>
          </a:prstGeom>
          <a:noFill/>
          <a:ln>
            <a:noFill/>
          </a:ln>
        </p:spPr>
        <p:txBody>
          <a:bodyPr anchorCtr="0" anchor="t" bIns="45700" lIns="0" spcFirstLastPara="1" rIns="0" wrap="square" tIns="45700">
            <a:noAutofit/>
          </a:bodyPr>
          <a:lstStyle/>
          <a:p>
            <a:pPr indent="-342582" lvl="0" marL="457200" rtl="0" algn="l">
              <a:lnSpc>
                <a:spcPct val="190000"/>
              </a:lnSpc>
              <a:spcBef>
                <a:spcPts val="0"/>
              </a:spcBef>
              <a:spcAft>
                <a:spcPts val="0"/>
              </a:spcAft>
              <a:buSzPts val="1795"/>
              <a:buChar char="●"/>
            </a:pPr>
            <a:r>
              <a:rPr lang="en-US" sz="1950"/>
              <a:t>Adam optimization with a </a:t>
            </a:r>
            <a:r>
              <a:rPr lang="en-US" sz="1950"/>
              <a:t>learning</a:t>
            </a:r>
            <a:r>
              <a:rPr lang="en-US" sz="1950"/>
              <a:t> rate of 0.001</a:t>
            </a:r>
            <a:endParaRPr sz="1950"/>
          </a:p>
          <a:p>
            <a:pPr indent="-342582" lvl="0" marL="457200" rtl="0" algn="l">
              <a:lnSpc>
                <a:spcPct val="190000"/>
              </a:lnSpc>
              <a:spcBef>
                <a:spcPts val="0"/>
              </a:spcBef>
              <a:spcAft>
                <a:spcPts val="0"/>
              </a:spcAft>
              <a:buSzPts val="1795"/>
              <a:buChar char="●"/>
            </a:pPr>
            <a:r>
              <a:rPr lang="en-US" sz="1950"/>
              <a:t>Cross Entropy Loss </a:t>
            </a:r>
            <a:endParaRPr sz="1950"/>
          </a:p>
          <a:p>
            <a:pPr indent="-342582" lvl="0" marL="457200" rtl="0" algn="l">
              <a:lnSpc>
                <a:spcPct val="190000"/>
              </a:lnSpc>
              <a:spcBef>
                <a:spcPts val="0"/>
              </a:spcBef>
              <a:spcAft>
                <a:spcPts val="0"/>
              </a:spcAft>
              <a:buSzPts val="1795"/>
              <a:buChar char="●"/>
            </a:pPr>
            <a:r>
              <a:rPr lang="en-US" sz="1950"/>
              <a:t>Batch size: 32</a:t>
            </a:r>
            <a:endParaRPr sz="1950"/>
          </a:p>
          <a:p>
            <a:pPr indent="-342582" lvl="0" marL="457200" rtl="0" algn="l">
              <a:lnSpc>
                <a:spcPct val="190000"/>
              </a:lnSpc>
              <a:spcBef>
                <a:spcPts val="0"/>
              </a:spcBef>
              <a:spcAft>
                <a:spcPts val="0"/>
              </a:spcAft>
              <a:buSzPts val="1795"/>
              <a:buChar char="●"/>
            </a:pPr>
            <a:r>
              <a:rPr lang="en-US" sz="1950"/>
              <a:t>10 Epochs</a:t>
            </a:r>
            <a:endParaRPr sz="1950"/>
          </a:p>
          <a:p>
            <a:pPr indent="-342582" lvl="0" marL="457200" rtl="0" algn="l">
              <a:lnSpc>
                <a:spcPct val="190000"/>
              </a:lnSpc>
              <a:spcBef>
                <a:spcPts val="0"/>
              </a:spcBef>
              <a:spcAft>
                <a:spcPts val="0"/>
              </a:spcAft>
              <a:buSzPts val="1795"/>
              <a:buChar char="●"/>
            </a:pPr>
            <a:r>
              <a:rPr lang="en-US" sz="1950"/>
              <a:t>Architecture: BNext architecture. </a:t>
            </a:r>
            <a:endParaRPr sz="1950"/>
          </a:p>
          <a:p>
            <a:pPr indent="0" lvl="0" marL="0" rtl="0" algn="l">
              <a:lnSpc>
                <a:spcPct val="190000"/>
              </a:lnSpc>
              <a:spcBef>
                <a:spcPts val="0"/>
              </a:spcBef>
              <a:spcAft>
                <a:spcPts val="0"/>
              </a:spcAft>
              <a:buSzPts val="852"/>
              <a:buNone/>
            </a:pPr>
            <a:r>
              <a:rPr lang="en-US" sz="1950"/>
              <a:t>BNext </a:t>
            </a:r>
            <a:r>
              <a:rPr lang="en-US" sz="1950"/>
              <a:t>architecture</a:t>
            </a:r>
            <a:r>
              <a:rPr lang="en-US" sz="1950"/>
              <a:t> is an advanced Binary Neural Network </a:t>
            </a:r>
            <a:r>
              <a:rPr lang="en-US" sz="1950"/>
              <a:t>achieving</a:t>
            </a:r>
            <a:r>
              <a:rPr lang="en-US" sz="1950"/>
              <a:t> higher accuracy than conventional binary neural </a:t>
            </a:r>
            <a:r>
              <a:rPr lang="en-US" sz="1950"/>
              <a:t>networks. </a:t>
            </a:r>
            <a:endParaRPr sz="1950"/>
          </a:p>
          <a:p>
            <a:pPr indent="0" lvl="0" marL="457200" rtl="0" algn="l">
              <a:lnSpc>
                <a:spcPct val="190000"/>
              </a:lnSpc>
              <a:spcBef>
                <a:spcPts val="0"/>
              </a:spcBef>
              <a:spcAft>
                <a:spcPts val="0"/>
              </a:spcAft>
              <a:buSzPts val="852"/>
              <a:buNone/>
            </a:pPr>
            <a:r>
              <a:rPr lang="en-US" sz="1950"/>
              <a:t>				</a:t>
            </a:r>
            <a:endParaRPr sz="1950"/>
          </a:p>
          <a:p>
            <a:pPr indent="0" lvl="0" marL="0" rtl="0" algn="l">
              <a:lnSpc>
                <a:spcPct val="190000"/>
              </a:lnSpc>
              <a:spcBef>
                <a:spcPts val="0"/>
              </a:spcBef>
              <a:spcAft>
                <a:spcPts val="0"/>
              </a:spcAft>
              <a:buSzPts val="1550"/>
              <a:buNone/>
            </a:pPr>
            <a:r>
              <a:t/>
            </a:r>
            <a:endParaRPr sz="19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Results</a:t>
            </a:r>
            <a:endParaRPr/>
          </a:p>
        </p:txBody>
      </p:sp>
      <p:graphicFrame>
        <p:nvGraphicFramePr>
          <p:cNvPr id="134" name="Google Shape;134;p8"/>
          <p:cNvGraphicFramePr/>
          <p:nvPr/>
        </p:nvGraphicFramePr>
        <p:xfrm>
          <a:off x="1181075" y="2096475"/>
          <a:ext cx="3000000" cy="3000000"/>
        </p:xfrm>
        <a:graphic>
          <a:graphicData uri="http://schemas.openxmlformats.org/drawingml/2006/table">
            <a:tbl>
              <a:tblPr>
                <a:noFill/>
                <a:tableStyleId>{FB2E4E79-09EA-463A-970A-C18022203046}</a:tableStyleId>
              </a:tblPr>
              <a:tblGrid>
                <a:gridCol w="2236325"/>
                <a:gridCol w="2199075"/>
              </a:tblGrid>
              <a:tr h="381000">
                <a:tc>
                  <a:txBody>
                    <a:bodyPr/>
                    <a:lstStyle/>
                    <a:p>
                      <a:pPr indent="0" lvl="0" marL="0" rtl="0" algn="ctr">
                        <a:spcBef>
                          <a:spcPts val="0"/>
                        </a:spcBef>
                        <a:spcAft>
                          <a:spcPts val="0"/>
                        </a:spcAft>
                        <a:buNone/>
                      </a:pPr>
                      <a:r>
                        <a:rPr b="1" lang="en-US"/>
                        <a:t>Test Accuracy</a:t>
                      </a:r>
                      <a:endParaRPr b="1"/>
                    </a:p>
                  </a:txBody>
                  <a:tcPr marT="91425" marB="91425" marR="91425" marL="91425"/>
                </a:tc>
                <a:tc>
                  <a:txBody>
                    <a:bodyPr/>
                    <a:lstStyle/>
                    <a:p>
                      <a:pPr indent="0" lvl="0" marL="0" rtl="0" algn="ctr">
                        <a:spcBef>
                          <a:spcPts val="0"/>
                        </a:spcBef>
                        <a:spcAft>
                          <a:spcPts val="0"/>
                        </a:spcAft>
                        <a:buNone/>
                      </a:pPr>
                      <a:r>
                        <a:rPr lang="en-US"/>
                        <a:t>90.6%</a:t>
                      </a:r>
                      <a:endParaRPr/>
                    </a:p>
                  </a:txBody>
                  <a:tcPr marT="91425" marB="91425" marR="91425" marL="91425"/>
                </a:tc>
              </a:tr>
              <a:tr h="381000">
                <a:tc>
                  <a:txBody>
                    <a:bodyPr/>
                    <a:lstStyle/>
                    <a:p>
                      <a:pPr indent="0" lvl="0" marL="0" rtl="0" algn="ctr">
                        <a:spcBef>
                          <a:spcPts val="0"/>
                        </a:spcBef>
                        <a:spcAft>
                          <a:spcPts val="0"/>
                        </a:spcAft>
                        <a:buNone/>
                      </a:pPr>
                      <a:r>
                        <a:rPr b="1" lang="en-US"/>
                        <a:t>Precision</a:t>
                      </a:r>
                      <a:endParaRPr b="1"/>
                    </a:p>
                  </a:txBody>
                  <a:tcPr marT="91425" marB="91425" marR="91425" marL="91425"/>
                </a:tc>
                <a:tc>
                  <a:txBody>
                    <a:bodyPr/>
                    <a:lstStyle/>
                    <a:p>
                      <a:pPr indent="0" lvl="0" marL="0" rtl="0" algn="ctr">
                        <a:spcBef>
                          <a:spcPts val="0"/>
                        </a:spcBef>
                        <a:spcAft>
                          <a:spcPts val="0"/>
                        </a:spcAft>
                        <a:buNone/>
                      </a:pPr>
                      <a:r>
                        <a:rPr lang="en-US"/>
                        <a:t>90.0%</a:t>
                      </a:r>
                      <a:endParaRPr/>
                    </a:p>
                  </a:txBody>
                  <a:tcPr marT="91425" marB="91425" marR="91425" marL="91425"/>
                </a:tc>
              </a:tr>
              <a:tr h="381000">
                <a:tc>
                  <a:txBody>
                    <a:bodyPr/>
                    <a:lstStyle/>
                    <a:p>
                      <a:pPr indent="0" lvl="0" marL="0" rtl="0" algn="ctr">
                        <a:spcBef>
                          <a:spcPts val="0"/>
                        </a:spcBef>
                        <a:spcAft>
                          <a:spcPts val="0"/>
                        </a:spcAft>
                        <a:buNone/>
                      </a:pPr>
                      <a:r>
                        <a:rPr b="1" lang="en-US"/>
                        <a:t>Recall</a:t>
                      </a:r>
                      <a:endParaRPr b="1"/>
                    </a:p>
                  </a:txBody>
                  <a:tcPr marT="91425" marB="91425" marR="91425" marL="91425"/>
                </a:tc>
                <a:tc>
                  <a:txBody>
                    <a:bodyPr/>
                    <a:lstStyle/>
                    <a:p>
                      <a:pPr indent="0" lvl="0" marL="0" rtl="0" algn="ctr">
                        <a:spcBef>
                          <a:spcPts val="0"/>
                        </a:spcBef>
                        <a:spcAft>
                          <a:spcPts val="0"/>
                        </a:spcAft>
                        <a:buNone/>
                      </a:pPr>
                      <a:r>
                        <a:rPr lang="en-US"/>
                        <a:t>91.0%</a:t>
                      </a:r>
                      <a:endParaRPr/>
                    </a:p>
                  </a:txBody>
                  <a:tcPr marT="91425" marB="91425" marR="91425" marL="91425"/>
                </a:tc>
              </a:tr>
              <a:tr h="381000">
                <a:tc>
                  <a:txBody>
                    <a:bodyPr/>
                    <a:lstStyle/>
                    <a:p>
                      <a:pPr indent="0" lvl="0" marL="0" rtl="0" algn="ctr">
                        <a:spcBef>
                          <a:spcPts val="0"/>
                        </a:spcBef>
                        <a:spcAft>
                          <a:spcPts val="0"/>
                        </a:spcAft>
                        <a:buNone/>
                      </a:pPr>
                      <a:r>
                        <a:rPr b="1" lang="en-US"/>
                        <a:t>F1 Score</a:t>
                      </a:r>
                      <a:endParaRPr b="1"/>
                    </a:p>
                  </a:txBody>
                  <a:tcPr marT="91425" marB="91425" marR="91425" marL="91425"/>
                </a:tc>
                <a:tc>
                  <a:txBody>
                    <a:bodyPr/>
                    <a:lstStyle/>
                    <a:p>
                      <a:pPr indent="0" lvl="0" marL="0" rtl="0" algn="ctr">
                        <a:spcBef>
                          <a:spcPts val="0"/>
                        </a:spcBef>
                        <a:spcAft>
                          <a:spcPts val="0"/>
                        </a:spcAft>
                        <a:buNone/>
                      </a:pPr>
                      <a:r>
                        <a:rPr lang="en-US"/>
                        <a:t>91.0%</a:t>
                      </a:r>
                      <a:endParaRPr/>
                    </a:p>
                  </a:txBody>
                  <a:tcPr marT="91425" marB="91425" marR="91425" marL="91425"/>
                </a:tc>
              </a:tr>
            </a:tbl>
          </a:graphicData>
        </a:graphic>
      </p:graphicFrame>
      <p:pic>
        <p:nvPicPr>
          <p:cNvPr id="135" name="Google Shape;135;p8"/>
          <p:cNvPicPr preferRelativeResize="0"/>
          <p:nvPr/>
        </p:nvPicPr>
        <p:blipFill rotWithShape="1">
          <a:blip r:embed="rId3">
            <a:alphaModFix/>
          </a:blip>
          <a:srcRect b="0" l="0" r="5926" t="0"/>
          <a:stretch/>
        </p:blipFill>
        <p:spPr>
          <a:xfrm>
            <a:off x="5892975" y="1989025"/>
            <a:ext cx="5441200" cy="433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Performance Evaluation</a:t>
            </a:r>
            <a:endParaRPr/>
          </a:p>
        </p:txBody>
      </p:sp>
      <p:pic>
        <p:nvPicPr>
          <p:cNvPr id="141" name="Google Shape;141;p9"/>
          <p:cNvPicPr preferRelativeResize="0"/>
          <p:nvPr/>
        </p:nvPicPr>
        <p:blipFill rotWithShape="1">
          <a:blip r:embed="rId3">
            <a:alphaModFix/>
          </a:blip>
          <a:srcRect b="16212" l="0" r="0" t="0"/>
          <a:stretch/>
        </p:blipFill>
        <p:spPr>
          <a:xfrm>
            <a:off x="1097275" y="2389600"/>
            <a:ext cx="9974576" cy="2448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1097280" y="2104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Discussion</a:t>
            </a:r>
            <a:endParaRPr/>
          </a:p>
        </p:txBody>
      </p:sp>
      <p:sp>
        <p:nvSpPr>
          <p:cNvPr id="147" name="Google Shape;147;p10"/>
          <p:cNvSpPr txBox="1"/>
          <p:nvPr>
            <p:ph idx="1" type="body"/>
          </p:nvPr>
        </p:nvSpPr>
        <p:spPr>
          <a:xfrm>
            <a:off x="1173480" y="1845734"/>
            <a:ext cx="10058400" cy="4023300"/>
          </a:xfrm>
          <a:prstGeom prst="rect">
            <a:avLst/>
          </a:prstGeom>
          <a:noFill/>
          <a:ln>
            <a:noFill/>
          </a:ln>
        </p:spPr>
        <p:txBody>
          <a:bodyPr anchorCtr="0" anchor="t" bIns="45700" lIns="0" spcFirstLastPara="1" rIns="0" wrap="square" tIns="45700">
            <a:normAutofit/>
          </a:bodyPr>
          <a:lstStyle/>
          <a:p>
            <a:pPr indent="-342900" lvl="0" marL="457200" rtl="0" algn="l">
              <a:lnSpc>
                <a:spcPct val="200000"/>
              </a:lnSpc>
              <a:spcBef>
                <a:spcPts val="0"/>
              </a:spcBef>
              <a:spcAft>
                <a:spcPts val="0"/>
              </a:spcAft>
              <a:buSzPts val="1800"/>
              <a:buChar char="●"/>
            </a:pPr>
            <a:r>
              <a:rPr lang="en-US"/>
              <a:t>Our model is lightweight compared to other models, resulting in fewer parameters to train.</a:t>
            </a:r>
            <a:endParaRPr/>
          </a:p>
          <a:p>
            <a:pPr indent="-342900" lvl="0" marL="457200" rtl="0" algn="l">
              <a:lnSpc>
                <a:spcPct val="200000"/>
              </a:lnSpc>
              <a:spcBef>
                <a:spcPts val="0"/>
              </a:spcBef>
              <a:spcAft>
                <a:spcPts val="0"/>
              </a:spcAft>
              <a:buSzPts val="1800"/>
              <a:buChar char="●"/>
            </a:pPr>
            <a:r>
              <a:rPr lang="en-US"/>
              <a:t>The metrics achieved by our model are competitive with state-of-the-art deepfake detection methods.</a:t>
            </a:r>
            <a:endParaRPr/>
          </a:p>
          <a:p>
            <a:pPr indent="-342900" lvl="0" marL="457200" rtl="0" algn="l">
              <a:lnSpc>
                <a:spcPct val="200000"/>
              </a:lnSpc>
              <a:spcBef>
                <a:spcPts val="0"/>
              </a:spcBef>
              <a:spcAft>
                <a:spcPts val="0"/>
              </a:spcAft>
              <a:buSzPts val="1800"/>
              <a:buChar char="●"/>
            </a:pPr>
            <a:r>
              <a:rPr lang="en-US"/>
              <a:t>Differences between our implementation and the paper:</a:t>
            </a:r>
            <a:endParaRPr/>
          </a:p>
          <a:p>
            <a:pPr indent="-342900" lvl="1" marL="914400" rtl="0" algn="l">
              <a:lnSpc>
                <a:spcPct val="200000"/>
              </a:lnSpc>
              <a:spcBef>
                <a:spcPts val="0"/>
              </a:spcBef>
              <a:spcAft>
                <a:spcPts val="0"/>
              </a:spcAft>
              <a:buSzPts val="1800"/>
              <a:buChar char="○"/>
            </a:pPr>
            <a:r>
              <a:rPr lang="en-US"/>
              <a:t>Paper uses the KL Divergence Loss whereas we used the Cross Entropy Loss </a:t>
            </a:r>
            <a:endParaRPr/>
          </a:p>
          <a:p>
            <a:pPr indent="0" lvl="0" marL="0" rtl="0" algn="l">
              <a:lnSpc>
                <a:spcPct val="2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2019-10-30T06:18:52Z</dcterms:created>
  <dc:creator>Omar Arif</dc:creator>
</cp:coreProperties>
</file>