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536" r:id="rId2"/>
    <p:sldId id="540" r:id="rId3"/>
    <p:sldId id="551" r:id="rId4"/>
    <p:sldId id="539" r:id="rId5"/>
    <p:sldId id="541" r:id="rId6"/>
    <p:sldId id="547" r:id="rId7"/>
    <p:sldId id="545" r:id="rId8"/>
    <p:sldId id="553" r:id="rId9"/>
    <p:sldId id="544" r:id="rId10"/>
    <p:sldId id="542" r:id="rId11"/>
    <p:sldId id="546" r:id="rId12"/>
    <p:sldId id="256" r:id="rId13"/>
    <p:sldId id="552" r:id="rId14"/>
    <p:sldId id="554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78" autoAdjust="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6A4E4-412D-43F5-9914-0A358671FB82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DBF2D-BAA9-408E-B24B-1C248A90B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2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43C52-EF6E-A344-BD3A-C53DD1E07F1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DBF2D-BAA9-408E-B24B-1C248A90B90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512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9191E-9BE4-454A-B8D0-311E6436E7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20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DBF2D-BAA9-408E-B24B-1C248A90B9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837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DBF2D-BAA9-408E-B24B-1C248A90B9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247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DBF2D-BAA9-408E-B24B-1C248A90B9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16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DBF2D-BAA9-408E-B24B-1C248A90B9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239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DBF2D-BAA9-408E-B24B-1C248A90B9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727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DBF2D-BAA9-408E-B24B-1C248A90B90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84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DBF2D-BAA9-408E-B24B-1C248A90B90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229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DBF2D-BAA9-408E-B24B-1C248A90B90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36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9E7AB-3EC7-40C8-AA97-07E5340E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180DD2-FF08-275E-E706-4843E5105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03748-4574-44F6-CD01-88C6C86B4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BEF6-258E-415D-ACA0-3247381F9B69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CEB3E-BC52-6957-F740-9F371394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F84B3B-C881-FD71-4168-341B8D16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39C3-01B0-4EFA-AE6D-1EF8F6C00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16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09DF6-E802-033D-76FE-01CEF6B7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30FE36-B44D-856F-2FA7-314A12769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19FD8-34B2-44C8-B9B9-D9B9A387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BEF6-258E-415D-ACA0-3247381F9B69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1B0C-79A5-304D-CB81-28801085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30C0B-7C21-4604-3EB2-BBE8C2FC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39C3-01B0-4EFA-AE6D-1EF8F6C00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07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1E24CD-84C9-79F6-5B56-CDCB4578F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E1E62E-45B1-5CEE-3B55-2FF203EEB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EB4B3-E8E7-F235-C6C3-9C100924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BEF6-258E-415D-ACA0-3247381F9B69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8AB45B-E302-CB74-7310-25A0219A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1954D-C3C3-F44D-EF99-3E91FA6D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39C3-01B0-4EFA-AE6D-1EF8F6C00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028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6@4x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93580" y="260985"/>
            <a:ext cx="2177415" cy="238760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>
            <p:custDataLst>
              <p:tags r:id="rId1"/>
            </p:custDataLst>
          </p:nvPr>
        </p:nvSpPr>
        <p:spPr>
          <a:xfrm>
            <a:off x="311453" y="6513206"/>
            <a:ext cx="2735877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© oebiotech.2023   |   </a:t>
            </a:r>
            <a:r>
              <a:rPr lang="zh-CN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上海欧易生物医学科技有限公司 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19100" y="6367780"/>
            <a:ext cx="11353800" cy="0"/>
          </a:xfrm>
          <a:prstGeom prst="line">
            <a:avLst/>
          </a:prstGeom>
          <a:ln w="9525">
            <a:gradFill>
              <a:gsLst>
                <a:gs pos="0">
                  <a:srgbClr val="1965DC"/>
                </a:gs>
                <a:gs pos="100000">
                  <a:srgbClr val="7BD73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59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DBC6B-20BE-C7C9-2D3B-22984510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A422B2-8BB4-B01A-EC95-ADC201441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5A809-6D40-51EE-1C51-6391D56B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BEF6-258E-415D-ACA0-3247381F9B69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2822C-F733-506D-9D89-3C091B5A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B97E8-D897-E2B0-BED1-177DB77A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39C3-01B0-4EFA-AE6D-1EF8F6C00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09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4598D-1CD3-9E3B-75EB-2353559B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778D8-646F-EB12-C87E-C28A7D418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EAE76-0229-A0B9-0FB2-64D7B8F9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BEF6-258E-415D-ACA0-3247381F9B69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72EA3-6B33-7844-63DA-7DA9F124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375B45-CF97-83E9-F59F-CEC73210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39C3-01B0-4EFA-AE6D-1EF8F6C00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2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BAF6B-81AF-5241-3633-85F541F4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1D47E-493D-1C98-8908-086DC611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326A16-A75A-C4A5-9CF8-7FD42AADD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F89B2D-4E7E-1E5C-1F43-4F8DF4FC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BEF6-258E-415D-ACA0-3247381F9B69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A89657-CC97-B16F-C750-47DFAAC0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4F1232-FE9B-3C88-61F8-156730B1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39C3-01B0-4EFA-AE6D-1EF8F6C00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3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96C21-18BF-2FF5-E092-4551B8040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74E9CD-94B5-D638-BF51-EE6D6B1D2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B5337B-6E97-9BAD-49B4-F7EB27ABD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054A4A-7A9C-928D-5C7F-4C7F10B25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CB4688-6274-129C-2627-6CEE07E9E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773E4C-EC3D-BAB9-1F14-AA76A913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BEF6-258E-415D-ACA0-3247381F9B69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E25BF5-94CA-B4ED-E69C-E23F3F06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8AC915-FAFD-0CD9-48B9-2A5EB47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39C3-01B0-4EFA-AE6D-1EF8F6C00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59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45655-1ECC-A483-48B0-BFE59EF1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A30713-FFC3-9D01-90DA-5EAC243F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BEF6-258E-415D-ACA0-3247381F9B69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E074A3-7E7A-DD31-E1FD-CE0A4009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C68690-5145-2061-2389-5E60904F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39C3-01B0-4EFA-AE6D-1EF8F6C00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05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757394-3F7E-14D1-8988-B62E511B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BEF6-258E-415D-ACA0-3247381F9B69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74FB6A-793D-72C1-5247-FFCA4D25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EA378F-089F-E5ED-D3F5-78BA2382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39C3-01B0-4EFA-AE6D-1EF8F6C00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43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4E3D1-FBB3-82F7-200B-EE8BBBCF1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67DA0-CE14-EE4D-F23F-761DE48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AFF046-9AD9-4353-17ED-28389636C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6E2F3B-9AB3-05B9-52AC-8C533D60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BEF6-258E-415D-ACA0-3247381F9B69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A043B5-E7BF-367C-897F-9DFCF3F3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ED832C-5C42-1A8D-17E5-AA8A4C6A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39C3-01B0-4EFA-AE6D-1EF8F6C00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66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3D9A5-4A82-0EA8-74A9-3F7619E1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B92295-6A51-B2BB-B190-7622D4D5B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0BE25F-E5FA-8281-37F4-86F3F3DE9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1ABE5E-1489-3FEA-0298-582DF60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BEF6-258E-415D-ACA0-3247381F9B69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9F8F92-D635-E593-19BF-DA6F7F5E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38EB4F-2CD8-C0E5-270D-F0AD1146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39C3-01B0-4EFA-AE6D-1EF8F6C00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08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D5CF01-04EB-C9AB-16ED-491816E9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7B7195-77B8-455A-8E5E-8CC24A86D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8C2FD6-C265-0577-6F4D-0E618E15A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ABEF6-258E-415D-ACA0-3247381F9B69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78FC2-2603-7496-0F6E-85CA57234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BDE532-50D6-856A-5AD3-07092138F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B39C3-01B0-4EFA-AE6D-1EF8F6C00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78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2.jpeg"/><Relationship Id="rId5" Type="http://schemas.openxmlformats.org/officeDocument/2006/relationships/tags" Target="../tags/tag6.xml"/><Relationship Id="rId15" Type="http://schemas.openxmlformats.org/officeDocument/2006/relationships/image" Target="../media/image6.png"/><Relationship Id="rId10" Type="http://schemas.openxmlformats.org/officeDocument/2006/relationships/notesSlide" Target="../notesSlides/notesSlide1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itlab.oebiotech.cn/chunyuan.zhang/scrna_alternative_splic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4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5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8.jpeg"/><Relationship Id="rId5" Type="http://schemas.openxmlformats.org/officeDocument/2006/relationships/tags" Target="../tags/tag14.xml"/><Relationship Id="rId10" Type="http://schemas.openxmlformats.org/officeDocument/2006/relationships/notesSlide" Target="../notesSlides/notesSlide11.xml"/><Relationship Id="rId4" Type="http://schemas.openxmlformats.org/officeDocument/2006/relationships/tags" Target="../tags/tag13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" y="0"/>
            <a:ext cx="12192000" cy="685800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496263" y="1463864"/>
            <a:ext cx="10958318" cy="131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kumimoji="1" lang="zh-CN" altLang="en-US" sz="6000" b="1" kern="1500" spc="300" dirty="0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Bold" panose="020B0800000000000000" charset="-122"/>
              </a:rPr>
              <a:t>单细胞可变剪切产品介绍</a:t>
            </a:r>
            <a:endParaRPr kumimoji="1" lang="zh-CN" altLang="en-US" sz="6000" b="1" kern="1500" spc="300" dirty="0">
              <a:solidFill>
                <a:schemeClr val="bg1"/>
              </a:solidFill>
              <a:uFillTx/>
              <a:latin typeface="思源黑体 Medium" panose="020B0600000000000000" charset="-122"/>
              <a:ea typeface="思源黑体 Medium" panose="020B0600000000000000" charset="-122"/>
              <a:cs typeface="思源黑体 Bold" panose="020B0800000000000000" charset="-122"/>
            </a:endParaRPr>
          </a:p>
        </p:txBody>
      </p:sp>
      <p:pic>
        <p:nvPicPr>
          <p:cNvPr id="19" name="图片 18" descr="未标题-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5765" y="4696460"/>
            <a:ext cx="2874010" cy="357505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3"/>
            </p:custDataLst>
          </p:nvPr>
        </p:nvSpPr>
        <p:spPr>
          <a:xfrm>
            <a:off x="496263" y="51098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张春媛</a:t>
            </a:r>
            <a:r>
              <a:rPr lang="en-US" altLang="zh-CN" spc="300" dirty="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 · </a:t>
            </a:r>
            <a:r>
              <a:rPr lang="zh-CN" altLang="en-US" spc="300" dirty="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生信研发部</a:t>
            </a:r>
          </a:p>
        </p:txBody>
      </p:sp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7829550" y="6291580"/>
            <a:ext cx="21145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spc="300">
                <a:solidFill>
                  <a:schemeClr val="bg1"/>
                </a:solidFill>
                <a:uFillTx/>
                <a:latin typeface="思源黑体 Light" panose="020B0300000000000000" charset="-122"/>
                <a:ea typeface="思源黑体 Light" panose="020B0300000000000000" charset="-122"/>
              </a:rPr>
              <a:t>欧易旗下子公司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94995" y="6356985"/>
            <a:ext cx="654050" cy="99060"/>
            <a:chOff x="937" y="10011"/>
            <a:chExt cx="1030" cy="156"/>
          </a:xfrm>
        </p:grpSpPr>
        <p:sp>
          <p:nvSpPr>
            <p:cNvPr id="26" name="椭圆 25"/>
            <p:cNvSpPr/>
            <p:nvPr/>
          </p:nvSpPr>
          <p:spPr>
            <a:xfrm>
              <a:off x="937" y="10011"/>
              <a:ext cx="156" cy="156"/>
            </a:xfrm>
            <a:prstGeom prst="ellipse">
              <a:avLst/>
            </a:prstGeom>
            <a:solidFill>
              <a:srgbClr val="8DC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>
              <p:custDataLst>
                <p:tags r:id="rId7"/>
              </p:custDataLst>
            </p:nvPr>
          </p:nvSpPr>
          <p:spPr>
            <a:xfrm>
              <a:off x="1374" y="10011"/>
              <a:ext cx="156" cy="156"/>
            </a:xfrm>
            <a:prstGeom prst="ellipse">
              <a:avLst/>
            </a:prstGeom>
            <a:solidFill>
              <a:srgbClr val="8DC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>
              <p:custDataLst>
                <p:tags r:id="rId8"/>
              </p:custDataLst>
            </p:nvPr>
          </p:nvSpPr>
          <p:spPr>
            <a:xfrm>
              <a:off x="1811" y="10011"/>
              <a:ext cx="156" cy="156"/>
            </a:xfrm>
            <a:prstGeom prst="ellipse">
              <a:avLst/>
            </a:prstGeom>
            <a:solidFill>
              <a:srgbClr val="8DC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9" name="图片 28" descr="资源 2@4x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141621" y="537210"/>
            <a:ext cx="2629374" cy="288000"/>
          </a:xfrm>
          <a:prstGeom prst="rect">
            <a:avLst/>
          </a:prstGeom>
        </p:spPr>
      </p:pic>
      <p:pic>
        <p:nvPicPr>
          <p:cNvPr id="32" name="图片 31" descr="图层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70930" y="6237275"/>
            <a:ext cx="2700065" cy="255600"/>
          </a:xfrm>
          <a:prstGeom prst="rect">
            <a:avLst/>
          </a:prstGeom>
        </p:spPr>
      </p:pic>
      <p:pic>
        <p:nvPicPr>
          <p:cNvPr id="33" name="图片 32" descr="OE-LOGO-优化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96263" y="496570"/>
            <a:ext cx="1681480" cy="4438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95BDF1-0CFE-0B23-BCF7-24550F4F7998}"/>
              </a:ext>
            </a:extLst>
          </p:cNvPr>
          <p:cNvSpPr txBox="1"/>
          <p:nvPr/>
        </p:nvSpPr>
        <p:spPr>
          <a:xfrm>
            <a:off x="328246" y="164123"/>
            <a:ext cx="474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数据处理流程图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9B2438B-C68E-7935-F154-8BBF21436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500" y="829989"/>
            <a:ext cx="8002275" cy="570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59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5C2070-259B-A3D4-7948-539A03464777}"/>
              </a:ext>
            </a:extLst>
          </p:cNvPr>
          <p:cNvSpPr txBox="1"/>
          <p:nvPr/>
        </p:nvSpPr>
        <p:spPr>
          <a:xfrm>
            <a:off x="585627" y="5916993"/>
            <a:ext cx="8702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http://gitlab.oebiotech.cn/chunyuan.zhang/scrna_alternative_splicing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465CC2-A674-26AB-0B4F-150557F61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884100"/>
            <a:ext cx="9144000" cy="49223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82513B1-E45D-C911-5152-BDF0FA8FB83B}"/>
              </a:ext>
            </a:extLst>
          </p:cNvPr>
          <p:cNvSpPr txBox="1"/>
          <p:nvPr/>
        </p:nvSpPr>
        <p:spPr>
          <a:xfrm>
            <a:off x="328246" y="164123"/>
            <a:ext cx="474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流程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653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05AAE3F9-DC8D-8C4D-00D9-8E96B43C87E7}"/>
              </a:ext>
            </a:extLst>
          </p:cNvPr>
          <p:cNvGrpSpPr/>
          <p:nvPr/>
        </p:nvGrpSpPr>
        <p:grpSpPr>
          <a:xfrm>
            <a:off x="2484460" y="810454"/>
            <a:ext cx="7223079" cy="5760027"/>
            <a:chOff x="2495705" y="681551"/>
            <a:chExt cx="7223079" cy="576002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D6EF991-5B3C-801E-2639-62FE3FD9C8A6}"/>
                </a:ext>
              </a:extLst>
            </p:cNvPr>
            <p:cNvGrpSpPr/>
            <p:nvPr/>
          </p:nvGrpSpPr>
          <p:grpSpPr>
            <a:xfrm>
              <a:off x="2697036" y="681551"/>
              <a:ext cx="7021748" cy="5760027"/>
              <a:chOff x="3435945" y="459879"/>
              <a:chExt cx="7021748" cy="5760027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3CEA9500-8437-4444-8FD2-1534BA0102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0861" y="459879"/>
                <a:ext cx="3456000" cy="2880000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9A8E1402-CBBA-1CBB-7EC0-C01DDA08A2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35945" y="459879"/>
                <a:ext cx="3456000" cy="2880000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5DABFBCD-32A9-93C8-EE6D-75EEFD5659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5945" y="3339906"/>
                <a:ext cx="3456000" cy="2880000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337B0996-54CE-F8A4-CFD1-BFD812C07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01693" y="3339906"/>
                <a:ext cx="3456000" cy="2880000"/>
              </a:xfrm>
              <a:prstGeom prst="rect">
                <a:avLst/>
              </a:prstGeom>
            </p:spPr>
          </p:pic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9F6F1BB-95FE-B340-B995-F8789E87ED06}"/>
                </a:ext>
              </a:extLst>
            </p:cNvPr>
            <p:cNvSpPr txBox="1"/>
            <p:nvPr/>
          </p:nvSpPr>
          <p:spPr>
            <a:xfrm>
              <a:off x="2495705" y="832775"/>
              <a:ext cx="34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3912A97-AAD4-E7E2-A2A7-6E482314517A}"/>
                </a:ext>
              </a:extLst>
            </p:cNvPr>
            <p:cNvSpPr txBox="1"/>
            <p:nvPr/>
          </p:nvSpPr>
          <p:spPr>
            <a:xfrm>
              <a:off x="6153036" y="832775"/>
              <a:ext cx="34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6F1E74D-FBB8-2FF0-B296-702B5F16D50F}"/>
                </a:ext>
              </a:extLst>
            </p:cNvPr>
            <p:cNvSpPr txBox="1"/>
            <p:nvPr/>
          </p:nvSpPr>
          <p:spPr>
            <a:xfrm>
              <a:off x="2495705" y="3653911"/>
              <a:ext cx="34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AE72F9D-FA1D-E692-6564-077461931943}"/>
                </a:ext>
              </a:extLst>
            </p:cNvPr>
            <p:cNvSpPr txBox="1"/>
            <p:nvPr/>
          </p:nvSpPr>
          <p:spPr>
            <a:xfrm>
              <a:off x="6153036" y="3561578"/>
              <a:ext cx="34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281C524-4107-A280-FF9F-869836CB44A8}"/>
              </a:ext>
            </a:extLst>
          </p:cNvPr>
          <p:cNvSpPr txBox="1"/>
          <p:nvPr/>
        </p:nvSpPr>
        <p:spPr>
          <a:xfrm>
            <a:off x="328246" y="164123"/>
            <a:ext cx="474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参数设置建议</a:t>
            </a:r>
          </a:p>
        </p:txBody>
      </p:sp>
    </p:spTree>
    <p:extLst>
      <p:ext uri="{BB962C8B-B14F-4D97-AF65-F5344CB8AC3E}">
        <p14:creationId xmlns:p14="http://schemas.microsoft.com/office/powerpoint/2010/main" val="377544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114A4F-C043-2C1E-4E32-0FCBACA6FF7F}"/>
              </a:ext>
            </a:extLst>
          </p:cNvPr>
          <p:cNvSpPr txBox="1"/>
          <p:nvPr/>
        </p:nvSpPr>
        <p:spPr>
          <a:xfrm>
            <a:off x="328246" y="164123"/>
            <a:ext cx="474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其他需要说明的问题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419D3B-25F6-24F6-E167-0CCEBE7F14A9}"/>
              </a:ext>
            </a:extLst>
          </p:cNvPr>
          <p:cNvSpPr txBox="1"/>
          <p:nvPr/>
        </p:nvSpPr>
        <p:spPr>
          <a:xfrm>
            <a:off x="583622" y="1361209"/>
            <a:ext cx="11024755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000" dirty="0"/>
              <a:t>Droplet-based</a:t>
            </a:r>
            <a:r>
              <a:rPr lang="zh-CN" altLang="en-US" sz="2000" dirty="0"/>
              <a:t>的单细胞数据并不适合与可变剪切分析</a:t>
            </a:r>
            <a:endParaRPr lang="en-US" altLang="zh-CN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/>
              <a:t>虽然</a:t>
            </a:r>
            <a:r>
              <a:rPr lang="en-US" altLang="zh-CN" sz="2000" dirty="0"/>
              <a:t>M20</a:t>
            </a:r>
            <a:r>
              <a:rPr lang="zh-CN" altLang="en-US" sz="2000" dirty="0"/>
              <a:t>理论上是全长覆盖，但本次可变剪切分析仅考虑完整外显子的可变剪切，</a:t>
            </a:r>
            <a:r>
              <a:rPr lang="en-US" altLang="zh-CN" sz="2000" dirty="0"/>
              <a:t>M20</a:t>
            </a:r>
            <a:r>
              <a:rPr lang="zh-CN" altLang="en-US" sz="2000" dirty="0"/>
              <a:t>不成熟</a:t>
            </a:r>
            <a:r>
              <a:rPr lang="en-US" altLang="zh-CN" sz="2000" dirty="0"/>
              <a:t>RNA</a:t>
            </a:r>
            <a:r>
              <a:rPr lang="zh-CN" altLang="en-US" sz="2000" dirty="0"/>
              <a:t>占比过多，也会降低可变剪切的分析效果</a:t>
            </a:r>
          </a:p>
        </p:txBody>
      </p:sp>
    </p:spTree>
    <p:extLst>
      <p:ext uri="{BB962C8B-B14F-4D97-AF65-F5344CB8AC3E}">
        <p14:creationId xmlns:p14="http://schemas.microsoft.com/office/powerpoint/2010/main" val="3001622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CAF07FC-CAB4-005D-A81B-A297E4BE7E3B}"/>
              </a:ext>
            </a:extLst>
          </p:cNvPr>
          <p:cNvSpPr txBox="1"/>
          <p:nvPr/>
        </p:nvSpPr>
        <p:spPr>
          <a:xfrm>
            <a:off x="328246" y="164123"/>
            <a:ext cx="474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其他需要说明的问题</a:t>
            </a:r>
          </a:p>
        </p:txBody>
      </p:sp>
    </p:spTree>
    <p:extLst>
      <p:ext uri="{BB962C8B-B14F-4D97-AF65-F5344CB8AC3E}">
        <p14:creationId xmlns:p14="http://schemas.microsoft.com/office/powerpoint/2010/main" val="58092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410538" y="2089683"/>
            <a:ext cx="5489803" cy="1604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kumimoji="1" lang="zh-CN" altLang="en-US" sz="9600" b="1" kern="1500" spc="300" dirty="0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Bold" panose="020B0800000000000000" charset="-122"/>
              </a:rPr>
              <a:t>谢</a:t>
            </a:r>
            <a:r>
              <a:rPr kumimoji="1" lang="zh-CN" altLang="en-US" sz="9600" b="1" kern="1500" spc="300" dirty="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Bold" panose="020B0800000000000000" charset="-122"/>
              </a:rPr>
              <a:t>谢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10845" y="39287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sym typeface="+mn-ea"/>
              </a:rPr>
              <a:t>THANKS FOR LISTENING</a:t>
            </a:r>
            <a:endParaRPr lang="en-US" altLang="zh-CN" spc="300">
              <a:solidFill>
                <a:schemeClr val="bg1"/>
              </a:solidFill>
              <a:uFillTx/>
              <a:latin typeface="思源黑体 Medium" panose="020B0600000000000000" charset="-122"/>
              <a:ea typeface="思源黑体 Medium" panose="020B0600000000000000" charset="-122"/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94995" y="6356985"/>
            <a:ext cx="99060" cy="99060"/>
          </a:xfrm>
          <a:prstGeom prst="ellipse">
            <a:avLst/>
          </a:prstGeom>
          <a:solidFill>
            <a:srgbClr val="8DC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3"/>
            </p:custDataLst>
          </p:nvPr>
        </p:nvSpPr>
        <p:spPr>
          <a:xfrm>
            <a:off x="872490" y="6356985"/>
            <a:ext cx="99060" cy="99060"/>
          </a:xfrm>
          <a:prstGeom prst="ellipse">
            <a:avLst/>
          </a:prstGeom>
          <a:solidFill>
            <a:srgbClr val="8DC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4"/>
            </p:custDataLst>
          </p:nvPr>
        </p:nvSpPr>
        <p:spPr>
          <a:xfrm>
            <a:off x="1149985" y="6356985"/>
            <a:ext cx="99060" cy="99060"/>
          </a:xfrm>
          <a:prstGeom prst="ellipse">
            <a:avLst/>
          </a:prstGeom>
          <a:solidFill>
            <a:srgbClr val="8DC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7829550" y="6291580"/>
            <a:ext cx="21145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spc="300">
                <a:solidFill>
                  <a:schemeClr val="bg1"/>
                </a:solidFill>
                <a:uFillTx/>
                <a:latin typeface="思源黑体 Light" panose="020B0300000000000000" charset="-122"/>
                <a:ea typeface="思源黑体 Light" panose="020B0300000000000000" charset="-122"/>
              </a:rPr>
              <a:t>欧易旗下子公司</a:t>
            </a:r>
          </a:p>
        </p:txBody>
      </p:sp>
      <p:pic>
        <p:nvPicPr>
          <p:cNvPr id="5" name="图片 4" descr="图层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070930" y="6237275"/>
            <a:ext cx="2700065" cy="255600"/>
          </a:xfrm>
          <a:prstGeom prst="rect">
            <a:avLst/>
          </a:prstGeom>
        </p:spPr>
      </p:pic>
      <p:pic>
        <p:nvPicPr>
          <p:cNvPr id="29" name="图片 28" descr="资源 2@4x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141621" y="537210"/>
            <a:ext cx="2629374" cy="288000"/>
          </a:xfrm>
          <a:prstGeom prst="rect">
            <a:avLst/>
          </a:prstGeom>
        </p:spPr>
      </p:pic>
      <p:pic>
        <p:nvPicPr>
          <p:cNvPr id="33" name="图片 32" descr="OE-LOGO-优化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96263" y="496570"/>
            <a:ext cx="1681480" cy="4438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06AC50-53D0-5D01-833B-68A788E1B599}"/>
              </a:ext>
            </a:extLst>
          </p:cNvPr>
          <p:cNvSpPr txBox="1"/>
          <p:nvPr/>
        </p:nvSpPr>
        <p:spPr>
          <a:xfrm>
            <a:off x="328245" y="164123"/>
            <a:ext cx="7921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单细胞可变剪切分析背景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9F3362-3B8A-742E-A49A-9DF698B7BD99}"/>
              </a:ext>
            </a:extLst>
          </p:cNvPr>
          <p:cNvSpPr txBox="1"/>
          <p:nvPr/>
        </p:nvSpPr>
        <p:spPr>
          <a:xfrm>
            <a:off x="636472" y="1222625"/>
            <a:ext cx="11219907" cy="5036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目前单细胞水平的可变剪切检测主要针对 </a:t>
            </a:r>
            <a:r>
              <a:rPr lang="en-US" altLang="zh-CN" dirty="0"/>
              <a:t>plate-based </a:t>
            </a:r>
            <a:r>
              <a:rPr lang="zh-CN" altLang="en-US" dirty="0"/>
              <a:t>单细胞数据，其数据特征为：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双端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一个细胞一个</a:t>
            </a:r>
            <a:r>
              <a:rPr lang="en-US" altLang="zh-CN" dirty="0"/>
              <a:t>bam</a:t>
            </a:r>
            <a:r>
              <a:rPr lang="zh-CN" altLang="en-US" dirty="0"/>
              <a:t>，不需要</a:t>
            </a:r>
            <a:r>
              <a:rPr lang="en-US" altLang="zh-CN" dirty="0"/>
              <a:t>barcode</a:t>
            </a:r>
            <a:r>
              <a:rPr lang="zh-CN" altLang="en-US" dirty="0"/>
              <a:t>区分细胞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每个细胞的数据量大，可以采用全转策略进行分析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10X</a:t>
            </a:r>
            <a:r>
              <a:rPr lang="zh-CN" altLang="en-US" dirty="0"/>
              <a:t>和</a:t>
            </a:r>
            <a:r>
              <a:rPr lang="en-US" altLang="zh-CN" dirty="0"/>
              <a:t>M20</a:t>
            </a:r>
            <a:r>
              <a:rPr lang="zh-CN" altLang="en-US" dirty="0"/>
              <a:t>数据为 </a:t>
            </a:r>
            <a:r>
              <a:rPr lang="en-US" altLang="zh-CN" dirty="0"/>
              <a:t>droplet-based </a:t>
            </a:r>
            <a:r>
              <a:rPr lang="zh-CN" altLang="en-US" dirty="0"/>
              <a:t>细胞数据，其特征为：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需要</a:t>
            </a:r>
            <a:r>
              <a:rPr lang="en-US" altLang="zh-CN" dirty="0"/>
              <a:t>barcode</a:t>
            </a:r>
            <a:r>
              <a:rPr lang="zh-CN" altLang="en-US" dirty="0"/>
              <a:t>标记细胞，两个</a:t>
            </a:r>
            <a:r>
              <a:rPr lang="en-US" altLang="zh-CN" dirty="0"/>
              <a:t>reads</a:t>
            </a:r>
            <a:r>
              <a:rPr lang="zh-CN" altLang="en-US" dirty="0"/>
              <a:t>一端为</a:t>
            </a:r>
            <a:r>
              <a:rPr lang="en-US" altLang="zh-CN" dirty="0"/>
              <a:t>barcode</a:t>
            </a:r>
            <a:r>
              <a:rPr lang="zh-CN" altLang="en-US" dirty="0"/>
              <a:t>和</a:t>
            </a:r>
            <a:r>
              <a:rPr lang="en-US" altLang="zh-CN" dirty="0" err="1"/>
              <a:t>umi</a:t>
            </a:r>
            <a:r>
              <a:rPr lang="zh-CN" altLang="en-US" dirty="0"/>
              <a:t>，只有一端</a:t>
            </a:r>
            <a:r>
              <a:rPr lang="en-US" altLang="zh-CN" dirty="0"/>
              <a:t>reads</a:t>
            </a:r>
            <a:r>
              <a:rPr lang="zh-CN" altLang="en-US" dirty="0"/>
              <a:t>提供</a:t>
            </a:r>
            <a:r>
              <a:rPr lang="en-US" altLang="zh-CN" dirty="0"/>
              <a:t>RNA</a:t>
            </a:r>
            <a:r>
              <a:rPr lang="zh-CN" altLang="en-US" dirty="0"/>
              <a:t>信息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平均到每个细胞的</a:t>
            </a:r>
            <a:r>
              <a:rPr lang="en-US" altLang="zh-CN" dirty="0"/>
              <a:t>reads</a:t>
            </a:r>
            <a:r>
              <a:rPr lang="zh-CN" altLang="en-US" dirty="0"/>
              <a:t>量少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M20</a:t>
            </a:r>
            <a:r>
              <a:rPr lang="zh-CN" altLang="en-US" dirty="0"/>
              <a:t>数据一半以上的</a:t>
            </a:r>
            <a:r>
              <a:rPr lang="en-US" altLang="zh-CN" dirty="0"/>
              <a:t>reads</a:t>
            </a:r>
            <a:r>
              <a:rPr lang="zh-CN" altLang="en-US" dirty="0"/>
              <a:t>含有</a:t>
            </a:r>
            <a:r>
              <a:rPr lang="en-US" altLang="zh-CN" dirty="0"/>
              <a:t>intron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两种类型的特征使得为基于 </a:t>
            </a:r>
            <a:r>
              <a:rPr lang="en-US" altLang="zh-CN" dirty="0"/>
              <a:t>plate-based </a:t>
            </a:r>
            <a:r>
              <a:rPr lang="zh-CN" altLang="en-US" dirty="0"/>
              <a:t>单细胞数据设计的工具和方法都无法应用在 </a:t>
            </a:r>
            <a:r>
              <a:rPr lang="en-US" altLang="zh-CN" dirty="0"/>
              <a:t>droplet-based </a:t>
            </a:r>
            <a:r>
              <a:rPr lang="zh-CN" altLang="en-US" dirty="0"/>
              <a:t>的数据中使用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524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3C6A795-BEBB-F79D-435D-11FCFB524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264693"/>
              </p:ext>
            </p:extLst>
          </p:nvPr>
        </p:nvGraphicFramePr>
        <p:xfrm>
          <a:off x="1849120" y="1605281"/>
          <a:ext cx="8107681" cy="4216404"/>
        </p:xfrm>
        <a:graphic>
          <a:graphicData uri="http://schemas.openxmlformats.org/drawingml/2006/table">
            <a:tbl>
              <a:tblPr firstRow="1" firstCol="1" bandRow="1"/>
              <a:tblGrid>
                <a:gridCol w="1704398">
                  <a:extLst>
                    <a:ext uri="{9D8B030D-6E8A-4147-A177-3AD203B41FA5}">
                      <a16:colId xmlns:a16="http://schemas.microsoft.com/office/drawing/2014/main" val="2247331216"/>
                    </a:ext>
                  </a:extLst>
                </a:gridCol>
                <a:gridCol w="1704398">
                  <a:extLst>
                    <a:ext uri="{9D8B030D-6E8A-4147-A177-3AD203B41FA5}">
                      <a16:colId xmlns:a16="http://schemas.microsoft.com/office/drawing/2014/main" val="614698016"/>
                    </a:ext>
                  </a:extLst>
                </a:gridCol>
                <a:gridCol w="1703473">
                  <a:extLst>
                    <a:ext uri="{9D8B030D-6E8A-4147-A177-3AD203B41FA5}">
                      <a16:colId xmlns:a16="http://schemas.microsoft.com/office/drawing/2014/main" val="529523753"/>
                    </a:ext>
                  </a:extLst>
                </a:gridCol>
                <a:gridCol w="1567528">
                  <a:extLst>
                    <a:ext uri="{9D8B030D-6E8A-4147-A177-3AD203B41FA5}">
                      <a16:colId xmlns:a16="http://schemas.microsoft.com/office/drawing/2014/main" val="2898994669"/>
                    </a:ext>
                  </a:extLst>
                </a:gridCol>
                <a:gridCol w="1427884">
                  <a:extLst>
                    <a:ext uri="{9D8B030D-6E8A-4147-A177-3AD203B41FA5}">
                      <a16:colId xmlns:a16="http://schemas.microsoft.com/office/drawing/2014/main" val="966037241"/>
                    </a:ext>
                  </a:extLst>
                </a:gridCol>
              </a:tblGrid>
              <a:tr h="529684">
                <a:tc rowSpan="2"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同行公司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常规单细胞分析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常规单细胞分析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可变剪切分析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可变剪切分析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323064"/>
                  </a:ext>
                </a:extLst>
              </a:tr>
              <a:tr h="3651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droplet-based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plate-based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droplet-based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plate-based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239563"/>
                  </a:ext>
                </a:extLst>
              </a:tr>
              <a:tr h="301960"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诺禾致源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347012"/>
                  </a:ext>
                </a:extLst>
              </a:tr>
              <a:tr h="301960"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美吉生物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785927"/>
                  </a:ext>
                </a:extLst>
              </a:tr>
              <a:tr h="301960"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华大科技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694105"/>
                  </a:ext>
                </a:extLst>
              </a:tr>
              <a:tr h="301960"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乐备实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703649"/>
                  </a:ext>
                </a:extLst>
              </a:tr>
              <a:tr h="301960"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烈冰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077647"/>
                  </a:ext>
                </a:extLst>
              </a:tr>
              <a:tr h="301960"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中科新生命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415238"/>
                  </a:ext>
                </a:extLst>
              </a:tr>
              <a:tr h="301960"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博奥晶典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624952"/>
                  </a:ext>
                </a:extLst>
              </a:tr>
              <a:tr h="301960"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基迪奥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934768"/>
                  </a:ext>
                </a:extLst>
              </a:tr>
              <a:tr h="301960"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晶能生物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30444"/>
                  </a:ext>
                </a:extLst>
              </a:tr>
              <a:tr h="301960"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生工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551338"/>
                  </a:ext>
                </a:extLst>
              </a:tr>
              <a:tr h="301960"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欧易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altLang="zh-CN" sz="12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altLang="zh-CN" sz="12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9379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8791836-D4DA-53B5-7931-2BD4815A7B9A}"/>
              </a:ext>
            </a:extLst>
          </p:cNvPr>
          <p:cNvSpPr txBox="1"/>
          <p:nvPr/>
        </p:nvSpPr>
        <p:spPr>
          <a:xfrm>
            <a:off x="328245" y="164123"/>
            <a:ext cx="7921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单细胞可变剪切分析背景  </a:t>
            </a:r>
          </a:p>
        </p:txBody>
      </p:sp>
    </p:spTree>
    <p:extLst>
      <p:ext uri="{BB962C8B-B14F-4D97-AF65-F5344CB8AC3E}">
        <p14:creationId xmlns:p14="http://schemas.microsoft.com/office/powerpoint/2010/main" val="234826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0BCBE10-F692-BC81-366F-63563CE1B863}"/>
              </a:ext>
            </a:extLst>
          </p:cNvPr>
          <p:cNvGrpSpPr/>
          <p:nvPr/>
        </p:nvGrpSpPr>
        <p:grpSpPr>
          <a:xfrm>
            <a:off x="4475671" y="1231694"/>
            <a:ext cx="7388083" cy="3390900"/>
            <a:chOff x="4636587" y="1098130"/>
            <a:chExt cx="7388083" cy="33909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288EC1B-2EC3-4F1A-E086-47108881F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6587" y="1098130"/>
              <a:ext cx="7172325" cy="33909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BE56B0C-DBE6-BB10-884F-010511075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95895" y="1877013"/>
              <a:ext cx="1628775" cy="638175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B009487-038C-6F20-C238-B660E81606B8}"/>
              </a:ext>
            </a:extLst>
          </p:cNvPr>
          <p:cNvSpPr txBox="1"/>
          <p:nvPr/>
        </p:nvSpPr>
        <p:spPr>
          <a:xfrm>
            <a:off x="328246" y="2196101"/>
            <a:ext cx="4712111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建议使用长读长的测序方式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D4F74F-DA48-A5D7-5DD6-8784387AE066}"/>
              </a:ext>
            </a:extLst>
          </p:cNvPr>
          <p:cNvSpPr txBox="1"/>
          <p:nvPr/>
        </p:nvSpPr>
        <p:spPr>
          <a:xfrm>
            <a:off x="328245" y="164123"/>
            <a:ext cx="6678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单细胞可变剪切分析背景</a:t>
            </a:r>
          </a:p>
        </p:txBody>
      </p:sp>
    </p:spTree>
    <p:extLst>
      <p:ext uri="{BB962C8B-B14F-4D97-AF65-F5344CB8AC3E}">
        <p14:creationId xmlns:p14="http://schemas.microsoft.com/office/powerpoint/2010/main" val="265519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847167-B2A0-B703-5399-6D3AE4662025}"/>
              </a:ext>
            </a:extLst>
          </p:cNvPr>
          <p:cNvSpPr txBox="1"/>
          <p:nvPr/>
        </p:nvSpPr>
        <p:spPr>
          <a:xfrm>
            <a:off x="328245" y="164123"/>
            <a:ext cx="6678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单细胞可变剪切分析背景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64FE4B-828D-7DAC-CC1B-5E3B831D1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356" y="867211"/>
            <a:ext cx="6590819" cy="58266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7B56C70-ECD0-33CC-0B80-C6709E73E187}"/>
              </a:ext>
            </a:extLst>
          </p:cNvPr>
          <p:cNvSpPr txBox="1"/>
          <p:nvPr/>
        </p:nvSpPr>
        <p:spPr>
          <a:xfrm>
            <a:off x="328245" y="2229896"/>
            <a:ext cx="4712111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建议用转录本作为参考基因组，通过找唯一比对的方式鉴定可变剪切：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公司单细胞产品默认使用了</a:t>
            </a:r>
            <a:r>
              <a:rPr lang="en-US" altLang="zh-CN" dirty="0"/>
              <a:t>intron</a:t>
            </a:r>
            <a:r>
              <a:rPr lang="zh-CN" altLang="en-US" dirty="0"/>
              <a:t>，不便于用转录本制作参考基因组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M20</a:t>
            </a:r>
            <a:r>
              <a:rPr lang="zh-CN" altLang="en-US" dirty="0"/>
              <a:t>数据包含大量</a:t>
            </a:r>
            <a:r>
              <a:rPr lang="en-US" altLang="zh-CN" dirty="0"/>
              <a:t>intron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57C9F90-B832-FE05-3847-7BEC2C7D1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5126" y="1332483"/>
            <a:ext cx="1628775" cy="638175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B80F1D6-41FB-F0B1-F5DE-3D7942F7C42E}"/>
              </a:ext>
            </a:extLst>
          </p:cNvPr>
          <p:cNvCxnSpPr/>
          <p:nvPr/>
        </p:nvCxnSpPr>
        <p:spPr>
          <a:xfrm>
            <a:off x="6739847" y="4583561"/>
            <a:ext cx="462337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053B5EE-3F98-1695-2BB3-5EB1413AC3E1}"/>
              </a:ext>
            </a:extLst>
          </p:cNvPr>
          <p:cNvCxnSpPr>
            <a:cxnSpLocks/>
          </p:cNvCxnSpPr>
          <p:nvPr/>
        </p:nvCxnSpPr>
        <p:spPr>
          <a:xfrm>
            <a:off x="5207289" y="4756509"/>
            <a:ext cx="257024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69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259129-E656-C717-1B4E-5A6C583865B5}"/>
              </a:ext>
            </a:extLst>
          </p:cNvPr>
          <p:cNvSpPr txBox="1"/>
          <p:nvPr/>
        </p:nvSpPr>
        <p:spPr>
          <a:xfrm>
            <a:off x="328245" y="164123"/>
            <a:ext cx="6678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单细胞可变剪切工具调研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6A3FE0-0971-4E9A-E7CD-29ED99C61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344" y="810454"/>
            <a:ext cx="6678729" cy="58929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1F5B14B-1D49-429B-F066-1AFC59281C6F}"/>
              </a:ext>
            </a:extLst>
          </p:cNvPr>
          <p:cNvSpPr txBox="1"/>
          <p:nvPr/>
        </p:nvSpPr>
        <p:spPr>
          <a:xfrm>
            <a:off x="472082" y="4458984"/>
            <a:ext cx="319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作者明确不推荐应用</a:t>
            </a:r>
            <a:r>
              <a:rPr lang="en-US" altLang="zh-CN" dirty="0"/>
              <a:t>10X</a:t>
            </a:r>
            <a:r>
              <a:rPr lang="zh-CN" altLang="en-US" dirty="0"/>
              <a:t>数据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025EAF-C2C2-7DA3-9334-628D8F753471}"/>
              </a:ext>
            </a:extLst>
          </p:cNvPr>
          <p:cNvSpPr txBox="1"/>
          <p:nvPr/>
        </p:nvSpPr>
        <p:spPr>
          <a:xfrm>
            <a:off x="472082" y="1827088"/>
            <a:ext cx="3195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原理与</a:t>
            </a:r>
            <a:r>
              <a:rPr lang="en-US" altLang="zh-CN" dirty="0"/>
              <a:t>MARVEL</a:t>
            </a:r>
            <a:r>
              <a:rPr lang="zh-CN" altLang="en-US" dirty="0"/>
              <a:t>类似，将</a:t>
            </a:r>
            <a:r>
              <a:rPr lang="en-US" altLang="zh-CN" dirty="0"/>
              <a:t>reads</a:t>
            </a:r>
            <a:r>
              <a:rPr lang="zh-CN" altLang="en-US" dirty="0"/>
              <a:t>拆分基因的不同位置，并做差异分析</a:t>
            </a:r>
          </a:p>
        </p:txBody>
      </p:sp>
    </p:spTree>
    <p:extLst>
      <p:ext uri="{BB962C8B-B14F-4D97-AF65-F5344CB8AC3E}">
        <p14:creationId xmlns:p14="http://schemas.microsoft.com/office/powerpoint/2010/main" val="100577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0058D3-5B4D-9E1E-A1BB-83B97C584ECD}"/>
              </a:ext>
            </a:extLst>
          </p:cNvPr>
          <p:cNvSpPr txBox="1"/>
          <p:nvPr/>
        </p:nvSpPr>
        <p:spPr>
          <a:xfrm>
            <a:off x="328245" y="164123"/>
            <a:ext cx="6678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单细胞可变剪切工具调研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2E5A449-AD1A-D80D-DA10-4A7725F3C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624989"/>
              </p:ext>
            </p:extLst>
          </p:nvPr>
        </p:nvGraphicFramePr>
        <p:xfrm>
          <a:off x="688370" y="1078785"/>
          <a:ext cx="10438544" cy="5206806"/>
        </p:xfrm>
        <a:graphic>
          <a:graphicData uri="http://schemas.openxmlformats.org/drawingml/2006/table">
            <a:tbl>
              <a:tblPr/>
              <a:tblGrid>
                <a:gridCol w="1574291">
                  <a:extLst>
                    <a:ext uri="{9D8B030D-6E8A-4147-A177-3AD203B41FA5}">
                      <a16:colId xmlns:a16="http://schemas.microsoft.com/office/drawing/2014/main" val="921498276"/>
                    </a:ext>
                  </a:extLst>
                </a:gridCol>
                <a:gridCol w="765872">
                  <a:extLst>
                    <a:ext uri="{9D8B030D-6E8A-4147-A177-3AD203B41FA5}">
                      <a16:colId xmlns:a16="http://schemas.microsoft.com/office/drawing/2014/main" val="3806811094"/>
                    </a:ext>
                  </a:extLst>
                </a:gridCol>
                <a:gridCol w="1914679">
                  <a:extLst>
                    <a:ext uri="{9D8B030D-6E8A-4147-A177-3AD203B41FA5}">
                      <a16:colId xmlns:a16="http://schemas.microsoft.com/office/drawing/2014/main" val="3661269003"/>
                    </a:ext>
                  </a:extLst>
                </a:gridCol>
                <a:gridCol w="652409">
                  <a:extLst>
                    <a:ext uri="{9D8B030D-6E8A-4147-A177-3AD203B41FA5}">
                      <a16:colId xmlns:a16="http://schemas.microsoft.com/office/drawing/2014/main" val="269981027"/>
                    </a:ext>
                  </a:extLst>
                </a:gridCol>
                <a:gridCol w="624043">
                  <a:extLst>
                    <a:ext uri="{9D8B030D-6E8A-4147-A177-3AD203B41FA5}">
                      <a16:colId xmlns:a16="http://schemas.microsoft.com/office/drawing/2014/main" val="2100334761"/>
                    </a:ext>
                  </a:extLst>
                </a:gridCol>
                <a:gridCol w="3488970">
                  <a:extLst>
                    <a:ext uri="{9D8B030D-6E8A-4147-A177-3AD203B41FA5}">
                      <a16:colId xmlns:a16="http://schemas.microsoft.com/office/drawing/2014/main" val="504782635"/>
                    </a:ext>
                  </a:extLst>
                </a:gridCol>
                <a:gridCol w="1418280">
                  <a:extLst>
                    <a:ext uri="{9D8B030D-6E8A-4147-A177-3AD203B41FA5}">
                      <a16:colId xmlns:a16="http://schemas.microsoft.com/office/drawing/2014/main" val="4090289291"/>
                    </a:ext>
                  </a:extLst>
                </a:gridCol>
              </a:tblGrid>
              <a:tr h="4429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工具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发表时间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杂志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影响因子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引用量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简短描述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based plantform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990864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BRIE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Genome biology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需要贝叶斯计算推断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456402"/>
                  </a:ext>
                </a:extLst>
              </a:tr>
              <a:tr h="3380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BRIE2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Genome biology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plate &amp; droplet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919251"/>
                  </a:ext>
                </a:extLst>
              </a:tr>
              <a:tr h="676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Expedition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Molecular Cell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484535"/>
                  </a:ext>
                </a:extLst>
              </a:tr>
              <a:tr h="314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DESJ-detection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Scientific Reports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4159"/>
                  </a:ext>
                </a:extLst>
              </a:tr>
              <a:tr h="664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SCATS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PLOS COMPUTATIONAL BIOLOGY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504423"/>
                  </a:ext>
                </a:extLst>
              </a:tr>
              <a:tr h="664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VALERIE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PLOS COMPUTATIONAL BIOLOGY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362126"/>
                  </a:ext>
                </a:extLst>
              </a:tr>
              <a:tr h="279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scASfind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bioRxiv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110687"/>
                  </a:ext>
                </a:extLst>
              </a:tr>
              <a:tr h="279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NOMAD+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bioRxiv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Reference-free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394822"/>
                  </a:ext>
                </a:extLst>
              </a:tr>
              <a:tr h="279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Psix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Genome Research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928095"/>
                  </a:ext>
                </a:extLst>
              </a:tr>
              <a:tr h="4039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SpliZ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Nature Methods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48.9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Annotation-free，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基因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细胞对和群体进行比较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plate &amp; droplet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644911"/>
                  </a:ext>
                </a:extLst>
              </a:tr>
              <a:tr h="279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SCASA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Bioinformatics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cDNA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作为参考基因组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plate &amp; droplet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112791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MARVEL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Nucleic Acids Research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在两个细胞类型间找差异表达的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junction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plate &amp; droplet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508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29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8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C2EC770-6994-A361-9D24-5CA3E440C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418" y="917946"/>
            <a:ext cx="6185164" cy="543156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E4CD266-02AF-4701-2516-93B61C5A85EF}"/>
              </a:ext>
            </a:extLst>
          </p:cNvPr>
          <p:cNvSpPr txBox="1"/>
          <p:nvPr/>
        </p:nvSpPr>
        <p:spPr>
          <a:xfrm>
            <a:off x="328245" y="164123"/>
            <a:ext cx="6678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MARVEL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检测可变剪切基本原理</a:t>
            </a:r>
          </a:p>
        </p:txBody>
      </p:sp>
    </p:spTree>
    <p:extLst>
      <p:ext uri="{BB962C8B-B14F-4D97-AF65-F5344CB8AC3E}">
        <p14:creationId xmlns:p14="http://schemas.microsoft.com/office/powerpoint/2010/main" val="34378867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5904</TotalTime>
  <Words>569</Words>
  <Application>Microsoft Office PowerPoint</Application>
  <PresentationFormat>宽屏</PresentationFormat>
  <Paragraphs>196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等线 Light</vt:lpstr>
      <vt:lpstr>黑体</vt:lpstr>
      <vt:lpstr>思源黑体 Light</vt:lpstr>
      <vt:lpstr>思源黑体 Medium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张春媛</dc:creator>
  <cp:lastModifiedBy>张春媛</cp:lastModifiedBy>
  <cp:revision>59</cp:revision>
  <dcterms:created xsi:type="dcterms:W3CDTF">2023-08-24T01:30:53Z</dcterms:created>
  <dcterms:modified xsi:type="dcterms:W3CDTF">2023-10-31T08:43:45Z</dcterms:modified>
</cp:coreProperties>
</file>