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6" r:id="rId4"/>
    <p:sldId id="261" r:id="rId5"/>
    <p:sldId id="259" r:id="rId6"/>
    <p:sldId id="258" r:id="rId7"/>
    <p:sldId id="263" r:id="rId8"/>
  </p:sldIdLst>
  <p:sldSz cx="6479540" cy="4859655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77" y="795393"/>
            <a:ext cx="4860465" cy="1692037"/>
          </a:xfrm>
        </p:spPr>
        <p:txBody>
          <a:bodyPr anchor="b"/>
          <a:lstStyle>
            <a:lvl1pPr algn="ctr">
              <a:defRPr sz="425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77" y="2552682"/>
            <a:ext cx="4860465" cy="1173401"/>
          </a:xfrm>
        </p:spPr>
        <p:txBody>
          <a:bodyPr/>
          <a:lstStyle>
            <a:lvl1pPr marL="0" indent="0" algn="ctr">
              <a:buNone/>
              <a:defRPr sz="1700"/>
            </a:lvl1pPr>
            <a:lvl2pPr marL="324485" indent="0" algn="ctr">
              <a:buNone/>
              <a:defRPr sz="1420"/>
            </a:lvl2pPr>
            <a:lvl3pPr marL="647700" indent="0" algn="ctr">
              <a:buNone/>
              <a:defRPr sz="1275"/>
            </a:lvl3pPr>
            <a:lvl4pPr marL="972185" indent="0" algn="ctr">
              <a:buNone/>
              <a:defRPr sz="1135"/>
            </a:lvl4pPr>
            <a:lvl5pPr marL="1296035" indent="0" algn="ctr">
              <a:buNone/>
              <a:defRPr sz="1135"/>
            </a:lvl5pPr>
            <a:lvl6pPr marL="1620520" indent="0" algn="ctr">
              <a:buNone/>
              <a:defRPr sz="1135"/>
            </a:lvl6pPr>
            <a:lvl7pPr marL="1943735" indent="0" algn="ctr">
              <a:buNone/>
              <a:defRPr sz="1135"/>
            </a:lvl7pPr>
            <a:lvl8pPr marL="2268220" indent="0" algn="ctr">
              <a:buNone/>
              <a:defRPr sz="1135"/>
            </a:lvl8pPr>
            <a:lvl9pPr marL="2592070" indent="0" algn="ctr">
              <a:buNone/>
              <a:defRPr sz="113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45543" y="258756"/>
            <a:ext cx="5589534" cy="41187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67" y="1211652"/>
            <a:ext cx="5589534" cy="2021669"/>
          </a:xfrm>
        </p:spPr>
        <p:txBody>
          <a:bodyPr anchor="b"/>
          <a:lstStyle>
            <a:lvl1pPr>
              <a:defRPr sz="425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67" y="3252447"/>
            <a:ext cx="5589534" cy="1063148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2448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2pPr>
            <a:lvl3pPr marL="647700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3pPr>
            <a:lvl4pPr marL="972185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4pPr>
            <a:lvl5pPr marL="1296035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5pPr>
            <a:lvl6pPr marL="162052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6pPr>
            <a:lvl7pPr marL="1943735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7pPr>
            <a:lvl8pPr marL="226822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8pPr>
            <a:lvl9pPr marL="259207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43" y="1293779"/>
            <a:ext cx="2754263" cy="30836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814" y="1293779"/>
            <a:ext cx="2754263" cy="30836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87" y="258756"/>
            <a:ext cx="5589534" cy="9393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87" y="1191402"/>
            <a:ext cx="2741606" cy="583888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4485" indent="0">
              <a:buNone/>
              <a:defRPr sz="1420" b="1"/>
            </a:lvl2pPr>
            <a:lvl3pPr marL="647700" indent="0">
              <a:buNone/>
              <a:defRPr sz="1275" b="1"/>
            </a:lvl3pPr>
            <a:lvl4pPr marL="972185" indent="0">
              <a:buNone/>
              <a:defRPr sz="1135" b="1"/>
            </a:lvl4pPr>
            <a:lvl5pPr marL="1296035" indent="0">
              <a:buNone/>
              <a:defRPr sz="1135" b="1"/>
            </a:lvl5pPr>
            <a:lvl6pPr marL="1620520" indent="0">
              <a:buNone/>
              <a:defRPr sz="1135" b="1"/>
            </a:lvl6pPr>
            <a:lvl7pPr marL="1943735" indent="0">
              <a:buNone/>
              <a:defRPr sz="1135" b="1"/>
            </a:lvl7pPr>
            <a:lvl8pPr marL="2268220" indent="0">
              <a:buNone/>
              <a:defRPr sz="1135" b="1"/>
            </a:lvl8pPr>
            <a:lvl9pPr marL="2592070" indent="0">
              <a:buNone/>
              <a:defRPr sz="1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87" y="1775289"/>
            <a:ext cx="2741606" cy="2611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814" y="1191402"/>
            <a:ext cx="2755107" cy="583888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4485" indent="0">
              <a:buNone/>
              <a:defRPr sz="1420" b="1"/>
            </a:lvl2pPr>
            <a:lvl3pPr marL="647700" indent="0">
              <a:buNone/>
              <a:defRPr sz="1275" b="1"/>
            </a:lvl3pPr>
            <a:lvl4pPr marL="972185" indent="0">
              <a:buNone/>
              <a:defRPr sz="1135" b="1"/>
            </a:lvl4pPr>
            <a:lvl5pPr marL="1296035" indent="0">
              <a:buNone/>
              <a:defRPr sz="1135" b="1"/>
            </a:lvl5pPr>
            <a:lvl6pPr marL="1620520" indent="0">
              <a:buNone/>
              <a:defRPr sz="1135" b="1"/>
            </a:lvl6pPr>
            <a:lvl7pPr marL="1943735" indent="0">
              <a:buNone/>
              <a:defRPr sz="1135" b="1"/>
            </a:lvl7pPr>
            <a:lvl8pPr marL="2268220" indent="0">
              <a:buNone/>
              <a:defRPr sz="1135" b="1"/>
            </a:lvl8pPr>
            <a:lvl9pPr marL="2592070" indent="0">
              <a:buNone/>
              <a:defRPr sz="1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814" y="1775289"/>
            <a:ext cx="2755107" cy="2611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87" y="324007"/>
            <a:ext cx="2090168" cy="1134025"/>
          </a:xfrm>
        </p:spPr>
        <p:txBody>
          <a:bodyPr anchor="b"/>
          <a:lstStyle>
            <a:lvl1pPr>
              <a:defRPr sz="226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55107" y="699765"/>
            <a:ext cx="3280814" cy="3453826"/>
          </a:xfrm>
        </p:spPr>
        <p:txBody>
          <a:bodyPr/>
          <a:lstStyle>
            <a:lvl1pPr marL="0" indent="0">
              <a:buNone/>
              <a:defRPr sz="2265"/>
            </a:lvl1pPr>
            <a:lvl2pPr marL="324485" indent="0">
              <a:buNone/>
              <a:defRPr sz="1985"/>
            </a:lvl2pPr>
            <a:lvl3pPr marL="647700" indent="0">
              <a:buNone/>
              <a:defRPr sz="1700"/>
            </a:lvl3pPr>
            <a:lvl4pPr marL="972185" indent="0">
              <a:buNone/>
              <a:defRPr sz="1420"/>
            </a:lvl4pPr>
            <a:lvl5pPr marL="1296035" indent="0">
              <a:buNone/>
              <a:defRPr sz="1420"/>
            </a:lvl5pPr>
            <a:lvl6pPr marL="1620520" indent="0">
              <a:buNone/>
              <a:defRPr sz="1420"/>
            </a:lvl6pPr>
            <a:lvl7pPr marL="1943735" indent="0">
              <a:buNone/>
              <a:defRPr sz="1420"/>
            </a:lvl7pPr>
            <a:lvl8pPr marL="2268220" indent="0">
              <a:buNone/>
              <a:defRPr sz="1420"/>
            </a:lvl8pPr>
            <a:lvl9pPr marL="2592070" indent="0">
              <a:buNone/>
              <a:defRPr sz="142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87" y="1458032"/>
            <a:ext cx="2090168" cy="2701185"/>
          </a:xfrm>
        </p:spPr>
        <p:txBody>
          <a:bodyPr/>
          <a:lstStyle>
            <a:lvl1pPr marL="0" indent="0">
              <a:buNone/>
              <a:defRPr sz="1135"/>
            </a:lvl1pPr>
            <a:lvl2pPr marL="324485" indent="0">
              <a:buNone/>
              <a:defRPr sz="990"/>
            </a:lvl2pPr>
            <a:lvl3pPr marL="647700" indent="0">
              <a:buNone/>
              <a:defRPr sz="850"/>
            </a:lvl3pPr>
            <a:lvl4pPr marL="972185" indent="0">
              <a:buNone/>
              <a:defRPr sz="710"/>
            </a:lvl4pPr>
            <a:lvl5pPr marL="1296035" indent="0">
              <a:buNone/>
              <a:defRPr sz="710"/>
            </a:lvl5pPr>
            <a:lvl6pPr marL="1620520" indent="0">
              <a:buNone/>
              <a:defRPr sz="710"/>
            </a:lvl6pPr>
            <a:lvl7pPr marL="1943735" indent="0">
              <a:buNone/>
              <a:defRPr sz="710"/>
            </a:lvl7pPr>
            <a:lvl8pPr marL="2268220" indent="0">
              <a:buNone/>
              <a:defRPr sz="710"/>
            </a:lvl8pPr>
            <a:lvl9pPr marL="2592070" indent="0">
              <a:buNone/>
              <a:defRPr sz="71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693" y="258756"/>
            <a:ext cx="1397384" cy="41187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43" y="258756"/>
            <a:ext cx="4111143" cy="41187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43" y="258756"/>
            <a:ext cx="5589534" cy="939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43" y="1293779"/>
            <a:ext cx="5589534" cy="3083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43" y="4504600"/>
            <a:ext cx="1458139" cy="258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705" y="4504600"/>
            <a:ext cx="2187209" cy="258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938" y="4504600"/>
            <a:ext cx="1458139" cy="258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47700" rtl="0" eaLnBrk="1" latinLnBrk="0" hangingPunct="1">
        <a:lnSpc>
          <a:spcPct val="90000"/>
        </a:lnSpc>
        <a:spcBef>
          <a:spcPct val="0"/>
        </a:spcBef>
        <a:buNone/>
        <a:defRPr sz="31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25" indent="-161925" algn="l" defTabSz="647700" rtl="0" eaLnBrk="1" latinLnBrk="0" hangingPunct="1">
        <a:lnSpc>
          <a:spcPct val="90000"/>
        </a:lnSpc>
        <a:spcBef>
          <a:spcPct val="142000"/>
        </a:spcBef>
        <a:buFont typeface="Arial" panose="020B060402020209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485775" indent="-161925" algn="l" defTabSz="647700" rtl="0" eaLnBrk="1" latinLnBrk="0" hangingPunct="1">
        <a:lnSpc>
          <a:spcPct val="90000"/>
        </a:lnSpc>
        <a:spcBef>
          <a:spcPct val="71000"/>
        </a:spcBef>
        <a:buFont typeface="Arial" panose="020B060402020209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0260" indent="-161925" algn="l" defTabSz="647700" rtl="0" eaLnBrk="1" latinLnBrk="0" hangingPunct="1">
        <a:lnSpc>
          <a:spcPct val="90000"/>
        </a:lnSpc>
        <a:spcBef>
          <a:spcPct val="71000"/>
        </a:spcBef>
        <a:buFont typeface="Arial" panose="020B060402020209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indent="-161925" algn="l" defTabSz="647700" rtl="0" eaLnBrk="1" latinLnBrk="0" hangingPunct="1">
        <a:lnSpc>
          <a:spcPct val="90000"/>
        </a:lnSpc>
        <a:spcBef>
          <a:spcPct val="71000"/>
        </a:spcBef>
        <a:buFont typeface="Arial" panose="020B060402020209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457960" indent="-161925" algn="l" defTabSz="647700" rtl="0" eaLnBrk="1" latinLnBrk="0" hangingPunct="1">
        <a:lnSpc>
          <a:spcPct val="90000"/>
        </a:lnSpc>
        <a:spcBef>
          <a:spcPct val="71000"/>
        </a:spcBef>
        <a:buFont typeface="Arial" panose="020B060402020209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781810" indent="-161925" algn="l" defTabSz="647700" rtl="0" eaLnBrk="1" latinLnBrk="0" hangingPunct="1">
        <a:lnSpc>
          <a:spcPct val="90000"/>
        </a:lnSpc>
        <a:spcBef>
          <a:spcPct val="71000"/>
        </a:spcBef>
        <a:buFont typeface="Arial" panose="020B060402020209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106295" indent="-161925" algn="l" defTabSz="647700" rtl="0" eaLnBrk="1" latinLnBrk="0" hangingPunct="1">
        <a:lnSpc>
          <a:spcPct val="90000"/>
        </a:lnSpc>
        <a:spcBef>
          <a:spcPct val="71000"/>
        </a:spcBef>
        <a:buFont typeface="Arial" panose="020B060402020209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430780" indent="-161925" algn="l" defTabSz="647700" rtl="0" eaLnBrk="1" latinLnBrk="0" hangingPunct="1">
        <a:lnSpc>
          <a:spcPct val="90000"/>
        </a:lnSpc>
        <a:spcBef>
          <a:spcPct val="71000"/>
        </a:spcBef>
        <a:buFont typeface="Arial" panose="020B060402020209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53995" indent="-161925" algn="l" defTabSz="647700" rtl="0" eaLnBrk="1" latinLnBrk="0" hangingPunct="1">
        <a:lnSpc>
          <a:spcPct val="90000"/>
        </a:lnSpc>
        <a:spcBef>
          <a:spcPct val="71000"/>
        </a:spcBef>
        <a:buFont typeface="Arial" panose="020B060402020209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7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24485" algn="l" defTabSz="6477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47700" algn="l" defTabSz="6477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972185" algn="l" defTabSz="6477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296035" algn="l" defTabSz="6477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20520" algn="l" defTabSz="6477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43735" algn="l" defTabSz="6477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68220" algn="l" defTabSz="6477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92070" algn="l" defTabSz="6477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40360" y="326390"/>
            <a:ext cx="5798820" cy="420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latin typeface="PingFang SC" panose="020B0400000000000000" charset="-122"/>
                <a:ea typeface="PingFang SC" panose="020B0400000000000000" charset="-122"/>
              </a:rPr>
              <a:t>欢迎参加实验！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algn="ctr"/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</a:rPr>
              <a:t>实验过程中有“安全”与“威胁”两种情境。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algn="l"/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</a:rPr>
              <a:t>“安全”情境为蓝色背景，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algn="l"/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</a:rPr>
              <a:t>    “威胁”情境为红色背景。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algn="l"/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</a:rPr>
              <a:t>当且仅当在“威胁”情境时，你会在某时受到视听冲击。冲击的出现与你的选择行为无关。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algn="l"/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</a:rPr>
              <a:t>冲击强度处于安全范围，尽请放心。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algn="l"/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algn="r"/>
            <a:r>
              <a:rPr lang="zh-CN" altLang="en-US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【按 </a:t>
            </a:r>
            <a:r>
              <a:rPr lang="en-US" altLang="zh-CN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Q </a:t>
            </a:r>
            <a:r>
              <a:rPr lang="zh-CN" altLang="en-US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键继续】</a:t>
            </a:r>
            <a:endParaRPr lang="zh-CN" altLang="en-US" sz="2025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18770" y="95250"/>
            <a:ext cx="5841365" cy="4434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latin typeface="PingFang SC" panose="020B0400000000000000" charset="-122"/>
                <a:ea typeface="PingFang SC" panose="020B0400000000000000" charset="-122"/>
              </a:rPr>
              <a:t>即将开始练习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algn="ctr"/>
            <a:r>
              <a:rPr lang="zh-CN" altLang="en-US" sz="500">
                <a:latin typeface="PingFang SC" panose="020B0400000000000000" charset="-122"/>
                <a:ea typeface="PingFang SC" panose="020B0400000000000000" charset="-122"/>
              </a:rPr>
              <a:t> 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</a:rPr>
              <a:t>你需要在两个选项中做出选择。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indent="0" algn="l">
              <a:buFont typeface="Arial" panose="020B0604020202090204" pitchFamily="34" charset="0"/>
              <a:buNone/>
            </a:pP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</a:rPr>
              <a:t>    请将双手食指放在 </a:t>
            </a:r>
            <a:r>
              <a:rPr lang="en-US" altLang="zh-CN" sz="2025">
                <a:latin typeface="PingFang SC" panose="020B0400000000000000" charset="-122"/>
                <a:ea typeface="PingFang SC" panose="020B0400000000000000" charset="-122"/>
              </a:rPr>
              <a:t>F </a:t>
            </a: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</a:rPr>
              <a:t>和 </a:t>
            </a:r>
            <a:r>
              <a:rPr lang="en-US" altLang="zh-CN" sz="2025">
                <a:latin typeface="PingFang SC" panose="020B0400000000000000" charset="-122"/>
                <a:ea typeface="PingFang SC" panose="020B0400000000000000" charset="-122"/>
              </a:rPr>
              <a:t>J </a:t>
            </a: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</a:rPr>
              <a:t>键上。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indent="0" algn="l">
              <a:buFont typeface="Arial" panose="020B0604020202090204" pitchFamily="34" charset="0"/>
              <a:buNone/>
            </a:pPr>
            <a:r>
              <a:rPr lang="en-US" altLang="zh-CN" sz="2025">
                <a:latin typeface="PingFang SC" panose="020B0400000000000000" charset="-122"/>
                <a:ea typeface="PingFang SC" panose="020B0400000000000000" charset="-122"/>
              </a:rPr>
              <a:t>    F </a:t>
            </a: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</a:rPr>
              <a:t>和 </a:t>
            </a:r>
            <a:r>
              <a:rPr lang="en-US" altLang="zh-CN" sz="2025">
                <a:latin typeface="PingFang SC" panose="020B0400000000000000" charset="-122"/>
                <a:ea typeface="PingFang SC" panose="020B0400000000000000" charset="-122"/>
              </a:rPr>
              <a:t>J </a:t>
            </a: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</a:rPr>
              <a:t>键依次对应左边和右边的选项。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indent="0" algn="l">
              <a:buNone/>
            </a:pPr>
            <a:r>
              <a:rPr lang="en-US" altLang="zh-CN" sz="500">
                <a:latin typeface="PingFang SC" panose="020B0400000000000000" charset="-122"/>
                <a:ea typeface="PingFang SC" panose="020B0400000000000000" charset="-122"/>
              </a:rPr>
              <a:t> 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</a:rPr>
              <a:t>每次有最多3秒的时间可供选择，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indent="0" algn="l">
              <a:buNone/>
            </a:pP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</a:rPr>
              <a:t>    超时则直接进入下一回合。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indent="0" algn="l">
              <a:buNone/>
            </a:pPr>
            <a:r>
              <a:rPr lang="en-US" altLang="zh-CN" sz="500">
                <a:latin typeface="PingFang SC" panose="020B0400000000000000" charset="-122"/>
                <a:ea typeface="PingFang SC" panose="020B0400000000000000" charset="-122"/>
                <a:sym typeface="+mn-ea"/>
              </a:rPr>
              <a:t> 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</a:rPr>
              <a:t>每个选项得到奖金的概率不一定相同，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indent="0" algn="l">
              <a:buNone/>
            </a:pP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</a:rPr>
              <a:t>    且会逐渐变化。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indent="0" algn="l">
              <a:buNone/>
            </a:pP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</a:rPr>
              <a:t>    每次选择的结果不是增加奖金就是减少奖金。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indent="0" algn="l">
              <a:buNone/>
            </a:pPr>
            <a:r>
              <a:rPr lang="zh-CN" altLang="en-US" sz="500">
                <a:latin typeface="PingFang SC" panose="020B0400000000000000" charset="-122"/>
                <a:ea typeface="PingFang SC" panose="020B0400000000000000" charset="-122"/>
              </a:rPr>
              <a:t> 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indent="0" algn="l">
              <a:buNone/>
            </a:pPr>
            <a:r>
              <a:rPr lang="en-US" altLang="zh-CN" sz="500">
                <a:latin typeface="PingFang SC" panose="020B0400000000000000" charset="-122"/>
                <a:ea typeface="PingFang SC" panose="020B0400000000000000" charset="-122"/>
              </a:rPr>
              <a:t> 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</a:rPr>
              <a:t>奖金最终会按一定比例纳入被试费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indent="0" algn="l">
              <a:buNone/>
            </a:pP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</a:rPr>
              <a:t>    （练习部分不计）。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indent="0" algn="l">
              <a:buNone/>
            </a:pPr>
            <a:r>
              <a:rPr lang="en-US" altLang="zh-CN" sz="500">
                <a:latin typeface="PingFang SC" panose="020B0400000000000000" charset="-122"/>
                <a:ea typeface="PingFang SC" panose="020B0400000000000000" charset="-122"/>
                <a:sym typeface="+mn-ea"/>
              </a:rPr>
              <a:t> </a:t>
            </a:r>
            <a:endParaRPr lang="zh-CN" altLang="en-US" sz="2025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indent="0" algn="l">
              <a:buNone/>
            </a:pPr>
            <a:r>
              <a:rPr lang="zh-CN" altLang="en-US" sz="5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</a:t>
            </a:r>
            <a:endParaRPr lang="zh-CN" altLang="en-US" sz="2025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algn="r"/>
            <a:r>
              <a:rPr lang="zh-CN" altLang="en-US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【按 </a:t>
            </a:r>
            <a:r>
              <a:rPr lang="en-US" altLang="zh-CN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Q </a:t>
            </a:r>
            <a:r>
              <a:rPr lang="zh-CN" altLang="en-US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键开始练习】</a:t>
            </a:r>
            <a:endParaRPr lang="zh-CN" altLang="en-US" sz="2025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16585" y="170180"/>
            <a:ext cx="5247005" cy="4519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latin typeface="PingFang SC" panose="020B0400000000000000" charset="-122"/>
                <a:ea typeface="PingFang SC" panose="020B0400000000000000" charset="-122"/>
              </a:rPr>
              <a:t>练习完毕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algn="ctr"/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algn="l"/>
            <a:r>
              <a:rPr lang="zh-CN" altLang="en-US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若你感到不熟练，可以【按 </a:t>
            </a:r>
            <a:r>
              <a:rPr lang="en-US" altLang="zh-CN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R </a:t>
            </a:r>
            <a:r>
              <a:rPr lang="zh-CN" altLang="en-US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键重新练习】。</a:t>
            </a:r>
            <a:endParaRPr lang="zh-CN" altLang="en-US" sz="2025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algn="l"/>
            <a:endParaRPr lang="zh-CN" altLang="en-US" sz="2025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algn="l"/>
            <a:r>
              <a:rPr lang="zh-CN" altLang="en-US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否则【按 </a:t>
            </a:r>
            <a:r>
              <a:rPr lang="en-US" altLang="zh-CN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Q </a:t>
            </a:r>
            <a:r>
              <a:rPr lang="zh-CN" altLang="en-US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键开始正式实验】。</a:t>
            </a:r>
            <a:endParaRPr lang="zh-CN" altLang="en-US" sz="2025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algn="l"/>
            <a:endParaRPr lang="zh-CN" altLang="en-US" sz="2025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algn="l"/>
            <a:r>
              <a:rPr lang="zh-CN" altLang="en-US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谨记：</a:t>
            </a:r>
            <a:endParaRPr lang="zh-CN" altLang="en-US" sz="2025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algn="l"/>
            <a:endParaRPr lang="zh-CN" altLang="en-US" sz="2025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en-US" altLang="zh-CN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F </a:t>
            </a:r>
            <a:r>
              <a:rPr lang="zh-CN" altLang="en-US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键 </a:t>
            </a:r>
            <a:r>
              <a:rPr lang="en-US" altLang="zh-CN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- </a:t>
            </a:r>
            <a:r>
              <a:rPr lang="zh-CN" altLang="en-US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左边，</a:t>
            </a:r>
            <a:r>
              <a:rPr lang="en-US" altLang="zh-CN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J </a:t>
            </a:r>
            <a:r>
              <a:rPr lang="zh-CN" altLang="en-US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键 </a:t>
            </a:r>
            <a:r>
              <a:rPr lang="en-US" altLang="zh-CN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- </a:t>
            </a:r>
            <a:r>
              <a:rPr lang="zh-CN" altLang="en-US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右边；</a:t>
            </a:r>
            <a:endParaRPr lang="zh-CN" altLang="en-US" sz="2025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红色背景 </a:t>
            </a:r>
            <a:r>
              <a:rPr lang="en-US" altLang="zh-CN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- </a:t>
            </a:r>
            <a:r>
              <a:rPr lang="zh-CN" altLang="en-US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安全，蓝色背景 </a:t>
            </a:r>
            <a:r>
              <a:rPr lang="en-US" altLang="zh-CN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- </a:t>
            </a:r>
            <a:r>
              <a:rPr lang="zh-CN" altLang="en-US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威胁；</a:t>
            </a:r>
            <a:endParaRPr lang="zh-CN" altLang="en-US" sz="2025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虚拟奖金会按比例折算成一定真实奖金。</a:t>
            </a:r>
            <a:endParaRPr lang="zh-CN" altLang="en-US" sz="2025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zh-CN" altLang="en-US" sz="2025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indent="0" algn="l">
              <a:buFont typeface="Arial" panose="020B0604020202090204" pitchFamily="34" charset="0"/>
              <a:buNone/>
            </a:pPr>
            <a:r>
              <a:rPr lang="zh-CN" altLang="en-US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（由于需要初始化的变量较多，程序随后可能会卡顿几秒，请耐心等待。）</a:t>
            </a:r>
            <a:endParaRPr lang="zh-CN" altLang="en-US" sz="2025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0">
              <a:srgbClr val="0070C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38204" y="2076469"/>
            <a:ext cx="500359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PingFang SC" panose="020B0400000000000000" charset="-122"/>
                <a:ea typeface="PingFang SC" panose="020B0400000000000000" charset="-122"/>
              </a:rPr>
              <a:t>你现在是安全的</a:t>
            </a:r>
            <a:endParaRPr lang="zh-CN" altLang="en-US" sz="2800">
              <a:latin typeface="PingFang SC" panose="020B0400000000000000" charset="-122"/>
              <a:ea typeface="PingFang SC" panose="020B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100000">
              <a:srgbClr val="FF00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38204" y="2076469"/>
            <a:ext cx="500359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PingFang SC" panose="020B0400000000000000" charset="-122"/>
                <a:ea typeface="PingFang SC" panose="020B0400000000000000" charset="-122"/>
              </a:rPr>
              <a:t>你现在有受到冲击的风险</a:t>
            </a:r>
            <a:endParaRPr lang="zh-CN" altLang="en-US" sz="2800">
              <a:latin typeface="PingFang SC" panose="020B0400000000000000" charset="-122"/>
              <a:ea typeface="PingFang SC" panose="020B04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16585" y="13335"/>
            <a:ext cx="5247005" cy="4832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latin typeface="PingFang SC" panose="020B0400000000000000" charset="-122"/>
                <a:ea typeface="PingFang SC" panose="020B0400000000000000" charset="-122"/>
              </a:rPr>
              <a:t>实验结束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algn="ctr"/>
            <a:endParaRPr lang="zh-CN" altLang="en-US" sz="2025">
              <a:latin typeface="PingFang SC" panose="020B0400000000000000" charset="-122"/>
              <a:ea typeface="PingFang SC" panose="020B0400000000000000" charset="-122"/>
            </a:endParaRPr>
          </a:p>
          <a:p>
            <a:pPr algn="l"/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</a:rPr>
              <a:t>感谢你的参与！之后可以多听一些舒缓的音乐来放松一下噢。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  <a:cs typeface="Microsoft YaHei" panose="020B0503020204020204" charset="-122"/>
            </a:endParaRPr>
          </a:p>
          <a:p>
            <a:pPr algn="l"/>
            <a:endParaRPr lang="zh-CN" altLang="en-US" sz="2025">
              <a:latin typeface="PingFang SC" panose="020B0400000000000000" charset="-122"/>
              <a:ea typeface="PingFang SC" panose="020B0400000000000000" charset="-122"/>
              <a:cs typeface="Microsoft YaHei" panose="020B0503020204020204" charset="-122"/>
            </a:endParaRPr>
          </a:p>
          <a:p>
            <a:pPr algn="l"/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</a:rPr>
              <a:t>请回顾一下处于安全</a:t>
            </a:r>
            <a:r>
              <a:rPr lang="en-US" altLang="zh-CN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</a:rPr>
              <a:t>(safe)</a:t>
            </a: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</a:rPr>
              <a:t>情境时的焦虑等级，以及处于威胁</a:t>
            </a:r>
            <a:r>
              <a:rPr lang="en-US" altLang="zh-CN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</a:rPr>
              <a:t>(threat)</a:t>
            </a: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</a:rPr>
              <a:t>情境时的焦虑等级：以</a:t>
            </a:r>
            <a:r>
              <a:rPr lang="en-US" altLang="zh-CN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</a:rPr>
              <a:t>0</a:t>
            </a: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</a:rPr>
              <a:t>为</a:t>
            </a:r>
            <a:r>
              <a:rPr lang="en-US" altLang="zh-CN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</a:rPr>
              <a:t>“</a:t>
            </a: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</a:rPr>
              <a:t>完全不焦虑</a:t>
            </a:r>
            <a:r>
              <a:rPr lang="en-US" altLang="zh-CN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</a:rPr>
              <a:t>”</a:t>
            </a: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</a:rPr>
              <a:t>，</a:t>
            </a:r>
            <a:r>
              <a:rPr lang="en-US" altLang="zh-CN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</a:rPr>
              <a:t>10</a:t>
            </a: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</a:rPr>
              <a:t>为</a:t>
            </a:r>
            <a:r>
              <a:rPr lang="en-US" altLang="zh-CN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</a:rPr>
              <a:t>“</a:t>
            </a: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</a:rPr>
              <a:t>非常焦虑</a:t>
            </a:r>
            <a:r>
              <a:rPr lang="en-US" altLang="zh-CN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</a:rPr>
              <a:t>”</a:t>
            </a: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</a:rPr>
              <a:t>。</a:t>
            </a:r>
            <a:r>
              <a:rPr lang="en-US" altLang="zh-CN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  <a:sym typeface="+mn-ea"/>
              </a:rPr>
              <a:t>MATLAB </a:t>
            </a: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  <a:sym typeface="+mn-ea"/>
              </a:rPr>
              <a:t>随后会弹出窗口收集你的评价。</a:t>
            </a:r>
            <a:endParaRPr lang="zh-CN" altLang="en-US" sz="2025">
              <a:latin typeface="PingFang SC" panose="020B0400000000000000" charset="-122"/>
              <a:ea typeface="PingFang SC" panose="020B0400000000000000" charset="-122"/>
              <a:cs typeface="Microsoft YaHei" panose="020B0503020204020204" charset="-122"/>
            </a:endParaRPr>
          </a:p>
          <a:p>
            <a:pPr algn="l"/>
            <a:endParaRPr lang="zh-CN" altLang="en-US" sz="2025">
              <a:latin typeface="PingFang SC" panose="020B0400000000000000" charset="-122"/>
              <a:ea typeface="PingFang SC" panose="020B0400000000000000" charset="-122"/>
              <a:cs typeface="Microsoft YaHei" panose="020B0503020204020204" charset="-122"/>
            </a:endParaRPr>
          </a:p>
          <a:p>
            <a:pPr algn="l"/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</a:rPr>
              <a:t>退出当前程序后请耐心等待，不要急着关闭程序，或是对 </a:t>
            </a:r>
            <a:r>
              <a:rPr lang="en-US" altLang="zh-CN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</a:rPr>
              <a:t>MATLAB </a:t>
            </a: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</a:rPr>
              <a:t>进行其它操作。</a:t>
            </a:r>
            <a:r>
              <a:rPr lang="en-US" altLang="zh-CN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</a:rPr>
              <a:t>MATLAB </a:t>
            </a:r>
            <a:r>
              <a:rPr lang="zh-CN" altLang="en-US" sz="2025">
                <a:latin typeface="PingFang SC" panose="020B0400000000000000" charset="-122"/>
                <a:ea typeface="PingFang SC" panose="020B0400000000000000" charset="-122"/>
                <a:cs typeface="Microsoft YaHei" panose="020B0503020204020204" charset="-122"/>
              </a:rPr>
              <a:t>收集完你的评价后会显示你的实得奖金。</a:t>
            </a:r>
            <a:endParaRPr lang="zh-CN" altLang="en-US" sz="2025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algn="r"/>
            <a:r>
              <a:rPr lang="zh-CN" altLang="en-US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【按 </a:t>
            </a:r>
            <a:r>
              <a:rPr lang="en-US" altLang="zh-CN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Q </a:t>
            </a:r>
            <a:r>
              <a:rPr lang="zh-CN" altLang="en-US" sz="2025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键退出当前程序】</a:t>
            </a:r>
            <a:endParaRPr lang="zh-CN" altLang="en-US" sz="2025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WPS Presentation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PingFang SC</vt:lpstr>
      <vt:lpstr>Microsoft YaHei</vt:lpstr>
      <vt:lpstr>Arial Unicode MS</vt:lpstr>
      <vt:lpstr>Calibri Light</vt:lpstr>
      <vt:lpstr>Helvetica Neue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maiyunfei</dc:creator>
  <cp:lastModifiedBy>maiyunfei</cp:lastModifiedBy>
  <cp:revision>101</cp:revision>
  <dcterms:created xsi:type="dcterms:W3CDTF">2020-05-29T05:53:51Z</dcterms:created>
  <dcterms:modified xsi:type="dcterms:W3CDTF">2020-05-29T05:53:51Z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1033-2.1.2.3417</vt:lpwstr>
  </property>
</Properties>
</file>