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1" r:id="rId21"/>
    <p:sldId id="283" r:id="rId22"/>
    <p:sldId id="282" r:id="rId23"/>
    <p:sldId id="284" r:id="rId24"/>
    <p:sldId id="286" r:id="rId25"/>
    <p:sldId id="287" r:id="rId26"/>
    <p:sldId id="288" r:id="rId27"/>
    <p:sldId id="290" r:id="rId28"/>
    <p:sldId id="291"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A6CF01-7627-4658-9285-46970B9C0B9B}" type="datetimeFigureOut">
              <a:rPr lang="en-US" smtClean="0"/>
              <a:t>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A3CB5E-5D1F-4B0C-8CDB-6FE927A749E2}" type="slidenum">
              <a:rPr lang="en-US" smtClean="0"/>
              <a:t>‹#›</a:t>
            </a:fld>
            <a:endParaRPr lang="en-US"/>
          </a:p>
        </p:txBody>
      </p:sp>
    </p:spTree>
    <p:extLst>
      <p:ext uri="{BB962C8B-B14F-4D97-AF65-F5344CB8AC3E}">
        <p14:creationId xmlns:p14="http://schemas.microsoft.com/office/powerpoint/2010/main" val="157173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FB5D35-4E81-49C6-9E9C-1A919C4C3F3C}"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867C-3E39-45D8-94D0-74232F91F33A}" type="slidenum">
              <a:rPr lang="en-US" smtClean="0"/>
              <a:t>‹#›</a:t>
            </a:fld>
            <a:endParaRPr lang="en-US"/>
          </a:p>
        </p:txBody>
      </p:sp>
    </p:spTree>
    <p:extLst>
      <p:ext uri="{BB962C8B-B14F-4D97-AF65-F5344CB8AC3E}">
        <p14:creationId xmlns:p14="http://schemas.microsoft.com/office/powerpoint/2010/main" val="394284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B5D35-4E81-49C6-9E9C-1A919C4C3F3C}"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867C-3E39-45D8-94D0-74232F91F33A}" type="slidenum">
              <a:rPr lang="en-US" smtClean="0"/>
              <a:t>‹#›</a:t>
            </a:fld>
            <a:endParaRPr lang="en-US"/>
          </a:p>
        </p:txBody>
      </p:sp>
    </p:spTree>
    <p:extLst>
      <p:ext uri="{BB962C8B-B14F-4D97-AF65-F5344CB8AC3E}">
        <p14:creationId xmlns:p14="http://schemas.microsoft.com/office/powerpoint/2010/main" val="9027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B5D35-4E81-49C6-9E9C-1A919C4C3F3C}"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867C-3E39-45D8-94D0-74232F91F33A}" type="slidenum">
              <a:rPr lang="en-US" smtClean="0"/>
              <a:t>‹#›</a:t>
            </a:fld>
            <a:endParaRPr lang="en-US"/>
          </a:p>
        </p:txBody>
      </p:sp>
    </p:spTree>
    <p:extLst>
      <p:ext uri="{BB962C8B-B14F-4D97-AF65-F5344CB8AC3E}">
        <p14:creationId xmlns:p14="http://schemas.microsoft.com/office/powerpoint/2010/main" val="208025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B5D35-4E81-49C6-9E9C-1A919C4C3F3C}"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867C-3E39-45D8-94D0-74232F91F33A}" type="slidenum">
              <a:rPr lang="en-US" smtClean="0"/>
              <a:t>‹#›</a:t>
            </a:fld>
            <a:endParaRPr lang="en-US"/>
          </a:p>
        </p:txBody>
      </p:sp>
    </p:spTree>
    <p:extLst>
      <p:ext uri="{BB962C8B-B14F-4D97-AF65-F5344CB8AC3E}">
        <p14:creationId xmlns:p14="http://schemas.microsoft.com/office/powerpoint/2010/main" val="217538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FB5D35-4E81-49C6-9E9C-1A919C4C3F3C}"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867C-3E39-45D8-94D0-74232F91F33A}" type="slidenum">
              <a:rPr lang="en-US" smtClean="0"/>
              <a:t>‹#›</a:t>
            </a:fld>
            <a:endParaRPr lang="en-US"/>
          </a:p>
        </p:txBody>
      </p:sp>
    </p:spTree>
    <p:extLst>
      <p:ext uri="{BB962C8B-B14F-4D97-AF65-F5344CB8AC3E}">
        <p14:creationId xmlns:p14="http://schemas.microsoft.com/office/powerpoint/2010/main" val="128560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FB5D35-4E81-49C6-9E9C-1A919C4C3F3C}"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5867C-3E39-45D8-94D0-74232F91F33A}" type="slidenum">
              <a:rPr lang="en-US" smtClean="0"/>
              <a:t>‹#›</a:t>
            </a:fld>
            <a:endParaRPr lang="en-US"/>
          </a:p>
        </p:txBody>
      </p:sp>
    </p:spTree>
    <p:extLst>
      <p:ext uri="{BB962C8B-B14F-4D97-AF65-F5344CB8AC3E}">
        <p14:creationId xmlns:p14="http://schemas.microsoft.com/office/powerpoint/2010/main" val="84513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FB5D35-4E81-49C6-9E9C-1A919C4C3F3C}"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5867C-3E39-45D8-94D0-74232F91F33A}" type="slidenum">
              <a:rPr lang="en-US" smtClean="0"/>
              <a:t>‹#›</a:t>
            </a:fld>
            <a:endParaRPr lang="en-US"/>
          </a:p>
        </p:txBody>
      </p:sp>
    </p:spTree>
    <p:extLst>
      <p:ext uri="{BB962C8B-B14F-4D97-AF65-F5344CB8AC3E}">
        <p14:creationId xmlns:p14="http://schemas.microsoft.com/office/powerpoint/2010/main" val="10261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FB5D35-4E81-49C6-9E9C-1A919C4C3F3C}"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5867C-3E39-45D8-94D0-74232F91F33A}" type="slidenum">
              <a:rPr lang="en-US" smtClean="0"/>
              <a:t>‹#›</a:t>
            </a:fld>
            <a:endParaRPr lang="en-US"/>
          </a:p>
        </p:txBody>
      </p:sp>
    </p:spTree>
    <p:extLst>
      <p:ext uri="{BB962C8B-B14F-4D97-AF65-F5344CB8AC3E}">
        <p14:creationId xmlns:p14="http://schemas.microsoft.com/office/powerpoint/2010/main" val="236771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B5D35-4E81-49C6-9E9C-1A919C4C3F3C}"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5867C-3E39-45D8-94D0-74232F91F33A}" type="slidenum">
              <a:rPr lang="en-US" smtClean="0"/>
              <a:t>‹#›</a:t>
            </a:fld>
            <a:endParaRPr lang="en-US"/>
          </a:p>
        </p:txBody>
      </p:sp>
    </p:spTree>
    <p:extLst>
      <p:ext uri="{BB962C8B-B14F-4D97-AF65-F5344CB8AC3E}">
        <p14:creationId xmlns:p14="http://schemas.microsoft.com/office/powerpoint/2010/main" val="50492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FB5D35-4E81-49C6-9E9C-1A919C4C3F3C}"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5867C-3E39-45D8-94D0-74232F91F33A}" type="slidenum">
              <a:rPr lang="en-US" smtClean="0"/>
              <a:t>‹#›</a:t>
            </a:fld>
            <a:endParaRPr lang="en-US"/>
          </a:p>
        </p:txBody>
      </p:sp>
    </p:spTree>
    <p:extLst>
      <p:ext uri="{BB962C8B-B14F-4D97-AF65-F5344CB8AC3E}">
        <p14:creationId xmlns:p14="http://schemas.microsoft.com/office/powerpoint/2010/main" val="227379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FB5D35-4E81-49C6-9E9C-1A919C4C3F3C}"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5867C-3E39-45D8-94D0-74232F91F33A}" type="slidenum">
              <a:rPr lang="en-US" smtClean="0"/>
              <a:t>‹#›</a:t>
            </a:fld>
            <a:endParaRPr lang="en-US"/>
          </a:p>
        </p:txBody>
      </p:sp>
    </p:spTree>
    <p:extLst>
      <p:ext uri="{BB962C8B-B14F-4D97-AF65-F5344CB8AC3E}">
        <p14:creationId xmlns:p14="http://schemas.microsoft.com/office/powerpoint/2010/main" val="217331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B5D35-4E81-49C6-9E9C-1A919C4C3F3C}" type="datetimeFigureOut">
              <a:rPr lang="en-US" smtClean="0"/>
              <a:t>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5867C-3E39-45D8-94D0-74232F91F33A}" type="slidenum">
              <a:rPr lang="en-US" smtClean="0"/>
              <a:t>‹#›</a:t>
            </a:fld>
            <a:endParaRPr lang="en-US"/>
          </a:p>
        </p:txBody>
      </p:sp>
    </p:spTree>
    <p:extLst>
      <p:ext uri="{BB962C8B-B14F-4D97-AF65-F5344CB8AC3E}">
        <p14:creationId xmlns:p14="http://schemas.microsoft.com/office/powerpoint/2010/main" val="287648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dirty="0"/>
          </a:p>
        </p:txBody>
      </p:sp>
      <p:sp>
        <p:nvSpPr>
          <p:cNvPr id="3" name="Content Placeholder 2"/>
          <p:cNvSpPr>
            <a:spLocks noGrp="1"/>
          </p:cNvSpPr>
          <p:nvPr>
            <p:ph idx="1"/>
          </p:nvPr>
        </p:nvSpPr>
        <p:spPr/>
        <p:txBody>
          <a:bodyPr>
            <a:normAutofit fontScale="40000" lnSpcReduction="20000"/>
          </a:bodyPr>
          <a:lstStyle/>
          <a:p>
            <a:r>
              <a:rPr lang="en-US"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US"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r>
              <a:rPr lang="en-US" dirty="0"/>
              <a:t>Today, microfinance is widely accepted as a poverty-reduction tool, representing $70 billion in outstanding loans and a global outreach of 200 million clients.</a:t>
            </a:r>
          </a:p>
          <a:p>
            <a:r>
              <a:rPr lang="en-US"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r>
              <a:rPr lang="en-US" dirty="0"/>
              <a:t>They understand the importance of communication and how it affects a person’s life, thus, focusing on providing their services and products to low income families and poor customers that can help them in the need of hour. </a:t>
            </a:r>
          </a:p>
          <a:p>
            <a:r>
              <a:rPr lang="en-US"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r>
              <a:rPr lang="en-US"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endParaRPr lang="en-US" dirty="0"/>
          </a:p>
        </p:txBody>
      </p:sp>
    </p:spTree>
    <p:extLst>
      <p:ext uri="{BB962C8B-B14F-4D97-AF65-F5344CB8AC3E}">
        <p14:creationId xmlns:p14="http://schemas.microsoft.com/office/powerpoint/2010/main" val="4131141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cnt_ma_rech30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700" y="1104106"/>
            <a:ext cx="3600450" cy="4191000"/>
          </a:xfrm>
        </p:spPr>
      </p:pic>
      <p:sp>
        <p:nvSpPr>
          <p:cNvPr id="4" name="Text Placeholder 3"/>
          <p:cNvSpPr>
            <a:spLocks noGrp="1"/>
          </p:cNvSpPr>
          <p:nvPr>
            <p:ph type="body" sz="half" idx="2"/>
          </p:nvPr>
        </p:nvSpPr>
        <p:spPr/>
        <p:txBody>
          <a:bodyPr/>
          <a:lstStyle/>
          <a:p>
            <a:r>
              <a:rPr lang="en-US" dirty="0"/>
              <a:t>As per </a:t>
            </a:r>
            <a:r>
              <a:rPr lang="en-US" dirty="0" smtClean="0"/>
              <a:t>observation</a:t>
            </a:r>
            <a:r>
              <a:rPr lang="en-US" dirty="0"/>
              <a:t>, Number of times main account got recharged in last 30 days for 0 = more than 1 and for 1 = more than 4</a:t>
            </a:r>
          </a:p>
        </p:txBody>
      </p:sp>
    </p:spTree>
    <p:extLst>
      <p:ext uri="{BB962C8B-B14F-4D97-AF65-F5344CB8AC3E}">
        <p14:creationId xmlns:p14="http://schemas.microsoft.com/office/powerpoint/2010/main" val="15038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sumamnt_ma_rech30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7362" y="1066006"/>
            <a:ext cx="3667125" cy="4267200"/>
          </a:xfrm>
        </p:spPr>
      </p:pic>
      <p:sp>
        <p:nvSpPr>
          <p:cNvPr id="4" name="Text Placeholder 3"/>
          <p:cNvSpPr>
            <a:spLocks noGrp="1"/>
          </p:cNvSpPr>
          <p:nvPr>
            <p:ph type="body" sz="half" idx="2"/>
          </p:nvPr>
        </p:nvSpPr>
        <p:spPr/>
        <p:txBody>
          <a:bodyPr/>
          <a:lstStyle/>
          <a:p>
            <a:r>
              <a:rPr lang="en-US" dirty="0"/>
              <a:t>As per above observation, Total amount of recharge in main account over last 30 days (in Indonesian Rupiah) for 0 = more than 2000 and for 1 = more than 8000</a:t>
            </a:r>
          </a:p>
        </p:txBody>
      </p:sp>
    </p:spTree>
    <p:extLst>
      <p:ext uri="{BB962C8B-B14F-4D97-AF65-F5344CB8AC3E}">
        <p14:creationId xmlns:p14="http://schemas.microsoft.com/office/powerpoint/2010/main" val="89333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cnt_loans30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5925" y="1108869"/>
            <a:ext cx="3810000" cy="4181475"/>
          </a:xfrm>
        </p:spPr>
      </p:pic>
      <p:sp>
        <p:nvSpPr>
          <p:cNvPr id="4" name="Text Placeholder 3"/>
          <p:cNvSpPr>
            <a:spLocks noGrp="1"/>
          </p:cNvSpPr>
          <p:nvPr>
            <p:ph type="body" sz="half" idx="2"/>
          </p:nvPr>
        </p:nvSpPr>
        <p:spPr/>
        <p:txBody>
          <a:bodyPr/>
          <a:lstStyle/>
          <a:p>
            <a:r>
              <a:rPr lang="en-US" dirty="0"/>
              <a:t>As per </a:t>
            </a:r>
            <a:r>
              <a:rPr lang="en-US" dirty="0" smtClean="0"/>
              <a:t>observation</a:t>
            </a:r>
            <a:r>
              <a:rPr lang="en-US" dirty="0"/>
              <a:t>, Number of loans taken by user in last 30 days for 0 = 1.4 and for 1 = 3</a:t>
            </a:r>
          </a:p>
        </p:txBody>
      </p:sp>
    </p:spTree>
    <p:extLst>
      <p:ext uri="{BB962C8B-B14F-4D97-AF65-F5344CB8AC3E}">
        <p14:creationId xmlns:p14="http://schemas.microsoft.com/office/powerpoint/2010/main" val="77040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cnt_loans90 </a:t>
            </a:r>
            <a:r>
              <a:rPr lang="en-US" dirty="0" err="1" smtClean="0"/>
              <a:t>vs</a:t>
            </a:r>
            <a:r>
              <a:rPr lang="en-US" dirty="0" smtClean="0"/>
              <a:t> </a:t>
            </a:r>
            <a:r>
              <a:rPr lang="en-US" dirty="0"/>
              <a:t>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800" y="1070769"/>
            <a:ext cx="3524250" cy="4257675"/>
          </a:xfrm>
        </p:spPr>
      </p:pic>
      <p:sp>
        <p:nvSpPr>
          <p:cNvPr id="4" name="Text Placeholder 3"/>
          <p:cNvSpPr>
            <a:spLocks noGrp="1"/>
          </p:cNvSpPr>
          <p:nvPr>
            <p:ph type="body" sz="half" idx="2"/>
          </p:nvPr>
        </p:nvSpPr>
        <p:spPr/>
        <p:txBody>
          <a:bodyPr/>
          <a:lstStyle/>
          <a:p>
            <a:r>
              <a:rPr lang="en-US" dirty="0"/>
              <a:t>As per above observation, Number of loans taken by user in last 90 days for 0 = </a:t>
            </a:r>
            <a:r>
              <a:rPr lang="en-US" dirty="0" smtClean="0"/>
              <a:t>approx. </a:t>
            </a:r>
            <a:r>
              <a:rPr lang="en-US" dirty="0"/>
              <a:t>16 times and for 1 = 19 times</a:t>
            </a:r>
          </a:p>
        </p:txBody>
      </p:sp>
    </p:spTree>
    <p:extLst>
      <p:ext uri="{BB962C8B-B14F-4D97-AF65-F5344CB8AC3E}">
        <p14:creationId xmlns:p14="http://schemas.microsoft.com/office/powerpoint/2010/main" val="269800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amnt_loans30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9737" y="1046956"/>
            <a:ext cx="3762375" cy="4305300"/>
          </a:xfrm>
        </p:spPr>
      </p:pic>
      <p:sp>
        <p:nvSpPr>
          <p:cNvPr id="4" name="Text Placeholder 3"/>
          <p:cNvSpPr>
            <a:spLocks noGrp="1"/>
          </p:cNvSpPr>
          <p:nvPr>
            <p:ph type="body" sz="half" idx="2"/>
          </p:nvPr>
        </p:nvSpPr>
        <p:spPr>
          <a:xfrm>
            <a:off x="457200" y="1435101"/>
            <a:ext cx="3008313" cy="774700"/>
          </a:xfrm>
        </p:spPr>
        <p:txBody>
          <a:bodyPr/>
          <a:lstStyle/>
          <a:p>
            <a:r>
              <a:rPr lang="en-US" dirty="0"/>
              <a:t>As per </a:t>
            </a:r>
            <a:r>
              <a:rPr lang="en-US" dirty="0" smtClean="0"/>
              <a:t>observation</a:t>
            </a:r>
            <a:r>
              <a:rPr lang="en-US" dirty="0"/>
              <a:t>, Total amount of loans taken by user in last 30 days for 0 = </a:t>
            </a:r>
            <a:r>
              <a:rPr lang="en-US" dirty="0" smtClean="0"/>
              <a:t>approx. </a:t>
            </a:r>
            <a:r>
              <a:rPr lang="en-US" dirty="0"/>
              <a:t>10 and for 1 = </a:t>
            </a:r>
            <a:r>
              <a:rPr lang="en-US" dirty="0" smtClean="0"/>
              <a:t>approx. </a:t>
            </a:r>
            <a:r>
              <a:rPr lang="en-US" dirty="0"/>
              <a:t>20</a:t>
            </a:r>
          </a:p>
        </p:txBody>
      </p:sp>
    </p:spTree>
    <p:extLst>
      <p:ext uri="{BB962C8B-B14F-4D97-AF65-F5344CB8AC3E}">
        <p14:creationId xmlns:p14="http://schemas.microsoft.com/office/powerpoint/2010/main" val="3124092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amnt_loans90 </a:t>
            </a:r>
            <a:r>
              <a:rPr lang="en-US" dirty="0" err="1"/>
              <a:t>vs</a:t>
            </a:r>
            <a:r>
              <a:rPr lang="en-US" dirty="0"/>
              <a:t> label</a:t>
            </a:r>
            <a:br>
              <a:rPr lang="en-US" dirty="0"/>
            </a:b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9737" y="1108869"/>
            <a:ext cx="3762375" cy="4181475"/>
          </a:xfrm>
        </p:spPr>
      </p:pic>
      <p:sp>
        <p:nvSpPr>
          <p:cNvPr id="4" name="Text Placeholder 3"/>
          <p:cNvSpPr>
            <a:spLocks noGrp="1"/>
          </p:cNvSpPr>
          <p:nvPr>
            <p:ph type="body" sz="half" idx="2"/>
          </p:nvPr>
        </p:nvSpPr>
        <p:spPr>
          <a:xfrm>
            <a:off x="457200" y="1435101"/>
            <a:ext cx="3008313" cy="850899"/>
          </a:xfrm>
        </p:spPr>
        <p:txBody>
          <a:bodyPr/>
          <a:lstStyle/>
          <a:p>
            <a:r>
              <a:rPr lang="en-US" dirty="0"/>
              <a:t>As per </a:t>
            </a:r>
            <a:r>
              <a:rPr lang="en-US" dirty="0" smtClean="0"/>
              <a:t>observation</a:t>
            </a:r>
            <a:r>
              <a:rPr lang="en-US" dirty="0"/>
              <a:t>, Total amount of loans taken by user in last 90 days for 0 = 10 and for 1 = 25</a:t>
            </a:r>
          </a:p>
        </p:txBody>
      </p:sp>
    </p:spTree>
    <p:extLst>
      <p:ext uri="{BB962C8B-B14F-4D97-AF65-F5344CB8AC3E}">
        <p14:creationId xmlns:p14="http://schemas.microsoft.com/office/powerpoint/2010/main" val="132086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maxamnt_loans30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4025" y="1080294"/>
            <a:ext cx="3733800" cy="4238625"/>
          </a:xfrm>
        </p:spPr>
      </p:pic>
      <p:sp>
        <p:nvSpPr>
          <p:cNvPr id="4" name="Text Placeholder 3"/>
          <p:cNvSpPr>
            <a:spLocks noGrp="1"/>
          </p:cNvSpPr>
          <p:nvPr>
            <p:ph type="body" sz="half" idx="2"/>
          </p:nvPr>
        </p:nvSpPr>
        <p:spPr>
          <a:xfrm>
            <a:off x="457200" y="1435101"/>
            <a:ext cx="3008313" cy="774700"/>
          </a:xfrm>
        </p:spPr>
        <p:txBody>
          <a:bodyPr/>
          <a:lstStyle/>
          <a:p>
            <a:r>
              <a:rPr lang="en-US" dirty="0"/>
              <a:t>As per </a:t>
            </a:r>
            <a:r>
              <a:rPr lang="en-US" dirty="0" smtClean="0"/>
              <a:t>observation</a:t>
            </a:r>
            <a:r>
              <a:rPr lang="en-US" dirty="0"/>
              <a:t>, maximum amount of loan taken by the user in last 30 days for 0 &amp; 1 = 270</a:t>
            </a:r>
          </a:p>
        </p:txBody>
      </p:sp>
    </p:spTree>
    <p:extLst>
      <p:ext uri="{BB962C8B-B14F-4D97-AF65-F5344CB8AC3E}">
        <p14:creationId xmlns:p14="http://schemas.microsoft.com/office/powerpoint/2010/main" val="1124658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maxamnt_loans90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9275" y="1113631"/>
            <a:ext cx="3543300" cy="4171950"/>
          </a:xfrm>
        </p:spPr>
      </p:pic>
      <p:sp>
        <p:nvSpPr>
          <p:cNvPr id="4" name="Text Placeholder 3"/>
          <p:cNvSpPr>
            <a:spLocks noGrp="1"/>
          </p:cNvSpPr>
          <p:nvPr>
            <p:ph type="body" sz="half" idx="2"/>
          </p:nvPr>
        </p:nvSpPr>
        <p:spPr>
          <a:xfrm>
            <a:off x="457200" y="1435101"/>
            <a:ext cx="3008313" cy="774700"/>
          </a:xfrm>
        </p:spPr>
        <p:txBody>
          <a:bodyPr/>
          <a:lstStyle/>
          <a:p>
            <a:r>
              <a:rPr lang="en-US" dirty="0"/>
              <a:t>As per </a:t>
            </a:r>
            <a:r>
              <a:rPr lang="en-US" dirty="0" smtClean="0"/>
              <a:t>observation</a:t>
            </a:r>
            <a:r>
              <a:rPr lang="en-US" dirty="0"/>
              <a:t>, maximum amount of loan taken by the user in last 90 days for 0 = 6.2 and for 1 = 6.8</a:t>
            </a:r>
          </a:p>
        </p:txBody>
      </p:sp>
    </p:spTree>
    <p:extLst>
      <p:ext uri="{BB962C8B-B14F-4D97-AF65-F5344CB8AC3E}">
        <p14:creationId xmlns:p14="http://schemas.microsoft.com/office/powerpoint/2010/main" val="132266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payback30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700" y="1046956"/>
            <a:ext cx="3600450" cy="4305300"/>
          </a:xfrm>
        </p:spPr>
      </p:pic>
      <p:sp>
        <p:nvSpPr>
          <p:cNvPr id="4" name="Text Placeholder 3"/>
          <p:cNvSpPr>
            <a:spLocks noGrp="1"/>
          </p:cNvSpPr>
          <p:nvPr>
            <p:ph type="body" sz="half" idx="2"/>
          </p:nvPr>
        </p:nvSpPr>
        <p:spPr>
          <a:xfrm>
            <a:off x="457200" y="1435101"/>
            <a:ext cx="3008313" cy="850899"/>
          </a:xfrm>
        </p:spPr>
        <p:txBody>
          <a:bodyPr/>
          <a:lstStyle/>
          <a:p>
            <a:r>
              <a:rPr lang="en-US" dirty="0"/>
              <a:t>As per </a:t>
            </a:r>
            <a:r>
              <a:rPr lang="en-US" dirty="0" smtClean="0"/>
              <a:t>observation</a:t>
            </a:r>
            <a:r>
              <a:rPr lang="en-US" dirty="0"/>
              <a:t>, Average payback time in days over last 30 days for 0 = 2.2 and for 1 = 3.6</a:t>
            </a:r>
          </a:p>
        </p:txBody>
      </p:sp>
    </p:spTree>
    <p:extLst>
      <p:ext uri="{BB962C8B-B14F-4D97-AF65-F5344CB8AC3E}">
        <p14:creationId xmlns:p14="http://schemas.microsoft.com/office/powerpoint/2010/main" val="1178242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payback90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5462" y="1085056"/>
            <a:ext cx="3590925" cy="4229100"/>
          </a:xfrm>
        </p:spPr>
      </p:pic>
      <p:sp>
        <p:nvSpPr>
          <p:cNvPr id="4" name="Text Placeholder 3"/>
          <p:cNvSpPr>
            <a:spLocks noGrp="1"/>
          </p:cNvSpPr>
          <p:nvPr>
            <p:ph type="body" sz="half" idx="2"/>
          </p:nvPr>
        </p:nvSpPr>
        <p:spPr>
          <a:xfrm>
            <a:off x="457200" y="1435101"/>
            <a:ext cx="3008313" cy="774700"/>
          </a:xfrm>
        </p:spPr>
        <p:txBody>
          <a:bodyPr/>
          <a:lstStyle/>
          <a:p>
            <a:r>
              <a:rPr lang="en-US" dirty="0"/>
              <a:t>As per </a:t>
            </a:r>
            <a:r>
              <a:rPr lang="en-US" dirty="0" smtClean="0"/>
              <a:t>observation</a:t>
            </a:r>
            <a:r>
              <a:rPr lang="en-US" dirty="0"/>
              <a:t>, Average payback time in days over last 90 days for 0 = 3 and for 1 = 4.5</a:t>
            </a:r>
          </a:p>
        </p:txBody>
      </p:sp>
    </p:spTree>
    <p:extLst>
      <p:ext uri="{BB962C8B-B14F-4D97-AF65-F5344CB8AC3E}">
        <p14:creationId xmlns:p14="http://schemas.microsoft.com/office/powerpoint/2010/main" val="417269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2125" y="1037431"/>
            <a:ext cx="3657600" cy="4324350"/>
          </a:xfrm>
        </p:spPr>
      </p:pic>
      <p:sp>
        <p:nvSpPr>
          <p:cNvPr id="4" name="Text Placeholder 3"/>
          <p:cNvSpPr>
            <a:spLocks noGrp="1"/>
          </p:cNvSpPr>
          <p:nvPr>
            <p:ph type="body" sz="half" idx="2"/>
          </p:nvPr>
        </p:nvSpPr>
        <p:spPr/>
        <p:txBody>
          <a:bodyPr/>
          <a:lstStyle/>
          <a:p>
            <a:r>
              <a:rPr lang="en-US" dirty="0"/>
              <a:t>As per above observation, 1 = 183431 users paid back the credit amount within 5 days of issuing the loan however 0 = 26162 users did not pay back the credit amount within 5 days of issuing the loan</a:t>
            </a:r>
          </a:p>
        </p:txBody>
      </p:sp>
    </p:spTree>
    <p:extLst>
      <p:ext uri="{BB962C8B-B14F-4D97-AF65-F5344CB8AC3E}">
        <p14:creationId xmlns:p14="http://schemas.microsoft.com/office/powerpoint/2010/main" val="2898387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Points taken into considerations before finalizing the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Checked correlation of all the columns with Target column.</a:t>
            </a:r>
          </a:p>
          <a:p>
            <a:r>
              <a:rPr lang="en-US" dirty="0" smtClean="0"/>
              <a:t>Checked Outliers of all the columns.</a:t>
            </a:r>
          </a:p>
          <a:p>
            <a:r>
              <a:rPr lang="en-US" dirty="0" smtClean="0"/>
              <a:t>Checked skewness of all the columns.</a:t>
            </a:r>
          </a:p>
          <a:p>
            <a:r>
              <a:rPr lang="en-US" dirty="0" smtClean="0"/>
              <a:t>Checked Normal distribution of all the columns.</a:t>
            </a:r>
          </a:p>
          <a:p>
            <a:r>
              <a:rPr lang="en-US" dirty="0" smtClean="0"/>
              <a:t>Performed Outlier removal technique then came to conclusion that I will not remove outlier because I am losing almost 23% of total data.</a:t>
            </a:r>
          </a:p>
          <a:p>
            <a:r>
              <a:rPr lang="en-US" dirty="0" smtClean="0"/>
              <a:t>Divided </a:t>
            </a:r>
            <a:r>
              <a:rPr lang="en-US" dirty="0"/>
              <a:t>dataset into features and vector where x</a:t>
            </a:r>
            <a:r>
              <a:rPr lang="en-US" dirty="0" smtClean="0"/>
              <a:t>= features   y = vector.</a:t>
            </a:r>
          </a:p>
          <a:p>
            <a:r>
              <a:rPr lang="en-US" dirty="0" smtClean="0"/>
              <a:t>Divided dataset into </a:t>
            </a:r>
            <a:r>
              <a:rPr lang="en-US" b="1" dirty="0" smtClean="0"/>
              <a:t>train </a:t>
            </a:r>
            <a:r>
              <a:rPr lang="en-US" b="1" dirty="0"/>
              <a:t>&amp; </a:t>
            </a:r>
            <a:r>
              <a:rPr lang="en-US" b="1" dirty="0" smtClean="0"/>
              <a:t>test.</a:t>
            </a:r>
          </a:p>
          <a:p>
            <a:r>
              <a:rPr lang="en-US" dirty="0" smtClean="0"/>
              <a:t>Used</a:t>
            </a:r>
            <a:r>
              <a:rPr lang="en-US" b="1" dirty="0" smtClean="0"/>
              <a:t> data normalization </a:t>
            </a:r>
            <a:r>
              <a:rPr lang="en-US" dirty="0" smtClean="0"/>
              <a:t>technique.</a:t>
            </a:r>
            <a:endParaRPr lang="en-US" dirty="0"/>
          </a:p>
          <a:p>
            <a:endParaRPr lang="en-US" dirty="0"/>
          </a:p>
          <a:p>
            <a:endParaRPr lang="en-US" dirty="0"/>
          </a:p>
        </p:txBody>
      </p:sp>
    </p:spTree>
    <p:extLst>
      <p:ext uri="{BB962C8B-B14F-4D97-AF65-F5344CB8AC3E}">
        <p14:creationId xmlns:p14="http://schemas.microsoft.com/office/powerpoint/2010/main" val="426085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Used different algorithm to find best accuracy score</a:t>
            </a:r>
            <a:endParaRPr lang="en-US" dirty="0"/>
          </a:p>
        </p:txBody>
      </p:sp>
      <p:sp>
        <p:nvSpPr>
          <p:cNvPr id="3" name="Content Placeholder 2"/>
          <p:cNvSpPr>
            <a:spLocks noGrp="1"/>
          </p:cNvSpPr>
          <p:nvPr>
            <p:ph idx="1"/>
          </p:nvPr>
        </p:nvSpPr>
        <p:spPr/>
        <p:txBody>
          <a:bodyPr/>
          <a:lstStyle/>
          <a:p>
            <a:r>
              <a:rPr lang="en-US" dirty="0" smtClean="0"/>
              <a:t>Used Logistic regression.</a:t>
            </a:r>
          </a:p>
          <a:p>
            <a:r>
              <a:rPr lang="en-US" dirty="0" smtClean="0"/>
              <a:t>Used Decision Tree Classifier.</a:t>
            </a:r>
          </a:p>
          <a:p>
            <a:r>
              <a:rPr lang="en-US" dirty="0" smtClean="0"/>
              <a:t>Used Random Forest Classifier.</a:t>
            </a:r>
          </a:p>
          <a:p>
            <a:endParaRPr lang="en-US" dirty="0"/>
          </a:p>
          <a:p>
            <a:r>
              <a:rPr lang="en-US" dirty="0" smtClean="0"/>
              <a:t>Screen shots od accuracy score for all the </a:t>
            </a:r>
            <a:r>
              <a:rPr lang="en-US" dirty="0" smtClean="0"/>
              <a:t>algorithm are mentioned in another slides.</a:t>
            </a:r>
            <a:endParaRPr lang="en-US" dirty="0"/>
          </a:p>
        </p:txBody>
      </p:sp>
    </p:spTree>
    <p:extLst>
      <p:ext uri="{BB962C8B-B14F-4D97-AF65-F5344CB8AC3E}">
        <p14:creationId xmlns:p14="http://schemas.microsoft.com/office/powerpoint/2010/main" val="1545522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br>
              <a:rPr lang="en-US" dirty="0"/>
            </a:br>
            <a:endParaRPr lang="en-US" dirty="0"/>
          </a:p>
        </p:txBody>
      </p:sp>
      <p:sp>
        <p:nvSpPr>
          <p:cNvPr id="3" name="Content Placeholder 2"/>
          <p:cNvSpPr>
            <a:spLocks noGrp="1"/>
          </p:cNvSpPr>
          <p:nvPr>
            <p:ph idx="1"/>
          </p:nvPr>
        </p:nvSpPr>
        <p:spPr/>
        <p:txBody>
          <a:bodyPr/>
          <a:lstStyle/>
          <a:p>
            <a:r>
              <a:rPr lang="en-US" dirty="0" smtClean="0"/>
              <a:t>Logistic Regression</a:t>
            </a:r>
            <a:endParaRPr lang="en-US" dirty="0"/>
          </a:p>
        </p:txBody>
      </p:sp>
      <p:sp>
        <p:nvSpPr>
          <p:cNvPr id="4" name="Text Placeholder 3"/>
          <p:cNvSpPr>
            <a:spLocks noGrp="1"/>
          </p:cNvSpPr>
          <p:nvPr>
            <p:ph type="body" sz="half" idx="2"/>
          </p:nvPr>
        </p:nvSpPr>
        <p:spPr>
          <a:xfrm>
            <a:off x="457200" y="1435101"/>
            <a:ext cx="3008313" cy="622300"/>
          </a:xfrm>
        </p:spPr>
        <p:txBody>
          <a:bodyPr/>
          <a:lstStyle/>
          <a:p>
            <a:r>
              <a:rPr lang="en-US" dirty="0" smtClean="0"/>
              <a:t>As per observation thorough logistic regression getting 88% accuracy score.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990601"/>
            <a:ext cx="49529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346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Classifier</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Text Placeholder 3"/>
          <p:cNvSpPr>
            <a:spLocks noGrp="1"/>
          </p:cNvSpPr>
          <p:nvPr>
            <p:ph type="body" sz="half" idx="2"/>
          </p:nvPr>
        </p:nvSpPr>
        <p:spPr>
          <a:xfrm>
            <a:off x="457200" y="1435101"/>
            <a:ext cx="3008313" cy="698500"/>
          </a:xfrm>
        </p:spPr>
        <p:txBody>
          <a:bodyPr>
            <a:normAutofit lnSpcReduction="10000"/>
          </a:bodyPr>
          <a:lstStyle/>
          <a:p>
            <a:r>
              <a:rPr lang="en-US" dirty="0" smtClean="0"/>
              <a:t>As per observation through decision tree classifier getting 88% accuracy score.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914400"/>
            <a:ext cx="5410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762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br>
              <a:rPr lang="en-US" dirty="0"/>
            </a:br>
            <a:r>
              <a:rPr lang="en-US" dirty="0"/>
              <a:t/>
            </a:r>
            <a:br>
              <a:rPr lang="en-US" dirty="0"/>
            </a:br>
            <a:endParaRPr lang="en-US" dirty="0"/>
          </a:p>
        </p:txBody>
      </p:sp>
      <p:sp>
        <p:nvSpPr>
          <p:cNvPr id="3" name="Content Placeholder 2"/>
          <p:cNvSpPr>
            <a:spLocks noGrp="1"/>
          </p:cNvSpPr>
          <p:nvPr>
            <p:ph idx="1"/>
          </p:nvPr>
        </p:nvSpPr>
        <p:spPr>
          <a:xfrm>
            <a:off x="3581400" y="228600"/>
            <a:ext cx="5111750" cy="5853113"/>
          </a:xfrm>
        </p:spPr>
        <p:txBody>
          <a:bodyPr/>
          <a:lstStyle/>
          <a:p>
            <a:endParaRPr lang="en-US" dirty="0" smtClean="0"/>
          </a:p>
          <a:p>
            <a:endParaRPr lang="en-US" dirty="0"/>
          </a:p>
        </p:txBody>
      </p:sp>
      <p:sp>
        <p:nvSpPr>
          <p:cNvPr id="4" name="Text Placeholder 3"/>
          <p:cNvSpPr>
            <a:spLocks noGrp="1"/>
          </p:cNvSpPr>
          <p:nvPr>
            <p:ph type="body" sz="half" idx="2"/>
          </p:nvPr>
        </p:nvSpPr>
        <p:spPr>
          <a:xfrm>
            <a:off x="457200" y="1435101"/>
            <a:ext cx="3008313" cy="698500"/>
          </a:xfrm>
        </p:spPr>
        <p:txBody>
          <a:bodyPr>
            <a:normAutofit fontScale="92500" lnSpcReduction="10000"/>
          </a:bodyPr>
          <a:lstStyle/>
          <a:p>
            <a:r>
              <a:rPr lang="en-US" dirty="0" smtClean="0"/>
              <a:t>As per observation through </a:t>
            </a:r>
            <a:r>
              <a:rPr lang="en-US" b="1" dirty="0"/>
              <a:t>Random Forest Classifier</a:t>
            </a:r>
          </a:p>
          <a:p>
            <a:r>
              <a:rPr lang="en-US" dirty="0" smtClean="0"/>
              <a:t> getting  92% accuracy score.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8600"/>
            <a:ext cx="44958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2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990600"/>
          </a:xfrm>
        </p:spPr>
        <p:txBody>
          <a:bodyPr>
            <a:normAutofit fontScale="90000"/>
          </a:bodyPr>
          <a:lstStyle/>
          <a:p>
            <a:r>
              <a:rPr lang="en-US" b="1" dirty="0"/>
              <a:t>Checking cross validation score</a:t>
            </a:r>
            <a:br>
              <a:rPr lang="en-US" b="1" dirty="0"/>
            </a:br>
            <a:endParaRPr lang="en-US" dirty="0"/>
          </a:p>
        </p:txBody>
      </p:sp>
    </p:spTree>
    <p:extLst>
      <p:ext uri="{BB962C8B-B14F-4D97-AF65-F5344CB8AC3E}">
        <p14:creationId xmlns:p14="http://schemas.microsoft.com/office/powerpoint/2010/main" val="3414660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Checking cross validation score</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5181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911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62600"/>
          </a:xfrm>
        </p:spPr>
        <p:txBody>
          <a:bodyPr>
            <a:normAutofit/>
          </a:bodyPr>
          <a:lstStyle/>
          <a:p>
            <a:r>
              <a:rPr lang="en-US" dirty="0"/>
              <a:t>As per above observation Random Forest Classifier is doing good because the difference between </a:t>
            </a:r>
            <a:r>
              <a:rPr lang="en-US" dirty="0" smtClean="0"/>
              <a:t>accuracy score </a:t>
            </a:r>
            <a:r>
              <a:rPr lang="en-US" dirty="0"/>
              <a:t>and cross_val_score is lesser in comparison to other models.</a:t>
            </a:r>
          </a:p>
        </p:txBody>
      </p:sp>
    </p:spTree>
    <p:extLst>
      <p:ext uri="{BB962C8B-B14F-4D97-AF65-F5344CB8AC3E}">
        <p14:creationId xmlns:p14="http://schemas.microsoft.com/office/powerpoint/2010/main" val="300014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Hyper parameter Tuning</a:t>
            </a:r>
            <a:br>
              <a:rPr lang="en-US" b="1" dirty="0"/>
            </a:b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086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55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saving the model</a:t>
            </a:r>
            <a:br>
              <a:rPr lang="en-US" b="1" dirty="0"/>
            </a:br>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58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65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Daily_decr30 </a:t>
            </a:r>
            <a:r>
              <a:rPr lang="en-US" dirty="0" err="1" smtClean="0"/>
              <a:t>vs</a:t>
            </a:r>
            <a:r>
              <a:rPr lang="en-US" dirty="0" smtClean="0"/>
              <a:t> label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1650" y="1027906"/>
            <a:ext cx="3638550" cy="4343400"/>
          </a:xfrm>
        </p:spPr>
      </p:pic>
      <p:sp>
        <p:nvSpPr>
          <p:cNvPr id="4" name="Text Placeholder 3"/>
          <p:cNvSpPr>
            <a:spLocks noGrp="1"/>
          </p:cNvSpPr>
          <p:nvPr>
            <p:ph type="body" sz="half" idx="2"/>
          </p:nvPr>
        </p:nvSpPr>
        <p:spPr/>
        <p:txBody>
          <a:bodyPr/>
          <a:lstStyle/>
          <a:p>
            <a:r>
              <a:rPr lang="en-US" dirty="0" smtClean="0"/>
              <a:t>As per observation, Daily amount spent from main account, averaged over last 30 days (in Indonesian Rupiah) for 1 = 6000 however Daily amount spent from main account, averaged over last 30 days (in Indonesian Rupiah) for 0 = approx. 1300</a:t>
            </a:r>
            <a:endParaRPr lang="en-US" dirty="0"/>
          </a:p>
        </p:txBody>
      </p:sp>
    </p:spTree>
    <p:extLst>
      <p:ext uri="{BB962C8B-B14F-4D97-AF65-F5344CB8AC3E}">
        <p14:creationId xmlns:p14="http://schemas.microsoft.com/office/powerpoint/2010/main" val="2372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daily_decr90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8775" y="1075531"/>
            <a:ext cx="3924300" cy="4248150"/>
          </a:xfrm>
        </p:spPr>
      </p:pic>
      <p:sp>
        <p:nvSpPr>
          <p:cNvPr id="4" name="Text Placeholder 3"/>
          <p:cNvSpPr>
            <a:spLocks noGrp="1"/>
          </p:cNvSpPr>
          <p:nvPr>
            <p:ph type="body" sz="half" idx="2"/>
          </p:nvPr>
        </p:nvSpPr>
        <p:spPr/>
        <p:txBody>
          <a:bodyPr/>
          <a:lstStyle/>
          <a:p>
            <a:r>
              <a:rPr lang="en-US" dirty="0"/>
              <a:t>As per </a:t>
            </a:r>
            <a:r>
              <a:rPr lang="en-US" dirty="0" smtClean="0"/>
              <a:t>observation</a:t>
            </a:r>
            <a:r>
              <a:rPr lang="en-US" dirty="0"/>
              <a:t>, Daily amount spent from main account, averaged over last 90 days (in Indonesian Rupiah) for 1 = </a:t>
            </a:r>
            <a:r>
              <a:rPr lang="en-US" dirty="0" smtClean="0"/>
              <a:t>approx. </a:t>
            </a:r>
            <a:r>
              <a:rPr lang="en-US" dirty="0"/>
              <a:t>7000 however Daily amount spent from main account, averaged over last 90 days (in Indonesian Rupiah) for 0 = </a:t>
            </a:r>
            <a:r>
              <a:rPr lang="en-US" dirty="0" smtClean="0"/>
              <a:t>approx. </a:t>
            </a:r>
            <a:r>
              <a:rPr lang="en-US" dirty="0"/>
              <a:t>1300</a:t>
            </a:r>
          </a:p>
        </p:txBody>
      </p:sp>
    </p:spTree>
    <p:extLst>
      <p:ext uri="{BB962C8B-B14F-4D97-AF65-F5344CB8AC3E}">
        <p14:creationId xmlns:p14="http://schemas.microsoft.com/office/powerpoint/2010/main" val="112063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rental30 </a:t>
            </a:r>
            <a:r>
              <a:rPr lang="en-US" dirty="0" smtClean="0"/>
              <a:t> </a:t>
            </a:r>
            <a:r>
              <a:rPr lang="en-US" dirty="0" err="1" smtClean="0"/>
              <a:t>vs</a:t>
            </a:r>
            <a:r>
              <a:rPr lang="en-US" dirty="0" smtClean="0"/>
              <a:t>  </a:t>
            </a:r>
            <a:r>
              <a:rPr lang="en-US" dirty="0"/>
              <a:t>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5937" y="1056481"/>
            <a:ext cx="3609975" cy="4286250"/>
          </a:xfrm>
        </p:spPr>
      </p:pic>
      <p:sp>
        <p:nvSpPr>
          <p:cNvPr id="4" name="Text Placeholder 3"/>
          <p:cNvSpPr>
            <a:spLocks noGrp="1"/>
          </p:cNvSpPr>
          <p:nvPr>
            <p:ph type="body" sz="half" idx="2"/>
          </p:nvPr>
        </p:nvSpPr>
        <p:spPr/>
        <p:txBody>
          <a:bodyPr/>
          <a:lstStyle/>
          <a:p>
            <a:r>
              <a:rPr lang="en-US" dirty="0"/>
              <a:t>As per above observation, 1 has </a:t>
            </a:r>
            <a:r>
              <a:rPr lang="en-US" dirty="0" smtClean="0"/>
              <a:t>approx. </a:t>
            </a:r>
            <a:r>
              <a:rPr lang="en-US" dirty="0"/>
              <a:t>3000 Average main account balance over last 30 days however 0 has 2000 Average main account balance over last 30 days</a:t>
            </a:r>
          </a:p>
        </p:txBody>
      </p:sp>
    </p:spTree>
    <p:extLst>
      <p:ext uri="{BB962C8B-B14F-4D97-AF65-F5344CB8AC3E}">
        <p14:creationId xmlns:p14="http://schemas.microsoft.com/office/powerpoint/2010/main" val="113742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rental90 </a:t>
            </a:r>
            <a:r>
              <a:rPr lang="en-US" dirty="0" smtClean="0"/>
              <a:t> </a:t>
            </a:r>
            <a:r>
              <a:rPr lang="en-US" dirty="0" err="1" smtClean="0"/>
              <a:t>vs</a:t>
            </a:r>
            <a:r>
              <a:rPr lang="en-US" dirty="0" smtClean="0"/>
              <a:t>  </a:t>
            </a:r>
            <a:r>
              <a:rPr lang="en-US" dirty="0"/>
              <a:t>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3075" y="1080294"/>
            <a:ext cx="3695700" cy="4238625"/>
          </a:xfrm>
        </p:spPr>
      </p:pic>
      <p:sp>
        <p:nvSpPr>
          <p:cNvPr id="4" name="Text Placeholder 3"/>
          <p:cNvSpPr>
            <a:spLocks noGrp="1"/>
          </p:cNvSpPr>
          <p:nvPr>
            <p:ph type="body" sz="half" idx="2"/>
          </p:nvPr>
        </p:nvSpPr>
        <p:spPr/>
        <p:txBody>
          <a:bodyPr/>
          <a:lstStyle/>
          <a:p>
            <a:r>
              <a:rPr lang="en-US" dirty="0"/>
              <a:t>As per </a:t>
            </a:r>
            <a:r>
              <a:rPr lang="en-US" dirty="0" smtClean="0"/>
              <a:t>observation</a:t>
            </a:r>
            <a:r>
              <a:rPr lang="en-US" dirty="0"/>
              <a:t>, 1 has more than 3500 Average main account balance over last 90 days however 0 has </a:t>
            </a:r>
            <a:r>
              <a:rPr lang="en-US" dirty="0" smtClean="0"/>
              <a:t>approx. </a:t>
            </a:r>
            <a:r>
              <a:rPr lang="en-US" dirty="0"/>
              <a:t>2500 Average main account balance over last 90 days</a:t>
            </a:r>
          </a:p>
        </p:txBody>
      </p:sp>
    </p:spTree>
    <p:extLst>
      <p:ext uri="{BB962C8B-B14F-4D97-AF65-F5344CB8AC3E}">
        <p14:creationId xmlns:p14="http://schemas.microsoft.com/office/powerpoint/2010/main" val="19656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last_rech_date_ma</a:t>
            </a:r>
            <a:r>
              <a:rPr lang="en-US" dirty="0"/>
              <a:t>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1650" y="1070769"/>
            <a:ext cx="3638550" cy="4257675"/>
          </a:xfrm>
        </p:spPr>
      </p:pic>
      <p:sp>
        <p:nvSpPr>
          <p:cNvPr id="4" name="Text Placeholder 3"/>
          <p:cNvSpPr>
            <a:spLocks noGrp="1"/>
          </p:cNvSpPr>
          <p:nvPr>
            <p:ph type="body" sz="half" idx="2"/>
          </p:nvPr>
        </p:nvSpPr>
        <p:spPr/>
        <p:txBody>
          <a:bodyPr/>
          <a:lstStyle/>
          <a:p>
            <a:r>
              <a:rPr lang="en-US" dirty="0"/>
              <a:t>As per </a:t>
            </a:r>
            <a:r>
              <a:rPr lang="en-US" dirty="0" smtClean="0"/>
              <a:t>observation</a:t>
            </a:r>
            <a:r>
              <a:rPr lang="en-US" dirty="0"/>
              <a:t>, Number of days till last recharge of main account for 0 = 3200 however Number of days till last recharge of main account for 1 = 3800</a:t>
            </a:r>
          </a:p>
        </p:txBody>
      </p:sp>
    </p:spTree>
    <p:extLst>
      <p:ext uri="{BB962C8B-B14F-4D97-AF65-F5344CB8AC3E}">
        <p14:creationId xmlns:p14="http://schemas.microsoft.com/office/powerpoint/2010/main" val="417188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last_rech_date_da</a:t>
            </a:r>
            <a:r>
              <a:rPr lang="en-US" dirty="0"/>
              <a:t>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4012" y="1080294"/>
            <a:ext cx="3933825" cy="4238625"/>
          </a:xfrm>
        </p:spPr>
      </p:pic>
      <p:sp>
        <p:nvSpPr>
          <p:cNvPr id="4" name="Text Placeholder 3"/>
          <p:cNvSpPr>
            <a:spLocks noGrp="1"/>
          </p:cNvSpPr>
          <p:nvPr>
            <p:ph type="body" sz="half" idx="2"/>
          </p:nvPr>
        </p:nvSpPr>
        <p:spPr/>
        <p:txBody>
          <a:bodyPr/>
          <a:lstStyle/>
          <a:p>
            <a:r>
              <a:rPr lang="en-US" dirty="0"/>
              <a:t>As per above observation, Number of days till last recharge of data account for 0 = 3500 however Number of days till last recharge of data account for 1 = </a:t>
            </a:r>
            <a:r>
              <a:rPr lang="en-US" dirty="0" smtClean="0"/>
              <a:t>approx. </a:t>
            </a:r>
            <a:r>
              <a:rPr lang="en-US" dirty="0"/>
              <a:t>3800</a:t>
            </a:r>
          </a:p>
        </p:txBody>
      </p:sp>
    </p:spTree>
    <p:extLst>
      <p:ext uri="{BB962C8B-B14F-4D97-AF65-F5344CB8AC3E}">
        <p14:creationId xmlns:p14="http://schemas.microsoft.com/office/powerpoint/2010/main" val="475423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last_rech_amt_ma</a:t>
            </a:r>
            <a:r>
              <a:rPr lang="en-US" dirty="0"/>
              <a:t> </a:t>
            </a:r>
            <a:r>
              <a:rPr lang="en-US" dirty="0" err="1"/>
              <a:t>vs</a:t>
            </a:r>
            <a:r>
              <a:rPr lang="en-US" dirty="0"/>
              <a:t> label</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875" y="1061244"/>
            <a:ext cx="3848100" cy="4276725"/>
          </a:xfrm>
        </p:spPr>
      </p:pic>
      <p:sp>
        <p:nvSpPr>
          <p:cNvPr id="4" name="Text Placeholder 3"/>
          <p:cNvSpPr>
            <a:spLocks noGrp="1"/>
          </p:cNvSpPr>
          <p:nvPr>
            <p:ph type="body" sz="half" idx="2"/>
          </p:nvPr>
        </p:nvSpPr>
        <p:spPr/>
        <p:txBody>
          <a:bodyPr/>
          <a:lstStyle/>
          <a:p>
            <a:r>
              <a:rPr lang="en-US" dirty="0"/>
              <a:t>As per </a:t>
            </a:r>
            <a:r>
              <a:rPr lang="en-US" dirty="0" smtClean="0"/>
              <a:t>observation</a:t>
            </a:r>
            <a:r>
              <a:rPr lang="en-US" dirty="0"/>
              <a:t>, Amount of last recharge of main account (in Indonesian Rupiah) for 0 = 1300 and for 1 = </a:t>
            </a:r>
            <a:r>
              <a:rPr lang="en-US" dirty="0" smtClean="0"/>
              <a:t>approx. </a:t>
            </a:r>
            <a:r>
              <a:rPr lang="en-US" dirty="0"/>
              <a:t>2500</a:t>
            </a:r>
          </a:p>
        </p:txBody>
      </p:sp>
    </p:spTree>
    <p:extLst>
      <p:ext uri="{BB962C8B-B14F-4D97-AF65-F5344CB8AC3E}">
        <p14:creationId xmlns:p14="http://schemas.microsoft.com/office/powerpoint/2010/main" val="3284182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1243</Words>
  <Application>Microsoft Office PowerPoint</Application>
  <PresentationFormat>On-screen Show (4:3)</PresentationFormat>
  <Paragraphs>72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PROBLEM STATEMENT</vt:lpstr>
      <vt:lpstr>label</vt:lpstr>
      <vt:lpstr>Daily_decr30 vs label</vt:lpstr>
      <vt:lpstr>daily_decr90 vs label </vt:lpstr>
      <vt:lpstr>rental30  vs  label </vt:lpstr>
      <vt:lpstr>rental90  vs  label </vt:lpstr>
      <vt:lpstr>last_rech_date_ma vs label </vt:lpstr>
      <vt:lpstr>last_rech_date_da vs label </vt:lpstr>
      <vt:lpstr>last_rech_amt_ma vs label </vt:lpstr>
      <vt:lpstr>cnt_ma_rech30 vs label </vt:lpstr>
      <vt:lpstr>sumamnt_ma_rech30 vs label </vt:lpstr>
      <vt:lpstr>cnt_loans30 vs label </vt:lpstr>
      <vt:lpstr>cnt_loans90 vs label </vt:lpstr>
      <vt:lpstr>amnt_loans30 vs label </vt:lpstr>
      <vt:lpstr>amnt_loans90 vs label </vt:lpstr>
      <vt:lpstr>maxamnt_loans30 vs label </vt:lpstr>
      <vt:lpstr>maxamnt_loans90 vs label </vt:lpstr>
      <vt:lpstr>payback30 vs label </vt:lpstr>
      <vt:lpstr>payback90 vs label </vt:lpstr>
      <vt:lpstr>Points taken into considerations before finalizing the model</vt:lpstr>
      <vt:lpstr>Used different algorithm to find best accuracy score</vt:lpstr>
      <vt:lpstr>Logistic Regression </vt:lpstr>
      <vt:lpstr>Decision Tree Classifier </vt:lpstr>
      <vt:lpstr>Random Forest Classifier  </vt:lpstr>
      <vt:lpstr>Checking cross validation score </vt:lpstr>
      <vt:lpstr>Checking cross validation score</vt:lpstr>
      <vt:lpstr>As per above observation Random Forest Classifier is doing good because the difference between accuracy score and cross_val_score is lesser in comparison to other models.</vt:lpstr>
      <vt:lpstr>Hyper parameter Tuning </vt:lpstr>
      <vt:lpstr>saving the model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2022-01-02T10:22:21Z</dcterms:created>
  <dcterms:modified xsi:type="dcterms:W3CDTF">2022-01-02T11:47:46Z</dcterms:modified>
</cp:coreProperties>
</file>