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87" r:id="rId2"/>
    <p:sldId id="302" r:id="rId3"/>
    <p:sldId id="258" r:id="rId4"/>
    <p:sldId id="290" r:id="rId5"/>
    <p:sldId id="291" r:id="rId6"/>
    <p:sldId id="292" r:id="rId7"/>
    <p:sldId id="261" r:id="rId8"/>
    <p:sldId id="293" r:id="rId9"/>
    <p:sldId id="263" r:id="rId10"/>
    <p:sldId id="264" r:id="rId11"/>
    <p:sldId id="294" r:id="rId12"/>
    <p:sldId id="265" r:id="rId13"/>
    <p:sldId id="270" r:id="rId14"/>
    <p:sldId id="295" r:id="rId15"/>
    <p:sldId id="296" r:id="rId16"/>
    <p:sldId id="298" r:id="rId17"/>
    <p:sldId id="283" r:id="rId18"/>
    <p:sldId id="297" r:id="rId19"/>
    <p:sldId id="285" r:id="rId20"/>
    <p:sldId id="286" r:id="rId21"/>
    <p:sldId id="299" r:id="rId22"/>
    <p:sldId id="301" r:id="rId23"/>
    <p:sldId id="300" r:id="rId24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7502D9B-FA47-4628-882A-B5B580D35905}">
          <p14:sldIdLst>
            <p14:sldId id="287"/>
            <p14:sldId id="302"/>
          </p14:sldIdLst>
        </p14:section>
        <p14:section name="Признаки Хаара" id="{AA33AA99-758F-458A-BF8E-A12DFA4F3735}">
          <p14:sldIdLst>
            <p14:sldId id="258"/>
            <p14:sldId id="290"/>
            <p14:sldId id="291"/>
            <p14:sldId id="292"/>
          </p14:sldIdLst>
        </p14:section>
        <p14:section name="Интегральное преобразование" id="{C49C67BA-4B0E-46B4-94D1-85E0117073FF}">
          <p14:sldIdLst>
            <p14:sldId id="261"/>
            <p14:sldId id="293"/>
            <p14:sldId id="263"/>
            <p14:sldId id="264"/>
            <p14:sldId id="294"/>
          </p14:sldIdLst>
        </p14:section>
        <p14:section name="AdaBoost" id="{4861E57D-8968-407A-AF17-4967021267CB}">
          <p14:sldIdLst>
            <p14:sldId id="265"/>
            <p14:sldId id="270"/>
            <p14:sldId id="295"/>
            <p14:sldId id="296"/>
            <p14:sldId id="298"/>
            <p14:sldId id="283"/>
            <p14:sldId id="297"/>
          </p14:sldIdLst>
        </p14:section>
        <p14:section name="Тестирование" id="{B943CD0B-4671-43A2-9F86-960F5FCCC6FD}">
          <p14:sldIdLst>
            <p14:sldId id="285"/>
            <p14:sldId id="286"/>
            <p14:sldId id="299"/>
          </p14:sldIdLst>
        </p14:section>
        <p14:section name="Заключение" id="{B3B2EE32-9DFF-499A-8D52-6C159C831B88}">
          <p14:sldIdLst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r">
              <a:defRPr sz="1300"/>
            </a:lvl1pPr>
          </a:lstStyle>
          <a:p>
            <a:fld id="{EAAEC894-11E2-44CC-80F2-12DD60712941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4" rIns="99067" bIns="4953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7" tIns="49534" rIns="99067" bIns="4953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r">
              <a:defRPr sz="1300"/>
            </a:lvl1pPr>
          </a:lstStyle>
          <a:p>
            <a:fld id="{B07D8ACE-0CF4-4BC1-968C-6E7AACA7D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4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8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7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91B-813D-4FC8-903D-12F748F52A7F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324-5D59-4CF1-806C-87BAD91404C9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C6CB-476B-40B7-8989-774968858802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4DC-57C1-4245-B275-0322724ABD96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E6F8-CF1F-42FF-84D5-4270E926B937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AC67-3500-433B-9ECE-E78E516A6BCF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4EE4-160D-4B82-9936-A3E3BF8C6F39}" type="datetime1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3D76-6F0D-48AD-86AC-1EEFB9263932}" type="datetime1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03B9-A4EC-41D5-93BD-15F097A758C5}" type="datetime1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0D77-172C-46F3-898C-F476FC905B48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CE88-537C-4AF6-BE95-E0EEB3448BBD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37E4-D6BD-4375-AA03-7D1D708B61C5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5780" y="1196111"/>
            <a:ext cx="10638971" cy="2507672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алгоритма</a:t>
            </a:r>
            <a:r>
              <a:rPr lang="en-US" dirty="0"/>
              <a:t> </a:t>
            </a:r>
            <a:r>
              <a:rPr lang="ru-RU" dirty="0"/>
              <a:t>Виолы-Джонса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5266" y="5281684"/>
            <a:ext cx="477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Подготовил студент: Сидоренко Е.В.</a:t>
            </a:r>
          </a:p>
          <a:p>
            <a:r>
              <a:rPr lang="ru-RU" dirty="0"/>
              <a:t>Группа 43505/2</a:t>
            </a:r>
          </a:p>
          <a:p>
            <a:r>
              <a:rPr lang="ru-RU" dirty="0"/>
              <a:t>Руководитель: д.т.н., проф. Малыхина Г.Ф.</a:t>
            </a:r>
          </a:p>
        </p:txBody>
      </p:sp>
    </p:spTree>
    <p:extLst>
      <p:ext uri="{BB962C8B-B14F-4D97-AF65-F5344CB8AC3E}">
        <p14:creationId xmlns:p14="http://schemas.microsoft.com/office/powerpoint/2010/main" val="38275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76" y="1690688"/>
            <a:ext cx="8845178" cy="2986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=25+4−10−10=9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60143" y="1690688"/>
            <a:ext cx="2497541" cy="10918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5" name="Овал 4"/>
          <p:cNvSpPr/>
          <p:nvPr/>
        </p:nvSpPr>
        <p:spPr>
          <a:xfrm>
            <a:off x="1981681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Удобность</a:t>
            </a:r>
          </a:p>
        </p:txBody>
      </p:sp>
      <p:sp>
        <p:nvSpPr>
          <p:cNvPr id="6" name="Овал 5"/>
          <p:cNvSpPr/>
          <p:nvPr/>
        </p:nvSpPr>
        <p:spPr>
          <a:xfrm>
            <a:off x="7257684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работы</a:t>
            </a:r>
          </a:p>
        </p:txBody>
      </p:sp>
      <p:cxnSp>
        <p:nvCxnSpPr>
          <p:cNvPr id="8" name="Прямая со стрелкой 7"/>
          <p:cNvCxnSpPr>
            <a:stCxn id="4" idx="3"/>
            <a:endCxn id="5" idx="0"/>
          </p:cNvCxnSpPr>
          <p:nvPr/>
        </p:nvCxnSpPr>
        <p:spPr>
          <a:xfrm flipH="1">
            <a:off x="3370912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  <a:endCxn id="6" idx="0"/>
          </p:cNvCxnSpPr>
          <p:nvPr/>
        </p:nvCxnSpPr>
        <p:spPr>
          <a:xfrm>
            <a:off x="6891928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Время работы уменьшилось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58.3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раза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blipFill>
                <a:blip r:embed="rId2"/>
                <a:stretch>
                  <a:fillRect l="-604" r="-20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>
            <a:stCxn id="6" idx="4"/>
            <a:endCxn id="11" idx="0"/>
          </p:cNvCxnSpPr>
          <p:nvPr/>
        </p:nvCxnSpPr>
        <p:spPr>
          <a:xfrm>
            <a:off x="8646915" y="4386718"/>
            <a:ext cx="0" cy="6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вычисления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2104572"/>
            <a:ext cx="8915400" cy="300643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AdaBoost - </a:t>
            </a:r>
            <a:r>
              <a:rPr lang="ru-RU" sz="2800" dirty="0"/>
              <a:t>алгоритм машинного обучения, предложенный Йоавом Фройндом</a:t>
            </a:r>
            <a:r>
              <a:rPr lang="en-US" sz="2800" dirty="0"/>
              <a:t> </a:t>
            </a:r>
            <a:r>
              <a:rPr lang="ru-RU" sz="2800" dirty="0"/>
              <a:t>и Робертом </a:t>
            </a:r>
            <a:r>
              <a:rPr lang="ru-RU" sz="2800" dirty="0" err="1"/>
              <a:t>Шап</a:t>
            </a:r>
            <a:r>
              <a:rPr lang="ru-RU" dirty="0" err="1"/>
              <a:t>ай</a:t>
            </a:r>
            <a:r>
              <a:rPr lang="ru-RU" sz="2800" dirty="0" err="1"/>
              <a:t>ром</a:t>
            </a:r>
            <a:endParaRPr lang="ru-RU" sz="2800" dirty="0"/>
          </a:p>
          <a:p>
            <a:pPr algn="just"/>
            <a:r>
              <a:rPr lang="ru-RU" sz="2800" dirty="0"/>
              <a:t>Является алгоритмом адаптивного бустинга, т.е. каждый следующий классификатор строится по объектам, которые плохо классифицируются предыдущими классификаторами</a:t>
            </a:r>
            <a:r>
              <a:rPr lang="en-US" sz="2800" baseline="30000" dirty="0"/>
              <a:t>3</a:t>
            </a:r>
            <a:endParaRPr lang="ru-RU" sz="2800" baseline="30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656943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3. http://www.machinelearning.ru/wiki/index.php?title=AdaBoost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7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56" y="1690688"/>
            <a:ext cx="6180632" cy="48056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967784" y="1842448"/>
            <a:ext cx="2411105" cy="9689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Основная концепция</a:t>
            </a:r>
          </a:p>
        </p:txBody>
      </p:sp>
      <p:sp>
        <p:nvSpPr>
          <p:cNvPr id="8" name="Овал 7"/>
          <p:cNvSpPr/>
          <p:nvPr/>
        </p:nvSpPr>
        <p:spPr>
          <a:xfrm>
            <a:off x="498484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 взвешивание весов неправильно классифицированных элементов выборки</a:t>
            </a:r>
          </a:p>
        </p:txBody>
      </p:sp>
      <p:sp>
        <p:nvSpPr>
          <p:cNvPr id="9" name="Овал 8"/>
          <p:cNvSpPr/>
          <p:nvPr/>
        </p:nvSpPr>
        <p:spPr>
          <a:xfrm>
            <a:off x="4526848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Каждый слабый классификатор работает лучше чем случайное угадывание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вал 9"/>
              <p:cNvSpPr/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Построение сильного классификатора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aseline="30000" dirty="0">
                    <a:solidFill>
                      <a:schemeClr val="tx1"/>
                    </a:solidFill>
                  </a:rPr>
                  <a:t>4</a:t>
                </a:r>
                <a:endParaRPr lang="ru-RU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Ова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blipFill>
                <a:blip r:embed="rId2"/>
                <a:stretch>
                  <a:fillRect b="-26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>
            <a:stCxn id="6" idx="3"/>
            <a:endCxn id="8" idx="0"/>
          </p:cNvCxnSpPr>
          <p:nvPr/>
        </p:nvCxnSpPr>
        <p:spPr>
          <a:xfrm flipH="1">
            <a:off x="2146282" y="2669534"/>
            <a:ext cx="3174600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9" idx="0"/>
          </p:cNvCxnSpPr>
          <p:nvPr/>
        </p:nvCxnSpPr>
        <p:spPr>
          <a:xfrm>
            <a:off x="6173337" y="2811440"/>
            <a:ext cx="1309" cy="9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10" idx="0"/>
          </p:cNvCxnSpPr>
          <p:nvPr/>
        </p:nvCxnSpPr>
        <p:spPr>
          <a:xfrm>
            <a:off x="7025791" y="2669534"/>
            <a:ext cx="3177219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1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91068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4219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Обучающая выборка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Вектор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10752" y="1876567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4779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7930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Сильный классификатор</a:t>
            </a:r>
          </a:p>
        </p:txBody>
      </p:sp>
      <p:cxnSp>
        <p:nvCxnSpPr>
          <p:cNvPr id="13" name="Прямая со стрелкой 12"/>
          <p:cNvCxnSpPr>
            <a:stCxn id="8" idx="0"/>
            <a:endCxn id="7" idx="4"/>
          </p:cNvCxnSpPr>
          <p:nvPr/>
        </p:nvCxnSpPr>
        <p:spPr>
          <a:xfrm flipV="1">
            <a:off x="289332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9" idx="1"/>
          </p:cNvCxnSpPr>
          <p:nvPr/>
        </p:nvCxnSpPr>
        <p:spPr>
          <a:xfrm>
            <a:off x="3875965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3"/>
            <a:endCxn id="10" idx="2"/>
          </p:cNvCxnSpPr>
          <p:nvPr/>
        </p:nvCxnSpPr>
        <p:spPr>
          <a:xfrm>
            <a:off x="7413010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4"/>
            <a:endCxn id="11" idx="0"/>
          </p:cNvCxnSpPr>
          <p:nvPr/>
        </p:nvCxnSpPr>
        <p:spPr>
          <a:xfrm>
            <a:off x="923043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43141"/>
              </p:ext>
            </p:extLst>
          </p:nvPr>
        </p:nvGraphicFramePr>
        <p:xfrm>
          <a:off x="1213512" y="5036023"/>
          <a:ext cx="9777486" cy="108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66">
                  <a:extLst>
                    <a:ext uri="{9D8B030D-6E8A-4147-A177-3AD203B41FA5}">
                      <a16:colId xmlns:a16="http://schemas.microsoft.com/office/drawing/2014/main" val="356385717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449511973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13275421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10398531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09210453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5882801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24698063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5125424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6065286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27302266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289922359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3736779783"/>
                    </a:ext>
                  </a:extLst>
                </a:gridCol>
              </a:tblGrid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74081"/>
                  </a:ext>
                </a:extLst>
              </a:tr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Вектор классификации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949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7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3087703" y="1690688"/>
            <a:ext cx="6016594" cy="422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дискриминантного анализа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0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9" y="2702257"/>
            <a:ext cx="5984073" cy="388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ylll\Google Диск\2016-2017\Семестр 1\Диплом\Matlab\ex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61917" r="8533"/>
          <a:stretch>
            <a:fillRect/>
          </a:stretch>
        </p:blipFill>
        <p:spPr bwMode="auto">
          <a:xfrm>
            <a:off x="531931" y="1690688"/>
            <a:ext cx="8693956" cy="10115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4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531056" y="1690688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87605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8" name="Овал 7"/>
          <p:cNvSpPr/>
          <p:nvPr/>
        </p:nvSpPr>
        <p:spPr>
          <a:xfrm>
            <a:off x="7574507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Недостатки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47018" y="4658752"/>
            <a:ext cx="3944473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Хорошая обучающая способность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Улучшает точность классификации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Используется в различных областях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Прост в реализации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Не склонен к переобучению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10334" y="4658752"/>
            <a:ext cx="4171798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Большой объем обучающих выборок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Большое количество итераций</a:t>
            </a:r>
          </a:p>
        </p:txBody>
      </p:sp>
      <p:cxnSp>
        <p:nvCxnSpPr>
          <p:cNvPr id="14" name="Прямая со стрелкой 13"/>
          <p:cNvCxnSpPr>
            <a:stCxn id="6" idx="3"/>
            <a:endCxn id="7" idx="0"/>
          </p:cNvCxnSpPr>
          <p:nvPr/>
        </p:nvCxnSpPr>
        <p:spPr>
          <a:xfrm flipH="1">
            <a:off x="3009331" y="2482825"/>
            <a:ext cx="1967428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8" idx="0"/>
          </p:cNvCxnSpPr>
          <p:nvPr/>
        </p:nvCxnSpPr>
        <p:spPr>
          <a:xfrm>
            <a:off x="7128804" y="2482825"/>
            <a:ext cx="1967429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4"/>
            <a:endCxn id="9" idx="0"/>
          </p:cNvCxnSpPr>
          <p:nvPr/>
        </p:nvCxnSpPr>
        <p:spPr>
          <a:xfrm>
            <a:off x="3009331" y="4102766"/>
            <a:ext cx="9924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4"/>
            <a:endCxn id="12" idx="0"/>
          </p:cNvCxnSpPr>
          <p:nvPr/>
        </p:nvCxnSpPr>
        <p:spPr>
          <a:xfrm>
            <a:off x="9096233" y="4102766"/>
            <a:ext cx="0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0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pic>
        <p:nvPicPr>
          <p:cNvPr id="5" name="Рисунок 4" descr="C:\Users\mylll\Google Диск\2016-2017\Семестр 1\Диплом\Matlab\TPR_FP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90688"/>
            <a:ext cx="7848600" cy="48889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Цели:</a:t>
            </a:r>
          </a:p>
          <a:p>
            <a:pPr lvl="1" algn="just"/>
            <a:r>
              <a:rPr lang="ru-RU" dirty="0"/>
              <a:t>Реализовать алгоритм детектирования Виолы-Джонса</a:t>
            </a:r>
          </a:p>
          <a:p>
            <a:pPr lvl="1" algn="just"/>
            <a:r>
              <a:rPr lang="ru-RU" dirty="0"/>
              <a:t>Выполнить модификацию алгоритма с использованием различных алгоритмов классификации</a:t>
            </a:r>
          </a:p>
          <a:p>
            <a:pPr lvl="1" algn="just"/>
            <a:r>
              <a:rPr lang="ru-RU" dirty="0"/>
              <a:t>Провести сравнение результатов тестирования</a:t>
            </a:r>
          </a:p>
          <a:p>
            <a:pPr algn="just"/>
            <a:r>
              <a:rPr lang="ru-RU" b="1" dirty="0"/>
              <a:t>Задачи:</a:t>
            </a:r>
          </a:p>
          <a:p>
            <a:pPr lvl="1" algn="just"/>
            <a:r>
              <a:rPr lang="ru-RU" dirty="0"/>
              <a:t>Провести анализ алгоритма Виолы-Джонса</a:t>
            </a:r>
          </a:p>
          <a:p>
            <a:pPr lvl="1" algn="just"/>
            <a:r>
              <a:rPr lang="ru-RU" dirty="0"/>
              <a:t>Реализовать каждый этап алгоритма с использованием пакета </a:t>
            </a:r>
            <a:r>
              <a:rPr lang="en-US" dirty="0"/>
              <a:t>MATLAB</a:t>
            </a:r>
          </a:p>
          <a:p>
            <a:pPr lvl="1" algn="just"/>
            <a:r>
              <a:rPr lang="ru-RU" dirty="0"/>
              <a:t>Построить графики качества детектирования</a:t>
            </a:r>
          </a:p>
          <a:p>
            <a:pPr lvl="1" algn="just"/>
            <a:r>
              <a:rPr lang="ru-RU" dirty="0"/>
              <a:t>Получить оценку точности классификации</a:t>
            </a:r>
          </a:p>
          <a:p>
            <a:pPr lvl="1" algn="just"/>
            <a:r>
              <a:rPr lang="ru-RU" dirty="0"/>
              <a:t>Получить ошибки первого и второго рода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4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61532"/>
              </p:ext>
            </p:extLst>
          </p:nvPr>
        </p:nvGraphicFramePr>
        <p:xfrm>
          <a:off x="786184" y="1690688"/>
          <a:ext cx="10619632" cy="4347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6226">
                  <a:extLst>
                    <a:ext uri="{9D8B030D-6E8A-4147-A177-3AD203B41FA5}">
                      <a16:colId xmlns:a16="http://schemas.microsoft.com/office/drawing/2014/main" val="4225894970"/>
                    </a:ext>
                  </a:extLst>
                </a:gridCol>
                <a:gridCol w="3889101">
                  <a:extLst>
                    <a:ext uri="{9D8B030D-6E8A-4147-A177-3AD203B41FA5}">
                      <a16:colId xmlns:a16="http://schemas.microsoft.com/office/drawing/2014/main" val="3457350190"/>
                    </a:ext>
                  </a:extLst>
                </a:gridCol>
                <a:gridCol w="1712536">
                  <a:extLst>
                    <a:ext uri="{9D8B030D-6E8A-4147-A177-3AD203B41FA5}">
                      <a16:colId xmlns:a16="http://schemas.microsoft.com/office/drawing/2014/main" val="3048141104"/>
                    </a:ext>
                  </a:extLst>
                </a:gridCol>
                <a:gridCol w="1641769">
                  <a:extLst>
                    <a:ext uri="{9D8B030D-6E8A-4147-A177-3AD203B41FA5}">
                      <a16:colId xmlns:a16="http://schemas.microsoft.com/office/drawing/2014/main" val="962416286"/>
                    </a:ext>
                  </a:extLst>
                </a:gridCol>
              </a:tblGrid>
              <a:tr h="1253065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 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Позитивных</a:t>
                      </a:r>
                      <a:r>
                        <a:rPr lang="ru-RU" sz="2000" kern="50" baseline="0" dirty="0">
                          <a:effectLst/>
                        </a:rPr>
                        <a:t> </a:t>
                      </a:r>
                      <a:r>
                        <a:rPr lang="ru-RU" sz="2000" kern="50" dirty="0">
                          <a:effectLst/>
                        </a:rPr>
                        <a:t>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Негативных 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95208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тренировочной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320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640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3320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тестовой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80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160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049440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Правильно классифицировано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75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152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850188"/>
                  </a:ext>
                </a:extLst>
              </a:tr>
              <a:tr h="591138">
                <a:tc row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Coarse 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67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513743"/>
                  </a:ext>
                </a:extLst>
              </a:tr>
              <a:tr h="1384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68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808929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Quadratic Discriminant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96562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7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53704"/>
              </p:ext>
            </p:extLst>
          </p:nvPr>
        </p:nvGraphicFramePr>
        <p:xfrm>
          <a:off x="1203551" y="1690688"/>
          <a:ext cx="9784897" cy="4405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1128">
                  <a:extLst>
                    <a:ext uri="{9D8B030D-6E8A-4147-A177-3AD203B41FA5}">
                      <a16:colId xmlns:a16="http://schemas.microsoft.com/office/drawing/2014/main" val="2502458830"/>
                    </a:ext>
                  </a:extLst>
                </a:gridCol>
                <a:gridCol w="3429785">
                  <a:extLst>
                    <a:ext uri="{9D8B030D-6E8A-4147-A177-3AD203B41FA5}">
                      <a16:colId xmlns:a16="http://schemas.microsoft.com/office/drawing/2014/main" val="964868185"/>
                    </a:ext>
                  </a:extLst>
                </a:gridCol>
                <a:gridCol w="3293984">
                  <a:extLst>
                    <a:ext uri="{9D8B030D-6E8A-4147-A177-3AD203B41FA5}">
                      <a16:colId xmlns:a16="http://schemas.microsoft.com/office/drawing/2014/main" val="4079638668"/>
                    </a:ext>
                  </a:extLst>
                </a:gridCol>
              </a:tblGrid>
              <a:tr h="1823802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Алгоритм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первого рода (ложное срабатывание)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второго рода (пропуск события)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6512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0.033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0.021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4375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 err="1">
                          <a:effectLst/>
                        </a:rPr>
                        <a:t>Coarse</a:t>
                      </a:r>
                      <a:r>
                        <a:rPr lang="ru-RU" sz="2000" kern="50" dirty="0">
                          <a:effectLst/>
                        </a:rPr>
                        <a:t> </a:t>
                      </a:r>
                      <a:r>
                        <a:rPr lang="ru-RU" sz="2000" kern="50" dirty="0" err="1">
                          <a:effectLst/>
                        </a:rPr>
                        <a:t>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0.016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908367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Quadratic Discriminant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0.025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4170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4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Реализован алгоритм детектирования Виолы-Джонса</a:t>
            </a:r>
          </a:p>
          <a:p>
            <a:pPr algn="just"/>
            <a:r>
              <a:rPr lang="ru-RU" dirty="0"/>
              <a:t>Был модифицирован алгоритм детектирования путем изменения алгоритма классификации</a:t>
            </a:r>
            <a:endParaRPr lang="en-US" dirty="0"/>
          </a:p>
          <a:p>
            <a:pPr algn="just"/>
            <a:r>
              <a:rPr lang="ru-RU" dirty="0"/>
              <a:t>Получены графики зависимости качества детектирования от количества итераций алгоритма </a:t>
            </a:r>
            <a:r>
              <a:rPr lang="en-US" dirty="0" err="1"/>
              <a:t>AdaBoost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dirty="0"/>
              <a:t>Произведено сравнение алгоритмов классификации</a:t>
            </a:r>
          </a:p>
          <a:p>
            <a:pPr algn="just"/>
            <a:r>
              <a:rPr lang="ru-RU" dirty="0"/>
              <a:t>Вычислены 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0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планируется реализовать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Удобный </a:t>
            </a:r>
            <a:r>
              <a:rPr lang="en-US" dirty="0"/>
              <a:t>API </a:t>
            </a:r>
            <a:r>
              <a:rPr lang="ru-RU" dirty="0"/>
              <a:t>для добавления любых объектов в качестве тренировочной выборки</a:t>
            </a:r>
          </a:p>
          <a:p>
            <a:pPr algn="just"/>
            <a:r>
              <a:rPr lang="ru-RU" dirty="0"/>
              <a:t>Генерация множества изображений объекта, находящегося под разными углами, из нескольких изображений образца</a:t>
            </a:r>
          </a:p>
          <a:p>
            <a:pPr algn="just"/>
            <a:r>
              <a:rPr lang="en-US" dirty="0"/>
              <a:t>GUI </a:t>
            </a:r>
            <a:r>
              <a:rPr lang="ru-RU" dirty="0"/>
              <a:t>для удобного использования</a:t>
            </a:r>
          </a:p>
          <a:p>
            <a:pPr algn="just"/>
            <a:r>
              <a:rPr lang="ru-RU" dirty="0"/>
              <a:t>Расширение признаков Хаара для улучшения точности детектирования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24245"/>
            <a:ext cx="6901152" cy="1924956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Признак Хаара – численное значение, характеризующееся разностью</a:t>
            </a:r>
            <a:r>
              <a:rPr lang="en-US" sz="2800" dirty="0"/>
              <a:t> </a:t>
            </a:r>
            <a:r>
              <a:rPr lang="ru-RU" sz="2800" dirty="0"/>
              <a:t>суммы пикселей между черной и белой областями.</a:t>
            </a:r>
            <a:r>
              <a:rPr lang="en-US" sz="2800" baseline="30000" dirty="0"/>
              <a:t>1</a:t>
            </a:r>
            <a:endParaRPr lang="ru-RU" sz="2800" baseline="300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4252" y="2657036"/>
            <a:ext cx="4792070" cy="28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46372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1. https://habrahabr.ru/company/recognitor/blog/228195/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590456" y="1690688"/>
            <a:ext cx="3011088" cy="868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Характеристики признака</a:t>
            </a:r>
          </a:p>
        </p:txBody>
      </p:sp>
      <p:sp>
        <p:nvSpPr>
          <p:cNvPr id="3" name="Овал 2"/>
          <p:cNvSpPr/>
          <p:nvPr/>
        </p:nvSpPr>
        <p:spPr>
          <a:xfrm>
            <a:off x="2379515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Форма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90530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Размер</a:t>
            </a:r>
          </a:p>
        </p:txBody>
      </p:sp>
      <p:sp>
        <p:nvSpPr>
          <p:cNvPr id="12" name="Овал 11"/>
          <p:cNvSpPr/>
          <p:nvPr/>
        </p:nvSpPr>
        <p:spPr>
          <a:xfrm>
            <a:off x="7601544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Положение</a:t>
            </a:r>
          </a:p>
        </p:txBody>
      </p:sp>
      <p:cxnSp>
        <p:nvCxnSpPr>
          <p:cNvPr id="16" name="Прямая со стрелкой 15"/>
          <p:cNvCxnSpPr>
            <a:stCxn id="2" idx="3"/>
            <a:endCxn id="3" idx="0"/>
          </p:cNvCxnSpPr>
          <p:nvPr/>
        </p:nvCxnSpPr>
        <p:spPr>
          <a:xfrm flipH="1">
            <a:off x="3484986" y="2432200"/>
            <a:ext cx="1546434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4"/>
            <a:endCxn id="11" idx="0"/>
          </p:cNvCxnSpPr>
          <p:nvPr/>
        </p:nvCxnSpPr>
        <p:spPr>
          <a:xfrm>
            <a:off x="6096000" y="2559423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5"/>
            <a:endCxn id="12" idx="0"/>
          </p:cNvCxnSpPr>
          <p:nvPr/>
        </p:nvCxnSpPr>
        <p:spPr>
          <a:xfrm>
            <a:off x="7160580" y="2432200"/>
            <a:ext cx="1546435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37759" y="5022377"/>
            <a:ext cx="3716482" cy="144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Для изображения 24</a:t>
            </a:r>
            <a:r>
              <a:rPr lang="en-US" dirty="0">
                <a:solidFill>
                  <a:schemeClr val="tx1"/>
                </a:solidFill>
              </a:rPr>
              <a:t>x24 </a:t>
            </a:r>
            <a:r>
              <a:rPr lang="ru-RU" dirty="0">
                <a:solidFill>
                  <a:schemeClr val="tx1"/>
                </a:solidFill>
              </a:rPr>
              <a:t>получается 162336 признака</a:t>
            </a:r>
          </a:p>
        </p:txBody>
      </p:sp>
      <p:cxnSp>
        <p:nvCxnSpPr>
          <p:cNvPr id="32" name="Прямая со стрелкой 31"/>
          <p:cNvCxnSpPr>
            <a:stCxn id="11" idx="4"/>
            <a:endCxn id="17" idx="0"/>
          </p:cNvCxnSpPr>
          <p:nvPr/>
        </p:nvCxnSpPr>
        <p:spPr>
          <a:xfrm flipH="1">
            <a:off x="6096000" y="4074910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" idx="4"/>
            <a:endCxn id="17" idx="0"/>
          </p:cNvCxnSpPr>
          <p:nvPr/>
        </p:nvCxnSpPr>
        <p:spPr>
          <a:xfrm>
            <a:off x="3484986" y="4074910"/>
            <a:ext cx="2611014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2" idx="4"/>
            <a:endCxn id="17" idx="0"/>
          </p:cNvCxnSpPr>
          <p:nvPr/>
        </p:nvCxnSpPr>
        <p:spPr>
          <a:xfrm flipH="1">
            <a:off x="6096000" y="4074910"/>
            <a:ext cx="2611015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478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95686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Сжать до размера 24</a:t>
            </a:r>
            <a:r>
              <a:rPr lang="en-US" dirty="0">
                <a:solidFill>
                  <a:schemeClr val="tx1"/>
                </a:solidFill>
              </a:rPr>
              <a:t>x24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22545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Перевести в серый формат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49404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Нормализовать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333741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2" name="Прямая со стрелкой 11"/>
          <p:cNvCxnSpPr>
            <a:stCxn id="2" idx="6"/>
            <a:endCxn id="4" idx="1"/>
          </p:cNvCxnSpPr>
          <p:nvPr/>
        </p:nvCxnSpPr>
        <p:spPr>
          <a:xfrm>
            <a:off x="2645391" y="2290207"/>
            <a:ext cx="25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  <a:endCxn id="6" idx="1"/>
          </p:cNvCxnSpPr>
          <p:nvPr/>
        </p:nvCxnSpPr>
        <p:spPr>
          <a:xfrm>
            <a:off x="4626952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  <a:endCxn id="7" idx="1"/>
          </p:cNvCxnSpPr>
          <p:nvPr/>
        </p:nvCxnSpPr>
        <p:spPr>
          <a:xfrm>
            <a:off x="6853811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9" idx="2"/>
          </p:cNvCxnSpPr>
          <p:nvPr/>
        </p:nvCxnSpPr>
        <p:spPr>
          <a:xfrm>
            <a:off x="9080670" y="2290207"/>
            <a:ext cx="25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4" y="3707609"/>
            <a:ext cx="2095500" cy="22764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72" y="3736184"/>
            <a:ext cx="2076450" cy="2247900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1286774" y="2943677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10201037" y="2957964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03049" y="1690688"/>
            <a:ext cx="3029804" cy="1378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Основные проблемы вычисления признаков</a:t>
            </a:r>
          </a:p>
        </p:txBody>
      </p:sp>
      <p:sp>
        <p:nvSpPr>
          <p:cNvPr id="6" name="Овал 5"/>
          <p:cNvSpPr/>
          <p:nvPr/>
        </p:nvSpPr>
        <p:spPr>
          <a:xfrm>
            <a:off x="2052231" y="351816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Большое количество признаков</a:t>
            </a:r>
          </a:p>
        </p:txBody>
      </p:sp>
      <p:sp>
        <p:nvSpPr>
          <p:cNvPr id="7" name="Овал 6"/>
          <p:cNvSpPr/>
          <p:nvPr/>
        </p:nvSpPr>
        <p:spPr>
          <a:xfrm>
            <a:off x="7732852" y="430040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признаков</a:t>
            </a:r>
          </a:p>
        </p:txBody>
      </p:sp>
      <p:cxnSp>
        <p:nvCxnSpPr>
          <p:cNvPr id="9" name="Прямая со стрелкой 8"/>
          <p:cNvCxnSpPr>
            <a:stCxn id="4" idx="3"/>
            <a:endCxn id="6" idx="0"/>
          </p:cNvCxnSpPr>
          <p:nvPr/>
        </p:nvCxnSpPr>
        <p:spPr>
          <a:xfrm flipH="1">
            <a:off x="3284820" y="2867248"/>
            <a:ext cx="1861934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7" idx="0"/>
          </p:cNvCxnSpPr>
          <p:nvPr/>
        </p:nvCxnSpPr>
        <p:spPr>
          <a:xfrm>
            <a:off x="7289148" y="2867248"/>
            <a:ext cx="1676293" cy="143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984058" y="5082647"/>
            <a:ext cx="2601523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Неоптимальный алгоритм</a:t>
            </a:r>
          </a:p>
        </p:txBody>
      </p:sp>
      <p:cxnSp>
        <p:nvCxnSpPr>
          <p:cNvPr id="21" name="Прямая со стрелкой 20"/>
          <p:cNvCxnSpPr>
            <a:stCxn id="6" idx="4"/>
            <a:endCxn id="20" idx="0"/>
          </p:cNvCxnSpPr>
          <p:nvPr/>
        </p:nvCxnSpPr>
        <p:spPr>
          <a:xfrm>
            <a:off x="3284820" y="4431730"/>
            <a:ext cx="0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6"/>
            <a:endCxn id="7" idx="2"/>
          </p:cNvCxnSpPr>
          <p:nvPr/>
        </p:nvCxnSpPr>
        <p:spPr>
          <a:xfrm flipV="1">
            <a:off x="4585581" y="4757188"/>
            <a:ext cx="3147271" cy="78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697939" y="5554976"/>
            <a:ext cx="2535004" cy="89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всех признаков ~ 35 секунд</a:t>
            </a:r>
          </a:p>
        </p:txBody>
      </p:sp>
      <p:cxnSp>
        <p:nvCxnSpPr>
          <p:cNvPr id="31" name="Прямая соединительная линия 30"/>
          <p:cNvCxnSpPr>
            <a:stCxn id="7" idx="4"/>
            <a:endCxn id="29" idx="0"/>
          </p:cNvCxnSpPr>
          <p:nvPr/>
        </p:nvCxnSpPr>
        <p:spPr>
          <a:xfrm>
            <a:off x="8965441" y="5213970"/>
            <a:ext cx="0" cy="34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вычисления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Интегральное преобразование изображения – преобразование, при котором в каждом пикселе хранится сумма пикселей, находящихся левее и выше текущего.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baseline="30000" dirty="0"/>
                  <a:t>2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  <a:blipFill>
                <a:blip r:embed="rId2"/>
                <a:stretch>
                  <a:fillRect l="-1231" t="-4416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8625114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2. https://computersciencesource.wordpress.com/2010/09/03/computer-vision-the-integral-image/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973381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37581" y="1844413"/>
            <a:ext cx="1877368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Интегральное преобразование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953236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3" name="Прямая со стрелкой 12"/>
          <p:cNvCxnSpPr>
            <a:stCxn id="8" idx="6"/>
            <a:endCxn id="9" idx="1"/>
          </p:cNvCxnSpPr>
          <p:nvPr/>
        </p:nvCxnSpPr>
        <p:spPr>
          <a:xfrm>
            <a:off x="4199294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  <a:endCxn id="12" idx="2"/>
          </p:cNvCxnSpPr>
          <p:nvPr/>
        </p:nvCxnSpPr>
        <p:spPr>
          <a:xfrm>
            <a:off x="7014949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9" y="3663631"/>
            <a:ext cx="1666875" cy="18859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17" y="3628719"/>
            <a:ext cx="1657350" cy="1914525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2908915" y="3108674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8888771" y="3091218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(1)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154" y="1690688"/>
            <a:ext cx="6301692" cy="4779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2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575</Words>
  <Application>Microsoft Office PowerPoint</Application>
  <PresentationFormat>Широкоэкранный</PresentationFormat>
  <Paragraphs>176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алгоритма Виолы-Джонса</vt:lpstr>
      <vt:lpstr>Цели и задачи</vt:lpstr>
      <vt:lpstr>Признаки Хаара</vt:lpstr>
      <vt:lpstr>Характеристики</vt:lpstr>
      <vt:lpstr>Нормализация</vt:lpstr>
      <vt:lpstr>Сложность вычисления</vt:lpstr>
      <vt:lpstr>Интегральное изображение</vt:lpstr>
      <vt:lpstr>Преобразование</vt:lpstr>
      <vt:lpstr>Пример (1)</vt:lpstr>
      <vt:lpstr>Пример (2)</vt:lpstr>
      <vt:lpstr>Скорость вычисления</vt:lpstr>
      <vt:lpstr>AdaBoost</vt:lpstr>
      <vt:lpstr>Псевдокод</vt:lpstr>
      <vt:lpstr>Концепция</vt:lpstr>
      <vt:lpstr>Входные и выходные данные</vt:lpstr>
      <vt:lpstr>Задача дискриминантного анализа</vt:lpstr>
      <vt:lpstr>Бинарное дерево</vt:lpstr>
      <vt:lpstr>Преимущества и недостатки</vt:lpstr>
      <vt:lpstr>Тестирование</vt:lpstr>
      <vt:lpstr>Сравнение алгоритмов</vt:lpstr>
      <vt:lpstr>Ошибки первого и второго рода</vt:lpstr>
      <vt:lpstr>Заключение</vt:lpstr>
      <vt:lpstr>Что планируется реализовать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алгоритма Виолы-Джонса</dc:title>
  <dc:creator>Евгений Сидоренко</dc:creator>
  <cp:lastModifiedBy>Евгений Сидоренко</cp:lastModifiedBy>
  <cp:revision>96</cp:revision>
  <cp:lastPrinted>2017-06-12T10:29:51Z</cp:lastPrinted>
  <dcterms:created xsi:type="dcterms:W3CDTF">2017-01-14T10:59:35Z</dcterms:created>
  <dcterms:modified xsi:type="dcterms:W3CDTF">2017-06-12T14:45:03Z</dcterms:modified>
</cp:coreProperties>
</file>