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287" r:id="rId2"/>
    <p:sldId id="268" r:id="rId3"/>
    <p:sldId id="258" r:id="rId4"/>
    <p:sldId id="290" r:id="rId5"/>
    <p:sldId id="291" r:id="rId6"/>
    <p:sldId id="292" r:id="rId7"/>
    <p:sldId id="261" r:id="rId8"/>
    <p:sldId id="293" r:id="rId9"/>
    <p:sldId id="263" r:id="rId10"/>
    <p:sldId id="264" r:id="rId11"/>
    <p:sldId id="294" r:id="rId12"/>
    <p:sldId id="265" r:id="rId13"/>
    <p:sldId id="270" r:id="rId14"/>
    <p:sldId id="295" r:id="rId15"/>
    <p:sldId id="296" r:id="rId16"/>
    <p:sldId id="297" r:id="rId17"/>
    <p:sldId id="283" r:id="rId18"/>
    <p:sldId id="271" r:id="rId19"/>
    <p:sldId id="298" r:id="rId20"/>
    <p:sldId id="272" r:id="rId21"/>
    <p:sldId id="288" r:id="rId22"/>
    <p:sldId id="289" r:id="rId23"/>
    <p:sldId id="285" r:id="rId24"/>
    <p:sldId id="286" r:id="rId25"/>
    <p:sldId id="29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EC894-11E2-44CC-80F2-12DD6071294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D8ACE-0CF4-4BC1-968C-6E7AACA7D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84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D8ACE-0CF4-4BC1-968C-6E7AACA7D1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8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0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6AE9-7AAC-4594-AEAC-3D0CB8825301}" type="datetimeFigureOut">
              <a:rPr lang="ru-RU" smtClean="0"/>
              <a:t>11.06.2017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F2C-8C82-45C9-A2BF-6DB0CBD52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2" y="2008910"/>
            <a:ext cx="9102436" cy="2507672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алгоритма</a:t>
            </a:r>
            <a:r>
              <a:rPr lang="en-US" dirty="0"/>
              <a:t> </a:t>
            </a:r>
            <a:r>
              <a:rPr lang="ru-RU" dirty="0"/>
              <a:t>Виолы-Джонса и его модификаций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5266" y="5281684"/>
            <a:ext cx="477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Подготовил студент: Сидоренко Е.В.</a:t>
            </a:r>
          </a:p>
          <a:p>
            <a:r>
              <a:rPr lang="ru-RU" dirty="0"/>
              <a:t>Группа 43505/2</a:t>
            </a:r>
          </a:p>
          <a:p>
            <a:r>
              <a:rPr lang="ru-RU" dirty="0"/>
              <a:t>Руководитель: д.т.н., проф. Малыхина Г.Ф.</a:t>
            </a:r>
          </a:p>
        </p:txBody>
      </p:sp>
    </p:spTree>
    <p:extLst>
      <p:ext uri="{BB962C8B-B14F-4D97-AF65-F5344CB8AC3E}">
        <p14:creationId xmlns:p14="http://schemas.microsoft.com/office/powerpoint/2010/main" val="382753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97893" y="4933557"/>
                <a:ext cx="8915400" cy="609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=25+4−10−10=9</m:t>
                    </m:r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893" y="4933557"/>
                <a:ext cx="8915400" cy="60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63" y="1195317"/>
            <a:ext cx="8845178" cy="2986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7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394580" y="941696"/>
            <a:ext cx="2770496" cy="1296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5" name="Овал 4"/>
          <p:cNvSpPr/>
          <p:nvPr/>
        </p:nvSpPr>
        <p:spPr>
          <a:xfrm>
            <a:off x="1312461" y="3223145"/>
            <a:ext cx="3082119" cy="1321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Удобность</a:t>
            </a:r>
          </a:p>
        </p:txBody>
      </p:sp>
      <p:sp>
        <p:nvSpPr>
          <p:cNvPr id="6" name="Овал 5"/>
          <p:cNvSpPr/>
          <p:nvPr/>
        </p:nvSpPr>
        <p:spPr>
          <a:xfrm>
            <a:off x="7165076" y="3223144"/>
            <a:ext cx="3082119" cy="13215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работы</a:t>
            </a:r>
          </a:p>
        </p:txBody>
      </p:sp>
      <p:cxnSp>
        <p:nvCxnSpPr>
          <p:cNvPr id="8" name="Прямая со стрелкой 7"/>
          <p:cNvCxnSpPr>
            <a:stCxn id="4" idx="3"/>
            <a:endCxn id="5" idx="0"/>
          </p:cNvCxnSpPr>
          <p:nvPr/>
        </p:nvCxnSpPr>
        <p:spPr>
          <a:xfrm flipH="1">
            <a:off x="2853521" y="2048360"/>
            <a:ext cx="1946789" cy="11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5"/>
            <a:endCxn id="6" idx="0"/>
          </p:cNvCxnSpPr>
          <p:nvPr/>
        </p:nvCxnSpPr>
        <p:spPr>
          <a:xfrm>
            <a:off x="6759346" y="2048360"/>
            <a:ext cx="1946790" cy="11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7126406" y="4935933"/>
                <a:ext cx="3159457" cy="1187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Время работы уменьшилось 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den>
                    </m:f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58.3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раза</a:t>
                </a: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406" y="4935933"/>
                <a:ext cx="3159457" cy="1187355"/>
              </a:xfrm>
              <a:prstGeom prst="rect">
                <a:avLst/>
              </a:prstGeom>
              <a:blipFill>
                <a:blip r:embed="rId2"/>
                <a:stretch>
                  <a:fillRect l="-769" r="-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>
            <a:stCxn id="6" idx="4"/>
            <a:endCxn id="11" idx="0"/>
          </p:cNvCxnSpPr>
          <p:nvPr/>
        </p:nvCxnSpPr>
        <p:spPr>
          <a:xfrm flipH="1">
            <a:off x="8706135" y="4544701"/>
            <a:ext cx="1" cy="391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AdaBoost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006436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AdaBoost - </a:t>
            </a:r>
            <a:r>
              <a:rPr lang="ru-RU" sz="2800" dirty="0"/>
              <a:t>алгоритм машинного обучения, предложенный Йоавом Фройндом</a:t>
            </a:r>
            <a:r>
              <a:rPr lang="en-US" sz="2800" dirty="0"/>
              <a:t> </a:t>
            </a:r>
            <a:r>
              <a:rPr lang="ru-RU" sz="2800" dirty="0"/>
              <a:t>и Робертом </a:t>
            </a:r>
            <a:r>
              <a:rPr lang="ru-RU" sz="2800" dirty="0" err="1"/>
              <a:t>Шап</a:t>
            </a:r>
            <a:r>
              <a:rPr lang="ru-RU" dirty="0" err="1"/>
              <a:t>ай</a:t>
            </a:r>
            <a:r>
              <a:rPr lang="ru-RU" sz="2800" dirty="0" err="1"/>
              <a:t>ром</a:t>
            </a:r>
            <a:endParaRPr lang="ru-RU" sz="2800" dirty="0"/>
          </a:p>
          <a:p>
            <a:pPr algn="just"/>
            <a:r>
              <a:rPr lang="ru-RU" sz="2800" dirty="0"/>
              <a:t>Является алгоритмом адаптивного бустинга, т.е. каждый следующий классификатор строится по объектам, которые плохо классифицируются предыдущими классификаторами</a:t>
            </a:r>
            <a:r>
              <a:rPr lang="en-US" sz="2800" baseline="30000" dirty="0"/>
              <a:t>3</a:t>
            </a:r>
            <a:endParaRPr lang="ru-RU" sz="2800" baseline="30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206224"/>
            <a:ext cx="4114800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3. https://habrahabr.ru/post/80323/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56" y="841474"/>
            <a:ext cx="6180632" cy="53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471918" y="395786"/>
            <a:ext cx="3207223" cy="140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Основная концепция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300254" y="3345975"/>
            <a:ext cx="3493825" cy="18811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 взвешивание весов неправильно классифицированных элементов выборки</a:t>
            </a:r>
          </a:p>
        </p:txBody>
      </p:sp>
      <p:sp>
        <p:nvSpPr>
          <p:cNvPr id="9" name="Овал 8"/>
          <p:cNvSpPr/>
          <p:nvPr/>
        </p:nvSpPr>
        <p:spPr>
          <a:xfrm>
            <a:off x="4328618" y="3345975"/>
            <a:ext cx="3493825" cy="18811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Каждый слабый классификатор работает лучше чем случайное угадывание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вал 9"/>
              <p:cNvSpPr/>
              <p:nvPr/>
            </p:nvSpPr>
            <p:spPr>
              <a:xfrm>
                <a:off x="8356982" y="3345975"/>
                <a:ext cx="3493825" cy="18811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Построение сильного классификатора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>
                    <a:solidFill>
                      <a:schemeClr val="tx1"/>
                    </a:solidFill>
                  </a:rPr>
                  <a:t>4</a:t>
                </a:r>
                <a:endParaRPr lang="ru-RU" baseline="30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Ова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82" y="3345975"/>
                <a:ext cx="3493825" cy="1881117"/>
              </a:xfrm>
              <a:prstGeom prst="ellipse">
                <a:avLst/>
              </a:prstGeom>
              <a:blipFill>
                <a:blip r:embed="rId2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6" idx="3"/>
            <a:endCxn id="8" idx="0"/>
          </p:cNvCxnSpPr>
          <p:nvPr/>
        </p:nvCxnSpPr>
        <p:spPr>
          <a:xfrm flipH="1">
            <a:off x="2047167" y="1595642"/>
            <a:ext cx="2894438" cy="17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9" idx="0"/>
          </p:cNvCxnSpPr>
          <p:nvPr/>
        </p:nvCxnSpPr>
        <p:spPr>
          <a:xfrm>
            <a:off x="6075530" y="1801505"/>
            <a:ext cx="1" cy="154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10" idx="0"/>
          </p:cNvCxnSpPr>
          <p:nvPr/>
        </p:nvCxnSpPr>
        <p:spPr>
          <a:xfrm>
            <a:off x="7209454" y="1595642"/>
            <a:ext cx="2894441" cy="175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357118" y="6274464"/>
            <a:ext cx="4114800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4. https://habrahabr.ru/post/80323/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951630" y="764275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83140" y="23337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Обучающая выборка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Вектор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51695" y="689212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88740" y="764275"/>
            <a:ext cx="1965278" cy="10099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920250" y="2333767"/>
            <a:ext cx="2702258" cy="116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Сильный классификатор</a:t>
            </a:r>
          </a:p>
        </p:txBody>
      </p:sp>
      <p:cxnSp>
        <p:nvCxnSpPr>
          <p:cNvPr id="13" name="Прямая со стрелкой 12"/>
          <p:cNvCxnSpPr>
            <a:stCxn id="8" idx="0"/>
            <a:endCxn id="7" idx="4"/>
          </p:cNvCxnSpPr>
          <p:nvPr/>
        </p:nvCxnSpPr>
        <p:spPr>
          <a:xfrm flipV="1">
            <a:off x="2934269" y="1774209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6"/>
            <a:endCxn id="9" idx="1"/>
          </p:cNvCxnSpPr>
          <p:nvPr/>
        </p:nvCxnSpPr>
        <p:spPr>
          <a:xfrm>
            <a:off x="3916908" y="1269242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0" idx="2"/>
          </p:cNvCxnSpPr>
          <p:nvPr/>
        </p:nvCxnSpPr>
        <p:spPr>
          <a:xfrm>
            <a:off x="7453953" y="1269242"/>
            <a:ext cx="834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4"/>
            <a:endCxn id="11" idx="0"/>
          </p:cNvCxnSpPr>
          <p:nvPr/>
        </p:nvCxnSpPr>
        <p:spPr>
          <a:xfrm>
            <a:off x="9271379" y="1774209"/>
            <a:ext cx="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6022"/>
              </p:ext>
            </p:extLst>
          </p:nvPr>
        </p:nvGraphicFramePr>
        <p:xfrm>
          <a:off x="845023" y="4558351"/>
          <a:ext cx="10515601" cy="154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122">
                  <a:extLst>
                    <a:ext uri="{9D8B030D-6E8A-4147-A177-3AD203B41FA5}">
                      <a16:colId xmlns:a16="http://schemas.microsoft.com/office/drawing/2014/main" val="3563857177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449511973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13275421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2103985317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09210453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358828010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2246980630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51254248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36065286"/>
                    </a:ext>
                  </a:extLst>
                </a:gridCol>
                <a:gridCol w="674899">
                  <a:extLst>
                    <a:ext uri="{9D8B030D-6E8A-4147-A177-3AD203B41FA5}">
                      <a16:colId xmlns:a16="http://schemas.microsoft.com/office/drawing/2014/main" val="1273022668"/>
                    </a:ext>
                  </a:extLst>
                </a:gridCol>
                <a:gridCol w="639694">
                  <a:extLst>
                    <a:ext uri="{9D8B030D-6E8A-4147-A177-3AD203B41FA5}">
                      <a16:colId xmlns:a16="http://schemas.microsoft.com/office/drawing/2014/main" val="2899223598"/>
                    </a:ext>
                  </a:extLst>
                </a:gridCol>
                <a:gridCol w="639694">
                  <a:extLst>
                    <a:ext uri="{9D8B030D-6E8A-4147-A177-3AD203B41FA5}">
                      <a16:colId xmlns:a16="http://schemas.microsoft.com/office/drawing/2014/main" val="3736779783"/>
                    </a:ext>
                  </a:extLst>
                </a:gridCol>
              </a:tblGrid>
              <a:tr h="774773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74081"/>
                  </a:ext>
                </a:extLst>
              </a:tr>
              <a:tr h="774773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Вектор классификации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39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7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4380931" y="491318"/>
            <a:ext cx="3111690" cy="1433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AdaBoost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269241" y="2295097"/>
            <a:ext cx="3111690" cy="1433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Преимущества</a:t>
            </a:r>
          </a:p>
        </p:txBody>
      </p:sp>
      <p:sp>
        <p:nvSpPr>
          <p:cNvPr id="8" name="Овал 7"/>
          <p:cNvSpPr/>
          <p:nvPr/>
        </p:nvSpPr>
        <p:spPr>
          <a:xfrm>
            <a:off x="7492621" y="2295097"/>
            <a:ext cx="3111690" cy="1433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Недостатки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08629" y="4098876"/>
            <a:ext cx="4032914" cy="225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Хорошая обучающая способность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Улучшает точность классификации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Используется в различных областях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Прост в реализации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Не склонен к переобучению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968888" y="4098876"/>
            <a:ext cx="4159155" cy="2251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Большой объем обучающих выборок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Большое количество итераций</a:t>
            </a:r>
          </a:p>
        </p:txBody>
      </p: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2825086" y="1714473"/>
            <a:ext cx="2011541" cy="5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8" idx="0"/>
          </p:cNvCxnSpPr>
          <p:nvPr/>
        </p:nvCxnSpPr>
        <p:spPr>
          <a:xfrm>
            <a:off x="7036925" y="1714473"/>
            <a:ext cx="2011541" cy="5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4"/>
            <a:endCxn id="9" idx="0"/>
          </p:cNvCxnSpPr>
          <p:nvPr/>
        </p:nvCxnSpPr>
        <p:spPr>
          <a:xfrm>
            <a:off x="2825086" y="3728112"/>
            <a:ext cx="0" cy="37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12" idx="0"/>
          </p:cNvCxnSpPr>
          <p:nvPr/>
        </p:nvCxnSpPr>
        <p:spPr>
          <a:xfrm>
            <a:off x="9048466" y="3728112"/>
            <a:ext cx="0" cy="37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0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Desktop\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69" y="2169995"/>
            <a:ext cx="6229732" cy="403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mylll\Google Диск\2016-2017\Семестр 1\Диплом\Matlab\ex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61917" r="8533"/>
          <a:stretch>
            <a:fillRect/>
          </a:stretch>
        </p:blipFill>
        <p:spPr bwMode="auto">
          <a:xfrm>
            <a:off x="641112" y="400073"/>
            <a:ext cx="9820701" cy="176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8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533524"/>
            <a:ext cx="5257799" cy="464560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Одной из главных задач алгоритма </a:t>
            </a:r>
            <a:r>
              <a:rPr lang="en-US" sz="2800" dirty="0"/>
              <a:t>AdaBoost </a:t>
            </a:r>
            <a:r>
              <a:rPr lang="ru-RU" sz="2800" dirty="0"/>
              <a:t>является нахождение порога, который наилучшим образом разделяет один класс данных от другого. По входным выборкам относящимся к различным классам можно построить плотности распределения, которые будет иметь свои показатели центра распределения.</a:t>
            </a:r>
          </a:p>
        </p:txBody>
      </p:sp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6539345" y="1533525"/>
            <a:ext cx="4814455" cy="464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53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8215" b="4762"/>
          <a:stretch>
            <a:fillRect/>
          </a:stretch>
        </p:blipFill>
        <p:spPr bwMode="auto">
          <a:xfrm>
            <a:off x="3045519" y="851138"/>
            <a:ext cx="6753574" cy="537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3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Обзорная часть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7629"/>
          </a:xfrm>
        </p:spPr>
        <p:txBody>
          <a:bodyPr>
            <a:normAutofit/>
          </a:bodyPr>
          <a:lstStyle/>
          <a:p>
            <a:r>
              <a:rPr lang="ru-RU" sz="2800" dirty="0"/>
              <a:t>Признаки Хаара</a:t>
            </a:r>
          </a:p>
          <a:p>
            <a:r>
              <a:rPr lang="ru-RU" sz="2800" dirty="0"/>
              <a:t>Интегральное изображение</a:t>
            </a:r>
          </a:p>
          <a:p>
            <a:r>
              <a:rPr lang="en-US" sz="2800" dirty="0"/>
              <a:t>AdaBoost</a:t>
            </a:r>
          </a:p>
          <a:p>
            <a:r>
              <a:rPr lang="ru-RU" sz="2800" dirty="0"/>
              <a:t>Тестирование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97204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mylll\Google Диск\2016-2017\Семестр 1\Диплом\Matlab\exampl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6192" r="7680" b="5476"/>
          <a:stretch>
            <a:fillRect/>
          </a:stretch>
        </p:blipFill>
        <p:spPr bwMode="auto">
          <a:xfrm>
            <a:off x="2870372" y="823415"/>
            <a:ext cx="6942368" cy="5318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762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mylll\Google Диск\2016-2017\Семестр 1\Диплом\Matlab\exampl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5476" r="7680" b="5238"/>
          <a:stretch>
            <a:fillRect/>
          </a:stretch>
        </p:blipFill>
        <p:spPr bwMode="auto">
          <a:xfrm>
            <a:off x="2869199" y="824400"/>
            <a:ext cx="6940800" cy="5318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92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mylll\Google Диск\2016-2017\Семестр 1\Диплом\Matlab\example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6430" r="7501" b="5238"/>
          <a:stretch>
            <a:fillRect/>
          </a:stretch>
        </p:blipFill>
        <p:spPr bwMode="auto">
          <a:xfrm>
            <a:off x="2869200" y="824400"/>
            <a:ext cx="6940800" cy="5318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87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pic>
        <p:nvPicPr>
          <p:cNvPr id="5" name="Рисунок 4" descr="C:\Users\mylll\Google Диск\2016-2017\Семестр 1\Диплом\Matlab\TPR_FP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7848600" cy="4888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7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07891"/>
              </p:ext>
            </p:extLst>
          </p:nvPr>
        </p:nvGraphicFramePr>
        <p:xfrm>
          <a:off x="925285" y="848859"/>
          <a:ext cx="10515601" cy="4943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4918">
                  <a:extLst>
                    <a:ext uri="{9D8B030D-6E8A-4147-A177-3AD203B41FA5}">
                      <a16:colId xmlns:a16="http://schemas.microsoft.com/office/drawing/2014/main" val="4225894970"/>
                    </a:ext>
                  </a:extLst>
                </a:gridCol>
                <a:gridCol w="2402810">
                  <a:extLst>
                    <a:ext uri="{9D8B030D-6E8A-4147-A177-3AD203B41FA5}">
                      <a16:colId xmlns:a16="http://schemas.microsoft.com/office/drawing/2014/main" val="3457350190"/>
                    </a:ext>
                  </a:extLst>
                </a:gridCol>
                <a:gridCol w="3105964">
                  <a:extLst>
                    <a:ext uri="{9D8B030D-6E8A-4147-A177-3AD203B41FA5}">
                      <a16:colId xmlns:a16="http://schemas.microsoft.com/office/drawing/2014/main" val="3048141104"/>
                    </a:ext>
                  </a:extLst>
                </a:gridCol>
                <a:gridCol w="3151909">
                  <a:extLst>
                    <a:ext uri="{9D8B030D-6E8A-4147-A177-3AD203B41FA5}">
                      <a16:colId xmlns:a16="http://schemas.microsoft.com/office/drawing/2014/main" val="962416286"/>
                    </a:ext>
                  </a:extLst>
                </a:gridCol>
              </a:tblGrid>
              <a:tr h="1179598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 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Позитивных</a:t>
                      </a:r>
                      <a:r>
                        <a:rPr lang="ru-RU" sz="2000" kern="50" baseline="0" dirty="0">
                          <a:effectLst/>
                        </a:rPr>
                        <a:t> </a:t>
                      </a:r>
                      <a:r>
                        <a:rPr lang="ru-RU" sz="2000" kern="50" dirty="0">
                          <a:effectLst/>
                        </a:rPr>
                        <a:t>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Негативных образцов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95208"/>
                  </a:ext>
                </a:extLst>
              </a:tr>
              <a:tr h="556556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тренировочной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320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640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3320"/>
                  </a:ext>
                </a:extLst>
              </a:tr>
              <a:tr h="556556">
                <a:tc grid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Размер тестовой выборки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80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160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4049440"/>
                  </a:ext>
                </a:extLst>
              </a:tr>
              <a:tr h="556556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Правильно классифицировано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75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152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850188"/>
                  </a:ext>
                </a:extLst>
              </a:tr>
              <a:tr h="556556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Coarse Gaussian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67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156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6513743"/>
                  </a:ext>
                </a:extLst>
              </a:tr>
              <a:tr h="1179598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Quadratic Discriminant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68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>
                          <a:effectLst/>
                        </a:rPr>
                        <a:t>154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9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7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23307"/>
              </p:ext>
            </p:extLst>
          </p:nvPr>
        </p:nvGraphicFramePr>
        <p:xfrm>
          <a:off x="1918606" y="1327036"/>
          <a:ext cx="9054193" cy="388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533">
                  <a:extLst>
                    <a:ext uri="{9D8B030D-6E8A-4147-A177-3AD203B41FA5}">
                      <a16:colId xmlns:a16="http://schemas.microsoft.com/office/drawing/2014/main" val="2502458830"/>
                    </a:ext>
                  </a:extLst>
                </a:gridCol>
                <a:gridCol w="3173660">
                  <a:extLst>
                    <a:ext uri="{9D8B030D-6E8A-4147-A177-3AD203B41FA5}">
                      <a16:colId xmlns:a16="http://schemas.microsoft.com/office/drawing/2014/main" val="9648681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79638668"/>
                    </a:ext>
                  </a:extLst>
                </a:gridCol>
              </a:tblGrid>
              <a:tr h="1607809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Алгоритм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первого рода (ложное срабатывание)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Ошибка второго рода (пропуск события)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365128"/>
                  </a:ext>
                </a:extLst>
              </a:tr>
              <a:tr h="758594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AdaBoost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0.033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0.021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43758"/>
                  </a:ext>
                </a:extLst>
              </a:tr>
              <a:tr h="758594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Coarse Gaussian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0.016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0.054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908367"/>
                  </a:ext>
                </a:extLst>
              </a:tr>
              <a:tr h="758594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50">
                          <a:effectLst/>
                        </a:rPr>
                        <a:t>Quadratic Discriminant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>
                          <a:effectLst/>
                        </a:rPr>
                        <a:t>0.025</a:t>
                      </a:r>
                      <a:endParaRPr lang="ru-RU" sz="2400" kern="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000" kern="50" dirty="0">
                          <a:effectLst/>
                        </a:rPr>
                        <a:t>0.050</a:t>
                      </a:r>
                      <a:endParaRPr lang="ru-RU" sz="2400" kern="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4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4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Признаки Хаара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89031"/>
            <a:ext cx="6901152" cy="1924956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Признак Хаара – численное значение, характеризующееся разностью</a:t>
            </a:r>
            <a:r>
              <a:rPr lang="en-US" sz="2800" dirty="0"/>
              <a:t> </a:t>
            </a:r>
            <a:r>
              <a:rPr lang="ru-RU" sz="2800" dirty="0"/>
              <a:t>суммы пикселей между черной и белой областями.</a:t>
            </a:r>
            <a:r>
              <a:rPr lang="en-US" sz="2800" baseline="30000" dirty="0"/>
              <a:t>1</a:t>
            </a:r>
            <a:endParaRPr lang="ru-RU" sz="2800" baseline="300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78890" y="2821822"/>
            <a:ext cx="4792070" cy="28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8200" y="6282419"/>
            <a:ext cx="4114800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1. </a:t>
            </a:r>
            <a:r>
              <a:rPr lang="en-US" sz="1600" dirty="0">
                <a:solidFill>
                  <a:schemeClr val="tx1"/>
                </a:solidFill>
              </a:rPr>
              <a:t>https://habrahabr.ru/post/198338/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889613" y="750627"/>
            <a:ext cx="3903258" cy="1596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 признака</a:t>
            </a:r>
          </a:p>
        </p:txBody>
      </p:sp>
      <p:sp>
        <p:nvSpPr>
          <p:cNvPr id="3" name="Овал 2"/>
          <p:cNvSpPr/>
          <p:nvPr/>
        </p:nvSpPr>
        <p:spPr>
          <a:xfrm>
            <a:off x="1201005" y="3514296"/>
            <a:ext cx="2866032" cy="10440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Форма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4408226" y="3514296"/>
            <a:ext cx="2866032" cy="10440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Размер</a:t>
            </a:r>
          </a:p>
        </p:txBody>
      </p:sp>
      <p:sp>
        <p:nvSpPr>
          <p:cNvPr id="12" name="Овал 11"/>
          <p:cNvSpPr/>
          <p:nvPr/>
        </p:nvSpPr>
        <p:spPr>
          <a:xfrm>
            <a:off x="7615447" y="3514295"/>
            <a:ext cx="2866032" cy="10440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Положение</a:t>
            </a:r>
          </a:p>
        </p:txBody>
      </p:sp>
      <p:cxnSp>
        <p:nvCxnSpPr>
          <p:cNvPr id="16" name="Прямая со стрелкой 15"/>
          <p:cNvCxnSpPr>
            <a:stCxn id="2" idx="3"/>
            <a:endCxn id="3" idx="0"/>
          </p:cNvCxnSpPr>
          <p:nvPr/>
        </p:nvCxnSpPr>
        <p:spPr>
          <a:xfrm flipH="1">
            <a:off x="2634021" y="2113571"/>
            <a:ext cx="1827211" cy="14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4"/>
            <a:endCxn id="11" idx="0"/>
          </p:cNvCxnSpPr>
          <p:nvPr/>
        </p:nvCxnSpPr>
        <p:spPr>
          <a:xfrm>
            <a:off x="5841242" y="2347415"/>
            <a:ext cx="0" cy="116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" idx="5"/>
            <a:endCxn id="12" idx="0"/>
          </p:cNvCxnSpPr>
          <p:nvPr/>
        </p:nvCxnSpPr>
        <p:spPr>
          <a:xfrm>
            <a:off x="7221252" y="2113571"/>
            <a:ext cx="1827211" cy="140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478" y="157145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95686" y="157145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Сжать до размера 24</a:t>
            </a:r>
            <a:r>
              <a:rPr lang="en-US" dirty="0">
                <a:solidFill>
                  <a:schemeClr val="tx1"/>
                </a:solidFill>
              </a:rPr>
              <a:t>x24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22545" y="157145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Перевести в серый формат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49404" y="1571458"/>
            <a:ext cx="1731266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Нормализовать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333741" y="1571458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2" name="Прямая со стрелкой 11"/>
          <p:cNvCxnSpPr>
            <a:stCxn id="2" idx="6"/>
            <a:endCxn id="4" idx="1"/>
          </p:cNvCxnSpPr>
          <p:nvPr/>
        </p:nvCxnSpPr>
        <p:spPr>
          <a:xfrm>
            <a:off x="2645391" y="2170977"/>
            <a:ext cx="25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3"/>
            <a:endCxn id="6" idx="1"/>
          </p:cNvCxnSpPr>
          <p:nvPr/>
        </p:nvCxnSpPr>
        <p:spPr>
          <a:xfrm>
            <a:off x="4626952" y="217097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6853811" y="2170977"/>
            <a:ext cx="49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3"/>
            <a:endCxn id="9" idx="2"/>
          </p:cNvCxnSpPr>
          <p:nvPr/>
        </p:nvCxnSpPr>
        <p:spPr>
          <a:xfrm>
            <a:off x="9080670" y="2170977"/>
            <a:ext cx="25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4" y="3588379"/>
            <a:ext cx="2095500" cy="22764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72" y="3616954"/>
            <a:ext cx="2076450" cy="2247900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1286774" y="2824447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10201037" y="2838734"/>
            <a:ext cx="491320" cy="709981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421876" y="627799"/>
            <a:ext cx="3234519" cy="1746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Основные проблемы вычисления признаков</a:t>
            </a:r>
          </a:p>
        </p:txBody>
      </p:sp>
      <p:sp>
        <p:nvSpPr>
          <p:cNvPr id="6" name="Овал 5"/>
          <p:cNvSpPr/>
          <p:nvPr/>
        </p:nvSpPr>
        <p:spPr>
          <a:xfrm>
            <a:off x="1790133" y="2909250"/>
            <a:ext cx="2631743" cy="1157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Большое количество признаков</a:t>
            </a:r>
          </a:p>
        </p:txBody>
      </p:sp>
      <p:sp>
        <p:nvSpPr>
          <p:cNvPr id="7" name="Овал 6"/>
          <p:cNvSpPr/>
          <p:nvPr/>
        </p:nvSpPr>
        <p:spPr>
          <a:xfrm>
            <a:off x="7656395" y="3883325"/>
            <a:ext cx="2631743" cy="1157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признаков</a:t>
            </a:r>
          </a:p>
        </p:txBody>
      </p: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 flipH="1">
            <a:off x="3106005" y="2118883"/>
            <a:ext cx="1789555" cy="79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5"/>
            <a:endCxn id="7" idx="0"/>
          </p:cNvCxnSpPr>
          <p:nvPr/>
        </p:nvCxnSpPr>
        <p:spPr>
          <a:xfrm>
            <a:off x="7182711" y="2118883"/>
            <a:ext cx="1789556" cy="176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790132" y="4857401"/>
            <a:ext cx="2631743" cy="1157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Неоптимальный алгоритм</a:t>
            </a:r>
          </a:p>
        </p:txBody>
      </p:sp>
      <p:cxnSp>
        <p:nvCxnSpPr>
          <p:cNvPr id="21" name="Прямая со стрелкой 20"/>
          <p:cNvCxnSpPr>
            <a:stCxn id="6" idx="4"/>
            <a:endCxn id="20" idx="0"/>
          </p:cNvCxnSpPr>
          <p:nvPr/>
        </p:nvCxnSpPr>
        <p:spPr>
          <a:xfrm flipH="1">
            <a:off x="3106004" y="4067034"/>
            <a:ext cx="1" cy="79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0" idx="6"/>
            <a:endCxn id="7" idx="2"/>
          </p:cNvCxnSpPr>
          <p:nvPr/>
        </p:nvCxnSpPr>
        <p:spPr>
          <a:xfrm flipV="1">
            <a:off x="4421875" y="4462217"/>
            <a:ext cx="3234520" cy="97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696201" y="5374409"/>
            <a:ext cx="2552131" cy="1128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 вычисления всех признаков </a:t>
            </a:r>
            <a:r>
              <a:rPr lang="ru-RU" dirty="0">
                <a:solidFill>
                  <a:schemeClr val="tx1"/>
                </a:solidFill>
              </a:rPr>
              <a:t>~ 35 секунд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/>
          <p:cNvCxnSpPr>
            <a:stCxn id="7" idx="4"/>
            <a:endCxn id="29" idx="0"/>
          </p:cNvCxnSpPr>
          <p:nvPr/>
        </p:nvCxnSpPr>
        <p:spPr>
          <a:xfrm>
            <a:off x="8972267" y="5041109"/>
            <a:ext cx="0" cy="33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Интегральное изображение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38400" y="2454962"/>
                <a:ext cx="8915400" cy="235131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/>
                  <a:t>Интегральное преобразование изображения – преобразование, при котором в каждом пикселе хранится сумма пикселей, находящихся левее и выше текущего.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−1;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baseline="30000" dirty="0"/>
                  <a:t>2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0" y="2454962"/>
                <a:ext cx="8915400" cy="2351314"/>
              </a:xfrm>
              <a:blipFill>
                <a:blip r:embed="rId2"/>
                <a:stretch>
                  <a:fillRect l="-1230" t="-4416" r="-1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38200" y="6124338"/>
            <a:ext cx="4114800" cy="365125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2. https://habrahabr.ru/post/198338/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973381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Входное изображение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37581" y="1844413"/>
            <a:ext cx="1877368" cy="1199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Интегральное преобразование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953236" y="1844413"/>
            <a:ext cx="2225913" cy="1199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Выходное изображение</a:t>
            </a:r>
          </a:p>
        </p:txBody>
      </p:sp>
      <p:cxnSp>
        <p:nvCxnSpPr>
          <p:cNvPr id="13" name="Прямая со стрелкой 12"/>
          <p:cNvCxnSpPr>
            <a:stCxn id="8" idx="6"/>
            <a:endCxn id="9" idx="1"/>
          </p:cNvCxnSpPr>
          <p:nvPr/>
        </p:nvCxnSpPr>
        <p:spPr>
          <a:xfrm>
            <a:off x="4199294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12" idx="2"/>
          </p:cNvCxnSpPr>
          <p:nvPr/>
        </p:nvCxnSpPr>
        <p:spPr>
          <a:xfrm>
            <a:off x="7014949" y="2443932"/>
            <a:ext cx="93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99" y="3663631"/>
            <a:ext cx="1666875" cy="18859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517" y="3628719"/>
            <a:ext cx="1657350" cy="1914525"/>
          </a:xfrm>
          <a:prstGeom prst="rect">
            <a:avLst/>
          </a:prstGeom>
        </p:spPr>
      </p:pic>
      <p:sp>
        <p:nvSpPr>
          <p:cNvPr id="24" name="Стрелка: вверх 23"/>
          <p:cNvSpPr/>
          <p:nvPr/>
        </p:nvSpPr>
        <p:spPr>
          <a:xfrm>
            <a:off x="2908915" y="3108674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верх 24"/>
          <p:cNvSpPr/>
          <p:nvPr/>
        </p:nvSpPr>
        <p:spPr>
          <a:xfrm rot="10800000">
            <a:off x="8888771" y="3091218"/>
            <a:ext cx="354842" cy="489734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2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7388" y="748992"/>
            <a:ext cx="7419109" cy="5042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32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449</Words>
  <Application>Microsoft Office PowerPoint</Application>
  <PresentationFormat>Широкоэкранный</PresentationFormat>
  <Paragraphs>122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Тема Office</vt:lpstr>
      <vt:lpstr>Исследование алгоритма Виолы-Джонса и его модификаций</vt:lpstr>
      <vt:lpstr>Обзорная часть</vt:lpstr>
      <vt:lpstr>Признаки Хаара</vt:lpstr>
      <vt:lpstr>Презентация PowerPoint</vt:lpstr>
      <vt:lpstr>Презентация PowerPoint</vt:lpstr>
      <vt:lpstr>Презентация PowerPoint</vt:lpstr>
      <vt:lpstr>Интегральное изображение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AdaBoost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тестирования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алгоритма Виолы-Джонса</dc:title>
  <dc:creator>Евгений Сидоренко</dc:creator>
  <cp:lastModifiedBy>Евгений Сидоренко</cp:lastModifiedBy>
  <cp:revision>72</cp:revision>
  <cp:lastPrinted>2017-04-10T11:02:08Z</cp:lastPrinted>
  <dcterms:created xsi:type="dcterms:W3CDTF">2017-01-14T10:59:35Z</dcterms:created>
  <dcterms:modified xsi:type="dcterms:W3CDTF">2017-06-11T09:29:50Z</dcterms:modified>
</cp:coreProperties>
</file>