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5"/>
  </p:notesMasterIdLst>
  <p:sldIdLst>
    <p:sldId id="304" r:id="rId2"/>
    <p:sldId id="302" r:id="rId3"/>
    <p:sldId id="258" r:id="rId4"/>
    <p:sldId id="290" r:id="rId5"/>
    <p:sldId id="291" r:id="rId6"/>
    <p:sldId id="292" r:id="rId7"/>
    <p:sldId id="261" r:id="rId8"/>
    <p:sldId id="293" r:id="rId9"/>
    <p:sldId id="263" r:id="rId10"/>
    <p:sldId id="264" r:id="rId11"/>
    <p:sldId id="294" r:id="rId12"/>
    <p:sldId id="265" r:id="rId13"/>
    <p:sldId id="295" r:id="rId14"/>
    <p:sldId id="298" r:id="rId15"/>
    <p:sldId id="296" r:id="rId16"/>
    <p:sldId id="283" r:id="rId17"/>
    <p:sldId id="297" r:id="rId18"/>
    <p:sldId id="285" r:id="rId19"/>
    <p:sldId id="286" r:id="rId20"/>
    <p:sldId id="299" r:id="rId21"/>
    <p:sldId id="300" r:id="rId22"/>
    <p:sldId id="301" r:id="rId23"/>
    <p:sldId id="303" r:id="rId24"/>
  </p:sldIdLst>
  <p:sldSz cx="12192000" cy="6858000"/>
  <p:notesSz cx="7104063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97502D9B-FA47-4628-882A-B5B580D35905}">
          <p14:sldIdLst>
            <p14:sldId id="304"/>
            <p14:sldId id="302"/>
          </p14:sldIdLst>
        </p14:section>
        <p14:section name="Признаки Хаара" id="{AA33AA99-758F-458A-BF8E-A12DFA4F3735}">
          <p14:sldIdLst>
            <p14:sldId id="258"/>
            <p14:sldId id="290"/>
            <p14:sldId id="291"/>
            <p14:sldId id="292"/>
          </p14:sldIdLst>
        </p14:section>
        <p14:section name="Интегральное преобразование" id="{C49C67BA-4B0E-46B4-94D1-85E0117073FF}">
          <p14:sldIdLst>
            <p14:sldId id="261"/>
            <p14:sldId id="293"/>
            <p14:sldId id="263"/>
            <p14:sldId id="264"/>
            <p14:sldId id="294"/>
          </p14:sldIdLst>
        </p14:section>
        <p14:section name="AdaBoost" id="{4861E57D-8968-407A-AF17-4967021267CB}">
          <p14:sldIdLst>
            <p14:sldId id="265"/>
            <p14:sldId id="295"/>
            <p14:sldId id="298"/>
            <p14:sldId id="296"/>
            <p14:sldId id="283"/>
            <p14:sldId id="297"/>
          </p14:sldIdLst>
        </p14:section>
        <p14:section name="Тестирование" id="{B943CD0B-4671-43A2-9F86-960F5FCCC6FD}">
          <p14:sldIdLst>
            <p14:sldId id="285"/>
            <p14:sldId id="286"/>
            <p14:sldId id="299"/>
          </p14:sldIdLst>
        </p14:section>
        <p14:section name="Заключение" id="{B3B2EE32-9DFF-499A-8D52-6C159C831B88}">
          <p14:sldIdLst>
            <p14:sldId id="300"/>
            <p14:sldId id="301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67" tIns="49534" rIns="99067" bIns="4953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67" tIns="49534" rIns="99067" bIns="49534" rtlCol="0"/>
          <a:lstStyle>
            <a:lvl1pPr algn="r">
              <a:defRPr sz="1300"/>
            </a:lvl1pPr>
          </a:lstStyle>
          <a:p>
            <a:fld id="{EAAEC894-11E2-44CC-80F2-12DD60712941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7" tIns="49534" rIns="99067" bIns="4953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67" tIns="49534" rIns="99067" bIns="49534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8"/>
            <a:ext cx="3078427" cy="513507"/>
          </a:xfrm>
          <a:prstGeom prst="rect">
            <a:avLst/>
          </a:prstGeom>
        </p:spPr>
        <p:txBody>
          <a:bodyPr vert="horz" lIns="99067" tIns="49534" rIns="99067" bIns="4953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993" y="9721108"/>
            <a:ext cx="3078427" cy="513507"/>
          </a:xfrm>
          <a:prstGeom prst="rect">
            <a:avLst/>
          </a:prstGeom>
        </p:spPr>
        <p:txBody>
          <a:bodyPr vert="horz" lIns="99067" tIns="49534" rIns="99067" bIns="49534" rtlCol="0" anchor="b"/>
          <a:lstStyle>
            <a:lvl1pPr algn="r">
              <a:defRPr sz="1300"/>
            </a:lvl1pPr>
          </a:lstStyle>
          <a:p>
            <a:fld id="{B07D8ACE-0CF4-4BC1-968C-6E7AACA7D1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957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D8ACE-0CF4-4BC1-968C-6E7AACA7D18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842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D8ACE-0CF4-4BC1-968C-6E7AACA7D18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884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D8ACE-0CF4-4BC1-968C-6E7AACA7D188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370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91B-813D-4FC8-903D-12F748F52A7F}" type="datetime1">
              <a:rPr lang="ru-RU" smtClean="0"/>
              <a:t>14.06.2017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37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7324-5D59-4CF1-806C-87BAD91404C9}" type="datetime1">
              <a:rPr lang="ru-RU" smtClean="0"/>
              <a:t>14.06.2017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44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C6CB-476B-40B7-8989-774968858802}" type="datetime1">
              <a:rPr lang="ru-RU" smtClean="0"/>
              <a:t>14.06.2017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28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34DC-57C1-4245-B275-0322724ABD96}" type="datetime1">
              <a:rPr lang="ru-RU" smtClean="0"/>
              <a:t>14.06.2017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51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E6F8-CF1F-42FF-84D5-4270E926B937}" type="datetime1">
              <a:rPr lang="ru-RU" smtClean="0"/>
              <a:t>14.06.2017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50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AC67-3500-433B-9ECE-E78E516A6BCF}" type="datetime1">
              <a:rPr lang="ru-RU" smtClean="0"/>
              <a:t>14.06.2017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14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4EE4-160D-4B82-9936-A3E3BF8C6F39}" type="datetime1">
              <a:rPr lang="ru-RU" smtClean="0"/>
              <a:t>14.06.2017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97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3D76-6F0D-48AD-86AC-1EEFB9263932}" type="datetime1">
              <a:rPr lang="ru-RU" smtClean="0"/>
              <a:t>14.06.2017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07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03B9-A4EC-41D5-93BD-15F097A758C5}" type="datetime1">
              <a:rPr lang="ru-RU" smtClean="0"/>
              <a:t>14.06.2017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86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F0D77-172C-46F3-898C-F476FC905B48}" type="datetime1">
              <a:rPr lang="ru-RU" smtClean="0"/>
              <a:t>14.06.2017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7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CE88-537C-4AF6-BE95-E0EEB3448BBD}" type="datetime1">
              <a:rPr lang="ru-RU" smtClean="0"/>
              <a:t>14.06.2017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0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537E4-D6BD-4375-AA03-7D1D708B61C5}" type="datetime1">
              <a:rPr lang="ru-RU" smtClean="0"/>
              <a:t>14.06.2017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95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85780" y="2032000"/>
            <a:ext cx="10638971" cy="583211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+mn-lt"/>
              </a:rPr>
              <a:t>Исследование алгоритма</a:t>
            </a:r>
            <a:r>
              <a:rPr lang="en-US" sz="3200" b="1" dirty="0">
                <a:latin typeface="+mn-lt"/>
              </a:rPr>
              <a:t> </a:t>
            </a:r>
            <a:r>
              <a:rPr lang="ru-RU" sz="3200" b="1" dirty="0">
                <a:latin typeface="+mn-lt"/>
              </a:rPr>
              <a:t>Виолы-Джонса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392906" y="448494"/>
            <a:ext cx="78247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ru-RU" sz="2000" dirty="0"/>
              <a:t>Санкт-Петербургский политехнический университет Петра Великого</a:t>
            </a:r>
          </a:p>
          <a:p>
            <a:pPr algn="ctr">
              <a:buNone/>
            </a:pPr>
            <a:r>
              <a:rPr lang="ru-RU" sz="2000" dirty="0"/>
              <a:t>Институт компьютерных наук и технологий</a:t>
            </a:r>
            <a:endParaRPr lang="ru-RU" sz="2000" b="1" i="1" dirty="0"/>
          </a:p>
          <a:p>
            <a:pPr algn="ctr">
              <a:buNone/>
            </a:pPr>
            <a:r>
              <a:rPr lang="ru-RU" sz="2000" dirty="0"/>
              <a:t>Кафедра «Измерительные информационные технологии»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83155" y="2982999"/>
            <a:ext cx="4644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10.03.01 Информационная безопасность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257265" y="373552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None/>
            </a:pPr>
            <a:r>
              <a:rPr lang="ru-RU" sz="2000" b="1" dirty="0"/>
              <a:t>Выпускная квалификационная работа </a:t>
            </a:r>
            <a:endParaRPr lang="ru-RU" sz="2000" dirty="0"/>
          </a:p>
          <a:p>
            <a:pPr algn="ctr">
              <a:buNone/>
            </a:pPr>
            <a:r>
              <a:rPr lang="ru-RU" sz="2000" b="1" dirty="0"/>
              <a:t>на соискание степени бакалавра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57265" y="58266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None/>
            </a:pPr>
            <a:r>
              <a:rPr lang="ru-RU"/>
              <a:t>Санкт-Петербург </a:t>
            </a:r>
          </a:p>
          <a:p>
            <a:pPr algn="ctr">
              <a:buNone/>
            </a:pPr>
            <a:r>
              <a:rPr lang="ru-RU"/>
              <a:t>2017 г.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747952" y="4811891"/>
            <a:ext cx="4876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Студент гр. 43505/2	Сидоренко Е.В.</a:t>
            </a:r>
          </a:p>
          <a:p>
            <a:r>
              <a:rPr lang="ru-RU" dirty="0"/>
              <a:t>Руководитель: д.т.н., проф. 	Малыхина Г.Ф.</a:t>
            </a:r>
          </a:p>
        </p:txBody>
      </p:sp>
    </p:spTree>
    <p:extLst>
      <p:ext uri="{BB962C8B-B14F-4D97-AF65-F5344CB8AC3E}">
        <p14:creationId xmlns:p14="http://schemas.microsoft.com/office/powerpoint/2010/main" val="3986766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176" y="1690688"/>
            <a:ext cx="8845178" cy="29863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1990641" y="5209612"/>
                <a:ext cx="865024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=25+4−10−10=9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641" y="5209612"/>
                <a:ext cx="865024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10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745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4760143" y="1690688"/>
            <a:ext cx="2497541" cy="10918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Преимущества</a:t>
            </a:r>
          </a:p>
        </p:txBody>
      </p:sp>
      <p:sp>
        <p:nvSpPr>
          <p:cNvPr id="5" name="Овал 4"/>
          <p:cNvSpPr/>
          <p:nvPr/>
        </p:nvSpPr>
        <p:spPr>
          <a:xfrm>
            <a:off x="1981681" y="3273828"/>
            <a:ext cx="2778462" cy="11128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Удобность</a:t>
            </a:r>
          </a:p>
        </p:txBody>
      </p:sp>
      <p:sp>
        <p:nvSpPr>
          <p:cNvPr id="6" name="Овал 5"/>
          <p:cNvSpPr/>
          <p:nvPr/>
        </p:nvSpPr>
        <p:spPr>
          <a:xfrm>
            <a:off x="7257684" y="3273828"/>
            <a:ext cx="2778462" cy="11128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Время работы</a:t>
            </a:r>
          </a:p>
        </p:txBody>
      </p:sp>
      <p:cxnSp>
        <p:nvCxnSpPr>
          <p:cNvPr id="8" name="Прямая со стрелкой 7"/>
          <p:cNvCxnSpPr>
            <a:stCxn id="4" idx="3"/>
            <a:endCxn id="5" idx="0"/>
          </p:cNvCxnSpPr>
          <p:nvPr/>
        </p:nvCxnSpPr>
        <p:spPr>
          <a:xfrm flipH="1">
            <a:off x="3370912" y="2622616"/>
            <a:ext cx="1754987" cy="65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4" idx="5"/>
            <a:endCxn id="6" idx="0"/>
          </p:cNvCxnSpPr>
          <p:nvPr/>
        </p:nvCxnSpPr>
        <p:spPr>
          <a:xfrm>
            <a:off x="6891928" y="2622616"/>
            <a:ext cx="1754987" cy="65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7138384" y="5037930"/>
                <a:ext cx="3017062" cy="9998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Время работы уменьшилось 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35</m:t>
                        </m:r>
                      </m:num>
                      <m:den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0.6</m:t>
                        </m:r>
                      </m:den>
                    </m:f>
                    <m:r>
                      <a:rPr lang="ru-R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58.3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</a:rPr>
                  <a:t> раза</a:t>
                </a: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384" y="5037930"/>
                <a:ext cx="3017062" cy="999877"/>
              </a:xfrm>
              <a:prstGeom prst="rect">
                <a:avLst/>
              </a:prstGeom>
              <a:blipFill>
                <a:blip r:embed="rId2"/>
                <a:stretch>
                  <a:fillRect l="-604" r="-20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единительная линия 12"/>
          <p:cNvCxnSpPr>
            <a:stCxn id="6" idx="4"/>
            <a:endCxn id="11" idx="0"/>
          </p:cNvCxnSpPr>
          <p:nvPr/>
        </p:nvCxnSpPr>
        <p:spPr>
          <a:xfrm>
            <a:off x="8646915" y="4386718"/>
            <a:ext cx="0" cy="6512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Скорость вычисления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11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318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AdaBoost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8300" y="2104572"/>
            <a:ext cx="8915400" cy="3006436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AdaBoost - </a:t>
            </a:r>
            <a:r>
              <a:rPr lang="ru-RU" sz="2800" dirty="0"/>
              <a:t>алгоритм машинного обучения, предложенный Йоавом Фройндом</a:t>
            </a:r>
            <a:r>
              <a:rPr lang="en-US" sz="2800" dirty="0"/>
              <a:t> </a:t>
            </a:r>
            <a:r>
              <a:rPr lang="ru-RU" sz="2800" dirty="0"/>
              <a:t>и Робертом </a:t>
            </a:r>
            <a:r>
              <a:rPr lang="ru-RU" sz="2800" dirty="0" err="1"/>
              <a:t>Шап</a:t>
            </a:r>
            <a:r>
              <a:rPr lang="ru-RU" dirty="0" err="1"/>
              <a:t>ай</a:t>
            </a:r>
            <a:r>
              <a:rPr lang="ru-RU" sz="2800" dirty="0" err="1"/>
              <a:t>ром</a:t>
            </a:r>
            <a:endParaRPr lang="ru-RU" sz="2800" dirty="0"/>
          </a:p>
          <a:p>
            <a:pPr algn="just"/>
            <a:r>
              <a:rPr lang="ru-RU" sz="2800" dirty="0"/>
              <a:t>Является алгоритмом адаптивного бустинга, т.е. каждый следующий классификатор строится по объектам, которые плохо классифицируются предыдущими классификаторами</a:t>
            </a:r>
            <a:r>
              <a:rPr lang="en-US" sz="2800" baseline="30000" dirty="0"/>
              <a:t>3</a:t>
            </a:r>
            <a:endParaRPr lang="ru-RU" sz="2800" baseline="30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12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5656943" cy="365125"/>
          </a:xfrm>
        </p:spPr>
        <p:txBody>
          <a:bodyPr/>
          <a:lstStyle/>
          <a:p>
            <a:pPr algn="just"/>
            <a:r>
              <a:rPr lang="en-US" sz="1600" dirty="0">
                <a:solidFill>
                  <a:schemeClr val="tx1"/>
                </a:solidFill>
              </a:rPr>
              <a:t>3. http://www.machinelearning.ru/wiki/index.php?title=AdaBoost</a:t>
            </a:r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274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/>
          <p:cNvSpPr/>
          <p:nvPr/>
        </p:nvSpPr>
        <p:spPr>
          <a:xfrm>
            <a:off x="4967784" y="1842448"/>
            <a:ext cx="2411105" cy="9689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Основная концепция</a:t>
            </a:r>
          </a:p>
        </p:txBody>
      </p:sp>
      <p:sp>
        <p:nvSpPr>
          <p:cNvPr id="8" name="Овал 7"/>
          <p:cNvSpPr/>
          <p:nvPr/>
        </p:nvSpPr>
        <p:spPr>
          <a:xfrm>
            <a:off x="498484" y="3729503"/>
            <a:ext cx="3295595" cy="1497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Пере взвешивание весов неправильно классифицированных элементов выборки</a:t>
            </a:r>
          </a:p>
        </p:txBody>
      </p:sp>
      <p:sp>
        <p:nvSpPr>
          <p:cNvPr id="9" name="Овал 8"/>
          <p:cNvSpPr/>
          <p:nvPr/>
        </p:nvSpPr>
        <p:spPr>
          <a:xfrm>
            <a:off x="4526848" y="3729503"/>
            <a:ext cx="3295595" cy="1497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Каждый слабый классификатор работает лучше чем случайное угадывание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вал 9"/>
              <p:cNvSpPr/>
              <p:nvPr/>
            </p:nvSpPr>
            <p:spPr>
              <a:xfrm>
                <a:off x="8555212" y="3729503"/>
                <a:ext cx="3295595" cy="14975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Построение сильного классификатора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baseline="30000" dirty="0">
                    <a:solidFill>
                      <a:schemeClr val="tx1"/>
                    </a:solidFill>
                  </a:rPr>
                  <a:t>4</a:t>
                </a:r>
                <a:endParaRPr lang="ru-RU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Овал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212" y="3729503"/>
                <a:ext cx="3295595" cy="1497589"/>
              </a:xfrm>
              <a:prstGeom prst="ellipse">
                <a:avLst/>
              </a:prstGeom>
              <a:blipFill>
                <a:blip r:embed="rId2"/>
                <a:stretch>
                  <a:fillRect b="-267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 стрелкой 11"/>
          <p:cNvCxnSpPr>
            <a:stCxn id="6" idx="3"/>
            <a:endCxn id="8" idx="0"/>
          </p:cNvCxnSpPr>
          <p:nvPr/>
        </p:nvCxnSpPr>
        <p:spPr>
          <a:xfrm flipH="1">
            <a:off x="2146282" y="2669534"/>
            <a:ext cx="3174600" cy="1059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6" idx="4"/>
            <a:endCxn id="9" idx="0"/>
          </p:cNvCxnSpPr>
          <p:nvPr/>
        </p:nvCxnSpPr>
        <p:spPr>
          <a:xfrm>
            <a:off x="6173337" y="2811440"/>
            <a:ext cx="1309" cy="918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6" idx="5"/>
            <a:endCxn id="10" idx="0"/>
          </p:cNvCxnSpPr>
          <p:nvPr/>
        </p:nvCxnSpPr>
        <p:spPr>
          <a:xfrm>
            <a:off x="7025791" y="2669534"/>
            <a:ext cx="3177219" cy="1059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Заголовок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13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6018430" cy="365125"/>
          </a:xfrm>
        </p:spPr>
        <p:txBody>
          <a:bodyPr/>
          <a:lstStyle/>
          <a:p>
            <a:pPr algn="just"/>
            <a:r>
              <a:rPr lang="en-US" sz="1600" dirty="0">
                <a:solidFill>
                  <a:schemeClr val="tx1"/>
                </a:solidFill>
              </a:rPr>
              <a:t>4. http://www.machinelearning.ru/wiki/index.php?title=AdaBoost</a:t>
            </a:r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015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mylll\Google Диск\2016-2017\Семестр 1\Диплом\Matlab\example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7" t="5476" r="8215" b="4762"/>
          <a:stretch>
            <a:fillRect/>
          </a:stretch>
        </p:blipFill>
        <p:spPr bwMode="auto">
          <a:xfrm>
            <a:off x="3087703" y="1690688"/>
            <a:ext cx="6016594" cy="422582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дискриминантного анализа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14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303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1910687" y="1951630"/>
            <a:ext cx="1965278" cy="10099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Вход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542197" y="3521122"/>
            <a:ext cx="2702258" cy="1160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Обучающая выборка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Вектор классификации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710752" y="1876567"/>
            <a:ext cx="2702258" cy="1160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AdaBoost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8247797" y="1951630"/>
            <a:ext cx="1965278" cy="10099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Выход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7879307" y="3521122"/>
            <a:ext cx="2702258" cy="1160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Сильный классификатор</a:t>
            </a:r>
          </a:p>
        </p:txBody>
      </p:sp>
      <p:cxnSp>
        <p:nvCxnSpPr>
          <p:cNvPr id="13" name="Прямая со стрелкой 12"/>
          <p:cNvCxnSpPr>
            <a:stCxn id="8" idx="0"/>
            <a:endCxn id="7" idx="4"/>
          </p:cNvCxnSpPr>
          <p:nvPr/>
        </p:nvCxnSpPr>
        <p:spPr>
          <a:xfrm flipV="1">
            <a:off x="2893326" y="2961564"/>
            <a:ext cx="0" cy="559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7" idx="6"/>
            <a:endCxn id="9" idx="1"/>
          </p:cNvCxnSpPr>
          <p:nvPr/>
        </p:nvCxnSpPr>
        <p:spPr>
          <a:xfrm>
            <a:off x="3875965" y="2456597"/>
            <a:ext cx="834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9" idx="3"/>
            <a:endCxn id="10" idx="2"/>
          </p:cNvCxnSpPr>
          <p:nvPr/>
        </p:nvCxnSpPr>
        <p:spPr>
          <a:xfrm>
            <a:off x="7413010" y="2456597"/>
            <a:ext cx="834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0" idx="4"/>
            <a:endCxn id="11" idx="0"/>
          </p:cNvCxnSpPr>
          <p:nvPr/>
        </p:nvCxnSpPr>
        <p:spPr>
          <a:xfrm>
            <a:off x="9230436" y="2961564"/>
            <a:ext cx="0" cy="559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143141"/>
              </p:ext>
            </p:extLst>
          </p:nvPr>
        </p:nvGraphicFramePr>
        <p:xfrm>
          <a:off x="1213512" y="5036023"/>
          <a:ext cx="9777486" cy="1085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0166">
                  <a:extLst>
                    <a:ext uri="{9D8B030D-6E8A-4147-A177-3AD203B41FA5}">
                      <a16:colId xmlns:a16="http://schemas.microsoft.com/office/drawing/2014/main" val="3563857177"/>
                    </a:ext>
                  </a:extLst>
                </a:gridCol>
                <a:gridCol w="627526">
                  <a:extLst>
                    <a:ext uri="{9D8B030D-6E8A-4147-A177-3AD203B41FA5}">
                      <a16:colId xmlns:a16="http://schemas.microsoft.com/office/drawing/2014/main" val="1449511973"/>
                    </a:ext>
                  </a:extLst>
                </a:gridCol>
                <a:gridCol w="627526">
                  <a:extLst>
                    <a:ext uri="{9D8B030D-6E8A-4147-A177-3AD203B41FA5}">
                      <a16:colId xmlns:a16="http://schemas.microsoft.com/office/drawing/2014/main" val="1132754218"/>
                    </a:ext>
                  </a:extLst>
                </a:gridCol>
                <a:gridCol w="627526">
                  <a:extLst>
                    <a:ext uri="{9D8B030D-6E8A-4147-A177-3AD203B41FA5}">
                      <a16:colId xmlns:a16="http://schemas.microsoft.com/office/drawing/2014/main" val="2103985317"/>
                    </a:ext>
                  </a:extLst>
                </a:gridCol>
                <a:gridCol w="627526">
                  <a:extLst>
                    <a:ext uri="{9D8B030D-6E8A-4147-A177-3AD203B41FA5}">
                      <a16:colId xmlns:a16="http://schemas.microsoft.com/office/drawing/2014/main" val="1092104538"/>
                    </a:ext>
                  </a:extLst>
                </a:gridCol>
                <a:gridCol w="627526">
                  <a:extLst>
                    <a:ext uri="{9D8B030D-6E8A-4147-A177-3AD203B41FA5}">
                      <a16:colId xmlns:a16="http://schemas.microsoft.com/office/drawing/2014/main" val="1358828010"/>
                    </a:ext>
                  </a:extLst>
                </a:gridCol>
                <a:gridCol w="627526">
                  <a:extLst>
                    <a:ext uri="{9D8B030D-6E8A-4147-A177-3AD203B41FA5}">
                      <a16:colId xmlns:a16="http://schemas.microsoft.com/office/drawing/2014/main" val="2246980630"/>
                    </a:ext>
                  </a:extLst>
                </a:gridCol>
                <a:gridCol w="627526">
                  <a:extLst>
                    <a:ext uri="{9D8B030D-6E8A-4147-A177-3AD203B41FA5}">
                      <a16:colId xmlns:a16="http://schemas.microsoft.com/office/drawing/2014/main" val="51254248"/>
                    </a:ext>
                  </a:extLst>
                </a:gridCol>
                <a:gridCol w="627526">
                  <a:extLst>
                    <a:ext uri="{9D8B030D-6E8A-4147-A177-3AD203B41FA5}">
                      <a16:colId xmlns:a16="http://schemas.microsoft.com/office/drawing/2014/main" val="136065286"/>
                    </a:ext>
                  </a:extLst>
                </a:gridCol>
                <a:gridCol w="627526">
                  <a:extLst>
                    <a:ext uri="{9D8B030D-6E8A-4147-A177-3AD203B41FA5}">
                      <a16:colId xmlns:a16="http://schemas.microsoft.com/office/drawing/2014/main" val="1273022668"/>
                    </a:ext>
                  </a:extLst>
                </a:gridCol>
                <a:gridCol w="594793">
                  <a:extLst>
                    <a:ext uri="{9D8B030D-6E8A-4147-A177-3AD203B41FA5}">
                      <a16:colId xmlns:a16="http://schemas.microsoft.com/office/drawing/2014/main" val="2899223598"/>
                    </a:ext>
                  </a:extLst>
                </a:gridCol>
                <a:gridCol w="594793">
                  <a:extLst>
                    <a:ext uri="{9D8B030D-6E8A-4147-A177-3AD203B41FA5}">
                      <a16:colId xmlns:a16="http://schemas.microsoft.com/office/drawing/2014/main" val="3736779783"/>
                    </a:ext>
                  </a:extLst>
                </a:gridCol>
              </a:tblGrid>
              <a:tr h="542761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Обучающая выборка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774081"/>
                  </a:ext>
                </a:extLst>
              </a:tr>
              <a:tr h="542761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Вектор классификации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394940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и выходные данные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15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174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mylll\Desktop\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619" y="2702257"/>
            <a:ext cx="5984073" cy="3889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C:\Users\mylll\Google Диск\2016-2017\Семестр 1\Диплом\Matlab\ex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6" t="61917" r="8533"/>
          <a:stretch>
            <a:fillRect/>
          </a:stretch>
        </p:blipFill>
        <p:spPr bwMode="auto">
          <a:xfrm>
            <a:off x="531931" y="1690688"/>
            <a:ext cx="8693956" cy="101156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Бинарное дерево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16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848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/>
          <p:cNvSpPr/>
          <p:nvPr/>
        </p:nvSpPr>
        <p:spPr>
          <a:xfrm>
            <a:off x="4531056" y="1690688"/>
            <a:ext cx="3043451" cy="9280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AdaBoost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487605" y="3174720"/>
            <a:ext cx="3043451" cy="9280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Преимущества</a:t>
            </a:r>
          </a:p>
        </p:txBody>
      </p:sp>
      <p:sp>
        <p:nvSpPr>
          <p:cNvPr id="8" name="Овал 7"/>
          <p:cNvSpPr/>
          <p:nvPr/>
        </p:nvSpPr>
        <p:spPr>
          <a:xfrm>
            <a:off x="7574507" y="3174720"/>
            <a:ext cx="3043451" cy="9280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Недостатки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047018" y="4658752"/>
            <a:ext cx="3944473" cy="14583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Хорошая обучающая способность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Улучшает точность классификации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Используется в различных областях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Прост в реализации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Не склонен к переобучению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7010334" y="4658752"/>
            <a:ext cx="4171798" cy="14583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Большой объем обучающих выборок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Большое количество итераций</a:t>
            </a:r>
          </a:p>
        </p:txBody>
      </p:sp>
      <p:cxnSp>
        <p:nvCxnSpPr>
          <p:cNvPr id="14" name="Прямая со стрелкой 13"/>
          <p:cNvCxnSpPr>
            <a:stCxn id="6" idx="3"/>
            <a:endCxn id="7" idx="0"/>
          </p:cNvCxnSpPr>
          <p:nvPr/>
        </p:nvCxnSpPr>
        <p:spPr>
          <a:xfrm flipH="1">
            <a:off x="3009331" y="2482825"/>
            <a:ext cx="1967428" cy="69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6" idx="5"/>
            <a:endCxn id="8" idx="0"/>
          </p:cNvCxnSpPr>
          <p:nvPr/>
        </p:nvCxnSpPr>
        <p:spPr>
          <a:xfrm>
            <a:off x="7128804" y="2482825"/>
            <a:ext cx="1967429" cy="69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7" idx="4"/>
            <a:endCxn id="9" idx="0"/>
          </p:cNvCxnSpPr>
          <p:nvPr/>
        </p:nvCxnSpPr>
        <p:spPr>
          <a:xfrm>
            <a:off x="3009331" y="4102766"/>
            <a:ext cx="9924" cy="555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4"/>
            <a:endCxn id="12" idx="0"/>
          </p:cNvCxnSpPr>
          <p:nvPr/>
        </p:nvCxnSpPr>
        <p:spPr>
          <a:xfrm>
            <a:off x="9096233" y="4102766"/>
            <a:ext cx="0" cy="555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и недостатки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17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203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Тестирование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18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1" r="1926" b="12008"/>
          <a:stretch/>
        </p:blipFill>
        <p:spPr>
          <a:xfrm>
            <a:off x="2413372" y="1690688"/>
            <a:ext cx="7365256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79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99882"/>
              </p:ext>
            </p:extLst>
          </p:nvPr>
        </p:nvGraphicFramePr>
        <p:xfrm>
          <a:off x="786184" y="1690688"/>
          <a:ext cx="10619632" cy="434725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376226">
                  <a:extLst>
                    <a:ext uri="{9D8B030D-6E8A-4147-A177-3AD203B41FA5}">
                      <a16:colId xmlns:a16="http://schemas.microsoft.com/office/drawing/2014/main" val="4225894970"/>
                    </a:ext>
                  </a:extLst>
                </a:gridCol>
                <a:gridCol w="3889101">
                  <a:extLst>
                    <a:ext uri="{9D8B030D-6E8A-4147-A177-3AD203B41FA5}">
                      <a16:colId xmlns:a16="http://schemas.microsoft.com/office/drawing/2014/main" val="3457350190"/>
                    </a:ext>
                  </a:extLst>
                </a:gridCol>
                <a:gridCol w="1712536">
                  <a:extLst>
                    <a:ext uri="{9D8B030D-6E8A-4147-A177-3AD203B41FA5}">
                      <a16:colId xmlns:a16="http://schemas.microsoft.com/office/drawing/2014/main" val="3048141104"/>
                    </a:ext>
                  </a:extLst>
                </a:gridCol>
                <a:gridCol w="1641769">
                  <a:extLst>
                    <a:ext uri="{9D8B030D-6E8A-4147-A177-3AD203B41FA5}">
                      <a16:colId xmlns:a16="http://schemas.microsoft.com/office/drawing/2014/main" val="962416286"/>
                    </a:ext>
                  </a:extLst>
                </a:gridCol>
              </a:tblGrid>
              <a:tr h="1253065">
                <a:tc gridSpan="2"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 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Позитивных</a:t>
                      </a:r>
                      <a:r>
                        <a:rPr lang="ru-RU" sz="2000" kern="50" baseline="0" dirty="0">
                          <a:effectLst/>
                        </a:rPr>
                        <a:t> </a:t>
                      </a:r>
                      <a:r>
                        <a:rPr lang="ru-RU" sz="2000" kern="50" dirty="0">
                          <a:effectLst/>
                        </a:rPr>
                        <a:t>образцов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Негативных образцов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65895208"/>
                  </a:ext>
                </a:extLst>
              </a:tr>
              <a:tr h="591138">
                <a:tc gridSpan="2"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Размер тренировочной выборки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320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640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9063320"/>
                  </a:ext>
                </a:extLst>
              </a:tr>
              <a:tr h="591138">
                <a:tc gridSpan="2"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Размер тестовой выборки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80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160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4049440"/>
                  </a:ext>
                </a:extLst>
              </a:tr>
              <a:tr h="591138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 err="1">
                          <a:effectLst/>
                        </a:rPr>
                        <a:t>AdaBoost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Правильно классифицировано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75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>
                          <a:effectLst/>
                        </a:rPr>
                        <a:t>152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9850188"/>
                  </a:ext>
                </a:extLst>
              </a:tr>
              <a:tr h="591138">
                <a:tc rowSpan="2"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>
                          <a:effectLst/>
                        </a:rPr>
                        <a:t>Coarse Gaussian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>
                          <a:effectLst/>
                        </a:rPr>
                        <a:t>67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>
                          <a:effectLst/>
                        </a:rPr>
                        <a:t>156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76513743"/>
                  </a:ext>
                </a:extLst>
              </a:tr>
              <a:tr h="13849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>
                          <a:effectLst/>
                        </a:rPr>
                        <a:t>68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>
                          <a:effectLst/>
                        </a:rPr>
                        <a:t>154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3808929"/>
                  </a:ext>
                </a:extLst>
              </a:tr>
              <a:tr h="591138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>
                          <a:effectLst/>
                        </a:rPr>
                        <a:t>Quadratic Discriminant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2896562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алгоритмов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19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97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>
            <a:normAutofit/>
          </a:bodyPr>
          <a:lstStyle/>
          <a:p>
            <a:pPr algn="just"/>
            <a:r>
              <a:rPr lang="ru-RU" b="1" dirty="0"/>
              <a:t>Цели:</a:t>
            </a:r>
          </a:p>
          <a:p>
            <a:pPr lvl="1" algn="just"/>
            <a:r>
              <a:rPr lang="ru-RU" dirty="0"/>
              <a:t>Реализовать алгоритм детектирования Виолы-Джонса</a:t>
            </a:r>
          </a:p>
          <a:p>
            <a:pPr lvl="1" algn="just"/>
            <a:r>
              <a:rPr lang="ru-RU" dirty="0"/>
              <a:t>Выполнить модификацию алгоритма с использованием различных алгоритмов классификации</a:t>
            </a:r>
          </a:p>
          <a:p>
            <a:pPr lvl="1" algn="just"/>
            <a:r>
              <a:rPr lang="ru-RU" dirty="0"/>
              <a:t>Провести сравнение результатов тестирования</a:t>
            </a:r>
          </a:p>
          <a:p>
            <a:pPr algn="just"/>
            <a:r>
              <a:rPr lang="ru-RU" b="1" dirty="0"/>
              <a:t>Задачи:</a:t>
            </a:r>
          </a:p>
          <a:p>
            <a:pPr lvl="1" algn="just"/>
            <a:r>
              <a:rPr lang="ru-RU" dirty="0"/>
              <a:t>Провести анализ алгоритма Виолы-Джонса</a:t>
            </a:r>
          </a:p>
          <a:p>
            <a:pPr lvl="1" algn="just"/>
            <a:r>
              <a:rPr lang="ru-RU" dirty="0"/>
              <a:t>Реализовать каждый этап алгоритма с использованием пакета </a:t>
            </a:r>
            <a:r>
              <a:rPr lang="en-US" dirty="0"/>
              <a:t>MATLAB</a:t>
            </a:r>
          </a:p>
          <a:p>
            <a:pPr lvl="1" algn="just"/>
            <a:r>
              <a:rPr lang="ru-RU" dirty="0"/>
              <a:t>Построить графики качества детектирования</a:t>
            </a:r>
          </a:p>
          <a:p>
            <a:pPr lvl="1" algn="just"/>
            <a:r>
              <a:rPr lang="ru-RU" dirty="0"/>
              <a:t>Получить оценку точности классификации</a:t>
            </a:r>
          </a:p>
          <a:p>
            <a:pPr lvl="1" algn="just"/>
            <a:r>
              <a:rPr lang="ru-RU" dirty="0"/>
              <a:t>Получить ошибки первого и второго рода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2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749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807801"/>
              </p:ext>
            </p:extLst>
          </p:nvPr>
        </p:nvGraphicFramePr>
        <p:xfrm>
          <a:off x="1203551" y="1690688"/>
          <a:ext cx="9784897" cy="440531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061128">
                  <a:extLst>
                    <a:ext uri="{9D8B030D-6E8A-4147-A177-3AD203B41FA5}">
                      <a16:colId xmlns:a16="http://schemas.microsoft.com/office/drawing/2014/main" val="2502458830"/>
                    </a:ext>
                  </a:extLst>
                </a:gridCol>
                <a:gridCol w="3429785">
                  <a:extLst>
                    <a:ext uri="{9D8B030D-6E8A-4147-A177-3AD203B41FA5}">
                      <a16:colId xmlns:a16="http://schemas.microsoft.com/office/drawing/2014/main" val="964868185"/>
                    </a:ext>
                  </a:extLst>
                </a:gridCol>
                <a:gridCol w="3293984">
                  <a:extLst>
                    <a:ext uri="{9D8B030D-6E8A-4147-A177-3AD203B41FA5}">
                      <a16:colId xmlns:a16="http://schemas.microsoft.com/office/drawing/2014/main" val="4079638668"/>
                    </a:ext>
                  </a:extLst>
                </a:gridCol>
              </a:tblGrid>
              <a:tr h="1823802"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Алгоритм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Ошибка первого рода (ложное срабатывание)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Ошибка второго рода (пропуск события)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8365128"/>
                  </a:ext>
                </a:extLst>
              </a:tr>
              <a:tr h="860503"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 err="1">
                          <a:effectLst/>
                        </a:rPr>
                        <a:t>AdaBoost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0.033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>
                          <a:effectLst/>
                        </a:rPr>
                        <a:t>0.021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7243758"/>
                  </a:ext>
                </a:extLst>
              </a:tr>
              <a:tr h="860503"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 err="1">
                          <a:effectLst/>
                        </a:rPr>
                        <a:t>Coarse</a:t>
                      </a:r>
                      <a:r>
                        <a:rPr lang="ru-RU" sz="2000" kern="50" dirty="0">
                          <a:effectLst/>
                        </a:rPr>
                        <a:t> </a:t>
                      </a:r>
                      <a:r>
                        <a:rPr lang="ru-RU" sz="2000" kern="50" dirty="0" err="1">
                          <a:effectLst/>
                        </a:rPr>
                        <a:t>Gaussian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0.016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0.054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9908367"/>
                  </a:ext>
                </a:extLst>
              </a:tr>
              <a:tr h="860503"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>
                          <a:effectLst/>
                        </a:rPr>
                        <a:t>Quadratic Discriminant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0.025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0.050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4741705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Ошибки первого и второго рода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20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840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планируется реализовать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/>
            <a:r>
              <a:rPr lang="ru-RU" dirty="0"/>
              <a:t>Удобный </a:t>
            </a:r>
            <a:r>
              <a:rPr lang="en-US" dirty="0"/>
              <a:t>API </a:t>
            </a:r>
            <a:r>
              <a:rPr lang="ru-RU" dirty="0"/>
              <a:t>для добавления любых объектов в качестве тренировочной выборки</a:t>
            </a:r>
          </a:p>
          <a:p>
            <a:pPr algn="just"/>
            <a:r>
              <a:rPr lang="ru-RU" dirty="0"/>
              <a:t>Генерация множества изображений объекта, находящегося под разными углами, из нескольких изображений образца</a:t>
            </a:r>
          </a:p>
          <a:p>
            <a:pPr algn="just"/>
            <a:r>
              <a:rPr lang="en-US" dirty="0"/>
              <a:t>GUI </a:t>
            </a:r>
            <a:r>
              <a:rPr lang="ru-RU" dirty="0"/>
              <a:t>для удобного использования</a:t>
            </a:r>
          </a:p>
          <a:p>
            <a:pPr algn="just"/>
            <a:r>
              <a:rPr lang="ru-RU" dirty="0"/>
              <a:t>Расширение признаков Хаара для улучшения точности детектирования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21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169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72089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Реализован алгоритм детектирования Виолы-Джонса</a:t>
            </a:r>
          </a:p>
          <a:p>
            <a:pPr algn="just"/>
            <a:r>
              <a:rPr lang="ru-RU" dirty="0"/>
              <a:t>Был модифицирован алгоритм детектирования путем изменения алгоритма классификации</a:t>
            </a:r>
            <a:endParaRPr lang="en-US" dirty="0"/>
          </a:p>
          <a:p>
            <a:pPr algn="just"/>
            <a:r>
              <a:rPr lang="ru-RU" dirty="0"/>
              <a:t>Получены графики зависимости качества детектирования от количества итераций алгоритма </a:t>
            </a:r>
            <a:r>
              <a:rPr lang="en-US" dirty="0" err="1"/>
              <a:t>AdaBoost</a:t>
            </a:r>
            <a:r>
              <a:rPr lang="en-US" dirty="0"/>
              <a:t> </a:t>
            </a:r>
            <a:endParaRPr lang="ru-RU" dirty="0"/>
          </a:p>
          <a:p>
            <a:pPr algn="just"/>
            <a:r>
              <a:rPr lang="ru-RU" dirty="0"/>
              <a:t>Произведено сравнение алгоритмов классификации</a:t>
            </a:r>
          </a:p>
          <a:p>
            <a:pPr algn="just"/>
            <a:r>
              <a:rPr lang="ru-RU" dirty="0"/>
              <a:t>Вычислены ошибки первого и второго рода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22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400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Публикации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7208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Сидоренко Е.В. Анализ алгоритма Виолы-Джонса и аналитическое сравнение различных видов его модификаций. Информатика и кибернетика (</a:t>
            </a:r>
            <a:r>
              <a:rPr lang="ru-RU" dirty="0" err="1"/>
              <a:t>ComCon</a:t>
            </a:r>
            <a:r>
              <a:rPr lang="ru-RU" dirty="0"/>
              <a:t>–2017): сборник докладов студенческой научной конференции Института компьютерных наук и технологий. 3–8 апреля 2017 года. – СПб.: Изд-во </a:t>
            </a:r>
            <a:r>
              <a:rPr lang="ru-RU" dirty="0" err="1"/>
              <a:t>Политехн</a:t>
            </a:r>
            <a:r>
              <a:rPr lang="ru-RU" dirty="0"/>
              <a:t>. ун-та, 2017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23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546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Признаки Хаара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124245"/>
            <a:ext cx="6901152" cy="1924956"/>
          </a:xfrm>
        </p:spPr>
        <p:txBody>
          <a:bodyPr>
            <a:noAutofit/>
          </a:bodyPr>
          <a:lstStyle/>
          <a:p>
            <a:pPr algn="just"/>
            <a:r>
              <a:rPr lang="ru-RU" sz="2800" dirty="0"/>
              <a:t>Признак Хаара – численное значение, характеризующееся разностью</a:t>
            </a:r>
            <a:r>
              <a:rPr lang="en-US" sz="2800" dirty="0"/>
              <a:t> </a:t>
            </a:r>
            <a:r>
              <a:rPr lang="ru-RU" sz="2800" dirty="0"/>
              <a:t>суммы пикселей между черной и белой областями.</a:t>
            </a:r>
            <a:r>
              <a:rPr lang="en-US" sz="2800" baseline="30000" dirty="0"/>
              <a:t>1</a:t>
            </a:r>
            <a:endParaRPr lang="ru-RU" sz="2800" baseline="30000" dirty="0"/>
          </a:p>
        </p:txBody>
      </p:sp>
      <p:pic>
        <p:nvPicPr>
          <p:cNvPr id="6" name="Рисунок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644252" y="2657036"/>
            <a:ext cx="4792070" cy="28593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3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346372" cy="365125"/>
          </a:xfrm>
        </p:spPr>
        <p:txBody>
          <a:bodyPr/>
          <a:lstStyle/>
          <a:p>
            <a:pPr algn="just"/>
            <a:r>
              <a:rPr lang="en-US" sz="1600" dirty="0">
                <a:solidFill>
                  <a:schemeClr val="tx1"/>
                </a:solidFill>
              </a:rPr>
              <a:t>1. https://habrahabr.ru/company/recognitor/blog/228195/</a:t>
            </a:r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930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4590456" y="1690688"/>
            <a:ext cx="3011088" cy="8687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Характеристики признака</a:t>
            </a:r>
          </a:p>
        </p:txBody>
      </p:sp>
      <p:sp>
        <p:nvSpPr>
          <p:cNvPr id="3" name="Овал 2"/>
          <p:cNvSpPr/>
          <p:nvPr/>
        </p:nvSpPr>
        <p:spPr>
          <a:xfrm>
            <a:off x="2379515" y="3506890"/>
            <a:ext cx="2210941" cy="5680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Форма</a:t>
            </a:r>
          </a:p>
        </p:txBody>
      </p:sp>
      <p:sp>
        <p:nvSpPr>
          <p:cNvPr id="11" name="Овал 10"/>
          <p:cNvSpPr/>
          <p:nvPr/>
        </p:nvSpPr>
        <p:spPr>
          <a:xfrm>
            <a:off x="4990530" y="3506890"/>
            <a:ext cx="2210941" cy="5680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Размер</a:t>
            </a:r>
          </a:p>
        </p:txBody>
      </p:sp>
      <p:sp>
        <p:nvSpPr>
          <p:cNvPr id="12" name="Овал 11"/>
          <p:cNvSpPr/>
          <p:nvPr/>
        </p:nvSpPr>
        <p:spPr>
          <a:xfrm>
            <a:off x="7601544" y="3506890"/>
            <a:ext cx="2210941" cy="5680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Положение</a:t>
            </a:r>
          </a:p>
        </p:txBody>
      </p:sp>
      <p:cxnSp>
        <p:nvCxnSpPr>
          <p:cNvPr id="16" name="Прямая со стрелкой 15"/>
          <p:cNvCxnSpPr>
            <a:stCxn id="2" idx="3"/>
            <a:endCxn id="3" idx="0"/>
          </p:cNvCxnSpPr>
          <p:nvPr/>
        </p:nvCxnSpPr>
        <p:spPr>
          <a:xfrm flipH="1">
            <a:off x="3484986" y="2432200"/>
            <a:ext cx="1546434" cy="107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2" idx="4"/>
            <a:endCxn id="11" idx="0"/>
          </p:cNvCxnSpPr>
          <p:nvPr/>
        </p:nvCxnSpPr>
        <p:spPr>
          <a:xfrm>
            <a:off x="6096000" y="2559423"/>
            <a:ext cx="1" cy="94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2" idx="5"/>
            <a:endCxn id="12" idx="0"/>
          </p:cNvCxnSpPr>
          <p:nvPr/>
        </p:nvCxnSpPr>
        <p:spPr>
          <a:xfrm>
            <a:off x="7160580" y="2432200"/>
            <a:ext cx="1546435" cy="107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237759" y="5022377"/>
            <a:ext cx="3716482" cy="1446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Для изображения 24</a:t>
            </a:r>
            <a:r>
              <a:rPr lang="en-US" dirty="0">
                <a:solidFill>
                  <a:schemeClr val="tx1"/>
                </a:solidFill>
              </a:rPr>
              <a:t>x24 </a:t>
            </a:r>
            <a:r>
              <a:rPr lang="ru-RU" dirty="0">
                <a:solidFill>
                  <a:schemeClr val="tx1"/>
                </a:solidFill>
              </a:rPr>
              <a:t>получается 162336 признака</a:t>
            </a:r>
          </a:p>
        </p:txBody>
      </p:sp>
      <p:cxnSp>
        <p:nvCxnSpPr>
          <p:cNvPr id="32" name="Прямая со стрелкой 31"/>
          <p:cNvCxnSpPr>
            <a:stCxn id="11" idx="4"/>
            <a:endCxn id="17" idx="0"/>
          </p:cNvCxnSpPr>
          <p:nvPr/>
        </p:nvCxnSpPr>
        <p:spPr>
          <a:xfrm flipH="1">
            <a:off x="6096000" y="4074910"/>
            <a:ext cx="1" cy="94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3" idx="4"/>
            <a:endCxn id="17" idx="0"/>
          </p:cNvCxnSpPr>
          <p:nvPr/>
        </p:nvCxnSpPr>
        <p:spPr>
          <a:xfrm>
            <a:off x="3484986" y="4074910"/>
            <a:ext cx="2611014" cy="94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2" idx="4"/>
            <a:endCxn id="17" idx="0"/>
          </p:cNvCxnSpPr>
          <p:nvPr/>
        </p:nvCxnSpPr>
        <p:spPr>
          <a:xfrm flipH="1">
            <a:off x="6096000" y="4074910"/>
            <a:ext cx="2611015" cy="94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4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101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419478" y="1690688"/>
            <a:ext cx="2225913" cy="1199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Входное изображение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895686" y="1690688"/>
            <a:ext cx="1731266" cy="1199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Сжать до размера 24</a:t>
            </a:r>
            <a:r>
              <a:rPr lang="en-US" dirty="0">
                <a:solidFill>
                  <a:schemeClr val="tx1"/>
                </a:solidFill>
              </a:rPr>
              <a:t>x24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122545" y="1690688"/>
            <a:ext cx="1731266" cy="1199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Перевести в серый формат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349404" y="1690688"/>
            <a:ext cx="1731266" cy="1199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Нормализовать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9333741" y="1690688"/>
            <a:ext cx="2225913" cy="1199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Выходное изображение</a:t>
            </a:r>
          </a:p>
        </p:txBody>
      </p:sp>
      <p:cxnSp>
        <p:nvCxnSpPr>
          <p:cNvPr id="12" name="Прямая со стрелкой 11"/>
          <p:cNvCxnSpPr>
            <a:stCxn id="2" idx="6"/>
            <a:endCxn id="4" idx="1"/>
          </p:cNvCxnSpPr>
          <p:nvPr/>
        </p:nvCxnSpPr>
        <p:spPr>
          <a:xfrm>
            <a:off x="2645391" y="2290207"/>
            <a:ext cx="250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4" idx="3"/>
            <a:endCxn id="6" idx="1"/>
          </p:cNvCxnSpPr>
          <p:nvPr/>
        </p:nvCxnSpPr>
        <p:spPr>
          <a:xfrm>
            <a:off x="4626952" y="2290207"/>
            <a:ext cx="495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6" idx="3"/>
            <a:endCxn id="7" idx="1"/>
          </p:cNvCxnSpPr>
          <p:nvPr/>
        </p:nvCxnSpPr>
        <p:spPr>
          <a:xfrm>
            <a:off x="6853811" y="2290207"/>
            <a:ext cx="495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7" idx="3"/>
            <a:endCxn id="9" idx="2"/>
          </p:cNvCxnSpPr>
          <p:nvPr/>
        </p:nvCxnSpPr>
        <p:spPr>
          <a:xfrm>
            <a:off x="9080670" y="2290207"/>
            <a:ext cx="253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84" y="3707609"/>
            <a:ext cx="2095500" cy="2276475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472" y="3736184"/>
            <a:ext cx="2076450" cy="2247900"/>
          </a:xfrm>
          <a:prstGeom prst="rect">
            <a:avLst/>
          </a:prstGeom>
        </p:spPr>
      </p:pic>
      <p:sp>
        <p:nvSpPr>
          <p:cNvPr id="24" name="Стрелка: вверх 23"/>
          <p:cNvSpPr/>
          <p:nvPr/>
        </p:nvSpPr>
        <p:spPr>
          <a:xfrm>
            <a:off x="1286774" y="2943677"/>
            <a:ext cx="491320" cy="709981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Стрелка: вверх 24"/>
          <p:cNvSpPr/>
          <p:nvPr/>
        </p:nvSpPr>
        <p:spPr>
          <a:xfrm rot="10800000">
            <a:off x="10201037" y="2957964"/>
            <a:ext cx="491320" cy="709981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Нормализация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5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04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4703049" y="1690688"/>
            <a:ext cx="3029804" cy="13784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Основные проблемы вычисления признаков</a:t>
            </a:r>
          </a:p>
        </p:txBody>
      </p:sp>
      <p:sp>
        <p:nvSpPr>
          <p:cNvPr id="6" name="Овал 5"/>
          <p:cNvSpPr/>
          <p:nvPr/>
        </p:nvSpPr>
        <p:spPr>
          <a:xfrm>
            <a:off x="2052231" y="3518165"/>
            <a:ext cx="2465178" cy="9135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Большое количество признаков</a:t>
            </a:r>
          </a:p>
        </p:txBody>
      </p:sp>
      <p:sp>
        <p:nvSpPr>
          <p:cNvPr id="7" name="Овал 6"/>
          <p:cNvSpPr/>
          <p:nvPr/>
        </p:nvSpPr>
        <p:spPr>
          <a:xfrm>
            <a:off x="7732852" y="4300405"/>
            <a:ext cx="2465178" cy="9135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Время вычисления признаков</a:t>
            </a:r>
          </a:p>
        </p:txBody>
      </p:sp>
      <p:cxnSp>
        <p:nvCxnSpPr>
          <p:cNvPr id="9" name="Прямая со стрелкой 8"/>
          <p:cNvCxnSpPr>
            <a:stCxn id="4" idx="3"/>
            <a:endCxn id="6" idx="0"/>
          </p:cNvCxnSpPr>
          <p:nvPr/>
        </p:nvCxnSpPr>
        <p:spPr>
          <a:xfrm flipH="1">
            <a:off x="3284820" y="2867248"/>
            <a:ext cx="1861934" cy="650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4" idx="5"/>
            <a:endCxn id="7" idx="0"/>
          </p:cNvCxnSpPr>
          <p:nvPr/>
        </p:nvCxnSpPr>
        <p:spPr>
          <a:xfrm>
            <a:off x="7289148" y="2867248"/>
            <a:ext cx="1676293" cy="1433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1984058" y="5082647"/>
            <a:ext cx="2601523" cy="9135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Неоптимальный алгоритм</a:t>
            </a:r>
          </a:p>
        </p:txBody>
      </p:sp>
      <p:cxnSp>
        <p:nvCxnSpPr>
          <p:cNvPr id="21" name="Прямая со стрелкой 20"/>
          <p:cNvCxnSpPr>
            <a:stCxn id="6" idx="4"/>
            <a:endCxn id="20" idx="0"/>
          </p:cNvCxnSpPr>
          <p:nvPr/>
        </p:nvCxnSpPr>
        <p:spPr>
          <a:xfrm>
            <a:off x="3284820" y="4431730"/>
            <a:ext cx="0" cy="650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20" idx="6"/>
            <a:endCxn id="7" idx="2"/>
          </p:cNvCxnSpPr>
          <p:nvPr/>
        </p:nvCxnSpPr>
        <p:spPr>
          <a:xfrm flipV="1">
            <a:off x="4585581" y="4757188"/>
            <a:ext cx="3147271" cy="782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7697939" y="5554976"/>
            <a:ext cx="2535004" cy="8902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Время вычисления всех признаков ~ 35 секунд</a:t>
            </a:r>
          </a:p>
        </p:txBody>
      </p:sp>
      <p:cxnSp>
        <p:nvCxnSpPr>
          <p:cNvPr id="31" name="Прямая соединительная линия 30"/>
          <p:cNvCxnSpPr>
            <a:stCxn id="7" idx="4"/>
            <a:endCxn id="29" idx="0"/>
          </p:cNvCxnSpPr>
          <p:nvPr/>
        </p:nvCxnSpPr>
        <p:spPr>
          <a:xfrm>
            <a:off x="8965441" y="5213970"/>
            <a:ext cx="0" cy="341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Сложность вычисления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6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058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Интегральное изображение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638300" y="2454962"/>
                <a:ext cx="8915400" cy="235131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ru-RU" sz="2800" dirty="0"/>
                  <a:t>Интегральное преобразование изображения – преобразование, при котором в каждом пикселе хранится сумма пикселей, находящихся левее и выше текущего.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−1; 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−1; 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ru-RU" baseline="30000" dirty="0"/>
                  <a:t>2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8300" y="2454962"/>
                <a:ext cx="8915400" cy="2351314"/>
              </a:xfrm>
              <a:blipFill>
                <a:blip r:embed="rId2"/>
                <a:stretch>
                  <a:fillRect l="-1231" t="-4416" r="-13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7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8625114" cy="365125"/>
          </a:xfrm>
        </p:spPr>
        <p:txBody>
          <a:bodyPr/>
          <a:lstStyle/>
          <a:p>
            <a:pPr algn="just"/>
            <a:r>
              <a:rPr lang="en-US" sz="1600" dirty="0">
                <a:solidFill>
                  <a:schemeClr val="tx1"/>
                </a:solidFill>
              </a:rPr>
              <a:t>2. https://computersciencesource.wordpress.com/2010/09/03/computer-vision-the-integral-image/</a:t>
            </a:r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90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/>
          <p:cNvSpPr/>
          <p:nvPr/>
        </p:nvSpPr>
        <p:spPr>
          <a:xfrm>
            <a:off x="1973381" y="1844413"/>
            <a:ext cx="2225913" cy="1199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Входное изображение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137581" y="1844413"/>
            <a:ext cx="1877368" cy="1199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Интегральное преобразование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7953236" y="1844413"/>
            <a:ext cx="2225913" cy="1199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Выходное изображение</a:t>
            </a:r>
          </a:p>
        </p:txBody>
      </p:sp>
      <p:cxnSp>
        <p:nvCxnSpPr>
          <p:cNvPr id="13" name="Прямая со стрелкой 12"/>
          <p:cNvCxnSpPr>
            <a:stCxn id="8" idx="6"/>
            <a:endCxn id="9" idx="1"/>
          </p:cNvCxnSpPr>
          <p:nvPr/>
        </p:nvCxnSpPr>
        <p:spPr>
          <a:xfrm>
            <a:off x="4199294" y="2443932"/>
            <a:ext cx="938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9" idx="3"/>
            <a:endCxn id="12" idx="2"/>
          </p:cNvCxnSpPr>
          <p:nvPr/>
        </p:nvCxnSpPr>
        <p:spPr>
          <a:xfrm>
            <a:off x="7014949" y="2443932"/>
            <a:ext cx="938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Рисунок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899" y="3663631"/>
            <a:ext cx="1666875" cy="188595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517" y="3628719"/>
            <a:ext cx="1657350" cy="1914525"/>
          </a:xfrm>
          <a:prstGeom prst="rect">
            <a:avLst/>
          </a:prstGeom>
        </p:spPr>
      </p:pic>
      <p:sp>
        <p:nvSpPr>
          <p:cNvPr id="24" name="Стрелка: вверх 23"/>
          <p:cNvSpPr/>
          <p:nvPr/>
        </p:nvSpPr>
        <p:spPr>
          <a:xfrm>
            <a:off x="2908915" y="3108674"/>
            <a:ext cx="354842" cy="489734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: вверх 24"/>
          <p:cNvSpPr/>
          <p:nvPr/>
        </p:nvSpPr>
        <p:spPr>
          <a:xfrm rot="10800000">
            <a:off x="8888771" y="3091218"/>
            <a:ext cx="354842" cy="489734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8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320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(1)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5154" y="1690688"/>
            <a:ext cx="6301692" cy="477989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9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3216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</TotalTime>
  <Words>642</Words>
  <Application>Microsoft Office PowerPoint</Application>
  <PresentationFormat>Широкоэкранный</PresentationFormat>
  <Paragraphs>185</Paragraphs>
  <Slides>23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Times New Roman</vt:lpstr>
      <vt:lpstr>Тема Office</vt:lpstr>
      <vt:lpstr>Исследование алгоритма Виолы-Джонса</vt:lpstr>
      <vt:lpstr>Цели и задачи</vt:lpstr>
      <vt:lpstr>Признаки Хаара</vt:lpstr>
      <vt:lpstr>Характеристики</vt:lpstr>
      <vt:lpstr>Нормализация</vt:lpstr>
      <vt:lpstr>Сложность вычисления</vt:lpstr>
      <vt:lpstr>Интегральное изображение</vt:lpstr>
      <vt:lpstr>Преобразование</vt:lpstr>
      <vt:lpstr>Пример (1)</vt:lpstr>
      <vt:lpstr>Пример (2)</vt:lpstr>
      <vt:lpstr>Скорость вычисления</vt:lpstr>
      <vt:lpstr>AdaBoost</vt:lpstr>
      <vt:lpstr>Концепция</vt:lpstr>
      <vt:lpstr>Задача дискриминантного анализа</vt:lpstr>
      <vt:lpstr>Входные и выходные данные</vt:lpstr>
      <vt:lpstr>Бинарное дерево</vt:lpstr>
      <vt:lpstr>Преимущества и недостатки</vt:lpstr>
      <vt:lpstr>Тестирование</vt:lpstr>
      <vt:lpstr>Сравнение алгоритмов</vt:lpstr>
      <vt:lpstr>Ошибки первого и второго рода</vt:lpstr>
      <vt:lpstr>Что планируется реализовать</vt:lpstr>
      <vt:lpstr>Заключение</vt:lpstr>
      <vt:lpstr>Публикации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алгоритма Виолы-Джонса</dc:title>
  <dc:creator>Евгений Сидоренко</dc:creator>
  <cp:lastModifiedBy>Евгений Сидоренко</cp:lastModifiedBy>
  <cp:revision>102</cp:revision>
  <cp:lastPrinted>2017-06-12T10:29:51Z</cp:lastPrinted>
  <dcterms:created xsi:type="dcterms:W3CDTF">2017-01-14T10:59:35Z</dcterms:created>
  <dcterms:modified xsi:type="dcterms:W3CDTF">2017-06-14T18:03:30Z</dcterms:modified>
</cp:coreProperties>
</file>