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6"/>
  </p:notesMasterIdLst>
  <p:sldIdLst>
    <p:sldId id="287" r:id="rId2"/>
    <p:sldId id="268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70" r:id="rId11"/>
    <p:sldId id="265" r:id="rId12"/>
    <p:sldId id="267" r:id="rId13"/>
    <p:sldId id="269" r:id="rId14"/>
    <p:sldId id="266" r:id="rId15"/>
    <p:sldId id="277" r:id="rId16"/>
    <p:sldId id="278" r:id="rId17"/>
    <p:sldId id="283" r:id="rId18"/>
    <p:sldId id="271" r:id="rId19"/>
    <p:sldId id="272" r:id="rId20"/>
    <p:sldId id="288" r:id="rId21"/>
    <p:sldId id="289" r:id="rId22"/>
    <p:sldId id="284" r:id="rId23"/>
    <p:sldId id="285" r:id="rId24"/>
    <p:sldId id="286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EC894-11E2-44CC-80F2-12DD60712941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D8ACE-0CF4-4BC1-968C-6E7AACA7D1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957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8ACE-0CF4-4BC1-968C-6E7AACA7D18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84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8ACE-0CF4-4BC1-968C-6E7AACA7D18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758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8ACE-0CF4-4BC1-968C-6E7AACA7D18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453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37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44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28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51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50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14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9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07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86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7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A6AE9-7AAC-4594-AEAC-3D0CB8825301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95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6292" y="2008910"/>
            <a:ext cx="9102436" cy="25076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Исследование </a:t>
            </a:r>
            <a:r>
              <a:rPr lang="ru-RU" dirty="0" smtClean="0"/>
              <a:t>алгоритма</a:t>
            </a:r>
            <a:r>
              <a:rPr lang="en-US" dirty="0" smtClean="0"/>
              <a:t> </a:t>
            </a:r>
            <a:r>
              <a:rPr lang="ru-RU" dirty="0" smtClean="0"/>
              <a:t>Виолы-Джонса </a:t>
            </a:r>
            <a:r>
              <a:rPr lang="ru-RU" dirty="0" smtClean="0"/>
              <a:t>и его </a:t>
            </a:r>
            <a:r>
              <a:rPr lang="ru-RU" dirty="0" smtClean="0"/>
              <a:t>модификаций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753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AdaBoost</a:t>
            </a: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452" y="1264555"/>
            <a:ext cx="6180632" cy="533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0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AdaBoost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006436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AdaBoost - </a:t>
            </a:r>
            <a:r>
              <a:rPr lang="ru-RU" sz="2800" dirty="0"/>
              <a:t>алгоритм машинного обучения, предложенный Йоавом </a:t>
            </a:r>
            <a:r>
              <a:rPr lang="ru-RU" sz="2800" dirty="0" smtClean="0"/>
              <a:t>Фройндом</a:t>
            </a:r>
            <a:r>
              <a:rPr lang="en-US" sz="2800" dirty="0" smtClean="0"/>
              <a:t> </a:t>
            </a:r>
            <a:r>
              <a:rPr lang="ru-RU" sz="2800" dirty="0"/>
              <a:t>и Робертом </a:t>
            </a:r>
            <a:r>
              <a:rPr lang="ru-RU" sz="2800" dirty="0" smtClean="0"/>
              <a:t>Шапиром</a:t>
            </a:r>
            <a:r>
              <a:rPr lang="en-US" sz="2800" dirty="0" smtClean="0"/>
              <a:t>. </a:t>
            </a:r>
            <a:endParaRPr lang="ru-RU" sz="2800" dirty="0" smtClean="0"/>
          </a:p>
          <a:p>
            <a:pPr algn="just"/>
            <a:r>
              <a:rPr lang="ru-RU" sz="2800" dirty="0" smtClean="0"/>
              <a:t>Является </a:t>
            </a:r>
            <a:r>
              <a:rPr lang="ru-RU" sz="2800" dirty="0"/>
              <a:t>алгоритмом адаптивного </a:t>
            </a:r>
            <a:r>
              <a:rPr lang="ru-RU" sz="2800" dirty="0" smtClean="0"/>
              <a:t>бустинга, т.е. каждый </a:t>
            </a:r>
            <a:r>
              <a:rPr lang="ru-RU" sz="2800" dirty="0"/>
              <a:t>следующий классификатор строится по объектам, которые плохо классифицируются предыдущими классификаторами</a:t>
            </a:r>
          </a:p>
        </p:txBody>
      </p:sp>
    </p:spTree>
    <p:extLst>
      <p:ext uri="{BB962C8B-B14F-4D97-AF65-F5344CB8AC3E}">
        <p14:creationId xmlns:p14="http://schemas.microsoft.com/office/powerpoint/2010/main" val="399727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AdaBoost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 algn="just"/>
                <a:r>
                  <a:rPr lang="ru-RU" sz="2800" dirty="0" smtClean="0"/>
                  <a:t>Основная концепция:</a:t>
                </a:r>
              </a:p>
              <a:p>
                <a:pPr lvl="2" algn="just"/>
                <a:r>
                  <a:rPr lang="ru-RU" sz="2800" dirty="0" smtClean="0"/>
                  <a:t>Перевзвешивание весов неправильно классифицированных элементов выборки</a:t>
                </a:r>
                <a:endParaRPr lang="en-US" sz="2800" dirty="0" smtClean="0"/>
              </a:p>
              <a:p>
                <a:pPr lvl="2" algn="just"/>
                <a:r>
                  <a:rPr lang="ru-RU" sz="2800" dirty="0" smtClean="0"/>
                  <a:t>Каждый слабый классификатор работает лучше чем случайное угадывание</a:t>
                </a:r>
              </a:p>
              <a:p>
                <a:pPr lvl="2" algn="just"/>
                <a:r>
                  <a:rPr lang="ru-RU" sz="2800" dirty="0" smtClean="0"/>
                  <a:t>Построение сильного классификатора на основе слабых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35" r="-1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180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AdaBoost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60783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sz="2800" dirty="0" smtClean="0"/>
                  <a:t>На вход алгоритма поступает обучающая выборка и вектор классификации, элементы которого отвечают за принадлежность элементов выборки к тому или иному классу</a:t>
                </a:r>
              </a:p>
              <a:p>
                <a:pPr algn="just"/>
                <a:r>
                  <a:rPr lang="ru-RU" sz="2800" dirty="0" smtClean="0"/>
                  <a:t>Первый класс – числа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0;1</m:t>
                        </m:r>
                      </m:e>
                    </m:d>
                  </m:oMath>
                </a14:m>
                <a:endParaRPr lang="en-US" sz="2800" b="0" dirty="0" smtClean="0">
                  <a:ea typeface="Cambria Math" panose="02040503050406030204" pitchFamily="18" charset="0"/>
                </a:endParaRPr>
              </a:p>
              <a:p>
                <a:pPr algn="just"/>
                <a:r>
                  <a:rPr lang="ru-RU" sz="2800" dirty="0" smtClean="0"/>
                  <a:t>Второй класс – числа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∈[1;2)</m:t>
                    </m:r>
                  </m:oMath>
                </a14:m>
                <a:endParaRPr lang="ru-RU" sz="2800" dirty="0" smtClean="0"/>
              </a:p>
              <a:p>
                <a:pPr algn="just"/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607830"/>
              </a:xfrm>
              <a:blipFill>
                <a:blip r:embed="rId3"/>
                <a:stretch>
                  <a:fillRect l="-1043" t="-3738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501134"/>
              </p:ext>
            </p:extLst>
          </p:nvPr>
        </p:nvGraphicFramePr>
        <p:xfrm>
          <a:off x="838198" y="4627416"/>
          <a:ext cx="10515601" cy="154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122">
                  <a:extLst>
                    <a:ext uri="{9D8B030D-6E8A-4147-A177-3AD203B41FA5}">
                      <a16:colId xmlns:a16="http://schemas.microsoft.com/office/drawing/2014/main" val="3563857177"/>
                    </a:ext>
                  </a:extLst>
                </a:gridCol>
                <a:gridCol w="674899">
                  <a:extLst>
                    <a:ext uri="{9D8B030D-6E8A-4147-A177-3AD203B41FA5}">
                      <a16:colId xmlns:a16="http://schemas.microsoft.com/office/drawing/2014/main" val="1449511973"/>
                    </a:ext>
                  </a:extLst>
                </a:gridCol>
                <a:gridCol w="674899">
                  <a:extLst>
                    <a:ext uri="{9D8B030D-6E8A-4147-A177-3AD203B41FA5}">
                      <a16:colId xmlns:a16="http://schemas.microsoft.com/office/drawing/2014/main" val="1132754218"/>
                    </a:ext>
                  </a:extLst>
                </a:gridCol>
                <a:gridCol w="674899">
                  <a:extLst>
                    <a:ext uri="{9D8B030D-6E8A-4147-A177-3AD203B41FA5}">
                      <a16:colId xmlns:a16="http://schemas.microsoft.com/office/drawing/2014/main" val="2103985317"/>
                    </a:ext>
                  </a:extLst>
                </a:gridCol>
                <a:gridCol w="674899">
                  <a:extLst>
                    <a:ext uri="{9D8B030D-6E8A-4147-A177-3AD203B41FA5}">
                      <a16:colId xmlns:a16="http://schemas.microsoft.com/office/drawing/2014/main" val="1092104538"/>
                    </a:ext>
                  </a:extLst>
                </a:gridCol>
                <a:gridCol w="674899">
                  <a:extLst>
                    <a:ext uri="{9D8B030D-6E8A-4147-A177-3AD203B41FA5}">
                      <a16:colId xmlns:a16="http://schemas.microsoft.com/office/drawing/2014/main" val="1358828010"/>
                    </a:ext>
                  </a:extLst>
                </a:gridCol>
                <a:gridCol w="674899">
                  <a:extLst>
                    <a:ext uri="{9D8B030D-6E8A-4147-A177-3AD203B41FA5}">
                      <a16:colId xmlns:a16="http://schemas.microsoft.com/office/drawing/2014/main" val="2246980630"/>
                    </a:ext>
                  </a:extLst>
                </a:gridCol>
                <a:gridCol w="674899">
                  <a:extLst>
                    <a:ext uri="{9D8B030D-6E8A-4147-A177-3AD203B41FA5}">
                      <a16:colId xmlns:a16="http://schemas.microsoft.com/office/drawing/2014/main" val="51254248"/>
                    </a:ext>
                  </a:extLst>
                </a:gridCol>
                <a:gridCol w="674899">
                  <a:extLst>
                    <a:ext uri="{9D8B030D-6E8A-4147-A177-3AD203B41FA5}">
                      <a16:colId xmlns:a16="http://schemas.microsoft.com/office/drawing/2014/main" val="136065286"/>
                    </a:ext>
                  </a:extLst>
                </a:gridCol>
                <a:gridCol w="674899">
                  <a:extLst>
                    <a:ext uri="{9D8B030D-6E8A-4147-A177-3AD203B41FA5}">
                      <a16:colId xmlns:a16="http://schemas.microsoft.com/office/drawing/2014/main" val="1273022668"/>
                    </a:ext>
                  </a:extLst>
                </a:gridCol>
                <a:gridCol w="639694">
                  <a:extLst>
                    <a:ext uri="{9D8B030D-6E8A-4147-A177-3AD203B41FA5}">
                      <a16:colId xmlns:a16="http://schemas.microsoft.com/office/drawing/2014/main" val="2899223598"/>
                    </a:ext>
                  </a:extLst>
                </a:gridCol>
                <a:gridCol w="639694">
                  <a:extLst>
                    <a:ext uri="{9D8B030D-6E8A-4147-A177-3AD203B41FA5}">
                      <a16:colId xmlns:a16="http://schemas.microsoft.com/office/drawing/2014/main" val="3736779783"/>
                    </a:ext>
                  </a:extLst>
                </a:gridCol>
              </a:tblGrid>
              <a:tr h="77477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Обучающая выборка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0.5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0.3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0.6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1.1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0.4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1.5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1.8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1.1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0.7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0.1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774081"/>
                  </a:ext>
                </a:extLst>
              </a:tr>
              <a:tr h="77477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Вектор классификации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394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7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AdaBoost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12343"/>
          </a:xfrm>
        </p:spPr>
        <p:txBody>
          <a:bodyPr>
            <a:noAutofit/>
          </a:bodyPr>
          <a:lstStyle/>
          <a:p>
            <a:r>
              <a:rPr lang="ru-RU" sz="2800" dirty="0" smtClean="0"/>
              <a:t>Преимущества:</a:t>
            </a:r>
          </a:p>
          <a:p>
            <a:pPr lvl="1"/>
            <a:r>
              <a:rPr lang="ru-RU" sz="2800" dirty="0"/>
              <a:t>Хорошая обобщающая способность</a:t>
            </a:r>
            <a:endParaRPr lang="en-US" sz="2800" dirty="0" smtClean="0"/>
          </a:p>
          <a:p>
            <a:pPr lvl="1"/>
            <a:r>
              <a:rPr lang="ru-RU" sz="2800" dirty="0" smtClean="0"/>
              <a:t>Улучшает точность классификации</a:t>
            </a:r>
          </a:p>
          <a:p>
            <a:pPr lvl="1"/>
            <a:r>
              <a:rPr lang="ru-RU" sz="2800" dirty="0" smtClean="0"/>
              <a:t>Используется в различных областях</a:t>
            </a:r>
          </a:p>
          <a:p>
            <a:pPr lvl="1"/>
            <a:r>
              <a:rPr lang="ru-RU" sz="2800" dirty="0" smtClean="0"/>
              <a:t>Прост в реализации</a:t>
            </a:r>
          </a:p>
          <a:p>
            <a:pPr lvl="1"/>
            <a:r>
              <a:rPr lang="ru-RU" sz="2800" dirty="0" smtClean="0"/>
              <a:t>Не склонен к переобучению</a:t>
            </a:r>
          </a:p>
          <a:p>
            <a:r>
              <a:rPr lang="ru-RU" sz="2800" dirty="0" smtClean="0"/>
              <a:t>Недостатки:</a:t>
            </a:r>
          </a:p>
          <a:p>
            <a:pPr lvl="1"/>
            <a:r>
              <a:rPr lang="ru-RU" sz="2800" dirty="0" smtClean="0"/>
              <a:t>Требует достаточно длинных обучающих выборок</a:t>
            </a:r>
          </a:p>
          <a:p>
            <a:pPr lvl="1"/>
            <a:r>
              <a:rPr lang="ru-RU" sz="2800" dirty="0" smtClean="0"/>
              <a:t>Требует большое количество итераций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00727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AdaBoost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 smtClean="0"/>
              <a:t>Сильный классификатор – линейная комбинация слабых классификаторов. Он наиболее точно классифицирует тренировочную выборку.</a:t>
            </a:r>
          </a:p>
          <a:p>
            <a:pPr algn="just"/>
            <a:r>
              <a:rPr lang="ru-RU" sz="2800" dirty="0" smtClean="0"/>
              <a:t>Этапы классификации можно представить в виде бинарного дерева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65282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AdaBoost</a:t>
            </a:r>
            <a:endParaRPr lang="ru-RU" b="1" dirty="0"/>
          </a:p>
        </p:txBody>
      </p:sp>
      <p:pic>
        <p:nvPicPr>
          <p:cNvPr id="4" name="Рисунок 3" descr="C:\Users\mylll\Google Диск\2016-2017\Семестр 1\Диплом\Matlab\ex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6" t="61917" r="8533"/>
          <a:stretch>
            <a:fillRect/>
          </a:stretch>
        </p:blipFill>
        <p:spPr bwMode="auto">
          <a:xfrm>
            <a:off x="838200" y="2644815"/>
            <a:ext cx="10515600" cy="2093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8951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AdaBoost</a:t>
            </a:r>
            <a:endParaRPr lang="ru-RU" dirty="0"/>
          </a:p>
        </p:txBody>
      </p:sp>
      <p:pic>
        <p:nvPicPr>
          <p:cNvPr id="4" name="Рисунок 3" descr="C:\Users\mylll\Desktop\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099" y="1690688"/>
            <a:ext cx="6117802" cy="4537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1848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AdaBoost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533524"/>
            <a:ext cx="5257799" cy="4645603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800" dirty="0"/>
              <a:t>Одной из главных задач алгоритма </a:t>
            </a:r>
            <a:r>
              <a:rPr lang="en-US" sz="2800" dirty="0"/>
              <a:t>AdaBoost </a:t>
            </a:r>
            <a:r>
              <a:rPr lang="ru-RU" sz="2800" dirty="0"/>
              <a:t>является нахождение порога, который наилучшим образом разделяет один класс данных от другого. По входным выборкам относящимся к различным классам можно построить плотности распределения, которые будет иметь свои показатели центра распределения.</a:t>
            </a:r>
          </a:p>
        </p:txBody>
      </p:sp>
      <p:pic>
        <p:nvPicPr>
          <p:cNvPr id="4" name="Рисунок 3" descr="C:\Users\mylll\Google Диск\2016-2017\Семестр 1\Диплом\Matlab\example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7" t="5476" r="8215" b="4762"/>
          <a:stretch>
            <a:fillRect/>
          </a:stretch>
        </p:blipFill>
        <p:spPr bwMode="auto">
          <a:xfrm>
            <a:off x="6539345" y="1533525"/>
            <a:ext cx="4814455" cy="46456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3535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AdaBoost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9092" y="2133600"/>
            <a:ext cx="4738254" cy="4470400"/>
          </a:xfrm>
        </p:spPr>
        <p:txBody>
          <a:bodyPr>
            <a:normAutofit/>
          </a:bodyPr>
          <a:lstStyle/>
          <a:p>
            <a:r>
              <a:rPr lang="ru-RU" sz="2800" dirty="0"/>
              <a:t>Н</a:t>
            </a:r>
            <a:r>
              <a:rPr lang="ru-RU" sz="2800" dirty="0" smtClean="0"/>
              <a:t>а </a:t>
            </a:r>
            <a:r>
              <a:rPr lang="ru-RU" sz="2800" dirty="0"/>
              <a:t>каждой итерации алгоритма </a:t>
            </a:r>
            <a:r>
              <a:rPr lang="en-US" sz="2800" dirty="0"/>
              <a:t>AdaBoos </a:t>
            </a:r>
            <a:r>
              <a:rPr lang="ru-RU" sz="2800" dirty="0"/>
              <a:t>находится оптимальный порог, который наилучшим образом разделяет данные на два класса, после чего веса неправильно классифициованных элементов увеличиваются</a:t>
            </a:r>
          </a:p>
        </p:txBody>
      </p:sp>
      <p:pic>
        <p:nvPicPr>
          <p:cNvPr id="4" name="Рисунок 3" descr="C:\Users\mylll\Google Диск\2016-2017\Семестр 1\Диплом\Matlab\example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" t="6192" r="7680" b="5476"/>
          <a:stretch>
            <a:fillRect/>
          </a:stretch>
        </p:blipFill>
        <p:spPr bwMode="auto">
          <a:xfrm>
            <a:off x="5777346" y="2133600"/>
            <a:ext cx="5576454" cy="447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376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Обзорная часть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Признаки Хаара</a:t>
            </a:r>
          </a:p>
          <a:p>
            <a:r>
              <a:rPr lang="ru-RU" sz="2800" dirty="0" smtClean="0"/>
              <a:t>Интегральное изображение</a:t>
            </a:r>
          </a:p>
          <a:p>
            <a:r>
              <a:rPr lang="en-US" sz="2800" dirty="0" smtClean="0"/>
              <a:t>AdaBoost</a:t>
            </a:r>
          </a:p>
          <a:p>
            <a:r>
              <a:rPr lang="ru-RU" sz="2800" dirty="0" smtClean="0"/>
              <a:t>Тестирование алгоритма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72043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AdaBoost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9092" y="2133600"/>
            <a:ext cx="4738254" cy="4470400"/>
          </a:xfrm>
        </p:spPr>
        <p:txBody>
          <a:bodyPr>
            <a:normAutofit/>
          </a:bodyPr>
          <a:lstStyle/>
          <a:p>
            <a:r>
              <a:rPr lang="ru-RU" sz="2800" dirty="0"/>
              <a:t>Н</a:t>
            </a:r>
            <a:r>
              <a:rPr lang="ru-RU" sz="2800" dirty="0" smtClean="0"/>
              <a:t>а </a:t>
            </a:r>
            <a:r>
              <a:rPr lang="ru-RU" sz="2800" dirty="0"/>
              <a:t>каждой итерации алгоритма </a:t>
            </a:r>
            <a:r>
              <a:rPr lang="en-US" sz="2800" dirty="0"/>
              <a:t>AdaBoos </a:t>
            </a:r>
            <a:r>
              <a:rPr lang="ru-RU" sz="2800" dirty="0"/>
              <a:t>находится оптимальный порог, который наилучшим образом разделяет данные на два класса, после чего веса неправильно классифициованных элементов увеличиваются</a:t>
            </a:r>
          </a:p>
        </p:txBody>
      </p:sp>
      <p:pic>
        <p:nvPicPr>
          <p:cNvPr id="5" name="Рисунок 4" descr="C:\Users\mylll\Google Диск\2016-2017\Семестр 1\Диплом\Matlab\example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7" t="5476" r="7680" b="5238"/>
          <a:stretch>
            <a:fillRect/>
          </a:stretch>
        </p:blipFill>
        <p:spPr bwMode="auto">
          <a:xfrm>
            <a:off x="5777346" y="2133600"/>
            <a:ext cx="5576454" cy="447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0922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AdaBoost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9092" y="2133600"/>
            <a:ext cx="4738254" cy="4470400"/>
          </a:xfrm>
        </p:spPr>
        <p:txBody>
          <a:bodyPr>
            <a:normAutofit/>
          </a:bodyPr>
          <a:lstStyle/>
          <a:p>
            <a:r>
              <a:rPr lang="ru-RU" sz="2800" dirty="0"/>
              <a:t>Н</a:t>
            </a:r>
            <a:r>
              <a:rPr lang="ru-RU" sz="2800" dirty="0" smtClean="0"/>
              <a:t>а </a:t>
            </a:r>
            <a:r>
              <a:rPr lang="ru-RU" sz="2800" dirty="0"/>
              <a:t>каждой итерации алгоритма </a:t>
            </a:r>
            <a:r>
              <a:rPr lang="en-US" sz="2800" dirty="0"/>
              <a:t>AdaBoos </a:t>
            </a:r>
            <a:r>
              <a:rPr lang="ru-RU" sz="2800" dirty="0"/>
              <a:t>находится оптимальный порог, который наилучшим образом разделяет данные на два класса, после чего веса неправильно классифициованных элементов увеличиваются</a:t>
            </a:r>
          </a:p>
        </p:txBody>
      </p:sp>
      <p:pic>
        <p:nvPicPr>
          <p:cNvPr id="6" name="Рисунок 5" descr="C:\Users\mylll\Google Диск\2016-2017\Семестр 1\Диплом\Matlab\example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7" t="6430" r="7501" b="5238"/>
          <a:stretch>
            <a:fillRect/>
          </a:stretch>
        </p:blipFill>
        <p:spPr bwMode="auto">
          <a:xfrm>
            <a:off x="5777346" y="2133600"/>
            <a:ext cx="5576454" cy="447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3879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Для того чтобы определить насколько хорошо происходит детектирование лиц необходимо провести необходимые результаты, такие как определение ошибок первого и второго рода.</a:t>
            </a:r>
          </a:p>
        </p:txBody>
      </p:sp>
    </p:spTree>
    <p:extLst>
      <p:ext uri="{BB962C8B-B14F-4D97-AF65-F5344CB8AC3E}">
        <p14:creationId xmlns:p14="http://schemas.microsoft.com/office/powerpoint/2010/main" val="342310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тестирования</a:t>
            </a:r>
            <a:endParaRPr lang="ru-RU" dirty="0"/>
          </a:p>
        </p:txBody>
      </p:sp>
      <p:pic>
        <p:nvPicPr>
          <p:cNvPr id="5" name="Рисунок 4" descr="C:\Users\mylll\Google Диск\2016-2017\Семестр 1\Диплом\Matlab\TPR_FP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690688"/>
            <a:ext cx="7848600" cy="4888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1079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тестирования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68018"/>
              </p:ext>
            </p:extLst>
          </p:nvPr>
        </p:nvGraphicFramePr>
        <p:xfrm>
          <a:off x="838199" y="1690688"/>
          <a:ext cx="10515601" cy="4943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4918">
                  <a:extLst>
                    <a:ext uri="{9D8B030D-6E8A-4147-A177-3AD203B41FA5}">
                      <a16:colId xmlns:a16="http://schemas.microsoft.com/office/drawing/2014/main" val="4225894970"/>
                    </a:ext>
                  </a:extLst>
                </a:gridCol>
                <a:gridCol w="2402810">
                  <a:extLst>
                    <a:ext uri="{9D8B030D-6E8A-4147-A177-3AD203B41FA5}">
                      <a16:colId xmlns:a16="http://schemas.microsoft.com/office/drawing/2014/main" val="3457350190"/>
                    </a:ext>
                  </a:extLst>
                </a:gridCol>
                <a:gridCol w="3105964">
                  <a:extLst>
                    <a:ext uri="{9D8B030D-6E8A-4147-A177-3AD203B41FA5}">
                      <a16:colId xmlns:a16="http://schemas.microsoft.com/office/drawing/2014/main" val="3048141104"/>
                    </a:ext>
                  </a:extLst>
                </a:gridCol>
                <a:gridCol w="3151909">
                  <a:extLst>
                    <a:ext uri="{9D8B030D-6E8A-4147-A177-3AD203B41FA5}">
                      <a16:colId xmlns:a16="http://schemas.microsoft.com/office/drawing/2014/main" val="962416286"/>
                    </a:ext>
                  </a:extLst>
                </a:gridCol>
              </a:tblGrid>
              <a:tr h="1179598">
                <a:tc gridSpan="2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 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 smtClean="0">
                          <a:effectLst/>
                        </a:rPr>
                        <a:t>Позитивных</a:t>
                      </a:r>
                      <a:r>
                        <a:rPr lang="ru-RU" sz="2000" kern="50" baseline="0" dirty="0" smtClean="0">
                          <a:effectLst/>
                        </a:rPr>
                        <a:t> </a:t>
                      </a:r>
                      <a:r>
                        <a:rPr lang="ru-RU" sz="2000" kern="50" dirty="0" smtClean="0">
                          <a:effectLst/>
                        </a:rPr>
                        <a:t>образцов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Негативных образцов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5895208"/>
                  </a:ext>
                </a:extLst>
              </a:tr>
              <a:tr h="556556">
                <a:tc gridSpan="2"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>
                          <a:effectLst/>
                        </a:rPr>
                        <a:t>Размер тренировочной выборки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320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>
                          <a:effectLst/>
                        </a:rPr>
                        <a:t>640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9063320"/>
                  </a:ext>
                </a:extLst>
              </a:tr>
              <a:tr h="556556">
                <a:tc gridSpan="2"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Размер тестовой выборки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>
                          <a:effectLst/>
                        </a:rPr>
                        <a:t>80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>
                          <a:effectLst/>
                        </a:rPr>
                        <a:t>160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4049440"/>
                  </a:ext>
                </a:extLst>
              </a:tr>
              <a:tr h="556556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>
                          <a:effectLst/>
                        </a:rPr>
                        <a:t>AdaBoost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Правильно классифицировано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>
                          <a:effectLst/>
                        </a:rPr>
                        <a:t>75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>
                          <a:effectLst/>
                        </a:rPr>
                        <a:t>152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9850188"/>
                  </a:ext>
                </a:extLst>
              </a:tr>
              <a:tr h="556556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>
                          <a:effectLst/>
                        </a:rPr>
                        <a:t>Coarse Gaussian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>
                          <a:effectLst/>
                        </a:rPr>
                        <a:t>67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>
                          <a:effectLst/>
                        </a:rPr>
                        <a:t>156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6513743"/>
                  </a:ext>
                </a:extLst>
              </a:tr>
              <a:tr h="1179598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Quadratic Discriminant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68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154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2896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97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Признаки Хаара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44085" y="1855474"/>
            <a:ext cx="6901152" cy="4792069"/>
          </a:xfrm>
        </p:spPr>
        <p:txBody>
          <a:bodyPr>
            <a:noAutofit/>
          </a:bodyPr>
          <a:lstStyle/>
          <a:p>
            <a:pPr algn="just"/>
            <a:r>
              <a:rPr lang="ru-RU" sz="2800" dirty="0" smtClean="0"/>
              <a:t>Признак Хаара – численное значение, характеризующееся разностью</a:t>
            </a:r>
            <a:r>
              <a:rPr lang="en-US" sz="2800" dirty="0"/>
              <a:t> </a:t>
            </a:r>
            <a:r>
              <a:rPr lang="ru-RU" sz="2800" dirty="0" smtClean="0"/>
              <a:t>суммы пикселей между черной и белой областями.</a:t>
            </a:r>
          </a:p>
          <a:p>
            <a:pPr algn="just"/>
            <a:r>
              <a:rPr lang="ru-RU" sz="2800" dirty="0" smtClean="0"/>
              <a:t>Характеристики признака:</a:t>
            </a:r>
          </a:p>
          <a:p>
            <a:pPr lvl="1" algn="just"/>
            <a:r>
              <a:rPr lang="ru-RU" sz="2800" dirty="0" smtClean="0"/>
              <a:t>Форма</a:t>
            </a:r>
          </a:p>
          <a:p>
            <a:pPr lvl="1" algn="just"/>
            <a:r>
              <a:rPr lang="ru-RU" sz="2800" dirty="0" smtClean="0"/>
              <a:t>Размер</a:t>
            </a:r>
          </a:p>
          <a:p>
            <a:pPr lvl="1" algn="just"/>
            <a:r>
              <a:rPr lang="ru-RU" sz="2800" dirty="0" smtClean="0"/>
              <a:t>Положение на изображении</a:t>
            </a:r>
            <a:endParaRPr lang="ru-RU" sz="2800" dirty="0"/>
          </a:p>
        </p:txBody>
      </p:sp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78890" y="2821822"/>
            <a:ext cx="4792070" cy="2859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193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Признаки Хаара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6180715" cy="1911927"/>
          </a:xfrm>
        </p:spPr>
        <p:txBody>
          <a:bodyPr>
            <a:noAutofit/>
          </a:bodyPr>
          <a:lstStyle/>
          <a:p>
            <a:pPr algn="just"/>
            <a:r>
              <a:rPr lang="ru-RU" sz="2800" dirty="0" smtClean="0"/>
              <a:t>Критерии вычисления признаков:</a:t>
            </a:r>
          </a:p>
          <a:p>
            <a:pPr lvl="1" algn="just"/>
            <a:r>
              <a:rPr lang="ru-RU" sz="2800" dirty="0" smtClean="0"/>
              <a:t>Нормализация</a:t>
            </a:r>
          </a:p>
          <a:p>
            <a:pPr lvl="1" algn="just"/>
            <a:r>
              <a:rPr lang="ru-RU" sz="2800" dirty="0" smtClean="0"/>
              <a:t>Серый формат</a:t>
            </a:r>
          </a:p>
          <a:p>
            <a:pPr lvl="1" algn="just"/>
            <a:r>
              <a:rPr lang="ru-RU" sz="2800" dirty="0" smtClean="0"/>
              <a:t>Изображение 24</a:t>
            </a:r>
            <a:r>
              <a:rPr lang="en-US" sz="2800" dirty="0" smtClean="0"/>
              <a:t>x24</a:t>
            </a:r>
            <a:endParaRPr lang="ru-RU" sz="2800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" t="9746" r="2736" b="7204"/>
          <a:stretch>
            <a:fillRect/>
          </a:stretch>
        </p:blipFill>
        <p:spPr bwMode="auto">
          <a:xfrm>
            <a:off x="2985257" y="4045527"/>
            <a:ext cx="5388624" cy="2239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02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Признаки Хаара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2563091"/>
          </a:xfrm>
        </p:spPr>
        <p:txBody>
          <a:bodyPr>
            <a:normAutofit/>
          </a:bodyPr>
          <a:lstStyle/>
          <a:p>
            <a:pPr algn="just"/>
            <a:r>
              <a:rPr lang="ru-RU" sz="2800" dirty="0" smtClean="0"/>
              <a:t>Основные проблемы вычисления признаков:</a:t>
            </a:r>
          </a:p>
          <a:p>
            <a:pPr lvl="1" algn="just"/>
            <a:r>
              <a:rPr lang="ru-RU" sz="2800" dirty="0" smtClean="0"/>
              <a:t>Очень большое количество(162336 для изображения 24</a:t>
            </a:r>
            <a:r>
              <a:rPr lang="en-US" sz="2800" dirty="0" smtClean="0"/>
              <a:t>x24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pPr lvl="1" algn="just"/>
            <a:r>
              <a:rPr lang="ru-RU" sz="2800" dirty="0" smtClean="0"/>
              <a:t>Время работы алгоритма</a:t>
            </a:r>
            <a:r>
              <a:rPr lang="en-US" sz="2800" dirty="0" smtClean="0"/>
              <a:t>(35 </a:t>
            </a:r>
            <a:r>
              <a:rPr lang="ru-RU" sz="2800" dirty="0" smtClean="0"/>
              <a:t>секунд для изображения 24</a:t>
            </a:r>
            <a:r>
              <a:rPr lang="en-US" sz="2800" dirty="0" smtClean="0"/>
              <a:t>x24)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2885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Интегральное изображение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235131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sz="2800" dirty="0" smtClean="0"/>
                  <a:t>Интегральное преобразование изображения – преобразование, при котором в каждом пикселе хранится сумма пикселей, находящихся левее и выше текущего.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−1;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−1;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2351314"/>
              </a:xfrm>
              <a:blipFill>
                <a:blip r:embed="rId2"/>
                <a:stretch>
                  <a:fillRect l="-1300" t="-2591" r="-1368" b="-25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" t="2013" r="1039" b="1782"/>
          <a:stretch>
            <a:fillRect/>
          </a:stretch>
        </p:blipFill>
        <p:spPr bwMode="auto">
          <a:xfrm>
            <a:off x="5003799" y="4713514"/>
            <a:ext cx="4086225" cy="1847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19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Интегральное изображение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6445" y="1690688"/>
            <a:ext cx="7419109" cy="5042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032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Интегральное изображение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5370286"/>
                <a:ext cx="8915400" cy="6096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=25+4−10−10=9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5370286"/>
                <a:ext cx="8915400" cy="609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/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905000"/>
            <a:ext cx="8845178" cy="2986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574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Интегральное изображение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800" dirty="0" smtClean="0"/>
                  <a:t>Преимущества и спользования:</a:t>
                </a:r>
              </a:p>
              <a:p>
                <a:pPr lvl="1" algn="just"/>
                <a:r>
                  <a:rPr lang="ru-RU" sz="2800" dirty="0" smtClean="0"/>
                  <a:t>Удобность вычисления каждого признака Хаара</a:t>
                </a:r>
              </a:p>
              <a:p>
                <a:pPr lvl="1" algn="just"/>
                <a:r>
                  <a:rPr lang="ru-RU" sz="2800" dirty="0" smtClean="0"/>
                  <a:t>Сокращение времени вычисления всех признаков(0.6 секунд для вычисления всех признаков)</a:t>
                </a:r>
              </a:p>
              <a:p>
                <a:pPr lvl="1" algn="just"/>
                <a:r>
                  <a:rPr lang="ru-RU" sz="2800" dirty="0" smtClean="0"/>
                  <a:t>Улучшение 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0.6</m:t>
                        </m:r>
                      </m:den>
                    </m:f>
                    <m:r>
                      <a:rPr lang="ru-RU" sz="2400" i="1">
                        <a:latin typeface="Cambria Math" panose="02040503050406030204" pitchFamily="18" charset="0"/>
                      </a:rPr>
                      <m:t>≈58.3</m:t>
                    </m:r>
                  </m:oMath>
                </a14:m>
                <a:r>
                  <a:rPr lang="ru-RU" sz="4000" dirty="0" smtClean="0"/>
                  <a:t> </a:t>
                </a:r>
                <a:r>
                  <a:rPr lang="ru-RU" sz="2800" dirty="0" smtClean="0"/>
                  <a:t>раз</a:t>
                </a:r>
                <a:endParaRPr lang="ru-RU" sz="4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0" t="-1935" r="-1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3924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500</Words>
  <Application>Microsoft Office PowerPoint</Application>
  <PresentationFormat>Широкоэкранный</PresentationFormat>
  <Paragraphs>118</Paragraphs>
  <Slides>24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Тема Office</vt:lpstr>
      <vt:lpstr>Исследование алгоритма Виолы-Джонса и его модификаций</vt:lpstr>
      <vt:lpstr>Обзорная часть</vt:lpstr>
      <vt:lpstr>Признаки Хаара</vt:lpstr>
      <vt:lpstr>Признаки Хаара</vt:lpstr>
      <vt:lpstr>Признаки Хаара</vt:lpstr>
      <vt:lpstr>Интегральное изображение</vt:lpstr>
      <vt:lpstr>Интегральное изображение</vt:lpstr>
      <vt:lpstr>Интегральное изображение</vt:lpstr>
      <vt:lpstr>Интегральное изображение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Результаты тестирования</vt:lpstr>
      <vt:lpstr>Результаты тестирования</vt:lpstr>
      <vt:lpstr>Результаты тестирования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алгоритма Виолы-Джонса</dc:title>
  <dc:creator>Евгений Сидоренко</dc:creator>
  <cp:lastModifiedBy>Евгений Сидоренко</cp:lastModifiedBy>
  <cp:revision>46</cp:revision>
  <cp:lastPrinted>2017-04-10T11:02:08Z</cp:lastPrinted>
  <dcterms:created xsi:type="dcterms:W3CDTF">2017-01-14T10:59:35Z</dcterms:created>
  <dcterms:modified xsi:type="dcterms:W3CDTF">2017-04-10T11:05:11Z</dcterms:modified>
</cp:coreProperties>
</file>