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8" r:id="rId2"/>
    <p:sldId id="258" r:id="rId3"/>
    <p:sldId id="259" r:id="rId4"/>
    <p:sldId id="260" r:id="rId5"/>
    <p:sldId id="261" r:id="rId6"/>
    <p:sldId id="263" r:id="rId7"/>
    <p:sldId id="264" r:id="rId8"/>
    <p:sldId id="262" r:id="rId9"/>
    <p:sldId id="265" r:id="rId10"/>
    <p:sldId id="269" r:id="rId11"/>
    <p:sldId id="270" r:id="rId12"/>
    <p:sldId id="266" r:id="rId13"/>
    <p:sldId id="267" r:id="rId14"/>
    <p:sldId id="276" r:id="rId15"/>
    <p:sldId id="277" r:id="rId16"/>
    <p:sldId id="278" r:id="rId17"/>
    <p:sldId id="283" r:id="rId18"/>
    <p:sldId id="279" r:id="rId19"/>
    <p:sldId id="271" r:id="rId20"/>
    <p:sldId id="272" r:id="rId21"/>
    <p:sldId id="273" r:id="rId22"/>
    <p:sldId id="274" r:id="rId23"/>
    <p:sldId id="275" r:id="rId24"/>
    <p:sldId id="281" r:id="rId25"/>
    <p:sldId id="280" r:id="rId26"/>
    <p:sldId id="28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EC894-11E2-44CC-80F2-12DD60712941}" type="datetimeFigureOut">
              <a:rPr lang="ru-RU" smtClean="0"/>
              <a:t>15.01.2017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D8ACE-0CF4-4BC1-968C-6E7AACA7D188}" type="slidenum">
              <a:rPr lang="ru-RU" smtClean="0"/>
              <a:t>‹#›</a:t>
            </a:fld>
            <a:endParaRPr lang="ru-RU"/>
          </a:p>
        </p:txBody>
      </p:sp>
    </p:spTree>
    <p:extLst>
      <p:ext uri="{BB962C8B-B14F-4D97-AF65-F5344CB8AC3E}">
        <p14:creationId xmlns:p14="http://schemas.microsoft.com/office/powerpoint/2010/main" val="50095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07D8ACE-0CF4-4BC1-968C-6E7AACA7D188}" type="slidenum">
              <a:rPr lang="ru-RU" smtClean="0"/>
              <a:t>2</a:t>
            </a:fld>
            <a:endParaRPr lang="ru-RU"/>
          </a:p>
        </p:txBody>
      </p:sp>
    </p:spTree>
    <p:extLst>
      <p:ext uri="{BB962C8B-B14F-4D97-AF65-F5344CB8AC3E}">
        <p14:creationId xmlns:p14="http://schemas.microsoft.com/office/powerpoint/2010/main" val="294084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07D8ACE-0CF4-4BC1-968C-6E7AACA7D188}" type="slidenum">
              <a:rPr lang="ru-RU" smtClean="0"/>
              <a:t>16</a:t>
            </a:fld>
            <a:endParaRPr lang="ru-RU"/>
          </a:p>
        </p:txBody>
      </p:sp>
    </p:spTree>
    <p:extLst>
      <p:ext uri="{BB962C8B-B14F-4D97-AF65-F5344CB8AC3E}">
        <p14:creationId xmlns:p14="http://schemas.microsoft.com/office/powerpoint/2010/main" val="319645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347734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418419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C5F2C-8C82-45C9-A2BF-6DB0CBD52C51}"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5029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36639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C5F2C-8C82-45C9-A2BF-6DB0CBD52C51}"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687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670722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82958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08493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42939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3A6AE9-7AAC-4594-AEAC-3D0CB8825301}" type="datetimeFigureOut">
              <a:rPr lang="ru-RU" smtClean="0"/>
              <a:t>15.01.2017</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316936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114623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03A6AE9-7AAC-4594-AEAC-3D0CB8825301}" type="datetimeFigureOut">
              <a:rPr lang="ru-RU" smtClean="0"/>
              <a:t>15.01.2017</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81580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03A6AE9-7AAC-4594-AEAC-3D0CB8825301}" type="datetimeFigureOut">
              <a:rPr lang="ru-RU" smtClean="0"/>
              <a:t>15.01.2017</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91960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A6AE9-7AAC-4594-AEAC-3D0CB8825301}" type="datetimeFigureOut">
              <a:rPr lang="ru-RU" smtClean="0"/>
              <a:t>15.01.2017</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109143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46190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03A6AE9-7AAC-4594-AEAC-3D0CB8825301}" type="datetimeFigureOut">
              <a:rPr lang="ru-RU" smtClean="0"/>
              <a:t>15.01.2017</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C5F2C-8C82-45C9-A2BF-6DB0CBD52C51}" type="slidenum">
              <a:rPr lang="ru-RU" smtClean="0"/>
              <a:t>‹#›</a:t>
            </a:fld>
            <a:endParaRPr lang="ru-RU"/>
          </a:p>
        </p:txBody>
      </p:sp>
    </p:spTree>
    <p:extLst>
      <p:ext uri="{BB962C8B-B14F-4D97-AF65-F5344CB8AC3E}">
        <p14:creationId xmlns:p14="http://schemas.microsoft.com/office/powerpoint/2010/main" val="237753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3A6AE9-7AAC-4594-AEAC-3D0CB8825301}" type="datetimeFigureOut">
              <a:rPr lang="ru-RU" smtClean="0"/>
              <a:t>15.01.2017</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C5F2C-8C82-45C9-A2BF-6DB0CBD52C51}" type="slidenum">
              <a:rPr lang="ru-RU" smtClean="0"/>
              <a:t>‹#›</a:t>
            </a:fld>
            <a:endParaRPr lang="ru-RU"/>
          </a:p>
        </p:txBody>
      </p:sp>
    </p:spTree>
    <p:extLst>
      <p:ext uri="{BB962C8B-B14F-4D97-AF65-F5344CB8AC3E}">
        <p14:creationId xmlns:p14="http://schemas.microsoft.com/office/powerpoint/2010/main" val="2157773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Обзорная часть</a:t>
            </a:r>
            <a:endParaRPr lang="ru-RU" b="1" dirty="0"/>
          </a:p>
        </p:txBody>
      </p:sp>
      <p:sp>
        <p:nvSpPr>
          <p:cNvPr id="3" name="Объект 2"/>
          <p:cNvSpPr>
            <a:spLocks noGrp="1"/>
          </p:cNvSpPr>
          <p:nvPr>
            <p:ph idx="1"/>
          </p:nvPr>
        </p:nvSpPr>
        <p:spPr/>
        <p:txBody>
          <a:bodyPr>
            <a:normAutofit/>
          </a:bodyPr>
          <a:lstStyle/>
          <a:p>
            <a:r>
              <a:rPr lang="ru-RU" sz="2800" dirty="0" smtClean="0"/>
              <a:t>Признаки Хаара</a:t>
            </a:r>
          </a:p>
          <a:p>
            <a:r>
              <a:rPr lang="ru-RU" sz="2800" dirty="0" smtClean="0"/>
              <a:t>Интегральное изображение</a:t>
            </a:r>
          </a:p>
          <a:p>
            <a:r>
              <a:rPr lang="en-US" sz="2800" dirty="0" smtClean="0"/>
              <a:t>AdaBoost</a:t>
            </a:r>
          </a:p>
          <a:p>
            <a:r>
              <a:rPr lang="ru-RU" sz="2800" dirty="0" smtClean="0"/>
              <a:t>Каскад классификаторов</a:t>
            </a:r>
          </a:p>
          <a:p>
            <a:r>
              <a:rPr lang="ru-RU" sz="2800" dirty="0" smtClean="0"/>
              <a:t>Тестирование алгоритма</a:t>
            </a:r>
            <a:endParaRPr lang="ru-RU" sz="2800" dirty="0"/>
          </a:p>
        </p:txBody>
      </p:sp>
    </p:spTree>
    <p:extLst>
      <p:ext uri="{BB962C8B-B14F-4D97-AF65-F5344CB8AC3E}">
        <p14:creationId xmlns:p14="http://schemas.microsoft.com/office/powerpoint/2010/main" val="297204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algn="just"/>
                <a:r>
                  <a:rPr lang="ru-RU" sz="2800" dirty="0" smtClean="0"/>
                  <a:t>На вход алгоритма поступает обучающая выборка и вектор классификации, элементы которого отвечают за принадлежность элементов выборки к тому или иному классу</a:t>
                </a:r>
              </a:p>
              <a:p>
                <a:pPr algn="just"/>
                <a:r>
                  <a:rPr lang="ru-RU" sz="2800" dirty="0" smtClean="0"/>
                  <a:t>Первый класс – числа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d>
                      <m:dPr>
                        <m:beg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0;1</m:t>
                        </m:r>
                      </m:e>
                    </m:d>
                  </m:oMath>
                </a14:m>
                <a:endParaRPr lang="en-US" sz="2800" b="0" dirty="0" smtClean="0">
                  <a:ea typeface="Cambria Math" panose="02040503050406030204" pitchFamily="18" charset="0"/>
                </a:endParaRPr>
              </a:p>
              <a:p>
                <a:pPr algn="just"/>
                <a:r>
                  <a:rPr lang="ru-RU" sz="2800" dirty="0" smtClean="0"/>
                  <a:t>Второй класс – числа</a:t>
                </a:r>
                <a:r>
                  <a:rPr lang="en-US" sz="2800" dirty="0" smtClean="0"/>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∈[1;2)</m:t>
                    </m:r>
                  </m:oMath>
                </a14:m>
                <a:endParaRPr lang="ru-RU" sz="2800" dirty="0" smtClean="0"/>
              </a:p>
              <a:p>
                <a:pPr algn="just"/>
                <a:endParaRPr lang="ru-RU" sz="28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300" t="-1452" r="-1368"/>
                </a:stretch>
              </a:blipFill>
            </p:spPr>
            <p:txBody>
              <a:bodyPr/>
              <a:lstStyle/>
              <a:p>
                <a:r>
                  <a:rPr lang="ru-RU">
                    <a:noFill/>
                  </a:rPr>
                  <a:t> </a:t>
                </a:r>
              </a:p>
            </p:txBody>
          </p:sp>
        </mc:Fallback>
      </mc:AlternateContent>
      <p:graphicFrame>
        <p:nvGraphicFramePr>
          <p:cNvPr id="5" name="Таблица 4"/>
          <p:cNvGraphicFramePr>
            <a:graphicFrameLocks noGrp="1"/>
          </p:cNvGraphicFramePr>
          <p:nvPr>
            <p:extLst>
              <p:ext uri="{D42A27DB-BD31-4B8C-83A1-F6EECF244321}">
                <p14:modId xmlns:p14="http://schemas.microsoft.com/office/powerpoint/2010/main" val="518091917"/>
              </p:ext>
            </p:extLst>
          </p:nvPr>
        </p:nvGraphicFramePr>
        <p:xfrm>
          <a:off x="2814777" y="5169542"/>
          <a:ext cx="8464270" cy="741680"/>
        </p:xfrm>
        <a:graphic>
          <a:graphicData uri="http://schemas.openxmlformats.org/drawingml/2006/table">
            <a:tbl>
              <a:tblPr firstRow="1" bandRow="1">
                <a:tableStyleId>{5C22544A-7EE6-4342-B048-85BDC9FD1C3A}</a:tableStyleId>
              </a:tblPr>
              <a:tblGrid>
                <a:gridCol w="2545271">
                  <a:extLst>
                    <a:ext uri="{9D8B030D-6E8A-4147-A177-3AD203B41FA5}">
                      <a16:colId xmlns:a16="http://schemas.microsoft.com/office/drawing/2014/main" val="3563857177"/>
                    </a:ext>
                  </a:extLst>
                </a:gridCol>
                <a:gridCol w="543243">
                  <a:extLst>
                    <a:ext uri="{9D8B030D-6E8A-4147-A177-3AD203B41FA5}">
                      <a16:colId xmlns:a16="http://schemas.microsoft.com/office/drawing/2014/main" val="1449511973"/>
                    </a:ext>
                  </a:extLst>
                </a:gridCol>
                <a:gridCol w="543243">
                  <a:extLst>
                    <a:ext uri="{9D8B030D-6E8A-4147-A177-3AD203B41FA5}">
                      <a16:colId xmlns:a16="http://schemas.microsoft.com/office/drawing/2014/main" val="1132754218"/>
                    </a:ext>
                  </a:extLst>
                </a:gridCol>
                <a:gridCol w="543243">
                  <a:extLst>
                    <a:ext uri="{9D8B030D-6E8A-4147-A177-3AD203B41FA5}">
                      <a16:colId xmlns:a16="http://schemas.microsoft.com/office/drawing/2014/main" val="2103985317"/>
                    </a:ext>
                  </a:extLst>
                </a:gridCol>
                <a:gridCol w="543243">
                  <a:extLst>
                    <a:ext uri="{9D8B030D-6E8A-4147-A177-3AD203B41FA5}">
                      <a16:colId xmlns:a16="http://schemas.microsoft.com/office/drawing/2014/main" val="1092104538"/>
                    </a:ext>
                  </a:extLst>
                </a:gridCol>
                <a:gridCol w="543243">
                  <a:extLst>
                    <a:ext uri="{9D8B030D-6E8A-4147-A177-3AD203B41FA5}">
                      <a16:colId xmlns:a16="http://schemas.microsoft.com/office/drawing/2014/main" val="1358828010"/>
                    </a:ext>
                  </a:extLst>
                </a:gridCol>
                <a:gridCol w="543243">
                  <a:extLst>
                    <a:ext uri="{9D8B030D-6E8A-4147-A177-3AD203B41FA5}">
                      <a16:colId xmlns:a16="http://schemas.microsoft.com/office/drawing/2014/main" val="2246980630"/>
                    </a:ext>
                  </a:extLst>
                </a:gridCol>
                <a:gridCol w="543243">
                  <a:extLst>
                    <a:ext uri="{9D8B030D-6E8A-4147-A177-3AD203B41FA5}">
                      <a16:colId xmlns:a16="http://schemas.microsoft.com/office/drawing/2014/main" val="51254248"/>
                    </a:ext>
                  </a:extLst>
                </a:gridCol>
                <a:gridCol w="543243">
                  <a:extLst>
                    <a:ext uri="{9D8B030D-6E8A-4147-A177-3AD203B41FA5}">
                      <a16:colId xmlns:a16="http://schemas.microsoft.com/office/drawing/2014/main" val="136065286"/>
                    </a:ext>
                  </a:extLst>
                </a:gridCol>
                <a:gridCol w="543243">
                  <a:extLst>
                    <a:ext uri="{9D8B030D-6E8A-4147-A177-3AD203B41FA5}">
                      <a16:colId xmlns:a16="http://schemas.microsoft.com/office/drawing/2014/main" val="1273022668"/>
                    </a:ext>
                  </a:extLst>
                </a:gridCol>
                <a:gridCol w="514906">
                  <a:extLst>
                    <a:ext uri="{9D8B030D-6E8A-4147-A177-3AD203B41FA5}">
                      <a16:colId xmlns:a16="http://schemas.microsoft.com/office/drawing/2014/main" val="2899223598"/>
                    </a:ext>
                  </a:extLst>
                </a:gridCol>
                <a:gridCol w="514906">
                  <a:extLst>
                    <a:ext uri="{9D8B030D-6E8A-4147-A177-3AD203B41FA5}">
                      <a16:colId xmlns:a16="http://schemas.microsoft.com/office/drawing/2014/main" val="3736779783"/>
                    </a:ext>
                  </a:extLst>
                </a:gridCol>
              </a:tblGrid>
              <a:tr h="370840">
                <a:tc>
                  <a:txBody>
                    <a:bodyPr/>
                    <a:lstStyle/>
                    <a:p>
                      <a:pPr algn="ctr"/>
                      <a:r>
                        <a:rPr lang="ru-RU" b="1" dirty="0" smtClean="0">
                          <a:ln>
                            <a:noFill/>
                          </a:ln>
                          <a:solidFill>
                            <a:schemeClr val="tx1"/>
                          </a:solidFill>
                        </a:rPr>
                        <a:t>Обучающая выборка</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0.5</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0.3</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0.6</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0.4</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1.5</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0.9</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1.8</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0.7</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0.1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6774081"/>
                  </a:ext>
                </a:extLst>
              </a:tr>
              <a:tr h="370840">
                <a:tc>
                  <a:txBody>
                    <a:bodyPr/>
                    <a:lstStyle/>
                    <a:p>
                      <a:pPr algn="ctr"/>
                      <a:r>
                        <a:rPr lang="ru-RU" b="1" dirty="0" smtClean="0">
                          <a:ln>
                            <a:noFill/>
                          </a:ln>
                          <a:solidFill>
                            <a:schemeClr val="tx1"/>
                          </a:solidFill>
                        </a:rPr>
                        <a:t>Вектор классификации</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b="1" dirty="0" smtClean="0">
                          <a:ln>
                            <a:noFill/>
                          </a:ln>
                          <a:solidFill>
                            <a:schemeClr val="tx1"/>
                          </a:solidFill>
                        </a:rPr>
                        <a:t>1</a:t>
                      </a:r>
                      <a:endParaRPr lang="ru-RU"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6394940"/>
                  </a:ext>
                </a:extLst>
              </a:tr>
            </a:tbl>
          </a:graphicData>
        </a:graphic>
      </p:graphicFrame>
    </p:spTree>
    <p:extLst>
      <p:ext uri="{BB962C8B-B14F-4D97-AF65-F5344CB8AC3E}">
        <p14:creationId xmlns:p14="http://schemas.microsoft.com/office/powerpoint/2010/main" val="18077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pic>
        <p:nvPicPr>
          <p:cNvPr id="6" name="Рисунок 5"/>
          <p:cNvPicPr>
            <a:picLocks noChangeAspect="1"/>
          </p:cNvPicPr>
          <p:nvPr/>
        </p:nvPicPr>
        <p:blipFill>
          <a:blip r:embed="rId2"/>
          <a:stretch>
            <a:fillRect/>
          </a:stretch>
        </p:blipFill>
        <p:spPr>
          <a:xfrm>
            <a:off x="3958452" y="1264555"/>
            <a:ext cx="6180632" cy="5334702"/>
          </a:xfrm>
          <a:prstGeom prst="rect">
            <a:avLst/>
          </a:prstGeom>
        </p:spPr>
      </p:pic>
    </p:spTree>
    <p:extLst>
      <p:ext uri="{BB962C8B-B14F-4D97-AF65-F5344CB8AC3E}">
        <p14:creationId xmlns:p14="http://schemas.microsoft.com/office/powerpoint/2010/main" val="370830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599"/>
            <a:ext cx="8915400" cy="4412343"/>
          </a:xfrm>
        </p:spPr>
        <p:txBody>
          <a:bodyPr>
            <a:noAutofit/>
          </a:bodyPr>
          <a:lstStyle/>
          <a:p>
            <a:r>
              <a:rPr lang="ru-RU" sz="2800" dirty="0" smtClean="0"/>
              <a:t>Преимущества:</a:t>
            </a:r>
          </a:p>
          <a:p>
            <a:pPr lvl="1"/>
            <a:r>
              <a:rPr lang="ru-RU" sz="2800" dirty="0"/>
              <a:t>Хорошая обобщающая способность</a:t>
            </a:r>
            <a:endParaRPr lang="en-US" sz="2800" dirty="0" smtClean="0"/>
          </a:p>
          <a:p>
            <a:pPr lvl="1"/>
            <a:r>
              <a:rPr lang="ru-RU" sz="2800" dirty="0" smtClean="0"/>
              <a:t>Улучшает точность классификации</a:t>
            </a:r>
          </a:p>
          <a:p>
            <a:pPr lvl="1"/>
            <a:r>
              <a:rPr lang="ru-RU" sz="2800" dirty="0" smtClean="0"/>
              <a:t>Используется в различных областях</a:t>
            </a:r>
          </a:p>
          <a:p>
            <a:pPr lvl="1"/>
            <a:r>
              <a:rPr lang="ru-RU" sz="2800" dirty="0" smtClean="0"/>
              <a:t>Прост в реализации</a:t>
            </a:r>
          </a:p>
          <a:p>
            <a:pPr lvl="1"/>
            <a:r>
              <a:rPr lang="ru-RU" sz="2800" dirty="0" smtClean="0"/>
              <a:t>Не склонен к переобучению</a:t>
            </a:r>
          </a:p>
          <a:p>
            <a:r>
              <a:rPr lang="ru-RU" sz="2800" dirty="0" smtClean="0"/>
              <a:t>Недостатки:</a:t>
            </a:r>
          </a:p>
          <a:p>
            <a:pPr lvl="1"/>
            <a:r>
              <a:rPr lang="ru-RU" sz="2800" dirty="0" smtClean="0"/>
              <a:t>Требует достаточно длинных обучающих выборок</a:t>
            </a:r>
            <a:endParaRPr lang="ru-RU" sz="2800" dirty="0"/>
          </a:p>
        </p:txBody>
      </p:sp>
    </p:spTree>
    <p:extLst>
      <p:ext uri="{BB962C8B-B14F-4D97-AF65-F5344CB8AC3E}">
        <p14:creationId xmlns:p14="http://schemas.microsoft.com/office/powerpoint/2010/main" val="400072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lvl="1" algn="just"/>
                <a:r>
                  <a:rPr lang="ru-RU" sz="2800" dirty="0" smtClean="0"/>
                  <a:t>Основная концепция:</a:t>
                </a:r>
              </a:p>
              <a:p>
                <a:pPr lvl="2" algn="just"/>
                <a:r>
                  <a:rPr lang="ru-RU" sz="2800" dirty="0" smtClean="0"/>
                  <a:t>Перевзвешивание весов неправильно классифицированных элементов выборки</a:t>
                </a:r>
                <a:endParaRPr lang="en-US" sz="2800" dirty="0" smtClean="0"/>
              </a:p>
              <a:p>
                <a:pPr lvl="2" algn="just"/>
                <a:r>
                  <a:rPr lang="ru-RU" sz="2800" dirty="0" smtClean="0"/>
                  <a:t>Каждый слабый классификатор работает лучше чем случайное угадывание</a:t>
                </a:r>
              </a:p>
              <a:p>
                <a:pPr lvl="2" algn="just"/>
                <a:r>
                  <a:rPr lang="ru-RU" sz="2800" dirty="0" smtClean="0"/>
                  <a:t>Построение сильного классификатора на основе слабых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𝑇</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𝑡</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nary>
                  </m:oMath>
                </a14:m>
                <a:endParaRPr lang="ru-RU" sz="28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t="-1935" r="-1368"/>
                </a:stretch>
              </a:blipFill>
            </p:spPr>
            <p:txBody>
              <a:bodyPr/>
              <a:lstStyle/>
              <a:p>
                <a:r>
                  <a:rPr lang="ru-RU">
                    <a:noFill/>
                  </a:rPr>
                  <a:t> </a:t>
                </a:r>
              </a:p>
            </p:txBody>
          </p:sp>
        </mc:Fallback>
      </mc:AlternateContent>
    </p:spTree>
    <p:extLst>
      <p:ext uri="{BB962C8B-B14F-4D97-AF65-F5344CB8AC3E}">
        <p14:creationId xmlns:p14="http://schemas.microsoft.com/office/powerpoint/2010/main" val="231018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p:txBody>
          <a:bodyPr>
            <a:normAutofit/>
          </a:bodyPr>
          <a:lstStyle/>
          <a:p>
            <a:pPr lvl="1" algn="just"/>
            <a:r>
              <a:rPr lang="ru-RU" sz="2800" dirty="0" smtClean="0"/>
              <a:t>Слабый классификатор – вектор классификации, который характеризуется:</a:t>
            </a:r>
          </a:p>
          <a:p>
            <a:pPr lvl="2" algn="just"/>
            <a:r>
              <a:rPr lang="ru-RU" sz="2600" dirty="0" smtClean="0"/>
              <a:t>Пороговым значением</a:t>
            </a:r>
          </a:p>
          <a:p>
            <a:pPr lvl="2" algn="just"/>
            <a:r>
              <a:rPr lang="ru-RU" sz="2600" dirty="0" smtClean="0"/>
              <a:t>Знаком паритета</a:t>
            </a:r>
          </a:p>
        </p:txBody>
      </p:sp>
    </p:spTree>
    <p:extLst>
      <p:ext uri="{BB962C8B-B14F-4D97-AF65-F5344CB8AC3E}">
        <p14:creationId xmlns:p14="http://schemas.microsoft.com/office/powerpoint/2010/main" val="145978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600"/>
            <a:ext cx="8915400" cy="3777622"/>
          </a:xfrm>
        </p:spPr>
        <p:txBody>
          <a:bodyPr>
            <a:normAutofit/>
          </a:bodyPr>
          <a:lstStyle/>
          <a:p>
            <a:pPr algn="just"/>
            <a:r>
              <a:rPr lang="ru-RU" sz="2800" dirty="0" smtClean="0"/>
              <a:t>Сильный классификатор – линейная комбинация слабых классификаторов. Он наиболее точно классифицирует тренировочную выборку.</a:t>
            </a:r>
          </a:p>
          <a:p>
            <a:pPr algn="just"/>
            <a:r>
              <a:rPr lang="ru-RU" sz="2800" dirty="0" smtClean="0"/>
              <a:t>Этапы классификации можно представить в виде бинарного дерева</a:t>
            </a:r>
            <a:endParaRPr lang="ru-RU" sz="2800" dirty="0"/>
          </a:p>
        </p:txBody>
      </p:sp>
    </p:spTree>
    <p:extLst>
      <p:ext uri="{BB962C8B-B14F-4D97-AF65-F5344CB8AC3E}">
        <p14:creationId xmlns:p14="http://schemas.microsoft.com/office/powerpoint/2010/main" val="126528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pic>
        <p:nvPicPr>
          <p:cNvPr id="4" name="Рисунок 3" descr="C:\Users\mylll\Google Диск\2016-2017\Семестр 1\Диплом\Matlab\ex1.png"/>
          <p:cNvPicPr/>
          <p:nvPr/>
        </p:nvPicPr>
        <p:blipFill>
          <a:blip r:embed="rId3">
            <a:extLst>
              <a:ext uri="{28A0092B-C50C-407E-A947-70E740481C1C}">
                <a14:useLocalDpi xmlns:a14="http://schemas.microsoft.com/office/drawing/2010/main" val="0"/>
              </a:ext>
            </a:extLst>
          </a:blip>
          <a:srcRect l="9186" t="61917" r="8533"/>
          <a:stretch>
            <a:fillRect/>
          </a:stretch>
        </p:blipFill>
        <p:spPr bwMode="auto">
          <a:xfrm>
            <a:off x="2589492" y="1550306"/>
            <a:ext cx="8911687" cy="1297215"/>
          </a:xfrm>
          <a:prstGeom prst="rect">
            <a:avLst/>
          </a:prstGeom>
          <a:noFill/>
          <a:ln>
            <a:noFill/>
          </a:ln>
        </p:spPr>
      </p:pic>
      <p:pic>
        <p:nvPicPr>
          <p:cNvPr id="5" name="Рисунок 4" descr="C:\Users\mylll\Google Диск\2016-2017\Семестр 1\Диплом\Matlab\ex2.png"/>
          <p:cNvPicPr/>
          <p:nvPr/>
        </p:nvPicPr>
        <p:blipFill>
          <a:blip r:embed="rId4">
            <a:extLst>
              <a:ext uri="{28A0092B-C50C-407E-A947-70E740481C1C}">
                <a14:useLocalDpi xmlns:a14="http://schemas.microsoft.com/office/drawing/2010/main" val="0"/>
              </a:ext>
            </a:extLst>
          </a:blip>
          <a:srcRect l="9343" t="64601" r="8215"/>
          <a:stretch>
            <a:fillRect/>
          </a:stretch>
        </p:blipFill>
        <p:spPr bwMode="auto">
          <a:xfrm>
            <a:off x="2589490" y="4544104"/>
            <a:ext cx="8911687" cy="942522"/>
          </a:xfrm>
          <a:prstGeom prst="rect">
            <a:avLst/>
          </a:prstGeom>
          <a:noFill/>
          <a:ln>
            <a:noFill/>
          </a:ln>
        </p:spPr>
      </p:pic>
      <p:pic>
        <p:nvPicPr>
          <p:cNvPr id="6" name="Рисунок 5" descr="C:\Users\mylll\Google Диск\2016-2017\Семестр 1\Диплом\Matlab\ex3.png"/>
          <p:cNvPicPr/>
          <p:nvPr/>
        </p:nvPicPr>
        <p:blipFill>
          <a:blip r:embed="rId5">
            <a:extLst>
              <a:ext uri="{28A0092B-C50C-407E-A947-70E740481C1C}">
                <a14:useLocalDpi xmlns:a14="http://schemas.microsoft.com/office/drawing/2010/main" val="0"/>
              </a:ext>
            </a:extLst>
          </a:blip>
          <a:srcRect l="9343" t="60297" r="8693"/>
          <a:stretch>
            <a:fillRect/>
          </a:stretch>
        </p:blipFill>
        <p:spPr bwMode="auto">
          <a:xfrm>
            <a:off x="2589489" y="5454649"/>
            <a:ext cx="8911688" cy="1120322"/>
          </a:xfrm>
          <a:prstGeom prst="rect">
            <a:avLst/>
          </a:prstGeom>
          <a:noFill/>
          <a:ln>
            <a:noFill/>
          </a:ln>
        </p:spPr>
      </p:pic>
      <p:pic>
        <p:nvPicPr>
          <p:cNvPr id="7" name="Рисунок 6" descr="C:\Users\mylll\Google Диск\2016-2017\Семестр 1\Диплом\Matlab\ex4.png"/>
          <p:cNvPicPr/>
          <p:nvPr/>
        </p:nvPicPr>
        <p:blipFill>
          <a:blip r:embed="rId6">
            <a:extLst>
              <a:ext uri="{28A0092B-C50C-407E-A947-70E740481C1C}">
                <a14:useLocalDpi xmlns:a14="http://schemas.microsoft.com/office/drawing/2010/main" val="0"/>
              </a:ext>
            </a:extLst>
          </a:blip>
          <a:srcRect l="9186" t="60297" r="8533"/>
          <a:stretch>
            <a:fillRect/>
          </a:stretch>
        </p:blipFill>
        <p:spPr bwMode="auto">
          <a:xfrm>
            <a:off x="2589491" y="2815545"/>
            <a:ext cx="8911687" cy="942522"/>
          </a:xfrm>
          <a:prstGeom prst="rect">
            <a:avLst/>
          </a:prstGeom>
          <a:noFill/>
          <a:ln>
            <a:noFill/>
          </a:ln>
        </p:spPr>
      </p:pic>
      <p:pic>
        <p:nvPicPr>
          <p:cNvPr id="8" name="Рисунок 7" descr="C:\Users\mylll\Google Диск\2016-2017\Семестр 1\Диплом\Matlab\ex5.png"/>
          <p:cNvPicPr/>
          <p:nvPr/>
        </p:nvPicPr>
        <p:blipFill>
          <a:blip r:embed="rId7">
            <a:extLst>
              <a:ext uri="{28A0092B-C50C-407E-A947-70E740481C1C}">
                <a14:useLocalDpi xmlns:a14="http://schemas.microsoft.com/office/drawing/2010/main" val="0"/>
              </a:ext>
            </a:extLst>
          </a:blip>
          <a:srcRect l="9186" t="61917" r="8533"/>
          <a:stretch>
            <a:fillRect/>
          </a:stretch>
        </p:blipFill>
        <p:spPr bwMode="auto">
          <a:xfrm>
            <a:off x="2589491" y="3758067"/>
            <a:ext cx="8911687" cy="910545"/>
          </a:xfrm>
          <a:prstGeom prst="rect">
            <a:avLst/>
          </a:prstGeom>
          <a:noFill/>
          <a:ln>
            <a:noFill/>
          </a:ln>
        </p:spPr>
      </p:pic>
    </p:spTree>
    <p:extLst>
      <p:ext uri="{BB962C8B-B14F-4D97-AF65-F5344CB8AC3E}">
        <p14:creationId xmlns:p14="http://schemas.microsoft.com/office/powerpoint/2010/main" val="105895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AdaBoost</a:t>
            </a:r>
            <a:endParaRPr lang="ru-RU" dirty="0"/>
          </a:p>
        </p:txBody>
      </p:sp>
      <p:pic>
        <p:nvPicPr>
          <p:cNvPr id="4" name="Рисунок 3" descr="C:\Users\mylll\Desktop\6.png"/>
          <p:cNvPicPr/>
          <p:nvPr/>
        </p:nvPicPr>
        <p:blipFill>
          <a:blip r:embed="rId2">
            <a:extLst>
              <a:ext uri="{28A0092B-C50C-407E-A947-70E740481C1C}">
                <a14:useLocalDpi xmlns:a14="http://schemas.microsoft.com/office/drawing/2010/main" val="0"/>
              </a:ext>
            </a:extLst>
          </a:blip>
          <a:srcRect/>
          <a:stretch>
            <a:fillRect/>
          </a:stretch>
        </p:blipFill>
        <p:spPr bwMode="auto">
          <a:xfrm>
            <a:off x="4419116" y="1905000"/>
            <a:ext cx="5259304" cy="4526382"/>
          </a:xfrm>
          <a:prstGeom prst="rect">
            <a:avLst/>
          </a:prstGeom>
          <a:noFill/>
          <a:ln>
            <a:noFill/>
          </a:ln>
        </p:spPr>
      </p:pic>
    </p:spTree>
    <p:extLst>
      <p:ext uri="{BB962C8B-B14F-4D97-AF65-F5344CB8AC3E}">
        <p14:creationId xmlns:p14="http://schemas.microsoft.com/office/powerpoint/2010/main" val="165184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89212" y="2133600"/>
                <a:ext cx="8915400" cy="4180114"/>
              </a:xfrm>
            </p:spPr>
            <p:txBody>
              <a:bodyPr>
                <a:noAutofit/>
              </a:bodyPr>
              <a:lstStyle/>
              <a:p>
                <a:pPr algn="just"/>
                <a:r>
                  <a:rPr lang="en-US" sz="2400" dirty="0" smtClean="0"/>
                  <a:t>AdaBoost </a:t>
                </a:r>
                <a:r>
                  <a:rPr lang="ru-RU" sz="2400" dirty="0" smtClean="0"/>
                  <a:t>позволяет выбрать признаки, которые лучше всего разделяют элементы на два класса. Это осуществляется путем выбора тех признаков, при обучении которых достигается наилучшая классификация</a:t>
                </a:r>
              </a:p>
              <a:p>
                <a:pPr algn="just"/>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𝐻</m:t>
                    </m:r>
                    <m:d>
                      <m:dPr>
                        <m:ctrlPr>
                          <a:rPr lang="ru-RU"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=1|</m:t>
                    </m:r>
                    <m:r>
                      <a:rPr lang="en-US" sz="2400" i="1">
                        <a:latin typeface="Cambria Math" panose="02040503050406030204" pitchFamily="18" charset="0"/>
                      </a:rPr>
                      <m:t>𝑌</m:t>
                    </m:r>
                    <m:r>
                      <a:rPr lang="en-US" sz="2400" i="1">
                        <a:latin typeface="Cambria Math" panose="02040503050406030204" pitchFamily="18" charset="0"/>
                      </a:rPr>
                      <m:t>=1)</m:t>
                    </m:r>
                  </m:oMath>
                </a14:m>
                <a:r>
                  <a:rPr lang="ru-RU" sz="2400" dirty="0" smtClean="0"/>
                  <a:t> – </a:t>
                </a:r>
                <a:r>
                  <a:rPr lang="en-US" sz="2400" dirty="0" smtClean="0"/>
                  <a:t>True positive rate</a:t>
                </a:r>
              </a:p>
              <a:p>
                <a:pPr algn="just"/>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𝐻</m:t>
                    </m:r>
                    <m:d>
                      <m:dPr>
                        <m:ctrlPr>
                          <a:rPr lang="ru-RU"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=1|</m:t>
                    </m:r>
                    <m:r>
                      <a:rPr lang="en-US" sz="2400" i="1">
                        <a:latin typeface="Cambria Math" panose="02040503050406030204" pitchFamily="18" charset="0"/>
                      </a:rPr>
                      <m:t>𝑌</m:t>
                    </m:r>
                    <m:r>
                      <a:rPr lang="en-US" sz="2400" i="1">
                        <a:latin typeface="Cambria Math" panose="02040503050406030204" pitchFamily="18" charset="0"/>
                      </a:rPr>
                      <m:t>=−1)</m:t>
                    </m:r>
                  </m:oMath>
                </a14:m>
                <a:r>
                  <a:rPr lang="en-US" sz="2400" dirty="0" smtClean="0"/>
                  <a:t> – False posotive rate</a:t>
                </a:r>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89212" y="2133600"/>
                <a:ext cx="8915400" cy="4180114"/>
              </a:xfrm>
              <a:blipFill>
                <a:blip r:embed="rId2"/>
                <a:stretch>
                  <a:fillRect l="-958" t="-1312" r="-1026"/>
                </a:stretch>
              </a:blipFill>
            </p:spPr>
            <p:txBody>
              <a:bodyPr/>
              <a:lstStyle/>
              <a:p>
                <a:r>
                  <a:rPr lang="ru-RU">
                    <a:noFill/>
                  </a:rPr>
                  <a:t> </a:t>
                </a:r>
              </a:p>
            </p:txBody>
          </p:sp>
        </mc:Fallback>
      </mc:AlternateContent>
      <p:pic>
        <p:nvPicPr>
          <p:cNvPr id="4" name="Рисунок 3"/>
          <p:cNvPicPr/>
          <p:nvPr/>
        </p:nvPicPr>
        <p:blipFill>
          <a:blip r:embed="rId3">
            <a:extLst>
              <a:ext uri="{28A0092B-C50C-407E-A947-70E740481C1C}">
                <a14:useLocalDpi xmlns:a14="http://schemas.microsoft.com/office/drawing/2010/main" val="0"/>
              </a:ext>
            </a:extLst>
          </a:blip>
          <a:srcRect l="3752" t="3426" r="2182" b="5710"/>
          <a:stretch>
            <a:fillRect/>
          </a:stretch>
        </p:blipFill>
        <p:spPr bwMode="auto">
          <a:xfrm>
            <a:off x="5069890" y="4858657"/>
            <a:ext cx="3954043" cy="1683657"/>
          </a:xfrm>
          <a:prstGeom prst="rect">
            <a:avLst/>
          </a:prstGeom>
          <a:noFill/>
          <a:ln>
            <a:noFill/>
          </a:ln>
        </p:spPr>
      </p:pic>
    </p:spTree>
    <p:extLst>
      <p:ext uri="{BB962C8B-B14F-4D97-AF65-F5344CB8AC3E}">
        <p14:creationId xmlns:p14="http://schemas.microsoft.com/office/powerpoint/2010/main" val="41431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92925" y="1533525"/>
            <a:ext cx="5059817" cy="5143046"/>
          </a:xfrm>
        </p:spPr>
        <p:txBody>
          <a:bodyPr>
            <a:normAutofit lnSpcReduction="10000"/>
          </a:bodyPr>
          <a:lstStyle/>
          <a:p>
            <a:pPr algn="just"/>
            <a:r>
              <a:rPr lang="ru-RU" sz="2800" dirty="0"/>
              <a:t>Одной из главных задач алгоритма </a:t>
            </a:r>
            <a:r>
              <a:rPr lang="en-US" sz="2800" dirty="0"/>
              <a:t>AdaBoost </a:t>
            </a:r>
            <a:r>
              <a:rPr lang="ru-RU" sz="2800" dirty="0"/>
              <a:t>является нахождение порога, который наилучшим образом разделяет один класс данных от другого. По входным выборкам относящимся к различным классам можно построить плотности распределения, которые будет иметь свои показатели центра распределения.</a:t>
            </a:r>
          </a:p>
        </p:txBody>
      </p:sp>
      <p:pic>
        <p:nvPicPr>
          <p:cNvPr id="4" name="Рисунок 3" descr="C:\Users\mylll\Google Диск\2016-2017\Семестр 1\Диплом\Matlab\example1.png"/>
          <p:cNvPicPr/>
          <p:nvPr/>
        </p:nvPicPr>
        <p:blipFill>
          <a:blip r:embed="rId2">
            <a:extLst>
              <a:ext uri="{28A0092B-C50C-407E-A947-70E740481C1C}">
                <a14:useLocalDpi xmlns:a14="http://schemas.microsoft.com/office/drawing/2010/main" val="0"/>
              </a:ext>
            </a:extLst>
          </a:blip>
          <a:srcRect l="8037" t="5476" r="8215" b="4762"/>
          <a:stretch>
            <a:fillRect/>
          </a:stretch>
        </p:blipFill>
        <p:spPr bwMode="auto">
          <a:xfrm>
            <a:off x="7810500" y="2133600"/>
            <a:ext cx="4381500" cy="3524250"/>
          </a:xfrm>
          <a:prstGeom prst="rect">
            <a:avLst/>
          </a:prstGeom>
          <a:noFill/>
          <a:ln>
            <a:noFill/>
          </a:ln>
        </p:spPr>
      </p:pic>
    </p:spTree>
    <p:extLst>
      <p:ext uri="{BB962C8B-B14F-4D97-AF65-F5344CB8AC3E}">
        <p14:creationId xmlns:p14="http://schemas.microsoft.com/office/powerpoint/2010/main" val="93353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Признаки Хаара</a:t>
            </a:r>
            <a:endParaRPr lang="ru-RU" b="1" dirty="0"/>
          </a:p>
        </p:txBody>
      </p:sp>
      <p:sp>
        <p:nvSpPr>
          <p:cNvPr id="3" name="Объект 2"/>
          <p:cNvSpPr>
            <a:spLocks noGrp="1"/>
          </p:cNvSpPr>
          <p:nvPr>
            <p:ph idx="1"/>
          </p:nvPr>
        </p:nvSpPr>
        <p:spPr>
          <a:xfrm>
            <a:off x="1744085" y="1855474"/>
            <a:ext cx="6901152" cy="4792069"/>
          </a:xfrm>
        </p:spPr>
        <p:txBody>
          <a:bodyPr>
            <a:noAutofit/>
          </a:bodyPr>
          <a:lstStyle/>
          <a:p>
            <a:pPr algn="just"/>
            <a:r>
              <a:rPr lang="ru-RU" sz="2800" dirty="0" smtClean="0"/>
              <a:t>Признак Хаара – численное значение, характеризующееся разностью</a:t>
            </a:r>
            <a:r>
              <a:rPr lang="en-US" sz="2800" dirty="0"/>
              <a:t> </a:t>
            </a:r>
            <a:r>
              <a:rPr lang="ru-RU" sz="2800" dirty="0" smtClean="0"/>
              <a:t>суммы пикселей между черной и белой областями.</a:t>
            </a:r>
          </a:p>
          <a:p>
            <a:pPr algn="just"/>
            <a:r>
              <a:rPr lang="ru-RU" sz="2800" dirty="0" smtClean="0"/>
              <a:t>Характеристики признака:</a:t>
            </a:r>
          </a:p>
          <a:p>
            <a:pPr lvl="1" algn="just"/>
            <a:r>
              <a:rPr lang="ru-RU" sz="2800" dirty="0" smtClean="0"/>
              <a:t>Форма</a:t>
            </a:r>
          </a:p>
          <a:p>
            <a:pPr lvl="1" algn="just"/>
            <a:r>
              <a:rPr lang="ru-RU" sz="2800" dirty="0" smtClean="0"/>
              <a:t>Размер</a:t>
            </a:r>
          </a:p>
          <a:p>
            <a:pPr lvl="1" algn="just"/>
            <a:r>
              <a:rPr lang="ru-RU" sz="2800" dirty="0" smtClean="0"/>
              <a:t>Положение на изображении</a:t>
            </a:r>
            <a:endParaRPr lang="ru-RU" sz="2800" dirty="0"/>
          </a:p>
        </p:txBody>
      </p:sp>
      <p:pic>
        <p:nvPicPr>
          <p:cNvPr id="6" name="Рисунок 5"/>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7678890" y="2821822"/>
            <a:ext cx="4792070" cy="2859374"/>
          </a:xfrm>
          <a:prstGeom prst="rect">
            <a:avLst/>
          </a:prstGeom>
          <a:noFill/>
          <a:ln>
            <a:noFill/>
          </a:ln>
        </p:spPr>
      </p:pic>
    </p:spTree>
    <p:extLst>
      <p:ext uri="{BB962C8B-B14F-4D97-AF65-F5344CB8AC3E}">
        <p14:creationId xmlns:p14="http://schemas.microsoft.com/office/powerpoint/2010/main" val="162193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600"/>
            <a:ext cx="4508274" cy="4470400"/>
          </a:xfrm>
        </p:spPr>
        <p:txBody>
          <a:bodyPr>
            <a:normAutofit/>
          </a:bodyPr>
          <a:lstStyle/>
          <a:p>
            <a:r>
              <a:rPr lang="ru-RU" sz="2800" dirty="0"/>
              <a:t>Н</a:t>
            </a:r>
            <a:r>
              <a:rPr lang="ru-RU" sz="2800" dirty="0" smtClean="0"/>
              <a:t>а </a:t>
            </a:r>
            <a:r>
              <a:rPr lang="ru-RU" sz="2800" dirty="0"/>
              <a:t>каждой итерации алгоритма </a:t>
            </a:r>
            <a:r>
              <a:rPr lang="en-US" sz="2800" dirty="0"/>
              <a:t>AdaBoos </a:t>
            </a:r>
            <a:r>
              <a:rPr lang="ru-RU" sz="2800" dirty="0"/>
              <a:t>находится оптимальный порог, который наилучшим образом разделяет данные на два класса, после чего веса неправильно классифициованных элементов увеличиваются</a:t>
            </a:r>
          </a:p>
        </p:txBody>
      </p:sp>
      <p:pic>
        <p:nvPicPr>
          <p:cNvPr id="4" name="Рисунок 3" descr="C:\Users\mylll\Google Диск\2016-2017\Семестр 1\Диплом\Matlab\example2.png"/>
          <p:cNvPicPr/>
          <p:nvPr/>
        </p:nvPicPr>
        <p:blipFill>
          <a:blip r:embed="rId2">
            <a:extLst>
              <a:ext uri="{28A0092B-C50C-407E-A947-70E740481C1C}">
                <a14:useLocalDpi xmlns:a14="http://schemas.microsoft.com/office/drawing/2010/main" val="0"/>
              </a:ext>
            </a:extLst>
          </a:blip>
          <a:srcRect l="8215" t="6192" r="7680" b="5476"/>
          <a:stretch>
            <a:fillRect/>
          </a:stretch>
        </p:blipFill>
        <p:spPr bwMode="auto">
          <a:xfrm>
            <a:off x="7097486" y="2133600"/>
            <a:ext cx="4407126" cy="3536811"/>
          </a:xfrm>
          <a:prstGeom prst="rect">
            <a:avLst/>
          </a:prstGeom>
          <a:noFill/>
          <a:ln>
            <a:noFill/>
          </a:ln>
        </p:spPr>
      </p:pic>
    </p:spTree>
    <p:extLst>
      <p:ext uri="{BB962C8B-B14F-4D97-AF65-F5344CB8AC3E}">
        <p14:creationId xmlns:p14="http://schemas.microsoft.com/office/powerpoint/2010/main" val="2023762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600"/>
            <a:ext cx="4508274" cy="4470400"/>
          </a:xfrm>
        </p:spPr>
        <p:txBody>
          <a:bodyPr>
            <a:normAutofit/>
          </a:bodyPr>
          <a:lstStyle/>
          <a:p>
            <a:r>
              <a:rPr lang="ru-RU" sz="2800" dirty="0"/>
              <a:t>Н</a:t>
            </a:r>
            <a:r>
              <a:rPr lang="ru-RU" sz="2800" dirty="0" smtClean="0"/>
              <a:t>а </a:t>
            </a:r>
            <a:r>
              <a:rPr lang="ru-RU" sz="2800" dirty="0"/>
              <a:t>каждой итерации алгоритма </a:t>
            </a:r>
            <a:r>
              <a:rPr lang="en-US" sz="2800" dirty="0"/>
              <a:t>AdaBoos </a:t>
            </a:r>
            <a:r>
              <a:rPr lang="ru-RU" sz="2800" dirty="0"/>
              <a:t>находится оптимальный порог, который наилучшим образом разделяет данные на два класса, после чего веса неправильно классифициованных элементов увеличиваются</a:t>
            </a:r>
          </a:p>
        </p:txBody>
      </p:sp>
      <p:pic>
        <p:nvPicPr>
          <p:cNvPr id="5" name="Рисунок 4" descr="C:\Users\mylll\Google Диск\2016-2017\Семестр 1\Диплом\Matlab\example3.png"/>
          <p:cNvPicPr/>
          <p:nvPr/>
        </p:nvPicPr>
        <p:blipFill>
          <a:blip r:embed="rId2">
            <a:extLst>
              <a:ext uri="{28A0092B-C50C-407E-A947-70E740481C1C}">
                <a14:useLocalDpi xmlns:a14="http://schemas.microsoft.com/office/drawing/2010/main" val="0"/>
              </a:ext>
            </a:extLst>
          </a:blip>
          <a:srcRect l="8037" t="5476" r="7680" b="5238"/>
          <a:stretch>
            <a:fillRect/>
          </a:stretch>
        </p:blipFill>
        <p:spPr bwMode="auto">
          <a:xfrm>
            <a:off x="7097486" y="2133599"/>
            <a:ext cx="4411666" cy="3686629"/>
          </a:xfrm>
          <a:prstGeom prst="rect">
            <a:avLst/>
          </a:prstGeom>
          <a:noFill/>
          <a:ln>
            <a:noFill/>
          </a:ln>
        </p:spPr>
      </p:pic>
    </p:spTree>
    <p:extLst>
      <p:ext uri="{BB962C8B-B14F-4D97-AF65-F5344CB8AC3E}">
        <p14:creationId xmlns:p14="http://schemas.microsoft.com/office/powerpoint/2010/main" val="234363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600"/>
            <a:ext cx="4508274" cy="4470400"/>
          </a:xfrm>
        </p:spPr>
        <p:txBody>
          <a:bodyPr>
            <a:normAutofit/>
          </a:bodyPr>
          <a:lstStyle/>
          <a:p>
            <a:r>
              <a:rPr lang="ru-RU" sz="2800" dirty="0"/>
              <a:t>Н</a:t>
            </a:r>
            <a:r>
              <a:rPr lang="ru-RU" sz="2800" dirty="0" smtClean="0"/>
              <a:t>а </a:t>
            </a:r>
            <a:r>
              <a:rPr lang="ru-RU" sz="2800" dirty="0"/>
              <a:t>каждой итерации алгоритма </a:t>
            </a:r>
            <a:r>
              <a:rPr lang="en-US" sz="2800" dirty="0"/>
              <a:t>AdaBoos </a:t>
            </a:r>
            <a:r>
              <a:rPr lang="ru-RU" sz="2800" dirty="0"/>
              <a:t>находится оптимальный порог, который наилучшим образом разделяет данные на два класса, после чего веса неправильно классифициованных элементов увеличиваются</a:t>
            </a:r>
          </a:p>
        </p:txBody>
      </p:sp>
      <p:pic>
        <p:nvPicPr>
          <p:cNvPr id="6" name="Рисунок 5" descr="C:\Users\mylll\Google Диск\2016-2017\Семестр 1\Диплом\Matlab\example4.png"/>
          <p:cNvPicPr/>
          <p:nvPr/>
        </p:nvPicPr>
        <p:blipFill>
          <a:blip r:embed="rId2">
            <a:extLst>
              <a:ext uri="{28A0092B-C50C-407E-A947-70E740481C1C}">
                <a14:useLocalDpi xmlns:a14="http://schemas.microsoft.com/office/drawing/2010/main" val="0"/>
              </a:ext>
            </a:extLst>
          </a:blip>
          <a:srcRect l="8037" t="6430" r="7501" b="5238"/>
          <a:stretch>
            <a:fillRect/>
          </a:stretch>
        </p:blipFill>
        <p:spPr bwMode="auto">
          <a:xfrm>
            <a:off x="7097486" y="2133600"/>
            <a:ext cx="4407126" cy="3462742"/>
          </a:xfrm>
          <a:prstGeom prst="rect">
            <a:avLst/>
          </a:prstGeom>
          <a:noFill/>
          <a:ln>
            <a:noFill/>
          </a:ln>
        </p:spPr>
      </p:pic>
    </p:spTree>
    <p:extLst>
      <p:ext uri="{BB962C8B-B14F-4D97-AF65-F5344CB8AC3E}">
        <p14:creationId xmlns:p14="http://schemas.microsoft.com/office/powerpoint/2010/main" val="1338390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Каскад классификаторов</a:t>
            </a:r>
            <a:endParaRPr lang="ru-RU" b="1" dirty="0"/>
          </a:p>
        </p:txBody>
      </p:sp>
      <p:sp>
        <p:nvSpPr>
          <p:cNvPr id="3" name="Объект 2"/>
          <p:cNvSpPr>
            <a:spLocks noGrp="1"/>
          </p:cNvSpPr>
          <p:nvPr>
            <p:ph idx="1"/>
          </p:nvPr>
        </p:nvSpPr>
        <p:spPr/>
        <p:txBody>
          <a:bodyPr>
            <a:normAutofit/>
          </a:bodyPr>
          <a:lstStyle/>
          <a:p>
            <a:pPr algn="just"/>
            <a:r>
              <a:rPr lang="ru-RU" sz="2800" dirty="0"/>
              <a:t>Сильный классификатор позволяет сократить время вычислений, тем самым повысить производительность системы. Однако такого улучшения не всегда достаточно, например для низкопроизводительных процессоров в цифровых фотоаппаратах и другой электронной технике. Для этого используют каскады классификаторов</a:t>
            </a:r>
          </a:p>
        </p:txBody>
      </p:sp>
    </p:spTree>
    <p:extLst>
      <p:ext uri="{BB962C8B-B14F-4D97-AF65-F5344CB8AC3E}">
        <p14:creationId xmlns:p14="http://schemas.microsoft.com/office/powerpoint/2010/main" val="1132258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Каскад классификаторов</a:t>
            </a:r>
            <a:endParaRPr lang="ru-RU" b="1" dirty="0"/>
          </a:p>
        </p:txBody>
      </p:sp>
      <p:sp>
        <p:nvSpPr>
          <p:cNvPr id="3" name="Объект 2"/>
          <p:cNvSpPr>
            <a:spLocks noGrp="1"/>
          </p:cNvSpPr>
          <p:nvPr>
            <p:ph idx="1"/>
          </p:nvPr>
        </p:nvSpPr>
        <p:spPr>
          <a:xfrm>
            <a:off x="2589212" y="2133600"/>
            <a:ext cx="6090331" cy="3777622"/>
          </a:xfrm>
        </p:spPr>
        <p:txBody>
          <a:bodyPr>
            <a:normAutofit/>
          </a:bodyPr>
          <a:lstStyle/>
          <a:p>
            <a:pPr algn="just"/>
            <a:r>
              <a:rPr lang="ru-RU" sz="2800" dirty="0" smtClean="0"/>
              <a:t>Каскад состоит из нескольких стадий</a:t>
            </a:r>
          </a:p>
          <a:p>
            <a:pPr algn="just"/>
            <a:r>
              <a:rPr lang="ru-RU" sz="2800" dirty="0" smtClean="0"/>
              <a:t>Каждая стадия содержит определенное количество признаков</a:t>
            </a:r>
          </a:p>
          <a:p>
            <a:pPr algn="just"/>
            <a:r>
              <a:rPr lang="ru-RU" sz="2800" dirty="0" smtClean="0"/>
              <a:t>После прохождения каждой стадии большинство изображений, не содержащих лиц отсеивается</a:t>
            </a:r>
            <a:endParaRPr lang="ru-RU" sz="28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059497902"/>
              </p:ext>
            </p:extLst>
          </p:nvPr>
        </p:nvGraphicFramePr>
        <p:xfrm>
          <a:off x="7048768" y="1483998"/>
          <a:ext cx="5467350" cy="5076825"/>
        </p:xfrm>
        <a:graphic>
          <a:graphicData uri="http://schemas.openxmlformats.org/presentationml/2006/ole">
            <mc:AlternateContent xmlns:mc="http://schemas.openxmlformats.org/markup-compatibility/2006">
              <mc:Choice xmlns:v="urn:schemas-microsoft-com:vml" Requires="v">
                <p:oleObj spid="_x0000_s1055" name="Visio" r:id="rId3" imgW="6505575" imgH="6039020" progId="Visio.Drawing.15">
                  <p:embed/>
                </p:oleObj>
              </mc:Choice>
              <mc:Fallback>
                <p:oleObj name="Visio" r:id="rId3" imgW="6505575" imgH="603902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768" y="1483998"/>
                        <a:ext cx="5467350" cy="507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9094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Каскад классификаторов</a:t>
            </a:r>
            <a:endParaRPr lang="ru-RU" b="1" dirty="0"/>
          </a:p>
        </p:txBody>
      </p:sp>
      <p:sp>
        <p:nvSpPr>
          <p:cNvPr id="3" name="Объект 2"/>
          <p:cNvSpPr>
            <a:spLocks noGrp="1"/>
          </p:cNvSpPr>
          <p:nvPr>
            <p:ph idx="1"/>
          </p:nvPr>
        </p:nvSpPr>
        <p:spPr/>
        <p:txBody>
          <a:bodyPr>
            <a:normAutofit/>
          </a:bodyPr>
          <a:lstStyle/>
          <a:p>
            <a:pPr algn="just"/>
            <a:r>
              <a:rPr lang="ru-RU" sz="2800" dirty="0" smtClean="0"/>
              <a:t>Основной целью каскада является расположение сильных классификаторов таким образом, чтобы на первых стадиях классификации признаки отсеивали все изображения, не содержащие лиц. Таким образом вычисления концентрируются только на тех областях, на которых возможно присутствует лицо.</a:t>
            </a:r>
            <a:endParaRPr lang="ru-RU" sz="2800" dirty="0"/>
          </a:p>
        </p:txBody>
      </p:sp>
    </p:spTree>
    <p:extLst>
      <p:ext uri="{BB962C8B-B14F-4D97-AF65-F5344CB8AC3E}">
        <p14:creationId xmlns:p14="http://schemas.microsoft.com/office/powerpoint/2010/main" val="2549218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Тестирование алгоритма</a:t>
            </a:r>
            <a:endParaRPr lang="ru-RU" b="1" dirty="0"/>
          </a:p>
        </p:txBody>
      </p:sp>
      <p:pic>
        <p:nvPicPr>
          <p:cNvPr id="4" name="Объект 3" descr="C:\Users\mylll\Google Диск\2016-2017\Семестр 1\Диплом\Matlab\faces_res.png"/>
          <p:cNvPicPr>
            <a:picLocks noGrp="1"/>
          </p:cNvPicPr>
          <p:nvPr>
            <p:ph idx="1"/>
          </p:nvPr>
        </p:nvPicPr>
        <p:blipFill>
          <a:blip r:embed="rId2">
            <a:extLst>
              <a:ext uri="{28A0092B-C50C-407E-A947-70E740481C1C}">
                <a14:useLocalDpi xmlns:a14="http://schemas.microsoft.com/office/drawing/2010/main" val="0"/>
              </a:ext>
            </a:extLst>
          </a:blip>
          <a:srcRect l="10896" t="18497" r="10652" b="26036"/>
          <a:stretch>
            <a:fillRect/>
          </a:stretch>
        </p:blipFill>
        <p:spPr bwMode="auto">
          <a:xfrm>
            <a:off x="3216996" y="1264555"/>
            <a:ext cx="7663543" cy="5107969"/>
          </a:xfrm>
          <a:prstGeom prst="rect">
            <a:avLst/>
          </a:prstGeom>
          <a:noFill/>
          <a:ln>
            <a:noFill/>
          </a:ln>
        </p:spPr>
      </p:pic>
    </p:spTree>
    <p:extLst>
      <p:ext uri="{BB962C8B-B14F-4D97-AF65-F5344CB8AC3E}">
        <p14:creationId xmlns:p14="http://schemas.microsoft.com/office/powerpoint/2010/main" val="29317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Признаки Хаара</a:t>
            </a:r>
            <a:endParaRPr lang="ru-RU" b="1" dirty="0"/>
          </a:p>
        </p:txBody>
      </p:sp>
      <p:sp>
        <p:nvSpPr>
          <p:cNvPr id="3" name="Объект 2"/>
          <p:cNvSpPr>
            <a:spLocks noGrp="1"/>
          </p:cNvSpPr>
          <p:nvPr>
            <p:ph idx="1"/>
          </p:nvPr>
        </p:nvSpPr>
        <p:spPr>
          <a:xfrm>
            <a:off x="2589212" y="2133600"/>
            <a:ext cx="6180715" cy="4151086"/>
          </a:xfrm>
        </p:spPr>
        <p:txBody>
          <a:bodyPr>
            <a:noAutofit/>
          </a:bodyPr>
          <a:lstStyle/>
          <a:p>
            <a:pPr algn="just"/>
            <a:r>
              <a:rPr lang="ru-RU" sz="2800" dirty="0" smtClean="0"/>
              <a:t>Критерии вычисления признаков:</a:t>
            </a:r>
          </a:p>
          <a:p>
            <a:pPr lvl="1" algn="just"/>
            <a:r>
              <a:rPr lang="ru-RU" sz="2800" dirty="0" smtClean="0"/>
              <a:t>Нормализация</a:t>
            </a:r>
          </a:p>
          <a:p>
            <a:pPr lvl="1" algn="just"/>
            <a:r>
              <a:rPr lang="ru-RU" sz="2800" dirty="0" smtClean="0"/>
              <a:t>Серый формат</a:t>
            </a:r>
          </a:p>
          <a:p>
            <a:pPr lvl="1" algn="just"/>
            <a:r>
              <a:rPr lang="ru-RU" sz="2800" dirty="0" smtClean="0"/>
              <a:t>Изображение 24</a:t>
            </a:r>
            <a:r>
              <a:rPr lang="en-US" sz="2800" dirty="0" smtClean="0"/>
              <a:t>x24</a:t>
            </a:r>
            <a:endParaRPr lang="ru-RU" sz="2800" dirty="0"/>
          </a:p>
        </p:txBody>
      </p:sp>
      <p:pic>
        <p:nvPicPr>
          <p:cNvPr id="5" name="Рисунок 4"/>
          <p:cNvPicPr/>
          <p:nvPr/>
        </p:nvPicPr>
        <p:blipFill>
          <a:blip r:embed="rId2">
            <a:extLst>
              <a:ext uri="{28A0092B-C50C-407E-A947-70E740481C1C}">
                <a14:useLocalDpi xmlns:a14="http://schemas.microsoft.com/office/drawing/2010/main" val="0"/>
              </a:ext>
            </a:extLst>
          </a:blip>
          <a:srcRect l="2946" t="9746" r="2736" b="7204"/>
          <a:stretch>
            <a:fillRect/>
          </a:stretch>
        </p:blipFill>
        <p:spPr bwMode="auto">
          <a:xfrm>
            <a:off x="3545969" y="4417786"/>
            <a:ext cx="4267200" cy="1866900"/>
          </a:xfrm>
          <a:prstGeom prst="rect">
            <a:avLst/>
          </a:prstGeom>
          <a:noFill/>
          <a:ln>
            <a:noFill/>
          </a:ln>
        </p:spPr>
      </p:pic>
    </p:spTree>
    <p:extLst>
      <p:ext uri="{BB962C8B-B14F-4D97-AF65-F5344CB8AC3E}">
        <p14:creationId xmlns:p14="http://schemas.microsoft.com/office/powerpoint/2010/main" val="342702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Признаки Хаара</a:t>
            </a:r>
            <a:endParaRPr lang="ru-RU" b="1" dirty="0"/>
          </a:p>
        </p:txBody>
      </p:sp>
      <p:sp>
        <p:nvSpPr>
          <p:cNvPr id="3" name="Объект 2"/>
          <p:cNvSpPr>
            <a:spLocks noGrp="1"/>
          </p:cNvSpPr>
          <p:nvPr>
            <p:ph idx="1"/>
          </p:nvPr>
        </p:nvSpPr>
        <p:spPr>
          <a:xfrm>
            <a:off x="2589212" y="2133599"/>
            <a:ext cx="8915400" cy="2563091"/>
          </a:xfrm>
        </p:spPr>
        <p:txBody>
          <a:bodyPr>
            <a:normAutofit/>
          </a:bodyPr>
          <a:lstStyle/>
          <a:p>
            <a:pPr algn="just"/>
            <a:r>
              <a:rPr lang="ru-RU" sz="2800" dirty="0" smtClean="0"/>
              <a:t>Основные проблемы вычисления признаков:</a:t>
            </a:r>
          </a:p>
          <a:p>
            <a:pPr lvl="1" algn="just"/>
            <a:r>
              <a:rPr lang="ru-RU" sz="2800" dirty="0" smtClean="0"/>
              <a:t>Очень большое количество(162336 для изображения 24</a:t>
            </a:r>
            <a:r>
              <a:rPr lang="en-US" sz="2800" dirty="0" smtClean="0"/>
              <a:t>x24</a:t>
            </a:r>
            <a:r>
              <a:rPr lang="ru-RU" sz="2800" dirty="0" smtClean="0"/>
              <a:t>)</a:t>
            </a:r>
            <a:endParaRPr lang="en-US" sz="2800" dirty="0" smtClean="0"/>
          </a:p>
          <a:p>
            <a:pPr lvl="1" algn="just"/>
            <a:r>
              <a:rPr lang="ru-RU" sz="2800" dirty="0" smtClean="0"/>
              <a:t>Время работы алгоритма</a:t>
            </a:r>
            <a:r>
              <a:rPr lang="en-US" sz="2800" dirty="0" smtClean="0"/>
              <a:t>(35 </a:t>
            </a:r>
            <a:r>
              <a:rPr lang="ru-RU" sz="2800" dirty="0" smtClean="0"/>
              <a:t>секунд для изображения 24</a:t>
            </a:r>
            <a:r>
              <a:rPr lang="en-US" sz="2800" dirty="0" smtClean="0"/>
              <a:t>x24)</a:t>
            </a:r>
            <a:endParaRPr lang="ru-RU" sz="2800" dirty="0"/>
          </a:p>
        </p:txBody>
      </p:sp>
    </p:spTree>
    <p:extLst>
      <p:ext uri="{BB962C8B-B14F-4D97-AF65-F5344CB8AC3E}">
        <p14:creationId xmlns:p14="http://schemas.microsoft.com/office/powerpoint/2010/main" val="242885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Интегральное изображение</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89212" y="2133600"/>
                <a:ext cx="8915400" cy="2351314"/>
              </a:xfrm>
            </p:spPr>
            <p:txBody>
              <a:bodyPr>
                <a:normAutofit/>
              </a:bodyPr>
              <a:lstStyle/>
              <a:p>
                <a:pPr algn="just"/>
                <a:r>
                  <a:rPr lang="ru-RU" sz="2800" dirty="0" smtClean="0"/>
                  <a:t>Интегральное преобразование изображения – преобразование, при котором в </a:t>
                </a:r>
                <a:r>
                  <a:rPr lang="ru-RU" sz="2800" dirty="0" smtClean="0"/>
                  <a:t>каждом </a:t>
                </a:r>
                <a:r>
                  <a:rPr lang="ru-RU" sz="2800" dirty="0" smtClean="0"/>
                  <a:t>пикселе хранится сумма пикселей, находящихся левее и выше текущего.</a:t>
                </a:r>
              </a:p>
              <a:p>
                <a:pPr algn="just"/>
                <a14:m>
                  <m:oMath xmlns:m="http://schemas.openxmlformats.org/officeDocument/2006/math">
                    <m:r>
                      <a:rPr lang="ru-RU" sz="2400" i="1">
                        <a:latin typeface="Cambria Math" panose="02040503050406030204" pitchFamily="18" charset="0"/>
                      </a:rPr>
                      <m:t>𝐼</m:t>
                    </m:r>
                    <m:d>
                      <m:dPr>
                        <m:ctrlPr>
                          <a:rPr lang="ru-RU" sz="2400" i="1">
                            <a:latin typeface="Cambria Math" panose="02040503050406030204" pitchFamily="18" charset="0"/>
                          </a:rPr>
                        </m:ctrlPr>
                      </m:dPr>
                      <m:e>
                        <m:r>
                          <a:rPr lang="ru-RU" sz="2400" i="1">
                            <a:latin typeface="Cambria Math" panose="02040503050406030204" pitchFamily="18" charset="0"/>
                          </a:rPr>
                          <m:t>𝑋</m:t>
                        </m:r>
                      </m:e>
                    </m:d>
                    <m:r>
                      <a:rPr lang="ru-RU" sz="2400" i="1">
                        <a:latin typeface="Cambria Math" panose="02040503050406030204" pitchFamily="18" charset="0"/>
                      </a:rPr>
                      <m:t>=</m:t>
                    </m:r>
                    <m:r>
                      <a:rPr lang="ru-RU" sz="2400" i="1">
                        <a:latin typeface="Cambria Math" panose="02040503050406030204" pitchFamily="18" charset="0"/>
                      </a:rPr>
                      <m:t>𝑋</m:t>
                    </m:r>
                    <m:d>
                      <m:dPr>
                        <m:begChr m:val="["/>
                        <m:endChr m:val="]"/>
                        <m:ctrlPr>
                          <a:rPr lang="ru-RU" sz="2400" i="1">
                            <a:latin typeface="Cambria Math" panose="02040503050406030204" pitchFamily="18" charset="0"/>
                          </a:rPr>
                        </m:ctrlPr>
                      </m:dPr>
                      <m:e>
                        <m:r>
                          <a:rPr lang="ru-RU" sz="2400" i="1">
                            <a:latin typeface="Cambria Math" panose="02040503050406030204" pitchFamily="18" charset="0"/>
                          </a:rPr>
                          <m:t>𝑖</m:t>
                        </m:r>
                        <m:r>
                          <a:rPr lang="ru-RU" sz="2400" i="1">
                            <a:latin typeface="Cambria Math" panose="02040503050406030204" pitchFamily="18" charset="0"/>
                          </a:rPr>
                          <m:t>;</m:t>
                        </m:r>
                        <m:r>
                          <a:rPr lang="ru-RU" sz="2400" i="1">
                            <a:latin typeface="Cambria Math" panose="02040503050406030204" pitchFamily="18" charset="0"/>
                          </a:rPr>
                          <m:t>𝑗</m:t>
                        </m:r>
                      </m:e>
                    </m:d>
                    <m:r>
                      <a:rPr lang="ru-RU" sz="2400" i="1">
                        <a:latin typeface="Cambria Math" panose="02040503050406030204" pitchFamily="18" charset="0"/>
                      </a:rPr>
                      <m:t>+</m:t>
                    </m:r>
                    <m:r>
                      <a:rPr lang="ru-RU" sz="2400" i="1">
                        <a:latin typeface="Cambria Math" panose="02040503050406030204" pitchFamily="18" charset="0"/>
                      </a:rPr>
                      <m:t>𝑋</m:t>
                    </m:r>
                    <m:d>
                      <m:dPr>
                        <m:begChr m:val="["/>
                        <m:endChr m:val="]"/>
                        <m:ctrlPr>
                          <a:rPr lang="ru-RU" sz="2400" i="1">
                            <a:latin typeface="Cambria Math" panose="02040503050406030204" pitchFamily="18" charset="0"/>
                          </a:rPr>
                        </m:ctrlPr>
                      </m:dPr>
                      <m:e>
                        <m:r>
                          <a:rPr lang="ru-RU" sz="2400" i="1">
                            <a:latin typeface="Cambria Math" panose="02040503050406030204" pitchFamily="18" charset="0"/>
                          </a:rPr>
                          <m:t>𝑖</m:t>
                        </m:r>
                        <m:r>
                          <a:rPr lang="ru-RU" sz="2400" i="1">
                            <a:latin typeface="Cambria Math" panose="02040503050406030204" pitchFamily="18" charset="0"/>
                          </a:rPr>
                          <m:t>−1; </m:t>
                        </m:r>
                        <m:r>
                          <a:rPr lang="ru-RU" sz="2400" i="1">
                            <a:latin typeface="Cambria Math" panose="02040503050406030204" pitchFamily="18" charset="0"/>
                          </a:rPr>
                          <m:t>𝑗</m:t>
                        </m:r>
                      </m:e>
                    </m:d>
                    <m:r>
                      <a:rPr lang="ru-RU" sz="2400" i="1">
                        <a:latin typeface="Cambria Math" panose="02040503050406030204" pitchFamily="18" charset="0"/>
                      </a:rPr>
                      <m:t>+</m:t>
                    </m:r>
                    <m:r>
                      <a:rPr lang="ru-RU" sz="2400" i="1">
                        <a:latin typeface="Cambria Math" panose="02040503050406030204" pitchFamily="18" charset="0"/>
                      </a:rPr>
                      <m:t>𝑋</m:t>
                    </m:r>
                    <m:d>
                      <m:dPr>
                        <m:begChr m:val="["/>
                        <m:endChr m:val="]"/>
                        <m:ctrlPr>
                          <a:rPr lang="ru-RU" sz="2400" i="1">
                            <a:latin typeface="Cambria Math" panose="02040503050406030204" pitchFamily="18" charset="0"/>
                          </a:rPr>
                        </m:ctrlPr>
                      </m:dPr>
                      <m:e>
                        <m:r>
                          <a:rPr lang="ru-RU" sz="2400" i="1">
                            <a:latin typeface="Cambria Math" panose="02040503050406030204" pitchFamily="18" charset="0"/>
                          </a:rPr>
                          <m:t>𝑖</m:t>
                        </m:r>
                        <m:r>
                          <a:rPr lang="ru-RU" sz="2400" i="1">
                            <a:latin typeface="Cambria Math" panose="02040503050406030204" pitchFamily="18" charset="0"/>
                          </a:rPr>
                          <m:t>; </m:t>
                        </m:r>
                        <m:r>
                          <a:rPr lang="ru-RU" sz="2400" i="1">
                            <a:latin typeface="Cambria Math" panose="02040503050406030204" pitchFamily="18" charset="0"/>
                          </a:rPr>
                          <m:t>𝑗</m:t>
                        </m:r>
                        <m:r>
                          <a:rPr lang="ru-RU" sz="2400" i="1">
                            <a:latin typeface="Cambria Math" panose="02040503050406030204" pitchFamily="18" charset="0"/>
                          </a:rPr>
                          <m:t>−1</m:t>
                        </m:r>
                      </m:e>
                    </m:d>
                    <m:r>
                      <a:rPr lang="ru-RU" sz="2400" i="1">
                        <a:latin typeface="Cambria Math" panose="02040503050406030204" pitchFamily="18" charset="0"/>
                      </a:rPr>
                      <m:t>−</m:t>
                    </m:r>
                    <m:r>
                      <a:rPr lang="ru-RU" sz="2400" i="1">
                        <a:latin typeface="Cambria Math" panose="02040503050406030204" pitchFamily="18" charset="0"/>
                      </a:rPr>
                      <m:t>𝑋</m:t>
                    </m:r>
                    <m:d>
                      <m:dPr>
                        <m:begChr m:val="["/>
                        <m:endChr m:val="]"/>
                        <m:ctrlPr>
                          <a:rPr lang="ru-RU" sz="2400" i="1">
                            <a:latin typeface="Cambria Math" panose="02040503050406030204" pitchFamily="18" charset="0"/>
                          </a:rPr>
                        </m:ctrlPr>
                      </m:dPr>
                      <m:e>
                        <m:r>
                          <a:rPr lang="ru-RU" sz="2400" i="1">
                            <a:latin typeface="Cambria Math" panose="02040503050406030204" pitchFamily="18" charset="0"/>
                          </a:rPr>
                          <m:t>𝑖</m:t>
                        </m:r>
                        <m:r>
                          <a:rPr lang="ru-RU" sz="2400" i="1">
                            <a:latin typeface="Cambria Math" panose="02040503050406030204" pitchFamily="18" charset="0"/>
                          </a:rPr>
                          <m:t>−1; </m:t>
                        </m:r>
                        <m:r>
                          <a:rPr lang="ru-RU" sz="2400" i="1">
                            <a:latin typeface="Cambria Math" panose="02040503050406030204" pitchFamily="18" charset="0"/>
                          </a:rPr>
                          <m:t>𝑗</m:t>
                        </m:r>
                        <m:r>
                          <a:rPr lang="ru-RU" sz="2400" i="1">
                            <a:latin typeface="Cambria Math" panose="02040503050406030204" pitchFamily="18" charset="0"/>
                          </a:rPr>
                          <m:t>−1</m:t>
                        </m:r>
                      </m:e>
                    </m:d>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89212" y="2133600"/>
                <a:ext cx="8915400" cy="2351314"/>
              </a:xfrm>
              <a:blipFill>
                <a:blip r:embed="rId2"/>
                <a:stretch>
                  <a:fillRect l="-1300" t="-2591" r="-1368" b="-2591"/>
                </a:stretch>
              </a:blipFill>
            </p:spPr>
            <p:txBody>
              <a:bodyPr/>
              <a:lstStyle/>
              <a:p>
                <a:r>
                  <a:rPr lang="ru-RU">
                    <a:noFill/>
                  </a:rPr>
                  <a:t> </a:t>
                </a:r>
              </a:p>
            </p:txBody>
          </p:sp>
        </mc:Fallback>
      </mc:AlternateContent>
      <p:pic>
        <p:nvPicPr>
          <p:cNvPr id="4" name="Рисунок 3"/>
          <p:cNvPicPr/>
          <p:nvPr/>
        </p:nvPicPr>
        <p:blipFill>
          <a:blip r:embed="rId3">
            <a:extLst>
              <a:ext uri="{28A0092B-C50C-407E-A947-70E740481C1C}">
                <a14:useLocalDpi xmlns:a14="http://schemas.microsoft.com/office/drawing/2010/main" val="0"/>
              </a:ext>
            </a:extLst>
          </a:blip>
          <a:srcRect l="627" t="2013" r="1039" b="1782"/>
          <a:stretch>
            <a:fillRect/>
          </a:stretch>
        </p:blipFill>
        <p:spPr bwMode="auto">
          <a:xfrm>
            <a:off x="5003799" y="4713514"/>
            <a:ext cx="4086225" cy="1847850"/>
          </a:xfrm>
          <a:prstGeom prst="rect">
            <a:avLst/>
          </a:prstGeom>
          <a:noFill/>
          <a:ln>
            <a:noFill/>
          </a:ln>
        </p:spPr>
      </p:pic>
    </p:spTree>
    <p:extLst>
      <p:ext uri="{BB962C8B-B14F-4D97-AF65-F5344CB8AC3E}">
        <p14:creationId xmlns:p14="http://schemas.microsoft.com/office/powerpoint/2010/main" val="16319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Интегральное изображение</a:t>
            </a:r>
            <a:endParaRPr lang="ru-RU"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6659" y="1905000"/>
            <a:ext cx="7204218" cy="4402364"/>
          </a:xfrm>
          <a:prstGeom prst="rect">
            <a:avLst/>
          </a:prstGeom>
          <a:noFill/>
          <a:ln>
            <a:noFill/>
          </a:ln>
        </p:spPr>
      </p:pic>
    </p:spTree>
    <p:extLst>
      <p:ext uri="{BB962C8B-B14F-4D97-AF65-F5344CB8AC3E}">
        <p14:creationId xmlns:p14="http://schemas.microsoft.com/office/powerpoint/2010/main" val="24703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Интегральное изображение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89212" y="5370286"/>
                <a:ext cx="8915400" cy="609600"/>
              </a:xfrm>
            </p:spPr>
            <p:txBody>
              <a:bodyPr>
                <a:normAutofit/>
              </a:bodyPr>
              <a:lstStyle/>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𝐷</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=25+4−10−10=9</m:t>
                    </m:r>
                  </m:oMath>
                </a14:m>
                <a:endParaRPr lang="ru-RU" sz="28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89212" y="5370286"/>
                <a:ext cx="8915400" cy="609600"/>
              </a:xfrm>
              <a:blipFill>
                <a:blip r:embed="rId2"/>
                <a:stretch>
                  <a:fillRect/>
                </a:stretch>
              </a:blipFill>
            </p:spPr>
            <p:txBody>
              <a:bodyPr/>
              <a:lstStyle/>
              <a:p>
                <a:r>
                  <a:rPr lang="ru-RU">
                    <a:noFill/>
                  </a:rPr>
                  <a:t> </a:t>
                </a:r>
              </a:p>
            </p:txBody>
          </p:sp>
        </mc:Fallback>
      </mc:AlternateContent>
      <p:pic>
        <p:nvPicPr>
          <p:cNvPr id="5" name="Рисунок 4"/>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589212" y="1905000"/>
            <a:ext cx="8845178" cy="2986314"/>
          </a:xfrm>
          <a:prstGeom prst="rect">
            <a:avLst/>
          </a:prstGeom>
          <a:noFill/>
          <a:ln>
            <a:noFill/>
          </a:ln>
        </p:spPr>
      </p:pic>
    </p:spTree>
    <p:extLst>
      <p:ext uri="{BB962C8B-B14F-4D97-AF65-F5344CB8AC3E}">
        <p14:creationId xmlns:p14="http://schemas.microsoft.com/office/powerpoint/2010/main" val="58574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Интегральное изображение</a:t>
            </a:r>
            <a:endParaRPr lang="ru-RU" b="1"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ru-RU" sz="2800" dirty="0" smtClean="0"/>
                  <a:t>Преимущества и спользования:</a:t>
                </a:r>
              </a:p>
              <a:p>
                <a:pPr lvl="1" algn="just"/>
                <a:r>
                  <a:rPr lang="ru-RU" sz="2800" dirty="0" smtClean="0"/>
                  <a:t>Удобность вычисления каждого признака Хаара</a:t>
                </a:r>
              </a:p>
              <a:p>
                <a:pPr lvl="1" algn="just"/>
                <a:r>
                  <a:rPr lang="ru-RU" sz="2800" dirty="0" smtClean="0"/>
                  <a:t>Сокращение времени вычисления всех признаков(0.6 секунд для вычисления всех </a:t>
                </a:r>
                <a:r>
                  <a:rPr lang="ru-RU" sz="2800" dirty="0" smtClean="0"/>
                  <a:t>признаков)</a:t>
                </a:r>
                <a:endParaRPr lang="ru-RU" sz="2800" dirty="0" smtClean="0"/>
              </a:p>
              <a:p>
                <a:pPr lvl="1" algn="just"/>
                <a:r>
                  <a:rPr lang="ru-RU" sz="2800" dirty="0" smtClean="0"/>
                  <a:t>Улучшение в </a:t>
                </a:r>
                <a14:m>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35</m:t>
                        </m:r>
                      </m:num>
                      <m:den>
                        <m:r>
                          <a:rPr lang="ru-RU" sz="2400" i="1">
                            <a:latin typeface="Cambria Math" panose="02040503050406030204" pitchFamily="18" charset="0"/>
                          </a:rPr>
                          <m:t>0.6</m:t>
                        </m:r>
                      </m:den>
                    </m:f>
                    <m:r>
                      <a:rPr lang="ru-RU" sz="2400" i="1">
                        <a:latin typeface="Cambria Math" panose="02040503050406030204" pitchFamily="18" charset="0"/>
                      </a:rPr>
                      <m:t>≈58.3</m:t>
                    </m:r>
                  </m:oMath>
                </a14:m>
                <a:r>
                  <a:rPr lang="ru-RU" sz="4000" dirty="0" smtClean="0"/>
                  <a:t> </a:t>
                </a:r>
                <a:r>
                  <a:rPr lang="ru-RU" sz="2800" dirty="0" smtClean="0"/>
                  <a:t>раз</a:t>
                </a:r>
                <a:endParaRPr lang="ru-RU" sz="40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300" t="-1935" r="-1368"/>
                </a:stretch>
              </a:blipFill>
            </p:spPr>
            <p:txBody>
              <a:bodyPr/>
              <a:lstStyle/>
              <a:p>
                <a:r>
                  <a:rPr lang="ru-RU">
                    <a:noFill/>
                  </a:rPr>
                  <a:t> </a:t>
                </a:r>
              </a:p>
            </p:txBody>
          </p:sp>
        </mc:Fallback>
      </mc:AlternateContent>
    </p:spTree>
    <p:extLst>
      <p:ext uri="{BB962C8B-B14F-4D97-AF65-F5344CB8AC3E}">
        <p14:creationId xmlns:p14="http://schemas.microsoft.com/office/powerpoint/2010/main" val="305039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AdaBoost</a:t>
            </a:r>
            <a:endParaRPr lang="ru-RU" b="1" dirty="0"/>
          </a:p>
        </p:txBody>
      </p:sp>
      <p:sp>
        <p:nvSpPr>
          <p:cNvPr id="3" name="Объект 2"/>
          <p:cNvSpPr>
            <a:spLocks noGrp="1"/>
          </p:cNvSpPr>
          <p:nvPr>
            <p:ph idx="1"/>
          </p:nvPr>
        </p:nvSpPr>
        <p:spPr>
          <a:xfrm>
            <a:off x="2589212" y="2133600"/>
            <a:ext cx="8915400" cy="4557486"/>
          </a:xfrm>
        </p:spPr>
        <p:txBody>
          <a:bodyPr>
            <a:noAutofit/>
          </a:bodyPr>
          <a:lstStyle/>
          <a:p>
            <a:pPr algn="just"/>
            <a:r>
              <a:rPr lang="en-US" sz="2800" dirty="0" smtClean="0"/>
              <a:t>AdaBoost - </a:t>
            </a:r>
            <a:r>
              <a:rPr lang="ru-RU" sz="2800" dirty="0"/>
              <a:t>алгоритм машинного обучения, предложенный Йоавом </a:t>
            </a:r>
            <a:r>
              <a:rPr lang="ru-RU" sz="2800" dirty="0" smtClean="0"/>
              <a:t>Фройндом</a:t>
            </a:r>
            <a:r>
              <a:rPr lang="en-US" sz="2800" dirty="0" smtClean="0"/>
              <a:t> </a:t>
            </a:r>
            <a:r>
              <a:rPr lang="ru-RU" sz="2800" dirty="0"/>
              <a:t>и Робертом </a:t>
            </a:r>
            <a:r>
              <a:rPr lang="ru-RU" sz="2800" dirty="0" smtClean="0"/>
              <a:t>Шапиром</a:t>
            </a:r>
            <a:r>
              <a:rPr lang="en-US" sz="2800" dirty="0" smtClean="0"/>
              <a:t>. </a:t>
            </a:r>
            <a:endParaRPr lang="ru-RU" sz="2800" dirty="0" smtClean="0"/>
          </a:p>
          <a:p>
            <a:pPr algn="just"/>
            <a:r>
              <a:rPr lang="ru-RU" sz="2800" dirty="0" smtClean="0"/>
              <a:t>В </a:t>
            </a:r>
            <a:r>
              <a:rPr lang="ru-RU" sz="2800" dirty="0"/>
              <a:t>процессе обучения строит композицию из базовых алгоритмов обучения для улучшения их </a:t>
            </a:r>
            <a:r>
              <a:rPr lang="ru-RU" sz="2800" dirty="0" smtClean="0"/>
              <a:t>эффективности</a:t>
            </a:r>
            <a:r>
              <a:rPr lang="ru-RU" sz="2800" dirty="0"/>
              <a:t>. </a:t>
            </a:r>
            <a:endParaRPr lang="ru-RU" sz="2800" dirty="0" smtClean="0"/>
          </a:p>
          <a:p>
            <a:pPr algn="just"/>
            <a:r>
              <a:rPr lang="ru-RU" sz="2800" dirty="0" smtClean="0"/>
              <a:t>Является </a:t>
            </a:r>
            <a:r>
              <a:rPr lang="ru-RU" sz="2800" dirty="0"/>
              <a:t>алгоритмом адаптивного бустинга в том смысле, что каждый следующий классификатор строится по объектам, которые плохо классифицируются предыдущими классификаторами</a:t>
            </a:r>
          </a:p>
        </p:txBody>
      </p:sp>
    </p:spTree>
    <p:extLst>
      <p:ext uri="{BB962C8B-B14F-4D97-AF65-F5344CB8AC3E}">
        <p14:creationId xmlns:p14="http://schemas.microsoft.com/office/powerpoint/2010/main" val="3997274866"/>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TotalTime>
  <Words>602</Words>
  <Application>Microsoft Office PowerPoint</Application>
  <PresentationFormat>Широкоэкранный</PresentationFormat>
  <Paragraphs>111</Paragraphs>
  <Slides>26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26</vt:i4>
      </vt:variant>
    </vt:vector>
  </HeadingPairs>
  <TitlesOfParts>
    <vt:vector size="33" baseType="lpstr">
      <vt:lpstr>Arial</vt:lpstr>
      <vt:lpstr>Calibri</vt:lpstr>
      <vt:lpstr>Cambria Math</vt:lpstr>
      <vt:lpstr>Century Gothic</vt:lpstr>
      <vt:lpstr>Wingdings 3</vt:lpstr>
      <vt:lpstr>Легкий дым</vt:lpstr>
      <vt:lpstr>Visio</vt:lpstr>
      <vt:lpstr>Обзорная часть</vt:lpstr>
      <vt:lpstr>Признаки Хаара</vt:lpstr>
      <vt:lpstr>Признаки Хаара</vt:lpstr>
      <vt:lpstr>Признаки Хаара</vt:lpstr>
      <vt:lpstr>Интегральное изображение</vt:lpstr>
      <vt:lpstr>Интегральное изображение</vt:lpstr>
      <vt:lpstr>Интегральное изображение</vt:lpstr>
      <vt:lpstr>Интегральное изображение</vt:lpstr>
      <vt:lpstr>AdaBoost</vt:lpstr>
      <vt:lpstr>AdaBoost</vt:lpstr>
      <vt:lpstr>AdaBoost</vt:lpstr>
      <vt:lpstr>AdaBoost</vt:lpstr>
      <vt:lpstr>AdaBoost</vt:lpstr>
      <vt:lpstr>AdaBoost</vt:lpstr>
      <vt:lpstr>AdaBoost</vt:lpstr>
      <vt:lpstr>AdaBoost</vt:lpstr>
      <vt:lpstr>AdaBoost</vt:lpstr>
      <vt:lpstr>AdaBoost</vt:lpstr>
      <vt:lpstr>AdaBoost</vt:lpstr>
      <vt:lpstr>AdaBoost</vt:lpstr>
      <vt:lpstr>AdaBoost</vt:lpstr>
      <vt:lpstr>AdaBoost</vt:lpstr>
      <vt:lpstr>Каскад классификаторов</vt:lpstr>
      <vt:lpstr>Каскад классификаторов</vt:lpstr>
      <vt:lpstr>Каскад классификаторов</vt:lpstr>
      <vt:lpstr>Тестирование алгоритма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алгоритма Виолы-Джонса</dc:title>
  <dc:creator>Евгений Сидоренко</dc:creator>
  <cp:lastModifiedBy>Евгений Сидоренко</cp:lastModifiedBy>
  <cp:revision>38</cp:revision>
  <dcterms:created xsi:type="dcterms:W3CDTF">2017-01-14T10:59:35Z</dcterms:created>
  <dcterms:modified xsi:type="dcterms:W3CDTF">2017-01-15T20:43:39Z</dcterms:modified>
</cp:coreProperties>
</file>