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2"/>
  </p:notesMasterIdLst>
  <p:sldIdLst>
    <p:sldId id="416" r:id="rId2"/>
    <p:sldId id="367" r:id="rId3"/>
    <p:sldId id="368" r:id="rId4"/>
    <p:sldId id="369" r:id="rId5"/>
    <p:sldId id="370" r:id="rId6"/>
    <p:sldId id="371" r:id="rId7"/>
    <p:sldId id="372" r:id="rId8"/>
    <p:sldId id="373" r:id="rId9"/>
    <p:sldId id="376" r:id="rId10"/>
    <p:sldId id="374" r:id="rId11"/>
    <p:sldId id="375" r:id="rId12"/>
    <p:sldId id="377" r:id="rId13"/>
    <p:sldId id="378" r:id="rId14"/>
    <p:sldId id="379" r:id="rId15"/>
    <p:sldId id="380" r:id="rId16"/>
    <p:sldId id="381" r:id="rId17"/>
    <p:sldId id="382" r:id="rId18"/>
    <p:sldId id="383" r:id="rId19"/>
    <p:sldId id="384" r:id="rId20"/>
    <p:sldId id="385" r:id="rId21"/>
    <p:sldId id="386" r:id="rId22"/>
    <p:sldId id="387" r:id="rId23"/>
    <p:sldId id="388" r:id="rId24"/>
    <p:sldId id="389" r:id="rId25"/>
    <p:sldId id="390" r:id="rId26"/>
    <p:sldId id="391" r:id="rId27"/>
    <p:sldId id="392" r:id="rId28"/>
    <p:sldId id="393" r:id="rId29"/>
    <p:sldId id="394" r:id="rId30"/>
    <p:sldId id="395" r:id="rId31"/>
    <p:sldId id="396" r:id="rId32"/>
    <p:sldId id="397" r:id="rId33"/>
    <p:sldId id="398" r:id="rId34"/>
    <p:sldId id="399" r:id="rId35"/>
    <p:sldId id="400" r:id="rId36"/>
    <p:sldId id="401" r:id="rId37"/>
    <p:sldId id="402" r:id="rId38"/>
    <p:sldId id="403" r:id="rId39"/>
    <p:sldId id="404" r:id="rId40"/>
    <p:sldId id="405" r:id="rId41"/>
    <p:sldId id="406" r:id="rId42"/>
    <p:sldId id="407" r:id="rId43"/>
    <p:sldId id="408" r:id="rId44"/>
    <p:sldId id="409" r:id="rId45"/>
    <p:sldId id="410" r:id="rId46"/>
    <p:sldId id="411" r:id="rId47"/>
    <p:sldId id="412" r:id="rId48"/>
    <p:sldId id="413" r:id="rId49"/>
    <p:sldId id="414" r:id="rId50"/>
    <p:sldId id="41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695" autoAdjust="0"/>
  </p:normalViewPr>
  <p:slideViewPr>
    <p:cSldViewPr snapToGrid="0">
      <p:cViewPr varScale="1">
        <p:scale>
          <a:sx n="53" d="100"/>
          <a:sy n="53" d="100"/>
        </p:scale>
        <p:origin x="1176"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9408C-0BC2-4EE3-9D61-1B9DD63CDBE8}" type="datetimeFigureOut">
              <a:rPr lang="en-SG" smtClean="0"/>
              <a:pPr/>
              <a:t>17/3/2021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D51000-15F4-4298-9605-B6E4A8E5BEFF}" type="slidenum">
              <a:rPr lang="en-SG" smtClean="0"/>
              <a:pPr/>
              <a:t>‹#›</a:t>
            </a:fld>
            <a:endParaRPr lang="en-SG"/>
          </a:p>
        </p:txBody>
      </p:sp>
    </p:spTree>
    <p:extLst>
      <p:ext uri="{BB962C8B-B14F-4D97-AF65-F5344CB8AC3E}">
        <p14:creationId xmlns:p14="http://schemas.microsoft.com/office/powerpoint/2010/main" val="2246761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a:t>
            </a:fld>
            <a:endParaRPr lang="en-US" dirty="0"/>
          </a:p>
        </p:txBody>
      </p:sp>
    </p:spTree>
    <p:extLst>
      <p:ext uri="{BB962C8B-B14F-4D97-AF65-F5344CB8AC3E}">
        <p14:creationId xmlns:p14="http://schemas.microsoft.com/office/powerpoint/2010/main" val="712916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10</a:t>
            </a:fld>
            <a:endParaRPr lang="en-US" dirty="0"/>
          </a:p>
        </p:txBody>
      </p:sp>
    </p:spTree>
    <p:extLst>
      <p:ext uri="{BB962C8B-B14F-4D97-AF65-F5344CB8AC3E}">
        <p14:creationId xmlns:p14="http://schemas.microsoft.com/office/powerpoint/2010/main" val="1656608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11</a:t>
            </a:fld>
            <a:endParaRPr lang="en-US" dirty="0"/>
          </a:p>
        </p:txBody>
      </p:sp>
    </p:spTree>
    <p:extLst>
      <p:ext uri="{BB962C8B-B14F-4D97-AF65-F5344CB8AC3E}">
        <p14:creationId xmlns:p14="http://schemas.microsoft.com/office/powerpoint/2010/main" val="22019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12</a:t>
            </a:fld>
            <a:endParaRPr lang="en-US" dirty="0"/>
          </a:p>
        </p:txBody>
      </p:sp>
    </p:spTree>
    <p:extLst>
      <p:ext uri="{BB962C8B-B14F-4D97-AF65-F5344CB8AC3E}">
        <p14:creationId xmlns:p14="http://schemas.microsoft.com/office/powerpoint/2010/main" val="1931682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13</a:t>
            </a:fld>
            <a:endParaRPr lang="en-US" dirty="0"/>
          </a:p>
        </p:txBody>
      </p:sp>
    </p:spTree>
    <p:extLst>
      <p:ext uri="{BB962C8B-B14F-4D97-AF65-F5344CB8AC3E}">
        <p14:creationId xmlns:p14="http://schemas.microsoft.com/office/powerpoint/2010/main" val="12767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14</a:t>
            </a:fld>
            <a:endParaRPr lang="en-US" dirty="0"/>
          </a:p>
        </p:txBody>
      </p:sp>
    </p:spTree>
    <p:extLst>
      <p:ext uri="{BB962C8B-B14F-4D97-AF65-F5344CB8AC3E}">
        <p14:creationId xmlns:p14="http://schemas.microsoft.com/office/powerpoint/2010/main" val="4163325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15</a:t>
            </a:fld>
            <a:endParaRPr lang="en-US" dirty="0"/>
          </a:p>
        </p:txBody>
      </p:sp>
    </p:spTree>
    <p:extLst>
      <p:ext uri="{BB962C8B-B14F-4D97-AF65-F5344CB8AC3E}">
        <p14:creationId xmlns:p14="http://schemas.microsoft.com/office/powerpoint/2010/main" val="1697417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16</a:t>
            </a:fld>
            <a:endParaRPr lang="en-US" dirty="0"/>
          </a:p>
        </p:txBody>
      </p:sp>
    </p:spTree>
    <p:extLst>
      <p:ext uri="{BB962C8B-B14F-4D97-AF65-F5344CB8AC3E}">
        <p14:creationId xmlns:p14="http://schemas.microsoft.com/office/powerpoint/2010/main" val="2992223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17</a:t>
            </a:fld>
            <a:endParaRPr lang="en-US" dirty="0"/>
          </a:p>
        </p:txBody>
      </p:sp>
    </p:spTree>
    <p:extLst>
      <p:ext uri="{BB962C8B-B14F-4D97-AF65-F5344CB8AC3E}">
        <p14:creationId xmlns:p14="http://schemas.microsoft.com/office/powerpoint/2010/main" val="2210259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18</a:t>
            </a:fld>
            <a:endParaRPr lang="en-US" dirty="0"/>
          </a:p>
        </p:txBody>
      </p:sp>
    </p:spTree>
    <p:extLst>
      <p:ext uri="{BB962C8B-B14F-4D97-AF65-F5344CB8AC3E}">
        <p14:creationId xmlns:p14="http://schemas.microsoft.com/office/powerpoint/2010/main" val="153838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19</a:t>
            </a:fld>
            <a:endParaRPr lang="en-US" dirty="0"/>
          </a:p>
        </p:txBody>
      </p:sp>
    </p:spTree>
    <p:extLst>
      <p:ext uri="{BB962C8B-B14F-4D97-AF65-F5344CB8AC3E}">
        <p14:creationId xmlns:p14="http://schemas.microsoft.com/office/powerpoint/2010/main" val="1455036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2</a:t>
            </a:fld>
            <a:endParaRPr lang="en-US" dirty="0"/>
          </a:p>
        </p:txBody>
      </p:sp>
    </p:spTree>
    <p:extLst>
      <p:ext uri="{BB962C8B-B14F-4D97-AF65-F5344CB8AC3E}">
        <p14:creationId xmlns:p14="http://schemas.microsoft.com/office/powerpoint/2010/main" val="2161869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20</a:t>
            </a:fld>
            <a:endParaRPr lang="en-US" dirty="0"/>
          </a:p>
        </p:txBody>
      </p:sp>
    </p:spTree>
    <p:extLst>
      <p:ext uri="{BB962C8B-B14F-4D97-AF65-F5344CB8AC3E}">
        <p14:creationId xmlns:p14="http://schemas.microsoft.com/office/powerpoint/2010/main" val="163524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21</a:t>
            </a:fld>
            <a:endParaRPr lang="en-US" dirty="0"/>
          </a:p>
        </p:txBody>
      </p:sp>
    </p:spTree>
    <p:extLst>
      <p:ext uri="{BB962C8B-B14F-4D97-AF65-F5344CB8AC3E}">
        <p14:creationId xmlns:p14="http://schemas.microsoft.com/office/powerpoint/2010/main" val="23520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22</a:t>
            </a:fld>
            <a:endParaRPr lang="en-US" dirty="0"/>
          </a:p>
        </p:txBody>
      </p:sp>
    </p:spTree>
    <p:extLst>
      <p:ext uri="{BB962C8B-B14F-4D97-AF65-F5344CB8AC3E}">
        <p14:creationId xmlns:p14="http://schemas.microsoft.com/office/powerpoint/2010/main" val="3310822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23</a:t>
            </a:fld>
            <a:endParaRPr lang="en-US" dirty="0"/>
          </a:p>
        </p:txBody>
      </p:sp>
    </p:spTree>
    <p:extLst>
      <p:ext uri="{BB962C8B-B14F-4D97-AF65-F5344CB8AC3E}">
        <p14:creationId xmlns:p14="http://schemas.microsoft.com/office/powerpoint/2010/main" val="2696437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24</a:t>
            </a:fld>
            <a:endParaRPr lang="en-US" dirty="0"/>
          </a:p>
        </p:txBody>
      </p:sp>
    </p:spTree>
    <p:extLst>
      <p:ext uri="{BB962C8B-B14F-4D97-AF65-F5344CB8AC3E}">
        <p14:creationId xmlns:p14="http://schemas.microsoft.com/office/powerpoint/2010/main" val="26930923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25</a:t>
            </a:fld>
            <a:endParaRPr lang="en-US" dirty="0"/>
          </a:p>
        </p:txBody>
      </p:sp>
    </p:spTree>
    <p:extLst>
      <p:ext uri="{BB962C8B-B14F-4D97-AF65-F5344CB8AC3E}">
        <p14:creationId xmlns:p14="http://schemas.microsoft.com/office/powerpoint/2010/main" val="2171523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26</a:t>
            </a:fld>
            <a:endParaRPr lang="en-US" dirty="0"/>
          </a:p>
        </p:txBody>
      </p:sp>
    </p:spTree>
    <p:extLst>
      <p:ext uri="{BB962C8B-B14F-4D97-AF65-F5344CB8AC3E}">
        <p14:creationId xmlns:p14="http://schemas.microsoft.com/office/powerpoint/2010/main" val="1691326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27</a:t>
            </a:fld>
            <a:endParaRPr lang="en-US" dirty="0"/>
          </a:p>
        </p:txBody>
      </p:sp>
    </p:spTree>
    <p:extLst>
      <p:ext uri="{BB962C8B-B14F-4D97-AF65-F5344CB8AC3E}">
        <p14:creationId xmlns:p14="http://schemas.microsoft.com/office/powerpoint/2010/main" val="3047752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28</a:t>
            </a:fld>
            <a:endParaRPr lang="en-US" dirty="0"/>
          </a:p>
        </p:txBody>
      </p:sp>
    </p:spTree>
    <p:extLst>
      <p:ext uri="{BB962C8B-B14F-4D97-AF65-F5344CB8AC3E}">
        <p14:creationId xmlns:p14="http://schemas.microsoft.com/office/powerpoint/2010/main" val="41476388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29</a:t>
            </a:fld>
            <a:endParaRPr lang="en-US" dirty="0"/>
          </a:p>
        </p:txBody>
      </p:sp>
    </p:spTree>
    <p:extLst>
      <p:ext uri="{BB962C8B-B14F-4D97-AF65-F5344CB8AC3E}">
        <p14:creationId xmlns:p14="http://schemas.microsoft.com/office/powerpoint/2010/main" val="3433061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3</a:t>
            </a:fld>
            <a:endParaRPr lang="en-US" dirty="0"/>
          </a:p>
        </p:txBody>
      </p:sp>
    </p:spTree>
    <p:extLst>
      <p:ext uri="{BB962C8B-B14F-4D97-AF65-F5344CB8AC3E}">
        <p14:creationId xmlns:p14="http://schemas.microsoft.com/office/powerpoint/2010/main" val="1065715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30</a:t>
            </a:fld>
            <a:endParaRPr lang="en-US" dirty="0"/>
          </a:p>
        </p:txBody>
      </p:sp>
    </p:spTree>
    <p:extLst>
      <p:ext uri="{BB962C8B-B14F-4D97-AF65-F5344CB8AC3E}">
        <p14:creationId xmlns:p14="http://schemas.microsoft.com/office/powerpoint/2010/main" val="18399918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31</a:t>
            </a:fld>
            <a:endParaRPr lang="en-US" dirty="0"/>
          </a:p>
        </p:txBody>
      </p:sp>
    </p:spTree>
    <p:extLst>
      <p:ext uri="{BB962C8B-B14F-4D97-AF65-F5344CB8AC3E}">
        <p14:creationId xmlns:p14="http://schemas.microsoft.com/office/powerpoint/2010/main" val="7705575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32</a:t>
            </a:fld>
            <a:endParaRPr lang="en-US" dirty="0"/>
          </a:p>
        </p:txBody>
      </p:sp>
    </p:spTree>
    <p:extLst>
      <p:ext uri="{BB962C8B-B14F-4D97-AF65-F5344CB8AC3E}">
        <p14:creationId xmlns:p14="http://schemas.microsoft.com/office/powerpoint/2010/main" val="3430963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33</a:t>
            </a:fld>
            <a:endParaRPr lang="en-US" dirty="0"/>
          </a:p>
        </p:txBody>
      </p:sp>
    </p:spTree>
    <p:extLst>
      <p:ext uri="{BB962C8B-B14F-4D97-AF65-F5344CB8AC3E}">
        <p14:creationId xmlns:p14="http://schemas.microsoft.com/office/powerpoint/2010/main" val="32546774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34</a:t>
            </a:fld>
            <a:endParaRPr lang="en-US" dirty="0"/>
          </a:p>
        </p:txBody>
      </p:sp>
    </p:spTree>
    <p:extLst>
      <p:ext uri="{BB962C8B-B14F-4D97-AF65-F5344CB8AC3E}">
        <p14:creationId xmlns:p14="http://schemas.microsoft.com/office/powerpoint/2010/main" val="22224427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35</a:t>
            </a:fld>
            <a:endParaRPr lang="en-US" dirty="0"/>
          </a:p>
        </p:txBody>
      </p:sp>
    </p:spTree>
    <p:extLst>
      <p:ext uri="{BB962C8B-B14F-4D97-AF65-F5344CB8AC3E}">
        <p14:creationId xmlns:p14="http://schemas.microsoft.com/office/powerpoint/2010/main" val="23872616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36</a:t>
            </a:fld>
            <a:endParaRPr lang="en-US" dirty="0"/>
          </a:p>
        </p:txBody>
      </p:sp>
    </p:spTree>
    <p:extLst>
      <p:ext uri="{BB962C8B-B14F-4D97-AF65-F5344CB8AC3E}">
        <p14:creationId xmlns:p14="http://schemas.microsoft.com/office/powerpoint/2010/main" val="37786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37</a:t>
            </a:fld>
            <a:endParaRPr lang="en-US" dirty="0"/>
          </a:p>
        </p:txBody>
      </p:sp>
    </p:spTree>
    <p:extLst>
      <p:ext uri="{BB962C8B-B14F-4D97-AF65-F5344CB8AC3E}">
        <p14:creationId xmlns:p14="http://schemas.microsoft.com/office/powerpoint/2010/main" val="4754861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38</a:t>
            </a:fld>
            <a:endParaRPr lang="en-US" dirty="0"/>
          </a:p>
        </p:txBody>
      </p:sp>
    </p:spTree>
    <p:extLst>
      <p:ext uri="{BB962C8B-B14F-4D97-AF65-F5344CB8AC3E}">
        <p14:creationId xmlns:p14="http://schemas.microsoft.com/office/powerpoint/2010/main" val="35155335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39</a:t>
            </a:fld>
            <a:endParaRPr lang="en-US" dirty="0"/>
          </a:p>
        </p:txBody>
      </p:sp>
    </p:spTree>
    <p:extLst>
      <p:ext uri="{BB962C8B-B14F-4D97-AF65-F5344CB8AC3E}">
        <p14:creationId xmlns:p14="http://schemas.microsoft.com/office/powerpoint/2010/main" val="1620699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4</a:t>
            </a:fld>
            <a:endParaRPr lang="en-US" dirty="0"/>
          </a:p>
        </p:txBody>
      </p:sp>
    </p:spTree>
    <p:extLst>
      <p:ext uri="{BB962C8B-B14F-4D97-AF65-F5344CB8AC3E}">
        <p14:creationId xmlns:p14="http://schemas.microsoft.com/office/powerpoint/2010/main" val="26088997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40</a:t>
            </a:fld>
            <a:endParaRPr lang="en-US" dirty="0"/>
          </a:p>
        </p:txBody>
      </p:sp>
    </p:spTree>
    <p:extLst>
      <p:ext uri="{BB962C8B-B14F-4D97-AF65-F5344CB8AC3E}">
        <p14:creationId xmlns:p14="http://schemas.microsoft.com/office/powerpoint/2010/main" val="19794673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41</a:t>
            </a:fld>
            <a:endParaRPr lang="en-US" dirty="0"/>
          </a:p>
        </p:txBody>
      </p:sp>
    </p:spTree>
    <p:extLst>
      <p:ext uri="{BB962C8B-B14F-4D97-AF65-F5344CB8AC3E}">
        <p14:creationId xmlns:p14="http://schemas.microsoft.com/office/powerpoint/2010/main" val="26233789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42</a:t>
            </a:fld>
            <a:endParaRPr lang="en-US" dirty="0"/>
          </a:p>
        </p:txBody>
      </p:sp>
    </p:spTree>
    <p:extLst>
      <p:ext uri="{BB962C8B-B14F-4D97-AF65-F5344CB8AC3E}">
        <p14:creationId xmlns:p14="http://schemas.microsoft.com/office/powerpoint/2010/main" val="9708266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43</a:t>
            </a:fld>
            <a:endParaRPr lang="en-US" dirty="0"/>
          </a:p>
        </p:txBody>
      </p:sp>
    </p:spTree>
    <p:extLst>
      <p:ext uri="{BB962C8B-B14F-4D97-AF65-F5344CB8AC3E}">
        <p14:creationId xmlns:p14="http://schemas.microsoft.com/office/powerpoint/2010/main" val="5953343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44</a:t>
            </a:fld>
            <a:endParaRPr lang="en-US" dirty="0"/>
          </a:p>
        </p:txBody>
      </p:sp>
    </p:spTree>
    <p:extLst>
      <p:ext uri="{BB962C8B-B14F-4D97-AF65-F5344CB8AC3E}">
        <p14:creationId xmlns:p14="http://schemas.microsoft.com/office/powerpoint/2010/main" val="21411744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45</a:t>
            </a:fld>
            <a:endParaRPr lang="en-US" dirty="0"/>
          </a:p>
        </p:txBody>
      </p:sp>
    </p:spTree>
    <p:extLst>
      <p:ext uri="{BB962C8B-B14F-4D97-AF65-F5344CB8AC3E}">
        <p14:creationId xmlns:p14="http://schemas.microsoft.com/office/powerpoint/2010/main" val="29906157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46</a:t>
            </a:fld>
            <a:endParaRPr lang="en-US" dirty="0"/>
          </a:p>
        </p:txBody>
      </p:sp>
    </p:spTree>
    <p:extLst>
      <p:ext uri="{BB962C8B-B14F-4D97-AF65-F5344CB8AC3E}">
        <p14:creationId xmlns:p14="http://schemas.microsoft.com/office/powerpoint/2010/main" val="34818407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47</a:t>
            </a:fld>
            <a:endParaRPr lang="en-US" dirty="0"/>
          </a:p>
        </p:txBody>
      </p:sp>
    </p:spTree>
    <p:extLst>
      <p:ext uri="{BB962C8B-B14F-4D97-AF65-F5344CB8AC3E}">
        <p14:creationId xmlns:p14="http://schemas.microsoft.com/office/powerpoint/2010/main" val="12368458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48</a:t>
            </a:fld>
            <a:endParaRPr lang="en-US" dirty="0"/>
          </a:p>
        </p:txBody>
      </p:sp>
    </p:spTree>
    <p:extLst>
      <p:ext uri="{BB962C8B-B14F-4D97-AF65-F5344CB8AC3E}">
        <p14:creationId xmlns:p14="http://schemas.microsoft.com/office/powerpoint/2010/main" val="16558124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49</a:t>
            </a:fld>
            <a:endParaRPr lang="en-US" dirty="0"/>
          </a:p>
        </p:txBody>
      </p:sp>
    </p:spTree>
    <p:extLst>
      <p:ext uri="{BB962C8B-B14F-4D97-AF65-F5344CB8AC3E}">
        <p14:creationId xmlns:p14="http://schemas.microsoft.com/office/powerpoint/2010/main" val="1359515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5</a:t>
            </a:fld>
            <a:endParaRPr lang="en-US" dirty="0"/>
          </a:p>
        </p:txBody>
      </p:sp>
    </p:spTree>
    <p:extLst>
      <p:ext uri="{BB962C8B-B14F-4D97-AF65-F5344CB8AC3E}">
        <p14:creationId xmlns:p14="http://schemas.microsoft.com/office/powerpoint/2010/main" val="34396539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50</a:t>
            </a:fld>
            <a:endParaRPr lang="en-US" dirty="0"/>
          </a:p>
        </p:txBody>
      </p:sp>
    </p:spTree>
    <p:extLst>
      <p:ext uri="{BB962C8B-B14F-4D97-AF65-F5344CB8AC3E}">
        <p14:creationId xmlns:p14="http://schemas.microsoft.com/office/powerpoint/2010/main" val="2392933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6</a:t>
            </a:fld>
            <a:endParaRPr lang="en-US" dirty="0"/>
          </a:p>
        </p:txBody>
      </p:sp>
    </p:spTree>
    <p:extLst>
      <p:ext uri="{BB962C8B-B14F-4D97-AF65-F5344CB8AC3E}">
        <p14:creationId xmlns:p14="http://schemas.microsoft.com/office/powerpoint/2010/main" val="2332238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7</a:t>
            </a:fld>
            <a:endParaRPr lang="en-US" dirty="0"/>
          </a:p>
        </p:txBody>
      </p:sp>
    </p:spTree>
    <p:extLst>
      <p:ext uri="{BB962C8B-B14F-4D97-AF65-F5344CB8AC3E}">
        <p14:creationId xmlns:p14="http://schemas.microsoft.com/office/powerpoint/2010/main" val="3088377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8</a:t>
            </a:fld>
            <a:endParaRPr lang="en-US" dirty="0"/>
          </a:p>
        </p:txBody>
      </p:sp>
    </p:spTree>
    <p:extLst>
      <p:ext uri="{BB962C8B-B14F-4D97-AF65-F5344CB8AC3E}">
        <p14:creationId xmlns:p14="http://schemas.microsoft.com/office/powerpoint/2010/main" val="3519973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9</a:t>
            </a:fld>
            <a:endParaRPr lang="en-US" dirty="0"/>
          </a:p>
        </p:txBody>
      </p:sp>
    </p:spTree>
    <p:extLst>
      <p:ext uri="{BB962C8B-B14F-4D97-AF65-F5344CB8AC3E}">
        <p14:creationId xmlns:p14="http://schemas.microsoft.com/office/powerpoint/2010/main" val="1322958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3/17/2021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10483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3/17/2021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3/17/2021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3/17/2021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3/17/2021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3/17/2021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pPr marL="342900" indent="-342900">
                        <a:buAutoNum type="arabicPeriod"/>
                      </a:pPr>
                      <a:r>
                        <a:rPr lang="en-US" dirty="0"/>
                        <a:t>The earth is the third planet from the sun and one of the most special in the solar system. It is approximately 149,597,890km away from the sun and is the only planet known to sustain life.</a:t>
                      </a:r>
                    </a:p>
                    <a:p>
                      <a:pPr marL="342900" indent="-342900">
                        <a:buAutoNum type="arabicPeriod"/>
                      </a:pPr>
                      <a:r>
                        <a:rPr lang="en-US" dirty="0"/>
                        <a:t>2. The earth consists of 70% water, which is only 0.25% of the total mass of the planet. 8% of the earth consists of volcanoes, 11% is fertile land used to grow crops, 10% is covered in ice, and a fifth of the earth’s surface is desert lands.</a:t>
                      </a:r>
                    </a:p>
                    <a:p>
                      <a:pPr marL="342900" indent="-342900">
                        <a:buAutoNum type="arabicPeriod"/>
                      </a:pPr>
                      <a:r>
                        <a:rPr lang="en-US" dirty="0"/>
                        <a:t>3. The temperature of the earth’s core is around 7,500 Kelvin, which is hotter than the surface of the sun!</a:t>
                      </a:r>
                    </a:p>
                    <a:p>
                      <a:pPr marL="342900" indent="-342900">
                        <a:buAutoNum type="arabicPeriod"/>
                      </a:pPr>
                      <a:r>
                        <a:rPr lang="en-US" dirty="0"/>
                        <a:t>4. The axis of the earth is tilted at an angle of 23 degrees. This causes us to have four seasons in a year.</a:t>
                      </a:r>
                    </a:p>
                    <a:p>
                      <a:pPr marL="342900" indent="-342900">
                        <a:buAutoNum type="arabicPeriod"/>
                      </a:pPr>
                      <a:r>
                        <a:rPr lang="en-US" dirty="0"/>
                        <a:t>5. Very strong earthquakes on the ocean floor cause deadly waves known as Tsunamis. Volcanic eruptions in and around the ocean can also cause tsunamis.</a:t>
                      </a:r>
                    </a:p>
                    <a:p>
                      <a:pPr marL="342900" indent="-342900">
                        <a:buAutoNum type="arabicPeriod"/>
                      </a:pPr>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EARTH</a:t>
            </a:r>
            <a:endParaRPr lang="en-SG" dirty="0"/>
          </a:p>
        </p:txBody>
      </p:sp>
    </p:spTree>
    <p:extLst>
      <p:ext uri="{BB962C8B-B14F-4D97-AF65-F5344CB8AC3E}">
        <p14:creationId xmlns:p14="http://schemas.microsoft.com/office/powerpoint/2010/main" val="2551378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2347362103"/>
              </p:ext>
            </p:extLst>
          </p:nvPr>
        </p:nvGraphicFramePr>
        <p:xfrm>
          <a:off x="430210" y="1674688"/>
          <a:ext cx="11331580" cy="5029200"/>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Popular Science Facts</a:t>
                      </a:r>
                    </a:p>
                    <a:p>
                      <a:r>
                        <a:rPr lang="en-US" dirty="0"/>
                        <a:t>1. Science kids human body facts tell us that the human eye has the ability to detect and differentiate over 10 million </a:t>
                      </a:r>
                      <a:r>
                        <a:rPr lang="en-US" dirty="0" err="1"/>
                        <a:t>colours</a:t>
                      </a:r>
                      <a:r>
                        <a:rPr lang="en-US" dirty="0"/>
                        <a:t>.</a:t>
                      </a:r>
                    </a:p>
                    <a:p>
                      <a:r>
                        <a:rPr lang="en-US" dirty="0"/>
                        <a:t>2. Eyebrows play two important roles: they protect against rain, sweat and dirt, while also helping us to express our emotions.</a:t>
                      </a:r>
                    </a:p>
                    <a:p>
                      <a:r>
                        <a:rPr lang="en-US" dirty="0"/>
                        <a:t>3. Elephant facts science for kids says that elephants can sing. They use an ultrasound rumble too low for humans to hear. This “singing” helps to keep the herd together and to find mates.</a:t>
                      </a:r>
                    </a:p>
                    <a:p>
                      <a:r>
                        <a:rPr lang="en-US" dirty="0"/>
                        <a:t>4. Elephants stay pregnant for 22 months; this is the longest period of gestation in any land mammal.</a:t>
                      </a:r>
                    </a:p>
                    <a:p>
                      <a:r>
                        <a:rPr lang="en-US" dirty="0"/>
                        <a:t>5. Science kid’s dinosaur facts say scientists have discovered that the theropod group of dinosaurs, which includes the T-Rex, are the ancestors of birds.</a:t>
                      </a:r>
                    </a:p>
                    <a:p>
                      <a:r>
                        <a:rPr lang="en-US" dirty="0"/>
                        <a:t>Always remember, scientific knowledge doesn’t only play an important role for children, but for parents as well. It will enable you to answer your child with confidence, even if the question is related to something you usually wouldn’t know. Learning scientific facts about the world is a great way to bond with your child as there are many fun and exciting ways to do it, like going to the science </a:t>
                      </a:r>
                      <a:r>
                        <a:rPr lang="en-US" dirty="0" err="1"/>
                        <a:t>centre</a:t>
                      </a:r>
                      <a:r>
                        <a:rPr lang="en-US" dirty="0"/>
                        <a:t> in your hometown or even just reading through some fun facts together.</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1413480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3666286693"/>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r>
                        <a:rPr lang="en-US" dirty="0"/>
                        <a:t>✦ The blood vessels, which form a vital part of the circulatory system in human beings, are responsible for enabling the transport of blood throughout the body. If blood vessels were made to lay end to end, together they would encircle the Earth twice, by stretching up to a distance of about 100,000 kilometers.</a:t>
                      </a:r>
                    </a:p>
                    <a:p>
                      <a:r>
                        <a:rPr lang="en-US" dirty="0"/>
                        <a:t>✦ The human brain, which is the core of the central nervous system and a miraculous creation of nature, can process as many as 70,000 thoughts in a day!</a:t>
                      </a:r>
                    </a:p>
                    <a:p>
                      <a:r>
                        <a:rPr lang="en-US" dirty="0"/>
                        <a:t>✦ Seahorses reproduce in a weird way. It is the male seahorses that get pregnant and give birth to the offspring. A male seahorse can give birth to just one to as many as two thousand fry at one time. One pregnancy lasts for about two to four weeks. When the fry are ready to be born, the male seahorse undergoes muscular contractions to expel the offspring from its pouch.</a:t>
                      </a:r>
                    </a:p>
                    <a:p>
                      <a:r>
                        <a:rPr lang="en-US" dirty="0"/>
                        <a:t>✦ Polar bears can run about 25 miles an hour and jump to about 6 feet in air. Polar bear fur consists of a layer of thick under-fur covered by an outer layer of guard hair. The guard hair appear in shades of white to tan but are actually transparent. The transparent fur makes the polar bears almost invisible under infrared photography!</a:t>
                      </a:r>
                    </a:p>
                    <a:p>
                      <a:endParaRPr lang="en-US" dirty="0"/>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1557641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3203613603"/>
              </p:ext>
            </p:extLst>
          </p:nvPr>
        </p:nvGraphicFramePr>
        <p:xfrm>
          <a:off x="430210" y="1674688"/>
          <a:ext cx="11331580" cy="4754880"/>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Venus, the second-closest planet to the Sun has continued to arouse the interest of many scientists for years after its discovery. It is the brightest natural object in the night sky, except for the Moon. Interestingly, it orbits on its axis in a clockwise direction, whereas other planets rotate in an anticlockwise manner. A strange aspect of the orbital of Venus is that it reaches the point closest to Earth after every 584 days.</a:t>
                      </a:r>
                    </a:p>
                    <a:p>
                      <a:r>
                        <a:rPr lang="en-US" dirty="0"/>
                        <a:t>✦ Science has revealed that a tropical cyclone releases heat energy at the rate of 50 to 200 exajoules per day. This rate of the release of energy comes to about 200 times the world’s capacity of generating electrical energy. This rate of energy release is equivalent to that released during an explosion of a 10-megaton nuclear bomb every 20 minutes!</a:t>
                      </a:r>
                    </a:p>
                    <a:p>
                      <a:r>
                        <a:rPr lang="en-US" dirty="0"/>
                        <a:t>✦ ‘</a:t>
                      </a:r>
                      <a:r>
                        <a:rPr lang="en-US" dirty="0" err="1"/>
                        <a:t>Foetus</a:t>
                      </a:r>
                      <a:r>
                        <a:rPr lang="en-US" dirty="0"/>
                        <a:t> in </a:t>
                      </a:r>
                      <a:r>
                        <a:rPr lang="en-US" dirty="0" err="1"/>
                        <a:t>foetu</a:t>
                      </a:r>
                      <a:r>
                        <a:rPr lang="en-US" dirty="0"/>
                        <a:t>’ is a rare abnormality that refers to the phenomenon of a fetus getting trapped inside a twin’s body. The fetus continues to grow like a parasite inside a person’s body, leeching the person’s blood supply. It gradually grows so large that it begins to harm the host’s body, after which it has to be surgically removed.</a:t>
                      </a:r>
                    </a:p>
                    <a:p>
                      <a:r>
                        <a:rPr lang="en-US" dirty="0"/>
                        <a:t>✦ On an average, a person accidentally eats about 430 bugs in each year of his/her life. Weird. Isn’t it?</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4242951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1468563749"/>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 Bamboo trees fall in the class of woody perennial evergreen plants. Interestingly, giant bamboo species form the largest members of the grass family. Bamboo is the fastest growing woody plant in the world. Some species of bamboo achieve a growth rate of an astonishing 3-4 feet per day!</a:t>
                      </a:r>
                    </a:p>
                    <a:p>
                      <a:r>
                        <a:rPr lang="en-US" dirty="0"/>
                        <a:t>✦ The total length of the roots of a Finnish pine tree is more than 30 miles. Can you believe that?</a:t>
                      </a:r>
                    </a:p>
                    <a:p>
                      <a:r>
                        <a:rPr lang="en-US" dirty="0"/>
                        <a:t>✦ Most of us have coffee daily. But did you know that a single cup of coffee contains over 1000 chemical substances? Weird this is!</a:t>
                      </a:r>
                    </a:p>
                    <a:p>
                      <a:endParaRPr lang="en-US" dirty="0"/>
                    </a:p>
                    <a:p>
                      <a:r>
                        <a:rPr lang="en-US" dirty="0"/>
                        <a:t>✦ What would happen if a tunnel is dug through the Earth’s center? If one is to drop through a hole dug through the Earth, he would come out from the other side in about 42 minutes! The concept of gravity train is based on this principle. When applied to a planet such as the Earth, the train could accelerate due to the gravitational force that would pull it towards the center. And for the path between the center and its destination, it would travel at the speed of zero. Amazing, isn’t it?</a:t>
                      </a:r>
                    </a:p>
                    <a:p>
                      <a:endParaRPr lang="en-US" dirty="0"/>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352429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3483080987"/>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 The enzyme salivary alpha-amylase (</a:t>
                      </a:r>
                      <a:r>
                        <a:rPr lang="en-US" dirty="0" err="1"/>
                        <a:t>sAA</a:t>
                      </a:r>
                      <a:r>
                        <a:rPr lang="en-US" dirty="0"/>
                        <a:t>) in human saliva can indicate stress. A research showed that the </a:t>
                      </a:r>
                      <a:r>
                        <a:rPr lang="en-US" dirty="0" err="1"/>
                        <a:t>sAA</a:t>
                      </a:r>
                      <a:r>
                        <a:rPr lang="en-US" dirty="0"/>
                        <a:t> levels in pregnant women change throughout the day and during the course of their pregnancy. These changes can be tracked to study the effects of stress on the newborns. It has been found that the saliva contains biological information that can be used to determine one’s genetic blueprint. Opiorphin, first isolated from human saliva was seen to have pain killing properties.</a:t>
                      </a:r>
                    </a:p>
                    <a:p>
                      <a:r>
                        <a:rPr lang="en-US" dirty="0"/>
                        <a:t>✦ Door to Hell is a natural gas field in </a:t>
                      </a:r>
                      <a:r>
                        <a:rPr lang="en-US" dirty="0" err="1"/>
                        <a:t>Derweze</a:t>
                      </a:r>
                      <a:r>
                        <a:rPr lang="en-US" dirty="0"/>
                        <a:t> in Turkmenistan. It was identified as an oil field site by Soviet engineers in 1971. With the intention of burning the gases off, a fire was started. It has continued to burn for over forty years since then.</a:t>
                      </a:r>
                    </a:p>
                    <a:p>
                      <a:r>
                        <a:rPr lang="en-US" dirty="0"/>
                        <a:t>✦ Here are some other unbelievable facts worth a read.</a:t>
                      </a:r>
                    </a:p>
                    <a:p>
                      <a:r>
                        <a:rPr lang="en-US" dirty="0"/>
                        <a:t>✦ The spine can elongate by around 3% when in space, which is why humans grow taller in space.</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834098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2920929125"/>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✦‘Unusual’ could mean anything from ‘unique’ and ‘interesting’ to ‘odd’ and ‘weird’. You’ll be surprised to know some of the ‘unusual’ facts about certain animals on our planet.</a:t>
                      </a:r>
                    </a:p>
                    <a:p>
                      <a:r>
                        <a:rPr lang="en-US" dirty="0"/>
                        <a:t>✦The world of animals is no doubt interesting, but then there are some things about certain animal species that go well beyond interesting … into the realm of unusual. These things usually revolve around their physical characteristics and behavior. Did you, for instance, know that the liver of polar bears is extremely poisonous, as it contains too much of Vitamin A? More of such facts are given below.</a:t>
                      </a:r>
                    </a:p>
                    <a:p>
                      <a:r>
                        <a:rPr lang="en-US" dirty="0"/>
                        <a:t>✦A female ferret will literally die, if she can’t find a mate after going into heat.</a:t>
                      </a:r>
                    </a:p>
                    <a:p>
                      <a:r>
                        <a:rPr lang="en-US" dirty="0"/>
                        <a:t>✦A female praying mantis may eat the male’s head just after or even during mating.</a:t>
                      </a:r>
                    </a:p>
                    <a:p>
                      <a:r>
                        <a:rPr lang="en-US" dirty="0"/>
                        <a:t>✦Cats can sleep for up to 16 hours a day.</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1700068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3008397656"/>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✦Mocking birds can imitate sounds of other birds.</a:t>
                      </a:r>
                    </a:p>
                    <a:p>
                      <a:r>
                        <a:rPr lang="en-US" dirty="0"/>
                        <a:t>✦The eyes of donkeys are placed in such a way that they can see all four feet at the same time.</a:t>
                      </a:r>
                    </a:p>
                    <a:p>
                      <a:r>
                        <a:rPr lang="en-US" dirty="0"/>
                        <a:t>✦There are around 2,600 known species of frogs. These amphibians are found on every continent of the world, except Antarctica.</a:t>
                      </a:r>
                    </a:p>
                    <a:p>
                      <a:r>
                        <a:rPr lang="en-US" dirty="0" err="1"/>
                        <a:t>VThe</a:t>
                      </a:r>
                      <a:r>
                        <a:rPr lang="en-US" dirty="0"/>
                        <a:t> venom of a poison arrow frog can kill approximately 2,200 people.</a:t>
                      </a:r>
                    </a:p>
                    <a:p>
                      <a:r>
                        <a:rPr lang="en-US" dirty="0"/>
                        <a:t>✦Crocodiles can swallow large stones that stay permanently in their bellies and are used as ballast in diving.</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1272506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2111987591"/>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✦The humpback whale has the longest flippers among marine mammals, measuring up to one-third of its body length.</a:t>
                      </a:r>
                    </a:p>
                    <a:p>
                      <a:r>
                        <a:rPr lang="en-US" dirty="0"/>
                        <a:t>✦An electric eel can deliver a shock of up to 650 volts. It’s a defense mechanism that it uses to defend itself from predators.</a:t>
                      </a:r>
                    </a:p>
                    <a:p>
                      <a:r>
                        <a:rPr lang="en-US" dirty="0"/>
                        <a:t>✦A porcupine has 30,000 quills on an average. Its average heartbeat is around 190 beats per minute, which reduces to 20 during hibernation.</a:t>
                      </a:r>
                    </a:p>
                    <a:p>
                      <a:r>
                        <a:rPr lang="en-US" dirty="0"/>
                        <a:t>Butterflies surprisingly use their feet to taste.</a:t>
                      </a:r>
                    </a:p>
                    <a:p>
                      <a:r>
                        <a:rPr lang="en-US" dirty="0"/>
                        <a:t>✦The hummingbird can hover and fly straight up, down, or backward.</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1881362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2976001151"/>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✦A woodpecker can peck up to 20 times in a second.</a:t>
                      </a:r>
                    </a:p>
                    <a:p>
                      <a:r>
                        <a:rPr lang="en-US" dirty="0"/>
                        <a:t>✦Bats unmistakably turn left when exiting a cave. A brown bat can catch around 1,200 mosquito-sized insects in an hour.</a:t>
                      </a:r>
                    </a:p>
                    <a:p>
                      <a:r>
                        <a:rPr lang="en-US" dirty="0"/>
                        <a:t>✦The call of a blue whale reaches up to 188 decibels. It can be heard over hundreds of miles underwater, thus entitling it to be the loudest animal on Earth. In loudness, the whale is followed by the howler monkey.</a:t>
                      </a:r>
                    </a:p>
                    <a:p>
                      <a:r>
                        <a:rPr lang="en-US" dirty="0"/>
                        <a:t>✦Father catfish keep eggs in their mouth until they are ready to hatch. During this period, which may span several weeks, they do not eat.</a:t>
                      </a:r>
                    </a:p>
                    <a:p>
                      <a:r>
                        <a:rPr lang="en-US" dirty="0"/>
                        <a:t>✦A chameleon can move its eyes in two separate directions at the same time.</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1032842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684050773"/>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✦A cow can be led upstairs, but it can’t be brought downstairs.</a:t>
                      </a:r>
                    </a:p>
                    <a:p>
                      <a:r>
                        <a:rPr lang="en-US" dirty="0"/>
                        <a:t>✦A dolphin consumes food equivalent to one-third of its weight every day.</a:t>
                      </a:r>
                    </a:p>
                    <a:p>
                      <a:r>
                        <a:rPr lang="en-US" dirty="0"/>
                        <a:t>✦On an average, the sloth travels roughly about 15 feet a day.</a:t>
                      </a:r>
                    </a:p>
                    <a:p>
                      <a:r>
                        <a:rPr lang="en-US" dirty="0"/>
                        <a:t>✦Generally, an average male llama weighs up to 375 </a:t>
                      </a:r>
                      <a:r>
                        <a:rPr lang="en-US" dirty="0" err="1"/>
                        <a:t>lb</a:t>
                      </a:r>
                      <a:r>
                        <a:rPr lang="en-US" dirty="0"/>
                        <a:t> and stands 5 – 6 feet tall.</a:t>
                      </a:r>
                    </a:p>
                    <a:p>
                      <a:r>
                        <a:rPr lang="en-US" dirty="0"/>
                        <a:t>A newborn kangaroo is as small as a coffee bean.</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125558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1688863976"/>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pPr marL="342900" indent="-342900">
                        <a:buAutoNum type="arabicPeriod"/>
                      </a:pPr>
                      <a:r>
                        <a:rPr lang="en-US" dirty="0"/>
                        <a:t>Dogs have two different air passages, one for breathing and another for smelling. This allows them to store scents in their nose, even while they are exhaling!</a:t>
                      </a:r>
                    </a:p>
                    <a:p>
                      <a:pPr marL="342900" indent="-342900">
                        <a:buAutoNum type="arabicPeriod"/>
                      </a:pPr>
                      <a:r>
                        <a:rPr lang="en-US" dirty="0"/>
                        <a:t>2. Cats do not have collar bones, and their backbones are very flexible. When a cat walks, its back paws step in almost exactly the same place that its front paws previously were, allowing them to make less noise and leave fewer track marks.</a:t>
                      </a:r>
                    </a:p>
                    <a:p>
                      <a:pPr marL="342900" indent="-342900">
                        <a:buAutoNum type="arabicPeriod"/>
                      </a:pPr>
                      <a:r>
                        <a:rPr lang="en-US" dirty="0"/>
                        <a:t>3. Killer Whales, also known as Orcas, are not whales at all, and are actually a type of dolphin. They are the largest breed of dolphins in existence.</a:t>
                      </a:r>
                    </a:p>
                    <a:p>
                      <a:pPr marL="342900" indent="-342900">
                        <a:buAutoNum type="arabicPeriod"/>
                      </a:pPr>
                      <a:r>
                        <a:rPr lang="en-US" dirty="0"/>
                        <a:t>4. Hummingbirds are the only birds in the world that can fly sideways, backwards, up and down, and even hover in mid-air. They can beat their wings up to 200 times per second. They are famous for being the smallest birds in the world.</a:t>
                      </a:r>
                    </a:p>
                    <a:p>
                      <a:pPr marL="342900" indent="-342900">
                        <a:buAutoNum type="arabicPeriod"/>
                      </a:pPr>
                      <a:r>
                        <a:rPr lang="en-US" dirty="0"/>
                        <a:t>5. Ostriches can run faster than horses, and male ostriches can roar like lions.</a:t>
                      </a:r>
                    </a:p>
                    <a:p>
                      <a:pPr marL="342900" indent="-342900">
                        <a:buAutoNum type="arabicPeriod"/>
                      </a:pPr>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ANIMAL</a:t>
            </a:r>
            <a:endParaRPr lang="en-SG" dirty="0"/>
          </a:p>
        </p:txBody>
      </p:sp>
    </p:spTree>
    <p:extLst>
      <p:ext uri="{BB962C8B-B14F-4D97-AF65-F5344CB8AC3E}">
        <p14:creationId xmlns:p14="http://schemas.microsoft.com/office/powerpoint/2010/main" val="57952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4000343381"/>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✦Generally, 95 percent of a panda’s diet consists of bamboo.</a:t>
                      </a:r>
                    </a:p>
                    <a:p>
                      <a:r>
                        <a:rPr lang="en-US" dirty="0"/>
                        <a:t>✦A full-grown bull’s average weight is 900 lb.</a:t>
                      </a:r>
                    </a:p>
                    <a:p>
                      <a:r>
                        <a:rPr lang="en-US" dirty="0"/>
                        <a:t>✦One of every five thousand North Atlantic lobsters is born bright blue in color.</a:t>
                      </a:r>
                    </a:p>
                    <a:p>
                      <a:r>
                        <a:rPr lang="en-US" dirty="0"/>
                        <a:t>✦The Black Uakari Monkey travels around 1½ to 2 miles every day on an average.</a:t>
                      </a:r>
                    </a:p>
                    <a:p>
                      <a:r>
                        <a:rPr lang="en-US" dirty="0"/>
                        <a:t>✦A female anaconda is 3 – 5 times bigger than an average male anaconda.</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2616815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3276717952"/>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✦The rat tops the list of animals that can live without water for a long time. The camel comes second.</a:t>
                      </a:r>
                    </a:p>
                    <a:p>
                      <a:r>
                        <a:rPr lang="en-US" dirty="0"/>
                        <a:t>✦Slugs have four noses, but none of them are visible.</a:t>
                      </a:r>
                    </a:p>
                    <a:p>
                      <a:r>
                        <a:rPr lang="en-US" dirty="0"/>
                        <a:t>✦Which plant is carnivorous? Which plant grows the fastest? Which plant is the smallest? Here are some interesting plant facts and more.</a:t>
                      </a:r>
                    </a:p>
                    <a:p>
                      <a:r>
                        <a:rPr lang="en-US" dirty="0"/>
                        <a:t>✦They are green, mostly lean and are found in every area of the Earth’s surface. Plants, also known as flora or vegetation, are one of the most important living organisms on Earth. Whether you are brushing up for a biology exam, interested in botany or just curious to learn more, check out the following fun facts about plants!</a:t>
                      </a:r>
                    </a:p>
                    <a:p>
                      <a:r>
                        <a:rPr lang="en-US" dirty="0"/>
                        <a:t>✦The orchid plant has between 20,000 – 30,000 flowering species, making orchids, the flowering plant with the most flower varieties.</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1407431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3350694173"/>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✦No plant species has a flower or blossom which is completely black in color. Some species like tulips and iris have black colored specimens but they are not truly black in color and are in fact, a rich dark purple.</a:t>
                      </a:r>
                    </a:p>
                    <a:p>
                      <a:r>
                        <a:rPr lang="en-US" dirty="0"/>
                        <a:t>✦A notch made in a tree will always remain at the same height above the ground, even as the tree grows.</a:t>
                      </a:r>
                    </a:p>
                    <a:p>
                      <a:r>
                        <a:rPr lang="en-US" dirty="0"/>
                        <a:t>✦The only plants that grow in Antarctica are lichens, mosses, the Antarctic hair grass (</a:t>
                      </a:r>
                      <a:r>
                        <a:rPr lang="en-US" dirty="0" err="1"/>
                        <a:t>Deschampsia</a:t>
                      </a:r>
                      <a:r>
                        <a:rPr lang="en-US" dirty="0"/>
                        <a:t> antarctica) and 1 fungi species. At the opposite end of the climatic spectrum, the Sahara desert has nearly 500 plant species.</a:t>
                      </a:r>
                    </a:p>
                    <a:p>
                      <a:r>
                        <a:rPr lang="en-US" dirty="0"/>
                        <a:t>✦Plants can sometimes belong to weird scientific families. Like the banana belongs to the herb family. And onions and asparagus are from the lily family.</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2758352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3622417743"/>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endParaRPr lang="en-US" dirty="0"/>
                    </a:p>
                    <a:p>
                      <a:r>
                        <a:rPr lang="en-US" dirty="0"/>
                        <a:t>✦</a:t>
                      </a:r>
                      <a:r>
                        <a:rPr lang="en-US" dirty="0" err="1"/>
                        <a:t>Watermeal</a:t>
                      </a:r>
                      <a:r>
                        <a:rPr lang="en-US" dirty="0"/>
                        <a:t> (Wolffia) is the smallest flowering species in the world. These are aquatic plants, which float on the water’s surface. These plant groups together, so they resemble floating green carpets or patches. They have no roots and are edible.</a:t>
                      </a:r>
                    </a:p>
                    <a:p>
                      <a:r>
                        <a:rPr lang="en-US" dirty="0"/>
                        <a:t>✦Fastest growing plant – Bamboo (100 cm in 1 day); Tallest growing plant – Coast Redwood (Sequoia sempervirens); and slowest growing plants found are Virgin’s palm i.e. </a:t>
                      </a:r>
                      <a:r>
                        <a:rPr lang="en-US" dirty="0" err="1"/>
                        <a:t>Dioon</a:t>
                      </a:r>
                      <a:r>
                        <a:rPr lang="en-US" dirty="0"/>
                        <a:t> </a:t>
                      </a:r>
                      <a:r>
                        <a:rPr lang="en-US" dirty="0" err="1"/>
                        <a:t>edule</a:t>
                      </a:r>
                      <a:r>
                        <a:rPr lang="en-US" dirty="0"/>
                        <a:t> (0.03 inches per year) and saguaro (1 inch in 10 years).</a:t>
                      </a:r>
                    </a:p>
                    <a:p>
                      <a:r>
                        <a:rPr lang="en-US" dirty="0"/>
                        <a:t>✦Rafflesia </a:t>
                      </a:r>
                      <a:r>
                        <a:rPr lang="en-US" dirty="0" err="1"/>
                        <a:t>arnoldii</a:t>
                      </a:r>
                      <a:r>
                        <a:rPr lang="en-US" dirty="0"/>
                        <a:t> holds 2 distinctions. One is being the largest flower and second is being the smelliest. It smells like a rotting corpse. To add to its appeal, it can weigh at least 11 kg, has no roots or leaves or a stem and produces no chlorophyll. It is also parasitic.</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3016982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1029501655"/>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✦There are many plant species that are poisonous. The Lily of the Valley (Convallaria </a:t>
                      </a:r>
                      <a:r>
                        <a:rPr lang="en-US" dirty="0" err="1"/>
                        <a:t>majalis</a:t>
                      </a:r>
                      <a:r>
                        <a:rPr lang="en-US" dirty="0"/>
                        <a:t>) may produce a very beautiful looking flower but all parts of the plant, including the flower and berries are very poisonous. Another poisonous plant is the Aconitum, popularly known as wolfsbane. </a:t>
                      </a:r>
                    </a:p>
                    <a:p>
                      <a:r>
                        <a:rPr lang="en-US" dirty="0"/>
                        <a:t>✦Then there’s the famous Atropa belladonna or Deadly Nightshade, which has been used throughout history as a poison.</a:t>
                      </a:r>
                    </a:p>
                    <a:p>
                      <a:r>
                        <a:rPr lang="en-US" dirty="0"/>
                        <a:t>✦The Venus Flytrap (Dionaea muscipula) catches flies and other insects, when they land on its brightly colored leaves. This plant is a perfect example of a natural booby trap.</a:t>
                      </a:r>
                    </a:p>
                    <a:p>
                      <a:r>
                        <a:rPr lang="en-US" dirty="0"/>
                        <a:t>✦The insect lands on the leaves, which have tiny hair on them. If the hair is moved by the insect, the trap closes. Once inside the trap, the insect will struggle to get out and this movement further stimulates the hair, so the plant closes the trap more firmly and begins to digest the insect within the closed leaves itself!</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3243137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1759352847"/>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✦Sarracenia </a:t>
                      </a:r>
                      <a:r>
                        <a:rPr lang="en-US" dirty="0" err="1"/>
                        <a:t>psittacina</a:t>
                      </a:r>
                      <a:r>
                        <a:rPr lang="en-US" dirty="0"/>
                        <a:t>, also known as the parrot pitcher plant is another smart predatory plant. An insect will land on the opening of the pitcher. The plant does not produce nectar but has slyly lined the opening with it. Hence the insect is fooled into thinking the deeper it goes, it will find the source of the nectar.</a:t>
                      </a:r>
                    </a:p>
                    <a:p>
                      <a:r>
                        <a:rPr lang="en-US" dirty="0"/>
                        <a:t>So it ventures into the long dark tunnel. This tunnel has fake windows or little shafts of light giving the appearance of an exit at the end. But the plant slowly forces the insect right into its stomach and traps it with the stomach’s thick hair lining and then digests it whole.</a:t>
                      </a:r>
                    </a:p>
                    <a:p>
                      <a:endParaRPr lang="en-US" dirty="0"/>
                    </a:p>
                    <a:p>
                      <a:r>
                        <a:rPr lang="en-US" dirty="0"/>
                        <a:t>✦Different plant species have featured in various tales and myths of folklore. Persephone of Greek mythology eat a pomegranate in Hades kingdom and so had to stay with him for 1/3 of a year.</a:t>
                      </a:r>
                    </a:p>
                    <a:p>
                      <a:r>
                        <a:rPr lang="en-US" dirty="0"/>
                        <a:t>✦Another example is of the ivy plant, which is sacred to the Greek god of wine, </a:t>
                      </a:r>
                      <a:r>
                        <a:rPr lang="en-US" dirty="0" err="1"/>
                        <a:t>Dionysos</a:t>
                      </a:r>
                      <a:r>
                        <a:rPr lang="en-US" dirty="0"/>
                        <a:t>. His stepmother Hera wanted to kill him, as an infant. But his nurses, the </a:t>
                      </a:r>
                      <a:r>
                        <a:rPr lang="en-US" dirty="0" err="1"/>
                        <a:t>Nymphai</a:t>
                      </a:r>
                      <a:r>
                        <a:rPr lang="en-US" dirty="0"/>
                        <a:t> </a:t>
                      </a:r>
                      <a:r>
                        <a:rPr lang="en-US" dirty="0" err="1"/>
                        <a:t>Nysiades</a:t>
                      </a:r>
                      <a:r>
                        <a:rPr lang="en-US" dirty="0"/>
                        <a:t> shielded him from her murderous gaze, by covering his crib with ivy leaves.</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3407720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1094742361"/>
              </p:ext>
            </p:extLst>
          </p:nvPr>
        </p:nvGraphicFramePr>
        <p:xfrm>
          <a:off x="430210" y="1674688"/>
          <a:ext cx="11331580" cy="4754880"/>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endParaRPr lang="en-US" dirty="0"/>
                    </a:p>
                    <a:p>
                      <a:r>
                        <a:rPr lang="en-US" dirty="0"/>
                        <a:t>✦The given facts expose the diversity and richness of plants, as a species. Each plant has a unique feature, is useful or dangerous to animals and humans and has a different appearance. Thanks to man’s efforts, the green scene of the Earth is slowly disappearing. Plant a tree or anything green, to help keep the Earth clean and green.</a:t>
                      </a:r>
                    </a:p>
                    <a:p>
                      <a:endParaRPr lang="en-US" dirty="0"/>
                    </a:p>
                    <a:p>
                      <a:r>
                        <a:rPr lang="en-US" dirty="0"/>
                        <a:t>✦Here are 50 unbelievable facts, some of which are jaw-dropping, while others are plain funny, or might even seem too good to be true…</a:t>
                      </a:r>
                    </a:p>
                    <a:p>
                      <a:r>
                        <a:rPr lang="en-US" dirty="0"/>
                        <a:t>Are You Serious?</a:t>
                      </a:r>
                    </a:p>
                    <a:p>
                      <a:r>
                        <a:rPr lang="en-US" dirty="0"/>
                        <a:t>✦If you talk about Adolf Hitler and Joseph Stalin, together they were responsible for the deaths of more than 40 million people. Yet, at some point of time, both were nominated for the Nobel Peace Prize!</a:t>
                      </a:r>
                    </a:p>
                    <a:p>
                      <a:r>
                        <a:rPr lang="en-US" dirty="0"/>
                        <a:t>✦Things happen all the time, most that are meant to, many that aren’t, while a lot of stuff that takes place may be superhuman, ridiculous, funny, weird, or plain unbelievable. The world is such a big place, and there are so many facts about anything and everything, that it is impossible to know all of them.</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3009270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2873202324"/>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endParaRPr lang="en-US" dirty="0"/>
                    </a:p>
                    <a:p>
                      <a:r>
                        <a:rPr lang="en-US" dirty="0"/>
                        <a:t>✦Here, we won’t be talking about great feats that make their way into the record books, rather we’ll have a look at 50 unbelievable facts that are true to the core, but still makes one wonder in disbelief!</a:t>
                      </a:r>
                    </a:p>
                    <a:p>
                      <a:r>
                        <a:rPr lang="en-US" dirty="0"/>
                        <a:t>✦Rats have the capacity to reproduce so quickly, that in less than two years, a male and female pair can have a million descendants.</a:t>
                      </a:r>
                    </a:p>
                    <a:p>
                      <a:r>
                        <a:rPr lang="en-US" dirty="0"/>
                        <a:t>✦Ever wondered how they haven’t overrun our planet yet?</a:t>
                      </a:r>
                    </a:p>
                    <a:p>
                      <a:endParaRPr lang="en-US" dirty="0"/>
                    </a:p>
                    <a:p>
                      <a:r>
                        <a:rPr lang="en-US" dirty="0"/>
                        <a:t>✦If you stay in Russia, or are even visiting there, make sure your car is clean. Not because it just looks good, but due to the fact that it is illegal to drive around in a dirty car in Russia.</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626614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3417294892"/>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endParaRPr lang="en-US" dirty="0"/>
                    </a:p>
                    <a:p>
                      <a:r>
                        <a:rPr lang="en-US" dirty="0"/>
                        <a:t>✦Should open a car wash center somewhere here.</a:t>
                      </a:r>
                    </a:p>
                    <a:p>
                      <a:r>
                        <a:rPr lang="en-US" dirty="0"/>
                        <a:t>✦You love your pet dog, no matter how it is? Ever thought of getting an Afghan Hound home? This breed is considered to be the dumbest in the world.</a:t>
                      </a:r>
                    </a:p>
                    <a:p>
                      <a:endParaRPr lang="en-US" dirty="0"/>
                    </a:p>
                    <a:p>
                      <a:r>
                        <a:rPr lang="en-US" dirty="0"/>
                        <a:t>✦You’d have your hands full in doggy training, I say!</a:t>
                      </a:r>
                    </a:p>
                    <a:p>
                      <a:r>
                        <a:rPr lang="en-US" dirty="0"/>
                        <a:t>✦Okay, it is common knowledge that Mount Everest is the tallest mountain in the world. Wait! Not quite! K2, running through Pakistan and China, becomes taller than Mount Everest for a few weeks, because of precipitation.</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1703213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670955743"/>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endParaRPr lang="en-US" dirty="0"/>
                    </a:p>
                    <a:p>
                      <a:r>
                        <a:rPr lang="en-US" dirty="0"/>
                        <a:t>✦Bet this was something you never knew!</a:t>
                      </a:r>
                    </a:p>
                    <a:p>
                      <a:r>
                        <a:rPr lang="en-US" dirty="0"/>
                        <a:t>✦Do you know how to count in Arabic? Well, if not, no problem. That’s not the point here anyway. The real deal is, Arabic numerals were invented in India, and not by the Arabs.</a:t>
                      </a:r>
                    </a:p>
                    <a:p>
                      <a:endParaRPr lang="en-US" dirty="0"/>
                    </a:p>
                    <a:p>
                      <a:r>
                        <a:rPr lang="en-US" dirty="0"/>
                        <a:t>✦No wonder, </a:t>
                      </a:r>
                      <a:r>
                        <a:rPr lang="en-US" dirty="0" err="1"/>
                        <a:t>cuz</a:t>
                      </a:r>
                      <a:r>
                        <a:rPr lang="en-US" dirty="0"/>
                        <a:t> even the number 0 was invented here.</a:t>
                      </a:r>
                    </a:p>
                    <a:p>
                      <a:r>
                        <a:rPr lang="en-US" dirty="0"/>
                        <a:t>✦You have a pet pig? Okay! Don’t try calling out to it from your first floor window or balcony. It would be a waste, since pigs cannot look upwards anyway.</a:t>
                      </a:r>
                    </a:p>
                    <a:p>
                      <a:endParaRPr lang="en-US" dirty="0"/>
                    </a:p>
                    <a:p>
                      <a:r>
                        <a:rPr lang="en-US" dirty="0"/>
                        <a:t>✦Talk about being ignored by your pet piggy!</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34307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1724286752"/>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Space Facts</a:t>
                      </a:r>
                    </a:p>
                    <a:p>
                      <a:r>
                        <a:rPr lang="en-US" dirty="0"/>
                        <a:t>1. In ancient times, constellations of stars were used to keep track of the calendar and for navigation.</a:t>
                      </a:r>
                    </a:p>
                    <a:p>
                      <a:r>
                        <a:rPr lang="en-US" dirty="0"/>
                        <a:t>2. There are more than 125 billion galaxies in our universe. Our galaxy has about 100-400 billion stars.</a:t>
                      </a:r>
                    </a:p>
                    <a:p>
                      <a:r>
                        <a:rPr lang="en-US" dirty="0"/>
                        <a:t>3. The collapse of a large dying star leads to the formation of a black hole. It has a very strong gravitational force that sucks everything in, including light!</a:t>
                      </a:r>
                    </a:p>
                    <a:p>
                      <a:r>
                        <a:rPr lang="en-US" dirty="0"/>
                        <a:t>4. Our solar system is made up of planets, moons, comets, asteroids, minor planets, dust, and gas. Everything revolves around the sun.</a:t>
                      </a:r>
                    </a:p>
                    <a:p>
                      <a:r>
                        <a:rPr lang="en-US" dirty="0"/>
                        <a:t>5. There are three different types of planets; terrestrial planets (Mercury, Venus, Earth and Mars), they have very solid, rocky surfaces, gas giants (Jupiter, Saturn, Uranus and Neptune), composed mostly of frozen hydrogen and helium, and dwarf planets (Pluto, Ceres and Eris), smaller round planets that orbit the sun.</a:t>
                      </a:r>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SPACE</a:t>
            </a:r>
            <a:endParaRPr lang="en-SG" dirty="0"/>
          </a:p>
        </p:txBody>
      </p:sp>
    </p:spTree>
    <p:extLst>
      <p:ext uri="{BB962C8B-B14F-4D97-AF65-F5344CB8AC3E}">
        <p14:creationId xmlns:p14="http://schemas.microsoft.com/office/powerpoint/2010/main" val="3546405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1603587308"/>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✦If you think you know someone or some people really well, think again! On an average, we all tell around 4 lies daily.</a:t>
                      </a:r>
                    </a:p>
                    <a:p>
                      <a:endParaRPr lang="en-US" dirty="0"/>
                    </a:p>
                    <a:p>
                      <a:r>
                        <a:rPr lang="en-US" dirty="0"/>
                        <a:t>✦This fact </a:t>
                      </a:r>
                      <a:r>
                        <a:rPr lang="en-US" dirty="0" err="1"/>
                        <a:t>ain’t</a:t>
                      </a:r>
                      <a:r>
                        <a:rPr lang="en-US" dirty="0"/>
                        <a:t> a lie, trust me.</a:t>
                      </a:r>
                    </a:p>
                    <a:p>
                      <a:r>
                        <a:rPr lang="en-US" dirty="0"/>
                        <a:t>✦As time goes by, the number of broken relationships and divorces are increasing at an alarming rate. But dig this! The longest marriage on record lasted for 86 years, 9½ months – Herbert and </a:t>
                      </a:r>
                      <a:r>
                        <a:rPr lang="en-US" dirty="0" err="1"/>
                        <a:t>Zelmyra</a:t>
                      </a:r>
                      <a:r>
                        <a:rPr lang="en-US" dirty="0"/>
                        <a:t> Fisher from USA. (1924 – 2011)</a:t>
                      </a:r>
                    </a:p>
                    <a:p>
                      <a:endParaRPr lang="en-US" dirty="0"/>
                    </a:p>
                    <a:p>
                      <a:r>
                        <a:rPr lang="en-US" dirty="0"/>
                        <a:t>✦Most of us won’t even live for so many years, leave alone love someone for so </a:t>
                      </a:r>
                      <a:r>
                        <a:rPr lang="en-US" dirty="0" err="1"/>
                        <a:t>lonG</a:t>
                      </a:r>
                      <a:endParaRPr lang="en-US" dirty="0"/>
                    </a:p>
                    <a:p>
                      <a:r>
                        <a:rPr lang="en-US" dirty="0"/>
                        <a:t>✦Everyday, there are more than 8 million lightning strikes on our planet. The good news is, almost all of them are harmless and cause no damage to life or property.</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1596310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1120622065"/>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✦Thank God for that!</a:t>
                      </a:r>
                    </a:p>
                    <a:p>
                      <a:r>
                        <a:rPr lang="en-US" dirty="0"/>
                        <a:t>✦Everyday, 1% of the people in the world eat stuff made by McDonald’s. That’s like 70 million people, or more, on a daily basis!</a:t>
                      </a:r>
                    </a:p>
                    <a:p>
                      <a:endParaRPr lang="en-US" dirty="0"/>
                    </a:p>
                    <a:p>
                      <a:r>
                        <a:rPr lang="en-US" dirty="0"/>
                        <a:t>✦Let’s go grab a burger mate!</a:t>
                      </a:r>
                    </a:p>
                    <a:p>
                      <a:r>
                        <a:rPr lang="en-US" dirty="0"/>
                        <a:t>✦Now, it would be difficult to find anyone who doesn’t love honey! Don’t let this fact change that. Honey is nothing but dehydrated bee vomit.</a:t>
                      </a:r>
                    </a:p>
                    <a:p>
                      <a:endParaRPr lang="en-US" dirty="0"/>
                    </a:p>
                    <a:p>
                      <a:r>
                        <a:rPr lang="en-US" dirty="0"/>
                        <a:t>✦Say what you want, I still love honey. </a:t>
                      </a:r>
                      <a:r>
                        <a:rPr lang="en-US" dirty="0" err="1"/>
                        <a:t>Yummm</a:t>
                      </a:r>
                      <a:r>
                        <a:rPr lang="en-US" dirty="0"/>
                        <a:t>!</a:t>
                      </a:r>
                    </a:p>
                    <a:p>
                      <a:r>
                        <a:rPr lang="en-US" dirty="0"/>
                        <a:t>✦What do you think is the main reason the human race is expanding at an alarming rate? Simple. Every single day, around 200,000 babies are born all over the world.</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428568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2692089870"/>
              </p:ext>
            </p:extLst>
          </p:nvPr>
        </p:nvGraphicFramePr>
        <p:xfrm>
          <a:off x="430210" y="1674688"/>
          <a:ext cx="11331580" cy="4754880"/>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✦This, besides the death rate decreasing because of medical advances.</a:t>
                      </a:r>
                    </a:p>
                    <a:p>
                      <a:r>
                        <a:rPr lang="en-US" dirty="0"/>
                        <a:t>✦Talk about the height of immunity! The Queen of England can never be arrested for any crime that she may commit.</a:t>
                      </a:r>
                    </a:p>
                    <a:p>
                      <a:endParaRPr lang="en-US" dirty="0"/>
                    </a:p>
                    <a:p>
                      <a:r>
                        <a:rPr lang="en-US" dirty="0"/>
                        <a:t>✦Dude, be sure that you don’t make her cross!</a:t>
                      </a:r>
                    </a:p>
                    <a:p>
                      <a:r>
                        <a:rPr lang="en-US" dirty="0"/>
                        <a:t>✦The best photographic memory is that of a pigeon. It will never forget a face it has seen even once in its lifetime.</a:t>
                      </a:r>
                    </a:p>
                    <a:p>
                      <a:endParaRPr lang="en-US" dirty="0"/>
                    </a:p>
                    <a:p>
                      <a:r>
                        <a:rPr lang="en-US" dirty="0"/>
                        <a:t>✦Might be good to be used as eyewitnesses!</a:t>
                      </a:r>
                    </a:p>
                    <a:p>
                      <a:r>
                        <a:rPr lang="en-US" dirty="0"/>
                        <a:t>✦How many of us have felt one shoe tighter than the other? Imagine the olden times! Left and right shoes only came into being after the 1850s. Till then, both shoes in a pair were identical.</a:t>
                      </a:r>
                    </a:p>
                    <a:p>
                      <a:endParaRPr lang="en-US" dirty="0"/>
                    </a:p>
                    <a:p>
                      <a:r>
                        <a:rPr lang="en-US" dirty="0"/>
                        <a:t>Ouch!</a:t>
                      </a:r>
                    </a:p>
                    <a:p>
                      <a:endParaRPr lang="en-US" dirty="0"/>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3906548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2170841701"/>
              </p:ext>
            </p:extLst>
          </p:nvPr>
        </p:nvGraphicFramePr>
        <p:xfrm>
          <a:off x="430210" y="1674688"/>
          <a:ext cx="11331580" cy="4754880"/>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✦Here is someone who can spend all the time in the world making love. Rattlesnakes can have sex that lasts up to 20 hours.</a:t>
                      </a:r>
                    </a:p>
                    <a:p>
                      <a:endParaRPr lang="en-US" dirty="0"/>
                    </a:p>
                    <a:p>
                      <a:r>
                        <a:rPr lang="en-US" dirty="0" err="1"/>
                        <a:t>Whoaa</a:t>
                      </a:r>
                      <a:r>
                        <a:rPr lang="en-US" dirty="0"/>
                        <a:t>! Marathon sex!</a:t>
                      </a:r>
                    </a:p>
                    <a:p>
                      <a:r>
                        <a:rPr lang="en-US" dirty="0"/>
                        <a:t>✦Of course we all have been taught that swearing is bad! But try swearing just when you hurt yourself, it helps numb the pain.</a:t>
                      </a:r>
                    </a:p>
                    <a:p>
                      <a:endParaRPr lang="en-US" dirty="0"/>
                    </a:p>
                    <a:p>
                      <a:r>
                        <a:rPr lang="en-US" dirty="0"/>
                        <a:t>Ouch! *$#*v$)@%.</a:t>
                      </a:r>
                    </a:p>
                    <a:p>
                      <a:r>
                        <a:rPr lang="en-US" dirty="0"/>
                        <a:t>✦What’s the one thing you cannot do without? Most will say their cell phone, and it’s a fact. On an average, we check our cell phones 150 times a day.</a:t>
                      </a:r>
                    </a:p>
                    <a:p>
                      <a:endParaRPr lang="en-US" dirty="0"/>
                    </a:p>
                    <a:p>
                      <a:r>
                        <a:rPr lang="en-US" dirty="0"/>
                        <a:t>✦There are quite a few phone addicts I know myself.</a:t>
                      </a:r>
                    </a:p>
                    <a:p>
                      <a:r>
                        <a:rPr lang="en-US" dirty="0"/>
                        <a:t>✦There is so much talk about designer outfits made from animal products. But check this out! The library at Harvard University has 4 books that are bound in human skin.</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2967727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261041009"/>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endParaRPr lang="en-US" dirty="0"/>
                    </a:p>
                    <a:p>
                      <a:r>
                        <a:rPr lang="en-US" dirty="0"/>
                        <a:t>I </a:t>
                      </a:r>
                      <a:r>
                        <a:rPr lang="en-US" dirty="0" err="1"/>
                        <a:t>ain’t</a:t>
                      </a:r>
                      <a:r>
                        <a:rPr lang="en-US" dirty="0"/>
                        <a:t> reading those ever!</a:t>
                      </a:r>
                    </a:p>
                    <a:p>
                      <a:r>
                        <a:rPr lang="en-US" dirty="0"/>
                        <a:t>✦Look at a zebra carefully and determine whether it has black stripes on a white body, or white stripes on a black body! Well zebras are actually black with white stripes.</a:t>
                      </a:r>
                    </a:p>
                    <a:p>
                      <a:endParaRPr lang="en-US" dirty="0"/>
                    </a:p>
                    <a:p>
                      <a:r>
                        <a:rPr lang="en-US" dirty="0"/>
                        <a:t>✦That made you look at the pic again, right?</a:t>
                      </a:r>
                    </a:p>
                    <a:p>
                      <a:endParaRPr lang="en-US" dirty="0"/>
                    </a:p>
                    <a:p>
                      <a:r>
                        <a:rPr lang="en-US" dirty="0"/>
                        <a:t>✦Ever thought how many people you meet everyday put up a fake smile in front of you? But wait! Actually, faking a smile can give you real happiness.</a:t>
                      </a:r>
                    </a:p>
                    <a:p>
                      <a:endParaRPr lang="en-US" dirty="0"/>
                    </a:p>
                    <a:p>
                      <a:r>
                        <a:rPr lang="en-US" dirty="0"/>
                        <a:t>✦Now I know why everyone seems to be smiling today!</a:t>
                      </a:r>
                    </a:p>
                    <a:p>
                      <a:r>
                        <a:rPr lang="en-US" dirty="0"/>
                        <a:t>✦The most common time for people to wake up in the middle of the night is 3:44 am. There is no definite scientific explanation for this, but it might be related to the sleep cycles.</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2593113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2713113543"/>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endParaRPr lang="en-US" dirty="0"/>
                    </a:p>
                    <a:p>
                      <a:r>
                        <a:rPr lang="en-US" dirty="0"/>
                        <a:t>✦Hmmm, maybe that’s the perfect time to meet up for a game of poker eh!</a:t>
                      </a:r>
                    </a:p>
                    <a:p>
                      <a:r>
                        <a:rPr lang="en-US" dirty="0"/>
                        <a:t>✦We believe that whiskey and rum can give us a real high. True. But the strongest beer in the world is even stronger than whiskey.</a:t>
                      </a:r>
                    </a:p>
                    <a:p>
                      <a:endParaRPr lang="en-US" dirty="0"/>
                    </a:p>
                    <a:p>
                      <a:r>
                        <a:rPr lang="en-US" dirty="0"/>
                        <a:t>No wonder I love my beer.</a:t>
                      </a:r>
                    </a:p>
                    <a:p>
                      <a:r>
                        <a:rPr lang="en-US" dirty="0"/>
                        <a:t>✦You’re stuck with a problem you can’t solve or get out of? Staring at an illuminated light bulb can improve your problem-solving ability.</a:t>
                      </a:r>
                    </a:p>
                    <a:p>
                      <a:endParaRPr lang="en-US" dirty="0"/>
                    </a:p>
                    <a:p>
                      <a:r>
                        <a:rPr lang="en-US" dirty="0"/>
                        <a:t>✦Only thing, please don’t hold one like she is doing!</a:t>
                      </a:r>
                    </a:p>
                    <a:p>
                      <a:r>
                        <a:rPr lang="en-US" dirty="0"/>
                        <a:t>✦Love your wine and beer? You know, there is more amount of alcohol in mouthwash as compared to wine and beer.</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219912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786174089"/>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endParaRPr lang="en-US" dirty="0"/>
                    </a:p>
                    <a:p>
                      <a:r>
                        <a:rPr lang="en-US" dirty="0"/>
                        <a:t>✦</a:t>
                      </a:r>
                      <a:r>
                        <a:rPr lang="en-US" dirty="0" err="1"/>
                        <a:t>Ahhh</a:t>
                      </a:r>
                      <a:r>
                        <a:rPr lang="en-US" dirty="0"/>
                        <a:t>, is this why you always seem drunk at night?</a:t>
                      </a:r>
                    </a:p>
                    <a:p>
                      <a:endParaRPr lang="en-US" dirty="0"/>
                    </a:p>
                    <a:p>
                      <a:r>
                        <a:rPr lang="en-US" dirty="0"/>
                        <a:t>✦Talk of spending our lives productively! In an average lifespan, we spend around 25 years of our life sleeping.</a:t>
                      </a:r>
                    </a:p>
                    <a:p>
                      <a:endParaRPr lang="en-US" dirty="0"/>
                    </a:p>
                    <a:p>
                      <a:r>
                        <a:rPr lang="en-US" dirty="0"/>
                        <a:t>✦Sounds like a crazy amount of time, but that </a:t>
                      </a:r>
                      <a:r>
                        <a:rPr lang="en-US" dirty="0" err="1"/>
                        <a:t>ain’t</a:t>
                      </a:r>
                      <a:r>
                        <a:rPr lang="en-US" dirty="0"/>
                        <a:t> </a:t>
                      </a:r>
                      <a:r>
                        <a:rPr lang="en-US" dirty="0" err="1"/>
                        <a:t>gonna</a:t>
                      </a:r>
                      <a:r>
                        <a:rPr lang="en-US" dirty="0"/>
                        <a:t> make me sleep any less. Uh, huh!</a:t>
                      </a:r>
                    </a:p>
                    <a:p>
                      <a:endParaRPr lang="en-US" dirty="0"/>
                    </a:p>
                    <a:p>
                      <a:r>
                        <a:rPr lang="en-US" dirty="0"/>
                        <a:t>✦Here’s another one for the love gurus! Lions can mate more than 50 times a day.</a:t>
                      </a:r>
                    </a:p>
                    <a:p>
                      <a:endParaRPr lang="en-US" dirty="0"/>
                    </a:p>
                    <a:p>
                      <a:r>
                        <a:rPr lang="en-US" dirty="0"/>
                        <a:t>✦These guys put even the rabbits to shame.</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12968414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468241724"/>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endParaRPr lang="en-US" dirty="0"/>
                    </a:p>
                    <a:p>
                      <a:r>
                        <a:rPr lang="en-US" dirty="0"/>
                        <a:t>✦Think before spending that penny. For each one cent coin, it costs the US Mint around 1.5 cents to make.</a:t>
                      </a:r>
                    </a:p>
                    <a:p>
                      <a:endParaRPr lang="en-US" dirty="0"/>
                    </a:p>
                    <a:p>
                      <a:r>
                        <a:rPr lang="en-US" dirty="0"/>
                        <a:t>✦Uncle Sam, you got your calculations all wrong!</a:t>
                      </a:r>
                    </a:p>
                    <a:p>
                      <a:r>
                        <a:rPr lang="en-US" dirty="0"/>
                        <a:t>✦This is a place where the word ‘recession’ finds no takers. Everyday, people lose around $17 million in gambling in the casinos of Las Vegas.</a:t>
                      </a:r>
                    </a:p>
                    <a:p>
                      <a:endParaRPr lang="en-US" dirty="0"/>
                    </a:p>
                    <a:p>
                      <a:r>
                        <a:rPr lang="en-US" dirty="0"/>
                        <a:t>✦Let this sink in, you’re never </a:t>
                      </a:r>
                      <a:r>
                        <a:rPr lang="en-US" dirty="0" err="1"/>
                        <a:t>gonna</a:t>
                      </a:r>
                      <a:r>
                        <a:rPr lang="en-US" dirty="0"/>
                        <a:t> get rich gambling.</a:t>
                      </a:r>
                    </a:p>
                    <a:p>
                      <a:endParaRPr lang="en-US" dirty="0"/>
                    </a:p>
                    <a:p>
                      <a:r>
                        <a:rPr lang="en-US" dirty="0"/>
                        <a:t>✦Mom always said, “go to sleep soon or the </a:t>
                      </a:r>
                      <a:r>
                        <a:rPr lang="en-US" dirty="0" err="1"/>
                        <a:t>bogieman</a:t>
                      </a:r>
                      <a:r>
                        <a:rPr lang="en-US" dirty="0"/>
                        <a:t> will come get you.” It’s </a:t>
                      </a:r>
                      <a:r>
                        <a:rPr lang="en-US" dirty="0" err="1"/>
                        <a:t>kinda</a:t>
                      </a:r>
                      <a:r>
                        <a:rPr lang="en-US" dirty="0"/>
                        <a:t> true. The later you sleep at night, the more chance you have of getting a nightmare.</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1921637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1630049387"/>
              </p:ext>
            </p:extLst>
          </p:nvPr>
        </p:nvGraphicFramePr>
        <p:xfrm>
          <a:off x="430210" y="1674688"/>
          <a:ext cx="11331580" cy="4754880"/>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endParaRPr lang="en-US" dirty="0"/>
                    </a:p>
                    <a:p>
                      <a:r>
                        <a:rPr lang="en-US" dirty="0"/>
                        <a:t>✦From tonight am going to bed earlier, zzzz!</a:t>
                      </a:r>
                    </a:p>
                    <a:p>
                      <a:r>
                        <a:rPr lang="en-US" dirty="0"/>
                        <a:t>✦Need to relieve yourself? Look around. In a public washroom, the closer someone is to you, the longer it will take you to relieve yourself.</a:t>
                      </a:r>
                    </a:p>
                    <a:p>
                      <a:endParaRPr lang="en-US" dirty="0"/>
                    </a:p>
                    <a:p>
                      <a:r>
                        <a:rPr lang="en-US" dirty="0" err="1"/>
                        <a:t>Whassup</a:t>
                      </a:r>
                      <a:r>
                        <a:rPr lang="en-US" dirty="0"/>
                        <a:t> bro!!!</a:t>
                      </a:r>
                    </a:p>
                    <a:p>
                      <a:r>
                        <a:rPr lang="en-US" dirty="0"/>
                        <a:t>✦If you are a cleanliness freak, you might want to know, kissing is more hygienic as compared to shaking hands.</a:t>
                      </a:r>
                    </a:p>
                    <a:p>
                      <a:endParaRPr lang="en-US" dirty="0"/>
                    </a:p>
                    <a:p>
                      <a:r>
                        <a:rPr lang="en-US" dirty="0"/>
                        <a:t>Howdy!</a:t>
                      </a:r>
                    </a:p>
                    <a:p>
                      <a:r>
                        <a:rPr lang="en-US" dirty="0"/>
                        <a:t>✦They say left-handed people are cleverer but have a shorter lifespan! Who knows? We know this though – all polar bears are left-handed.</a:t>
                      </a:r>
                    </a:p>
                    <a:p>
                      <a:endParaRPr lang="en-US" dirty="0"/>
                    </a:p>
                    <a:p>
                      <a:r>
                        <a:rPr lang="en-US" dirty="0"/>
                        <a:t>So, never mess with teddy!</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499646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3445173803"/>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✦Think before you reprimand your kid or employee when you catch him or her daydreaming. It is believed that daydreamers are better at solving problems that are difficult.</a:t>
                      </a:r>
                    </a:p>
                    <a:p>
                      <a:endParaRPr lang="en-US" dirty="0"/>
                    </a:p>
                    <a:p>
                      <a:r>
                        <a:rPr lang="en-US" dirty="0"/>
                        <a:t>✦Now you know why you always catch me daydreaming.</a:t>
                      </a:r>
                    </a:p>
                    <a:p>
                      <a:endParaRPr lang="en-US" dirty="0"/>
                    </a:p>
                    <a:p>
                      <a:endParaRPr lang="en-US" dirty="0"/>
                    </a:p>
                    <a:p>
                      <a:r>
                        <a:rPr lang="en-US" dirty="0"/>
                        <a:t>✦Walking is good exercise. But did you know that a human being can survive up to two minutes in space without any protective gear.</a:t>
                      </a:r>
                    </a:p>
                    <a:p>
                      <a:endParaRPr lang="en-US" dirty="0"/>
                    </a:p>
                    <a:p>
                      <a:r>
                        <a:rPr lang="en-US" dirty="0"/>
                        <a:t>✦Please do not try this at home 😀</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4014787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759710796"/>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Technology Facts</a:t>
                      </a:r>
                    </a:p>
                    <a:p>
                      <a:r>
                        <a:rPr lang="en-US" dirty="0"/>
                        <a:t>1. TVs receive and then display broadcasts of images that move so fast, they appear as a smooth motion to the human eye.</a:t>
                      </a:r>
                    </a:p>
                    <a:p>
                      <a:r>
                        <a:rPr lang="en-US" dirty="0"/>
                        <a:t>2. The internet and the World Wide Web is not the same thing. The internet is a network of other smaller networks that link computers together all over the world. The World Wide Web is a collection of linked pages that can be used with the help of the internet and a web browser.</a:t>
                      </a:r>
                    </a:p>
                    <a:p>
                      <a:r>
                        <a:rPr lang="en-US" dirty="0"/>
                        <a:t>3. All electrical devices have fuses in them. Fuses are essentially fire-breakers. If there is a power surge, the fuse will break, preventing any damage or fire.</a:t>
                      </a:r>
                    </a:p>
                    <a:p>
                      <a:r>
                        <a:rPr lang="en-US" dirty="0"/>
                        <a:t>4. Electronic computers were developed around the 1940s and were the size of a large room. Today, computers have gotten so small that they have been embedded into other things like microwaves, toys, cell phones, etc.</a:t>
                      </a:r>
                    </a:p>
                    <a:p>
                      <a:r>
                        <a:rPr lang="en-US" dirty="0"/>
                        <a:t>5. In 1495, Leonardo da Vinci sketched out designs for a humanoid robot. Today, there are many robot prototypes being made.</a:t>
                      </a:r>
                    </a:p>
                    <a:p>
                      <a:r>
                        <a:rPr lang="en-US" dirty="0"/>
                        <a:t>Engineering Facts</a:t>
                      </a:r>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19215503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1044379493"/>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SG" dirty="0"/>
                        <a:t>✦Working out to get those muscles pumped up? Nevertheless, the tongue is the strongest muscle in the human body and will always be.</a:t>
                      </a:r>
                    </a:p>
                    <a:p>
                      <a:endParaRPr lang="en-SG" dirty="0"/>
                    </a:p>
                    <a:p>
                      <a:r>
                        <a:rPr lang="en-SG" dirty="0"/>
                        <a:t>✦Doesn’t mean that you yap nonsense all day, ok!</a:t>
                      </a:r>
                    </a:p>
                    <a:p>
                      <a:endParaRPr lang="en-SG" dirty="0"/>
                    </a:p>
                    <a:p>
                      <a:r>
                        <a:rPr lang="en-SG" dirty="0"/>
                        <a:t>✦Ever seen an elephant jump in joy? No! That’s because elephants are the only animals in the world that cannot jump.</a:t>
                      </a:r>
                    </a:p>
                    <a:p>
                      <a:endParaRPr lang="en-SG" dirty="0"/>
                    </a:p>
                    <a:p>
                      <a:r>
                        <a:rPr lang="en-SG" dirty="0"/>
                        <a:t>✦They can’t jump, but can sure kick ass when required!</a:t>
                      </a:r>
                    </a:p>
                    <a:p>
                      <a:r>
                        <a:rPr lang="en-SG" dirty="0"/>
                        <a:t>✦Run for your life when you see one, because the Black Mamba is the fastest snake on land, at 7 mph!</a:t>
                      </a:r>
                    </a:p>
                    <a:p>
                      <a:endParaRPr lang="en-SG" dirty="0"/>
                    </a:p>
                    <a:p>
                      <a:r>
                        <a:rPr lang="en-SG" dirty="0"/>
                        <a:t>✦What are you staring at? Run dude!</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201669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490108508"/>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r>
                        <a:rPr lang="en-SG" dirty="0"/>
                        <a:t>✦In the process of making your honeymoon plans? Destination? Did you know that Hawaii is the most-</a:t>
                      </a:r>
                      <a:r>
                        <a:rPr lang="en-SG" dirty="0" err="1"/>
                        <a:t>traveled</a:t>
                      </a:r>
                      <a:r>
                        <a:rPr lang="en-SG" dirty="0"/>
                        <a:t> honeymoon destination in the world?</a:t>
                      </a:r>
                    </a:p>
                    <a:p>
                      <a:endParaRPr lang="en-SG" dirty="0"/>
                    </a:p>
                    <a:p>
                      <a:r>
                        <a:rPr lang="en-SG" dirty="0"/>
                        <a:t>✦I’d prefer a more secluded beach though. Well, that’s just me!</a:t>
                      </a:r>
                    </a:p>
                    <a:p>
                      <a:r>
                        <a:rPr lang="en-SG" dirty="0"/>
                        <a:t>✦Seen someone you </a:t>
                      </a:r>
                      <a:r>
                        <a:rPr lang="en-SG" dirty="0" err="1"/>
                        <a:t>kinda</a:t>
                      </a:r>
                      <a:r>
                        <a:rPr lang="en-SG" dirty="0"/>
                        <a:t> like? If you find someone attractive, you will most probably stare at that person for at least 8 seconds.</a:t>
                      </a:r>
                    </a:p>
                    <a:p>
                      <a:endParaRPr lang="en-SG" dirty="0"/>
                    </a:p>
                    <a:p>
                      <a:r>
                        <a:rPr lang="en-SG" dirty="0"/>
                        <a:t>✦But don’t overdo it and come across as a creep!</a:t>
                      </a:r>
                    </a:p>
                    <a:p>
                      <a:r>
                        <a:rPr lang="en-SG" dirty="0"/>
                        <a:t>✦If you aren’t a pro, then it would be better to remain quiet in North Carolina, because here, it is illegal to sing off-key.</a:t>
                      </a:r>
                    </a:p>
                    <a:p>
                      <a:endParaRPr lang="en-SG" dirty="0"/>
                    </a:p>
                    <a:p>
                      <a:r>
                        <a:rPr lang="en-SG" dirty="0"/>
                        <a:t>✦No karaoke for me here!</a:t>
                      </a:r>
                    </a:p>
                    <a:p>
                      <a:r>
                        <a:rPr lang="en-SG" dirty="0"/>
                        <a:t>✦Humans might not be the cleverest beings in the universe. Did you know that a leech has 32 brains?</a:t>
                      </a:r>
                    </a:p>
                    <a:p>
                      <a:endParaRPr lang="en-US" dirty="0"/>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3187720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2489867773"/>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endParaRPr lang="en-US" dirty="0"/>
                    </a:p>
                    <a:p>
                      <a:r>
                        <a:rPr lang="en-US" dirty="0"/>
                        <a:t>✦Supercomputer or what?</a:t>
                      </a:r>
                    </a:p>
                    <a:p>
                      <a:r>
                        <a:rPr lang="en-US" dirty="0"/>
                        <a:t>✦Talking about meeting deadlines and no time for a break! One in every 3 people in the US have lunch while working, for various reasons that is.</a:t>
                      </a:r>
                    </a:p>
                    <a:p>
                      <a:endParaRPr lang="en-US" dirty="0"/>
                    </a:p>
                    <a:p>
                      <a:r>
                        <a:rPr lang="en-US" dirty="0"/>
                        <a:t>✦Am never </a:t>
                      </a:r>
                      <a:r>
                        <a:rPr lang="en-US" dirty="0" err="1"/>
                        <a:t>gonna</a:t>
                      </a:r>
                      <a:r>
                        <a:rPr lang="en-US" dirty="0"/>
                        <a:t> be one of those, I love my food.</a:t>
                      </a:r>
                    </a:p>
                    <a:p>
                      <a:r>
                        <a:rPr lang="en-US" dirty="0"/>
                        <a:t>✦Technology has made the world a smaller place in terms of connectivity. But think of old-fashioned postal services! The highest number of post offices in the world are in India.</a:t>
                      </a:r>
                    </a:p>
                    <a:p>
                      <a:endParaRPr lang="en-US" dirty="0"/>
                    </a:p>
                    <a:p>
                      <a:r>
                        <a:rPr lang="en-US" dirty="0"/>
                        <a:t>✦Don’t read between the lines. That doesn’t mean we’re guaranteeing lightning fast service.</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1384922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3390891079"/>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✦You think your dog barks too much? Better than having one that doesn’t, right? The Basenji is the only dog in the world that can’t bark.</a:t>
                      </a:r>
                    </a:p>
                    <a:p>
                      <a:endParaRPr lang="en-US" dirty="0"/>
                    </a:p>
                    <a:p>
                      <a:r>
                        <a:rPr lang="en-US" dirty="0"/>
                        <a:t>✦Woof! I mean, </a:t>
                      </a:r>
                      <a:r>
                        <a:rPr lang="en-US" dirty="0" err="1"/>
                        <a:t>meoww</a:t>
                      </a:r>
                      <a:r>
                        <a:rPr lang="en-US" dirty="0"/>
                        <a:t>!✦</a:t>
                      </a:r>
                    </a:p>
                    <a:p>
                      <a:r>
                        <a:rPr lang="en-US" dirty="0"/>
                        <a:t>✦When visiting another country, it is important to know what is and what isn’t legal there. In Thailand, it is illegal to step on money.</a:t>
                      </a:r>
                    </a:p>
                    <a:p>
                      <a:endParaRPr lang="en-US" dirty="0"/>
                    </a:p>
                    <a:p>
                      <a:r>
                        <a:rPr lang="en-US" dirty="0"/>
                        <a:t>✦I wouldn’t do that anywhere!</a:t>
                      </a:r>
                    </a:p>
                    <a:p>
                      <a:r>
                        <a:rPr lang="en-US" dirty="0"/>
                        <a:t>✦Those who complain more actually live longer, because by doing so, it releases tension and increases immunity.</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29017954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163523698"/>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endParaRPr lang="en-US" dirty="0"/>
                    </a:p>
                    <a:p>
                      <a:r>
                        <a:rPr lang="en-US" dirty="0"/>
                        <a:t>✦Is that why you always come across as cranky?</a:t>
                      </a:r>
                    </a:p>
                    <a:p>
                      <a:r>
                        <a:rPr lang="en-US" dirty="0"/>
                        <a:t>✦Maybe as time has gone by, the gesture of buying a card for a loved one has reduced. But, the fact remains that 9 out of 10 greeting cards sold are bought by women.</a:t>
                      </a:r>
                    </a:p>
                    <a:p>
                      <a:endParaRPr lang="en-US" dirty="0"/>
                    </a:p>
                    <a:p>
                      <a:r>
                        <a:rPr lang="en-US" dirty="0"/>
                        <a:t>✦Where’s mine!!!</a:t>
                      </a:r>
                    </a:p>
                    <a:p>
                      <a:r>
                        <a:rPr lang="en-US" dirty="0"/>
                        <a:t>✦Now think of a bottle, more specifically a glass bottle. You know, a bottle made of glass takes as much as 4,000 years to decompose.</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37338798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1941650761"/>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endParaRPr lang="en-US" dirty="0"/>
                    </a:p>
                    <a:p>
                      <a:r>
                        <a:rPr lang="en-US" dirty="0"/>
                        <a:t>✦See that wine bottle in my cellar? That existed even before Jesus!</a:t>
                      </a:r>
                    </a:p>
                    <a:p>
                      <a:endParaRPr lang="en-US" dirty="0"/>
                    </a:p>
                    <a:p>
                      <a:r>
                        <a:rPr lang="en-US" dirty="0"/>
                        <a:t>✦Amazed! I bet you are. Though, I hope you enjoyed reading these overwhelming facts as much as I enjoyed writing about them. Here’s one for the road – How big do you think your lung is? In terms of proportionate area as compared to other parts of the body, it may not be much. But the surface area of a human lung is equivalent to that of a tennis court. Game, set, match!</a:t>
                      </a:r>
                    </a:p>
                    <a:p>
                      <a:endParaRPr lang="en-US" dirty="0"/>
                    </a:p>
                    <a:p>
                      <a:r>
                        <a:rPr lang="en-US" dirty="0"/>
                        <a:t>Like it? Share it!</a:t>
                      </a:r>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41090157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2667421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18288858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NAME OF COLOURS </a:t>
            </a:r>
            <a:endParaRPr lang="en-SG" dirty="0"/>
          </a:p>
        </p:txBody>
      </p:sp>
      <p:sp>
        <p:nvSpPr>
          <p:cNvPr id="7" name="TextBox 6">
            <a:extLst>
              <a:ext uri="{FF2B5EF4-FFF2-40B4-BE49-F238E27FC236}">
                <a16:creationId xmlns:a16="http://schemas.microsoft.com/office/drawing/2014/main" id="{635EA501-B51E-48DB-956D-657D60167B81}"/>
              </a:ext>
            </a:extLst>
          </p:cNvPr>
          <p:cNvSpPr txBox="1"/>
          <p:nvPr/>
        </p:nvSpPr>
        <p:spPr>
          <a:xfrm>
            <a:off x="3053219" y="3247465"/>
            <a:ext cx="6106438" cy="369332"/>
          </a:xfrm>
          <a:prstGeom prst="rect">
            <a:avLst/>
          </a:prstGeom>
          <a:noFill/>
        </p:spPr>
        <p:txBody>
          <a:bodyPr wrap="square">
            <a:spAutoFit/>
          </a:bodyPr>
          <a:lstStyle/>
          <a:p>
            <a:r>
              <a:rPr lang="en-SG" sz="800" b="0" i="0" u="none" strike="noStrike" dirty="0">
                <a:solidFill>
                  <a:srgbClr val="202122"/>
                </a:solidFill>
                <a:effectLst/>
                <a:latin typeface="Arial" panose="020B0604020202020204" pitchFamily="34" charset="0"/>
              </a:rPr>
              <a:t> </a:t>
            </a:r>
            <a:r>
              <a:rPr lang="en-SG" dirty="0"/>
              <a:t> </a:t>
            </a:r>
          </a:p>
        </p:txBody>
      </p:sp>
      <p:sp>
        <p:nvSpPr>
          <p:cNvPr id="4" name="Rectangle 3">
            <a:extLst>
              <a:ext uri="{FF2B5EF4-FFF2-40B4-BE49-F238E27FC236}">
                <a16:creationId xmlns:a16="http://schemas.microsoft.com/office/drawing/2014/main" id="{29685BF0-4AB2-4B24-A2CD-3FE5FEB31DE7}"/>
              </a:ext>
            </a:extLst>
          </p:cNvPr>
          <p:cNvSpPr/>
          <p:nvPr/>
        </p:nvSpPr>
        <p:spPr>
          <a:xfrm>
            <a:off x="556023" y="1786313"/>
            <a:ext cx="368542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 </a:t>
            </a:r>
            <a:endParaRPr lang="en-SG" dirty="0"/>
          </a:p>
        </p:txBody>
      </p:sp>
      <p:sp>
        <p:nvSpPr>
          <p:cNvPr id="10" name="TextBox 9">
            <a:extLst>
              <a:ext uri="{FF2B5EF4-FFF2-40B4-BE49-F238E27FC236}">
                <a16:creationId xmlns:a16="http://schemas.microsoft.com/office/drawing/2014/main" id="{FFC875D5-A033-4577-B91D-F7F0E876F871}"/>
              </a:ext>
            </a:extLst>
          </p:cNvPr>
          <p:cNvSpPr txBox="1"/>
          <p:nvPr/>
        </p:nvSpPr>
        <p:spPr>
          <a:xfrm>
            <a:off x="1637778" y="2333065"/>
            <a:ext cx="7355910" cy="369332"/>
          </a:xfrm>
          <a:prstGeom prst="rect">
            <a:avLst/>
          </a:prstGeom>
          <a:noFill/>
        </p:spPr>
        <p:txBody>
          <a:bodyPr wrap="square">
            <a:spAutoFit/>
          </a:bodyPr>
          <a:lstStyle/>
          <a:p>
            <a:r>
              <a:rPr lang="en-SG" sz="800" b="0" i="0" u="none" strike="noStrike">
                <a:solidFill>
                  <a:srgbClr val="202122"/>
                </a:solidFill>
                <a:effectLst/>
                <a:latin typeface="Arial" panose="020B0604020202020204" pitchFamily="34" charset="0"/>
              </a:rPr>
              <a:t> </a:t>
            </a:r>
            <a:r>
              <a:rPr lang="en-SG"/>
              <a:t> </a:t>
            </a:r>
          </a:p>
        </p:txBody>
      </p:sp>
      <p:graphicFrame>
        <p:nvGraphicFramePr>
          <p:cNvPr id="11" name="Table 10">
            <a:extLst>
              <a:ext uri="{FF2B5EF4-FFF2-40B4-BE49-F238E27FC236}">
                <a16:creationId xmlns:a16="http://schemas.microsoft.com/office/drawing/2014/main" id="{1EFC3159-F706-45C8-942E-7720F4D91F33}"/>
              </a:ext>
            </a:extLst>
          </p:cNvPr>
          <p:cNvGraphicFramePr>
            <a:graphicFrameLocks noGrp="1"/>
          </p:cNvGraphicFramePr>
          <p:nvPr>
            <p:extLst>
              <p:ext uri="{D42A27DB-BD31-4B8C-83A1-F6EECF244321}">
                <p14:modId xmlns:p14="http://schemas.microsoft.com/office/powerpoint/2010/main" val="884142267"/>
              </p:ext>
            </p:extLst>
          </p:nvPr>
        </p:nvGraphicFramePr>
        <p:xfrm>
          <a:off x="3472122" y="2866568"/>
          <a:ext cx="4043493" cy="2578071"/>
        </p:xfrm>
        <a:graphic>
          <a:graphicData uri="http://schemas.openxmlformats.org/drawingml/2006/table">
            <a:tbl>
              <a:tblPr/>
              <a:tblGrid>
                <a:gridCol w="4043493">
                  <a:extLst>
                    <a:ext uri="{9D8B030D-6E8A-4147-A177-3AD203B41FA5}">
                      <a16:colId xmlns:a16="http://schemas.microsoft.com/office/drawing/2014/main" val="3447133312"/>
                    </a:ext>
                  </a:extLst>
                </a:gridCol>
              </a:tblGrid>
              <a:tr h="715303">
                <a:tc>
                  <a:txBody>
                    <a:bodyPr/>
                    <a:lstStyle/>
                    <a:p>
                      <a:pPr algn="ctr"/>
                      <a:r>
                        <a:rPr lang="en-SG" dirty="0"/>
                        <a:t>This box shows the colour red.</a:t>
                      </a:r>
                    </a:p>
                  </a:txBody>
                  <a:tcPr anchor="ctr">
                    <a:lnL w="6350" cap="flat" cmpd="sng" algn="ctr">
                      <a:solidFill>
                        <a:srgbClr val="A9A9A9"/>
                      </a:solidFill>
                      <a:prstDash val="solid"/>
                      <a:round/>
                      <a:headEnd type="none" w="med" len="med"/>
                      <a:tailEnd type="none" w="med" len="med"/>
                    </a:lnL>
                    <a:lnR w="6350" cap="flat" cmpd="sng" algn="ctr">
                      <a:solidFill>
                        <a:srgbClr val="A9A9A9"/>
                      </a:solidFill>
                      <a:prstDash val="solid"/>
                      <a:round/>
                      <a:headEnd type="none" w="med" len="med"/>
                      <a:tailEnd type="none" w="med" len="med"/>
                    </a:lnR>
                    <a:lnT w="6350" cap="flat" cmpd="sng" algn="ctr">
                      <a:solidFill>
                        <a:srgbClr val="A9A9A9"/>
                      </a:solidFill>
                      <a:prstDash val="solid"/>
                      <a:round/>
                      <a:headEnd type="none" w="med" len="med"/>
                      <a:tailEnd type="none" w="med" len="med"/>
                    </a:lnT>
                    <a:lnB w="6350" cap="flat" cmpd="sng" algn="ctr">
                      <a:solidFill>
                        <a:srgbClr val="A9A9A9"/>
                      </a:solidFill>
                      <a:prstDash val="solid"/>
                      <a:round/>
                      <a:headEnd type="none" w="med" len="med"/>
                      <a:tailEnd type="none" w="med" len="med"/>
                    </a:lnB>
                    <a:solidFill>
                      <a:srgbClr val="FFFFFF"/>
                    </a:solidFill>
                  </a:tcPr>
                </a:tc>
                <a:extLst>
                  <a:ext uri="{0D108BD9-81ED-4DB2-BD59-A6C34878D82A}">
                    <a16:rowId xmlns:a16="http://schemas.microsoft.com/office/drawing/2014/main" val="2147202234"/>
                  </a:ext>
                </a:extLst>
              </a:tr>
              <a:tr h="1862768">
                <a:tc>
                  <a:txBody>
                    <a:bodyPr/>
                    <a:lstStyle/>
                    <a:p>
                      <a:pPr algn="r"/>
                      <a:r>
                        <a:rPr lang="en-SG" dirty="0">
                          <a:effectLst/>
                        </a:rPr>
                        <a:t> </a:t>
                      </a:r>
                    </a:p>
                  </a:txBody>
                  <a:tcPr anchor="ctr">
                    <a:lnL w="6350" cap="flat" cmpd="sng" algn="ctr">
                      <a:solidFill>
                        <a:srgbClr val="A9A9A9"/>
                      </a:solidFill>
                      <a:prstDash val="solid"/>
                      <a:round/>
                      <a:headEnd type="none" w="med" len="med"/>
                      <a:tailEnd type="none" w="med" len="med"/>
                    </a:lnL>
                    <a:lnR w="6350" cap="flat" cmpd="sng" algn="ctr">
                      <a:solidFill>
                        <a:srgbClr val="A9A9A9"/>
                      </a:solidFill>
                      <a:prstDash val="solid"/>
                      <a:round/>
                      <a:headEnd type="none" w="med" len="med"/>
                      <a:tailEnd type="none" w="med" len="med"/>
                    </a:lnR>
                    <a:lnT w="6350" cap="flat" cmpd="sng" algn="ctr">
                      <a:solidFill>
                        <a:srgbClr val="A9A9A9"/>
                      </a:solidFill>
                      <a:prstDash val="solid"/>
                      <a:round/>
                      <a:headEnd type="none" w="med" len="med"/>
                      <a:tailEnd type="none" w="med" len="med"/>
                    </a:lnT>
                    <a:lnB w="6350" cap="flat" cmpd="sng" algn="ctr">
                      <a:solidFill>
                        <a:srgbClr val="A9A9A9"/>
                      </a:solidFill>
                      <a:prstDash val="solid"/>
                      <a:round/>
                      <a:headEnd type="none" w="med" len="med"/>
                      <a:tailEnd type="none" w="med" len="med"/>
                    </a:lnB>
                    <a:solidFill>
                      <a:srgbClr val="FE2712"/>
                    </a:solidFill>
                  </a:tcPr>
                </a:tc>
                <a:extLst>
                  <a:ext uri="{0D108BD9-81ED-4DB2-BD59-A6C34878D82A}">
                    <a16:rowId xmlns:a16="http://schemas.microsoft.com/office/drawing/2014/main" val="2039768035"/>
                  </a:ext>
                </a:extLst>
              </a:tr>
            </a:tbl>
          </a:graphicData>
        </a:graphic>
      </p:graphicFrame>
    </p:spTree>
    <p:extLst>
      <p:ext uri="{BB962C8B-B14F-4D97-AF65-F5344CB8AC3E}">
        <p14:creationId xmlns:p14="http://schemas.microsoft.com/office/powerpoint/2010/main" val="16064624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30201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2501113855"/>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Engineering Facts</a:t>
                      </a:r>
                    </a:p>
                    <a:p>
                      <a:r>
                        <a:rPr lang="en-US" dirty="0"/>
                        <a:t>1. Out of the Ancient Wonders of the World, the Great Pyramid of Giza, is the oldest and the one that remains mostly intact.</a:t>
                      </a:r>
                    </a:p>
                    <a:p>
                      <a:r>
                        <a:rPr lang="en-US" dirty="0"/>
                        <a:t>2. The way engineers solve practical problems is through mathematical and scientific knowledge. The word Engineer itself comes from a Latin word, which means “cleverness.”</a:t>
                      </a:r>
                    </a:p>
                    <a:p>
                      <a:r>
                        <a:rPr lang="en-US" dirty="0"/>
                        <a:t>3. The Atlantic and Pacific Oceans are joined by the Panama Canal, which was one of the most difficult and dangerous engineering projects of all time.</a:t>
                      </a:r>
                    </a:p>
                    <a:p>
                      <a:r>
                        <a:rPr lang="en-US" dirty="0"/>
                        <a:t>4. The tallest wind turbine has rotor tips measuring over 656 feet above the ground.</a:t>
                      </a:r>
                    </a:p>
                    <a:p>
                      <a:r>
                        <a:rPr lang="en-US" dirty="0"/>
                        <a:t>5. The Delaware Aqueduct, located in New York, is the longest tunnel in the world. It is drilled into a solid rock and reaches 137km in length.</a:t>
                      </a:r>
                    </a:p>
                    <a:p>
                      <a:r>
                        <a:rPr lang="en-US" dirty="0"/>
                        <a:t>Sports Science Facts</a:t>
                      </a:r>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28814034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endParaRPr lang="en-US" dirty="0"/>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1921236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2156216772"/>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Sports Science Facts</a:t>
                      </a:r>
                    </a:p>
                    <a:p>
                      <a:r>
                        <a:rPr lang="en-US" dirty="0"/>
                        <a:t>1. Aerobic exercises, like jogging, are physical activities that are performed at a moderate level over long periods of time. Anaerobic exercises, like sprinting, are high-intensity exercises over a short duration.</a:t>
                      </a:r>
                    </a:p>
                    <a:p>
                      <a:r>
                        <a:rPr lang="en-US" dirty="0"/>
                        <a:t>2. Today, the fabrics and designs of swimwear glide more smoothly through water than our own human skin.</a:t>
                      </a:r>
                    </a:p>
                    <a:p>
                      <a:r>
                        <a:rPr lang="en-US" dirty="0"/>
                        <a:t>3. As the skates and boards </a:t>
                      </a:r>
                      <a:r>
                        <a:rPr lang="en-US" dirty="0" err="1"/>
                        <a:t>utilised</a:t>
                      </a:r>
                      <a:r>
                        <a:rPr lang="en-US" dirty="0"/>
                        <a:t> by snowboarders and ice skaters heat up the snow beneath them, they are almost always gliding on thin ice!</a:t>
                      </a:r>
                    </a:p>
                    <a:p>
                      <a:r>
                        <a:rPr lang="en-US" dirty="0"/>
                        <a:t>4. Muscle pulls, and cramps, back strains, tennis elbow, foot aches, sprained ankles, and shin splints are injuries common to sports.</a:t>
                      </a:r>
                    </a:p>
                    <a:p>
                      <a:r>
                        <a:rPr lang="en-US" dirty="0"/>
                        <a:t>5. Most tennis rackets have a string tension of around 50 to 70 pounds, so high tension while playing tennis results in more control and less power, while lower tension produces less control and more power.</a:t>
                      </a:r>
                    </a:p>
                    <a:p>
                      <a:r>
                        <a:rPr lang="en-US" dirty="0"/>
                        <a:t>Nature Facts</a:t>
                      </a:r>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2258674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1207947458"/>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Nature Facts</a:t>
                      </a:r>
                    </a:p>
                    <a:p>
                      <a:r>
                        <a:rPr lang="en-US" dirty="0"/>
                        <a:t>1. The world’s largest reef system is found in Queensland, Australia. It is called The Great Barrier Reef.</a:t>
                      </a:r>
                    </a:p>
                    <a:p>
                      <a:r>
                        <a:rPr lang="en-US" dirty="0"/>
                        <a:t>2. Pineapples take 2 years to grow.</a:t>
                      </a:r>
                    </a:p>
                    <a:p>
                      <a:r>
                        <a:rPr lang="en-US" dirty="0"/>
                        <a:t>3. Strawberry is the only fruit whose seed grows on the outside.</a:t>
                      </a:r>
                    </a:p>
                    <a:p>
                      <a:r>
                        <a:rPr lang="en-US" dirty="0"/>
                        <a:t>4. There is an area around the Pacific Ocean where tectonic plates meet, called the Pacific Ring of Fire. It holds around 75% of the volcanoes on Earth.</a:t>
                      </a:r>
                    </a:p>
                    <a:p>
                      <a:r>
                        <a:rPr lang="en-US" dirty="0"/>
                        <a:t>5. A lightning strike can reach up to 54,000 degrees Fahrenheit (30,000 degrees Celsius). This is around six times hotter than the surface of the sun. While a lightning bolt may look huge, its actual size is only as long as that of a ballpoint pen.</a:t>
                      </a:r>
                    </a:p>
                    <a:p>
                      <a:r>
                        <a:rPr lang="en-US" dirty="0"/>
                        <a:t>Energy Facts</a:t>
                      </a:r>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2210446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2349528703"/>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Energy Facts</a:t>
                      </a:r>
                    </a:p>
                    <a:p>
                      <a:r>
                        <a:rPr lang="en-US" dirty="0"/>
                        <a:t>1. Around thirty percent of the energy used in buildings is used unnecessarily.</a:t>
                      </a:r>
                    </a:p>
                    <a:p>
                      <a:r>
                        <a:rPr lang="en-US" dirty="0"/>
                        <a:t>2. The combustion of fossil fuels is the cause of over eighty-six percent of the energy used in the US.</a:t>
                      </a:r>
                    </a:p>
                    <a:p>
                      <a:r>
                        <a:rPr lang="en-US" dirty="0"/>
                        <a:t>3. China is the largest consumer of energy in the world today. It is also the largest emitter of carbon dioxide.</a:t>
                      </a:r>
                    </a:p>
                    <a:p>
                      <a:r>
                        <a:rPr lang="en-US" dirty="0"/>
                        <a:t>4. Heat from the sun that is captured and used is called solar energy. It is a great source of energy as it is environment-friendly.</a:t>
                      </a:r>
                    </a:p>
                    <a:p>
                      <a:r>
                        <a:rPr lang="en-US" dirty="0"/>
                        <a:t>5. Wind power functions by harnessing the energy from the wind through the use of windmills, sails etc. It is a clean power source, as the pollution is minimal.</a:t>
                      </a:r>
                    </a:p>
                    <a:p>
                      <a:r>
                        <a:rPr lang="en-US" dirty="0"/>
                        <a:t>Plant Facts</a:t>
                      </a:r>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2101749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23E5A-1108-42ED-80F7-8D003E7FB012}"/>
              </a:ext>
            </a:extLst>
          </p:cNvPr>
          <p:cNvSpPr/>
          <p:nvPr/>
        </p:nvSpPr>
        <p:spPr>
          <a:xfrm>
            <a:off x="741507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KARKA KASADARA SERIES </a:t>
            </a:r>
            <a:endParaRPr lang="en-SG" dirty="0"/>
          </a:p>
        </p:txBody>
      </p:sp>
      <p:graphicFrame>
        <p:nvGraphicFramePr>
          <p:cNvPr id="22" name="Table 21"/>
          <p:cNvGraphicFramePr>
            <a:graphicFrameLocks noGrp="1"/>
          </p:cNvGraphicFramePr>
          <p:nvPr>
            <p:extLst>
              <p:ext uri="{D42A27DB-BD31-4B8C-83A1-F6EECF244321}">
                <p14:modId xmlns:p14="http://schemas.microsoft.com/office/powerpoint/2010/main" val="2296327096"/>
              </p:ext>
            </p:extLst>
          </p:nvPr>
        </p:nvGraphicFramePr>
        <p:xfrm>
          <a:off x="430210" y="1674688"/>
          <a:ext cx="11331580" cy="4693114"/>
        </p:xfrm>
        <a:graphic>
          <a:graphicData uri="http://schemas.openxmlformats.org/drawingml/2006/table">
            <a:tbl>
              <a:tblPr firstRow="1" bandRow="1">
                <a:tableStyleId>{5C22544A-7EE6-4342-B048-85BDC9FD1C3A}</a:tableStyleId>
              </a:tblPr>
              <a:tblGrid>
                <a:gridCol w="11331580">
                  <a:extLst>
                    <a:ext uri="{9D8B030D-6E8A-4147-A177-3AD203B41FA5}">
                      <a16:colId xmlns:a16="http://schemas.microsoft.com/office/drawing/2014/main" val="20000"/>
                    </a:ext>
                  </a:extLst>
                </a:gridCol>
              </a:tblGrid>
              <a:tr h="4693114">
                <a:tc>
                  <a:txBody>
                    <a:bodyPr/>
                    <a:lstStyle/>
                    <a:p>
                      <a:r>
                        <a:rPr lang="en-US" dirty="0"/>
                        <a:t>Remark</a:t>
                      </a:r>
                    </a:p>
                    <a:p>
                      <a:endParaRPr lang="en-US" dirty="0"/>
                    </a:p>
                    <a:p>
                      <a:r>
                        <a:rPr lang="en-US" dirty="0"/>
                        <a:t>Plant Facts</a:t>
                      </a:r>
                    </a:p>
                    <a:p>
                      <a:r>
                        <a:rPr lang="en-US" dirty="0"/>
                        <a:t>1. Cucumbers are actually a fruit and not a vegetable. They are a part of the melon family.</a:t>
                      </a:r>
                    </a:p>
                    <a:p>
                      <a:r>
                        <a:rPr lang="en-US" dirty="0"/>
                        <a:t>2. There are around 630 different kinds of carnivorous plants. There are types that can survive in the water and others that grow from the soil.</a:t>
                      </a:r>
                    </a:p>
                    <a:p>
                      <a:r>
                        <a:rPr lang="en-US" dirty="0"/>
                        <a:t>3. Touching poison ivy causes an allergic reaction on the skin, as it produces a skin irritant called urushiol.</a:t>
                      </a:r>
                    </a:p>
                    <a:p>
                      <a:r>
                        <a:rPr lang="en-US" dirty="0"/>
                        <a:t>4. Some types of Bamboo can grow by a </a:t>
                      </a:r>
                      <a:r>
                        <a:rPr lang="en-US" dirty="0" err="1"/>
                        <a:t>metre</a:t>
                      </a:r>
                      <a:r>
                        <a:rPr lang="en-US" dirty="0"/>
                        <a:t> in just one day!</a:t>
                      </a:r>
                    </a:p>
                    <a:p>
                      <a:r>
                        <a:rPr lang="en-US" dirty="0"/>
                        <a:t>5. The bark of the willow tree was the first source of aspirin, the well-known medication used to reduce pain and fever.</a:t>
                      </a:r>
                    </a:p>
                    <a:p>
                      <a:r>
                        <a:rPr lang="en-US" dirty="0"/>
                        <a:t>Popular Science Facts</a:t>
                      </a:r>
                    </a:p>
                  </a:txBody>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DB7A1996-3F86-4AC8-B547-F57E30B9EB45}"/>
              </a:ext>
            </a:extLst>
          </p:cNvPr>
          <p:cNvSpPr/>
          <p:nvPr/>
        </p:nvSpPr>
        <p:spPr>
          <a:xfrm>
            <a:off x="796808" y="490198"/>
            <a:ext cx="43467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INTERSTING FACTS </a:t>
            </a:r>
            <a:endParaRPr lang="en-SG" dirty="0"/>
          </a:p>
        </p:txBody>
      </p:sp>
    </p:spTree>
    <p:extLst>
      <p:ext uri="{BB962C8B-B14F-4D97-AF65-F5344CB8AC3E}">
        <p14:creationId xmlns:p14="http://schemas.microsoft.com/office/powerpoint/2010/main" val="23606390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4468</TotalTime>
  <Words>6710</Words>
  <Application>Microsoft Office PowerPoint</Application>
  <PresentationFormat>Widescreen</PresentationFormat>
  <Paragraphs>547</Paragraphs>
  <Slides>50</Slides>
  <Notes>50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Validation report of Infection files Scanned by CLamAV</dc:title>
  <dc:creator>Sitharaman PARTHEEBAN (LTA)</dc:creator>
  <cp:lastModifiedBy>SITHARAMAN PARTHEEBAN</cp:lastModifiedBy>
  <cp:revision>80</cp:revision>
  <dcterms:created xsi:type="dcterms:W3CDTF">2020-09-05T20:23:56Z</dcterms:created>
  <dcterms:modified xsi:type="dcterms:W3CDTF">2021-03-17T07:19:02Z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f9331f7-95a2-472a-92bc-d73219eb516b_Enabled">
    <vt:lpwstr>True</vt:lpwstr>
  </property>
  <property fmtid="{D5CDD505-2E9C-101B-9397-08002B2CF9AE}" pid="3" name="MSIP_Label_3f9331f7-95a2-472a-92bc-d73219eb516b_SiteId">
    <vt:lpwstr>0b11c524-9a1c-4e1b-84cb-6336aefc2243</vt:lpwstr>
  </property>
  <property fmtid="{D5CDD505-2E9C-101B-9397-08002B2CF9AE}" pid="4" name="MSIP_Label_3f9331f7-95a2-472a-92bc-d73219eb516b_Owner">
    <vt:lpwstr>LTA_SITHA@soe.sgnet.gov.sg</vt:lpwstr>
  </property>
  <property fmtid="{D5CDD505-2E9C-101B-9397-08002B2CF9AE}" pid="5" name="MSIP_Label_3f9331f7-95a2-472a-92bc-d73219eb516b_SetDate">
    <vt:lpwstr>2020-09-05T20:29:33.7073255Z</vt:lpwstr>
  </property>
  <property fmtid="{D5CDD505-2E9C-101B-9397-08002B2CF9AE}" pid="6" name="MSIP_Label_3f9331f7-95a2-472a-92bc-d73219eb516b_Name">
    <vt:lpwstr>CONFIDENTIAL</vt:lpwstr>
  </property>
  <property fmtid="{D5CDD505-2E9C-101B-9397-08002B2CF9AE}" pid="7" name="MSIP_Label_3f9331f7-95a2-472a-92bc-d73219eb516b_Application">
    <vt:lpwstr>Microsoft Azure Information Protection</vt:lpwstr>
  </property>
  <property fmtid="{D5CDD505-2E9C-101B-9397-08002B2CF9AE}" pid="8" name="MSIP_Label_3f9331f7-95a2-472a-92bc-d73219eb516b_ActionId">
    <vt:lpwstr>3cde315d-e275-47e0-a036-343f522fb4cc</vt:lpwstr>
  </property>
  <property fmtid="{D5CDD505-2E9C-101B-9397-08002B2CF9AE}" pid="9" name="MSIP_Label_3f9331f7-95a2-472a-92bc-d73219eb516b_Extended_MSFT_Method">
    <vt:lpwstr>Automatic</vt:lpwstr>
  </property>
  <property fmtid="{D5CDD505-2E9C-101B-9397-08002B2CF9AE}" pid="10" name="MSIP_Label_4f288355-fb4c-44cd-b9ca-40cfc2aee5f8_Enabled">
    <vt:lpwstr>True</vt:lpwstr>
  </property>
  <property fmtid="{D5CDD505-2E9C-101B-9397-08002B2CF9AE}" pid="11" name="MSIP_Label_4f288355-fb4c-44cd-b9ca-40cfc2aee5f8_SiteId">
    <vt:lpwstr>0b11c524-9a1c-4e1b-84cb-6336aefc2243</vt:lpwstr>
  </property>
  <property fmtid="{D5CDD505-2E9C-101B-9397-08002B2CF9AE}" pid="12" name="MSIP_Label_4f288355-fb4c-44cd-b9ca-40cfc2aee5f8_Owner">
    <vt:lpwstr>LTA_SITHA@soe.sgnet.gov.sg</vt:lpwstr>
  </property>
  <property fmtid="{D5CDD505-2E9C-101B-9397-08002B2CF9AE}" pid="13" name="MSIP_Label_4f288355-fb4c-44cd-b9ca-40cfc2aee5f8_SetDate">
    <vt:lpwstr>2020-09-05T20:29:33.7073255Z</vt:lpwstr>
  </property>
  <property fmtid="{D5CDD505-2E9C-101B-9397-08002B2CF9AE}" pid="14" name="MSIP_Label_4f288355-fb4c-44cd-b9ca-40cfc2aee5f8_Name">
    <vt:lpwstr>NON-SENSITIVE</vt:lpwstr>
  </property>
  <property fmtid="{D5CDD505-2E9C-101B-9397-08002B2CF9AE}" pid="15" name="MSIP_Label_4f288355-fb4c-44cd-b9ca-40cfc2aee5f8_Application">
    <vt:lpwstr>Microsoft Azure Information Protection</vt:lpwstr>
  </property>
  <property fmtid="{D5CDD505-2E9C-101B-9397-08002B2CF9AE}" pid="16" name="MSIP_Label_4f288355-fb4c-44cd-b9ca-40cfc2aee5f8_ActionId">
    <vt:lpwstr>3cde315d-e275-47e0-a036-343f522fb4cc</vt:lpwstr>
  </property>
  <property fmtid="{D5CDD505-2E9C-101B-9397-08002B2CF9AE}" pid="17" name="MSIP_Label_4f288355-fb4c-44cd-b9ca-40cfc2aee5f8_Parent">
    <vt:lpwstr>3f9331f7-95a2-472a-92bc-d73219eb516b</vt:lpwstr>
  </property>
  <property fmtid="{D5CDD505-2E9C-101B-9397-08002B2CF9AE}" pid="18" name="MSIP_Label_4f288355-fb4c-44cd-b9ca-40cfc2aee5f8_Extended_MSFT_Method">
    <vt:lpwstr>Automatic</vt:lpwstr>
  </property>
  <property fmtid="{D5CDD505-2E9C-101B-9397-08002B2CF9AE}" pid="19" name="Sensitivity">
    <vt:lpwstr>CONFIDENTIAL NON-SENSITIVE</vt:lpwstr>
  </property>
</Properties>
</file>