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6"/>
  </p:notesMasterIdLst>
  <p:sldIdLst>
    <p:sldId id="256" r:id="rId2"/>
    <p:sldId id="313" r:id="rId3"/>
    <p:sldId id="257" r:id="rId4"/>
    <p:sldId id="261" r:id="rId5"/>
    <p:sldId id="259" r:id="rId6"/>
    <p:sldId id="260" r:id="rId7"/>
    <p:sldId id="264" r:id="rId8"/>
    <p:sldId id="270" r:id="rId9"/>
    <p:sldId id="315" r:id="rId10"/>
    <p:sldId id="271" r:id="rId11"/>
    <p:sldId id="316" r:id="rId12"/>
    <p:sldId id="317" r:id="rId13"/>
    <p:sldId id="318" r:id="rId14"/>
    <p:sldId id="319" r:id="rId15"/>
    <p:sldId id="320" r:id="rId16"/>
    <p:sldId id="321" r:id="rId17"/>
    <p:sldId id="322" r:id="rId18"/>
    <p:sldId id="274" r:id="rId19"/>
    <p:sldId id="323" r:id="rId20"/>
    <p:sldId id="275" r:id="rId21"/>
    <p:sldId id="324" r:id="rId22"/>
    <p:sldId id="276" r:id="rId23"/>
    <p:sldId id="325" r:id="rId24"/>
    <p:sldId id="326" r:id="rId25"/>
  </p:sldIdLst>
  <p:sldSz cx="9144000" cy="5143500" type="screen16x9"/>
  <p:notesSz cx="6858000" cy="9144000"/>
  <p:embeddedFontLst>
    <p:embeddedFont>
      <p:font typeface="Oswald" panose="020B0604020202020204" charset="0"/>
      <p:regular r:id="rId27"/>
      <p:bold r:id="rId28"/>
    </p:embeddedFont>
    <p:embeddedFont>
      <p:font typeface="Calibri" panose="020F0502020204030204" pitchFamily="34" charset="0"/>
      <p:regular r:id="rId29"/>
      <p:bold r:id="rId30"/>
      <p:italic r:id="rId31"/>
      <p:boldItalic r:id="rId32"/>
    </p:embeddedFont>
    <p:embeddedFont>
      <p:font typeface="Roboto" panose="020B0604020202020204" charset="0"/>
      <p:regular r:id="rId33"/>
      <p:bold r:id="rId34"/>
      <p:italic r:id="rId35"/>
      <p:boldItalic r:id="rId36"/>
    </p:embeddedFont>
    <p:embeddedFont>
      <p:font typeface="Raleway"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6341B5-F816-4E89-B74A-4EA9E4AD08AD}">
  <a:tblStyle styleId="{FC6341B5-F816-4E89-B74A-4EA9E4AD08A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6" d="100"/>
          <a:sy n="96" d="100"/>
        </p:scale>
        <p:origin x="4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397931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922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8c2221473c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8c2221473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2615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8c2221473c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8c2221473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683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8c2221473c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8c2221473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5378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9848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4133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3824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425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5487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8b8ed53e21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8b8ed53e21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2539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8b8ed53e21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8b8ed53e21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7107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73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8c1997cbfd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8c1997cbfd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7495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8c1997cbfd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8c1997cbfd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28225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8c1997cbfd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 name="Google Shape;1111;g8c1997cbfd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536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8c1997cbfd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 name="Google Shape;1111;g8c1997cbfd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136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8c1997cbfd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 name="Google Shape;1111;g8c1997cbfd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1167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0491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8b8ed53e21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8b8ed53e21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7319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8b8ed53e2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8b8ed53e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1849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2806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4227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8c1997cbfd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169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8c1997cbfd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0364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03413"/>
            <a:ext cx="4079700" cy="2631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00588"/>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68"/>
        <p:cNvGrpSpPr/>
        <p:nvPr/>
      </p:nvGrpSpPr>
      <p:grpSpPr>
        <a:xfrm>
          <a:off x="0" y="0"/>
          <a:ext cx="0" cy="0"/>
          <a:chOff x="0" y="0"/>
          <a:chExt cx="0" cy="0"/>
        </a:xfrm>
      </p:grpSpPr>
      <p:sp>
        <p:nvSpPr>
          <p:cNvPr id="169" name="Google Shape;169;p1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0" name="Google Shape;170;p15"/>
          <p:cNvSpPr txBox="1">
            <a:spLocks noGrp="1"/>
          </p:cNvSpPr>
          <p:nvPr>
            <p:ph type="title" idx="2" hasCustomPrompt="1"/>
          </p:nvPr>
        </p:nvSpPr>
        <p:spPr>
          <a:xfrm>
            <a:off x="12120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1" name="Google Shape;171;p15"/>
          <p:cNvSpPr txBox="1">
            <a:spLocks noGrp="1"/>
          </p:cNvSpPr>
          <p:nvPr>
            <p:ph type="title" idx="3" hasCustomPrompt="1"/>
          </p:nvPr>
        </p:nvSpPr>
        <p:spPr>
          <a:xfrm>
            <a:off x="30957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2" name="Google Shape;172;p15"/>
          <p:cNvSpPr txBox="1">
            <a:spLocks noGrp="1"/>
          </p:cNvSpPr>
          <p:nvPr>
            <p:ph type="title" idx="4" hasCustomPrompt="1"/>
          </p:nvPr>
        </p:nvSpPr>
        <p:spPr>
          <a:xfrm>
            <a:off x="50556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3" name="Google Shape;173;p15"/>
          <p:cNvSpPr txBox="1">
            <a:spLocks noGrp="1"/>
          </p:cNvSpPr>
          <p:nvPr>
            <p:ph type="title" idx="5" hasCustomPrompt="1"/>
          </p:nvPr>
        </p:nvSpPr>
        <p:spPr>
          <a:xfrm>
            <a:off x="69393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74" name="Google Shape;174;p15"/>
          <p:cNvSpPr txBox="1">
            <a:spLocks noGrp="1"/>
          </p:cNvSpPr>
          <p:nvPr>
            <p:ph type="subTitle" idx="1"/>
          </p:nvPr>
        </p:nvSpPr>
        <p:spPr>
          <a:xfrm>
            <a:off x="1147475"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15"/>
          <p:cNvSpPr txBox="1">
            <a:spLocks noGrp="1"/>
          </p:cNvSpPr>
          <p:nvPr>
            <p:ph type="subTitle" idx="6"/>
          </p:nvPr>
        </p:nvSpPr>
        <p:spPr>
          <a:xfrm>
            <a:off x="3031100"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15"/>
          <p:cNvSpPr txBox="1">
            <a:spLocks noGrp="1"/>
          </p:cNvSpPr>
          <p:nvPr>
            <p:ph type="subTitle" idx="7"/>
          </p:nvPr>
        </p:nvSpPr>
        <p:spPr>
          <a:xfrm>
            <a:off x="4991000"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15"/>
          <p:cNvSpPr txBox="1">
            <a:spLocks noGrp="1"/>
          </p:cNvSpPr>
          <p:nvPr>
            <p:ph type="subTitle" idx="8"/>
          </p:nvPr>
        </p:nvSpPr>
        <p:spPr>
          <a:xfrm>
            <a:off x="6874700"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15"/>
          <p:cNvSpPr txBox="1">
            <a:spLocks noGrp="1"/>
          </p:cNvSpPr>
          <p:nvPr>
            <p:ph type="subTitle" idx="9"/>
          </p:nvPr>
        </p:nvSpPr>
        <p:spPr>
          <a:xfrm>
            <a:off x="1041500"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15"/>
          <p:cNvSpPr txBox="1">
            <a:spLocks noGrp="1"/>
          </p:cNvSpPr>
          <p:nvPr>
            <p:ph type="subTitle" idx="13"/>
          </p:nvPr>
        </p:nvSpPr>
        <p:spPr>
          <a:xfrm>
            <a:off x="2925197"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15"/>
          <p:cNvSpPr txBox="1">
            <a:spLocks noGrp="1"/>
          </p:cNvSpPr>
          <p:nvPr>
            <p:ph type="subTitle" idx="14"/>
          </p:nvPr>
        </p:nvSpPr>
        <p:spPr>
          <a:xfrm>
            <a:off x="4885095"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5"/>
          <p:cNvSpPr txBox="1">
            <a:spLocks noGrp="1"/>
          </p:cNvSpPr>
          <p:nvPr>
            <p:ph type="subTitle" idx="15"/>
          </p:nvPr>
        </p:nvSpPr>
        <p:spPr>
          <a:xfrm>
            <a:off x="6768792"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2" name="Google Shape;182;p15"/>
          <p:cNvGrpSpPr/>
          <p:nvPr/>
        </p:nvGrpSpPr>
        <p:grpSpPr>
          <a:xfrm rot="-5400000">
            <a:off x="8346375" y="4345871"/>
            <a:ext cx="1022509" cy="572747"/>
            <a:chOff x="-77" y="3784091"/>
            <a:chExt cx="2423582" cy="1357541"/>
          </a:xfrm>
        </p:grpSpPr>
        <p:sp>
          <p:nvSpPr>
            <p:cNvPr id="183" name="Google Shape;183;p1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15"/>
          <p:cNvGrpSpPr/>
          <p:nvPr/>
        </p:nvGrpSpPr>
        <p:grpSpPr>
          <a:xfrm rot="5400000">
            <a:off x="-224875" y="224871"/>
            <a:ext cx="1022509" cy="572747"/>
            <a:chOff x="-77" y="3784091"/>
            <a:chExt cx="2423582" cy="1357541"/>
          </a:xfrm>
        </p:grpSpPr>
        <p:sp>
          <p:nvSpPr>
            <p:cNvPr id="189" name="Google Shape;189;p1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79"/>
        <p:cNvGrpSpPr/>
        <p:nvPr/>
      </p:nvGrpSpPr>
      <p:grpSpPr>
        <a:xfrm>
          <a:off x="0" y="0"/>
          <a:ext cx="0" cy="0"/>
          <a:chOff x="0" y="0"/>
          <a:chExt cx="0" cy="0"/>
        </a:xfrm>
      </p:grpSpPr>
      <p:sp>
        <p:nvSpPr>
          <p:cNvPr id="280" name="Google Shape;280;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81" name="Google Shape;281;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2" name="Google Shape;282;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4" name="Google Shape;284;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1" name="Google Shape;291;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7" name="Google Shape;297;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23"/>
          <p:cNvGrpSpPr/>
          <p:nvPr/>
        </p:nvGrpSpPr>
        <p:grpSpPr>
          <a:xfrm rot="10800000" flipH="1">
            <a:off x="0" y="846"/>
            <a:ext cx="1022509" cy="572747"/>
            <a:chOff x="-77" y="3784091"/>
            <a:chExt cx="2423582" cy="1357541"/>
          </a:xfrm>
        </p:grpSpPr>
        <p:sp>
          <p:nvSpPr>
            <p:cNvPr id="486" name="Google Shape;486;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91"/>
        <p:cNvGrpSpPr/>
        <p:nvPr/>
      </p:nvGrpSpPr>
      <p:grpSpPr>
        <a:xfrm>
          <a:off x="0" y="0"/>
          <a:ext cx="0" cy="0"/>
          <a:chOff x="0" y="0"/>
          <a:chExt cx="0" cy="0"/>
        </a:xfrm>
      </p:grpSpPr>
      <p:grpSp>
        <p:nvGrpSpPr>
          <p:cNvPr id="492" name="Google Shape;492;p24"/>
          <p:cNvGrpSpPr/>
          <p:nvPr/>
        </p:nvGrpSpPr>
        <p:grpSpPr>
          <a:xfrm rot="5400000" flipH="1">
            <a:off x="-533027" y="3252941"/>
            <a:ext cx="2423582" cy="1357541"/>
            <a:chOff x="-77" y="3784091"/>
            <a:chExt cx="2423582" cy="1357541"/>
          </a:xfrm>
        </p:grpSpPr>
        <p:sp>
          <p:nvSpPr>
            <p:cNvPr id="493" name="Google Shape;493;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4"/>
          <p:cNvGrpSpPr/>
          <p:nvPr/>
        </p:nvGrpSpPr>
        <p:grpSpPr>
          <a:xfrm rot="-5400000" flipH="1">
            <a:off x="7253448" y="533016"/>
            <a:ext cx="2423582" cy="1357541"/>
            <a:chOff x="-77" y="3784091"/>
            <a:chExt cx="2423582" cy="1357541"/>
          </a:xfrm>
        </p:grpSpPr>
        <p:sp>
          <p:nvSpPr>
            <p:cNvPr id="499" name="Google Shape;499;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Light"/>
              <a:buChar char="○"/>
              <a:defRPr sz="1200"/>
            </a:lvl2pPr>
            <a:lvl3pPr marL="1371600" lvl="2" indent="-304800">
              <a:spcBef>
                <a:spcPts val="16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63" name="Google Shape;63;p6"/>
          <p:cNvGrpSpPr/>
          <p:nvPr/>
        </p:nvGrpSpPr>
        <p:grpSpPr>
          <a:xfrm>
            <a:off x="0" y="4569046"/>
            <a:ext cx="1022509" cy="572747"/>
            <a:chOff x="-77" y="3784091"/>
            <a:chExt cx="2423582" cy="1357541"/>
          </a:xfrm>
        </p:grpSpPr>
        <p:sp>
          <p:nvSpPr>
            <p:cNvPr id="64" name="Google Shape;64;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6"/>
          <p:cNvGrpSpPr/>
          <p:nvPr/>
        </p:nvGrpSpPr>
        <p:grpSpPr>
          <a:xfrm rot="10800000">
            <a:off x="8121500" y="-4"/>
            <a:ext cx="1022509" cy="572747"/>
            <a:chOff x="-77" y="3784091"/>
            <a:chExt cx="2423582" cy="1357541"/>
          </a:xfrm>
        </p:grpSpPr>
        <p:sp>
          <p:nvSpPr>
            <p:cNvPr id="70" name="Google Shape;7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7" name="Google Shape;77;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78" name="Google Shape;78;p7"/>
          <p:cNvGrpSpPr/>
          <p:nvPr/>
        </p:nvGrpSpPr>
        <p:grpSpPr>
          <a:xfrm>
            <a:off x="4524300" y="1013625"/>
            <a:ext cx="95400" cy="3116250"/>
            <a:chOff x="4524300" y="1013625"/>
            <a:chExt cx="95400" cy="3116250"/>
          </a:xfrm>
        </p:grpSpPr>
        <p:sp>
          <p:nvSpPr>
            <p:cNvPr id="79" name="Google Shape;79;p7"/>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5"/>
        <p:cNvGrpSpPr/>
        <p:nvPr/>
      </p:nvGrpSpPr>
      <p:grpSpPr>
        <a:xfrm>
          <a:off x="0" y="0"/>
          <a:ext cx="0" cy="0"/>
          <a:chOff x="0" y="0"/>
          <a:chExt cx="0" cy="0"/>
        </a:xfrm>
      </p:grpSpPr>
      <p:sp>
        <p:nvSpPr>
          <p:cNvPr id="86" name="Google Shape;86;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7" name="Google Shape;87;p8"/>
          <p:cNvGrpSpPr/>
          <p:nvPr/>
        </p:nvGrpSpPr>
        <p:grpSpPr>
          <a:xfrm>
            <a:off x="-77" y="3784091"/>
            <a:ext cx="2423582" cy="1357541"/>
            <a:chOff x="-77" y="3784091"/>
            <a:chExt cx="2423582" cy="1357541"/>
          </a:xfrm>
        </p:grpSpPr>
        <p:sp>
          <p:nvSpPr>
            <p:cNvPr id="88" name="Google Shape;88;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8"/>
          <p:cNvGrpSpPr/>
          <p:nvPr/>
        </p:nvGrpSpPr>
        <p:grpSpPr>
          <a:xfrm rot="10800000">
            <a:off x="6720423" y="-9"/>
            <a:ext cx="2423582" cy="1357541"/>
            <a:chOff x="-77" y="3784091"/>
            <a:chExt cx="2423582" cy="1357541"/>
          </a:xfrm>
        </p:grpSpPr>
        <p:sp>
          <p:nvSpPr>
            <p:cNvPr id="94" name="Google Shape;94;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9"/>
        <p:cNvGrpSpPr/>
        <p:nvPr/>
      </p:nvGrpSpPr>
      <p:grpSpPr>
        <a:xfrm>
          <a:off x="0" y="0"/>
          <a:ext cx="0" cy="0"/>
          <a:chOff x="0" y="0"/>
          <a:chExt cx="0" cy="0"/>
        </a:xfrm>
      </p:grpSpPr>
      <p:sp>
        <p:nvSpPr>
          <p:cNvPr id="100" name="Google Shape;100;p9"/>
          <p:cNvSpPr txBox="1">
            <a:spLocks noGrp="1"/>
          </p:cNvSpPr>
          <p:nvPr>
            <p:ph type="title"/>
          </p:nvPr>
        </p:nvSpPr>
        <p:spPr>
          <a:xfrm>
            <a:off x="1052800" y="1689450"/>
            <a:ext cx="2617200" cy="8775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1" name="Google Shape;101;p9"/>
          <p:cNvSpPr txBox="1">
            <a:spLocks noGrp="1"/>
          </p:cNvSpPr>
          <p:nvPr>
            <p:ph type="subTitle" idx="1"/>
          </p:nvPr>
        </p:nvSpPr>
        <p:spPr>
          <a:xfrm>
            <a:off x="1638300" y="2658650"/>
            <a:ext cx="2031600" cy="662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2" name="Google Shape;102;p9"/>
          <p:cNvSpPr txBox="1">
            <a:spLocks noGrp="1"/>
          </p:cNvSpPr>
          <p:nvPr>
            <p:ph type="body" idx="2"/>
          </p:nvPr>
        </p:nvSpPr>
        <p:spPr>
          <a:xfrm>
            <a:off x="4001475" y="1440000"/>
            <a:ext cx="4422600" cy="2263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103" name="Google Shape;103;p9"/>
          <p:cNvGrpSpPr/>
          <p:nvPr/>
        </p:nvGrpSpPr>
        <p:grpSpPr>
          <a:xfrm>
            <a:off x="720000" y="1013625"/>
            <a:ext cx="95400" cy="3116250"/>
            <a:chOff x="4524300" y="1013625"/>
            <a:chExt cx="95400" cy="3116250"/>
          </a:xfrm>
        </p:grpSpPr>
        <p:sp>
          <p:nvSpPr>
            <p:cNvPr id="104" name="Google Shape;104;p9"/>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128"/>
        <p:cNvGrpSpPr/>
        <p:nvPr/>
      </p:nvGrpSpPr>
      <p:grpSpPr>
        <a:xfrm>
          <a:off x="0" y="0"/>
          <a:ext cx="0" cy="0"/>
          <a:chOff x="0" y="0"/>
          <a:chExt cx="0" cy="0"/>
        </a:xfrm>
      </p:grpSpPr>
      <p:sp>
        <p:nvSpPr>
          <p:cNvPr id="129" name="Google Shape;129;p13"/>
          <p:cNvSpPr txBox="1">
            <a:spLocks noGrp="1"/>
          </p:cNvSpPr>
          <p:nvPr>
            <p:ph type="title"/>
          </p:nvPr>
        </p:nvSpPr>
        <p:spPr>
          <a:xfrm>
            <a:off x="1902600" y="1512225"/>
            <a:ext cx="5338800" cy="187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0" name="Google Shape;130;p13"/>
          <p:cNvSpPr txBox="1">
            <a:spLocks noGrp="1"/>
          </p:cNvSpPr>
          <p:nvPr>
            <p:ph type="title" idx="2"/>
          </p:nvPr>
        </p:nvSpPr>
        <p:spPr>
          <a:xfrm>
            <a:off x="1449150" y="3334700"/>
            <a:ext cx="6245700" cy="6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Raleway"/>
              <a:buNone/>
              <a:defRPr sz="2000">
                <a:latin typeface="Roboto"/>
                <a:ea typeface="Roboto"/>
                <a:cs typeface="Roboto"/>
                <a:sym typeface="Roboto"/>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31" name="Google Shape;131;p13"/>
          <p:cNvGrpSpPr/>
          <p:nvPr/>
        </p:nvGrpSpPr>
        <p:grpSpPr>
          <a:xfrm>
            <a:off x="-77" y="3784091"/>
            <a:ext cx="2423582" cy="1357541"/>
            <a:chOff x="-77" y="3784091"/>
            <a:chExt cx="2423582" cy="1357541"/>
          </a:xfrm>
        </p:grpSpPr>
        <p:sp>
          <p:nvSpPr>
            <p:cNvPr id="132" name="Google Shape;132;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3"/>
          <p:cNvGrpSpPr/>
          <p:nvPr/>
        </p:nvGrpSpPr>
        <p:grpSpPr>
          <a:xfrm rot="10800000">
            <a:off x="6720423" y="-9"/>
            <a:ext cx="2423582" cy="1357541"/>
            <a:chOff x="-77" y="3784091"/>
            <a:chExt cx="2423582" cy="1357541"/>
          </a:xfrm>
        </p:grpSpPr>
        <p:sp>
          <p:nvSpPr>
            <p:cNvPr id="138" name="Google Shape;138;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8" r:id="rId8"/>
    <p:sldLayoutId id="2147483659" r:id="rId9"/>
    <p:sldLayoutId id="2147483661" r:id="rId10"/>
    <p:sldLayoutId id="2147483666" r:id="rId11"/>
    <p:sldLayoutId id="2147483669" r:id="rId12"/>
    <p:sldLayoutId id="214748367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11"/>
        <p:cNvGrpSpPr/>
        <p:nvPr/>
      </p:nvGrpSpPr>
      <p:grpSpPr>
        <a:xfrm>
          <a:off x="0" y="0"/>
          <a:ext cx="0" cy="0"/>
          <a:chOff x="0" y="0"/>
          <a:chExt cx="0" cy="0"/>
        </a:xfrm>
      </p:grpSpPr>
      <p:sp>
        <p:nvSpPr>
          <p:cNvPr id="512" name="Google Shape;512;p27"/>
          <p:cNvSpPr txBox="1">
            <a:spLocks noGrp="1"/>
          </p:cNvSpPr>
          <p:nvPr>
            <p:ph type="ctrTitle"/>
          </p:nvPr>
        </p:nvSpPr>
        <p:spPr>
          <a:xfrm>
            <a:off x="7646" y="462290"/>
            <a:ext cx="4968282" cy="2270682"/>
          </a:xfrm>
          <a:prstGeom prst="rect">
            <a:avLst/>
          </a:prstGeom>
        </p:spPr>
        <p:txBody>
          <a:bodyPr spcFirstLastPara="1" wrap="square" lIns="91425" tIns="91425" rIns="91425" bIns="91425" anchor="ctr" anchorCtr="0">
            <a:noAutofit/>
          </a:bodyPr>
          <a:lstStyle/>
          <a:p>
            <a:pPr lvl="0" algn="ctr"/>
            <a:r>
              <a:rPr lang="en-US" sz="3800" dirty="0" err="1" smtClean="0">
                <a:latin typeface="Roboto" panose="020B0604020202020204" charset="0"/>
                <a:ea typeface="Roboto" panose="020B0604020202020204" charset="0"/>
              </a:rPr>
              <a:t>Implementasi</a:t>
            </a:r>
            <a:r>
              <a:rPr lang="en-US" sz="3800" dirty="0" smtClean="0">
                <a:latin typeface="Roboto" panose="020B0604020202020204" charset="0"/>
                <a:ea typeface="Roboto" panose="020B0604020202020204" charset="0"/>
              </a:rPr>
              <a:t> JDBC </a:t>
            </a:r>
            <a:r>
              <a:rPr lang="en-US" sz="3800" dirty="0" err="1" smtClean="0">
                <a:latin typeface="Roboto" panose="020B0604020202020204" charset="0"/>
                <a:ea typeface="Roboto" panose="020B0604020202020204" charset="0"/>
              </a:rPr>
              <a:t>pada</a:t>
            </a:r>
            <a:r>
              <a:rPr lang="en-US" sz="3800" dirty="0">
                <a:latin typeface="Roboto" panose="020B0604020202020204" charset="0"/>
                <a:ea typeface="Roboto" panose="020B0604020202020204" charset="0"/>
              </a:rPr>
              <a:t> </a:t>
            </a:r>
            <a:r>
              <a:rPr lang="en-US" sz="3800" dirty="0" err="1" smtClean="0">
                <a:latin typeface="Roboto" panose="020B0604020202020204" charset="0"/>
                <a:ea typeface="Roboto" panose="020B0604020202020204" charset="0"/>
              </a:rPr>
              <a:t>Sistem</a:t>
            </a:r>
            <a:r>
              <a:rPr lang="en-US" sz="3800" dirty="0" smtClean="0">
                <a:latin typeface="Roboto" panose="020B0604020202020204" charset="0"/>
                <a:ea typeface="Roboto" panose="020B0604020202020204" charset="0"/>
              </a:rPr>
              <a:t> Vila Situ </a:t>
            </a:r>
            <a:r>
              <a:rPr lang="en-US" sz="3800" dirty="0" err="1" smtClean="0">
                <a:latin typeface="Roboto" panose="020B0604020202020204" charset="0"/>
                <a:ea typeface="Roboto" panose="020B0604020202020204" charset="0"/>
              </a:rPr>
              <a:t>Gunung</a:t>
            </a:r>
            <a:endParaRPr sz="3800" dirty="0">
              <a:latin typeface="Roboto" panose="020B0604020202020204" charset="0"/>
              <a:ea typeface="Roboto" panose="020B0604020202020204" charset="0"/>
            </a:endParaRPr>
          </a:p>
        </p:txBody>
      </p:sp>
      <p:sp>
        <p:nvSpPr>
          <p:cNvPr id="513" name="Google Shape;513;p27"/>
          <p:cNvSpPr txBox="1">
            <a:spLocks noGrp="1"/>
          </p:cNvSpPr>
          <p:nvPr>
            <p:ph type="subTitle" idx="1"/>
          </p:nvPr>
        </p:nvSpPr>
        <p:spPr>
          <a:xfrm>
            <a:off x="447625" y="3932892"/>
            <a:ext cx="3637991" cy="1071412"/>
          </a:xfrm>
          <a:prstGeom prst="rect">
            <a:avLst/>
          </a:prstGeom>
        </p:spPr>
        <p:txBody>
          <a:bodyPr spcFirstLastPara="1" wrap="square" lIns="91425" tIns="91425" rIns="91425" bIns="91425" anchor="t" anchorCtr="0">
            <a:noAutofit/>
          </a:bodyPr>
          <a:lstStyle/>
          <a:p>
            <a:pPr marL="0" lvl="0" indent="0"/>
            <a:r>
              <a:rPr lang="en-US" dirty="0" err="1"/>
              <a:t>Diajukan</a:t>
            </a:r>
            <a:r>
              <a:rPr lang="en-US" dirty="0"/>
              <a:t> </a:t>
            </a:r>
            <a:r>
              <a:rPr lang="en-US" dirty="0" err="1"/>
              <a:t>guna</a:t>
            </a:r>
            <a:r>
              <a:rPr lang="en-US" dirty="0"/>
              <a:t> </a:t>
            </a:r>
            <a:r>
              <a:rPr lang="en-US" dirty="0" err="1"/>
              <a:t>menyelesaikan</a:t>
            </a:r>
            <a:r>
              <a:rPr lang="en-US" dirty="0"/>
              <a:t> project UAS </a:t>
            </a:r>
            <a:r>
              <a:rPr lang="en-US" dirty="0" err="1"/>
              <a:t>pemograman</a:t>
            </a:r>
            <a:r>
              <a:rPr lang="en-US" dirty="0"/>
              <a:t> </a:t>
            </a:r>
            <a:r>
              <a:rPr lang="en-US" dirty="0" err="1"/>
              <a:t>berorientasi</a:t>
            </a:r>
            <a:r>
              <a:rPr lang="en-US" dirty="0"/>
              <a:t> </a:t>
            </a:r>
            <a:r>
              <a:rPr lang="en-US" dirty="0" err="1"/>
              <a:t>Objek</a:t>
            </a:r>
            <a:r>
              <a:rPr lang="en-US" dirty="0"/>
              <a:t> </a:t>
            </a:r>
            <a:endParaRPr dirty="0"/>
          </a:p>
        </p:txBody>
      </p:sp>
      <p:sp>
        <p:nvSpPr>
          <p:cNvPr id="514" name="Google Shape;514;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53"/>
        <p:cNvGrpSpPr/>
        <p:nvPr/>
      </p:nvGrpSpPr>
      <p:grpSpPr>
        <a:xfrm>
          <a:off x="0" y="0"/>
          <a:ext cx="0" cy="0"/>
          <a:chOff x="0" y="0"/>
          <a:chExt cx="0" cy="0"/>
        </a:xfrm>
      </p:grpSpPr>
      <p:sp>
        <p:nvSpPr>
          <p:cNvPr id="954" name="Google Shape;954;p42"/>
          <p:cNvSpPr txBox="1">
            <a:spLocks noGrp="1"/>
          </p:cNvSpPr>
          <p:nvPr>
            <p:ph type="title"/>
          </p:nvPr>
        </p:nvSpPr>
        <p:spPr>
          <a:xfrm>
            <a:off x="108935" y="158824"/>
            <a:ext cx="2545165" cy="877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err="1" smtClean="0"/>
              <a:t>Clas</a:t>
            </a:r>
            <a:r>
              <a:rPr lang="en-US" dirty="0" smtClean="0"/>
              <a:t> Diagram</a:t>
            </a:r>
            <a:endParaRPr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222513" y="706904"/>
            <a:ext cx="6877878" cy="41433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42"/>
          <p:cNvSpPr txBox="1">
            <a:spLocks noGrp="1"/>
          </p:cNvSpPr>
          <p:nvPr>
            <p:ph type="title"/>
          </p:nvPr>
        </p:nvSpPr>
        <p:spPr>
          <a:xfrm>
            <a:off x="108935" y="158824"/>
            <a:ext cx="3101404" cy="877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smtClean="0"/>
              <a:t>Use Case Diagram</a:t>
            </a:r>
            <a:endParaRPr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361662" y="1036324"/>
            <a:ext cx="5098774" cy="33299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6636780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42"/>
          <p:cNvSpPr txBox="1">
            <a:spLocks noGrp="1"/>
          </p:cNvSpPr>
          <p:nvPr>
            <p:ph type="title"/>
          </p:nvPr>
        </p:nvSpPr>
        <p:spPr>
          <a:xfrm>
            <a:off x="327596" y="168763"/>
            <a:ext cx="2545165" cy="877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err="1" smtClean="0"/>
              <a:t>Rancangan</a:t>
            </a:r>
            <a:r>
              <a:rPr lang="en-US" dirty="0" smtClean="0"/>
              <a:t> </a:t>
            </a:r>
            <a:r>
              <a:rPr lang="en-US" dirty="0" err="1" smtClean="0"/>
              <a:t>Tabel</a:t>
            </a:r>
            <a:endParaRPr dirty="0"/>
          </a:p>
        </p:txBody>
      </p:sp>
      <p:graphicFrame>
        <p:nvGraphicFramePr>
          <p:cNvPr id="5" name="Table 4"/>
          <p:cNvGraphicFramePr>
            <a:graphicFrameLocks noGrp="1"/>
          </p:cNvGraphicFramePr>
          <p:nvPr>
            <p:extLst>
              <p:ext uri="{D42A27DB-BD31-4B8C-83A1-F6EECF244321}">
                <p14:modId xmlns:p14="http://schemas.microsoft.com/office/powerpoint/2010/main" val="1820105103"/>
              </p:ext>
            </p:extLst>
          </p:nvPr>
        </p:nvGraphicFramePr>
        <p:xfrm>
          <a:off x="884562" y="1046263"/>
          <a:ext cx="7802238" cy="3051314"/>
        </p:xfrm>
        <a:graphic>
          <a:graphicData uri="http://schemas.openxmlformats.org/drawingml/2006/table">
            <a:tbl>
              <a:tblPr firstRow="1" firstCol="1" bandRow="1"/>
              <a:tblGrid>
                <a:gridCol w="2912186"/>
                <a:gridCol w="4890052"/>
              </a:tblGrid>
              <a:tr h="588035">
                <a:tc>
                  <a:txBody>
                    <a:bodyPr/>
                    <a:lstStyle/>
                    <a:p>
                      <a:pPr marL="0" marR="0" algn="ctr">
                        <a:lnSpc>
                          <a:spcPct val="107000"/>
                        </a:lnSpc>
                        <a:spcBef>
                          <a:spcPts val="0"/>
                        </a:spcBef>
                        <a:spcAft>
                          <a:spcPts val="0"/>
                        </a:spcAft>
                      </a:pPr>
                      <a:r>
                        <a:rPr lang="id-ID" sz="1200" b="1" kern="0" dirty="0">
                          <a:effectLst/>
                          <a:latin typeface="Times New Roman" panose="02020603050405020304" pitchFamily="18" charset="0"/>
                          <a:ea typeface="Times New Roman" panose="02020603050405020304" pitchFamily="18" charset="0"/>
                          <a:cs typeface="Times New Roman" panose="02020603050405020304" pitchFamily="18" charset="0"/>
                        </a:rPr>
                        <a:t>Jenis Aktivitas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gn="ctr">
                        <a:lnSpc>
                          <a:spcPct val="107000"/>
                        </a:lnSpc>
                        <a:spcBef>
                          <a:spcPts val="0"/>
                        </a:spcBef>
                        <a:spcAft>
                          <a:spcPts val="0"/>
                        </a:spcAft>
                      </a:pPr>
                      <a:r>
                        <a:rPr lang="id-ID" sz="1200" b="1" kern="0" dirty="0">
                          <a:effectLst/>
                          <a:latin typeface="Times New Roman" panose="02020603050405020304" pitchFamily="18" charset="0"/>
                          <a:ea typeface="Times New Roman" panose="02020603050405020304" pitchFamily="18" charset="0"/>
                          <a:cs typeface="Times New Roman" panose="02020603050405020304" pitchFamily="18" charset="0"/>
                        </a:rPr>
                        <a:t>Reaksi Sistem</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r>
              <a:tr h="418829">
                <a:tc>
                  <a:txBody>
                    <a:bodyPr/>
                    <a:lstStyle/>
                    <a:p>
                      <a:pPr marL="0" marR="0">
                        <a:lnSpc>
                          <a:spcPct val="107000"/>
                        </a:lnSpc>
                        <a:spcBef>
                          <a:spcPts val="600"/>
                        </a:spcBef>
                        <a:spcAft>
                          <a:spcPts val="600"/>
                        </a:spcAft>
                      </a:pPr>
                      <a:r>
                        <a:rPr lang="id-ID" sz="1200" kern="0">
                          <a:effectLst/>
                          <a:latin typeface="Times New Roman" panose="02020603050405020304" pitchFamily="18" charset="0"/>
                          <a:ea typeface="Times New Roman" panose="02020603050405020304" pitchFamily="18" charset="0"/>
                          <a:cs typeface="Times New Roman" panose="02020603050405020304" pitchFamily="18" charset="0"/>
                        </a:rPr>
                        <a:t>Daftar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600"/>
                        </a:spcBef>
                        <a:spcAft>
                          <a:spcPts val="600"/>
                        </a:spcAft>
                      </a:pPr>
                      <a:r>
                        <a:rPr lang="id-ID" sz="1200" kern="0" dirty="0">
                          <a:effectLst/>
                          <a:latin typeface="Times New Roman" panose="02020603050405020304" pitchFamily="18" charset="0"/>
                          <a:ea typeface="Times New Roman" panose="02020603050405020304" pitchFamily="18" charset="0"/>
                          <a:cs typeface="Times New Roman" panose="02020603050405020304" pitchFamily="18" charset="0"/>
                        </a:rPr>
                        <a:t>Admin melakukan pendaftaran akun</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829">
                <a:tc>
                  <a:txBody>
                    <a:bodyPr/>
                    <a:lstStyle/>
                    <a:p>
                      <a:pPr marL="0" marR="0">
                        <a:lnSpc>
                          <a:spcPct val="107000"/>
                        </a:lnSpc>
                        <a:spcBef>
                          <a:spcPts val="600"/>
                        </a:spcBef>
                        <a:spcAft>
                          <a:spcPts val="600"/>
                        </a:spcAft>
                      </a:pPr>
                      <a:r>
                        <a:rPr lang="id-ID" sz="1200" kern="0">
                          <a:effectLst/>
                          <a:latin typeface="Times New Roman" panose="02020603050405020304" pitchFamily="18" charset="0"/>
                          <a:ea typeface="Times New Roman" panose="02020603050405020304" pitchFamily="18" charset="0"/>
                          <a:cs typeface="Times New Roman" panose="02020603050405020304" pitchFamily="18" charset="0"/>
                        </a:rPr>
                        <a:t>Login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600"/>
                        </a:spcBef>
                        <a:spcAft>
                          <a:spcPts val="600"/>
                        </a:spcAft>
                      </a:pPr>
                      <a:r>
                        <a:rPr lang="id-ID" sz="1200" kern="0" dirty="0">
                          <a:effectLst/>
                          <a:latin typeface="Times New Roman" panose="02020603050405020304" pitchFamily="18" charset="0"/>
                          <a:ea typeface="Times New Roman" panose="02020603050405020304" pitchFamily="18" charset="0"/>
                          <a:cs typeface="Times New Roman" panose="02020603050405020304" pitchFamily="18" charset="0"/>
                        </a:rPr>
                        <a:t>Admin dapat masuk dengan akun yang didaftarkan</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829">
                <a:tc>
                  <a:txBody>
                    <a:bodyPr/>
                    <a:lstStyle/>
                    <a:p>
                      <a:pPr marL="0" marR="0">
                        <a:lnSpc>
                          <a:spcPct val="107000"/>
                        </a:lnSpc>
                        <a:spcBef>
                          <a:spcPts val="600"/>
                        </a:spcBef>
                        <a:spcAft>
                          <a:spcPts val="600"/>
                        </a:spcAft>
                      </a:pPr>
                      <a:r>
                        <a:rPr lang="id-ID" sz="1200" kern="0">
                          <a:effectLst/>
                          <a:latin typeface="Times New Roman" panose="02020603050405020304" pitchFamily="18" charset="0"/>
                          <a:ea typeface="Times New Roman" panose="02020603050405020304" pitchFamily="18" charset="0"/>
                          <a:cs typeface="Times New Roman" panose="02020603050405020304" pitchFamily="18" charset="0"/>
                        </a:rPr>
                        <a:t>Manipulasi Data Pelanggan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600"/>
                        </a:spcBef>
                        <a:spcAft>
                          <a:spcPts val="600"/>
                        </a:spcAft>
                      </a:pPr>
                      <a:r>
                        <a:rPr lang="id-ID" sz="1200" kern="0" dirty="0">
                          <a:effectLst/>
                          <a:latin typeface="Times New Roman" panose="02020603050405020304" pitchFamily="18" charset="0"/>
                          <a:ea typeface="Times New Roman" panose="02020603050405020304" pitchFamily="18" charset="0"/>
                          <a:cs typeface="Times New Roman" panose="02020603050405020304" pitchFamily="18" charset="0"/>
                        </a:rPr>
                        <a:t>Input, Update dan Delete data-data pelanggan</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829">
                <a:tc>
                  <a:txBody>
                    <a:bodyPr/>
                    <a:lstStyle/>
                    <a:p>
                      <a:pPr marL="0" marR="0">
                        <a:lnSpc>
                          <a:spcPct val="107000"/>
                        </a:lnSpc>
                        <a:spcBef>
                          <a:spcPts val="600"/>
                        </a:spcBef>
                        <a:spcAft>
                          <a:spcPts val="600"/>
                        </a:spcAft>
                      </a:pPr>
                      <a:r>
                        <a:rPr lang="id-ID" sz="1200" kern="0">
                          <a:effectLst/>
                          <a:latin typeface="Times New Roman" panose="02020603050405020304" pitchFamily="18" charset="0"/>
                          <a:ea typeface="Times New Roman" panose="02020603050405020304" pitchFamily="18" charset="0"/>
                          <a:cs typeface="Times New Roman" panose="02020603050405020304" pitchFamily="18" charset="0"/>
                        </a:rPr>
                        <a:t>Manipulasi Data Kamar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600"/>
                        </a:spcBef>
                        <a:spcAft>
                          <a:spcPts val="600"/>
                        </a:spcAft>
                      </a:pPr>
                      <a:r>
                        <a:rPr lang="id-ID" sz="1200" kern="0" dirty="0">
                          <a:effectLst/>
                          <a:latin typeface="Times New Roman" panose="02020603050405020304" pitchFamily="18" charset="0"/>
                          <a:ea typeface="Times New Roman" panose="02020603050405020304" pitchFamily="18" charset="0"/>
                          <a:cs typeface="Times New Roman" panose="02020603050405020304" pitchFamily="18" charset="0"/>
                        </a:rPr>
                        <a:t>Input, Update dan Delete data-data kamar</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829">
                <a:tc>
                  <a:txBody>
                    <a:bodyPr/>
                    <a:lstStyle/>
                    <a:p>
                      <a:pPr marL="0" marR="0">
                        <a:lnSpc>
                          <a:spcPct val="107000"/>
                        </a:lnSpc>
                        <a:spcBef>
                          <a:spcPts val="600"/>
                        </a:spcBef>
                        <a:spcAft>
                          <a:spcPts val="600"/>
                        </a:spcAft>
                      </a:pPr>
                      <a:r>
                        <a:rPr lang="id-ID" sz="1200" kern="0">
                          <a:effectLst/>
                          <a:latin typeface="Times New Roman" panose="02020603050405020304" pitchFamily="18" charset="0"/>
                          <a:ea typeface="Times New Roman" panose="02020603050405020304" pitchFamily="18" charset="0"/>
                          <a:cs typeface="Times New Roman" panose="02020603050405020304" pitchFamily="18" charset="0"/>
                        </a:rPr>
                        <a:t>Manipulasi Data Transaksi</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600"/>
                        </a:spcBef>
                        <a:spcAft>
                          <a:spcPts val="600"/>
                        </a:spcAft>
                      </a:pPr>
                      <a:r>
                        <a:rPr lang="id-ID" sz="1200" kern="0" dirty="0">
                          <a:effectLst/>
                          <a:latin typeface="Times New Roman" panose="02020603050405020304" pitchFamily="18" charset="0"/>
                          <a:ea typeface="Times New Roman" panose="02020603050405020304" pitchFamily="18" charset="0"/>
                          <a:cs typeface="Times New Roman" panose="02020603050405020304" pitchFamily="18" charset="0"/>
                        </a:rPr>
                        <a:t>Input, Update dan Delete data-data transaksi</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9134">
                <a:tc>
                  <a:txBody>
                    <a:bodyPr/>
                    <a:lstStyle/>
                    <a:p>
                      <a:pPr marL="0" marR="0">
                        <a:lnSpc>
                          <a:spcPct val="107000"/>
                        </a:lnSpc>
                        <a:spcBef>
                          <a:spcPts val="600"/>
                        </a:spcBef>
                        <a:spcAft>
                          <a:spcPts val="600"/>
                        </a:spcAft>
                      </a:pPr>
                      <a:r>
                        <a:rPr lang="id-ID" sz="1200" kern="0" dirty="0">
                          <a:effectLst/>
                          <a:latin typeface="Times New Roman" panose="02020603050405020304" pitchFamily="18" charset="0"/>
                          <a:ea typeface="Times New Roman" panose="02020603050405020304" pitchFamily="18" charset="0"/>
                          <a:cs typeface="Times New Roman" panose="02020603050405020304" pitchFamily="18" charset="0"/>
                        </a:rPr>
                        <a:t>Keluar</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600"/>
                        </a:spcBef>
                        <a:spcAft>
                          <a:spcPts val="600"/>
                        </a:spcAft>
                      </a:pPr>
                      <a:r>
                        <a:rPr lang="id-ID" sz="1200" kern="0" dirty="0">
                          <a:effectLst/>
                          <a:latin typeface="Times New Roman" panose="02020603050405020304" pitchFamily="18" charset="0"/>
                          <a:ea typeface="Times New Roman" panose="02020603050405020304" pitchFamily="18" charset="0"/>
                          <a:cs typeface="Times New Roman" panose="02020603050405020304" pitchFamily="18" charset="0"/>
                        </a:rPr>
                        <a:t>Admin dapat keluar dari seluruh aktivitas sistem</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6265361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43"/>
          <p:cNvSpPr txBox="1">
            <a:spLocks noGrp="1"/>
          </p:cNvSpPr>
          <p:nvPr>
            <p:ph type="title"/>
          </p:nvPr>
        </p:nvSpPr>
        <p:spPr>
          <a:xfrm>
            <a:off x="-597651" y="-557525"/>
            <a:ext cx="4674000" cy="2461800"/>
          </a:xfrm>
          <a:prstGeom prst="rect">
            <a:avLst/>
          </a:prstGeom>
        </p:spPr>
        <p:txBody>
          <a:bodyPr spcFirstLastPara="1" wrap="square" lIns="91425" tIns="91425" rIns="91425" bIns="91425" anchor="ctr" anchorCtr="0">
            <a:noAutofit/>
          </a:bodyPr>
          <a:lstStyle/>
          <a:p>
            <a:pPr lvl="0"/>
            <a:r>
              <a:rPr lang="en" sz="2800" dirty="0" smtClean="0">
                <a:solidFill>
                  <a:schemeClr val="accent1"/>
                </a:solidFill>
              </a:rPr>
              <a:t>F</a:t>
            </a:r>
            <a:r>
              <a:rPr lang="en" sz="2800" dirty="0" smtClean="0">
                <a:solidFill>
                  <a:schemeClr val="accent2"/>
                </a:solidFill>
              </a:rPr>
              <a:t>L</a:t>
            </a:r>
            <a:r>
              <a:rPr lang="en" sz="2800" dirty="0" smtClean="0">
                <a:solidFill>
                  <a:schemeClr val="accent3"/>
                </a:solidFill>
              </a:rPr>
              <a:t>O</a:t>
            </a:r>
            <a:r>
              <a:rPr lang="en" sz="2800" dirty="0" smtClean="0">
                <a:solidFill>
                  <a:schemeClr val="accent4"/>
                </a:solidFill>
              </a:rPr>
              <a:t>W</a:t>
            </a:r>
            <a:r>
              <a:rPr lang="en" sz="2800" dirty="0" smtClean="0">
                <a:solidFill>
                  <a:schemeClr val="accent5"/>
                </a:solidFill>
              </a:rPr>
              <a:t>C</a:t>
            </a:r>
            <a:r>
              <a:rPr lang="en" sz="2800" dirty="0" smtClean="0">
                <a:solidFill>
                  <a:schemeClr val="accent6"/>
                </a:solidFill>
              </a:rPr>
              <a:t>H</a:t>
            </a:r>
            <a:r>
              <a:rPr lang="en" sz="2800" dirty="0" smtClean="0">
                <a:solidFill>
                  <a:schemeClr val="accent1"/>
                </a:solidFill>
              </a:rPr>
              <a:t>A</a:t>
            </a:r>
            <a:r>
              <a:rPr lang="en" sz="2800" dirty="0" smtClean="0">
                <a:solidFill>
                  <a:schemeClr val="accent2"/>
                </a:solidFill>
              </a:rPr>
              <a:t>R</a:t>
            </a:r>
            <a:r>
              <a:rPr lang="en" sz="2800" dirty="0" smtClean="0">
                <a:solidFill>
                  <a:schemeClr val="accent3"/>
                </a:solidFill>
              </a:rPr>
              <a:t>T </a:t>
            </a:r>
            <a:r>
              <a:rPr lang="en" sz="2800" dirty="0" smtClean="0">
                <a:solidFill>
                  <a:schemeClr val="accent1"/>
                </a:solidFill>
              </a:rPr>
              <a:t>D</a:t>
            </a:r>
            <a:r>
              <a:rPr lang="en" sz="2800" dirty="0" smtClean="0">
                <a:solidFill>
                  <a:schemeClr val="accent2"/>
                </a:solidFill>
              </a:rPr>
              <a:t>A</a:t>
            </a:r>
            <a:r>
              <a:rPr lang="en" sz="2800" dirty="0" smtClean="0">
                <a:solidFill>
                  <a:schemeClr val="accent3"/>
                </a:solidFill>
              </a:rPr>
              <a:t>F</a:t>
            </a:r>
            <a:r>
              <a:rPr lang="en" sz="2800" dirty="0" smtClean="0">
                <a:solidFill>
                  <a:schemeClr val="accent4"/>
                </a:solidFill>
              </a:rPr>
              <a:t>T</a:t>
            </a:r>
            <a:r>
              <a:rPr lang="en" sz="2800" dirty="0" smtClean="0">
                <a:solidFill>
                  <a:schemeClr val="accent5"/>
                </a:solidFill>
              </a:rPr>
              <a:t>A</a:t>
            </a:r>
            <a:r>
              <a:rPr lang="en" sz="2800" dirty="0">
                <a:solidFill>
                  <a:schemeClr val="accent6"/>
                </a:solidFill>
              </a:rPr>
              <a:t>R</a:t>
            </a:r>
            <a:endParaRPr sz="2800" dirty="0">
              <a:solidFill>
                <a:schemeClr val="accent6"/>
              </a:solidFill>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897064" y="1108062"/>
            <a:ext cx="3722398" cy="35335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671744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43"/>
          <p:cNvSpPr txBox="1">
            <a:spLocks noGrp="1"/>
          </p:cNvSpPr>
          <p:nvPr>
            <p:ph type="title"/>
          </p:nvPr>
        </p:nvSpPr>
        <p:spPr>
          <a:xfrm>
            <a:off x="-597651" y="-557525"/>
            <a:ext cx="4674000" cy="2461800"/>
          </a:xfrm>
          <a:prstGeom prst="rect">
            <a:avLst/>
          </a:prstGeom>
        </p:spPr>
        <p:txBody>
          <a:bodyPr spcFirstLastPara="1" wrap="square" lIns="91425" tIns="91425" rIns="91425" bIns="91425" anchor="ctr" anchorCtr="0">
            <a:noAutofit/>
          </a:bodyPr>
          <a:lstStyle/>
          <a:p>
            <a:pPr lvl="0"/>
            <a:r>
              <a:rPr lang="en" sz="2800" dirty="0" smtClean="0">
                <a:solidFill>
                  <a:schemeClr val="accent1"/>
                </a:solidFill>
              </a:rPr>
              <a:t>F</a:t>
            </a:r>
            <a:r>
              <a:rPr lang="en" sz="2800" dirty="0" smtClean="0">
                <a:solidFill>
                  <a:schemeClr val="accent2"/>
                </a:solidFill>
              </a:rPr>
              <a:t>L</a:t>
            </a:r>
            <a:r>
              <a:rPr lang="en" sz="2800" dirty="0" smtClean="0">
                <a:solidFill>
                  <a:schemeClr val="accent3"/>
                </a:solidFill>
              </a:rPr>
              <a:t>O</a:t>
            </a:r>
            <a:r>
              <a:rPr lang="en" sz="2800" dirty="0" smtClean="0">
                <a:solidFill>
                  <a:schemeClr val="accent4"/>
                </a:solidFill>
              </a:rPr>
              <a:t>W</a:t>
            </a:r>
            <a:r>
              <a:rPr lang="en" sz="2800" dirty="0" smtClean="0">
                <a:solidFill>
                  <a:schemeClr val="accent5"/>
                </a:solidFill>
              </a:rPr>
              <a:t>C</a:t>
            </a:r>
            <a:r>
              <a:rPr lang="en" sz="2800" dirty="0" smtClean="0">
                <a:solidFill>
                  <a:schemeClr val="accent6"/>
                </a:solidFill>
              </a:rPr>
              <a:t>H</a:t>
            </a:r>
            <a:r>
              <a:rPr lang="en" sz="2800" dirty="0" smtClean="0">
                <a:solidFill>
                  <a:schemeClr val="accent1"/>
                </a:solidFill>
              </a:rPr>
              <a:t>A</a:t>
            </a:r>
            <a:r>
              <a:rPr lang="en" sz="2800" dirty="0" smtClean="0">
                <a:solidFill>
                  <a:schemeClr val="accent2"/>
                </a:solidFill>
              </a:rPr>
              <a:t>R</a:t>
            </a:r>
            <a:r>
              <a:rPr lang="en" sz="2800" dirty="0" smtClean="0">
                <a:solidFill>
                  <a:schemeClr val="accent3"/>
                </a:solidFill>
              </a:rPr>
              <a:t>T </a:t>
            </a:r>
            <a:r>
              <a:rPr lang="en" sz="2800" dirty="0" smtClean="0">
                <a:solidFill>
                  <a:schemeClr val="accent1"/>
                </a:solidFill>
              </a:rPr>
              <a:t>L</a:t>
            </a:r>
            <a:r>
              <a:rPr lang="en" sz="2800" dirty="0" smtClean="0">
                <a:solidFill>
                  <a:schemeClr val="accent2"/>
                </a:solidFill>
              </a:rPr>
              <a:t>O</a:t>
            </a:r>
            <a:r>
              <a:rPr lang="en" sz="2800" dirty="0" smtClean="0">
                <a:solidFill>
                  <a:schemeClr val="accent3"/>
                </a:solidFill>
              </a:rPr>
              <a:t>G</a:t>
            </a:r>
            <a:r>
              <a:rPr lang="en" sz="2800" dirty="0" smtClean="0">
                <a:solidFill>
                  <a:schemeClr val="accent4"/>
                </a:solidFill>
              </a:rPr>
              <a:t>I</a:t>
            </a:r>
            <a:r>
              <a:rPr lang="en" sz="2800" dirty="0" smtClean="0">
                <a:solidFill>
                  <a:schemeClr val="accent5"/>
                </a:solidFill>
              </a:rPr>
              <a:t>N</a:t>
            </a:r>
            <a:endParaRPr sz="2800" dirty="0">
              <a:solidFill>
                <a:schemeClr val="accent6"/>
              </a:solidFill>
            </a:endParaRP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3094010" y="1182701"/>
            <a:ext cx="3015615" cy="34340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986554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43"/>
          <p:cNvSpPr txBox="1">
            <a:spLocks noGrp="1"/>
          </p:cNvSpPr>
          <p:nvPr>
            <p:ph type="title"/>
          </p:nvPr>
        </p:nvSpPr>
        <p:spPr>
          <a:xfrm>
            <a:off x="-597651" y="-557525"/>
            <a:ext cx="4674000" cy="2461800"/>
          </a:xfrm>
          <a:prstGeom prst="rect">
            <a:avLst/>
          </a:prstGeom>
        </p:spPr>
        <p:txBody>
          <a:bodyPr spcFirstLastPara="1" wrap="square" lIns="91425" tIns="91425" rIns="91425" bIns="91425" anchor="ctr" anchorCtr="0">
            <a:noAutofit/>
          </a:bodyPr>
          <a:lstStyle/>
          <a:p>
            <a:pPr lvl="0"/>
            <a:r>
              <a:rPr lang="en" sz="2800" dirty="0" smtClean="0">
                <a:solidFill>
                  <a:schemeClr val="accent1"/>
                </a:solidFill>
              </a:rPr>
              <a:t>F</a:t>
            </a:r>
            <a:r>
              <a:rPr lang="en" sz="2800" dirty="0" smtClean="0">
                <a:solidFill>
                  <a:schemeClr val="accent2"/>
                </a:solidFill>
              </a:rPr>
              <a:t>L</a:t>
            </a:r>
            <a:r>
              <a:rPr lang="en" sz="2800" dirty="0" smtClean="0">
                <a:solidFill>
                  <a:schemeClr val="accent3"/>
                </a:solidFill>
              </a:rPr>
              <a:t>O</a:t>
            </a:r>
            <a:r>
              <a:rPr lang="en" sz="2800" dirty="0" smtClean="0">
                <a:solidFill>
                  <a:schemeClr val="accent4"/>
                </a:solidFill>
              </a:rPr>
              <a:t>W</a:t>
            </a:r>
            <a:r>
              <a:rPr lang="en" sz="2800" dirty="0" smtClean="0">
                <a:solidFill>
                  <a:schemeClr val="accent5"/>
                </a:solidFill>
              </a:rPr>
              <a:t>C</a:t>
            </a:r>
            <a:r>
              <a:rPr lang="en" sz="2800" dirty="0" smtClean="0">
                <a:solidFill>
                  <a:schemeClr val="accent6"/>
                </a:solidFill>
              </a:rPr>
              <a:t>H</a:t>
            </a:r>
            <a:r>
              <a:rPr lang="en" sz="2800" dirty="0" smtClean="0">
                <a:solidFill>
                  <a:schemeClr val="accent1"/>
                </a:solidFill>
              </a:rPr>
              <a:t>A</a:t>
            </a:r>
            <a:r>
              <a:rPr lang="en" sz="2800" dirty="0" smtClean="0">
                <a:solidFill>
                  <a:schemeClr val="accent2"/>
                </a:solidFill>
              </a:rPr>
              <a:t>R</a:t>
            </a:r>
            <a:r>
              <a:rPr lang="en" sz="2800" dirty="0" smtClean="0">
                <a:solidFill>
                  <a:schemeClr val="accent3"/>
                </a:solidFill>
              </a:rPr>
              <a:t>T </a:t>
            </a:r>
            <a:r>
              <a:rPr lang="en" sz="2800" dirty="0" smtClean="0">
                <a:solidFill>
                  <a:schemeClr val="accent1"/>
                </a:solidFill>
              </a:rPr>
              <a:t>I</a:t>
            </a:r>
            <a:r>
              <a:rPr lang="en" sz="2800" dirty="0" smtClean="0">
                <a:solidFill>
                  <a:schemeClr val="accent2"/>
                </a:solidFill>
              </a:rPr>
              <a:t>N</a:t>
            </a:r>
            <a:r>
              <a:rPr lang="en" sz="2800" dirty="0">
                <a:solidFill>
                  <a:schemeClr val="accent3"/>
                </a:solidFill>
              </a:rPr>
              <a:t>P</a:t>
            </a:r>
            <a:r>
              <a:rPr lang="en" sz="2800" dirty="0" smtClean="0">
                <a:solidFill>
                  <a:schemeClr val="accent4"/>
                </a:solidFill>
              </a:rPr>
              <a:t>U</a:t>
            </a:r>
            <a:r>
              <a:rPr lang="en" sz="2800" dirty="0" smtClean="0">
                <a:solidFill>
                  <a:schemeClr val="accent5"/>
                </a:solidFill>
              </a:rPr>
              <a:t>T </a:t>
            </a:r>
            <a:r>
              <a:rPr lang="en" sz="2800" dirty="0" smtClean="0">
                <a:solidFill>
                  <a:schemeClr val="accent1"/>
                </a:solidFill>
              </a:rPr>
              <a:t>D</a:t>
            </a:r>
            <a:r>
              <a:rPr lang="en" sz="2800" dirty="0" smtClean="0">
                <a:solidFill>
                  <a:schemeClr val="accent2"/>
                </a:solidFill>
              </a:rPr>
              <a:t>A</a:t>
            </a:r>
            <a:r>
              <a:rPr lang="en" sz="2800" dirty="0" smtClean="0">
                <a:solidFill>
                  <a:schemeClr val="accent4"/>
                </a:solidFill>
              </a:rPr>
              <a:t>T</a:t>
            </a:r>
            <a:r>
              <a:rPr lang="en" sz="2800" dirty="0">
                <a:solidFill>
                  <a:schemeClr val="accent6"/>
                </a:solidFill>
              </a:rPr>
              <a:t>A</a:t>
            </a:r>
            <a:endParaRPr sz="2800" dirty="0">
              <a:solidFill>
                <a:schemeClr val="accent6"/>
              </a:solidFill>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369115" y="1266162"/>
            <a:ext cx="6443042" cy="32059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58693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43"/>
          <p:cNvSpPr txBox="1">
            <a:spLocks noGrp="1"/>
          </p:cNvSpPr>
          <p:nvPr>
            <p:ph type="title"/>
          </p:nvPr>
        </p:nvSpPr>
        <p:spPr>
          <a:xfrm>
            <a:off x="-885886" y="-825881"/>
            <a:ext cx="4674000" cy="2461800"/>
          </a:xfrm>
          <a:prstGeom prst="rect">
            <a:avLst/>
          </a:prstGeom>
        </p:spPr>
        <p:txBody>
          <a:bodyPr spcFirstLastPara="1" wrap="square" lIns="91425" tIns="91425" rIns="91425" bIns="91425" anchor="ctr" anchorCtr="0">
            <a:noAutofit/>
          </a:bodyPr>
          <a:lstStyle/>
          <a:p>
            <a:pPr lvl="0"/>
            <a:r>
              <a:rPr lang="en" sz="2800" dirty="0" smtClean="0">
                <a:solidFill>
                  <a:schemeClr val="accent1"/>
                </a:solidFill>
              </a:rPr>
              <a:t>F</a:t>
            </a:r>
            <a:r>
              <a:rPr lang="en" sz="2800" dirty="0" smtClean="0">
                <a:solidFill>
                  <a:schemeClr val="accent2"/>
                </a:solidFill>
              </a:rPr>
              <a:t>L</a:t>
            </a:r>
            <a:r>
              <a:rPr lang="en" sz="2800" dirty="0" smtClean="0">
                <a:solidFill>
                  <a:schemeClr val="accent3"/>
                </a:solidFill>
              </a:rPr>
              <a:t>O</a:t>
            </a:r>
            <a:r>
              <a:rPr lang="en" sz="2800" dirty="0" smtClean="0">
                <a:solidFill>
                  <a:schemeClr val="accent4"/>
                </a:solidFill>
              </a:rPr>
              <a:t>W</a:t>
            </a:r>
            <a:r>
              <a:rPr lang="en" sz="2800" dirty="0" smtClean="0">
                <a:solidFill>
                  <a:schemeClr val="accent5"/>
                </a:solidFill>
              </a:rPr>
              <a:t>C</a:t>
            </a:r>
            <a:r>
              <a:rPr lang="en" sz="2800" dirty="0" smtClean="0">
                <a:solidFill>
                  <a:schemeClr val="accent6"/>
                </a:solidFill>
              </a:rPr>
              <a:t>H</a:t>
            </a:r>
            <a:r>
              <a:rPr lang="en" sz="2800" dirty="0" smtClean="0">
                <a:solidFill>
                  <a:schemeClr val="accent1"/>
                </a:solidFill>
              </a:rPr>
              <a:t>A</a:t>
            </a:r>
            <a:r>
              <a:rPr lang="en" sz="2800" dirty="0" smtClean="0">
                <a:solidFill>
                  <a:schemeClr val="accent2"/>
                </a:solidFill>
              </a:rPr>
              <a:t>R</a:t>
            </a:r>
            <a:r>
              <a:rPr lang="en" sz="2800" dirty="0" smtClean="0">
                <a:solidFill>
                  <a:schemeClr val="accent3"/>
                </a:solidFill>
              </a:rPr>
              <a:t>T </a:t>
            </a:r>
            <a:r>
              <a:rPr lang="en" sz="2800" dirty="0" smtClean="0">
                <a:solidFill>
                  <a:schemeClr val="accent1"/>
                </a:solidFill>
              </a:rPr>
              <a:t>D</a:t>
            </a:r>
            <a:r>
              <a:rPr lang="en" sz="2800" dirty="0" smtClean="0">
                <a:solidFill>
                  <a:schemeClr val="accent2"/>
                </a:solidFill>
              </a:rPr>
              <a:t>E</a:t>
            </a:r>
            <a:r>
              <a:rPr lang="en" sz="2800" dirty="0" smtClean="0">
                <a:solidFill>
                  <a:schemeClr val="accent3"/>
                </a:solidFill>
              </a:rPr>
              <a:t>L</a:t>
            </a:r>
            <a:r>
              <a:rPr lang="en" sz="2800" dirty="0">
                <a:solidFill>
                  <a:schemeClr val="accent4"/>
                </a:solidFill>
              </a:rPr>
              <a:t>E</a:t>
            </a:r>
            <a:r>
              <a:rPr lang="en" sz="2800" dirty="0" smtClean="0">
                <a:solidFill>
                  <a:schemeClr val="accent5"/>
                </a:solidFill>
              </a:rPr>
              <a:t>T </a:t>
            </a:r>
            <a:endParaRPr sz="2800" dirty="0">
              <a:solidFill>
                <a:schemeClr val="accent6"/>
              </a:solidFill>
            </a:endParaRP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3101009" y="620575"/>
            <a:ext cx="3309729" cy="42005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88606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43"/>
          <p:cNvSpPr txBox="1">
            <a:spLocks noGrp="1"/>
          </p:cNvSpPr>
          <p:nvPr>
            <p:ph type="title"/>
          </p:nvPr>
        </p:nvSpPr>
        <p:spPr>
          <a:xfrm>
            <a:off x="-975339" y="-617160"/>
            <a:ext cx="5855451" cy="2461800"/>
          </a:xfrm>
          <a:prstGeom prst="rect">
            <a:avLst/>
          </a:prstGeom>
        </p:spPr>
        <p:txBody>
          <a:bodyPr spcFirstLastPara="1" wrap="square" lIns="91425" tIns="91425" rIns="91425" bIns="91425" anchor="ctr" anchorCtr="0">
            <a:noAutofit/>
          </a:bodyPr>
          <a:lstStyle/>
          <a:p>
            <a:pPr lvl="0"/>
            <a:r>
              <a:rPr lang="en" sz="2800" dirty="0" smtClean="0">
                <a:solidFill>
                  <a:schemeClr val="accent1"/>
                </a:solidFill>
              </a:rPr>
              <a:t>        F</a:t>
            </a:r>
            <a:r>
              <a:rPr lang="en" sz="2800" dirty="0" smtClean="0">
                <a:solidFill>
                  <a:schemeClr val="accent2"/>
                </a:solidFill>
              </a:rPr>
              <a:t>L</a:t>
            </a:r>
            <a:r>
              <a:rPr lang="en" sz="2800" dirty="0" smtClean="0">
                <a:solidFill>
                  <a:schemeClr val="accent3"/>
                </a:solidFill>
              </a:rPr>
              <a:t>O</a:t>
            </a:r>
            <a:r>
              <a:rPr lang="en" sz="2800" dirty="0" smtClean="0">
                <a:solidFill>
                  <a:schemeClr val="accent4"/>
                </a:solidFill>
              </a:rPr>
              <a:t>W</a:t>
            </a:r>
            <a:r>
              <a:rPr lang="en" sz="2800" dirty="0" smtClean="0">
                <a:solidFill>
                  <a:schemeClr val="accent5"/>
                </a:solidFill>
              </a:rPr>
              <a:t>C</a:t>
            </a:r>
            <a:r>
              <a:rPr lang="en" sz="2800" dirty="0" smtClean="0">
                <a:solidFill>
                  <a:schemeClr val="accent6"/>
                </a:solidFill>
              </a:rPr>
              <a:t>H</a:t>
            </a:r>
            <a:r>
              <a:rPr lang="en" sz="2800" dirty="0" smtClean="0">
                <a:solidFill>
                  <a:schemeClr val="accent1"/>
                </a:solidFill>
              </a:rPr>
              <a:t>A</a:t>
            </a:r>
            <a:r>
              <a:rPr lang="en" sz="2800" dirty="0" smtClean="0">
                <a:solidFill>
                  <a:schemeClr val="accent2"/>
                </a:solidFill>
              </a:rPr>
              <a:t>R</a:t>
            </a:r>
            <a:r>
              <a:rPr lang="en" sz="2800" dirty="0" smtClean="0">
                <a:solidFill>
                  <a:schemeClr val="accent3"/>
                </a:solidFill>
              </a:rPr>
              <a:t>T </a:t>
            </a:r>
            <a:r>
              <a:rPr lang="en" sz="2800" dirty="0" smtClean="0">
                <a:solidFill>
                  <a:schemeClr val="accent1"/>
                </a:solidFill>
              </a:rPr>
              <a:t>M</a:t>
            </a:r>
            <a:r>
              <a:rPr lang="en" sz="2800" dirty="0" smtClean="0">
                <a:solidFill>
                  <a:schemeClr val="accent2"/>
                </a:solidFill>
              </a:rPr>
              <a:t>E</a:t>
            </a:r>
            <a:r>
              <a:rPr lang="en" sz="2800" dirty="0" smtClean="0">
                <a:solidFill>
                  <a:schemeClr val="accent3"/>
                </a:solidFill>
              </a:rPr>
              <a:t>N</a:t>
            </a:r>
            <a:r>
              <a:rPr lang="en" sz="2800" dirty="0" smtClean="0">
                <a:solidFill>
                  <a:schemeClr val="accent4"/>
                </a:solidFill>
              </a:rPr>
              <a:t>A</a:t>
            </a:r>
            <a:r>
              <a:rPr lang="en" sz="2800" dirty="0" smtClean="0">
                <a:solidFill>
                  <a:schemeClr val="accent5"/>
                </a:solidFill>
              </a:rPr>
              <a:t>M</a:t>
            </a:r>
            <a:r>
              <a:rPr lang="en" sz="2800" dirty="0" smtClean="0">
                <a:solidFill>
                  <a:schemeClr val="accent1"/>
                </a:solidFill>
              </a:rPr>
              <a:t>P</a:t>
            </a:r>
            <a:r>
              <a:rPr lang="en" sz="2800" dirty="0" smtClean="0">
                <a:solidFill>
                  <a:schemeClr val="accent2"/>
                </a:solidFill>
              </a:rPr>
              <a:t>I</a:t>
            </a:r>
            <a:r>
              <a:rPr lang="en" sz="2800" dirty="0" smtClean="0">
                <a:solidFill>
                  <a:schemeClr val="accent6"/>
                </a:solidFill>
              </a:rPr>
              <a:t>L</a:t>
            </a:r>
            <a:r>
              <a:rPr lang="en" sz="2800" dirty="0" smtClean="0">
                <a:solidFill>
                  <a:schemeClr val="accent4"/>
                </a:solidFill>
              </a:rPr>
              <a:t>K</a:t>
            </a:r>
            <a:r>
              <a:rPr lang="en" sz="2800" dirty="0" smtClean="0">
                <a:solidFill>
                  <a:schemeClr val="accent3"/>
                </a:solidFill>
              </a:rPr>
              <a:t>A</a:t>
            </a:r>
            <a:r>
              <a:rPr lang="en" sz="2800" dirty="0" smtClean="0">
                <a:solidFill>
                  <a:schemeClr val="accent1"/>
                </a:solidFill>
              </a:rPr>
              <a:t>N </a:t>
            </a:r>
            <a:r>
              <a:rPr lang="en" sz="2800" dirty="0">
                <a:solidFill>
                  <a:schemeClr val="accent1"/>
                </a:solidFill>
              </a:rPr>
              <a:t>D</a:t>
            </a:r>
            <a:r>
              <a:rPr lang="en" sz="2800" dirty="0">
                <a:solidFill>
                  <a:schemeClr val="accent2"/>
                </a:solidFill>
              </a:rPr>
              <a:t>A</a:t>
            </a:r>
            <a:r>
              <a:rPr lang="en" sz="2800" dirty="0">
                <a:solidFill>
                  <a:schemeClr val="accent4"/>
                </a:solidFill>
              </a:rPr>
              <a:t>T</a:t>
            </a:r>
            <a:r>
              <a:rPr lang="en" sz="2800" dirty="0">
                <a:solidFill>
                  <a:schemeClr val="accent6"/>
                </a:solidFill>
              </a:rPr>
              <a:t>A</a:t>
            </a:r>
            <a:endParaRPr sz="2800" dirty="0">
              <a:solidFill>
                <a:schemeClr val="accent6"/>
              </a:solidFill>
            </a:endParaRP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2524539" y="1130286"/>
            <a:ext cx="4502426" cy="35985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708491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072"/>
        <p:cNvGrpSpPr/>
        <p:nvPr/>
      </p:nvGrpSpPr>
      <p:grpSpPr>
        <a:xfrm>
          <a:off x="0" y="0"/>
          <a:ext cx="0" cy="0"/>
          <a:chOff x="0" y="0"/>
          <a:chExt cx="0" cy="0"/>
        </a:xfrm>
      </p:grpSpPr>
      <p:sp>
        <p:nvSpPr>
          <p:cNvPr id="1077" name="Google Shape;1077;p4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smtClean="0"/>
              <a:t>Tabel</a:t>
            </a:r>
            <a:endParaRPr b="1" dirty="0"/>
          </a:p>
        </p:txBody>
      </p:sp>
      <p:graphicFrame>
        <p:nvGraphicFramePr>
          <p:cNvPr id="16" name="Table 15"/>
          <p:cNvGraphicFramePr>
            <a:graphicFrameLocks noGrp="1"/>
          </p:cNvGraphicFramePr>
          <p:nvPr>
            <p:extLst>
              <p:ext uri="{D42A27DB-BD31-4B8C-83A1-F6EECF244321}">
                <p14:modId xmlns:p14="http://schemas.microsoft.com/office/powerpoint/2010/main" val="3581909888"/>
              </p:ext>
            </p:extLst>
          </p:nvPr>
        </p:nvGraphicFramePr>
        <p:xfrm>
          <a:off x="192903" y="1860908"/>
          <a:ext cx="3961654" cy="1463866"/>
        </p:xfrm>
        <a:graphic>
          <a:graphicData uri="http://schemas.openxmlformats.org/drawingml/2006/table">
            <a:tbl>
              <a:tblPr firstRow="1" firstCol="1" bandRow="1"/>
              <a:tblGrid>
                <a:gridCol w="414655"/>
                <a:gridCol w="1710055"/>
                <a:gridCol w="989965"/>
                <a:gridCol w="846979"/>
              </a:tblGrid>
              <a:tr h="209550">
                <a:tc>
                  <a:txBody>
                    <a:bodyPr/>
                    <a:lstStyle/>
                    <a:p>
                      <a:pPr marL="0" marR="0" algn="ctr" fontAlgn="base">
                        <a:lnSpc>
                          <a:spcPct val="107000"/>
                        </a:lnSpc>
                        <a:spcBef>
                          <a:spcPts val="0"/>
                        </a:spcBef>
                        <a:spcAft>
                          <a:spcPts val="0"/>
                        </a:spcAft>
                      </a:pPr>
                      <a:r>
                        <a:rPr lang="id-ID" sz="1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No</a:t>
                      </a:r>
                      <a:endParaRPr lang="en-US" sz="11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fontAlgn="base">
                        <a:lnSpc>
                          <a:spcPct val="107000"/>
                        </a:lnSpc>
                        <a:spcBef>
                          <a:spcPts val="0"/>
                        </a:spcBef>
                        <a:spcAft>
                          <a:spcPts val="0"/>
                        </a:spcAft>
                      </a:pPr>
                      <a:r>
                        <a:rPr lang="id-ID" sz="1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Kolom</a:t>
                      </a:r>
                      <a:endParaRPr lang="en-US" sz="11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fontAlgn="base">
                        <a:lnSpc>
                          <a:spcPct val="107000"/>
                        </a:lnSpc>
                        <a:spcBef>
                          <a:spcPts val="0"/>
                        </a:spcBef>
                        <a:spcAft>
                          <a:spcPts val="0"/>
                        </a:spcAft>
                      </a:pPr>
                      <a:r>
                        <a:rPr lang="id-ID" sz="1200" b="1"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Tipe Data</a:t>
                      </a:r>
                      <a:endParaRPr lang="en-US" sz="11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fontAlgn="base">
                        <a:lnSpc>
                          <a:spcPct val="107000"/>
                        </a:lnSpc>
                        <a:spcBef>
                          <a:spcPts val="0"/>
                        </a:spcBef>
                        <a:spcAft>
                          <a:spcPts val="0"/>
                        </a:spcAft>
                      </a:pPr>
                      <a:r>
                        <a:rPr lang="id-ID" sz="1200" b="1"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Keterangan</a:t>
                      </a:r>
                      <a:endParaRPr lang="en-US" sz="11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209550">
                <a:tc>
                  <a:txBody>
                    <a:bodyPr/>
                    <a:lstStyle/>
                    <a:p>
                      <a:pPr marL="0" marR="0" algn="ctr" fontAlgn="base">
                        <a:lnSpc>
                          <a:spcPct val="107000"/>
                        </a:lnSpc>
                        <a:spcBef>
                          <a:spcPts val="0"/>
                        </a:spcBef>
                        <a:spcAft>
                          <a:spcPts val="0"/>
                        </a:spcAft>
                      </a:pPr>
                      <a:r>
                        <a:rPr lang="id-ID" sz="1200" b="1"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1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id-ID" sz="1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id_pegawai</a:t>
                      </a:r>
                      <a:endParaRPr lang="en-US" sz="11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id-ID" sz="1200" b="1"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Char(4)</a:t>
                      </a:r>
                      <a:endParaRPr lang="en-US" sz="11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id-ID" sz="1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PK</a:t>
                      </a:r>
                      <a:endParaRPr lang="en-US" sz="11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550">
                <a:tc>
                  <a:txBody>
                    <a:bodyPr/>
                    <a:lstStyle/>
                    <a:p>
                      <a:pPr marL="0" marR="0" algn="ctr" fontAlgn="base">
                        <a:lnSpc>
                          <a:spcPct val="107000"/>
                        </a:lnSpc>
                        <a:spcBef>
                          <a:spcPts val="0"/>
                        </a:spcBef>
                        <a:spcAft>
                          <a:spcPts val="0"/>
                        </a:spcAft>
                      </a:pPr>
                      <a:r>
                        <a:rPr lang="id-ID" sz="1200" b="1"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1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id-ID" sz="1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nama_ pegawai</a:t>
                      </a:r>
                      <a:endParaRPr lang="en-US" sz="11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id-ID" sz="1200" b="1"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Char(25)</a:t>
                      </a:r>
                      <a:endParaRPr lang="en-US" sz="11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en-ID" sz="1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980">
                <a:tc>
                  <a:txBody>
                    <a:bodyPr/>
                    <a:lstStyle/>
                    <a:p>
                      <a:pPr marL="0" marR="0" algn="ctr" fontAlgn="base">
                        <a:lnSpc>
                          <a:spcPct val="107000"/>
                        </a:lnSpc>
                        <a:spcBef>
                          <a:spcPts val="0"/>
                        </a:spcBef>
                        <a:spcAft>
                          <a:spcPts val="0"/>
                        </a:spcAft>
                      </a:pPr>
                      <a:r>
                        <a:rPr lang="id-ID" sz="1200" b="1"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1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id-ID" sz="1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jenis_kelamin</a:t>
                      </a:r>
                      <a:endParaRPr lang="en-US" sz="11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base">
                        <a:lnSpc>
                          <a:spcPct val="107000"/>
                        </a:lnSpc>
                        <a:spcBef>
                          <a:spcPts val="0"/>
                        </a:spcBef>
                        <a:spcAft>
                          <a:spcPts val="0"/>
                        </a:spcAft>
                      </a:pPr>
                      <a:r>
                        <a:rPr lang="id-ID" sz="1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Char(10)</a:t>
                      </a:r>
                      <a:endParaRPr lang="en-US" sz="11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en-ID" sz="1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980">
                <a:tc>
                  <a:txBody>
                    <a:bodyPr/>
                    <a:lstStyle/>
                    <a:p>
                      <a:pPr marL="0" marR="0" algn="ctr" fontAlgn="base">
                        <a:lnSpc>
                          <a:spcPct val="107000"/>
                        </a:lnSpc>
                        <a:spcBef>
                          <a:spcPts val="0"/>
                        </a:spcBef>
                        <a:spcAft>
                          <a:spcPts val="0"/>
                        </a:spcAft>
                      </a:pPr>
                      <a:r>
                        <a:rPr lang="id-ID" sz="1200" b="1"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1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id-ID" sz="1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alamat</a:t>
                      </a:r>
                      <a:endParaRPr lang="en-US" sz="11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id-ID" sz="1200" b="1"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Varchar(25)</a:t>
                      </a:r>
                      <a:endParaRPr lang="en-US" sz="11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en-ID" sz="1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980">
                <a:tc>
                  <a:txBody>
                    <a:bodyPr/>
                    <a:lstStyle/>
                    <a:p>
                      <a:pPr marL="0" marR="0" algn="ctr" fontAlgn="base">
                        <a:lnSpc>
                          <a:spcPct val="107000"/>
                        </a:lnSpc>
                        <a:spcBef>
                          <a:spcPts val="0"/>
                        </a:spcBef>
                        <a:spcAft>
                          <a:spcPts val="0"/>
                        </a:spcAft>
                      </a:pPr>
                      <a:r>
                        <a:rPr lang="id-ID" sz="1200" b="1"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1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id-ID" sz="1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pw</a:t>
                      </a:r>
                      <a:endParaRPr lang="en-US" sz="11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id-ID" sz="1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Char(15)</a:t>
                      </a:r>
                      <a:endParaRPr lang="en-US" sz="11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en-ID" sz="1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7" name="Rectangle 2"/>
          <p:cNvSpPr>
            <a:spLocks noChangeArrowheads="1"/>
          </p:cNvSpPr>
          <p:nvPr/>
        </p:nvSpPr>
        <p:spPr bwMode="auto">
          <a:xfrm>
            <a:off x="-397565" y="1484854"/>
            <a:ext cx="261923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91440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91440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91440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91440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91440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91440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91440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Tx/>
              <a:tabLst>
                <a:tab pos="914400" algn="l"/>
              </a:tabLst>
            </a:pPr>
            <a:r>
              <a:rPr kumimoji="0" lang="en-US" sz="1600" b="1" i="0" u="none" strike="noStrike" cap="none" normalizeH="0" baseline="0" dirty="0" smtClean="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sz="1600" b="1" i="0" u="none" strike="noStrike" cap="none" normalizeH="0" baseline="0" dirty="0" err="1" smtClean="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Tabel</a:t>
            </a:r>
            <a:r>
              <a:rPr kumimoji="0" lang="en-US" sz="1600" b="1" i="0" u="none" strike="noStrike" cap="none" normalizeH="0" baseline="0" dirty="0" smtClean="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id-ID" sz="1600" b="1" i="0" u="none" strike="noStrike" cap="none" normalizeH="0" baseline="0" dirty="0" smtClean="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Pegawai</a:t>
            </a:r>
            <a:endParaRPr kumimoji="0" lang="en-US" sz="1600" b="1"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endParaRPr kumimoji="0" lang="en-US" sz="1600" b="1" i="0" u="none" strike="noStrike" cap="none" normalizeH="0" baseline="0" dirty="0" smtClean="0">
              <a:ln>
                <a:noFill/>
              </a:ln>
              <a:solidFill>
                <a:schemeClr val="bg1"/>
              </a:solidFill>
              <a:effectLst/>
            </a:endParaRPr>
          </a:p>
        </p:txBody>
      </p:sp>
      <p:graphicFrame>
        <p:nvGraphicFramePr>
          <p:cNvPr id="20" name="Table 19"/>
          <p:cNvGraphicFramePr>
            <a:graphicFrameLocks noGrp="1"/>
          </p:cNvGraphicFramePr>
          <p:nvPr>
            <p:extLst>
              <p:ext uri="{D42A27DB-BD31-4B8C-83A1-F6EECF244321}">
                <p14:modId xmlns:p14="http://schemas.microsoft.com/office/powerpoint/2010/main" val="283258387"/>
              </p:ext>
            </p:extLst>
          </p:nvPr>
        </p:nvGraphicFramePr>
        <p:xfrm>
          <a:off x="4406768" y="1881975"/>
          <a:ext cx="4230335" cy="1417816"/>
        </p:xfrm>
        <a:graphic>
          <a:graphicData uri="http://schemas.openxmlformats.org/drawingml/2006/table">
            <a:tbl>
              <a:tblPr firstRow="1" firstCol="1" bandRow="1"/>
              <a:tblGrid>
                <a:gridCol w="435574"/>
                <a:gridCol w="1796325"/>
                <a:gridCol w="1039907"/>
                <a:gridCol w="958529"/>
              </a:tblGrid>
              <a:tr h="333267">
                <a:tc>
                  <a:txBody>
                    <a:bodyPr/>
                    <a:lstStyle/>
                    <a:p>
                      <a:pPr marL="0" marR="0" algn="ctr" fontAlgn="base">
                        <a:lnSpc>
                          <a:spcPct val="107000"/>
                        </a:lnSpc>
                        <a:spcBef>
                          <a:spcPts val="0"/>
                        </a:spcBef>
                        <a:spcAft>
                          <a:spcPts val="0"/>
                        </a:spcAft>
                      </a:pPr>
                      <a:r>
                        <a:rPr lang="id-ID" sz="1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No</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fontAlgn="base">
                        <a:lnSpc>
                          <a:spcPct val="107000"/>
                        </a:lnSpc>
                        <a:spcBef>
                          <a:spcPts val="0"/>
                        </a:spcBef>
                        <a:spcAft>
                          <a:spcPts val="0"/>
                        </a:spcAft>
                      </a:pPr>
                      <a:r>
                        <a:rPr lang="id-ID" sz="1200" b="1"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Kolom</a:t>
                      </a:r>
                      <a:endParaRPr lang="en-US" sz="11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fontAlgn="base">
                        <a:lnSpc>
                          <a:spcPct val="107000"/>
                        </a:lnSpc>
                        <a:spcBef>
                          <a:spcPts val="0"/>
                        </a:spcBef>
                        <a:spcAft>
                          <a:spcPts val="0"/>
                        </a:spcAft>
                      </a:pPr>
                      <a:r>
                        <a:rPr lang="id-ID" sz="1200" b="1"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Tipe Data</a:t>
                      </a:r>
                      <a:endParaRPr lang="en-US" sz="11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fontAlgn="base">
                        <a:lnSpc>
                          <a:spcPct val="107000"/>
                        </a:lnSpc>
                        <a:spcBef>
                          <a:spcPts val="0"/>
                        </a:spcBef>
                        <a:spcAft>
                          <a:spcPts val="0"/>
                        </a:spcAft>
                      </a:pPr>
                      <a:r>
                        <a:rPr lang="id-ID" sz="1200" b="1"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Keterangan</a:t>
                      </a:r>
                      <a:endParaRPr lang="en-US" sz="11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371330">
                <a:tc>
                  <a:txBody>
                    <a:bodyPr/>
                    <a:lstStyle/>
                    <a:p>
                      <a:pPr marL="0" marR="0" algn="ctr" fontAlgn="base">
                        <a:lnSpc>
                          <a:spcPct val="107000"/>
                        </a:lnSpc>
                        <a:spcBef>
                          <a:spcPts val="0"/>
                        </a:spcBef>
                        <a:spcAft>
                          <a:spcPts val="0"/>
                        </a:spcAft>
                      </a:pPr>
                      <a:r>
                        <a:rPr lang="id-ID" sz="120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1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id-ID" sz="120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id_pelanggan</a:t>
                      </a:r>
                      <a:endParaRPr lang="en-US" sz="11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id-ID" sz="120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Char(4)</a:t>
                      </a:r>
                      <a:endParaRPr lang="en-US" sz="11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id-ID" sz="120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PK</a:t>
                      </a:r>
                      <a:endParaRPr lang="en-US" sz="11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330">
                <a:tc>
                  <a:txBody>
                    <a:bodyPr/>
                    <a:lstStyle/>
                    <a:p>
                      <a:pPr marL="0" marR="0" algn="ctr" fontAlgn="base">
                        <a:lnSpc>
                          <a:spcPct val="107000"/>
                        </a:lnSpc>
                        <a:spcBef>
                          <a:spcPts val="0"/>
                        </a:spcBef>
                        <a:spcAft>
                          <a:spcPts val="0"/>
                        </a:spcAft>
                      </a:pPr>
                      <a:r>
                        <a:rPr lang="id-ID" sz="120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1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id-ID" sz="120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nama_ pelanggan</a:t>
                      </a:r>
                      <a:endParaRPr lang="en-US" sz="11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id-ID" sz="120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Char(25)</a:t>
                      </a:r>
                      <a:endParaRPr lang="en-US" sz="11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en-ID" sz="120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889">
                <a:tc>
                  <a:txBody>
                    <a:bodyPr/>
                    <a:lstStyle/>
                    <a:p>
                      <a:pPr marL="0" marR="0" algn="ctr" fontAlgn="base">
                        <a:lnSpc>
                          <a:spcPct val="107000"/>
                        </a:lnSpc>
                        <a:spcBef>
                          <a:spcPts val="0"/>
                        </a:spcBef>
                        <a:spcAft>
                          <a:spcPts val="0"/>
                        </a:spcAft>
                      </a:pPr>
                      <a:r>
                        <a:rPr lang="id-ID" sz="120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1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id-ID" sz="12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alamat</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id-ID" sz="120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Char(25)</a:t>
                      </a:r>
                      <a:endParaRPr lang="en-US" sz="11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en-ID" sz="12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1" name="Rectangle 4"/>
          <p:cNvSpPr>
            <a:spLocks noChangeArrowheads="1"/>
          </p:cNvSpPr>
          <p:nvPr/>
        </p:nvSpPr>
        <p:spPr bwMode="auto">
          <a:xfrm>
            <a:off x="3911635" y="1484854"/>
            <a:ext cx="20842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91440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91440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91440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91440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91440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91440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91440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Tx/>
              <a:tabLst>
                <a:tab pos="914400" algn="l"/>
              </a:tabLst>
            </a:pPr>
            <a:r>
              <a:rPr kumimoji="0" lang="en-US" sz="1600" b="1" i="0" u="none" strike="noStrike" cap="none" normalizeH="0" baseline="0" dirty="0" err="1" smtClean="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Tabel</a:t>
            </a:r>
            <a:r>
              <a:rPr kumimoji="0" lang="en-US" sz="1600" b="1" i="0" u="none" strike="noStrike" cap="none" normalizeH="0" baseline="0" dirty="0" smtClean="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id-ID" sz="1600" b="1" i="0" u="none" strike="noStrike" cap="none" normalizeH="0" baseline="0" dirty="0" smtClean="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Pelanggan</a:t>
            </a:r>
            <a:endParaRPr kumimoji="0" lang="en-US" sz="1600" b="1"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endParaRPr kumimoji="0" lang="en-US" sz="1600" b="1" i="0" u="none" strike="noStrike" cap="none" normalizeH="0" baseline="0" dirty="0" smtClean="0">
              <a:ln>
                <a:noFill/>
              </a:ln>
              <a:solidFill>
                <a:schemeClr val="tx1"/>
              </a:solidFill>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7" name="Google Shape;1077;p4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smtClean="0"/>
              <a:t>Tabel</a:t>
            </a:r>
            <a:endParaRPr b="1" dirty="0"/>
          </a:p>
        </p:txBody>
      </p:sp>
      <p:sp>
        <p:nvSpPr>
          <p:cNvPr id="17" name="Rectangle 2"/>
          <p:cNvSpPr>
            <a:spLocks noChangeArrowheads="1"/>
          </p:cNvSpPr>
          <p:nvPr/>
        </p:nvSpPr>
        <p:spPr bwMode="auto">
          <a:xfrm>
            <a:off x="0" y="1426806"/>
            <a:ext cx="261923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91440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91440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91440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91440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91440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91440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91440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Tx/>
              <a:tabLst>
                <a:tab pos="914400" algn="l"/>
              </a:tabLst>
            </a:pPr>
            <a:r>
              <a:rPr kumimoji="0" lang="en-US" sz="1600" b="1" i="0" u="none" strike="noStrike" cap="none" normalizeH="0" baseline="0" dirty="0" smtClean="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sz="1600" b="1"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endParaRPr kumimoji="0" lang="en-US" sz="1600" b="1" i="0" u="none" strike="noStrike" cap="none" normalizeH="0" baseline="0" dirty="0" smtClean="0">
              <a:ln>
                <a:noFill/>
              </a:ln>
              <a:solidFill>
                <a:schemeClr val="bg1"/>
              </a:solidFill>
              <a:effectLst/>
            </a:endParaRPr>
          </a:p>
        </p:txBody>
      </p:sp>
      <p:graphicFrame>
        <p:nvGraphicFramePr>
          <p:cNvPr id="4" name="Table 3"/>
          <p:cNvGraphicFramePr>
            <a:graphicFrameLocks noGrp="1"/>
          </p:cNvGraphicFramePr>
          <p:nvPr>
            <p:extLst>
              <p:ext uri="{D42A27DB-BD31-4B8C-83A1-F6EECF244321}">
                <p14:modId xmlns:p14="http://schemas.microsoft.com/office/powerpoint/2010/main" val="937410144"/>
              </p:ext>
            </p:extLst>
          </p:nvPr>
        </p:nvGraphicFramePr>
        <p:xfrm>
          <a:off x="201088" y="2069629"/>
          <a:ext cx="4321215" cy="2164441"/>
        </p:xfrm>
        <a:graphic>
          <a:graphicData uri="http://schemas.openxmlformats.org/drawingml/2006/table">
            <a:tbl>
              <a:tblPr firstRow="1" firstCol="1" bandRow="1"/>
              <a:tblGrid>
                <a:gridCol w="444931"/>
                <a:gridCol w="1834915"/>
                <a:gridCol w="1062248"/>
                <a:gridCol w="979121"/>
              </a:tblGrid>
              <a:tr h="410027">
                <a:tc>
                  <a:txBody>
                    <a:bodyPr/>
                    <a:lstStyle/>
                    <a:p>
                      <a:pPr marL="0" marR="0" algn="ctr" fontAlgn="base">
                        <a:lnSpc>
                          <a:spcPct val="107000"/>
                        </a:lnSpc>
                        <a:spcBef>
                          <a:spcPts val="0"/>
                        </a:spcBef>
                        <a:spcAft>
                          <a:spcPts val="0"/>
                        </a:spcAft>
                      </a:pPr>
                      <a:r>
                        <a:rPr lang="id-ID" sz="1200" b="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No</a:t>
                      </a:r>
                      <a:endParaRPr lang="en-US" sz="1100" b="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fontAlgn="base">
                        <a:lnSpc>
                          <a:spcPct val="107000"/>
                        </a:lnSpc>
                        <a:spcBef>
                          <a:spcPts val="0"/>
                        </a:spcBef>
                        <a:spcAft>
                          <a:spcPts val="0"/>
                        </a:spcAft>
                      </a:pPr>
                      <a:r>
                        <a:rPr lang="id-ID" sz="1200" b="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Kolom</a:t>
                      </a:r>
                      <a:endParaRPr lang="en-US" sz="1100" b="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fontAlgn="base">
                        <a:lnSpc>
                          <a:spcPct val="107000"/>
                        </a:lnSpc>
                        <a:spcBef>
                          <a:spcPts val="0"/>
                        </a:spcBef>
                        <a:spcAft>
                          <a:spcPts val="0"/>
                        </a:spcAft>
                      </a:pPr>
                      <a:r>
                        <a:rPr lang="id-ID" sz="1200" b="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Tipe Data</a:t>
                      </a:r>
                      <a:endParaRPr lang="en-US" sz="1100" b="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fontAlgn="base">
                        <a:lnSpc>
                          <a:spcPct val="107000"/>
                        </a:lnSpc>
                        <a:spcBef>
                          <a:spcPts val="0"/>
                        </a:spcBef>
                        <a:spcAft>
                          <a:spcPts val="0"/>
                        </a:spcAft>
                      </a:pPr>
                      <a:r>
                        <a:rPr lang="id-ID" sz="1200" b="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Keterangan</a:t>
                      </a:r>
                      <a:endParaRPr lang="en-US" sz="1100" b="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410027">
                <a:tc>
                  <a:txBody>
                    <a:bodyPr/>
                    <a:lstStyle/>
                    <a:p>
                      <a:pPr marL="0" marR="0" algn="ctr" fontAlgn="base">
                        <a:lnSpc>
                          <a:spcPct val="107000"/>
                        </a:lnSpc>
                        <a:spcBef>
                          <a:spcPts val="0"/>
                        </a:spcBef>
                        <a:spcAft>
                          <a:spcPts val="0"/>
                        </a:spcAft>
                      </a:pPr>
                      <a:r>
                        <a:rPr lang="id-ID" sz="1200" b="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100" b="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id-ID" sz="1200" b="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id_kamar</a:t>
                      </a:r>
                      <a:endParaRPr lang="en-US" sz="1100" b="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id-ID" sz="1200" b="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Char(10)</a:t>
                      </a:r>
                      <a:endParaRPr lang="en-US" sz="1100" b="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id-ID" sz="1200" b="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PK</a:t>
                      </a:r>
                      <a:endParaRPr lang="en-US" sz="1100" b="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0027">
                <a:tc>
                  <a:txBody>
                    <a:bodyPr/>
                    <a:lstStyle/>
                    <a:p>
                      <a:pPr marL="0" marR="0" algn="ctr" fontAlgn="base">
                        <a:lnSpc>
                          <a:spcPct val="107000"/>
                        </a:lnSpc>
                        <a:spcBef>
                          <a:spcPts val="0"/>
                        </a:spcBef>
                        <a:spcAft>
                          <a:spcPts val="0"/>
                        </a:spcAft>
                      </a:pPr>
                      <a:r>
                        <a:rPr lang="id-ID" sz="1200" b="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100" b="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id-ID" sz="1200" b="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nama_ pelanggan</a:t>
                      </a:r>
                      <a:endParaRPr lang="en-US" sz="1100" b="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id-ID" sz="1200" b="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Char(10)</a:t>
                      </a:r>
                      <a:endParaRPr lang="en-US" sz="1100" b="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en-ID" sz="1200" b="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b="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392">
                <a:tc>
                  <a:txBody>
                    <a:bodyPr/>
                    <a:lstStyle/>
                    <a:p>
                      <a:pPr marL="0" marR="0" algn="ctr" fontAlgn="base">
                        <a:lnSpc>
                          <a:spcPct val="107000"/>
                        </a:lnSpc>
                        <a:spcBef>
                          <a:spcPts val="0"/>
                        </a:spcBef>
                        <a:spcAft>
                          <a:spcPts val="0"/>
                        </a:spcAft>
                      </a:pPr>
                      <a:r>
                        <a:rPr lang="id-ID" sz="1200" b="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100" b="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id-ID" sz="1200" b="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harga_kamar</a:t>
                      </a:r>
                      <a:endParaRPr lang="en-US" sz="1100" b="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id-ID" sz="1200" b="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Int(20)</a:t>
                      </a:r>
                      <a:endParaRPr lang="en-US" sz="1100" b="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en-ID" sz="1200" b="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b="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1968">
                <a:tc>
                  <a:txBody>
                    <a:bodyPr/>
                    <a:lstStyle/>
                    <a:p>
                      <a:pPr marL="0" marR="0" algn="ctr" fontAlgn="base">
                        <a:lnSpc>
                          <a:spcPct val="107000"/>
                        </a:lnSpc>
                        <a:spcBef>
                          <a:spcPts val="0"/>
                        </a:spcBef>
                        <a:spcAft>
                          <a:spcPts val="0"/>
                        </a:spcAft>
                      </a:pPr>
                      <a:r>
                        <a:rPr lang="id-ID" sz="1200" b="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100" b="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id-ID" sz="1200" b="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jumlah_kamar</a:t>
                      </a:r>
                      <a:endParaRPr lang="en-US" sz="1100" b="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id-ID" sz="1200" b="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Int(10)</a:t>
                      </a:r>
                      <a:endParaRPr lang="en-US" sz="1100" b="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base">
                        <a:lnSpc>
                          <a:spcPct val="107000"/>
                        </a:lnSpc>
                        <a:spcBef>
                          <a:spcPts val="0"/>
                        </a:spcBef>
                        <a:spcAft>
                          <a:spcPts val="0"/>
                        </a:spcAft>
                      </a:pPr>
                      <a:r>
                        <a:rPr lang="en-ID" sz="1200" b="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b="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2"/>
          <p:cNvSpPr>
            <a:spLocks noChangeArrowheads="1"/>
          </p:cNvSpPr>
          <p:nvPr/>
        </p:nvSpPr>
        <p:spPr bwMode="auto">
          <a:xfrm>
            <a:off x="-314757" y="1549916"/>
            <a:ext cx="171232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91440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91440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91440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91440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91440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91440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91440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457200" marR="0" lvl="1" indent="0" algn="just" defTabSz="914400" rtl="0" eaLnBrk="0" fontAlgn="base" latinLnBrk="0" hangingPunct="0">
              <a:lnSpc>
                <a:spcPct val="100000"/>
              </a:lnSpc>
              <a:spcBef>
                <a:spcPct val="0"/>
              </a:spcBef>
              <a:spcAft>
                <a:spcPct val="0"/>
              </a:spcAft>
              <a:buClrTx/>
              <a:buSzTx/>
              <a:tabLst>
                <a:tab pos="914400" algn="l"/>
              </a:tabLst>
            </a:pPr>
            <a:r>
              <a:rPr kumimoji="0" lang="en-US" sz="1600" b="1" i="0" u="none" strike="noStrike" cap="none" normalizeH="0" baseline="0" dirty="0" err="1" smtClean="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Tabel</a:t>
            </a:r>
            <a:r>
              <a:rPr lang="en-US" sz="1600" b="1"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 </a:t>
            </a:r>
            <a:r>
              <a:rPr kumimoji="0" lang="id-ID" sz="1600" b="1" i="0" u="none" strike="noStrike" cap="none" normalizeH="0" baseline="0" dirty="0" smtClean="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Kamar</a:t>
            </a:r>
            <a:endParaRPr kumimoji="0" lang="id-ID" sz="1600" b="1" i="0" u="none" strike="noStrike" cap="none" normalizeH="0" baseline="0" dirty="0" smtClean="0">
              <a:ln>
                <a:noFill/>
              </a:ln>
              <a:solidFill>
                <a:schemeClr val="bg1"/>
              </a:solidFill>
              <a:effectLst/>
            </a:endParaRPr>
          </a:p>
        </p:txBody>
      </p:sp>
      <p:graphicFrame>
        <p:nvGraphicFramePr>
          <p:cNvPr id="8" name="Table 7"/>
          <p:cNvGraphicFramePr>
            <a:graphicFrameLocks noGrp="1"/>
          </p:cNvGraphicFramePr>
          <p:nvPr>
            <p:extLst>
              <p:ext uri="{D42A27DB-BD31-4B8C-83A1-F6EECF244321}">
                <p14:modId xmlns:p14="http://schemas.microsoft.com/office/powerpoint/2010/main" val="4251000934"/>
              </p:ext>
            </p:extLst>
          </p:nvPr>
        </p:nvGraphicFramePr>
        <p:xfrm>
          <a:off x="4770782" y="2037555"/>
          <a:ext cx="4027170" cy="2211533"/>
        </p:xfrm>
        <a:graphic>
          <a:graphicData uri="http://schemas.openxmlformats.org/drawingml/2006/table">
            <a:tbl>
              <a:tblPr firstRow="1" firstCol="1" bandRow="1"/>
              <a:tblGrid>
                <a:gridCol w="414655"/>
                <a:gridCol w="1710055"/>
                <a:gridCol w="989965"/>
                <a:gridCol w="912495"/>
              </a:tblGrid>
              <a:tr h="420278">
                <a:tc>
                  <a:txBody>
                    <a:bodyPr/>
                    <a:lstStyle/>
                    <a:p>
                      <a:pPr marL="0" marR="0" algn="l" fontAlgn="base">
                        <a:lnSpc>
                          <a:spcPct val="107000"/>
                        </a:lnSpc>
                        <a:spcBef>
                          <a:spcPts val="0"/>
                        </a:spcBef>
                        <a:spcAft>
                          <a:spcPts val="0"/>
                        </a:spcAft>
                      </a:pPr>
                      <a:r>
                        <a:rPr lang="id-ID" sz="1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No</a:t>
                      </a:r>
                      <a:endParaRPr lang="en-US" sz="11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l" fontAlgn="base">
                        <a:lnSpc>
                          <a:spcPct val="107000"/>
                        </a:lnSpc>
                        <a:spcBef>
                          <a:spcPts val="0"/>
                        </a:spcBef>
                        <a:spcAft>
                          <a:spcPts val="0"/>
                        </a:spcAft>
                      </a:pPr>
                      <a:r>
                        <a:rPr lang="id-ID" sz="1200" b="1"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Kolom</a:t>
                      </a:r>
                      <a:endParaRPr lang="en-US" sz="11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l" fontAlgn="base">
                        <a:lnSpc>
                          <a:spcPct val="107000"/>
                        </a:lnSpc>
                        <a:spcBef>
                          <a:spcPts val="0"/>
                        </a:spcBef>
                        <a:spcAft>
                          <a:spcPts val="0"/>
                        </a:spcAft>
                      </a:pPr>
                      <a:r>
                        <a:rPr lang="id-ID" sz="1200" b="1"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Tipe Data</a:t>
                      </a:r>
                      <a:endParaRPr lang="en-US" sz="11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l" fontAlgn="base">
                        <a:lnSpc>
                          <a:spcPct val="107000"/>
                        </a:lnSpc>
                        <a:spcBef>
                          <a:spcPts val="0"/>
                        </a:spcBef>
                        <a:spcAft>
                          <a:spcPts val="0"/>
                        </a:spcAft>
                      </a:pPr>
                      <a:r>
                        <a:rPr lang="id-ID" sz="1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Keterangan</a:t>
                      </a:r>
                      <a:endParaRPr lang="en-US" sz="11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r>
              <a:tr h="424936">
                <a:tc>
                  <a:txBody>
                    <a:bodyPr/>
                    <a:lstStyle/>
                    <a:p>
                      <a:pPr marL="0" marR="0" algn="l" fontAlgn="base">
                        <a:lnSpc>
                          <a:spcPct val="107000"/>
                        </a:lnSpc>
                        <a:spcBef>
                          <a:spcPts val="0"/>
                        </a:spcBef>
                        <a:spcAft>
                          <a:spcPts val="0"/>
                        </a:spcAft>
                      </a:pPr>
                      <a:r>
                        <a:rPr lang="id-ID" sz="1200" b="1"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1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base">
                        <a:lnSpc>
                          <a:spcPct val="107000"/>
                        </a:lnSpc>
                        <a:spcBef>
                          <a:spcPts val="0"/>
                        </a:spcBef>
                        <a:spcAft>
                          <a:spcPts val="0"/>
                        </a:spcAft>
                      </a:pPr>
                      <a:r>
                        <a:rPr lang="id-ID" sz="1200" b="1"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id_ pembayaran</a:t>
                      </a:r>
                      <a:endParaRPr lang="en-US" sz="11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base">
                        <a:lnSpc>
                          <a:spcPct val="107000"/>
                        </a:lnSpc>
                        <a:spcBef>
                          <a:spcPts val="0"/>
                        </a:spcBef>
                        <a:spcAft>
                          <a:spcPts val="0"/>
                        </a:spcAft>
                      </a:pPr>
                      <a:r>
                        <a:rPr lang="id-ID" sz="1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Char(10)</a:t>
                      </a:r>
                      <a:endParaRPr lang="en-US" sz="11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base">
                        <a:lnSpc>
                          <a:spcPct val="107000"/>
                        </a:lnSpc>
                        <a:spcBef>
                          <a:spcPts val="0"/>
                        </a:spcBef>
                        <a:spcAft>
                          <a:spcPts val="0"/>
                        </a:spcAft>
                      </a:pPr>
                      <a:r>
                        <a:rPr lang="id-ID" sz="1200" b="1"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PK</a:t>
                      </a:r>
                      <a:endParaRPr lang="en-US" sz="11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278">
                <a:tc>
                  <a:txBody>
                    <a:bodyPr/>
                    <a:lstStyle/>
                    <a:p>
                      <a:pPr marL="0" marR="0" algn="l" fontAlgn="base">
                        <a:lnSpc>
                          <a:spcPct val="107000"/>
                        </a:lnSpc>
                        <a:spcBef>
                          <a:spcPts val="0"/>
                        </a:spcBef>
                        <a:spcAft>
                          <a:spcPts val="0"/>
                        </a:spcAft>
                      </a:pPr>
                      <a:r>
                        <a:rPr lang="id-ID" sz="1200" b="1"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1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base">
                        <a:lnSpc>
                          <a:spcPct val="107000"/>
                        </a:lnSpc>
                        <a:spcBef>
                          <a:spcPts val="0"/>
                        </a:spcBef>
                        <a:spcAft>
                          <a:spcPts val="0"/>
                        </a:spcAft>
                      </a:pPr>
                      <a:r>
                        <a:rPr lang="id-ID" sz="1200" b="1"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id_ pelanggan</a:t>
                      </a:r>
                      <a:endParaRPr lang="en-US" sz="11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base">
                        <a:lnSpc>
                          <a:spcPct val="107000"/>
                        </a:lnSpc>
                        <a:spcBef>
                          <a:spcPts val="0"/>
                        </a:spcBef>
                        <a:spcAft>
                          <a:spcPts val="0"/>
                        </a:spcAft>
                      </a:pPr>
                      <a:r>
                        <a:rPr lang="id-ID" sz="1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Char(10)</a:t>
                      </a:r>
                      <a:endParaRPr lang="en-US" sz="11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base">
                        <a:lnSpc>
                          <a:spcPct val="107000"/>
                        </a:lnSpc>
                        <a:spcBef>
                          <a:spcPts val="0"/>
                        </a:spcBef>
                        <a:spcAft>
                          <a:spcPts val="0"/>
                        </a:spcAft>
                      </a:pPr>
                      <a:r>
                        <a:rPr lang="id-ID" sz="1200" b="1"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FK</a:t>
                      </a:r>
                      <a:endParaRPr lang="en-US" sz="11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3203">
                <a:tc>
                  <a:txBody>
                    <a:bodyPr/>
                    <a:lstStyle/>
                    <a:p>
                      <a:pPr marL="0" marR="0" algn="l" fontAlgn="base">
                        <a:lnSpc>
                          <a:spcPct val="107000"/>
                        </a:lnSpc>
                        <a:spcBef>
                          <a:spcPts val="0"/>
                        </a:spcBef>
                        <a:spcAft>
                          <a:spcPts val="0"/>
                        </a:spcAft>
                      </a:pPr>
                      <a:r>
                        <a:rPr lang="id-ID" sz="1200" b="1"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1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base">
                        <a:lnSpc>
                          <a:spcPct val="107000"/>
                        </a:lnSpc>
                        <a:spcBef>
                          <a:spcPts val="0"/>
                        </a:spcBef>
                        <a:spcAft>
                          <a:spcPts val="0"/>
                        </a:spcAft>
                      </a:pPr>
                      <a:r>
                        <a:rPr lang="id-ID" sz="1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id_kamar</a:t>
                      </a:r>
                      <a:endParaRPr lang="en-US" sz="11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base">
                        <a:lnSpc>
                          <a:spcPct val="107000"/>
                        </a:lnSpc>
                        <a:spcBef>
                          <a:spcPts val="0"/>
                        </a:spcBef>
                        <a:spcAft>
                          <a:spcPts val="0"/>
                        </a:spcAft>
                      </a:pPr>
                      <a:r>
                        <a:rPr lang="id-ID" sz="1200" b="1"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Char(10)</a:t>
                      </a:r>
                      <a:endParaRPr lang="en-US" sz="11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base">
                        <a:lnSpc>
                          <a:spcPct val="107000"/>
                        </a:lnSpc>
                        <a:spcBef>
                          <a:spcPts val="0"/>
                        </a:spcBef>
                        <a:spcAft>
                          <a:spcPts val="0"/>
                        </a:spcAft>
                      </a:pPr>
                      <a:r>
                        <a:rPr lang="id-ID" sz="1200" b="1"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FK</a:t>
                      </a:r>
                      <a:endParaRPr lang="en-US" sz="11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838">
                <a:tc>
                  <a:txBody>
                    <a:bodyPr/>
                    <a:lstStyle/>
                    <a:p>
                      <a:pPr marL="0" marR="0" algn="l" fontAlgn="base">
                        <a:lnSpc>
                          <a:spcPct val="107000"/>
                        </a:lnSpc>
                        <a:spcBef>
                          <a:spcPts val="0"/>
                        </a:spcBef>
                        <a:spcAft>
                          <a:spcPts val="0"/>
                        </a:spcAft>
                      </a:pPr>
                      <a:r>
                        <a:rPr lang="id-ID" sz="1200" b="1"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1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base">
                        <a:lnSpc>
                          <a:spcPct val="107000"/>
                        </a:lnSpc>
                        <a:spcBef>
                          <a:spcPts val="0"/>
                        </a:spcBef>
                        <a:spcAft>
                          <a:spcPts val="0"/>
                        </a:spcAft>
                      </a:pPr>
                      <a:r>
                        <a:rPr lang="id-ID" sz="1200" b="1"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harga_kamar</a:t>
                      </a:r>
                      <a:endParaRPr lang="en-US" sz="11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base">
                        <a:lnSpc>
                          <a:spcPct val="107000"/>
                        </a:lnSpc>
                        <a:spcBef>
                          <a:spcPts val="0"/>
                        </a:spcBef>
                        <a:spcAft>
                          <a:spcPts val="0"/>
                        </a:spcAft>
                      </a:pPr>
                      <a:r>
                        <a:rPr lang="id-ID" sz="1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Int(20)</a:t>
                      </a:r>
                      <a:endParaRPr lang="en-US" sz="11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base">
                        <a:lnSpc>
                          <a:spcPct val="107000"/>
                        </a:lnSpc>
                        <a:spcBef>
                          <a:spcPts val="0"/>
                        </a:spcBef>
                        <a:spcAft>
                          <a:spcPts val="0"/>
                        </a:spcAft>
                      </a:pPr>
                      <a:r>
                        <a:rPr lang="en-ID" sz="12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Rectangle 4"/>
          <p:cNvSpPr>
            <a:spLocks noChangeArrowheads="1"/>
          </p:cNvSpPr>
          <p:nvPr/>
        </p:nvSpPr>
        <p:spPr bwMode="auto">
          <a:xfrm>
            <a:off x="4403669" y="1542221"/>
            <a:ext cx="2266967"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91440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91440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91440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91440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91440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91440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91440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Tx/>
              <a:buSzTx/>
              <a:tabLst>
                <a:tab pos="914400" algn="l"/>
              </a:tabLst>
            </a:pPr>
            <a:r>
              <a:rPr kumimoji="0" lang="en-US" sz="1200" b="0"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sz="1600" b="1" i="0" u="none" strike="noStrike" cap="none" normalizeH="0" baseline="0" dirty="0" err="1" smtClean="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Tabel</a:t>
            </a:r>
            <a:r>
              <a:rPr lang="en-US" sz="1600" b="1"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 </a:t>
            </a:r>
            <a:r>
              <a:rPr kumimoji="0" lang="id-ID" sz="1600" b="1" i="0" u="none" strike="noStrike" cap="none" normalizeH="0" baseline="0" dirty="0" smtClean="0">
                <a:ln>
                  <a:noFill/>
                </a:ln>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Pembayaran</a:t>
            </a:r>
            <a:endParaRPr kumimoji="0" lang="en-US" sz="1600" b="1"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r>
              <a:rPr kumimoji="0" lang="id-ID" sz="12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r>
            <a:br>
              <a:rPr kumimoji="0" lang="id-ID" sz="12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br>
            <a:endParaRPr kumimoji="0" lang="en-US" sz="9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6494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		               Kelompok 7</a:t>
            </a:r>
            <a:endParaRPr dirty="0"/>
          </a:p>
        </p:txBody>
      </p:sp>
      <p:sp>
        <p:nvSpPr>
          <p:cNvPr id="709" name="Google Shape;709;p29"/>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Rian rizki Razib</a:t>
            </a:r>
            <a:endParaRPr dirty="0"/>
          </a:p>
        </p:txBody>
      </p:sp>
      <p:sp>
        <p:nvSpPr>
          <p:cNvPr id="710" name="Google Shape;710;p29"/>
          <p:cNvSpPr txBox="1">
            <a:spLocks noGrp="1"/>
          </p:cNvSpPr>
          <p:nvPr>
            <p:ph type="title" idx="2"/>
          </p:nvPr>
        </p:nvSpPr>
        <p:spPr>
          <a:xfrm>
            <a:off x="132920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11" name="Google Shape;711;p29"/>
          <p:cNvSpPr txBox="1">
            <a:spLocks noGrp="1"/>
          </p:cNvSpPr>
          <p:nvPr>
            <p:ph type="subTitle" idx="3"/>
          </p:nvPr>
        </p:nvSpPr>
        <p:spPr>
          <a:xfrm>
            <a:off x="978518" y="2069989"/>
            <a:ext cx="1799364" cy="344170"/>
          </a:xfrm>
          <a:prstGeom prst="rect">
            <a:avLst/>
          </a:prstGeom>
        </p:spPr>
        <p:txBody>
          <a:bodyPr spcFirstLastPara="1" wrap="square" lIns="91425" tIns="91425" rIns="91425" bIns="91425" anchor="t" anchorCtr="0">
            <a:noAutofit/>
          </a:bodyPr>
          <a:lstStyle/>
          <a:p>
            <a:pPr marL="0" lvl="0" indent="0"/>
            <a:r>
              <a:rPr lang="id-ID" sz="1300" dirty="0" smtClean="0"/>
              <a:t>20210040184</a:t>
            </a:r>
            <a:endParaRPr sz="1300" dirty="0"/>
          </a:p>
        </p:txBody>
      </p:sp>
      <p:sp>
        <p:nvSpPr>
          <p:cNvPr id="712" name="Google Shape;712;p29"/>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Shohabiyan</a:t>
            </a:r>
            <a:endParaRPr dirty="0"/>
          </a:p>
        </p:txBody>
      </p:sp>
      <p:sp>
        <p:nvSpPr>
          <p:cNvPr id="713" name="Google Shape;713;p29"/>
          <p:cNvSpPr txBox="1">
            <a:spLocks noGrp="1"/>
          </p:cNvSpPr>
          <p:nvPr>
            <p:ph type="title" idx="5"/>
          </p:nvPr>
        </p:nvSpPr>
        <p:spPr>
          <a:xfrm>
            <a:off x="4023025"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14" name="Google Shape;714;p29"/>
          <p:cNvSpPr txBox="1">
            <a:spLocks noGrp="1"/>
          </p:cNvSpPr>
          <p:nvPr>
            <p:ph type="subTitle" idx="6"/>
          </p:nvPr>
        </p:nvSpPr>
        <p:spPr>
          <a:xfrm>
            <a:off x="3718137" y="2022331"/>
            <a:ext cx="1707625" cy="4394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300" dirty="0" smtClean="0"/>
              <a:t>20210040081</a:t>
            </a:r>
            <a:endParaRPr sz="1300" dirty="0"/>
          </a:p>
        </p:txBody>
      </p:sp>
      <p:sp>
        <p:nvSpPr>
          <p:cNvPr id="715" name="Google Shape;715;p29"/>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p>
            <a:pPr marL="0" lvl="0" indent="0"/>
            <a:r>
              <a:rPr lang="en-ID" dirty="0" err="1" smtClean="0"/>
              <a:t>Meylinda</a:t>
            </a:r>
            <a:r>
              <a:rPr lang="en-ID" dirty="0" smtClean="0"/>
              <a:t> </a:t>
            </a:r>
            <a:r>
              <a:rPr lang="en-ID" dirty="0" err="1"/>
              <a:t>Nuryani</a:t>
            </a:r>
            <a:endParaRPr dirty="0"/>
          </a:p>
        </p:txBody>
      </p:sp>
      <p:sp>
        <p:nvSpPr>
          <p:cNvPr id="716" name="Google Shape;716;p29"/>
          <p:cNvSpPr txBox="1">
            <a:spLocks noGrp="1"/>
          </p:cNvSpPr>
          <p:nvPr>
            <p:ph type="title" idx="8"/>
          </p:nvPr>
        </p:nvSpPr>
        <p:spPr>
          <a:xfrm>
            <a:off x="671655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17" name="Google Shape;717;p29"/>
          <p:cNvSpPr txBox="1">
            <a:spLocks noGrp="1"/>
          </p:cNvSpPr>
          <p:nvPr>
            <p:ph type="subTitle" idx="9"/>
          </p:nvPr>
        </p:nvSpPr>
        <p:spPr>
          <a:xfrm>
            <a:off x="6255767" y="2063901"/>
            <a:ext cx="2019465" cy="314550"/>
          </a:xfrm>
          <a:prstGeom prst="rect">
            <a:avLst/>
          </a:prstGeom>
        </p:spPr>
        <p:txBody>
          <a:bodyPr spcFirstLastPara="1" wrap="square" lIns="91425" tIns="91425" rIns="91425" bIns="91425" anchor="t" anchorCtr="0">
            <a:noAutofit/>
          </a:bodyPr>
          <a:lstStyle/>
          <a:p>
            <a:pPr marL="0" lvl="0" indent="0"/>
            <a:r>
              <a:rPr lang="id-ID" sz="1300" dirty="0" smtClean="0"/>
              <a:t>20210040178</a:t>
            </a:r>
            <a:endParaRPr sz="1300" dirty="0"/>
          </a:p>
        </p:txBody>
      </p:sp>
      <p:sp>
        <p:nvSpPr>
          <p:cNvPr id="718" name="Google Shape;718;p29"/>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ctr" anchorCtr="0">
            <a:noAutofit/>
          </a:bodyPr>
          <a:lstStyle/>
          <a:p>
            <a:pPr marL="0" lvl="0" indent="0"/>
            <a:r>
              <a:rPr lang="en-ID" dirty="0" smtClean="0"/>
              <a:t>      </a:t>
            </a:r>
            <a:r>
              <a:rPr lang="en-ID" dirty="0" err="1" smtClean="0"/>
              <a:t>Taufik</a:t>
            </a:r>
            <a:r>
              <a:rPr lang="en-ID" dirty="0" smtClean="0"/>
              <a:t> </a:t>
            </a:r>
            <a:r>
              <a:rPr lang="en-ID" dirty="0" err="1"/>
              <a:t>Ramdan</a:t>
            </a:r>
            <a:r>
              <a:rPr lang="en-ID" dirty="0"/>
              <a:t>	</a:t>
            </a:r>
            <a:endParaRPr dirty="0"/>
          </a:p>
        </p:txBody>
      </p:sp>
      <p:sp>
        <p:nvSpPr>
          <p:cNvPr id="719" name="Google Shape;719;p29"/>
          <p:cNvSpPr txBox="1">
            <a:spLocks noGrp="1"/>
          </p:cNvSpPr>
          <p:nvPr>
            <p:ph type="title" idx="14"/>
          </p:nvPr>
        </p:nvSpPr>
        <p:spPr>
          <a:xfrm>
            <a:off x="132920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20" name="Google Shape;720;p29"/>
          <p:cNvSpPr txBox="1">
            <a:spLocks noGrp="1"/>
          </p:cNvSpPr>
          <p:nvPr>
            <p:ph type="subTitle" idx="15"/>
          </p:nvPr>
        </p:nvSpPr>
        <p:spPr>
          <a:xfrm>
            <a:off x="711592" y="3685104"/>
            <a:ext cx="2316900" cy="629100"/>
          </a:xfrm>
          <a:prstGeom prst="rect">
            <a:avLst/>
          </a:prstGeom>
        </p:spPr>
        <p:txBody>
          <a:bodyPr spcFirstLastPara="1" wrap="square" lIns="91425" tIns="91425" rIns="91425" bIns="91425" anchor="t" anchorCtr="0">
            <a:noAutofit/>
          </a:bodyPr>
          <a:lstStyle/>
          <a:p>
            <a:pPr marL="0" lvl="0" indent="0"/>
            <a:r>
              <a:rPr lang="id-ID" sz="1300" dirty="0" smtClean="0"/>
              <a:t>20210040154</a:t>
            </a:r>
            <a:endParaRPr sz="1300" dirty="0"/>
          </a:p>
        </p:txBody>
      </p:sp>
      <p:sp>
        <p:nvSpPr>
          <p:cNvPr id="721" name="Google Shape;721;p29"/>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ctr" anchorCtr="0">
            <a:noAutofit/>
          </a:bodyPr>
          <a:lstStyle/>
          <a:p>
            <a:pPr marL="0" lvl="0" indent="0"/>
            <a:r>
              <a:rPr lang="en-ID" dirty="0" err="1" smtClean="0"/>
              <a:t>Fadlan</a:t>
            </a:r>
            <a:r>
              <a:rPr lang="en-ID" dirty="0" smtClean="0"/>
              <a:t> </a:t>
            </a:r>
            <a:r>
              <a:rPr lang="en-ID" dirty="0" err="1"/>
              <a:t>Nabiel</a:t>
            </a:r>
            <a:endParaRPr dirty="0"/>
          </a:p>
        </p:txBody>
      </p:sp>
      <p:sp>
        <p:nvSpPr>
          <p:cNvPr id="722" name="Google Shape;722;p29"/>
          <p:cNvSpPr txBox="1">
            <a:spLocks noGrp="1"/>
          </p:cNvSpPr>
          <p:nvPr>
            <p:ph type="title" idx="17"/>
          </p:nvPr>
        </p:nvSpPr>
        <p:spPr>
          <a:xfrm>
            <a:off x="4023025"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723" name="Google Shape;723;p29"/>
          <p:cNvSpPr txBox="1">
            <a:spLocks noGrp="1"/>
          </p:cNvSpPr>
          <p:nvPr>
            <p:ph type="subTitle" idx="18"/>
          </p:nvPr>
        </p:nvSpPr>
        <p:spPr>
          <a:xfrm>
            <a:off x="3404942" y="3696969"/>
            <a:ext cx="2316900" cy="629100"/>
          </a:xfrm>
          <a:prstGeom prst="rect">
            <a:avLst/>
          </a:prstGeom>
        </p:spPr>
        <p:txBody>
          <a:bodyPr spcFirstLastPara="1" wrap="square" lIns="91425" tIns="91425" rIns="91425" bIns="91425" anchor="t" anchorCtr="0">
            <a:noAutofit/>
          </a:bodyPr>
          <a:lstStyle/>
          <a:p>
            <a:pPr marL="0" lvl="0" indent="0"/>
            <a:r>
              <a:rPr lang="id-ID" sz="1300" dirty="0" smtClean="0"/>
              <a:t>20210040107</a:t>
            </a:r>
            <a:endParaRPr sz="1300" dirty="0"/>
          </a:p>
        </p:txBody>
      </p:sp>
    </p:spTree>
    <p:extLst>
      <p:ext uri="{BB962C8B-B14F-4D97-AF65-F5344CB8AC3E}">
        <p14:creationId xmlns:p14="http://schemas.microsoft.com/office/powerpoint/2010/main" val="4014470099"/>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097"/>
        <p:cNvGrpSpPr/>
        <p:nvPr/>
      </p:nvGrpSpPr>
      <p:grpSpPr>
        <a:xfrm>
          <a:off x="0" y="0"/>
          <a:ext cx="0" cy="0"/>
          <a:chOff x="0" y="0"/>
          <a:chExt cx="0" cy="0"/>
        </a:xfrm>
      </p:grpSpPr>
      <p:sp>
        <p:nvSpPr>
          <p:cNvPr id="1098" name="Google Shape;1098;p46"/>
          <p:cNvSpPr txBox="1">
            <a:spLocks noGrp="1"/>
          </p:cNvSpPr>
          <p:nvPr>
            <p:ph type="title"/>
          </p:nvPr>
        </p:nvSpPr>
        <p:spPr>
          <a:xfrm>
            <a:off x="720000" y="540000"/>
            <a:ext cx="26394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Tampilan</a:t>
            </a:r>
            <a:r>
              <a:rPr lang="en-US" dirty="0" smtClean="0"/>
              <a:t> </a:t>
            </a:r>
            <a:r>
              <a:rPr lang="en-US" dirty="0" err="1" smtClean="0"/>
              <a:t>Sistem</a:t>
            </a:r>
            <a:endParaRPr dirty="0"/>
          </a:p>
        </p:txBody>
      </p:sp>
      <p:pic>
        <p:nvPicPr>
          <p:cNvPr id="13" name="Picture 12"/>
          <p:cNvPicPr/>
          <p:nvPr/>
        </p:nvPicPr>
        <p:blipFill rotWithShape="1">
          <a:blip r:embed="rId3">
            <a:extLst>
              <a:ext uri="{28A0092B-C50C-407E-A947-70E740481C1C}">
                <a14:useLocalDpi xmlns:a14="http://schemas.microsoft.com/office/drawing/2010/main" val="0"/>
              </a:ext>
            </a:extLst>
          </a:blip>
          <a:srcRect l="3861" t="17313" r="73354" b="61777"/>
          <a:stretch/>
        </p:blipFill>
        <p:spPr bwMode="auto">
          <a:xfrm>
            <a:off x="720000" y="1374567"/>
            <a:ext cx="2406015" cy="1241425"/>
          </a:xfrm>
          <a:prstGeom prst="rect">
            <a:avLst/>
          </a:prstGeom>
          <a:ln>
            <a:noFill/>
          </a:ln>
          <a:extLst>
            <a:ext uri="{53640926-AAD7-44D8-BBD7-CCE9431645EC}">
              <a14:shadowObscured xmlns:a14="http://schemas.microsoft.com/office/drawing/2010/main"/>
            </a:ext>
          </a:extLst>
        </p:spPr>
      </p:pic>
      <p:sp>
        <p:nvSpPr>
          <p:cNvPr id="16" name="Google Shape;1098;p46"/>
          <p:cNvSpPr txBox="1">
            <a:spLocks/>
          </p:cNvSpPr>
          <p:nvPr/>
        </p:nvSpPr>
        <p:spPr>
          <a:xfrm>
            <a:off x="1132846" y="2615992"/>
            <a:ext cx="1580322" cy="2863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100" dirty="0" err="1" smtClean="0">
                <a:solidFill>
                  <a:schemeClr val="bg1"/>
                </a:solidFill>
              </a:rPr>
              <a:t>Halaman</a:t>
            </a:r>
            <a:r>
              <a:rPr lang="en-US" sz="1100" dirty="0" smtClean="0">
                <a:solidFill>
                  <a:schemeClr val="bg1"/>
                </a:solidFill>
              </a:rPr>
              <a:t> Menu </a:t>
            </a:r>
            <a:r>
              <a:rPr lang="en-US" sz="1100" dirty="0" err="1" smtClean="0">
                <a:solidFill>
                  <a:schemeClr val="bg1"/>
                </a:solidFill>
              </a:rPr>
              <a:t>Utama</a:t>
            </a:r>
            <a:endParaRPr lang="en-US" sz="1100" dirty="0">
              <a:solidFill>
                <a:schemeClr val="bg1"/>
              </a:solidFill>
            </a:endParaRPr>
          </a:p>
        </p:txBody>
      </p:sp>
      <p:pic>
        <p:nvPicPr>
          <p:cNvPr id="17" name="Picture 16"/>
          <p:cNvPicPr/>
          <p:nvPr/>
        </p:nvPicPr>
        <p:blipFill rotWithShape="1">
          <a:blip r:embed="rId4"/>
          <a:srcRect l="4340" t="19300" r="81555" b="69764"/>
          <a:stretch/>
        </p:blipFill>
        <p:spPr bwMode="auto">
          <a:xfrm>
            <a:off x="4164496" y="1374566"/>
            <a:ext cx="2902226" cy="1241425"/>
          </a:xfrm>
          <a:prstGeom prst="rect">
            <a:avLst/>
          </a:prstGeom>
          <a:ln>
            <a:noFill/>
          </a:ln>
          <a:extLst>
            <a:ext uri="{53640926-AAD7-44D8-BBD7-CCE9431645EC}">
              <a14:shadowObscured xmlns:a14="http://schemas.microsoft.com/office/drawing/2010/main"/>
            </a:ext>
          </a:extLst>
        </p:spPr>
      </p:pic>
      <p:sp>
        <p:nvSpPr>
          <p:cNvPr id="18" name="Google Shape;1098;p46"/>
          <p:cNvSpPr txBox="1">
            <a:spLocks/>
          </p:cNvSpPr>
          <p:nvPr/>
        </p:nvSpPr>
        <p:spPr>
          <a:xfrm>
            <a:off x="4596848" y="2615992"/>
            <a:ext cx="1580322" cy="2863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100" dirty="0" err="1" smtClean="0">
                <a:solidFill>
                  <a:schemeClr val="bg1"/>
                </a:solidFill>
              </a:rPr>
              <a:t>Halaman</a:t>
            </a:r>
            <a:r>
              <a:rPr lang="en-US" sz="1100" dirty="0" smtClean="0">
                <a:solidFill>
                  <a:schemeClr val="bg1"/>
                </a:solidFill>
              </a:rPr>
              <a:t> Login</a:t>
            </a:r>
            <a:endParaRPr lang="en-US" sz="1100" dirty="0">
              <a:solidFill>
                <a:schemeClr val="bg1"/>
              </a:solidFill>
            </a:endParaRPr>
          </a:p>
        </p:txBody>
      </p:sp>
      <p:pic>
        <p:nvPicPr>
          <p:cNvPr id="19" name="Picture 18"/>
          <p:cNvPicPr/>
          <p:nvPr/>
        </p:nvPicPr>
        <p:blipFill rotWithShape="1">
          <a:blip r:embed="rId4"/>
          <a:srcRect l="3798" t="27949" r="74343" b="51046"/>
          <a:stretch/>
        </p:blipFill>
        <p:spPr bwMode="auto">
          <a:xfrm>
            <a:off x="719999" y="3125897"/>
            <a:ext cx="2406015" cy="1257260"/>
          </a:xfrm>
          <a:prstGeom prst="rect">
            <a:avLst/>
          </a:prstGeom>
          <a:ln>
            <a:noFill/>
          </a:ln>
          <a:extLst>
            <a:ext uri="{53640926-AAD7-44D8-BBD7-CCE9431645EC}">
              <a14:shadowObscured xmlns:a14="http://schemas.microsoft.com/office/drawing/2010/main"/>
            </a:ext>
          </a:extLst>
        </p:spPr>
      </p:pic>
      <p:sp>
        <p:nvSpPr>
          <p:cNvPr id="21" name="Google Shape;1098;p46"/>
          <p:cNvSpPr txBox="1">
            <a:spLocks/>
          </p:cNvSpPr>
          <p:nvPr/>
        </p:nvSpPr>
        <p:spPr>
          <a:xfrm>
            <a:off x="1249552" y="4383157"/>
            <a:ext cx="1580322" cy="2863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100" dirty="0" err="1" smtClean="0">
                <a:solidFill>
                  <a:schemeClr val="bg1"/>
                </a:solidFill>
              </a:rPr>
              <a:t>Daftar</a:t>
            </a:r>
            <a:r>
              <a:rPr lang="en-US" sz="1100" dirty="0" smtClean="0">
                <a:solidFill>
                  <a:schemeClr val="bg1"/>
                </a:solidFill>
              </a:rPr>
              <a:t> Menu</a:t>
            </a:r>
            <a:endParaRPr lang="en-US" sz="1100" dirty="0">
              <a:solidFill>
                <a:schemeClr val="bg1"/>
              </a:solidFill>
            </a:endParaRPr>
          </a:p>
        </p:txBody>
      </p:sp>
      <p:pic>
        <p:nvPicPr>
          <p:cNvPr id="22" name="Picture 21"/>
          <p:cNvPicPr/>
          <p:nvPr/>
        </p:nvPicPr>
        <p:blipFill rotWithShape="1">
          <a:blip r:embed="rId4"/>
          <a:srcRect l="3798" t="48216" r="70924" b="15671"/>
          <a:stretch/>
        </p:blipFill>
        <p:spPr bwMode="auto">
          <a:xfrm>
            <a:off x="4164496" y="3125897"/>
            <a:ext cx="2902226" cy="1257260"/>
          </a:xfrm>
          <a:prstGeom prst="rect">
            <a:avLst/>
          </a:prstGeom>
          <a:ln>
            <a:noFill/>
          </a:ln>
          <a:extLst>
            <a:ext uri="{53640926-AAD7-44D8-BBD7-CCE9431645EC}">
              <a14:shadowObscured xmlns:a14="http://schemas.microsoft.com/office/drawing/2010/main"/>
            </a:ext>
          </a:extLst>
        </p:spPr>
      </p:pic>
      <p:sp>
        <p:nvSpPr>
          <p:cNvPr id="24" name="Google Shape;1098;p46"/>
          <p:cNvSpPr txBox="1">
            <a:spLocks/>
          </p:cNvSpPr>
          <p:nvPr/>
        </p:nvSpPr>
        <p:spPr>
          <a:xfrm>
            <a:off x="4596848" y="4383157"/>
            <a:ext cx="1580322" cy="2863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100" dirty="0" smtClean="0">
                <a:solidFill>
                  <a:schemeClr val="bg1"/>
                </a:solidFill>
              </a:rPr>
              <a:t>Data </a:t>
            </a:r>
            <a:r>
              <a:rPr lang="en-US" sz="1100" dirty="0" err="1" smtClean="0">
                <a:solidFill>
                  <a:schemeClr val="bg1"/>
                </a:solidFill>
              </a:rPr>
              <a:t>Pelanggan</a:t>
            </a:r>
            <a:endParaRPr lang="en-US" sz="1100" dirty="0">
              <a:solidFill>
                <a:schemeClr val="bg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46"/>
          <p:cNvSpPr txBox="1">
            <a:spLocks noGrp="1"/>
          </p:cNvSpPr>
          <p:nvPr>
            <p:ph type="title"/>
          </p:nvPr>
        </p:nvSpPr>
        <p:spPr>
          <a:xfrm>
            <a:off x="720000" y="540000"/>
            <a:ext cx="26394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Tampilan</a:t>
            </a:r>
            <a:r>
              <a:rPr lang="en-US" dirty="0" smtClean="0"/>
              <a:t> </a:t>
            </a:r>
            <a:r>
              <a:rPr lang="en-US" dirty="0" err="1" smtClean="0"/>
              <a:t>Sistem</a:t>
            </a:r>
            <a:endParaRPr dirty="0"/>
          </a:p>
        </p:txBody>
      </p:sp>
      <p:sp>
        <p:nvSpPr>
          <p:cNvPr id="16" name="Google Shape;1098;p46"/>
          <p:cNvSpPr txBox="1">
            <a:spLocks/>
          </p:cNvSpPr>
          <p:nvPr/>
        </p:nvSpPr>
        <p:spPr>
          <a:xfrm>
            <a:off x="1249551" y="3423062"/>
            <a:ext cx="1580322" cy="2863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100" dirty="0" smtClean="0">
                <a:solidFill>
                  <a:schemeClr val="bg1"/>
                </a:solidFill>
              </a:rPr>
              <a:t>Data </a:t>
            </a:r>
            <a:r>
              <a:rPr lang="en-US" sz="1100" dirty="0" err="1" smtClean="0">
                <a:solidFill>
                  <a:schemeClr val="bg1"/>
                </a:solidFill>
              </a:rPr>
              <a:t>Kamar</a:t>
            </a:r>
            <a:endParaRPr lang="en-US" sz="1100" dirty="0">
              <a:solidFill>
                <a:schemeClr val="bg1"/>
              </a:solidFill>
            </a:endParaRPr>
          </a:p>
        </p:txBody>
      </p:sp>
      <p:sp>
        <p:nvSpPr>
          <p:cNvPr id="18" name="Google Shape;1098;p46"/>
          <p:cNvSpPr txBox="1">
            <a:spLocks/>
          </p:cNvSpPr>
          <p:nvPr/>
        </p:nvSpPr>
        <p:spPr>
          <a:xfrm>
            <a:off x="5580821" y="3423062"/>
            <a:ext cx="1580322" cy="2863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100" dirty="0" smtClean="0">
                <a:solidFill>
                  <a:schemeClr val="bg1"/>
                </a:solidFill>
              </a:rPr>
              <a:t>Data </a:t>
            </a:r>
            <a:r>
              <a:rPr lang="en-US" sz="1100" dirty="0" err="1" smtClean="0">
                <a:solidFill>
                  <a:schemeClr val="bg1"/>
                </a:solidFill>
              </a:rPr>
              <a:t>Transaksi</a:t>
            </a:r>
            <a:endParaRPr lang="en-US" sz="1100" dirty="0">
              <a:solidFill>
                <a:schemeClr val="bg1"/>
              </a:solidFill>
            </a:endParaRPr>
          </a:p>
        </p:txBody>
      </p:sp>
      <p:pic>
        <p:nvPicPr>
          <p:cNvPr id="11" name="Picture 10"/>
          <p:cNvPicPr/>
          <p:nvPr/>
        </p:nvPicPr>
        <p:blipFill rotWithShape="1">
          <a:blip r:embed="rId3"/>
          <a:srcRect l="3979" t="25412" r="72319" b="35344"/>
          <a:stretch/>
        </p:blipFill>
        <p:spPr bwMode="auto">
          <a:xfrm>
            <a:off x="471521" y="1312483"/>
            <a:ext cx="3136383" cy="2028065"/>
          </a:xfrm>
          <a:prstGeom prst="rect">
            <a:avLst/>
          </a:prstGeom>
          <a:ln>
            <a:noFill/>
          </a:ln>
          <a:extLst>
            <a:ext uri="{53640926-AAD7-44D8-BBD7-CCE9431645EC}">
              <a14:shadowObscured xmlns:a14="http://schemas.microsoft.com/office/drawing/2010/main"/>
            </a:ext>
          </a:extLst>
        </p:spPr>
      </p:pic>
      <p:pic>
        <p:nvPicPr>
          <p:cNvPr id="12" name="Picture 11"/>
          <p:cNvPicPr/>
          <p:nvPr/>
        </p:nvPicPr>
        <p:blipFill rotWithShape="1">
          <a:blip r:embed="rId4"/>
          <a:srcRect l="4089" t="38058" r="73632" b="22999"/>
          <a:stretch/>
        </p:blipFill>
        <p:spPr bwMode="auto">
          <a:xfrm>
            <a:off x="4596847" y="1312482"/>
            <a:ext cx="3136383" cy="20280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780700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112"/>
        <p:cNvGrpSpPr/>
        <p:nvPr/>
      </p:nvGrpSpPr>
      <p:grpSpPr>
        <a:xfrm>
          <a:off x="0" y="0"/>
          <a:ext cx="0" cy="0"/>
          <a:chOff x="0" y="0"/>
          <a:chExt cx="0" cy="0"/>
        </a:xfrm>
      </p:grpSpPr>
      <p:sp>
        <p:nvSpPr>
          <p:cNvPr id="1113" name="Google Shape;1113;p47"/>
          <p:cNvSpPr txBox="1">
            <a:spLocks noGrp="1"/>
          </p:cNvSpPr>
          <p:nvPr>
            <p:ph type="title"/>
          </p:nvPr>
        </p:nvSpPr>
        <p:spPr>
          <a:xfrm>
            <a:off x="103774" y="71890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Metodologi</a:t>
            </a:r>
            <a:r>
              <a:rPr lang="en-US" dirty="0" smtClean="0"/>
              <a:t> </a:t>
            </a:r>
            <a:r>
              <a:rPr lang="en-US" dirty="0" err="1" smtClean="0"/>
              <a:t>Pengembangan</a:t>
            </a:r>
            <a:endParaRPr dirty="0"/>
          </a:p>
        </p:txBody>
      </p:sp>
      <p:sp>
        <p:nvSpPr>
          <p:cNvPr id="68" name="Google Shape;929;p41"/>
          <p:cNvSpPr txBox="1">
            <a:spLocks/>
          </p:cNvSpPr>
          <p:nvPr/>
        </p:nvSpPr>
        <p:spPr>
          <a:xfrm>
            <a:off x="1333291" y="1714823"/>
            <a:ext cx="7164665" cy="22011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id-ID" sz="1800" dirty="0">
                <a:solidFill>
                  <a:schemeClr val="tx1">
                    <a:lumMod val="75000"/>
                  </a:schemeClr>
                </a:solidFill>
              </a:rPr>
              <a:t>Metode yang digunakan adalah waterfall, merupakan sebuah model teknik dalam pengembangan software, di mana sebuah proyek akan dirincikan secara berurutan. Kelebihan menggunakan metode air terjun (waterfall) adalah metode ini memungkinkan untuk departementalisasi dan kontrol sehingga sangat cocok apabila projek ini menggunakan metode waterfall.</a:t>
            </a:r>
            <a:endParaRPr lang="en-US" sz="1800" dirty="0">
              <a:solidFill>
                <a:schemeClr val="tx1">
                  <a:lumMod val="75000"/>
                </a:schemeClr>
              </a:solidFill>
            </a:endParaRPr>
          </a:p>
          <a:p>
            <a:endParaRPr lang="id-ID" sz="1800" dirty="0">
              <a:solidFill>
                <a:schemeClr val="tx1">
                  <a:lumMod val="75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p47"/>
          <p:cNvSpPr txBox="1">
            <a:spLocks noGrp="1"/>
          </p:cNvSpPr>
          <p:nvPr>
            <p:ph type="title"/>
          </p:nvPr>
        </p:nvSpPr>
        <p:spPr>
          <a:xfrm>
            <a:off x="521218" y="80835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smtClean="0"/>
              <a:t>Kesimpulan</a:t>
            </a:r>
            <a:endParaRPr dirty="0"/>
          </a:p>
        </p:txBody>
      </p:sp>
      <p:sp>
        <p:nvSpPr>
          <p:cNvPr id="68" name="Google Shape;929;p41"/>
          <p:cNvSpPr txBox="1">
            <a:spLocks/>
          </p:cNvSpPr>
          <p:nvPr/>
        </p:nvSpPr>
        <p:spPr>
          <a:xfrm>
            <a:off x="1184204" y="1923544"/>
            <a:ext cx="7164665" cy="22011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D" sz="1800" dirty="0"/>
              <a:t>Project </a:t>
            </a:r>
            <a:r>
              <a:rPr lang="en-ID" sz="1800" dirty="0" err="1"/>
              <a:t>ini</a:t>
            </a:r>
            <a:r>
              <a:rPr lang="en-ID" sz="1800" dirty="0"/>
              <a:t> </a:t>
            </a:r>
            <a:r>
              <a:rPr lang="en-ID" sz="1800" dirty="0" err="1"/>
              <a:t>akan</a:t>
            </a:r>
            <a:r>
              <a:rPr lang="en-ID" sz="1800" dirty="0"/>
              <a:t> </a:t>
            </a:r>
            <a:r>
              <a:rPr lang="en-ID" sz="1800" dirty="0" err="1"/>
              <a:t>membuat</a:t>
            </a:r>
            <a:r>
              <a:rPr lang="en-ID" sz="1800" dirty="0"/>
              <a:t> </a:t>
            </a:r>
            <a:r>
              <a:rPr lang="en-ID" sz="1800" dirty="0" err="1"/>
              <a:t>aplikasi</a:t>
            </a:r>
            <a:r>
              <a:rPr lang="en-ID" sz="1800" dirty="0"/>
              <a:t> database </a:t>
            </a:r>
            <a:r>
              <a:rPr lang="id-ID" sz="1800" dirty="0"/>
              <a:t>pariwisata Vila Situ Gunung</a:t>
            </a:r>
            <a:r>
              <a:rPr lang="en-ID" sz="1800" dirty="0"/>
              <a:t> yang </a:t>
            </a:r>
            <a:r>
              <a:rPr lang="en-ID" sz="1800" dirty="0" err="1"/>
              <a:t>dapat</a:t>
            </a:r>
            <a:r>
              <a:rPr lang="en-ID" sz="1800" dirty="0"/>
              <a:t> </a:t>
            </a:r>
            <a:r>
              <a:rPr lang="en-ID" sz="1800" dirty="0" err="1"/>
              <a:t>membantu</a:t>
            </a:r>
            <a:r>
              <a:rPr lang="en-ID" sz="1800" dirty="0"/>
              <a:t> </a:t>
            </a:r>
            <a:r>
              <a:rPr lang="id-ID" sz="1800" dirty="0"/>
              <a:t>pelanggan untuk memesan kamar di Vila tersebut</a:t>
            </a:r>
            <a:r>
              <a:rPr lang="en-ID" sz="1800" dirty="0"/>
              <a:t>. </a:t>
            </a:r>
            <a:r>
              <a:rPr lang="en-ID" sz="1800" dirty="0" err="1"/>
              <a:t>Aplikasi</a:t>
            </a:r>
            <a:r>
              <a:rPr lang="en-ID" sz="1800" dirty="0"/>
              <a:t> </a:t>
            </a:r>
            <a:r>
              <a:rPr lang="en-ID" sz="1800" dirty="0" err="1"/>
              <a:t>ini</a:t>
            </a:r>
            <a:r>
              <a:rPr lang="en-ID" sz="1800" dirty="0"/>
              <a:t> </a:t>
            </a:r>
            <a:r>
              <a:rPr lang="en-ID" sz="1800" dirty="0" err="1"/>
              <a:t>dibuat</a:t>
            </a:r>
            <a:r>
              <a:rPr lang="en-ID" sz="1800" dirty="0"/>
              <a:t> </a:t>
            </a:r>
            <a:r>
              <a:rPr lang="en-ID" sz="1800" dirty="0" err="1"/>
              <a:t>dengan</a:t>
            </a:r>
            <a:r>
              <a:rPr lang="en-ID" sz="1800" dirty="0"/>
              <a:t> </a:t>
            </a:r>
            <a:r>
              <a:rPr lang="en-ID" sz="1800" dirty="0" err="1"/>
              <a:t>menggunakan</a:t>
            </a:r>
            <a:r>
              <a:rPr lang="en-ID" sz="1800" dirty="0"/>
              <a:t> </a:t>
            </a:r>
            <a:r>
              <a:rPr lang="en-ID" sz="1800" dirty="0" err="1"/>
              <a:t>bahasa</a:t>
            </a:r>
            <a:r>
              <a:rPr lang="en-ID" sz="1800" dirty="0"/>
              <a:t> </a:t>
            </a:r>
            <a:r>
              <a:rPr lang="en-ID" sz="1800" dirty="0" err="1"/>
              <a:t>pemrograman</a:t>
            </a:r>
            <a:r>
              <a:rPr lang="en-ID" sz="1800" dirty="0"/>
              <a:t> Java </a:t>
            </a:r>
            <a:r>
              <a:rPr lang="id-ID" sz="1800" dirty="0"/>
              <a:t>dengan bantuan penyimpanan data dalam d</a:t>
            </a:r>
            <a:r>
              <a:rPr lang="en-ID" sz="1800" dirty="0" err="1"/>
              <a:t>atabase</a:t>
            </a:r>
            <a:r>
              <a:rPr lang="en-ID" sz="1800" dirty="0"/>
              <a:t> MySQL</a:t>
            </a:r>
            <a:r>
              <a:rPr lang="id-ID" sz="1800" dirty="0"/>
              <a:t>, </a:t>
            </a:r>
            <a:r>
              <a:rPr lang="en-ID" sz="1800" dirty="0" err="1"/>
              <a:t>memiliki</a:t>
            </a:r>
            <a:r>
              <a:rPr lang="en-ID" sz="1800" dirty="0"/>
              <a:t> </a:t>
            </a:r>
            <a:r>
              <a:rPr lang="id-ID" sz="1800" dirty="0"/>
              <a:t>4</a:t>
            </a:r>
            <a:r>
              <a:rPr lang="en-ID" sz="1800" dirty="0"/>
              <a:t> </a:t>
            </a:r>
            <a:r>
              <a:rPr lang="en-ID" sz="1800" dirty="0" err="1"/>
              <a:t>tabel</a:t>
            </a:r>
            <a:r>
              <a:rPr lang="en-ID" sz="1800" dirty="0"/>
              <a:t> yang </a:t>
            </a:r>
            <a:r>
              <a:rPr lang="en-ID" sz="1800" dirty="0" err="1"/>
              <a:t>saling</a:t>
            </a:r>
            <a:r>
              <a:rPr lang="en-ID" sz="1800" dirty="0"/>
              <a:t> </a:t>
            </a:r>
            <a:r>
              <a:rPr lang="en-ID" sz="1800" dirty="0" err="1"/>
              <a:t>berhubungan</a:t>
            </a:r>
            <a:r>
              <a:rPr lang="id-ID" sz="1800" dirty="0"/>
              <a:t>. Untuk dapat megelola data tersebut digunakalah JDBC (Java Databas Connectivity) dengan fungsi menginput data, delete,update dan view database. </a:t>
            </a:r>
            <a:endParaRPr lang="en-US" sz="1800" dirty="0"/>
          </a:p>
          <a:p>
            <a:r>
              <a:rPr lang="en-ID" sz="1800" dirty="0"/>
              <a:t>	</a:t>
            </a:r>
            <a:endParaRPr lang="en-US" sz="1800" dirty="0"/>
          </a:p>
          <a:p>
            <a:endParaRPr lang="id-ID" sz="1800" dirty="0">
              <a:solidFill>
                <a:schemeClr val="tx1">
                  <a:lumMod val="75000"/>
                </a:schemeClr>
              </a:solidFill>
            </a:endParaRPr>
          </a:p>
        </p:txBody>
      </p:sp>
    </p:spTree>
    <p:extLst>
      <p:ext uri="{BB962C8B-B14F-4D97-AF65-F5344CB8AC3E}">
        <p14:creationId xmlns:p14="http://schemas.microsoft.com/office/powerpoint/2010/main" val="4332426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68" name="Google Shape;929;p41"/>
          <p:cNvSpPr txBox="1">
            <a:spLocks/>
          </p:cNvSpPr>
          <p:nvPr/>
        </p:nvSpPr>
        <p:spPr>
          <a:xfrm>
            <a:off x="2625378" y="1058840"/>
            <a:ext cx="7959796" cy="28969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8800" dirty="0" smtClean="0">
                <a:solidFill>
                  <a:schemeClr val="tx1">
                    <a:lumMod val="75000"/>
                  </a:schemeClr>
                </a:solidFill>
              </a:rPr>
              <a:t>THANKS</a:t>
            </a:r>
            <a:endParaRPr lang="id-ID" sz="8800" dirty="0">
              <a:solidFill>
                <a:schemeClr val="tx1">
                  <a:lumMod val="75000"/>
                </a:schemeClr>
              </a:solidFill>
            </a:endParaRPr>
          </a:p>
        </p:txBody>
      </p:sp>
    </p:spTree>
    <p:extLst>
      <p:ext uri="{BB962C8B-B14F-4D97-AF65-F5344CB8AC3E}">
        <p14:creationId xmlns:p14="http://schemas.microsoft.com/office/powerpoint/2010/main" val="1449155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457200" indent="-457200">
              <a:buFont typeface="Wingdings" panose="05000000000000000000" pitchFamily="2" charset="2"/>
              <a:buChar char="v"/>
            </a:pPr>
            <a:r>
              <a:rPr lang="en-ID" b="1" dirty="0"/>
              <a:t>PENDAHULUAN</a:t>
            </a:r>
            <a:r>
              <a:rPr lang="en-US" dirty="0"/>
              <a:t/>
            </a:r>
            <a:br>
              <a:rPr lang="en-US" dirty="0"/>
            </a:br>
            <a:endParaRPr dirty="0"/>
          </a:p>
        </p:txBody>
      </p:sp>
      <p:sp>
        <p:nvSpPr>
          <p:cNvPr id="702" name="Google Shape;702;p28"/>
          <p:cNvSpPr txBox="1">
            <a:spLocks noGrp="1"/>
          </p:cNvSpPr>
          <p:nvPr>
            <p:ph type="body" idx="1"/>
          </p:nvPr>
        </p:nvSpPr>
        <p:spPr>
          <a:xfrm>
            <a:off x="720000" y="1522294"/>
            <a:ext cx="7890600" cy="3143400"/>
          </a:xfrm>
          <a:prstGeom prst="rect">
            <a:avLst/>
          </a:prstGeom>
        </p:spPr>
        <p:txBody>
          <a:bodyPr spcFirstLastPara="1" wrap="square" lIns="91425" tIns="91425" rIns="91425" bIns="91425" anchor="t" anchorCtr="0">
            <a:noAutofit/>
          </a:bodyPr>
          <a:lstStyle/>
          <a:p>
            <a:pPr marL="0" indent="0">
              <a:spcAft>
                <a:spcPts val="1600"/>
              </a:spcAft>
              <a:buNone/>
            </a:pPr>
            <a:r>
              <a:rPr lang="id-ID" sz="1600" dirty="0"/>
              <a:t>Saat ini</a:t>
            </a:r>
            <a:r>
              <a:rPr lang="en-ID" sz="1600" dirty="0"/>
              <a:t>, </a:t>
            </a:r>
            <a:r>
              <a:rPr lang="en-ID" sz="1600" dirty="0" err="1"/>
              <a:t>teknologi</a:t>
            </a:r>
            <a:r>
              <a:rPr lang="en-ID" sz="1600" dirty="0"/>
              <a:t> </a:t>
            </a:r>
            <a:r>
              <a:rPr lang="en-ID" sz="1600" dirty="0" err="1"/>
              <a:t>merupakan</a:t>
            </a:r>
            <a:r>
              <a:rPr lang="en-ID" sz="1600" dirty="0"/>
              <a:t> </a:t>
            </a:r>
            <a:r>
              <a:rPr lang="en-ID" sz="1600" dirty="0" err="1"/>
              <a:t>suatu</a:t>
            </a:r>
            <a:r>
              <a:rPr lang="en-ID" sz="1600" dirty="0"/>
              <a:t> </a:t>
            </a:r>
            <a:r>
              <a:rPr lang="en-ID" sz="1600" dirty="0" err="1"/>
              <a:t>hal</a:t>
            </a:r>
            <a:r>
              <a:rPr lang="en-ID" sz="1600" dirty="0"/>
              <a:t> yang </a:t>
            </a:r>
            <a:r>
              <a:rPr lang="en-ID" sz="1600" dirty="0" err="1"/>
              <a:t>sangat</a:t>
            </a:r>
            <a:r>
              <a:rPr lang="en-ID" sz="1600" dirty="0"/>
              <a:t> </a:t>
            </a:r>
            <a:r>
              <a:rPr lang="en-ID" sz="1600" dirty="0" err="1"/>
              <a:t>erat</a:t>
            </a:r>
            <a:r>
              <a:rPr lang="en-ID" sz="1600" dirty="0"/>
              <a:t> </a:t>
            </a:r>
            <a:r>
              <a:rPr lang="en-ID" sz="1600" dirty="0" err="1"/>
              <a:t>kaitannya</a:t>
            </a:r>
            <a:r>
              <a:rPr lang="en-ID" sz="1600" dirty="0"/>
              <a:t> </a:t>
            </a:r>
            <a:r>
              <a:rPr lang="en-ID" sz="1600" dirty="0" err="1"/>
              <a:t>dengan</a:t>
            </a:r>
            <a:r>
              <a:rPr lang="en-ID" sz="1600" dirty="0"/>
              <a:t> </a:t>
            </a:r>
            <a:r>
              <a:rPr lang="en-ID" sz="1600" dirty="0" err="1"/>
              <a:t>kehidupan</a:t>
            </a:r>
            <a:r>
              <a:rPr lang="en-ID" sz="1600" dirty="0"/>
              <a:t> </a:t>
            </a:r>
            <a:r>
              <a:rPr lang="en-ID" sz="1600" dirty="0" err="1"/>
              <a:t>manusia</a:t>
            </a:r>
            <a:r>
              <a:rPr lang="en-ID" sz="1600" dirty="0"/>
              <a:t> </a:t>
            </a:r>
            <a:r>
              <a:rPr lang="id-ID" sz="1600" dirty="0"/>
              <a:t>dalam aktivitas </a:t>
            </a:r>
            <a:r>
              <a:rPr lang="en-ID" sz="1600" dirty="0" err="1"/>
              <a:t>sehari-hari</a:t>
            </a:r>
            <a:r>
              <a:rPr lang="id-ID" sz="1600" dirty="0"/>
              <a:t> yang d</a:t>
            </a:r>
            <a:r>
              <a:rPr lang="en-ID" sz="1600" dirty="0" err="1"/>
              <a:t>imana</a:t>
            </a:r>
            <a:r>
              <a:rPr lang="en-ID" sz="1600" dirty="0"/>
              <a:t> </a:t>
            </a:r>
            <a:r>
              <a:rPr lang="en-ID" sz="1600" dirty="0" err="1"/>
              <a:t>banyak</a:t>
            </a:r>
            <a:r>
              <a:rPr lang="en-ID" sz="1600" dirty="0"/>
              <a:t> </a:t>
            </a:r>
            <a:r>
              <a:rPr lang="en-ID" sz="1600" dirty="0" err="1"/>
              <a:t>teknologi</a:t>
            </a:r>
            <a:r>
              <a:rPr lang="en-ID" sz="1600" dirty="0"/>
              <a:t> yang </a:t>
            </a:r>
            <a:r>
              <a:rPr lang="en-ID" sz="1600" dirty="0" err="1"/>
              <a:t>dimanfaatkan</a:t>
            </a:r>
            <a:r>
              <a:rPr lang="en-ID" sz="1600" dirty="0"/>
              <a:t> agar </a:t>
            </a:r>
            <a:r>
              <a:rPr lang="en-ID" sz="1600" dirty="0" err="1"/>
              <a:t>memudahkan</a:t>
            </a:r>
            <a:r>
              <a:rPr lang="en-ID" sz="1600" dirty="0"/>
              <a:t> </a:t>
            </a:r>
            <a:r>
              <a:rPr lang="en-ID" sz="1600" dirty="0" err="1"/>
              <a:t>pekerjaan</a:t>
            </a:r>
            <a:r>
              <a:rPr lang="en-ID" sz="1600" dirty="0"/>
              <a:t> </a:t>
            </a:r>
            <a:r>
              <a:rPr lang="en-ID" sz="1600" dirty="0" err="1"/>
              <a:t>manusia</a:t>
            </a:r>
            <a:r>
              <a:rPr lang="en-ID" sz="1600" dirty="0"/>
              <a:t>. </a:t>
            </a:r>
            <a:r>
              <a:rPr lang="en-ID" sz="1600" dirty="0" err="1"/>
              <a:t>Dibalik</a:t>
            </a:r>
            <a:r>
              <a:rPr lang="en-ID" sz="1600" dirty="0"/>
              <a:t> </a:t>
            </a:r>
            <a:r>
              <a:rPr lang="en-ID" sz="1600" dirty="0" err="1"/>
              <a:t>semua</a:t>
            </a:r>
            <a:r>
              <a:rPr lang="en-ID" sz="1600" dirty="0"/>
              <a:t> </a:t>
            </a:r>
            <a:r>
              <a:rPr lang="en-ID" sz="1600" dirty="0" err="1"/>
              <a:t>itu</a:t>
            </a:r>
            <a:r>
              <a:rPr lang="en-ID" sz="1600" dirty="0"/>
              <a:t> </a:t>
            </a:r>
            <a:r>
              <a:rPr lang="en-ID" sz="1600" dirty="0" err="1"/>
              <a:t>terdapat</a:t>
            </a:r>
            <a:r>
              <a:rPr lang="en-ID" sz="1600" dirty="0"/>
              <a:t> </a:t>
            </a:r>
            <a:r>
              <a:rPr lang="en-ID" sz="1600" dirty="0" err="1"/>
              <a:t>sistem</a:t>
            </a:r>
            <a:r>
              <a:rPr lang="en-ID" sz="1600" dirty="0"/>
              <a:t> proses </a:t>
            </a:r>
            <a:r>
              <a:rPr lang="en-ID" sz="1600" dirty="0" err="1"/>
              <a:t>penyimpanan</a:t>
            </a:r>
            <a:r>
              <a:rPr lang="en-ID" sz="1600" dirty="0"/>
              <a:t> data yang </a:t>
            </a:r>
            <a:r>
              <a:rPr lang="en-ID" sz="1600" dirty="0" err="1"/>
              <a:t>biasa</a:t>
            </a:r>
            <a:r>
              <a:rPr lang="en-ID" sz="1600" dirty="0"/>
              <a:t> </a:t>
            </a:r>
            <a:r>
              <a:rPr lang="en-ID" sz="1600" dirty="0" err="1"/>
              <a:t>disebut</a:t>
            </a:r>
            <a:r>
              <a:rPr lang="en-ID" sz="1600" dirty="0"/>
              <a:t> </a:t>
            </a:r>
            <a:r>
              <a:rPr lang="en-ID" sz="1600" dirty="0" err="1"/>
              <a:t>dengan</a:t>
            </a:r>
            <a:r>
              <a:rPr lang="en-ID" sz="1600" dirty="0"/>
              <a:t> Database. Database </a:t>
            </a:r>
            <a:r>
              <a:rPr lang="en-ID" sz="1600" dirty="0" err="1"/>
              <a:t>merupakan</a:t>
            </a:r>
            <a:r>
              <a:rPr lang="en-ID" sz="1600" dirty="0"/>
              <a:t> </a:t>
            </a:r>
            <a:r>
              <a:rPr lang="en-ID" sz="1600" dirty="0" err="1"/>
              <a:t>istilah</a:t>
            </a:r>
            <a:r>
              <a:rPr lang="en-ID" sz="1600" dirty="0"/>
              <a:t> </a:t>
            </a:r>
            <a:r>
              <a:rPr lang="en-ID" sz="1600" dirty="0" err="1"/>
              <a:t>teknologi</a:t>
            </a:r>
            <a:r>
              <a:rPr lang="en-ID" sz="1600" dirty="0"/>
              <a:t> </a:t>
            </a:r>
            <a:r>
              <a:rPr lang="en-ID" sz="1600" dirty="0" err="1"/>
              <a:t>jaringan</a:t>
            </a:r>
            <a:r>
              <a:rPr lang="en-ID" sz="1600" dirty="0"/>
              <a:t> </a:t>
            </a:r>
            <a:r>
              <a:rPr lang="en-ID" sz="1600" dirty="0" err="1"/>
              <a:t>komputer</a:t>
            </a:r>
            <a:r>
              <a:rPr lang="en-ID" sz="1600" dirty="0"/>
              <a:t> yang </a:t>
            </a:r>
            <a:r>
              <a:rPr lang="en-ID" sz="1600" dirty="0" err="1"/>
              <a:t>memiliki</a:t>
            </a:r>
            <a:r>
              <a:rPr lang="en-ID" sz="1600" dirty="0"/>
              <a:t> </a:t>
            </a:r>
            <a:r>
              <a:rPr lang="en-ID" sz="1600" dirty="0" err="1"/>
              <a:t>banyak</a:t>
            </a:r>
            <a:r>
              <a:rPr lang="en-ID" sz="1600" dirty="0"/>
              <a:t> </a:t>
            </a:r>
            <a:r>
              <a:rPr lang="en-ID" sz="1600" dirty="0" err="1"/>
              <a:t>manfaat</a:t>
            </a:r>
            <a:r>
              <a:rPr lang="en-ID" sz="1600" dirty="0"/>
              <a:t> </a:t>
            </a:r>
            <a:r>
              <a:rPr lang="en-ID" sz="1600" dirty="0" err="1"/>
              <a:t>berupa</a:t>
            </a:r>
            <a:r>
              <a:rPr lang="en-ID" sz="1600" dirty="0"/>
              <a:t> </a:t>
            </a:r>
            <a:r>
              <a:rPr lang="en-ID" sz="1600" dirty="0" err="1"/>
              <a:t>penyimpanan</a:t>
            </a:r>
            <a:r>
              <a:rPr lang="en-ID" sz="1600" dirty="0"/>
              <a:t> data. </a:t>
            </a:r>
            <a:r>
              <a:rPr lang="en-ID" sz="1600" dirty="0" err="1"/>
              <a:t>Dalam</a:t>
            </a:r>
            <a:r>
              <a:rPr lang="en-ID" sz="1600" dirty="0"/>
              <a:t> </a:t>
            </a:r>
            <a:r>
              <a:rPr lang="en-ID" sz="1600" dirty="0" err="1"/>
              <a:t>mengakses</a:t>
            </a:r>
            <a:r>
              <a:rPr lang="en-ID" sz="1600" dirty="0"/>
              <a:t> </a:t>
            </a:r>
            <a:r>
              <a:rPr lang="en-ID" sz="1600" dirty="0" err="1"/>
              <a:t>dan</a:t>
            </a:r>
            <a:r>
              <a:rPr lang="en-ID" sz="1600" dirty="0"/>
              <a:t> </a:t>
            </a:r>
            <a:r>
              <a:rPr lang="en-ID" sz="1600" dirty="0" err="1"/>
              <a:t>memanipulasi</a:t>
            </a:r>
            <a:r>
              <a:rPr lang="en-ID" sz="1600" dirty="0"/>
              <a:t> database </a:t>
            </a:r>
            <a:r>
              <a:rPr lang="en-ID" sz="1600" dirty="0" err="1"/>
              <a:t>dari</a:t>
            </a:r>
            <a:r>
              <a:rPr lang="en-ID" sz="1600" dirty="0"/>
              <a:t> java </a:t>
            </a:r>
            <a:r>
              <a:rPr lang="en-ID" sz="1600" dirty="0" err="1"/>
              <a:t>pada</a:t>
            </a:r>
            <a:r>
              <a:rPr lang="en-ID" sz="1600" dirty="0"/>
              <a:t> </a:t>
            </a:r>
            <a:r>
              <a:rPr lang="en-ID" sz="1600" dirty="0" err="1"/>
              <a:t>praktik</a:t>
            </a:r>
            <a:r>
              <a:rPr lang="en-ID" sz="1600" dirty="0"/>
              <a:t> </a:t>
            </a:r>
            <a:r>
              <a:rPr lang="en-ID" sz="1600" dirty="0" err="1"/>
              <a:t>ini</a:t>
            </a:r>
            <a:r>
              <a:rPr lang="en-ID" sz="1600" dirty="0"/>
              <a:t> </a:t>
            </a:r>
            <a:r>
              <a:rPr lang="en-ID" sz="1600" dirty="0" err="1"/>
              <a:t>menggunakan</a:t>
            </a:r>
            <a:r>
              <a:rPr lang="en-ID" sz="1600" dirty="0"/>
              <a:t> JDBC. JDBC (Java Database Connectivity) </a:t>
            </a:r>
            <a:r>
              <a:rPr lang="en-ID" sz="1600" dirty="0" err="1"/>
              <a:t>adalah</a:t>
            </a:r>
            <a:r>
              <a:rPr lang="en-ID" sz="1600" dirty="0"/>
              <a:t> </a:t>
            </a:r>
            <a:r>
              <a:rPr lang="en-ID" sz="1600" dirty="0" err="1"/>
              <a:t>spesifikasi</a:t>
            </a:r>
            <a:r>
              <a:rPr lang="en-ID" sz="1600" dirty="0"/>
              <a:t> </a:t>
            </a:r>
            <a:r>
              <a:rPr lang="en-ID" sz="1600" dirty="0" err="1"/>
              <a:t>standar</a:t>
            </a:r>
            <a:r>
              <a:rPr lang="en-ID" sz="1600" dirty="0"/>
              <a:t> </a:t>
            </a:r>
            <a:r>
              <a:rPr lang="en-ID" sz="1600" dirty="0" err="1"/>
              <a:t>dari</a:t>
            </a:r>
            <a:r>
              <a:rPr lang="en-ID" sz="1600" dirty="0"/>
              <a:t> </a:t>
            </a:r>
            <a:r>
              <a:rPr lang="en-ID" sz="1600" dirty="0" err="1"/>
              <a:t>JavaSoft</a:t>
            </a:r>
            <a:r>
              <a:rPr lang="en-ID" sz="1600" dirty="0"/>
              <a:t> API (Application Programming Interface) yang </a:t>
            </a:r>
            <a:r>
              <a:rPr lang="en-ID" sz="1600" dirty="0" err="1"/>
              <a:t>memungkinkan</a:t>
            </a:r>
            <a:r>
              <a:rPr lang="en-ID" sz="1600" dirty="0"/>
              <a:t> program Java </a:t>
            </a:r>
            <a:r>
              <a:rPr lang="en-ID" sz="1600" dirty="0" err="1"/>
              <a:t>untuk</a:t>
            </a:r>
            <a:r>
              <a:rPr lang="en-ID" sz="1600" dirty="0"/>
              <a:t> </a:t>
            </a:r>
            <a:r>
              <a:rPr lang="en-ID" sz="1600" dirty="0" err="1"/>
              <a:t>mengakses</a:t>
            </a:r>
            <a:r>
              <a:rPr lang="en-ID" sz="1600" dirty="0"/>
              <a:t> DBMS (Database Management System), </a:t>
            </a:r>
            <a:r>
              <a:rPr lang="en-ID" sz="1600" dirty="0" err="1"/>
              <a:t>baik</a:t>
            </a:r>
            <a:r>
              <a:rPr lang="en-ID" sz="1600" dirty="0"/>
              <a:t> </a:t>
            </a:r>
            <a:r>
              <a:rPr lang="en-ID" sz="1600" dirty="0" err="1"/>
              <a:t>itu</a:t>
            </a:r>
            <a:r>
              <a:rPr lang="en-ID" sz="1600" dirty="0"/>
              <a:t> MySQL, Oracle, Sybase, </a:t>
            </a:r>
            <a:r>
              <a:rPr lang="en-ID" sz="1600" dirty="0" err="1"/>
              <a:t>PostgreSQL</a:t>
            </a:r>
            <a:r>
              <a:rPr lang="en-ID" sz="1600" dirty="0"/>
              <a:t> </a:t>
            </a:r>
            <a:r>
              <a:rPr lang="en-ID" sz="1600" dirty="0" err="1"/>
              <a:t>dan</a:t>
            </a:r>
            <a:r>
              <a:rPr lang="en-ID" sz="1600" dirty="0"/>
              <a:t> DBMS </a:t>
            </a:r>
            <a:r>
              <a:rPr lang="en-ID" sz="1600" dirty="0" err="1"/>
              <a:t>lainnya</a:t>
            </a:r>
            <a:r>
              <a:rPr lang="en-ID" sz="1600" dirty="0"/>
              <a:t>. </a:t>
            </a:r>
            <a:r>
              <a:rPr lang="en-ID" sz="1600" dirty="0" err="1"/>
              <a:t>Dalam</a:t>
            </a:r>
            <a:r>
              <a:rPr lang="en-ID" sz="1600" dirty="0"/>
              <a:t> </a:t>
            </a:r>
            <a:r>
              <a:rPr lang="en-ID" sz="1600" dirty="0" err="1"/>
              <a:t>sistem</a:t>
            </a:r>
            <a:r>
              <a:rPr lang="en-ID" sz="1600" dirty="0"/>
              <a:t> </a:t>
            </a:r>
            <a:r>
              <a:rPr lang="id-ID" sz="1600" dirty="0"/>
              <a:t>yang kami bawa ini</a:t>
            </a:r>
            <a:r>
              <a:rPr lang="en-ID" sz="1600" dirty="0"/>
              <a:t>, JDBC </a:t>
            </a:r>
            <a:r>
              <a:rPr lang="en-ID" sz="1600" dirty="0" err="1"/>
              <a:t>digunakan</a:t>
            </a:r>
            <a:r>
              <a:rPr lang="en-ID" sz="1600" dirty="0"/>
              <a:t> </a:t>
            </a:r>
            <a:r>
              <a:rPr lang="en-ID" sz="1600" dirty="0" err="1"/>
              <a:t>untuk</a:t>
            </a:r>
            <a:r>
              <a:rPr lang="en-ID" sz="1600" dirty="0"/>
              <a:t> </a:t>
            </a:r>
            <a:r>
              <a:rPr lang="en-ID" sz="1600" dirty="0" err="1"/>
              <a:t>mengakses</a:t>
            </a:r>
            <a:r>
              <a:rPr lang="en-ID" sz="1600" dirty="0"/>
              <a:t> </a:t>
            </a:r>
            <a:r>
              <a:rPr lang="en-ID" sz="1600" dirty="0" err="1"/>
              <a:t>dan</a:t>
            </a:r>
            <a:r>
              <a:rPr lang="en-ID" sz="1600" dirty="0"/>
              <a:t> </a:t>
            </a:r>
            <a:r>
              <a:rPr lang="en-ID" sz="1600" dirty="0" err="1"/>
              <a:t>memanipulasi</a:t>
            </a:r>
            <a:r>
              <a:rPr lang="en-ID" sz="1600" dirty="0"/>
              <a:t> </a:t>
            </a:r>
            <a:r>
              <a:rPr lang="en-ID" sz="1600" dirty="0" err="1"/>
              <a:t>atribut</a:t>
            </a:r>
            <a:r>
              <a:rPr lang="en-ID" sz="1600" dirty="0"/>
              <a:t> </a:t>
            </a:r>
            <a:r>
              <a:rPr lang="en-ID" sz="1600" dirty="0" err="1"/>
              <a:t>dari</a:t>
            </a:r>
            <a:r>
              <a:rPr lang="en-ID" sz="1600" dirty="0"/>
              <a:t> </a:t>
            </a:r>
            <a:r>
              <a:rPr lang="en-ID" sz="1600" dirty="0" err="1"/>
              <a:t>kolom</a:t>
            </a:r>
            <a:r>
              <a:rPr lang="en-ID" sz="1600" dirty="0"/>
              <a:t> yang </a:t>
            </a:r>
            <a:r>
              <a:rPr lang="en-ID" sz="1600" dirty="0" err="1"/>
              <a:t>terdapat</a:t>
            </a:r>
            <a:r>
              <a:rPr lang="en-ID" sz="1600" dirty="0"/>
              <a:t> </a:t>
            </a:r>
            <a:r>
              <a:rPr lang="en-ID" sz="1600" dirty="0" err="1"/>
              <a:t>dalam</a:t>
            </a:r>
            <a:r>
              <a:rPr lang="en-ID" sz="1600" dirty="0"/>
              <a:t> database Vila</a:t>
            </a:r>
            <a:r>
              <a:rPr lang="id-ID" sz="1600" dirty="0"/>
              <a:t> Situ Gunung (</a:t>
            </a:r>
            <a:r>
              <a:rPr lang="id-ID" sz="1600" i="1" dirty="0"/>
              <a:t>vilasitugunung</a:t>
            </a:r>
            <a:r>
              <a:rPr lang="id-ID" sz="1600" dirty="0"/>
              <a:t>)</a:t>
            </a:r>
            <a:r>
              <a:rPr lang="en-ID" sz="1600" dirty="0"/>
              <a:t>.</a:t>
            </a:r>
            <a:endParaRPr lang="en-US" sz="1600" dirty="0"/>
          </a:p>
          <a:p>
            <a:pPr marL="0" lvl="0" indent="0" algn="l" rtl="0">
              <a:spcBef>
                <a:spcPts val="0"/>
              </a:spcBef>
              <a:spcAft>
                <a:spcPts val="1600"/>
              </a:spcAft>
              <a:buNone/>
            </a:pPr>
            <a:endParaRPr sz="1600" dirty="0"/>
          </a:p>
        </p:txBody>
      </p:sp>
      <p:sp>
        <p:nvSpPr>
          <p:cNvPr id="703" name="Google Shape;703;p28"/>
          <p:cNvSpPr txBox="1"/>
          <p:nvPr/>
        </p:nvSpPr>
        <p:spPr>
          <a:xfrm>
            <a:off x="723900" y="4229100"/>
            <a:ext cx="7704000" cy="168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Roboto"/>
              <a:ea typeface="Roboto"/>
              <a:cs typeface="Roboto"/>
              <a:sym typeface="Roboto"/>
            </a:endParaRPr>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63"/>
        <p:cNvGrpSpPr/>
        <p:nvPr/>
      </p:nvGrpSpPr>
      <p:grpSpPr>
        <a:xfrm>
          <a:off x="0" y="0"/>
          <a:ext cx="0" cy="0"/>
          <a:chOff x="0" y="0"/>
          <a:chExt cx="0" cy="0"/>
        </a:xfrm>
      </p:grpSpPr>
      <p:sp>
        <p:nvSpPr>
          <p:cNvPr id="764" name="Google Shape;764;p32"/>
          <p:cNvSpPr/>
          <p:nvPr/>
        </p:nvSpPr>
        <p:spPr>
          <a:xfrm rot="-2699901">
            <a:off x="2033647" y="1995011"/>
            <a:ext cx="399523" cy="381115"/>
          </a:xfrm>
          <a:custGeom>
            <a:avLst/>
            <a:gdLst/>
            <a:ahLst/>
            <a:cxnLst/>
            <a:rect l="l" t="t" r="r" b="b"/>
            <a:pathLst>
              <a:path w="3304" h="3152" extrusionOk="0">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2"/>
          <p:cNvSpPr/>
          <p:nvPr/>
        </p:nvSpPr>
        <p:spPr>
          <a:xfrm rot="-2699899">
            <a:off x="2812934" y="2002929"/>
            <a:ext cx="432660" cy="380630"/>
          </a:xfrm>
          <a:custGeom>
            <a:avLst/>
            <a:gdLst/>
            <a:ahLst/>
            <a:cxnLst/>
            <a:rect l="l" t="t" r="r" b="b"/>
            <a:pathLst>
              <a:path w="3578" h="3148" extrusionOk="0">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2"/>
          <p:cNvSpPr/>
          <p:nvPr/>
        </p:nvSpPr>
        <p:spPr>
          <a:xfrm rot="-2699901">
            <a:off x="2810998" y="2796888"/>
            <a:ext cx="418750" cy="380873"/>
          </a:xfrm>
          <a:custGeom>
            <a:avLst/>
            <a:gdLst/>
            <a:ahLst/>
            <a:cxnLst/>
            <a:rect l="l" t="t" r="r" b="b"/>
            <a:pathLst>
              <a:path w="3463" h="3150" extrusionOk="0">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rot="-2699901">
            <a:off x="1995586" y="2787188"/>
            <a:ext cx="418750" cy="381115"/>
          </a:xfrm>
          <a:custGeom>
            <a:avLst/>
            <a:gdLst/>
            <a:ahLst/>
            <a:cxnLst/>
            <a:rect l="l" t="t" r="r" b="b"/>
            <a:pathLst>
              <a:path w="3463" h="3152" extrusionOk="0">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2"/>
          <p:cNvSpPr txBox="1">
            <a:spLocks noGrp="1"/>
          </p:cNvSpPr>
          <p:nvPr>
            <p:ph type="body" idx="1"/>
          </p:nvPr>
        </p:nvSpPr>
        <p:spPr>
          <a:xfrm>
            <a:off x="4701160" y="1279716"/>
            <a:ext cx="4310558" cy="3150654"/>
          </a:xfrm>
          <a:prstGeom prst="rect">
            <a:avLst/>
          </a:prstGeom>
        </p:spPr>
        <p:txBody>
          <a:bodyPr spcFirstLastPara="1" wrap="square" lIns="91425" tIns="91425" rIns="91425" bIns="91425" anchor="t" anchorCtr="0">
            <a:noAutofit/>
          </a:bodyPr>
          <a:lstStyle/>
          <a:p>
            <a:pPr marL="0" indent="0">
              <a:buNone/>
            </a:pPr>
            <a:r>
              <a:rPr lang="en-ID" sz="1800" dirty="0" err="1" smtClean="0"/>
              <a:t>Sistem</a:t>
            </a:r>
            <a:r>
              <a:rPr lang="en-ID" sz="1800" dirty="0" smtClean="0"/>
              <a:t> </a:t>
            </a:r>
            <a:r>
              <a:rPr lang="en-ID" sz="1800" dirty="0" err="1"/>
              <a:t>ini</a:t>
            </a:r>
            <a:r>
              <a:rPr lang="en-ID" sz="1800" dirty="0"/>
              <a:t> </a:t>
            </a:r>
            <a:r>
              <a:rPr lang="en-ID" sz="1800" dirty="0" err="1"/>
              <a:t>dibuat</a:t>
            </a:r>
            <a:r>
              <a:rPr lang="en-ID" sz="1800" dirty="0"/>
              <a:t> </a:t>
            </a:r>
            <a:r>
              <a:rPr lang="en-ID" sz="1800" dirty="0" err="1"/>
              <a:t>untuk</a:t>
            </a:r>
            <a:r>
              <a:rPr lang="en-ID" sz="1800" dirty="0"/>
              <a:t> </a:t>
            </a:r>
            <a:r>
              <a:rPr lang="en-ID" sz="1800" dirty="0" err="1"/>
              <a:t>memudahkan</a:t>
            </a:r>
            <a:r>
              <a:rPr lang="en-ID" sz="1800" dirty="0"/>
              <a:t> </a:t>
            </a:r>
            <a:r>
              <a:rPr lang="en-ID" sz="1800" dirty="0" err="1"/>
              <a:t>mencari</a:t>
            </a:r>
            <a:r>
              <a:rPr lang="en-ID" sz="1800" dirty="0"/>
              <a:t> </a:t>
            </a:r>
            <a:r>
              <a:rPr lang="en-ID" sz="1800" dirty="0" err="1"/>
              <a:t>Informasi</a:t>
            </a:r>
            <a:r>
              <a:rPr lang="en-ID" sz="1800" dirty="0"/>
              <a:t> </a:t>
            </a:r>
            <a:r>
              <a:rPr lang="en-ID" sz="1800" dirty="0" err="1"/>
              <a:t>tentang</a:t>
            </a:r>
            <a:r>
              <a:rPr lang="en-ID" sz="1800" dirty="0"/>
              <a:t> </a:t>
            </a:r>
            <a:r>
              <a:rPr lang="id-ID" sz="1800" dirty="0"/>
              <a:t>tempat penginapan baik itu tarif atau harga, tipe dan jumlah kamar yang sudah </a:t>
            </a:r>
            <a:r>
              <a:rPr lang="en-ID" sz="1800" dirty="0" err="1"/>
              <a:t>dapat</a:t>
            </a:r>
            <a:r>
              <a:rPr lang="en-ID" sz="1800" dirty="0"/>
              <a:t> </a:t>
            </a:r>
            <a:r>
              <a:rPr lang="en-ID" sz="1800" dirty="0" err="1"/>
              <a:t>berjalan</a:t>
            </a:r>
            <a:r>
              <a:rPr lang="en-ID" sz="1800" dirty="0"/>
              <a:t> </a:t>
            </a:r>
            <a:r>
              <a:rPr lang="en-ID" sz="1800" dirty="0" err="1"/>
              <a:t>pada</a:t>
            </a:r>
            <a:r>
              <a:rPr lang="en-ID" sz="1800" dirty="0"/>
              <a:t> </a:t>
            </a:r>
            <a:r>
              <a:rPr lang="en-ID" sz="1800" dirty="0" err="1"/>
              <a:t>sistem</a:t>
            </a:r>
            <a:r>
              <a:rPr lang="en-ID" sz="1800" dirty="0"/>
              <a:t> java database.</a:t>
            </a:r>
            <a:endParaRPr lang="en-US" sz="1800" dirty="0"/>
          </a:p>
          <a:p>
            <a:pPr marL="0" lvl="0" indent="0" algn="l" rtl="0">
              <a:spcBef>
                <a:spcPts val="0"/>
              </a:spcBef>
              <a:spcAft>
                <a:spcPts val="0"/>
              </a:spcAft>
              <a:buNone/>
            </a:pPr>
            <a:endParaRPr sz="1800" dirty="0"/>
          </a:p>
        </p:txBody>
      </p:sp>
      <p:sp>
        <p:nvSpPr>
          <p:cNvPr id="770" name="Google Shape;770;p32"/>
          <p:cNvSpPr/>
          <p:nvPr/>
        </p:nvSpPr>
        <p:spPr>
          <a:xfrm>
            <a:off x="2302605" y="1714888"/>
            <a:ext cx="723471" cy="703838"/>
          </a:xfrm>
          <a:custGeom>
            <a:avLst/>
            <a:gdLst/>
            <a:ahLst/>
            <a:cxnLst/>
            <a:rect l="l" t="t" r="r" b="b"/>
            <a:pathLst>
              <a:path w="5983" h="5821" extrusionOk="0">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2"/>
          <p:cNvSpPr/>
          <p:nvPr/>
        </p:nvSpPr>
        <p:spPr>
          <a:xfrm>
            <a:off x="2774802" y="2271816"/>
            <a:ext cx="793726" cy="704201"/>
          </a:xfrm>
          <a:custGeom>
            <a:avLst/>
            <a:gdLst/>
            <a:ahLst/>
            <a:cxnLst/>
            <a:rect l="l" t="t" r="r" b="b"/>
            <a:pathLst>
              <a:path w="6564" h="5824" extrusionOk="0">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2"/>
          <p:cNvSpPr/>
          <p:nvPr/>
        </p:nvSpPr>
        <p:spPr>
          <a:xfrm>
            <a:off x="2207924" y="2724759"/>
            <a:ext cx="723350" cy="703838"/>
          </a:xfrm>
          <a:custGeom>
            <a:avLst/>
            <a:gdLst/>
            <a:ahLst/>
            <a:cxnLst/>
            <a:rect l="l" t="t" r="r" b="b"/>
            <a:pathLst>
              <a:path w="5982" h="5821" extrusionOk="0">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2"/>
          <p:cNvSpPr/>
          <p:nvPr/>
        </p:nvSpPr>
        <p:spPr>
          <a:xfrm>
            <a:off x="1723484" y="2154711"/>
            <a:ext cx="724922" cy="700332"/>
          </a:xfrm>
          <a:custGeom>
            <a:avLst/>
            <a:gdLst/>
            <a:ahLst/>
            <a:cxnLst/>
            <a:rect l="l" t="t" r="r" b="b"/>
            <a:pathLst>
              <a:path w="5995" h="5792" extrusionOk="0">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2"/>
          <p:cNvSpPr txBox="1"/>
          <p:nvPr/>
        </p:nvSpPr>
        <p:spPr>
          <a:xfrm>
            <a:off x="3171665" y="236307"/>
            <a:ext cx="3683400" cy="58548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err="1" smtClean="0">
                <a:solidFill>
                  <a:schemeClr val="dk1"/>
                </a:solidFill>
                <a:latin typeface="Oswald"/>
                <a:ea typeface="Oswald"/>
                <a:cs typeface="Oswald"/>
                <a:sym typeface="Oswald"/>
              </a:rPr>
              <a:t>Rumusan</a:t>
            </a:r>
            <a:r>
              <a:rPr lang="en-US" sz="3600" dirty="0" smtClean="0">
                <a:solidFill>
                  <a:schemeClr val="dk1"/>
                </a:solidFill>
                <a:latin typeface="Oswald"/>
                <a:ea typeface="Oswald"/>
                <a:cs typeface="Oswald"/>
                <a:sym typeface="Oswald"/>
              </a:rPr>
              <a:t> </a:t>
            </a:r>
            <a:r>
              <a:rPr lang="en-US" sz="3600" dirty="0" err="1" smtClean="0">
                <a:solidFill>
                  <a:schemeClr val="dk1"/>
                </a:solidFill>
                <a:latin typeface="Oswald"/>
                <a:ea typeface="Oswald"/>
                <a:cs typeface="Oswald"/>
                <a:sym typeface="Oswald"/>
              </a:rPr>
              <a:t>Masalah</a:t>
            </a:r>
            <a:endParaRPr sz="3600" dirty="0">
              <a:solidFill>
                <a:schemeClr val="dk1"/>
              </a:solidFill>
              <a:latin typeface="Oswald"/>
              <a:ea typeface="Oswald"/>
              <a:cs typeface="Oswald"/>
              <a:sym typeface="Oswald"/>
            </a:endParaRPr>
          </a:p>
        </p:txBody>
      </p:sp>
      <p:grpSp>
        <p:nvGrpSpPr>
          <p:cNvPr id="775" name="Google Shape;775;p32"/>
          <p:cNvGrpSpPr/>
          <p:nvPr/>
        </p:nvGrpSpPr>
        <p:grpSpPr>
          <a:xfrm flipH="1">
            <a:off x="8121500" y="4569046"/>
            <a:ext cx="1022509" cy="572747"/>
            <a:chOff x="-77" y="3784091"/>
            <a:chExt cx="2423582" cy="1357541"/>
          </a:xfrm>
        </p:grpSpPr>
        <p:sp>
          <p:nvSpPr>
            <p:cNvPr id="776" name="Google Shape;776;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 name="Google Shape;781;p32"/>
          <p:cNvGrpSpPr/>
          <p:nvPr/>
        </p:nvGrpSpPr>
        <p:grpSpPr>
          <a:xfrm rot="10800000" flipH="1">
            <a:off x="0" y="-4"/>
            <a:ext cx="1022509" cy="572747"/>
            <a:chOff x="-77" y="3784091"/>
            <a:chExt cx="2423582" cy="1357541"/>
          </a:xfrm>
        </p:grpSpPr>
        <p:sp>
          <p:nvSpPr>
            <p:cNvPr id="782" name="Google Shape;782;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30"/>
        <p:cNvGrpSpPr/>
        <p:nvPr/>
      </p:nvGrpSpPr>
      <p:grpSpPr>
        <a:xfrm>
          <a:off x="0" y="0"/>
          <a:ext cx="0" cy="0"/>
          <a:chOff x="0" y="0"/>
          <a:chExt cx="0" cy="0"/>
        </a:xfrm>
      </p:grpSpPr>
      <p:sp>
        <p:nvSpPr>
          <p:cNvPr id="731" name="Google Shape;731;p30"/>
          <p:cNvSpPr txBox="1">
            <a:spLocks noGrp="1"/>
          </p:cNvSpPr>
          <p:nvPr>
            <p:ph type="title"/>
          </p:nvPr>
        </p:nvSpPr>
        <p:spPr>
          <a:xfrm>
            <a:off x="839113" y="1125350"/>
            <a:ext cx="7012800" cy="2463427"/>
          </a:xfrm>
          <a:prstGeom prst="rect">
            <a:avLst/>
          </a:prstGeom>
        </p:spPr>
        <p:txBody>
          <a:bodyPr spcFirstLastPara="1" wrap="square" lIns="91425" tIns="91425" rIns="91425" bIns="91425" anchor="ctr" anchorCtr="0">
            <a:noAutofit/>
          </a:bodyPr>
          <a:lstStyle/>
          <a:p>
            <a:pPr lvl="0" algn="l"/>
            <a:r>
              <a:rPr lang="en-ID" sz="2400" dirty="0"/>
              <a:t>Proposal </a:t>
            </a:r>
            <a:r>
              <a:rPr lang="en-ID" sz="2400" dirty="0" err="1"/>
              <a:t>ini</a:t>
            </a:r>
            <a:r>
              <a:rPr lang="en-ID" sz="2400" dirty="0"/>
              <a:t> </a:t>
            </a:r>
            <a:r>
              <a:rPr lang="en-ID" sz="2400" dirty="0" err="1"/>
              <a:t>dibuat</a:t>
            </a:r>
            <a:r>
              <a:rPr lang="en-ID" sz="2400" dirty="0"/>
              <a:t> </a:t>
            </a:r>
            <a:r>
              <a:rPr lang="en-ID" sz="2400" dirty="0" err="1"/>
              <a:t>untuk</a:t>
            </a:r>
            <a:r>
              <a:rPr lang="en-ID" sz="2400" dirty="0"/>
              <a:t> </a:t>
            </a:r>
            <a:r>
              <a:rPr lang="en-ID" sz="2400" dirty="0" err="1"/>
              <a:t>memenuhi</a:t>
            </a:r>
            <a:r>
              <a:rPr lang="en-ID" sz="2400" dirty="0"/>
              <a:t> </a:t>
            </a:r>
            <a:r>
              <a:rPr lang="en-ID" sz="2400" dirty="0" err="1"/>
              <a:t>tugas</a:t>
            </a:r>
            <a:r>
              <a:rPr lang="en-ID" sz="2400" dirty="0"/>
              <a:t> </a:t>
            </a:r>
            <a:r>
              <a:rPr lang="en-ID" sz="2400" dirty="0" err="1"/>
              <a:t>akhir</a:t>
            </a:r>
            <a:r>
              <a:rPr lang="en-ID" sz="2400" dirty="0"/>
              <a:t> </a:t>
            </a:r>
            <a:r>
              <a:rPr lang="en-ID" sz="2400" dirty="0" err="1"/>
              <a:t>mata</a:t>
            </a:r>
            <a:r>
              <a:rPr lang="en-ID" sz="2400" dirty="0"/>
              <a:t> </a:t>
            </a:r>
            <a:r>
              <a:rPr lang="en-ID" sz="2400" dirty="0" err="1"/>
              <a:t>kuliah</a:t>
            </a:r>
            <a:r>
              <a:rPr lang="en-ID" sz="2400" dirty="0"/>
              <a:t> </a:t>
            </a:r>
            <a:r>
              <a:rPr lang="en-ID" sz="2400" dirty="0" err="1"/>
              <a:t>Pemrograman</a:t>
            </a:r>
            <a:r>
              <a:rPr lang="en-ID" sz="2400" dirty="0"/>
              <a:t> </a:t>
            </a:r>
            <a:r>
              <a:rPr lang="en-ID" sz="2400" dirty="0" err="1"/>
              <a:t>Berorientasi</a:t>
            </a:r>
            <a:r>
              <a:rPr lang="en-ID" sz="2400" dirty="0"/>
              <a:t> </a:t>
            </a:r>
            <a:r>
              <a:rPr lang="en-ID" sz="2400" dirty="0" err="1"/>
              <a:t>Objek</a:t>
            </a:r>
            <a:r>
              <a:rPr lang="en-ID" sz="2400" dirty="0"/>
              <a:t> </a:t>
            </a:r>
            <a:r>
              <a:rPr lang="en-ID" sz="2400" dirty="0" err="1"/>
              <a:t>dengan</a:t>
            </a:r>
            <a:r>
              <a:rPr lang="en-ID" sz="2400" dirty="0"/>
              <a:t> </a:t>
            </a:r>
            <a:r>
              <a:rPr lang="en-ID" sz="2400" dirty="0" err="1"/>
              <a:t>mengimplementasikan</a:t>
            </a:r>
            <a:r>
              <a:rPr lang="en-ID" sz="2400" dirty="0"/>
              <a:t> </a:t>
            </a:r>
            <a:r>
              <a:rPr lang="en-ID" sz="2400" dirty="0" err="1"/>
              <a:t>hasil</a:t>
            </a:r>
            <a:r>
              <a:rPr lang="en-ID" sz="2400" dirty="0"/>
              <a:t> </a:t>
            </a:r>
            <a:r>
              <a:rPr lang="en-ID" sz="2400" dirty="0" err="1"/>
              <a:t>belajar</a:t>
            </a:r>
            <a:r>
              <a:rPr lang="en-ID" sz="2400" dirty="0"/>
              <a:t> JDBC (Java Database Connectivity) </a:t>
            </a:r>
            <a:r>
              <a:rPr lang="en-ID" sz="2400" dirty="0" err="1"/>
              <a:t>pada</a:t>
            </a:r>
            <a:r>
              <a:rPr lang="en-ID" sz="2400" dirty="0"/>
              <a:t> </a:t>
            </a:r>
            <a:r>
              <a:rPr lang="en-ID" sz="2400" dirty="0" err="1"/>
              <a:t>sistem</a:t>
            </a:r>
            <a:r>
              <a:rPr lang="en-ID" sz="2400" dirty="0"/>
              <a:t> Par</a:t>
            </a:r>
            <a:r>
              <a:rPr lang="id-ID" sz="2400" dirty="0"/>
              <a:t>i</a:t>
            </a:r>
            <a:r>
              <a:rPr lang="en-ID" sz="2400" dirty="0" err="1"/>
              <a:t>wisata</a:t>
            </a:r>
            <a:r>
              <a:rPr lang="en-ID" sz="2400" dirty="0"/>
              <a:t> Vila </a:t>
            </a:r>
            <a:r>
              <a:rPr lang="id-ID" sz="2400" dirty="0"/>
              <a:t>S</a:t>
            </a:r>
            <a:r>
              <a:rPr lang="en-ID" sz="2400" dirty="0" err="1"/>
              <a:t>itu</a:t>
            </a:r>
            <a:r>
              <a:rPr lang="en-ID" sz="2400" dirty="0"/>
              <a:t> </a:t>
            </a:r>
            <a:r>
              <a:rPr lang="en-ID" sz="2400" dirty="0" err="1"/>
              <a:t>Gunung</a:t>
            </a:r>
            <a:r>
              <a:rPr lang="en-ID" sz="2400" dirty="0"/>
              <a:t> </a:t>
            </a:r>
            <a:r>
              <a:rPr lang="id-ID" sz="2400" dirty="0"/>
              <a:t>yang kami pilih ini</a:t>
            </a:r>
            <a:endParaRPr sz="2400" dirty="0"/>
          </a:p>
        </p:txBody>
      </p:sp>
      <p:sp>
        <p:nvSpPr>
          <p:cNvPr id="732" name="Google Shape;732;p30"/>
          <p:cNvSpPr txBox="1">
            <a:spLocks noGrp="1"/>
          </p:cNvSpPr>
          <p:nvPr>
            <p:ph type="title" idx="2"/>
          </p:nvPr>
        </p:nvSpPr>
        <p:spPr>
          <a:xfrm>
            <a:off x="-337931" y="651135"/>
            <a:ext cx="6013174" cy="610500"/>
          </a:xfrm>
          <a:prstGeom prst="rect">
            <a:avLst/>
          </a:prstGeom>
        </p:spPr>
        <p:txBody>
          <a:bodyPr spcFirstLastPara="1" wrap="square" lIns="91425" tIns="91425" rIns="91425" bIns="91425" anchor="ctr" anchorCtr="0">
            <a:noAutofit/>
          </a:bodyPr>
          <a:lstStyle/>
          <a:p>
            <a:pPr marL="457200" lvl="0" indent="-457200">
              <a:buFont typeface="Wingdings" panose="05000000000000000000" pitchFamily="2" charset="2"/>
              <a:buChar char="v"/>
            </a:pPr>
            <a:r>
              <a:rPr lang="en-US" sz="2700" dirty="0" err="1" smtClean="0"/>
              <a:t>Tujuan</a:t>
            </a:r>
            <a:r>
              <a:rPr lang="en-ID" sz="2700" dirty="0" smtClean="0"/>
              <a:t> </a:t>
            </a:r>
            <a:r>
              <a:rPr lang="en-ID" sz="2700" dirty="0" err="1"/>
              <a:t>Proyek</a:t>
            </a:r>
            <a:r>
              <a:rPr lang="en-ID" sz="2700" dirty="0"/>
              <a:t> </a:t>
            </a:r>
            <a:r>
              <a:rPr lang="en-ID" sz="2700" dirty="0" err="1"/>
              <a:t>Sistem</a:t>
            </a:r>
            <a:r>
              <a:rPr lang="en-ID" sz="2700" dirty="0"/>
              <a:t> </a:t>
            </a:r>
            <a:r>
              <a:rPr lang="en-ID" sz="2700" dirty="0" err="1"/>
              <a:t>Informasi</a:t>
            </a:r>
            <a:endParaRPr sz="27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36"/>
        <p:cNvGrpSpPr/>
        <p:nvPr/>
      </p:nvGrpSpPr>
      <p:grpSpPr>
        <a:xfrm>
          <a:off x="0" y="0"/>
          <a:ext cx="0" cy="0"/>
          <a:chOff x="0" y="0"/>
          <a:chExt cx="0" cy="0"/>
        </a:xfrm>
      </p:grpSpPr>
      <p:sp>
        <p:nvSpPr>
          <p:cNvPr id="737" name="Google Shape;737;p31"/>
          <p:cNvSpPr txBox="1">
            <a:spLocks noGrp="1"/>
          </p:cNvSpPr>
          <p:nvPr>
            <p:ph type="title"/>
          </p:nvPr>
        </p:nvSpPr>
        <p:spPr>
          <a:xfrm>
            <a:off x="264378" y="132234"/>
            <a:ext cx="2661586"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smtClean="0"/>
              <a:t>Batasan</a:t>
            </a:r>
            <a:r>
              <a:rPr lang="en-US" dirty="0" smtClean="0"/>
              <a:t> </a:t>
            </a:r>
            <a:r>
              <a:rPr lang="en-US" dirty="0" err="1" smtClean="0"/>
              <a:t>Masalah</a:t>
            </a:r>
            <a:endParaRPr dirty="0"/>
          </a:p>
        </p:txBody>
      </p:sp>
      <p:sp>
        <p:nvSpPr>
          <p:cNvPr id="738" name="Google Shape;738;p31"/>
          <p:cNvSpPr txBox="1">
            <a:spLocks noGrp="1"/>
          </p:cNvSpPr>
          <p:nvPr>
            <p:ph type="body" idx="1"/>
          </p:nvPr>
        </p:nvSpPr>
        <p:spPr>
          <a:xfrm>
            <a:off x="351885" y="1390969"/>
            <a:ext cx="4132100" cy="4290413"/>
          </a:xfrm>
          <a:prstGeom prst="rect">
            <a:avLst/>
          </a:prstGeom>
        </p:spPr>
        <p:txBody>
          <a:bodyPr spcFirstLastPara="1" wrap="square" lIns="91425" tIns="91425" rIns="91425" bIns="91425" anchor="t" anchorCtr="0">
            <a:noAutofit/>
          </a:bodyPr>
          <a:lstStyle/>
          <a:p>
            <a:pPr fontAlgn="base"/>
            <a:r>
              <a:rPr lang="id-ID" dirty="0"/>
              <a:t>Batasan masalah dari sistem informasi ini adalah sebagai berikut</a:t>
            </a:r>
            <a:r>
              <a:rPr lang="id-ID" dirty="0" smtClean="0"/>
              <a:t>:</a:t>
            </a:r>
            <a:endParaRPr lang="en-US" dirty="0" smtClean="0"/>
          </a:p>
          <a:p>
            <a:pPr marL="139700" indent="0" fontAlgn="base">
              <a:buNone/>
            </a:pPr>
            <a:endParaRPr lang="en-US" dirty="0"/>
          </a:p>
          <a:p>
            <a:pPr lvl="0" fontAlgn="base"/>
            <a:r>
              <a:rPr lang="id-ID" dirty="0"/>
              <a:t>Admin melakukan update, input dan delete pada data pelanggan dan data kamar</a:t>
            </a:r>
            <a:r>
              <a:rPr lang="id-ID" dirty="0" smtClean="0"/>
              <a:t>.</a:t>
            </a:r>
            <a:endParaRPr lang="en-US" dirty="0" smtClean="0"/>
          </a:p>
          <a:p>
            <a:pPr marL="139700" lvl="0" indent="0" fontAlgn="base">
              <a:buNone/>
            </a:pPr>
            <a:endParaRPr lang="en-US" dirty="0"/>
          </a:p>
          <a:p>
            <a:pPr lvl="0" fontAlgn="base"/>
            <a:r>
              <a:rPr lang="id-ID" dirty="0" smtClean="0"/>
              <a:t>Sistem dapat digunakan pada kesesuaian spesifikasi teknis yang ditentukan.</a:t>
            </a:r>
            <a:endParaRPr lang="en-US" dirty="0" smtClean="0"/>
          </a:p>
          <a:p>
            <a:pPr marL="139700" lvl="0" indent="0" fontAlgn="base">
              <a:buNone/>
            </a:pPr>
            <a:endParaRPr lang="en-US" dirty="0"/>
          </a:p>
          <a:p>
            <a:pPr lvl="0" fontAlgn="base"/>
            <a:r>
              <a:rPr lang="id-ID" dirty="0"/>
              <a:t>Sistem dapat digunakan oleh Admin vila yang diberikan akses</a:t>
            </a:r>
            <a:r>
              <a:rPr lang="id-ID" dirty="0" smtClean="0"/>
              <a:t>.</a:t>
            </a:r>
            <a:endParaRPr lang="en-US" dirty="0" smtClean="0"/>
          </a:p>
          <a:p>
            <a:pPr marL="139700" lvl="0" indent="0" fontAlgn="base">
              <a:buNone/>
            </a:pPr>
            <a:endParaRPr lang="en-US" dirty="0"/>
          </a:p>
          <a:p>
            <a:pPr marL="0" lvl="0" indent="0" algn="l" rtl="0">
              <a:spcBef>
                <a:spcPts val="0"/>
              </a:spcBef>
              <a:spcAft>
                <a:spcPts val="0"/>
              </a:spcAft>
              <a:buNone/>
            </a:pPr>
            <a:endParaRPr dirty="0"/>
          </a:p>
        </p:txBody>
      </p:sp>
      <p:grpSp>
        <p:nvGrpSpPr>
          <p:cNvPr id="748" name="Google Shape;748;p31"/>
          <p:cNvGrpSpPr/>
          <p:nvPr/>
        </p:nvGrpSpPr>
        <p:grpSpPr>
          <a:xfrm>
            <a:off x="0" y="4569046"/>
            <a:ext cx="1022509" cy="572747"/>
            <a:chOff x="-77" y="3784091"/>
            <a:chExt cx="2423582" cy="1357541"/>
          </a:xfrm>
        </p:grpSpPr>
        <p:sp>
          <p:nvSpPr>
            <p:cNvPr id="749" name="Google Shape;749;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31"/>
          <p:cNvGrpSpPr/>
          <p:nvPr/>
        </p:nvGrpSpPr>
        <p:grpSpPr>
          <a:xfrm rot="10800000">
            <a:off x="8121500" y="-4"/>
            <a:ext cx="1022509" cy="572747"/>
            <a:chOff x="-77" y="3784091"/>
            <a:chExt cx="2423582" cy="1357541"/>
          </a:xfrm>
        </p:grpSpPr>
        <p:sp>
          <p:nvSpPr>
            <p:cNvPr id="755" name="Google Shape;755;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738;p31"/>
          <p:cNvSpPr txBox="1">
            <a:spLocks/>
          </p:cNvSpPr>
          <p:nvPr/>
        </p:nvSpPr>
        <p:spPr>
          <a:xfrm>
            <a:off x="4703579" y="1102734"/>
            <a:ext cx="4132100" cy="42904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139700" indent="0" fontAlgn="base">
              <a:buFont typeface="Roboto"/>
              <a:buNone/>
            </a:pPr>
            <a:endParaRPr lang="id-ID" dirty="0" smtClean="0"/>
          </a:p>
          <a:p>
            <a:pPr fontAlgn="base"/>
            <a:r>
              <a:rPr lang="id-ID" dirty="0" smtClean="0"/>
              <a:t>Sistem dapat mempermudah pegawai dan pemilik vila dalam menginput pemesanan tempat penginapan.</a:t>
            </a:r>
            <a:endParaRPr lang="en-US" dirty="0" smtClean="0"/>
          </a:p>
          <a:p>
            <a:pPr marL="139700" indent="0" fontAlgn="base">
              <a:buNone/>
            </a:pPr>
            <a:endParaRPr lang="id-ID" dirty="0" smtClean="0"/>
          </a:p>
          <a:p>
            <a:pPr fontAlgn="base"/>
            <a:r>
              <a:rPr lang="id-ID" dirty="0" smtClean="0"/>
              <a:t>Sistem memberikan keluasan dalam memantau seluruh aktivitas data atau catatan para penginap.</a:t>
            </a:r>
          </a:p>
          <a:p>
            <a:pPr marL="139700" indent="0" fontAlgn="base">
              <a:buNone/>
            </a:pPr>
            <a:r>
              <a:rPr lang="id-ID" dirty="0" smtClean="0"/>
              <a:t> </a:t>
            </a:r>
          </a:p>
          <a:p>
            <a:pPr marL="0" indent="0">
              <a:buFont typeface="Roboto"/>
              <a:buNone/>
            </a:pPr>
            <a:endParaRPr lang="id-ID"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24"/>
        <p:cNvGrpSpPr/>
        <p:nvPr/>
      </p:nvGrpSpPr>
      <p:grpSpPr>
        <a:xfrm>
          <a:off x="0" y="0"/>
          <a:ext cx="0" cy="0"/>
          <a:chOff x="0" y="0"/>
          <a:chExt cx="0" cy="0"/>
        </a:xfrm>
      </p:grpSpPr>
      <p:sp>
        <p:nvSpPr>
          <p:cNvPr id="825" name="Google Shape;825;p35"/>
          <p:cNvSpPr txBox="1">
            <a:spLocks noGrp="1"/>
          </p:cNvSpPr>
          <p:nvPr>
            <p:ph type="title"/>
          </p:nvPr>
        </p:nvSpPr>
        <p:spPr>
          <a:xfrm>
            <a:off x="2928899" y="503448"/>
            <a:ext cx="2497865" cy="1234800"/>
          </a:xfrm>
          <a:prstGeom prst="rect">
            <a:avLst/>
          </a:prstGeom>
        </p:spPr>
        <p:txBody>
          <a:bodyPr spcFirstLastPara="1" wrap="square" lIns="91425" tIns="91425" rIns="91425" bIns="91425" anchor="ctr" anchorCtr="0">
            <a:noAutofit/>
          </a:bodyPr>
          <a:lstStyle/>
          <a:p>
            <a:r>
              <a:rPr lang="en-ID" sz="2000" dirty="0" err="1" smtClean="0"/>
              <a:t>Deskripsi</a:t>
            </a:r>
            <a:r>
              <a:rPr lang="en-ID" sz="2000" dirty="0" smtClean="0"/>
              <a:t> </a:t>
            </a:r>
            <a:r>
              <a:rPr lang="en-ID" sz="2000" dirty="0" err="1"/>
              <a:t>Sistem</a:t>
            </a:r>
            <a:r>
              <a:rPr lang="en-US" sz="2000" dirty="0"/>
              <a:t/>
            </a:r>
            <a:br>
              <a:rPr lang="en-US" sz="2000" dirty="0"/>
            </a:br>
            <a:endParaRPr sz="2000" dirty="0"/>
          </a:p>
        </p:txBody>
      </p:sp>
      <p:sp>
        <p:nvSpPr>
          <p:cNvPr id="826" name="Google Shape;826;p35"/>
          <p:cNvSpPr txBox="1">
            <a:spLocks noGrp="1"/>
          </p:cNvSpPr>
          <p:nvPr>
            <p:ph type="title" idx="2"/>
          </p:nvPr>
        </p:nvSpPr>
        <p:spPr>
          <a:xfrm>
            <a:off x="2893202" y="1329303"/>
            <a:ext cx="3270758" cy="3140765"/>
          </a:xfrm>
          <a:prstGeom prst="rect">
            <a:avLst/>
          </a:prstGeom>
        </p:spPr>
        <p:txBody>
          <a:bodyPr spcFirstLastPara="1" wrap="square" lIns="91425" tIns="91425" rIns="91425" bIns="91425" anchor="ctr" anchorCtr="0">
            <a:noAutofit/>
          </a:bodyPr>
          <a:lstStyle/>
          <a:p>
            <a:r>
              <a:rPr lang="en-ID" sz="1800" dirty="0" err="1" smtClean="0"/>
              <a:t>Aplikasi</a:t>
            </a:r>
            <a:r>
              <a:rPr lang="en-ID" sz="1800" dirty="0" smtClean="0"/>
              <a:t> </a:t>
            </a:r>
            <a:r>
              <a:rPr lang="en-ID" sz="1800" dirty="0" err="1"/>
              <a:t>ini</a:t>
            </a:r>
            <a:r>
              <a:rPr lang="en-ID" sz="1800" dirty="0"/>
              <a:t> </a:t>
            </a:r>
            <a:r>
              <a:rPr lang="id-ID" sz="1800" dirty="0"/>
              <a:t>d</a:t>
            </a:r>
            <a:r>
              <a:rPr lang="en-ID" sz="1800" dirty="0" err="1"/>
              <a:t>ibuat</a:t>
            </a:r>
            <a:r>
              <a:rPr lang="en-ID" sz="1800" dirty="0"/>
              <a:t> </a:t>
            </a:r>
            <a:r>
              <a:rPr lang="en-ID" sz="1800" dirty="0" err="1"/>
              <a:t>dengan</a:t>
            </a:r>
            <a:r>
              <a:rPr lang="en-ID" sz="1800" dirty="0"/>
              <a:t> </a:t>
            </a:r>
            <a:r>
              <a:rPr lang="en-ID" sz="1800" dirty="0" err="1"/>
              <a:t>menggunakan</a:t>
            </a:r>
            <a:r>
              <a:rPr lang="en-ID" sz="1800" dirty="0"/>
              <a:t> </a:t>
            </a:r>
            <a:r>
              <a:rPr lang="en-ID" sz="1800" dirty="0" err="1"/>
              <a:t>bahasa</a:t>
            </a:r>
            <a:r>
              <a:rPr lang="en-ID" sz="1800" dirty="0"/>
              <a:t> </a:t>
            </a:r>
            <a:r>
              <a:rPr lang="en-ID" sz="1800" dirty="0" err="1"/>
              <a:t>pemrograman</a:t>
            </a:r>
            <a:r>
              <a:rPr lang="en-ID" sz="1800" dirty="0"/>
              <a:t> Java </a:t>
            </a:r>
            <a:r>
              <a:rPr lang="en-ID" sz="1800" dirty="0" err="1"/>
              <a:t>dan</a:t>
            </a:r>
            <a:r>
              <a:rPr lang="en-ID" sz="1800" dirty="0"/>
              <a:t> database MySQL. </a:t>
            </a:r>
            <a:r>
              <a:rPr lang="en-ID" sz="1800" dirty="0" err="1"/>
              <a:t>Aplikasi</a:t>
            </a:r>
            <a:r>
              <a:rPr lang="en-ID" sz="1800" dirty="0"/>
              <a:t> </a:t>
            </a:r>
            <a:r>
              <a:rPr lang="en-ID" sz="1800" dirty="0" err="1"/>
              <a:t>ini</a:t>
            </a:r>
            <a:r>
              <a:rPr lang="en-ID" sz="1800" dirty="0"/>
              <a:t> </a:t>
            </a:r>
            <a:r>
              <a:rPr lang="en-ID" sz="1800" dirty="0" err="1"/>
              <a:t>akan</a:t>
            </a:r>
            <a:r>
              <a:rPr lang="en-ID" sz="1800" dirty="0"/>
              <a:t> </a:t>
            </a:r>
            <a:r>
              <a:rPr lang="en-ID" sz="1800" dirty="0" err="1"/>
              <a:t>sangat</a:t>
            </a:r>
            <a:r>
              <a:rPr lang="en-ID" sz="1800" dirty="0"/>
              <a:t> </a:t>
            </a:r>
            <a:r>
              <a:rPr lang="en-ID" sz="1800" dirty="0" err="1"/>
              <a:t>berguna</a:t>
            </a:r>
            <a:r>
              <a:rPr lang="en-ID" sz="1800" dirty="0"/>
              <a:t> </a:t>
            </a:r>
            <a:r>
              <a:rPr lang="en-ID" sz="1800" dirty="0" err="1"/>
              <a:t>bagi</a:t>
            </a:r>
            <a:r>
              <a:rPr lang="en-ID" sz="1800" dirty="0"/>
              <a:t> </a:t>
            </a:r>
            <a:r>
              <a:rPr lang="id-ID" sz="1800" dirty="0"/>
              <a:t>calon peminat </a:t>
            </a:r>
            <a:r>
              <a:rPr lang="en-ID" sz="1800" dirty="0"/>
              <a:t>yang </a:t>
            </a:r>
            <a:r>
              <a:rPr lang="en-ID" sz="1800" dirty="0" err="1"/>
              <a:t>ingin</a:t>
            </a:r>
            <a:r>
              <a:rPr lang="en-ID" sz="1800" dirty="0"/>
              <a:t> </a:t>
            </a:r>
            <a:r>
              <a:rPr lang="en-ID" sz="1800" dirty="0" err="1"/>
              <a:t>mencari</a:t>
            </a:r>
            <a:r>
              <a:rPr lang="en-ID" sz="1800" dirty="0"/>
              <a:t> </a:t>
            </a:r>
            <a:r>
              <a:rPr lang="en-ID" sz="1800" dirty="0" err="1"/>
              <a:t>informasi</a:t>
            </a:r>
            <a:r>
              <a:rPr lang="en-ID" sz="1800" dirty="0"/>
              <a:t> </a:t>
            </a:r>
            <a:r>
              <a:rPr lang="en-ID" sz="1800" dirty="0" err="1"/>
              <a:t>tentang</a:t>
            </a:r>
            <a:r>
              <a:rPr lang="en-ID" sz="1800" dirty="0"/>
              <a:t> </a:t>
            </a:r>
            <a:r>
              <a:rPr lang="id-ID" sz="1800" dirty="0"/>
              <a:t>tempat penginapan yang minimalis, biasa ataupun mewah sekalipun</a:t>
            </a:r>
            <a:r>
              <a:rPr lang="en-ID" sz="1800" dirty="0"/>
              <a:t>. </a:t>
            </a:r>
            <a:r>
              <a:rPr lang="en-US" sz="1800" dirty="0"/>
              <a:t/>
            </a:r>
            <a:br>
              <a:rPr lang="en-US" sz="1800" dirty="0"/>
            </a:br>
            <a:r>
              <a:rPr lang="en-US" sz="1800" dirty="0"/>
              <a:t/>
            </a:r>
            <a:br>
              <a:rPr lang="en-US" sz="1800" dirty="0"/>
            </a:br>
            <a:endParaRPr sz="1800" dirty="0"/>
          </a:p>
        </p:txBody>
      </p:sp>
      <p:grpSp>
        <p:nvGrpSpPr>
          <p:cNvPr id="827" name="Google Shape;827;p35"/>
          <p:cNvGrpSpPr/>
          <p:nvPr/>
        </p:nvGrpSpPr>
        <p:grpSpPr>
          <a:xfrm>
            <a:off x="6275049" y="1382979"/>
            <a:ext cx="2377553" cy="2377553"/>
            <a:chOff x="6198197" y="1098851"/>
            <a:chExt cx="2945797" cy="2945797"/>
          </a:xfrm>
        </p:grpSpPr>
        <p:sp>
          <p:nvSpPr>
            <p:cNvPr id="828" name="Google Shape;828;p35"/>
            <p:cNvSpPr/>
            <p:nvPr/>
          </p:nvSpPr>
          <p:spPr>
            <a:xfrm>
              <a:off x="7315562" y="1098851"/>
              <a:ext cx="1218960" cy="1218960"/>
            </a:xfrm>
            <a:custGeom>
              <a:avLst/>
              <a:gdLst/>
              <a:ahLst/>
              <a:cxnLst/>
              <a:rect l="l" t="t" r="r" b="b"/>
              <a:pathLst>
                <a:path w="78289" h="78289" extrusionOk="0">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7213984" y="2419374"/>
              <a:ext cx="355541" cy="152384"/>
            </a:xfrm>
            <a:custGeom>
              <a:avLst/>
              <a:gdLst/>
              <a:ahLst/>
              <a:cxnLst/>
              <a:rect l="l" t="t" r="r" b="b"/>
              <a:pathLst>
                <a:path w="22835" h="9787" extrusionOk="0">
                  <a:moveTo>
                    <a:pt x="1" y="1"/>
                  </a:moveTo>
                  <a:lnTo>
                    <a:pt x="1" y="9787"/>
                  </a:lnTo>
                  <a:lnTo>
                    <a:pt x="22835" y="9787"/>
                  </a:lnTo>
                  <a:lnTo>
                    <a:pt x="22835" y="1"/>
                  </a:lnTo>
                  <a:close/>
                </a:path>
              </a:pathLst>
            </a:custGeom>
            <a:solidFill>
              <a:srgbClr val="4B6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6283022" y="3307176"/>
              <a:ext cx="698875" cy="536854"/>
            </a:xfrm>
            <a:custGeom>
              <a:avLst/>
              <a:gdLst/>
              <a:ahLst/>
              <a:cxnLst/>
              <a:rect l="l" t="t" r="r" b="b"/>
              <a:pathLst>
                <a:path w="44886" h="34480" extrusionOk="0">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6807669" y="3130425"/>
              <a:ext cx="406330" cy="914224"/>
            </a:xfrm>
            <a:custGeom>
              <a:avLst/>
              <a:gdLst/>
              <a:ahLst/>
              <a:cxnLst/>
              <a:rect l="l" t="t" r="r" b="b"/>
              <a:pathLst>
                <a:path w="26097" h="58717" extrusionOk="0">
                  <a:moveTo>
                    <a:pt x="1" y="0"/>
                  </a:moveTo>
                  <a:lnTo>
                    <a:pt x="19573" y="58716"/>
                  </a:lnTo>
                  <a:lnTo>
                    <a:pt x="26097" y="58716"/>
                  </a:lnTo>
                  <a:lnTo>
                    <a:pt x="143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6198197" y="3130425"/>
              <a:ext cx="406330" cy="914224"/>
            </a:xfrm>
            <a:custGeom>
              <a:avLst/>
              <a:gdLst/>
              <a:ahLst/>
              <a:cxnLst/>
              <a:rect l="l" t="t" r="r" b="b"/>
              <a:pathLst>
                <a:path w="26097" h="58717" extrusionOk="0">
                  <a:moveTo>
                    <a:pt x="11744" y="0"/>
                  </a:moveTo>
                  <a:lnTo>
                    <a:pt x="1" y="58716"/>
                  </a:lnTo>
                  <a:lnTo>
                    <a:pt x="6525" y="58716"/>
                  </a:lnTo>
                  <a:lnTo>
                    <a:pt x="26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6198197" y="2267006"/>
              <a:ext cx="1371328" cy="1015802"/>
            </a:xfrm>
            <a:custGeom>
              <a:avLst/>
              <a:gdLst/>
              <a:ahLst/>
              <a:cxnLst/>
              <a:rect l="l" t="t" r="r" b="b"/>
              <a:pathLst>
                <a:path w="88075" h="65241" extrusionOk="0">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6706090"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7925034" y="3841476"/>
              <a:ext cx="507909" cy="203173"/>
            </a:xfrm>
            <a:custGeom>
              <a:avLst/>
              <a:gdLst/>
              <a:ahLst/>
              <a:cxnLst/>
              <a:rect l="l" t="t" r="r" b="b"/>
              <a:pathLst>
                <a:path w="32621" h="13049" extrusionOk="0">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6283022" y="1962270"/>
              <a:ext cx="1184924" cy="812645"/>
            </a:xfrm>
            <a:custGeom>
              <a:avLst/>
              <a:gdLst/>
              <a:ahLst/>
              <a:cxnLst/>
              <a:rect l="l" t="t" r="r" b="b"/>
              <a:pathLst>
                <a:path w="76103"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6283022" y="1962270"/>
              <a:ext cx="945706" cy="812645"/>
            </a:xfrm>
            <a:custGeom>
              <a:avLst/>
              <a:gdLst/>
              <a:ahLst/>
              <a:cxnLst/>
              <a:rect l="l" t="t" r="r" b="b"/>
              <a:pathLst>
                <a:path w="60739"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6756880" y="2571742"/>
              <a:ext cx="2387115" cy="203173"/>
            </a:xfrm>
            <a:custGeom>
              <a:avLst/>
              <a:gdLst/>
              <a:ahLst/>
              <a:cxnLst/>
              <a:rect l="l" t="t" r="r" b="b"/>
              <a:pathLst>
                <a:path w="153315" h="13049" extrusionOk="0">
                  <a:moveTo>
                    <a:pt x="1" y="1"/>
                  </a:moveTo>
                  <a:lnTo>
                    <a:pt x="1" y="13049"/>
                  </a:lnTo>
                  <a:lnTo>
                    <a:pt x="153314" y="13049"/>
                  </a:lnTo>
                  <a:lnTo>
                    <a:pt x="15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5"/>
            <p:cNvSpPr/>
            <p:nvPr/>
          </p:nvSpPr>
          <p:spPr>
            <a:xfrm>
              <a:off x="6381051" y="2302942"/>
              <a:ext cx="141718" cy="131302"/>
            </a:xfrm>
            <a:custGeom>
              <a:avLst/>
              <a:gdLst/>
              <a:ahLst/>
              <a:cxnLst/>
              <a:rect l="l" t="t" r="r" b="b"/>
              <a:pathLst>
                <a:path w="9102" h="8433" extrusionOk="0">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5"/>
            <p:cNvSpPr/>
            <p:nvPr/>
          </p:nvSpPr>
          <p:spPr>
            <a:xfrm>
              <a:off x="6498371" y="2115152"/>
              <a:ext cx="176766" cy="166724"/>
            </a:xfrm>
            <a:custGeom>
              <a:avLst/>
              <a:gdLst/>
              <a:ahLst/>
              <a:cxnLst/>
              <a:rect l="l" t="t" r="r" b="b"/>
              <a:pathLst>
                <a:path w="11353" h="10708" extrusionOk="0">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6655301" y="1809902"/>
              <a:ext cx="203173" cy="304752"/>
            </a:xfrm>
            <a:custGeom>
              <a:avLst/>
              <a:gdLst/>
              <a:ahLst/>
              <a:cxnLst/>
              <a:rect l="l" t="t" r="r" b="b"/>
              <a:pathLst>
                <a:path w="13049" h="19573" extrusionOk="0">
                  <a:moveTo>
                    <a:pt x="1" y="1"/>
                  </a:moveTo>
                  <a:lnTo>
                    <a:pt x="1" y="13049"/>
                  </a:lnTo>
                  <a:lnTo>
                    <a:pt x="6525" y="19573"/>
                  </a:lnTo>
                  <a:lnTo>
                    <a:pt x="13049" y="13049"/>
                  </a:lnTo>
                  <a:lnTo>
                    <a:pt x="13049"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6502933" y="2267006"/>
              <a:ext cx="761856" cy="304752"/>
            </a:xfrm>
            <a:custGeom>
              <a:avLst/>
              <a:gdLst/>
              <a:ahLst/>
              <a:cxnLst/>
              <a:rect l="l" t="t" r="r" b="b"/>
              <a:pathLst>
                <a:path w="48931" h="19573" extrusionOk="0">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7518720" y="2063849"/>
              <a:ext cx="457120" cy="507909"/>
            </a:xfrm>
            <a:custGeom>
              <a:avLst/>
              <a:gdLst/>
              <a:ahLst/>
              <a:cxnLst/>
              <a:rect l="l" t="t" r="r" b="b"/>
              <a:pathLst>
                <a:path w="29359" h="32621" extrusionOk="0">
                  <a:moveTo>
                    <a:pt x="6525" y="1"/>
                  </a:moveTo>
                  <a:lnTo>
                    <a:pt x="1" y="32621"/>
                  </a:lnTo>
                  <a:lnTo>
                    <a:pt x="22835" y="32621"/>
                  </a:lnTo>
                  <a:lnTo>
                    <a:pt x="29358"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6401354"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7721877" y="3841476"/>
              <a:ext cx="406330" cy="203173"/>
            </a:xfrm>
            <a:custGeom>
              <a:avLst/>
              <a:gdLst/>
              <a:ahLst/>
              <a:cxnLst/>
              <a:rect l="l" t="t" r="r" b="b"/>
              <a:pathLst>
                <a:path w="26097" h="13049" extrusionOk="0">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5"/>
            <p:cNvSpPr/>
            <p:nvPr/>
          </p:nvSpPr>
          <p:spPr>
            <a:xfrm>
              <a:off x="8128192" y="1555955"/>
              <a:ext cx="1015802" cy="660277"/>
            </a:xfrm>
            <a:custGeom>
              <a:avLst/>
              <a:gdLst/>
              <a:ahLst/>
              <a:cxnLst/>
              <a:rect l="l" t="t" r="r" b="b"/>
              <a:pathLst>
                <a:path w="65241" h="42407" extrusionOk="0">
                  <a:moveTo>
                    <a:pt x="0" y="1"/>
                  </a:moveTo>
                  <a:lnTo>
                    <a:pt x="0" y="42407"/>
                  </a:lnTo>
                  <a:lnTo>
                    <a:pt x="65240" y="42407"/>
                  </a:lnTo>
                  <a:lnTo>
                    <a:pt x="65240" y="1"/>
                  </a:lnTo>
                  <a:close/>
                </a:path>
              </a:pathLst>
            </a:custGeom>
            <a:solidFill>
              <a:srgbClr val="809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5"/>
            <p:cNvSpPr/>
            <p:nvPr/>
          </p:nvSpPr>
          <p:spPr>
            <a:xfrm>
              <a:off x="8178981" y="1962270"/>
              <a:ext cx="609488" cy="609488"/>
            </a:xfrm>
            <a:custGeom>
              <a:avLst/>
              <a:gdLst/>
              <a:ahLst/>
              <a:cxnLst/>
              <a:rect l="l" t="t" r="r" b="b"/>
              <a:pathLst>
                <a:path w="39145" h="39145" extrusionOk="0">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5"/>
            <p:cNvSpPr/>
            <p:nvPr/>
          </p:nvSpPr>
          <p:spPr>
            <a:xfrm>
              <a:off x="8483717" y="2774900"/>
              <a:ext cx="406330" cy="203173"/>
            </a:xfrm>
            <a:custGeom>
              <a:avLst/>
              <a:gdLst/>
              <a:ahLst/>
              <a:cxnLst/>
              <a:rect l="l" t="t" r="r" b="b"/>
              <a:pathLst>
                <a:path w="26097" h="13049" extrusionOk="0">
                  <a:moveTo>
                    <a:pt x="0" y="1"/>
                  </a:moveTo>
                  <a:lnTo>
                    <a:pt x="0" y="13048"/>
                  </a:lnTo>
                  <a:lnTo>
                    <a:pt x="26096" y="13048"/>
                  </a:lnTo>
                  <a:lnTo>
                    <a:pt x="26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5"/>
            <p:cNvSpPr/>
            <p:nvPr/>
          </p:nvSpPr>
          <p:spPr>
            <a:xfrm>
              <a:off x="8636085" y="2774900"/>
              <a:ext cx="101594" cy="203173"/>
            </a:xfrm>
            <a:custGeom>
              <a:avLst/>
              <a:gdLst/>
              <a:ahLst/>
              <a:cxnLst/>
              <a:rect l="l" t="t" r="r" b="b"/>
              <a:pathLst>
                <a:path w="6525" h="13049" extrusionOk="0">
                  <a:moveTo>
                    <a:pt x="0" y="1"/>
                  </a:moveTo>
                  <a:lnTo>
                    <a:pt x="0" y="13048"/>
                  </a:lnTo>
                  <a:lnTo>
                    <a:pt x="6524" y="13048"/>
                  </a:lnTo>
                  <a:lnTo>
                    <a:pt x="6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5"/>
            <p:cNvSpPr/>
            <p:nvPr/>
          </p:nvSpPr>
          <p:spPr>
            <a:xfrm>
              <a:off x="8331349" y="2978057"/>
              <a:ext cx="355541" cy="1066592"/>
            </a:xfrm>
            <a:custGeom>
              <a:avLst/>
              <a:gdLst/>
              <a:ahLst/>
              <a:cxnLst/>
              <a:rect l="l" t="t" r="r" b="b"/>
              <a:pathLst>
                <a:path w="22835" h="68503" extrusionOk="0">
                  <a:moveTo>
                    <a:pt x="9786" y="0"/>
                  </a:moveTo>
                  <a:lnTo>
                    <a:pt x="0" y="68502"/>
                  </a:lnTo>
                  <a:lnTo>
                    <a:pt x="9786" y="68502"/>
                  </a:lnTo>
                  <a:lnTo>
                    <a:pt x="22834"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5"/>
            <p:cNvSpPr/>
            <p:nvPr/>
          </p:nvSpPr>
          <p:spPr>
            <a:xfrm>
              <a:off x="8686875" y="2978057"/>
              <a:ext cx="355541" cy="1066592"/>
            </a:xfrm>
            <a:custGeom>
              <a:avLst/>
              <a:gdLst/>
              <a:ahLst/>
              <a:cxnLst/>
              <a:rect l="l" t="t" r="r" b="b"/>
              <a:pathLst>
                <a:path w="22835" h="68503" extrusionOk="0">
                  <a:moveTo>
                    <a:pt x="0" y="0"/>
                  </a:moveTo>
                  <a:lnTo>
                    <a:pt x="13048" y="68502"/>
                  </a:lnTo>
                  <a:lnTo>
                    <a:pt x="22834" y="68502"/>
                  </a:lnTo>
                  <a:lnTo>
                    <a:pt x="13048"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5"/>
            <p:cNvSpPr/>
            <p:nvPr/>
          </p:nvSpPr>
          <p:spPr>
            <a:xfrm>
              <a:off x="6960037" y="2774900"/>
              <a:ext cx="406330" cy="203173"/>
            </a:xfrm>
            <a:custGeom>
              <a:avLst/>
              <a:gdLst/>
              <a:ahLst/>
              <a:cxnLst/>
              <a:rect l="l" t="t" r="r" b="b"/>
              <a:pathLst>
                <a:path w="26097" h="13049" extrusionOk="0">
                  <a:moveTo>
                    <a:pt x="1" y="1"/>
                  </a:moveTo>
                  <a:lnTo>
                    <a:pt x="1" y="13048"/>
                  </a:lnTo>
                  <a:lnTo>
                    <a:pt x="26097" y="13048"/>
                  </a:lnTo>
                  <a:lnTo>
                    <a:pt x="260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5"/>
            <p:cNvSpPr/>
            <p:nvPr/>
          </p:nvSpPr>
          <p:spPr>
            <a:xfrm>
              <a:off x="7112405" y="2774900"/>
              <a:ext cx="101594" cy="203173"/>
            </a:xfrm>
            <a:custGeom>
              <a:avLst/>
              <a:gdLst/>
              <a:ahLst/>
              <a:cxnLst/>
              <a:rect l="l" t="t" r="r" b="b"/>
              <a:pathLst>
                <a:path w="6525" h="13049" extrusionOk="0">
                  <a:moveTo>
                    <a:pt x="1" y="1"/>
                  </a:moveTo>
                  <a:lnTo>
                    <a:pt x="1" y="13048"/>
                  </a:lnTo>
                  <a:lnTo>
                    <a:pt x="6525" y="13048"/>
                  </a:lnTo>
                  <a:lnTo>
                    <a:pt x="6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5"/>
            <p:cNvSpPr/>
            <p:nvPr/>
          </p:nvSpPr>
          <p:spPr>
            <a:xfrm>
              <a:off x="6807669" y="2978057"/>
              <a:ext cx="355541" cy="1066592"/>
            </a:xfrm>
            <a:custGeom>
              <a:avLst/>
              <a:gdLst/>
              <a:ahLst/>
              <a:cxnLst/>
              <a:rect l="l" t="t" r="r" b="b"/>
              <a:pathLst>
                <a:path w="22835" h="68503" extrusionOk="0">
                  <a:moveTo>
                    <a:pt x="9787" y="0"/>
                  </a:moveTo>
                  <a:lnTo>
                    <a:pt x="1" y="68502"/>
                  </a:lnTo>
                  <a:lnTo>
                    <a:pt x="9787" y="68502"/>
                  </a:lnTo>
                  <a:lnTo>
                    <a:pt x="22835"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5"/>
            <p:cNvSpPr/>
            <p:nvPr/>
          </p:nvSpPr>
          <p:spPr>
            <a:xfrm>
              <a:off x="7163194" y="2978057"/>
              <a:ext cx="355541" cy="1066592"/>
            </a:xfrm>
            <a:custGeom>
              <a:avLst/>
              <a:gdLst/>
              <a:ahLst/>
              <a:cxnLst/>
              <a:rect l="l" t="t" r="r" b="b"/>
              <a:pathLst>
                <a:path w="22835" h="68503" extrusionOk="0">
                  <a:moveTo>
                    <a:pt x="1" y="0"/>
                  </a:moveTo>
                  <a:lnTo>
                    <a:pt x="13049" y="68502"/>
                  </a:lnTo>
                  <a:lnTo>
                    <a:pt x="22835" y="68502"/>
                  </a:lnTo>
                  <a:lnTo>
                    <a:pt x="13049"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5"/>
            <p:cNvSpPr/>
            <p:nvPr/>
          </p:nvSpPr>
          <p:spPr>
            <a:xfrm>
              <a:off x="6706090" y="1809902"/>
              <a:ext cx="152384" cy="203173"/>
            </a:xfrm>
            <a:custGeom>
              <a:avLst/>
              <a:gdLst/>
              <a:ahLst/>
              <a:cxnLst/>
              <a:rect l="l" t="t" r="r" b="b"/>
              <a:pathLst>
                <a:path w="9787" h="13049" extrusionOk="0">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5"/>
            <p:cNvSpPr/>
            <p:nvPr/>
          </p:nvSpPr>
          <p:spPr>
            <a:xfrm>
              <a:off x="6502933" y="1505166"/>
              <a:ext cx="304752" cy="304752"/>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5"/>
            <p:cNvSpPr/>
            <p:nvPr/>
          </p:nvSpPr>
          <p:spPr>
            <a:xfrm>
              <a:off x="6655301" y="1606745"/>
              <a:ext cx="203173" cy="203173"/>
            </a:xfrm>
            <a:custGeom>
              <a:avLst/>
              <a:gdLst/>
              <a:ahLst/>
              <a:cxnLst/>
              <a:rect l="l" t="t" r="r" b="b"/>
              <a:pathLst>
                <a:path w="13049" h="13049" extrusionOk="0">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5"/>
            <p:cNvSpPr/>
            <p:nvPr/>
          </p:nvSpPr>
          <p:spPr>
            <a:xfrm>
              <a:off x="6655301" y="1708323"/>
              <a:ext cx="203173" cy="253962"/>
            </a:xfrm>
            <a:custGeom>
              <a:avLst/>
              <a:gdLst/>
              <a:ahLst/>
              <a:cxnLst/>
              <a:rect l="l" t="t" r="r" b="b"/>
              <a:pathLst>
                <a:path w="13049" h="16311" extrusionOk="0">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28"/>
        <p:cNvGrpSpPr/>
        <p:nvPr/>
      </p:nvGrpSpPr>
      <p:grpSpPr>
        <a:xfrm>
          <a:off x="0" y="0"/>
          <a:ext cx="0" cy="0"/>
          <a:chOff x="0" y="0"/>
          <a:chExt cx="0" cy="0"/>
        </a:xfrm>
      </p:grpSpPr>
      <p:sp>
        <p:nvSpPr>
          <p:cNvPr id="929" name="Google Shape;929;p41"/>
          <p:cNvSpPr txBox="1">
            <a:spLocks noGrp="1"/>
          </p:cNvSpPr>
          <p:nvPr>
            <p:ph type="title"/>
          </p:nvPr>
        </p:nvSpPr>
        <p:spPr>
          <a:xfrm>
            <a:off x="2575683" y="353162"/>
            <a:ext cx="3494530" cy="1234800"/>
          </a:xfrm>
          <a:prstGeom prst="rect">
            <a:avLst/>
          </a:prstGeom>
        </p:spPr>
        <p:txBody>
          <a:bodyPr spcFirstLastPara="1" wrap="square" lIns="91425" tIns="91425" rIns="91425" bIns="91425" anchor="ctr" anchorCtr="0">
            <a:noAutofit/>
          </a:bodyPr>
          <a:lstStyle/>
          <a:p>
            <a:r>
              <a:rPr lang="id-ID" sz="2400" dirty="0" smtClean="0"/>
              <a:t>Kebutuhan </a:t>
            </a:r>
            <a:r>
              <a:rPr lang="en-ID" sz="2400" dirty="0" err="1"/>
              <a:t>Perangkat</a:t>
            </a:r>
            <a:r>
              <a:rPr lang="en-ID" sz="2400" dirty="0"/>
              <a:t> </a:t>
            </a:r>
            <a:r>
              <a:rPr lang="en-ID" sz="2400" dirty="0" err="1"/>
              <a:t>Lunak</a:t>
            </a:r>
            <a:r>
              <a:rPr lang="en-US" sz="2400" dirty="0"/>
              <a:t/>
            </a:r>
            <a:br>
              <a:rPr lang="en-US" sz="2400" dirty="0"/>
            </a:br>
            <a:endParaRPr sz="2400" dirty="0"/>
          </a:p>
        </p:txBody>
      </p:sp>
      <p:sp>
        <p:nvSpPr>
          <p:cNvPr id="930" name="Google Shape;930;p41"/>
          <p:cNvSpPr txBox="1">
            <a:spLocks noGrp="1"/>
          </p:cNvSpPr>
          <p:nvPr>
            <p:ph type="title" idx="2"/>
          </p:nvPr>
        </p:nvSpPr>
        <p:spPr>
          <a:xfrm>
            <a:off x="2755469" y="970562"/>
            <a:ext cx="4216524" cy="3985592"/>
          </a:xfrm>
          <a:prstGeom prst="rect">
            <a:avLst/>
          </a:prstGeom>
        </p:spPr>
        <p:txBody>
          <a:bodyPr spcFirstLastPara="1" wrap="square" lIns="91425" tIns="91425" rIns="91425" bIns="91425" anchor="ctr" anchorCtr="0">
            <a:noAutofit/>
          </a:bodyPr>
          <a:lstStyle/>
          <a:p>
            <a:pPr lvl="1" algn="l"/>
            <a:r>
              <a:rPr lang="en-ID" sz="2300" dirty="0" smtClean="0"/>
              <a:t>1. </a:t>
            </a:r>
            <a:r>
              <a:rPr lang="en-ID" sz="2300" dirty="0" err="1" smtClean="0"/>
              <a:t>Netbeans</a:t>
            </a:r>
            <a:r>
              <a:rPr lang="en-ID" sz="2300" dirty="0" smtClean="0"/>
              <a:t> </a:t>
            </a:r>
            <a:r>
              <a:rPr lang="id-ID" sz="2300" dirty="0"/>
              <a:t>IDE </a:t>
            </a:r>
            <a:r>
              <a:rPr lang="en-ID" sz="2300" dirty="0"/>
              <a:t>8</a:t>
            </a:r>
            <a:r>
              <a:rPr lang="id-ID" sz="2300" dirty="0"/>
              <a:t>.2</a:t>
            </a:r>
            <a:r>
              <a:rPr lang="en-US" sz="2300" dirty="0"/>
              <a:t/>
            </a:r>
            <a:br>
              <a:rPr lang="en-US" sz="2300" dirty="0"/>
            </a:br>
            <a:r>
              <a:rPr lang="en-US" sz="2300" dirty="0" smtClean="0"/>
              <a:t>2. </a:t>
            </a:r>
            <a:r>
              <a:rPr lang="en-ID" sz="2300" dirty="0" smtClean="0"/>
              <a:t>Java </a:t>
            </a:r>
            <a:r>
              <a:rPr lang="id-ID" sz="2300" dirty="0"/>
              <a:t>Version 8 Update 111 </a:t>
            </a:r>
            <a:r>
              <a:rPr lang="en-US" sz="2300" dirty="0" smtClean="0"/>
              <a:t>     </a:t>
            </a:r>
            <a:r>
              <a:rPr lang="id-ID" sz="2300" dirty="0" smtClean="0"/>
              <a:t>(</a:t>
            </a:r>
            <a:r>
              <a:rPr lang="id-ID" sz="2300" dirty="0"/>
              <a:t>build 1.8.0_111-b14)</a:t>
            </a:r>
            <a:r>
              <a:rPr lang="en-US" sz="2300" dirty="0"/>
              <a:t/>
            </a:r>
            <a:br>
              <a:rPr lang="en-US" sz="2300" dirty="0"/>
            </a:br>
            <a:r>
              <a:rPr lang="en-US" sz="2300" dirty="0" smtClean="0"/>
              <a:t>3. </a:t>
            </a:r>
            <a:r>
              <a:rPr lang="en-ID" sz="2300" dirty="0" err="1" smtClean="0"/>
              <a:t>Xampp</a:t>
            </a:r>
            <a:r>
              <a:rPr lang="en-ID" sz="2300" dirty="0"/>
              <a:t> </a:t>
            </a:r>
            <a:r>
              <a:rPr lang="id-ID" sz="2300" dirty="0"/>
              <a:t>V3.3.0</a:t>
            </a:r>
            <a:r>
              <a:rPr lang="en-US" sz="2300" dirty="0"/>
              <a:t/>
            </a:r>
            <a:br>
              <a:rPr lang="en-US" sz="2300" dirty="0"/>
            </a:br>
            <a:r>
              <a:rPr lang="en-US" sz="2300" dirty="0" smtClean="0"/>
              <a:t>4. </a:t>
            </a:r>
            <a:r>
              <a:rPr lang="en-ID" sz="2300" dirty="0" err="1" smtClean="0"/>
              <a:t>PhpMyAdmin</a:t>
            </a:r>
            <a:r>
              <a:rPr lang="en-US" sz="2300" dirty="0"/>
              <a:t/>
            </a:r>
            <a:br>
              <a:rPr lang="en-US" sz="2300" dirty="0"/>
            </a:br>
            <a:r>
              <a:rPr lang="en-US" sz="2300" dirty="0" smtClean="0"/>
              <a:t>5. </a:t>
            </a:r>
            <a:r>
              <a:rPr lang="en-ID" sz="2300" dirty="0" smtClean="0"/>
              <a:t>MySQL</a:t>
            </a:r>
            <a:r>
              <a:rPr lang="en-US" sz="2300" dirty="0"/>
              <a:t/>
            </a:r>
            <a:br>
              <a:rPr lang="en-US" sz="2300" dirty="0"/>
            </a:br>
            <a:r>
              <a:rPr lang="id-ID" sz="2300" dirty="0"/>
              <a:t>	</a:t>
            </a:r>
            <a:endParaRPr sz="2300" dirty="0"/>
          </a:p>
        </p:txBody>
      </p:sp>
      <p:grpSp>
        <p:nvGrpSpPr>
          <p:cNvPr id="931" name="Google Shape;931;p41"/>
          <p:cNvGrpSpPr/>
          <p:nvPr/>
        </p:nvGrpSpPr>
        <p:grpSpPr>
          <a:xfrm>
            <a:off x="6351340" y="1383010"/>
            <a:ext cx="2301266" cy="2377467"/>
            <a:chOff x="6945936" y="1456203"/>
            <a:chExt cx="2159597" cy="2231107"/>
          </a:xfrm>
        </p:grpSpPr>
        <p:sp>
          <p:nvSpPr>
            <p:cNvPr id="932" name="Google Shape;932;p41"/>
            <p:cNvSpPr/>
            <p:nvPr/>
          </p:nvSpPr>
          <p:spPr>
            <a:xfrm>
              <a:off x="7643769" y="1456203"/>
              <a:ext cx="1461763" cy="1846434"/>
            </a:xfrm>
            <a:custGeom>
              <a:avLst/>
              <a:gdLst/>
              <a:ahLst/>
              <a:cxnLst/>
              <a:rect l="l" t="t" r="r" b="b"/>
              <a:pathLst>
                <a:path w="123957" h="156577" extrusionOk="0">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a:off x="7451434" y="1648538"/>
              <a:ext cx="1461763" cy="1846434"/>
            </a:xfrm>
            <a:custGeom>
              <a:avLst/>
              <a:gdLst/>
              <a:ahLst/>
              <a:cxnLst/>
              <a:rect l="l" t="t" r="r" b="b"/>
              <a:pathLst>
                <a:path w="123957" h="156577" extrusionOk="0">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a:off x="7259100" y="1840875"/>
              <a:ext cx="1487174" cy="1846434"/>
            </a:xfrm>
            <a:custGeom>
              <a:avLst/>
              <a:gdLst/>
              <a:ahLst/>
              <a:cxnLst/>
              <a:rect l="l" t="t" r="r" b="b"/>
              <a:pathLst>
                <a:path w="123957" h="156577" extrusionOk="0">
                  <a:moveTo>
                    <a:pt x="1" y="1"/>
                  </a:moveTo>
                  <a:lnTo>
                    <a:pt x="1" y="156576"/>
                  </a:lnTo>
                  <a:lnTo>
                    <a:pt x="123956" y="156576"/>
                  </a:lnTo>
                  <a:lnTo>
                    <a:pt x="123956" y="27043"/>
                  </a:lnTo>
                  <a:lnTo>
                    <a:pt x="98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a:off x="6945936" y="2917954"/>
              <a:ext cx="769354" cy="769354"/>
            </a:xfrm>
            <a:custGeom>
              <a:avLst/>
              <a:gdLst/>
              <a:ahLst/>
              <a:cxnLst/>
              <a:rect l="l" t="t" r="r" b="b"/>
              <a:pathLst>
                <a:path w="65241" h="65241" extrusionOk="0">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a:off x="7215206" y="3187224"/>
              <a:ext cx="230815" cy="230815"/>
            </a:xfrm>
            <a:custGeom>
              <a:avLst/>
              <a:gdLst/>
              <a:ahLst/>
              <a:cxnLst/>
              <a:rect l="l" t="t" r="r" b="b"/>
              <a:pathLst>
                <a:path w="19573" h="19573" extrusionOk="0">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a:off x="7489901" y="1994743"/>
              <a:ext cx="307749" cy="307749"/>
            </a:xfrm>
            <a:custGeom>
              <a:avLst/>
              <a:gdLst/>
              <a:ahLst/>
              <a:cxnLst/>
              <a:rect l="l" t="t" r="r" b="b"/>
              <a:pathLst>
                <a:path w="26097" h="26097" extrusionOk="0">
                  <a:moveTo>
                    <a:pt x="1" y="1"/>
                  </a:moveTo>
                  <a:lnTo>
                    <a:pt x="1" y="26097"/>
                  </a:lnTo>
                  <a:lnTo>
                    <a:pt x="26097" y="26097"/>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a:off x="7489901" y="2533283"/>
              <a:ext cx="307749" cy="307749"/>
            </a:xfrm>
            <a:custGeom>
              <a:avLst/>
              <a:gdLst/>
              <a:ahLst/>
              <a:cxnLst/>
              <a:rect l="l" t="t" r="r" b="b"/>
              <a:pathLst>
                <a:path w="26097" h="26097" extrusionOk="0">
                  <a:moveTo>
                    <a:pt x="1" y="1"/>
                  </a:moveTo>
                  <a:lnTo>
                    <a:pt x="1" y="26096"/>
                  </a:lnTo>
                  <a:lnTo>
                    <a:pt x="26097" y="26096"/>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a:off x="8259243" y="3148757"/>
              <a:ext cx="307749" cy="307749"/>
            </a:xfrm>
            <a:custGeom>
              <a:avLst/>
              <a:gdLst/>
              <a:ahLst/>
              <a:cxnLst/>
              <a:rect l="l" t="t" r="r" b="b"/>
              <a:pathLst>
                <a:path w="26097" h="26097" extrusionOk="0">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a:off x="7913039" y="1956275"/>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a:off x="7913039" y="2110144"/>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a:off x="7913039" y="2264013"/>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a:off x="7913039" y="2494815"/>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a:off x="7913039" y="2648684"/>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a:off x="7913039" y="2802552"/>
              <a:ext cx="615486" cy="76946"/>
            </a:xfrm>
            <a:custGeom>
              <a:avLst/>
              <a:gdLst/>
              <a:ahLst/>
              <a:cxnLst/>
              <a:rect l="l" t="t" r="r" b="b"/>
              <a:pathLst>
                <a:path w="52193" h="6525" extrusionOk="0">
                  <a:moveTo>
                    <a:pt x="1" y="0"/>
                  </a:moveTo>
                  <a:lnTo>
                    <a:pt x="1" y="6524"/>
                  </a:lnTo>
                  <a:lnTo>
                    <a:pt x="52192" y="6524"/>
                  </a:lnTo>
                  <a:lnTo>
                    <a:pt x="52192"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a:off x="7797638" y="3110290"/>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a:off x="7797638" y="3264158"/>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a:off x="7797638" y="3418027"/>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a:off x="8413100" y="1828800"/>
              <a:ext cx="333193" cy="319819"/>
            </a:xfrm>
            <a:custGeom>
              <a:avLst/>
              <a:gdLst/>
              <a:ahLst/>
              <a:cxnLst/>
              <a:rect l="l" t="t" r="r" b="b"/>
              <a:pathLst>
                <a:path w="26097" h="26097" extrusionOk="0">
                  <a:moveTo>
                    <a:pt x="0" y="1"/>
                  </a:moveTo>
                  <a:lnTo>
                    <a:pt x="0" y="26097"/>
                  </a:lnTo>
                  <a:lnTo>
                    <a:pt x="26096" y="26097"/>
                  </a:lnTo>
                  <a:lnTo>
                    <a:pt x="0" y="1"/>
                  </a:lnTo>
                  <a:close/>
                </a:path>
              </a:pathLst>
            </a:custGeom>
            <a:solidFill>
              <a:srgbClr val="BBBFFF"/>
            </a:solidFill>
            <a:ln w="9525" cap="flat" cmpd="sng">
              <a:solidFill>
                <a:srgbClr val="BBB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41"/>
          <p:cNvSpPr txBox="1">
            <a:spLocks noGrp="1"/>
          </p:cNvSpPr>
          <p:nvPr>
            <p:ph type="title"/>
          </p:nvPr>
        </p:nvSpPr>
        <p:spPr>
          <a:xfrm>
            <a:off x="2575683" y="353162"/>
            <a:ext cx="3494530" cy="1234800"/>
          </a:xfrm>
          <a:prstGeom prst="rect">
            <a:avLst/>
          </a:prstGeom>
        </p:spPr>
        <p:txBody>
          <a:bodyPr spcFirstLastPara="1" wrap="square" lIns="91425" tIns="91425" rIns="91425" bIns="91425" anchor="ctr" anchorCtr="0">
            <a:noAutofit/>
          </a:bodyPr>
          <a:lstStyle/>
          <a:p>
            <a:r>
              <a:rPr lang="id-ID" sz="2400" dirty="0" smtClean="0"/>
              <a:t>Kebutuhan </a:t>
            </a:r>
            <a:r>
              <a:rPr lang="en-ID" sz="2400" dirty="0" err="1" smtClean="0"/>
              <a:t>Perangkat</a:t>
            </a:r>
            <a:r>
              <a:rPr lang="en-ID" sz="2400" dirty="0"/>
              <a:t> </a:t>
            </a:r>
            <a:r>
              <a:rPr lang="en-ID" sz="2400" dirty="0" err="1" smtClean="0"/>
              <a:t>Keras</a:t>
            </a:r>
            <a:r>
              <a:rPr lang="en-US" sz="2400" dirty="0"/>
              <a:t/>
            </a:r>
            <a:br>
              <a:rPr lang="en-US" sz="2400" dirty="0"/>
            </a:br>
            <a:endParaRPr sz="2400" dirty="0"/>
          </a:p>
        </p:txBody>
      </p:sp>
      <p:sp>
        <p:nvSpPr>
          <p:cNvPr id="930" name="Google Shape;930;p41"/>
          <p:cNvSpPr txBox="1">
            <a:spLocks noGrp="1"/>
          </p:cNvSpPr>
          <p:nvPr>
            <p:ph type="title" idx="2"/>
          </p:nvPr>
        </p:nvSpPr>
        <p:spPr>
          <a:xfrm>
            <a:off x="2812869" y="169047"/>
            <a:ext cx="3729000" cy="3985592"/>
          </a:xfrm>
          <a:prstGeom prst="rect">
            <a:avLst/>
          </a:prstGeom>
        </p:spPr>
        <p:txBody>
          <a:bodyPr spcFirstLastPara="1" wrap="square" lIns="91425" tIns="91425" rIns="91425" bIns="91425" anchor="ctr" anchorCtr="0">
            <a:noAutofit/>
          </a:bodyPr>
          <a:lstStyle/>
          <a:p>
            <a:pPr lvl="1" algn="l"/>
            <a:r>
              <a:rPr lang="en-ID" sz="2400" dirty="0"/>
              <a:t>PC/</a:t>
            </a:r>
            <a:r>
              <a:rPr lang="id-ID" sz="2400" dirty="0"/>
              <a:t>L</a:t>
            </a:r>
            <a:r>
              <a:rPr lang="en-ID" sz="2400" dirty="0" err="1"/>
              <a:t>aptop</a:t>
            </a:r>
            <a:r>
              <a:rPr lang="en-ID" sz="2400" dirty="0"/>
              <a:t> </a:t>
            </a:r>
            <a:r>
              <a:rPr lang="id-ID" sz="2400" dirty="0"/>
              <a:t>OS Windows 11 Home Single Language</a:t>
            </a:r>
            <a:endParaRPr sz="2400" dirty="0"/>
          </a:p>
        </p:txBody>
      </p:sp>
      <p:grpSp>
        <p:nvGrpSpPr>
          <p:cNvPr id="931" name="Google Shape;931;p41"/>
          <p:cNvGrpSpPr/>
          <p:nvPr/>
        </p:nvGrpSpPr>
        <p:grpSpPr>
          <a:xfrm>
            <a:off x="6351340" y="1383010"/>
            <a:ext cx="2301266" cy="2377467"/>
            <a:chOff x="6945936" y="1456203"/>
            <a:chExt cx="2159597" cy="2231107"/>
          </a:xfrm>
        </p:grpSpPr>
        <p:sp>
          <p:nvSpPr>
            <p:cNvPr id="932" name="Google Shape;932;p41"/>
            <p:cNvSpPr/>
            <p:nvPr/>
          </p:nvSpPr>
          <p:spPr>
            <a:xfrm>
              <a:off x="7643769" y="1456203"/>
              <a:ext cx="1461763" cy="1846434"/>
            </a:xfrm>
            <a:custGeom>
              <a:avLst/>
              <a:gdLst/>
              <a:ahLst/>
              <a:cxnLst/>
              <a:rect l="l" t="t" r="r" b="b"/>
              <a:pathLst>
                <a:path w="123957" h="156577" extrusionOk="0">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a:off x="7451434" y="1648538"/>
              <a:ext cx="1461763" cy="1846434"/>
            </a:xfrm>
            <a:custGeom>
              <a:avLst/>
              <a:gdLst/>
              <a:ahLst/>
              <a:cxnLst/>
              <a:rect l="l" t="t" r="r" b="b"/>
              <a:pathLst>
                <a:path w="123957" h="156577" extrusionOk="0">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a:off x="7259100" y="1840875"/>
              <a:ext cx="1487174" cy="1846434"/>
            </a:xfrm>
            <a:custGeom>
              <a:avLst/>
              <a:gdLst/>
              <a:ahLst/>
              <a:cxnLst/>
              <a:rect l="l" t="t" r="r" b="b"/>
              <a:pathLst>
                <a:path w="123957" h="156577" extrusionOk="0">
                  <a:moveTo>
                    <a:pt x="1" y="1"/>
                  </a:moveTo>
                  <a:lnTo>
                    <a:pt x="1" y="156576"/>
                  </a:lnTo>
                  <a:lnTo>
                    <a:pt x="123956" y="156576"/>
                  </a:lnTo>
                  <a:lnTo>
                    <a:pt x="123956" y="27043"/>
                  </a:lnTo>
                  <a:lnTo>
                    <a:pt x="98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a:off x="6945936" y="2917954"/>
              <a:ext cx="769354" cy="769354"/>
            </a:xfrm>
            <a:custGeom>
              <a:avLst/>
              <a:gdLst/>
              <a:ahLst/>
              <a:cxnLst/>
              <a:rect l="l" t="t" r="r" b="b"/>
              <a:pathLst>
                <a:path w="65241" h="65241" extrusionOk="0">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a:off x="7215206" y="3187224"/>
              <a:ext cx="230815" cy="230815"/>
            </a:xfrm>
            <a:custGeom>
              <a:avLst/>
              <a:gdLst/>
              <a:ahLst/>
              <a:cxnLst/>
              <a:rect l="l" t="t" r="r" b="b"/>
              <a:pathLst>
                <a:path w="19573" h="19573" extrusionOk="0">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a:off x="7489901" y="1994743"/>
              <a:ext cx="307749" cy="307749"/>
            </a:xfrm>
            <a:custGeom>
              <a:avLst/>
              <a:gdLst/>
              <a:ahLst/>
              <a:cxnLst/>
              <a:rect l="l" t="t" r="r" b="b"/>
              <a:pathLst>
                <a:path w="26097" h="26097" extrusionOk="0">
                  <a:moveTo>
                    <a:pt x="1" y="1"/>
                  </a:moveTo>
                  <a:lnTo>
                    <a:pt x="1" y="26097"/>
                  </a:lnTo>
                  <a:lnTo>
                    <a:pt x="26097" y="26097"/>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a:off x="7489901" y="2533283"/>
              <a:ext cx="307749" cy="307749"/>
            </a:xfrm>
            <a:custGeom>
              <a:avLst/>
              <a:gdLst/>
              <a:ahLst/>
              <a:cxnLst/>
              <a:rect l="l" t="t" r="r" b="b"/>
              <a:pathLst>
                <a:path w="26097" h="26097" extrusionOk="0">
                  <a:moveTo>
                    <a:pt x="1" y="1"/>
                  </a:moveTo>
                  <a:lnTo>
                    <a:pt x="1" y="26096"/>
                  </a:lnTo>
                  <a:lnTo>
                    <a:pt x="26097" y="26096"/>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a:off x="8259243" y="3148757"/>
              <a:ext cx="307749" cy="307749"/>
            </a:xfrm>
            <a:custGeom>
              <a:avLst/>
              <a:gdLst/>
              <a:ahLst/>
              <a:cxnLst/>
              <a:rect l="l" t="t" r="r" b="b"/>
              <a:pathLst>
                <a:path w="26097" h="26097" extrusionOk="0">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a:off x="7913039" y="1956275"/>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a:off x="7913039" y="2110144"/>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a:off x="7913039" y="2264013"/>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a:off x="7913039" y="2494815"/>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a:off x="7913039" y="2648684"/>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a:off x="7913039" y="2802552"/>
              <a:ext cx="615486" cy="76946"/>
            </a:xfrm>
            <a:custGeom>
              <a:avLst/>
              <a:gdLst/>
              <a:ahLst/>
              <a:cxnLst/>
              <a:rect l="l" t="t" r="r" b="b"/>
              <a:pathLst>
                <a:path w="52193" h="6525" extrusionOk="0">
                  <a:moveTo>
                    <a:pt x="1" y="0"/>
                  </a:moveTo>
                  <a:lnTo>
                    <a:pt x="1" y="6524"/>
                  </a:lnTo>
                  <a:lnTo>
                    <a:pt x="52192" y="6524"/>
                  </a:lnTo>
                  <a:lnTo>
                    <a:pt x="52192"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a:off x="7797638" y="3110290"/>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a:off x="7797638" y="3264158"/>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a:off x="7797638" y="3418027"/>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a:off x="8413100" y="1828800"/>
              <a:ext cx="333193" cy="319819"/>
            </a:xfrm>
            <a:custGeom>
              <a:avLst/>
              <a:gdLst/>
              <a:ahLst/>
              <a:cxnLst/>
              <a:rect l="l" t="t" r="r" b="b"/>
              <a:pathLst>
                <a:path w="26097" h="26097" extrusionOk="0">
                  <a:moveTo>
                    <a:pt x="0" y="1"/>
                  </a:moveTo>
                  <a:lnTo>
                    <a:pt x="0" y="26097"/>
                  </a:lnTo>
                  <a:lnTo>
                    <a:pt x="26096" y="26097"/>
                  </a:lnTo>
                  <a:lnTo>
                    <a:pt x="0" y="1"/>
                  </a:lnTo>
                  <a:close/>
                </a:path>
              </a:pathLst>
            </a:custGeom>
            <a:solidFill>
              <a:srgbClr val="BBBFFF"/>
            </a:solidFill>
            <a:ln w="9525" cap="flat" cmpd="sng">
              <a:solidFill>
                <a:srgbClr val="BBB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25396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712</Words>
  <Application>Microsoft Office PowerPoint</Application>
  <PresentationFormat>On-screen Show (16:9)</PresentationFormat>
  <Paragraphs>167</Paragraphs>
  <Slides>24</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Wingdings</vt:lpstr>
      <vt:lpstr>Oswald</vt:lpstr>
      <vt:lpstr>Calibri</vt:lpstr>
      <vt:lpstr>Roboto Condensed Light</vt:lpstr>
      <vt:lpstr>Livvic</vt:lpstr>
      <vt:lpstr>Roboto</vt:lpstr>
      <vt:lpstr>Times New Roman</vt:lpstr>
      <vt:lpstr>Raleway</vt:lpstr>
      <vt:lpstr>Software Development Bussines Plan by Slidesgo</vt:lpstr>
      <vt:lpstr>Implementasi JDBC pada Sistem Vila Situ Gunung</vt:lpstr>
      <vt:lpstr>                 Kelompok 7</vt:lpstr>
      <vt:lpstr>PENDAHULUAN </vt:lpstr>
      <vt:lpstr>PowerPoint Presentation</vt:lpstr>
      <vt:lpstr>Proposal ini dibuat untuk memenuhi tugas akhir mata kuliah Pemrograman Berorientasi Objek dengan mengimplementasikan hasil belajar JDBC (Java Database Connectivity) pada sistem Pariwisata Vila Situ Gunung yang kami pilih ini</vt:lpstr>
      <vt:lpstr>Batasan Masalah</vt:lpstr>
      <vt:lpstr>Deskripsi Sistem </vt:lpstr>
      <vt:lpstr>Kebutuhan Perangkat Lunak </vt:lpstr>
      <vt:lpstr>Kebutuhan Perangkat Keras </vt:lpstr>
      <vt:lpstr>Clas Diagram</vt:lpstr>
      <vt:lpstr>Use Case Diagram</vt:lpstr>
      <vt:lpstr>Rancangan Tabel</vt:lpstr>
      <vt:lpstr>FLOWCHART DAFTAR</vt:lpstr>
      <vt:lpstr>FLOWCHART LOGIN</vt:lpstr>
      <vt:lpstr>FLOWCHART INPUT DATA</vt:lpstr>
      <vt:lpstr>FLOWCHART DELET </vt:lpstr>
      <vt:lpstr>        FLOWCHART MENAMPILKAN DATA</vt:lpstr>
      <vt:lpstr>Tabel</vt:lpstr>
      <vt:lpstr>Tabel</vt:lpstr>
      <vt:lpstr>Tampilan Sistem</vt:lpstr>
      <vt:lpstr>Tampilan Sistem</vt:lpstr>
      <vt:lpstr>Metodologi Pengembangan</vt:lpstr>
      <vt:lpstr>Kesimpulan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Implementasi JDBC pada Sistem Vilas Situ Gunung</dc:title>
  <cp:lastModifiedBy>Biyan</cp:lastModifiedBy>
  <cp:revision>20</cp:revision>
  <dcterms:modified xsi:type="dcterms:W3CDTF">2023-02-03T18:54:57Z</dcterms:modified>
</cp:coreProperties>
</file>