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87" r:id="rId4"/>
    <p:sldId id="297" r:id="rId5"/>
    <p:sldId id="288" r:id="rId6"/>
    <p:sldId id="302" r:id="rId7"/>
    <p:sldId id="292" r:id="rId8"/>
    <p:sldId id="298" r:id="rId9"/>
    <p:sldId id="300" r:id="rId10"/>
    <p:sldId id="307" r:id="rId11"/>
    <p:sldId id="289" r:id="rId12"/>
    <p:sldId id="301" r:id="rId13"/>
    <p:sldId id="293" r:id="rId14"/>
    <p:sldId id="305" r:id="rId15"/>
    <p:sldId id="304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306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308" r:id="rId47"/>
  </p:sldIdLst>
  <p:sldSz cx="9144000" cy="6858000" type="screen4x3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FFCC66"/>
    <a:srgbClr val="CCFFCC"/>
    <a:srgbClr val="CCFF9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1478" autoAdjust="0"/>
  </p:normalViewPr>
  <p:slideViewPr>
    <p:cSldViewPr>
      <p:cViewPr varScale="1">
        <p:scale>
          <a:sx n="79" d="100"/>
          <a:sy n="79" d="100"/>
        </p:scale>
        <p:origin x="192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438" y="-1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C05A39C-644B-45FC-90B1-80E09DC00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4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029" y="3228976"/>
            <a:ext cx="794258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389BC7A-D2EA-4360-8162-1164C8330F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9BC7A-D2EA-4360-8162-1164C8330FDC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9507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9BC7A-D2EA-4360-8162-1164C8330FDC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9497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9BC7A-D2EA-4360-8162-1164C8330FDC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9111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9BC7A-D2EA-4360-8162-1164C8330FDC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344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52149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646C-5301-4D0F-BCED-FE2C9DBF0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E3A3-D2AB-4F71-B06D-F412462C0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5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A3A5-3E3C-4DE8-BC37-451A534DD7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16CE-14A8-485E-B4D2-DE61DAE364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EDB6-50DE-41C2-9E6E-4A4D6DC8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CC7-99AC-4FC4-8902-AAA3E30272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58D-D507-4E5D-8126-1DDA11493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9254-CD65-49CC-BC05-B8D63AC63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F349-2E7B-420F-A6B7-50E26A47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63E4-D75F-4BBF-9726-74A13D295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29C-C748-4BC8-AF1F-C3B6A5851C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45238"/>
            <a:ext cx="43195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D517A0C-F0A4-4A1B-9105-3CA4D1EBD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12777"/>
            <a:ext cx="9144000" cy="2187674"/>
          </a:xfrm>
        </p:spPr>
        <p:txBody>
          <a:bodyPr/>
          <a:lstStyle/>
          <a:p>
            <a:r>
              <a:rPr lang="ko-KR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컴퓨터공학실험</a:t>
            </a: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b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장 </a:t>
            </a: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Verilog </a:t>
            </a:r>
            <a:r>
              <a:rPr lang="ko-KR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기초</a:t>
            </a: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ko-KR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1" y="980082"/>
            <a:ext cx="9144000" cy="561727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구문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1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Timescale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‘timescale &lt;</a:t>
            </a:r>
            <a:r>
              <a:rPr lang="ko-KR" altLang="en-US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시간단위</a:t>
            </a:r>
            <a:r>
              <a:rPr lang="en-US" altLang="ko-KR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&gt;/&lt;</a:t>
            </a:r>
            <a:r>
              <a:rPr lang="ko-KR" altLang="en-US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정밀도</a:t>
            </a:r>
            <a:r>
              <a:rPr lang="en-US" altLang="ko-KR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lvl="1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시간단위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:  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값을 선언하면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 파일 내의 모든 시간 단위는 선언한 값으로 바뀐다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lvl="1" indent="0">
              <a:buClr>
                <a:srgbClr val="C00000"/>
              </a:buClr>
              <a:buNone/>
            </a:pP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EX) ‘1ns’</a:t>
            </a:r>
            <a:r>
              <a:rPr lang="ko-KR" altLang="en-US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선언하면</a:t>
            </a:r>
            <a:r>
              <a:rPr lang="en-US" altLang="ko-KR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 파일 내의 모든 시간 단위는 </a:t>
            </a:r>
            <a:r>
              <a:rPr lang="en-US" altLang="ko-KR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1ns</a:t>
            </a:r>
            <a:r>
              <a:rPr lang="ko-KR" altLang="en-US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된다</a:t>
            </a:r>
            <a:r>
              <a:rPr lang="en-US" altLang="ko-KR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altLang="ko-KR" sz="12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정밀도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:    </a:t>
            </a:r>
            <a:r>
              <a:rPr kumimoji="0" lang="ko-KR" altLang="ko-KR" sz="1200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정밀도는 </a:t>
            </a:r>
            <a:r>
              <a:rPr kumimoji="0" lang="ko-KR" altLang="ko-KR" sz="120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시간 단위로 구성 할 </a:t>
            </a:r>
            <a:r>
              <a:rPr kumimoji="0" lang="ko-KR" altLang="ko-KR" sz="1200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kumimoji="0" lang="en-US" altLang="ko-KR" sz="1200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200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 </a:t>
            </a:r>
            <a:r>
              <a:rPr kumimoji="0" lang="ko-KR" altLang="ko-KR" sz="120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작은 지연을 </a:t>
            </a:r>
            <a:r>
              <a:rPr kumimoji="0" lang="ko-KR" altLang="ko-KR" sz="1200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kumimoji="0" lang="ko-KR" altLang="en-US" sz="1200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타내며</a:t>
            </a:r>
            <a:r>
              <a:rPr kumimoji="0" lang="en-US" altLang="ko-KR" sz="1200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0" lang="ko-KR" altLang="ko-KR" sz="1200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1200" dirty="0">
              <a:solidFill>
                <a:srgbClr val="21212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Clr>
                <a:srgbClr val="C00000"/>
              </a:buClr>
              <a:buNone/>
            </a:pPr>
            <a:r>
              <a:rPr kumimoji="0" lang="en-US" altLang="ko-KR" sz="1200" b="1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b="1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&lt;</a:t>
            </a:r>
            <a:r>
              <a:rPr kumimoji="0" lang="ko-KR" altLang="ko-KR" sz="1200" b="1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단위</a:t>
            </a:r>
            <a:r>
              <a:rPr kumimoji="0" lang="en-US" altLang="ko-KR" sz="1200" b="1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kumimoji="0" lang="ko-KR" altLang="ko-KR" sz="1200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kumimoji="0" lang="ko-KR" altLang="ko-KR" sz="120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관련하여 </a:t>
            </a:r>
            <a:r>
              <a:rPr kumimoji="0" lang="ko-KR" altLang="ko-KR" sz="1200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사용할</a:t>
            </a:r>
            <a:r>
              <a:rPr kumimoji="0" lang="en-US" altLang="ko-KR" sz="1200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200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있는 </a:t>
            </a:r>
            <a:r>
              <a:rPr kumimoji="0" lang="ko-KR" altLang="ko-KR" sz="1200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소수점</a:t>
            </a:r>
            <a:r>
              <a:rPr kumimoji="0" lang="ko-KR" altLang="en-US" sz="1200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허용범위를</a:t>
            </a:r>
            <a:r>
              <a:rPr kumimoji="0" lang="ko-KR" altLang="ko-KR" sz="1200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나타</a:t>
            </a:r>
            <a:r>
              <a:rPr kumimoji="0" lang="ko-KR" altLang="en-US" sz="1200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낸다</a:t>
            </a:r>
            <a:r>
              <a:rPr kumimoji="0" lang="en-US" altLang="ko-KR" sz="1200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lvl="1" indent="0">
              <a:buClr>
                <a:srgbClr val="C00000"/>
              </a:buClr>
              <a:buNone/>
            </a:pPr>
            <a:r>
              <a:rPr kumimoji="0" lang="en-US" altLang="ko-KR" sz="1200" dirty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</a:t>
            </a:r>
            <a:r>
              <a:rPr kumimoji="0" lang="en-US" altLang="ko-KR" sz="1200" dirty="0" smtClean="0">
                <a:solidFill>
                  <a:srgbClr val="21212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</a:t>
            </a:r>
          </a:p>
          <a:p>
            <a:pPr marL="457200" lvl="1" indent="0">
              <a:buClr>
                <a:srgbClr val="C00000"/>
              </a:buClr>
              <a:buNone/>
            </a:pPr>
            <a:endParaRPr kumimoji="0" lang="en-US" altLang="ko-KR" sz="1200" dirty="0">
              <a:solidFill>
                <a:srgbClr val="21212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Clr>
                <a:srgbClr val="C00000"/>
              </a:buClr>
              <a:buNone/>
            </a:pPr>
            <a:r>
              <a:rPr kumimoji="0"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          </a:t>
            </a:r>
            <a:endParaRPr kumimoji="0"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12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Clr>
                <a:srgbClr val="C00000"/>
              </a:buClr>
              <a:buNone/>
            </a:pPr>
            <a:endParaRPr lang="en-US" altLang="ko-KR" sz="12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endParaRPr lang="ko-KR" altLang="en-US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897" y="4293096"/>
            <a:ext cx="497420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3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1" y="980082"/>
            <a:ext cx="9144000" cy="532923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 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연속 </a:t>
            </a:r>
            <a:r>
              <a:rPr lang="ko-KR" altLang="en-US" sz="20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할당문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1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assign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assign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구문은 입력 </a:t>
            </a:r>
            <a:r>
              <a:rPr lang="ko-KR" altLang="en-US" sz="1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피연산자의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값에 변화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event)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발생할 때마다 우변의 식이 평가되고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marL="457200" lvl="1" indent="0">
              <a:buClr>
                <a:srgbClr val="C00000"/>
              </a:buClr>
              <a:buNone/>
            </a:pPr>
            <a: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 결과 값이 </a:t>
            </a:r>
            <a:r>
              <a:rPr lang="ko-KR" altLang="en-US" sz="1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할당문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주변의 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net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구동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drive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하드웨어적 특성을 갖는다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lvl="1" indent="0">
              <a:buClr>
                <a:srgbClr val="C00000"/>
              </a:buClr>
              <a:buNone/>
            </a:pPr>
            <a:r>
              <a:rPr lang="ko-KR" altLang="en-US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간단하게 말해서 </a:t>
            </a:r>
            <a:r>
              <a:rPr lang="en-US" altLang="ko-KR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net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변수에 특정 논리 값을 지정하는데 사용한다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ko-KR" sz="12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2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deassign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구문은 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variable</a:t>
            </a:r>
            <a:r>
              <a:rPr lang="ko-KR" altLang="en-US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assign </a:t>
            </a:r>
            <a:r>
              <a:rPr lang="ko-KR" altLang="en-US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영향을 제거시킬 때 사용한다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</a:p>
          <a:p>
            <a:pPr marL="0" indent="0">
              <a:buClr>
                <a:srgbClr val="C00000"/>
              </a:buClr>
              <a:buNone/>
            </a:pPr>
            <a:endParaRPr lang="en-US" altLang="ko-KR" sz="12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12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12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12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12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ko-KR" sz="14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Ex)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ko-KR" sz="14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14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ssign wire1 = reg1;  //</a:t>
            </a:r>
            <a:r>
              <a:rPr lang="ko-KR" altLang="en-US" sz="14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선을 단순히 연결하는 것</a:t>
            </a:r>
            <a:r>
              <a:rPr lang="en-US" altLang="ko-KR" sz="14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ko-KR" sz="14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14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ssign wire2 = (pin1)?reg2[0] : reg2[1];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ko-KR" sz="14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// 2 to 1 mux </a:t>
            </a:r>
            <a:r>
              <a:rPr lang="ko-KR" altLang="en-US" sz="14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역할</a:t>
            </a:r>
            <a:r>
              <a:rPr lang="en-US" altLang="ko-KR" sz="14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괄호안에</a:t>
            </a:r>
            <a:r>
              <a:rPr lang="ko-KR" altLang="en-US" sz="14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있는것이</a:t>
            </a:r>
            <a:r>
              <a:rPr lang="ko-KR" altLang="en-US" sz="14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참이면 </a:t>
            </a:r>
            <a:r>
              <a:rPr lang="en-US" altLang="ko-KR" sz="14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“:” </a:t>
            </a:r>
            <a:r>
              <a:rPr lang="ko-KR" altLang="en-US" sz="14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앞쪽에 있는 것이 거짓이면 </a:t>
            </a:r>
            <a:r>
              <a:rPr lang="en-US" altLang="ko-KR" sz="14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“:” </a:t>
            </a:r>
            <a:r>
              <a:rPr lang="ko-KR" altLang="en-US" sz="14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오른쪽에 있는 것 으로 연결</a:t>
            </a:r>
            <a:r>
              <a:rPr lang="en-US" altLang="ko-KR" sz="14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ko-KR" sz="14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14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ssign wire2 = {reg1,reg2[0]}; // </a:t>
            </a:r>
            <a:r>
              <a:rPr lang="ko-KR" altLang="en-US" sz="14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서로 다른 </a:t>
            </a:r>
            <a:r>
              <a:rPr lang="ko-KR" altLang="en-US" sz="14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두개의</a:t>
            </a:r>
            <a:r>
              <a:rPr lang="ko-KR" altLang="en-US" sz="14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신호를 하나의 버스로 집어 넣어줌</a:t>
            </a:r>
            <a:r>
              <a:rPr lang="en-US" altLang="ko-KR" sz="14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Clr>
                <a:srgbClr val="C00000"/>
              </a:buClr>
              <a:buNone/>
            </a:pPr>
            <a:endParaRPr lang="en-US" altLang="ko-KR" sz="12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23384" y="3644701"/>
            <a:ext cx="7697232" cy="707886"/>
            <a:chOff x="907216" y="2833613"/>
            <a:chExt cx="7697232" cy="707886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907216" y="2863520"/>
              <a:ext cx="2808312" cy="6480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</a:t>
              </a: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ire </a:t>
              </a:r>
              <a:r>
                <a:rPr kumimoji="0" lang="en-US" altLang="ko-KR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mynet</a:t>
              </a: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kumimoji="0" lang="en-US" altLang="ko-KR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enable&amp;data</a:t>
              </a: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;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5292080" y="2852936"/>
              <a:ext cx="3312368" cy="6480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 smtClean="0">
                  <a:latin typeface="Arial" charset="0"/>
                </a:rPr>
                <a:t>wire </a:t>
              </a:r>
              <a:r>
                <a:rPr kumimoji="0" lang="en-US" altLang="ko-KR" sz="1800" dirty="0" err="1" smtClean="0">
                  <a:latin typeface="Arial" charset="0"/>
                </a:rPr>
                <a:t>mynet</a:t>
              </a:r>
              <a:r>
                <a:rPr kumimoji="0" lang="en-US" altLang="ko-KR" sz="1800" dirty="0" smtClean="0">
                  <a:latin typeface="Arial" charset="0"/>
                </a:rPr>
                <a:t>;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>
                  <a:latin typeface="Arial" charset="0"/>
                </a:rPr>
                <a:t>a</a:t>
              </a: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ssign </a:t>
              </a:r>
              <a:r>
                <a:rPr kumimoji="0" lang="en-US" altLang="ko-KR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mynet</a:t>
              </a: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= enable &amp; data;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99748" y="2833613"/>
              <a:ext cx="10081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endPara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689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1" y="980082"/>
            <a:ext cx="9144000" cy="561727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구문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1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always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always</a:t>
            </a:r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문은 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시뮬레이션이 실행되는 동안 반복적으로 실행되며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타이밍 제어와 연관된 표현에 유용하게 사용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lvl="1" indent="0">
              <a:buClr>
                <a:srgbClr val="C00000"/>
              </a:buClr>
              <a:buNone/>
            </a:pPr>
            <a: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sensitivity_list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always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실행을 제어하는 역할을 하며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sensitivity_list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나열된 </a:t>
            </a:r>
            <a:r>
              <a:rPr lang="ko-KR" altLang="en-US" sz="1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신호들중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하나 이상에 </a:t>
            </a:r>
            <a:endParaRPr lang="en-US" altLang="ko-KR" sz="12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Clr>
                <a:srgbClr val="C00000"/>
              </a:buClr>
              <a:buNone/>
            </a:pPr>
            <a: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변화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발생했을 때 </a:t>
            </a:r>
            <a:r>
              <a:rPr lang="en-US" altLang="ko-KR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always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내부에 있는 </a:t>
            </a:r>
            <a:r>
              <a:rPr lang="en-US" altLang="ko-KR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begin-end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블록이 실행된다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lvl="1" indent="0">
              <a:buClr>
                <a:srgbClr val="C00000"/>
              </a:buClr>
              <a:buNone/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nitial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시뮬레이션이 진행되는 동안 무한히 반복되는 </a:t>
            </a:r>
            <a:r>
              <a:rPr lang="en-US" altLang="ko-KR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always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구문과는 다르게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initial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구문은 시뮬레이션이 실행되는 동안</a:t>
            </a:r>
            <a:endParaRPr lang="en-US" altLang="ko-KR" sz="12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Clr>
                <a:srgbClr val="C00000"/>
              </a:buClr>
              <a:buNone/>
            </a:pP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한번만 실행 된다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lvl="1" indent="0">
              <a:buClr>
                <a:srgbClr val="C00000"/>
              </a:buClr>
              <a:buNone/>
            </a:pPr>
            <a: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initial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구문의 </a:t>
            </a:r>
            <a:r>
              <a:rPr lang="en-US" altLang="ko-KR" sz="12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begin-end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블록은 </a:t>
            </a:r>
            <a:r>
              <a:rPr lang="ko-KR" altLang="en-US" sz="1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절차형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문장들로 구성되며 이들 </a:t>
            </a:r>
            <a:r>
              <a:rPr lang="ko-KR" altLang="en-US" sz="1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절차형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문장들은 나열된 순서대로 </a:t>
            </a:r>
            <a:endParaRPr lang="en-US" altLang="ko-KR" sz="12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Clr>
                <a:srgbClr val="C00000"/>
              </a:buClr>
              <a:buNone/>
            </a:pP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실행된다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lvl="1" indent="0">
              <a:buClr>
                <a:srgbClr val="C00000"/>
              </a:buClr>
              <a:buNone/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Clr>
                <a:srgbClr val="C00000"/>
              </a:buClr>
              <a:buNone/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827584" y="2996952"/>
            <a:ext cx="3024336" cy="8644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lways @(</a:t>
            </a: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sensitivity</a:t>
            </a:r>
            <a:r>
              <a:rPr kumimoji="0"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_list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begin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Blocking or </a:t>
            </a:r>
            <a:r>
              <a:rPr kumimoji="0"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nonBlocking</a:t>
            </a:r>
            <a:r>
              <a:rPr kumimoji="0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statements;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827584" y="5446031"/>
            <a:ext cx="3024336" cy="8644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nitial 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begin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Blocking or </a:t>
            </a:r>
            <a:r>
              <a:rPr kumimoji="0"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nonBlocking</a:t>
            </a:r>
            <a:r>
              <a:rPr kumimoji="0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statements;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endParaRPr lang="ko-KR" altLang="en-US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89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56DDC4B-1BD6-4E3C-9E3E-5A7E1A5FB804}"/>
              </a:ext>
            </a:extLst>
          </p:cNvPr>
          <p:cNvSpPr txBox="1">
            <a:spLocks/>
          </p:cNvSpPr>
          <p:nvPr/>
        </p:nvSpPr>
        <p:spPr>
          <a:xfrm>
            <a:off x="1" y="980082"/>
            <a:ext cx="9144000" cy="532923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 </a:t>
            </a:r>
            <a:r>
              <a:rPr lang="ko-KR" altLang="en-US" sz="20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절차형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할당문</a:t>
            </a:r>
            <a:endParaRPr lang="en-US" altLang="ko-KR" sz="20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문장이 나열된 순서대로 실행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(execute)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되어 할당 문 좌변의 변수 값을 갱신하는 소프트웨어적 특성을 가짐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lvl="1" indent="0">
              <a:buClr>
                <a:srgbClr val="C00000"/>
              </a:buClr>
              <a:buNone/>
            </a:pP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always 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구문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initial </a:t>
            </a:r>
            <a:r>
              <a:rPr lang="ko-KR" altLang="en-US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구문 내에서 사용</a:t>
            </a:r>
            <a:r>
              <a:rPr lang="en-US" altLang="ko-KR" sz="1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1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Blocking 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statement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Clr>
                <a:srgbClr val="C00000"/>
              </a:buClr>
              <a:buNone/>
            </a:pPr>
            <a:endParaRPr lang="en-US" altLang="ko-KR" sz="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Non blocking statement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20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20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sz="12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Clr>
                <a:srgbClr val="C00000"/>
              </a:buClr>
              <a:buNone/>
            </a:pPr>
            <a:endParaRPr lang="en-US" altLang="ko-KR" sz="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endParaRPr lang="ko-KR" altLang="en-US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6" y="2420888"/>
            <a:ext cx="6753225" cy="1809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87" y="4608420"/>
            <a:ext cx="6753225" cy="198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5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56DDC4B-1BD6-4E3C-9E3E-5A7E1A5FB804}"/>
              </a:ext>
            </a:extLst>
          </p:cNvPr>
          <p:cNvSpPr txBox="1">
            <a:spLocks/>
          </p:cNvSpPr>
          <p:nvPr/>
        </p:nvSpPr>
        <p:spPr>
          <a:xfrm>
            <a:off x="1" y="980082"/>
            <a:ext cx="9144000" cy="532923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 Blocking 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문법 예시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1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Clr>
                <a:srgbClr val="C00000"/>
              </a:buClr>
              <a:buNone/>
            </a:pPr>
            <a:endParaRPr lang="en-US" altLang="ko-KR" sz="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20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20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sz="12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Clr>
                <a:srgbClr val="C00000"/>
              </a:buClr>
              <a:buNone/>
            </a:pPr>
            <a:endParaRPr lang="en-US" altLang="ko-KR" sz="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088150"/>
            <a:ext cx="2232248" cy="42211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2088150"/>
            <a:ext cx="2428875" cy="4221170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endParaRPr lang="ko-KR" altLang="en-US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1580" y="1600163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Nonblocking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statement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38365" y="1600163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locking statement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9300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22" y="2132856"/>
            <a:ext cx="7945710" cy="13993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22" y="4365104"/>
            <a:ext cx="7945710" cy="1490092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56DDC4B-1BD6-4E3C-9E3E-5A7E1A5FB804}"/>
              </a:ext>
            </a:extLst>
          </p:cNvPr>
          <p:cNvSpPr txBox="1">
            <a:spLocks/>
          </p:cNvSpPr>
          <p:nvPr/>
        </p:nvSpPr>
        <p:spPr>
          <a:xfrm>
            <a:off x="1" y="980082"/>
            <a:ext cx="9144000" cy="532923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 Blocking 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문법 예시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1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Clr>
                <a:srgbClr val="C00000"/>
              </a:buClr>
              <a:buNone/>
            </a:pPr>
            <a:endParaRPr lang="en-US" altLang="ko-KR" sz="8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20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20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sz="12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Clr>
                <a:srgbClr val="C00000"/>
              </a:buClr>
              <a:buNone/>
            </a:pPr>
            <a:endParaRPr lang="en-US" altLang="ko-KR" sz="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617731"/>
            <a:ext cx="3968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Nonblocking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statement 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344" y="3819372"/>
            <a:ext cx="2795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locking statement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endParaRPr lang="ko-KR" altLang="en-US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6577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Vivado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24744"/>
            <a:ext cx="8764758" cy="475252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179512" y="1772816"/>
            <a:ext cx="1080120" cy="7200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icrosoft Sans Serif" pitchFamily="34" charset="0"/>
              <a:ea typeface="굴림" pitchFamily="50" charset="-127"/>
            </a:endParaRPr>
          </a:p>
        </p:txBody>
      </p:sp>
      <p:sp>
        <p:nvSpPr>
          <p:cNvPr id="5" name="오른쪽 화살표 4"/>
          <p:cNvSpPr/>
          <p:nvPr/>
        </p:nvSpPr>
        <p:spPr bwMode="auto">
          <a:xfrm rot="12950420">
            <a:off x="1187145" y="2560725"/>
            <a:ext cx="468001" cy="222897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icrosoft Sans Serif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4783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Vivado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866775"/>
            <a:ext cx="7172325" cy="512445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 bwMode="auto">
          <a:xfrm rot="12950420">
            <a:off x="6393149" y="5868316"/>
            <a:ext cx="468001" cy="222897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icrosoft Sans Serif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2288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Vivado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866775"/>
            <a:ext cx="71723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76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Vivado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866775"/>
            <a:ext cx="71723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6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2" y="908050"/>
            <a:ext cx="8675687" cy="53292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HDL(Hardware Description Language)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한 종류로 가장 널리 쓰인다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회로도 방식과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 비교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081610"/>
              </p:ext>
            </p:extLst>
          </p:nvPr>
        </p:nvGraphicFramePr>
        <p:xfrm>
          <a:off x="468312" y="2924919"/>
          <a:ext cx="8208912" cy="33123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2557">
                  <a:extLst>
                    <a:ext uri="{9D8B030D-6E8A-4147-A177-3AD203B41FA5}">
                      <a16:colId xmlns:a16="http://schemas.microsoft.com/office/drawing/2014/main" val="4051019490"/>
                    </a:ext>
                  </a:extLst>
                </a:gridCol>
                <a:gridCol w="2902616">
                  <a:extLst>
                    <a:ext uri="{9D8B030D-6E8A-4147-A177-3AD203B41FA5}">
                      <a16:colId xmlns:a16="http://schemas.microsoft.com/office/drawing/2014/main" val="1249234635"/>
                    </a:ext>
                  </a:extLst>
                </a:gridCol>
                <a:gridCol w="3843739">
                  <a:extLst>
                    <a:ext uri="{9D8B030D-6E8A-4147-A177-3AD203B41FA5}">
                      <a16:colId xmlns:a16="http://schemas.microsoft.com/office/drawing/2014/main" val="1791884903"/>
                    </a:ext>
                  </a:extLst>
                </a:gridCol>
              </a:tblGrid>
              <a:tr h="493247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회로도 방식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Verilog </a:t>
                      </a:r>
                      <a:r>
                        <a:rPr lang="ko-KR" sz="1200" kern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4254230681"/>
                  </a:ext>
                </a:extLst>
              </a:tr>
              <a:tr h="410487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시간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상대적으로 많이 걸림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상대적으로 적게 걸림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384527999"/>
                  </a:ext>
                </a:extLst>
              </a:tr>
              <a:tr h="499537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용이성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 설계 능력 필요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base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복잡해질수록 많이 어려워짐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동작을 이해하면 비교적 쉽게 기술 가능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482154442"/>
                  </a:ext>
                </a:extLst>
              </a:tr>
              <a:tr h="499537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이해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설계자 이외에는 이해하기 어려움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다른 사람도 비교적 쉽게 이해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2661726747"/>
                  </a:ext>
                </a:extLst>
              </a:tr>
              <a:tr h="410487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변경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설계자도 변경이 쉽지 않음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다른 사람도 쉽게 변경 가능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463117346"/>
                  </a:ext>
                </a:extLst>
              </a:tr>
              <a:tr h="499537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</a:t>
                      </a:r>
                      <a:r>
                        <a:rPr lang="ko-KR" sz="1200" kern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이식성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라이브러리나 툴을 바꾸려면 쉽지 않음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비교적 쉽게 다른 것으로 바꿀 수 있음</a:t>
                      </a:r>
                      <a:r>
                        <a:rPr lang="en-US" sz="12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862592751"/>
                  </a:ext>
                </a:extLst>
              </a:tr>
              <a:tr h="499537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문서화 작업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별도의 기술 문서를 작성해야 하는 부담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설계용</a:t>
                      </a:r>
                      <a:r>
                        <a:rPr lang="ko-KR" sz="12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Verilog </a:t>
                      </a:r>
                      <a:r>
                        <a:rPr lang="ko-KR" sz="12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코드를 기술 문서로서 활용 가능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876041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04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Vivado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866775"/>
            <a:ext cx="7172325" cy="5124450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 bwMode="auto">
          <a:xfrm rot="12950420">
            <a:off x="6177126" y="4409008"/>
            <a:ext cx="468001" cy="222897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icrosoft Sans Serif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012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Vivado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2405062"/>
            <a:ext cx="31527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19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Vivado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866775"/>
            <a:ext cx="7172325" cy="5124450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 bwMode="auto">
          <a:xfrm rot="12950420">
            <a:off x="5745078" y="2248768"/>
            <a:ext cx="468001" cy="222897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icrosoft Sans Serif" pitchFamily="34" charset="0"/>
              <a:ea typeface="굴림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 rot="12950420">
            <a:off x="6254976" y="5868317"/>
            <a:ext cx="468001" cy="222897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icrosoft Sans Serif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0885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Vivado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866775"/>
            <a:ext cx="71723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15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Vivado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866775"/>
            <a:ext cx="71723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71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Vivado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7" y="866775"/>
            <a:ext cx="7172325" cy="5124450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 bwMode="auto">
          <a:xfrm rot="12950420">
            <a:off x="2216685" y="4481015"/>
            <a:ext cx="468001" cy="222897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icrosoft Sans Serif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1563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Vivado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866775"/>
            <a:ext cx="71723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91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1" y="1556792"/>
            <a:ext cx="8496944" cy="4759699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 bwMode="auto">
          <a:xfrm rot="12950420">
            <a:off x="1856645" y="2392784"/>
            <a:ext cx="468001" cy="222897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icrosoft Sans Serif" pitchFamily="34" charset="0"/>
              <a:ea typeface="굴림" pitchFamily="50" charset="-127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908175" y="0"/>
            <a:ext cx="7235825" cy="692150"/>
          </a:xfrm>
        </p:spPr>
        <p:txBody>
          <a:bodyPr/>
          <a:lstStyle/>
          <a:p>
            <a:pPr algn="l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Vivado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710415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286000"/>
            <a:ext cx="5334000" cy="2286000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908175" y="0"/>
            <a:ext cx="7235825" cy="692150"/>
          </a:xfrm>
        </p:spPr>
        <p:txBody>
          <a:bodyPr/>
          <a:lstStyle/>
          <a:p>
            <a:pPr algn="l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Vivado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395974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91" y="1484784"/>
            <a:ext cx="8678044" cy="4861145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908175" y="0"/>
            <a:ext cx="7235825" cy="692150"/>
          </a:xfrm>
        </p:spPr>
        <p:txBody>
          <a:bodyPr/>
          <a:lstStyle/>
          <a:p>
            <a:pPr algn="l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Vivado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35701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" y="980082"/>
            <a:ext cx="9144000" cy="5329238"/>
          </a:xfrm>
        </p:spPr>
        <p:txBody>
          <a:bodyPr/>
          <a:lstStyle/>
          <a:p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Verilog(</a:t>
            </a:r>
            <a:r>
              <a:rPr lang="ko-KR" altLang="en-US" sz="2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베릴로그</a:t>
            </a:r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전자 회로 및 시스템에 사용되는 하드웨어 기술 </a:t>
            </a:r>
            <a:endParaRPr lang="en-US" altLang="ko-KR" sz="2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언어로</a:t>
            </a:r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회로 설계</a:t>
            </a:r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검증</a:t>
            </a:r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등 여러 용도로 사용할 수 있다</a:t>
            </a:r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indent="0">
              <a:buNone/>
            </a:pPr>
            <a:endParaRPr lang="en-US" altLang="ko-KR" sz="2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 </a:t>
            </a:r>
            <a:r>
              <a:rPr lang="ko-KR" altLang="en-US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언어 와 비슷한 문법을 가져서 사용자들이 쉽게 접근할 수 있도록 만들어졌다</a:t>
            </a:r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‘if’</a:t>
            </a:r>
            <a:r>
              <a:rPr lang="ko-KR" altLang="en-US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 ‘</a:t>
            </a:r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while’</a:t>
            </a:r>
            <a:r>
              <a:rPr lang="ko-KR" altLang="en-US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같은 제어 구조도 동일하며</a:t>
            </a:r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루틴 및 연산자들도 거의 비슷하다</a:t>
            </a:r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 sz="2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 </a:t>
            </a:r>
            <a:r>
              <a:rPr lang="ko-KR" altLang="en-US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언어와 달리</a:t>
            </a:r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블록의 시작과 끝을 중괄호 기호를 사용하지 않고</a:t>
            </a:r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대신에 </a:t>
            </a:r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Begin</a:t>
            </a:r>
            <a:r>
              <a:rPr lang="ko-KR" altLang="en-US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  <a:r>
              <a:rPr lang="ko-KR" altLang="en-US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구분하고</a:t>
            </a:r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HDL</a:t>
            </a:r>
            <a:r>
              <a:rPr lang="ko-KR" altLang="en-US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특징인 시간에 대한 개념이 포함되었다는 것 등의 일반적인 프로그램과의 다른 점도 존재한다</a:t>
            </a:r>
            <a:r>
              <a:rPr lang="en-US" altLang="ko-KR" sz="2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 sz="2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3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95" y="1484784"/>
            <a:ext cx="8742435" cy="4897214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908175" y="0"/>
            <a:ext cx="7235825" cy="692150"/>
          </a:xfrm>
        </p:spPr>
        <p:txBody>
          <a:bodyPr/>
          <a:lstStyle/>
          <a:p>
            <a:pPr algn="l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Vivado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970559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830599"/>
            <a:ext cx="7128792" cy="56940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1475656" y="1988840"/>
            <a:ext cx="1008112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icrosoft Sans Serif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04539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5736" y="1916832"/>
            <a:ext cx="4752528" cy="2800767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`timescale 1ns / 1ps</a:t>
            </a:r>
          </a:p>
          <a:p>
            <a:endParaRPr lang="en-US" altLang="ko-KR" sz="1600" dirty="0"/>
          </a:p>
          <a:p>
            <a:r>
              <a:rPr lang="en-US" altLang="ko-KR" sz="1600" dirty="0"/>
              <a:t>module </a:t>
            </a:r>
            <a:r>
              <a:rPr lang="en-US" altLang="ko-KR" sz="1600" dirty="0" err="1" smtClean="0"/>
              <a:t>inv</a:t>
            </a:r>
            <a:r>
              <a:rPr lang="en-US" altLang="ko-KR" sz="1600" dirty="0" smtClean="0"/>
              <a:t>(</a:t>
            </a:r>
          </a:p>
          <a:p>
            <a:r>
              <a:rPr lang="en-US" altLang="ko-KR" sz="1600" dirty="0" smtClean="0"/>
              <a:t>   input a,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output y</a:t>
            </a:r>
          </a:p>
          <a:p>
            <a:r>
              <a:rPr lang="en-US" altLang="ko-KR" sz="1600" dirty="0" smtClean="0"/>
              <a:t>    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a</a:t>
            </a:r>
            <a:r>
              <a:rPr lang="en-US" altLang="ko-KR" sz="1600" dirty="0" smtClean="0"/>
              <a:t>ssign y=~a;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endmodule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82659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866775"/>
            <a:ext cx="77724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01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866775"/>
            <a:ext cx="7772400" cy="5124450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 bwMode="auto">
          <a:xfrm rot="12950420">
            <a:off x="6177124" y="4409008"/>
            <a:ext cx="468001" cy="222897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icrosoft Sans Serif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4670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2405062"/>
            <a:ext cx="31527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74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05936"/>
            <a:ext cx="77724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673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268760"/>
            <a:ext cx="59626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444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1" y="836711"/>
            <a:ext cx="7121139" cy="568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97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728" y="891690"/>
            <a:ext cx="4752528" cy="5262979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`timescale 1ns / 1ps</a:t>
            </a:r>
          </a:p>
          <a:p>
            <a:endParaRPr lang="en-US" altLang="ko-KR" sz="1600" dirty="0"/>
          </a:p>
          <a:p>
            <a:r>
              <a:rPr lang="en-US" altLang="ko-KR" sz="1600" dirty="0"/>
              <a:t>module </a:t>
            </a:r>
            <a:r>
              <a:rPr lang="en-US" altLang="ko-KR" sz="1600" dirty="0" err="1"/>
              <a:t>inv_tb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reg</a:t>
            </a:r>
            <a:r>
              <a:rPr lang="en-US" altLang="ko-KR" sz="1600" dirty="0"/>
              <a:t> aa;</a:t>
            </a:r>
          </a:p>
          <a:p>
            <a:endParaRPr lang="en-US" altLang="ko-KR" sz="1600" dirty="0"/>
          </a:p>
          <a:p>
            <a:r>
              <a:rPr lang="en-US" altLang="ko-KR" sz="1600" dirty="0"/>
              <a:t>wire y;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inv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u_inv</a:t>
            </a:r>
            <a:r>
              <a:rPr lang="en-US" altLang="ko-KR" sz="1600" dirty="0"/>
              <a:t> (</a:t>
            </a:r>
          </a:p>
          <a:p>
            <a:r>
              <a:rPr lang="en-US" altLang="ko-KR" sz="1600" dirty="0"/>
              <a:t>.a (aa ),</a:t>
            </a:r>
          </a:p>
          <a:p>
            <a:r>
              <a:rPr lang="en-US" altLang="ko-KR" sz="1600" dirty="0"/>
              <a:t>.y (y ) 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initial aa = 1'b0;</a:t>
            </a:r>
          </a:p>
          <a:p>
            <a:r>
              <a:rPr lang="en-US" altLang="ko-KR" sz="1600" dirty="0"/>
              <a:t>always aa = #100 ~aa;</a:t>
            </a:r>
          </a:p>
          <a:p>
            <a:endParaRPr lang="en-US" altLang="ko-KR" sz="1600" dirty="0"/>
          </a:p>
          <a:p>
            <a:r>
              <a:rPr lang="en-US" altLang="ko-KR" sz="1600" dirty="0"/>
              <a:t>initial begin</a:t>
            </a:r>
          </a:p>
          <a:p>
            <a:r>
              <a:rPr lang="en-US" altLang="ko-KR" sz="1600" dirty="0"/>
              <a:t>	#1000</a:t>
            </a:r>
          </a:p>
          <a:p>
            <a:r>
              <a:rPr lang="en-US" altLang="ko-KR" sz="1600" dirty="0"/>
              <a:t>	$finish;</a:t>
            </a:r>
          </a:p>
          <a:p>
            <a:r>
              <a:rPr lang="en-US" altLang="ko-KR" sz="1600" dirty="0"/>
              <a:t>end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endmodule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0572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>
          <a:xfrm>
            <a:off x="1" y="980082"/>
            <a:ext cx="9144000" cy="532923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 module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kern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endParaRPr lang="ko-KR" altLang="en-US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3888" y="1684642"/>
            <a:ext cx="54812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머리부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선언부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몸체부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 크게 세 부분으로 구성된다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머리부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키워드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module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시작하여 모듈 이름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 목록 그리고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끝난다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Clr>
                <a:srgbClr val="C00000"/>
              </a:buClr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키워드와 동일한 이름을 사용할 수 없다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Clr>
                <a:srgbClr val="C00000"/>
              </a:buClr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선언부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는 포트 목록에 나열된 포트들의 방향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비트 폭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reg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wire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parameter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선언 등 모듈에서 필요로 하는 것들을 선언한다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Clr>
                <a:srgbClr val="C00000"/>
              </a:buClr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몸체부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는 회로의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 등을 표현하는 다양한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구문들로 구성된다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buClr>
                <a:srgbClr val="C00000"/>
              </a:buClr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79512" y="1178411"/>
            <a:ext cx="3483265" cy="5342386"/>
            <a:chOff x="179512" y="1178411"/>
            <a:chExt cx="3483265" cy="534238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12" y="1641212"/>
              <a:ext cx="3056213" cy="4164052"/>
            </a:xfrm>
            <a:prstGeom prst="rect">
              <a:avLst/>
            </a:prstGeom>
          </p:spPr>
        </p:pic>
        <p:sp>
          <p:nvSpPr>
            <p:cNvPr id="9" name="타원 8"/>
            <p:cNvSpPr/>
            <p:nvPr/>
          </p:nvSpPr>
          <p:spPr bwMode="auto">
            <a:xfrm>
              <a:off x="2893890" y="1684642"/>
              <a:ext cx="143096" cy="34858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 bwMode="auto">
            <a:xfrm>
              <a:off x="2971776" y="1453090"/>
              <a:ext cx="0" cy="2019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411194" y="1178411"/>
              <a:ext cx="1251583" cy="409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Semicolon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타원 14"/>
            <p:cNvSpPr/>
            <p:nvPr/>
          </p:nvSpPr>
          <p:spPr bwMode="auto">
            <a:xfrm>
              <a:off x="1391453" y="5344877"/>
              <a:ext cx="143096" cy="34858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 bwMode="auto">
            <a:xfrm flipV="1">
              <a:off x="1463001" y="5693465"/>
              <a:ext cx="0" cy="417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650388" y="6111065"/>
              <a:ext cx="1625227" cy="409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No Semicolon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08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81074"/>
            <a:ext cx="3762375" cy="2447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448" y="981074"/>
            <a:ext cx="42862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580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988840"/>
            <a:ext cx="8926513" cy="270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469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903288"/>
            <a:ext cx="55721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3664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209800"/>
            <a:ext cx="85915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10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Schematic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08720"/>
            <a:ext cx="8064896" cy="554461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539552" y="3684706"/>
            <a:ext cx="864096" cy="17634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icrosoft Sans Serif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2984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Schematic</a:t>
            </a:r>
            <a:endParaRPr lang="en-US" altLang="ko-KR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82" y="1340073"/>
            <a:ext cx="8773898" cy="475252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321638" y="4077072"/>
            <a:ext cx="864096" cy="17634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icrosoft Sans Serif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37865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Buf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게이트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C3E4F4-E0BA-4F89-802C-B24A5A4D0683}"/>
              </a:ext>
            </a:extLst>
          </p:cNvPr>
          <p:cNvSpPr txBox="1">
            <a:spLocks/>
          </p:cNvSpPr>
          <p:nvPr/>
        </p:nvSpPr>
        <p:spPr>
          <a:xfrm>
            <a:off x="323528" y="836712"/>
            <a:ext cx="835292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Buf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gate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Boolean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식을 비교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Verilog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(B)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Simulation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통해 출력 결과 비교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221088"/>
            <a:ext cx="3465001" cy="13494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210117"/>
            <a:ext cx="3244500" cy="13604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19672" y="58052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/>
              <a:t>(A)</a:t>
            </a:r>
            <a:endParaRPr lang="ko-KR" alt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6698306" y="57949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/>
              <a:t>(B)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5035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68313" y="980082"/>
            <a:ext cx="8675687" cy="5329238"/>
          </a:xfrm>
        </p:spPr>
        <p:txBody>
          <a:bodyPr/>
          <a:lstStyle/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1" y="980082"/>
            <a:ext cx="91440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u"/>
              <a:defRPr kumimoji="1"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ED7613"/>
              </a:buClr>
              <a:buFont typeface="Wingdings" panose="05000000000000000000" pitchFamily="2" charset="2"/>
              <a:buChar char="§"/>
              <a:defRPr kumimoji="1"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kumimoji="1"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Arial" pitchFamily="34" charset="0"/>
              <a:buChar char="•"/>
              <a:defRPr kumimoji="1"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6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 Data Type</a:t>
            </a:r>
          </a:p>
          <a:p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Register :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추상적인 저장 장치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6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reg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절차형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할당문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always,initial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의해 값을 받는 객체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integer :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정수형 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time,realtime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ko-KR" altLang="en-US" sz="16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시간형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타이밍 체크가 필요한 상황에서 시뮬레이션 시간을 처리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).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real : </a:t>
            </a:r>
            <a:r>
              <a:rPr lang="ko-KR" altLang="en-US" sz="16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실수형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Net :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디바이스의 물리적인 연결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wire :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변수들이 </a:t>
            </a:r>
            <a:r>
              <a:rPr lang="ko-KR" altLang="en-US" sz="16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모듈내에서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어떻게 연결되어 있는지 나타내 주는 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tri : 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선을 서로 연결할 때 사용하여 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wire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달리 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tri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tri-state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net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사용된다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l"/>
            </a:pP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412776"/>
            <a:ext cx="4417426" cy="23495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652120" y="1988840"/>
            <a:ext cx="30243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신호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Output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신호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704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8F469-63C6-4DE6-8B78-04B1A68E2D31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kern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endParaRPr lang="ko-KR" altLang="en-US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21AD7AB-75E5-40B4-B6E2-949071BDA5BF}"/>
              </a:ext>
            </a:extLst>
          </p:cNvPr>
          <p:cNvSpPr txBox="1">
            <a:spLocks/>
          </p:cNvSpPr>
          <p:nvPr/>
        </p:nvSpPr>
        <p:spPr bwMode="auto">
          <a:xfrm>
            <a:off x="1" y="980082"/>
            <a:ext cx="91440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u"/>
              <a:defRPr kumimoji="1"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ED7613"/>
              </a:buClr>
              <a:buFont typeface="Wingdings" panose="05000000000000000000" pitchFamily="2" charset="2"/>
              <a:buChar char="§"/>
              <a:defRPr kumimoji="1"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§"/>
              <a:defRPr kumimoji="1"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Arial" pitchFamily="34" charset="0"/>
              <a:buChar char="•"/>
              <a:defRPr kumimoji="1"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6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 HDL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상수 선언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비트수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제한이 있는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reg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</a:t>
            </a:r>
            <a:r>
              <a:rPr lang="ko-KR" altLang="en-US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선언시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 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(</a:t>
            </a:r>
            <a:r>
              <a:rPr lang="ko-KR" altLang="en-US" sz="16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비트수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)’(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입력형식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)(</a:t>
            </a:r>
            <a:r>
              <a:rPr lang="ko-KR" altLang="en-US" sz="16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입력값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lvl="1" indent="0">
              <a:buNone/>
            </a:pP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Size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정하지 않은 값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사이즈를 특별히 정하지 않아도 선언이 가능하다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marL="457200" lvl="1" indent="0">
              <a:buNone/>
            </a:pP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214; [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정수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214]</a:t>
            </a:r>
          </a:p>
          <a:p>
            <a:pPr marL="457200" lvl="1" indent="0">
              <a:buNone/>
            </a:pP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‘h32; [16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진수 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32]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‘o324; 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[8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진수 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324]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85800" lvl="1" indent="-228600">
              <a:buAutoNum type="arabicPeriod"/>
            </a:pP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Size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정한 값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맨 처음에 몇 비트인지 정해주고 선언한다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marL="457200" lvl="1" indent="0">
              <a:buNone/>
            </a:pP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	4’b1111; 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[4bit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진수 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1111]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	4’hf; 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[4bit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진수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f(=4’b1111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)]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4’d15; 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[4bit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진수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15(4’b1111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)]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부호가 있는 수의 처리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음의 값은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보수로 처리 되어 저장된다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lvl="1" indent="0">
              <a:buNone/>
            </a:pP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-8’d6; 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[8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비트의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6]</a:t>
            </a:r>
            <a:endParaRPr lang="en-US" altLang="ko-KR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sz="1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2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" y="980082"/>
            <a:ext cx="9144000" cy="532923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67883"/>
              </p:ext>
            </p:extLst>
          </p:nvPr>
        </p:nvGraphicFramePr>
        <p:xfrm>
          <a:off x="323528" y="1556792"/>
          <a:ext cx="8712968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78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{},{{}}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결합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^ 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비트단위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exclusive or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+,-,*,/,**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^~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~^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 단위 등가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축약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(reduction)</a:t>
                      </a:r>
                      <a:r>
                        <a:rPr lang="en-US" altLang="ko-KR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and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&gt;,&gt;=,&lt;,&lt;=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~&amp;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축약 </a:t>
                      </a:r>
                      <a:r>
                        <a:rPr lang="en-US" altLang="ko-KR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nand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 부정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축약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44" y="3970046"/>
            <a:ext cx="3934424" cy="2404758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kern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endParaRPr lang="ko-KR" altLang="en-US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230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>
          <a:xfrm>
            <a:off x="1" y="980082"/>
            <a:ext cx="9144000" cy="532923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Shift 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 연산자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8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conditional_expression</a:t>
            </a:r>
            <a:r>
              <a:rPr lang="en-US" altLang="ko-KR" sz="18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expression1 ? expression2 : expression3</a:t>
            </a:r>
          </a:p>
          <a:p>
            <a:pPr marL="0" indent="0">
              <a:buClr>
                <a:srgbClr val="C00000"/>
              </a:buClr>
              <a:buNone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41" y="2526470"/>
            <a:ext cx="4138163" cy="1286376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691105"/>
              </p:ext>
            </p:extLst>
          </p:nvPr>
        </p:nvGraphicFramePr>
        <p:xfrm>
          <a:off x="427845" y="1484784"/>
          <a:ext cx="8712968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78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&lt;&lt;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왼쪽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shift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&gt;&gt; 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오른쪽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shift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endParaRPr lang="ko-KR" altLang="en-US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36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1" y="980082"/>
            <a:ext cx="9144000" cy="532923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결합 및 반복 연산자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Concatenation Operators : { }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//A = 1’b1 , B=2’b00 , C=2’b10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Y = {B,C} // Results Y is 4’b0010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X = {A, B, 3’b110} // Result X is 6’b100110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Z = {A, B[0], C[1]} // Result Z is 3’b101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l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Replication Operators : {{ }}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ko-KR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//A = 1’b1 , B = 2’b01 , C = 2’b00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Y = {4{A}} //Result Y is 4’b1111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X = {4{A},2{B}} //Result X is 11110101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Z = {4{A}, {2{B}, C} //Result Z is 1111010100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endParaRPr lang="ko-KR" altLang="en-US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644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gang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sog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VLSI 발표7(목선식)_0320</Template>
  <TotalTime>8798</TotalTime>
  <Words>1004</Words>
  <Application>Microsoft Office PowerPoint</Application>
  <PresentationFormat>화면 슬라이드 쇼(4:3)</PresentationFormat>
  <Paragraphs>628</Paragraphs>
  <Slides>46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8" baseType="lpstr">
      <vt:lpstr>HY헤드라인M</vt:lpstr>
      <vt:lpstr>굴림</vt:lpstr>
      <vt:lpstr>굴림체</vt:lpstr>
      <vt:lpstr>맑은 고딕</vt:lpstr>
      <vt:lpstr>휴먼모음T</vt:lpstr>
      <vt:lpstr>Arial</vt:lpstr>
      <vt:lpstr>Asia유치원M</vt:lpstr>
      <vt:lpstr>Lucida Sans Unicode</vt:lpstr>
      <vt:lpstr>Microsoft Sans Serif</vt:lpstr>
      <vt:lpstr>Times New Roman</vt:lpstr>
      <vt:lpstr>Wingdings</vt:lpstr>
      <vt:lpstr>sogang</vt:lpstr>
      <vt:lpstr>컴퓨터공학실험II  2장 Verilog 기초 </vt:lpstr>
      <vt:lpstr>Verilog</vt:lpstr>
      <vt:lpstr>Verilog</vt:lpstr>
      <vt:lpstr>PowerPoint 프레젠테이션</vt:lpstr>
      <vt:lpstr>Verilog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Verilog</vt:lpstr>
      <vt:lpstr>PowerPoint 프레젠테이션</vt:lpstr>
      <vt:lpstr>PowerPoint 프레젠테이션</vt:lpstr>
      <vt:lpstr>PowerPoint 프레젠테이션</vt:lpstr>
      <vt:lpstr>PowerPoint 프레젠테이션</vt:lpstr>
      <vt:lpstr>Vivado</vt:lpstr>
      <vt:lpstr>Vivado</vt:lpstr>
      <vt:lpstr>Vivado</vt:lpstr>
      <vt:lpstr>Vivado</vt:lpstr>
      <vt:lpstr>Vivado</vt:lpstr>
      <vt:lpstr>Vivado</vt:lpstr>
      <vt:lpstr>Vivado</vt:lpstr>
      <vt:lpstr>Vivado</vt:lpstr>
      <vt:lpstr>Vivado</vt:lpstr>
      <vt:lpstr>Vivado</vt:lpstr>
      <vt:lpstr>Vivado</vt:lpstr>
      <vt:lpstr>Vivado</vt:lpstr>
      <vt:lpstr>Vivado</vt:lpstr>
      <vt:lpstr>Vivado</vt:lpstr>
      <vt:lpstr>Vivado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Schematic</vt:lpstr>
      <vt:lpstr>Schematic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Runtime of Learning</dc:title>
  <dc:creator>GQ</dc:creator>
  <cp:lastModifiedBy>cscad r906</cp:lastModifiedBy>
  <cp:revision>248</cp:revision>
  <cp:lastPrinted>2018-04-09T15:06:15Z</cp:lastPrinted>
  <dcterms:created xsi:type="dcterms:W3CDTF">2018-04-05T10:00:10Z</dcterms:created>
  <dcterms:modified xsi:type="dcterms:W3CDTF">2019-03-11T06:14:11Z</dcterms:modified>
</cp:coreProperties>
</file>