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5"/>
  </p:notesMasterIdLst>
  <p:handoutMasterIdLst>
    <p:handoutMasterId r:id="rId16"/>
  </p:handoutMasterIdLst>
  <p:sldIdLst>
    <p:sldId id="256" r:id="rId2"/>
    <p:sldId id="294" r:id="rId3"/>
    <p:sldId id="258" r:id="rId4"/>
    <p:sldId id="259" r:id="rId5"/>
    <p:sldId id="301" r:id="rId6"/>
    <p:sldId id="295" r:id="rId7"/>
    <p:sldId id="288" r:id="rId8"/>
    <p:sldId id="287" r:id="rId9"/>
    <p:sldId id="292" r:id="rId10"/>
    <p:sldId id="296" r:id="rId11"/>
    <p:sldId id="297" r:id="rId12"/>
    <p:sldId id="298" r:id="rId13"/>
    <p:sldId id="299" r:id="rId14"/>
  </p:sldIdLst>
  <p:sldSz cx="9144000" cy="6858000" type="screen4x3"/>
  <p:notesSz cx="9926638" cy="6797675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sz="28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sz="28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sz="28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sz="28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41" userDrawn="1">
          <p15:clr>
            <a:srgbClr val="A4A3A4"/>
          </p15:clr>
        </p15:guide>
        <p15:guide id="2" pos="3127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FF99"/>
    <a:srgbClr val="FFCC00"/>
    <a:srgbClr val="FFCC66"/>
    <a:srgbClr val="CCFFCC"/>
    <a:srgbClr val="CCFF99"/>
    <a:srgbClr val="FFFFCC"/>
    <a:srgbClr val="CC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31" autoAdjust="0"/>
    <p:restoredTop sz="71478" autoAdjust="0"/>
  </p:normalViewPr>
  <p:slideViewPr>
    <p:cSldViewPr>
      <p:cViewPr>
        <p:scale>
          <a:sx n="66" d="100"/>
          <a:sy n="66" d="100"/>
        </p:scale>
        <p:origin x="2172" y="4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36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5" d="100"/>
          <a:sy n="75" d="100"/>
        </p:scale>
        <p:origin x="-3438" y="-108"/>
      </p:cViewPr>
      <p:guideLst>
        <p:guide orient="horz" pos="2141"/>
        <p:guide pos="312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43030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latinLnBrk="1" hangingPunct="1">
              <a:defRPr kumimoji="1" sz="1200">
                <a:latin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22027" y="1"/>
            <a:ext cx="43030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1" sz="1200">
                <a:latin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6456364"/>
            <a:ext cx="43030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latinLnBrk="1" hangingPunct="1">
              <a:defRPr kumimoji="1" sz="1200">
                <a:latin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22027" y="6456364"/>
            <a:ext cx="43030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latin typeface="굴림" panose="020B0600000101010101" pitchFamily="50" charset="-127"/>
              </a:defRPr>
            </a:lvl1pPr>
          </a:lstStyle>
          <a:p>
            <a:pPr>
              <a:defRPr/>
            </a:pPr>
            <a:fld id="{3C05A39C-644B-45FC-90B1-80E09DC00A1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369472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43030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latinLnBrk="1" hangingPunct="1">
              <a:defRPr kumimoji="1" sz="1200">
                <a:latin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22027" y="1"/>
            <a:ext cx="43030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1" sz="1200">
                <a:latin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63900" y="509588"/>
            <a:ext cx="3398838" cy="25495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2029" y="3228976"/>
            <a:ext cx="7942580" cy="305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6456364"/>
            <a:ext cx="43030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latinLnBrk="1" hangingPunct="1">
              <a:defRPr kumimoji="1" sz="1200">
                <a:latin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84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2027" y="6456364"/>
            <a:ext cx="43030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latin typeface="굴림" panose="020B0600000101010101" pitchFamily="50" charset="-127"/>
              </a:defRPr>
            </a:lvl1pPr>
          </a:lstStyle>
          <a:p>
            <a:pPr>
              <a:defRPr/>
            </a:pPr>
            <a:fld id="{0389BC7A-D2EA-4360-8162-1164C8330FD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548213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389BC7A-D2EA-4360-8162-1164C8330FDC}" type="slidenum">
              <a:rPr lang="en-US" altLang="ko-KR" smtClean="0"/>
              <a:pPr>
                <a:defRPr/>
              </a:pPr>
              <a:t>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002349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389BC7A-D2EA-4360-8162-1164C8330FDC}" type="slidenum">
              <a:rPr lang="en-US" altLang="ko-KR" smtClean="0"/>
              <a:pPr>
                <a:defRPr/>
              </a:pPr>
              <a:t>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036799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905000" y="0"/>
            <a:ext cx="7239000" cy="685800"/>
          </a:xfrm>
          <a:prstGeom prst="rect">
            <a:avLst/>
          </a:prstGeom>
          <a:solidFill>
            <a:srgbClr val="990000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ctr">
              <a:defRPr/>
            </a:pPr>
            <a:endParaRPr kumimoji="0" lang="ko-KR" altLang="en-US"/>
          </a:p>
        </p:txBody>
      </p:sp>
      <p:pic>
        <p:nvPicPr>
          <p:cNvPr id="5" name="Picture 3" descr="ui_img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09538"/>
            <a:ext cx="379413" cy="54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 descr="ui_img02_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1288"/>
            <a:ext cx="1066800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905000" y="0"/>
            <a:ext cx="7239000" cy="685800"/>
          </a:xfrm>
          <a:prstGeom prst="rect">
            <a:avLst/>
          </a:prstGeom>
          <a:solidFill>
            <a:srgbClr val="990000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ctr">
              <a:defRPr/>
            </a:pPr>
            <a:endParaRPr kumimoji="0" lang="ko-KR" altLang="en-US"/>
          </a:p>
        </p:txBody>
      </p:sp>
      <p:pic>
        <p:nvPicPr>
          <p:cNvPr id="8" name="Picture 6" descr="ui_img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09538"/>
            <a:ext cx="379413" cy="54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7" descr="ui_img02_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1288"/>
            <a:ext cx="1066800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0" y="6629400"/>
            <a:ext cx="9144000" cy="228600"/>
          </a:xfrm>
          <a:prstGeom prst="rect">
            <a:avLst/>
          </a:prstGeom>
          <a:solidFill>
            <a:srgbClr val="4D4D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ctr">
              <a:defRPr/>
            </a:pPr>
            <a:endParaRPr kumimoji="0" lang="ko-KR" altLang="ko-KR" sz="1800"/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0" y="6629400"/>
            <a:ext cx="9144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kumimoji="0" lang="en-US" altLang="ko-KR" sz="1000" b="1">
                <a:solidFill>
                  <a:schemeClr val="bg1"/>
                </a:solidFill>
              </a:rPr>
              <a:t>Department of Computer Science and Engineering, Sogang University                                  Page  </a:t>
            </a:r>
            <a:fld id="{19DD9D66-79EB-4E1B-9FDC-711922473DBD}" type="slidenum">
              <a:rPr kumimoji="0" lang="en-US" altLang="ko-KR" sz="1000" b="1" smtClean="0">
                <a:solidFill>
                  <a:schemeClr val="bg1"/>
                </a:solidFill>
              </a:rPr>
              <a:pPr>
                <a:spcBef>
                  <a:spcPct val="50000"/>
                </a:spcBef>
                <a:defRPr/>
              </a:pPr>
              <a:t>‹#›</a:t>
            </a:fld>
            <a:r>
              <a:rPr kumimoji="0" lang="en-US" altLang="ko-KR" sz="1000" b="1">
                <a:solidFill>
                  <a:schemeClr val="bg1"/>
                </a:solidFill>
              </a:rPr>
              <a:t>                                      CAD &amp; VLSI Lab.</a:t>
            </a:r>
            <a:r>
              <a:rPr kumimoji="0" lang="en-US" altLang="ko-KR" sz="1000" b="1"/>
              <a:t> </a:t>
            </a:r>
            <a:r>
              <a:rPr kumimoji="0" lang="en-US" altLang="ko-KR" sz="1000" b="1">
                <a:solidFill>
                  <a:schemeClr val="bg1"/>
                </a:solidFill>
              </a:rPr>
              <a:t>Youse Kim</a:t>
            </a:r>
            <a:r>
              <a:rPr kumimoji="0" lang="en-US" altLang="ko-KR" sz="1000" b="1"/>
              <a:t> </a:t>
            </a: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1905000" y="0"/>
            <a:ext cx="7239000" cy="685800"/>
          </a:xfrm>
          <a:prstGeom prst="rect">
            <a:avLst/>
          </a:prstGeom>
          <a:solidFill>
            <a:srgbClr val="990000">
              <a:alpha val="5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ctr">
              <a:defRPr/>
            </a:pPr>
            <a:endParaRPr kumimoji="0" lang="ko-KR" altLang="en-US"/>
          </a:p>
        </p:txBody>
      </p:sp>
      <p:pic>
        <p:nvPicPr>
          <p:cNvPr id="13" name="Picture 11" descr="ui_img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09538"/>
            <a:ext cx="379413" cy="54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2" descr="ui_img02_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1288"/>
            <a:ext cx="1066800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0" y="6629400"/>
            <a:ext cx="9144000" cy="228600"/>
          </a:xfrm>
          <a:prstGeom prst="rect">
            <a:avLst/>
          </a:prstGeom>
          <a:solidFill>
            <a:srgbClr val="4D4D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ctr">
              <a:defRPr/>
            </a:pPr>
            <a:endParaRPr kumimoji="0" lang="ko-KR" altLang="ko-KR" sz="1800"/>
          </a:p>
        </p:txBody>
      </p:sp>
      <p:sp>
        <p:nvSpPr>
          <p:cNvPr id="16" name="Text Box 14"/>
          <p:cNvSpPr txBox="1">
            <a:spLocks noChangeArrowheads="1"/>
          </p:cNvSpPr>
          <p:nvPr userDrawn="1"/>
        </p:nvSpPr>
        <p:spPr bwMode="auto">
          <a:xfrm>
            <a:off x="0" y="6629400"/>
            <a:ext cx="9144000" cy="244475"/>
          </a:xfrm>
          <a:prstGeom prst="rect">
            <a:avLst/>
          </a:prstGeom>
          <a:solidFill>
            <a:srgbClr val="4D4D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kumimoji="0" lang="en-US" altLang="ko-KR" sz="1000" b="1">
                <a:solidFill>
                  <a:schemeClr val="bg1"/>
                </a:solidFill>
              </a:rPr>
              <a:t>Department of Computer Science and Engineering, Sogang University                                  Page  </a:t>
            </a:r>
            <a:fld id="{CE905534-1EF4-4EC3-B788-22E8F9557FF1}" type="slidenum">
              <a:rPr kumimoji="0" lang="en-US" altLang="ko-KR" sz="1000" b="1" smtClean="0">
                <a:solidFill>
                  <a:schemeClr val="bg1"/>
                </a:solidFill>
              </a:rPr>
              <a:pPr>
                <a:spcBef>
                  <a:spcPct val="50000"/>
                </a:spcBef>
                <a:defRPr/>
              </a:pPr>
              <a:t>‹#›</a:t>
            </a:fld>
            <a:endParaRPr kumimoji="0" lang="en-US" altLang="ko-KR" sz="1000" b="1">
              <a:solidFill>
                <a:schemeClr val="bg1"/>
              </a:solidFill>
            </a:endParaRPr>
          </a:p>
        </p:txBody>
      </p:sp>
      <p:pic>
        <p:nvPicPr>
          <p:cNvPr id="17" name="Picture 5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000625"/>
            <a:ext cx="5214938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27" name="Rectangle 15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0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8928" name="Rectangle 16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18" name="Rectangle 1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9" name="Rectangle 18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20" name="Rectangle 1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0E646C-5301-4D0F-BCED-FE2C9DBF04B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8906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95E3A3-D2AB-4F71-B06D-F412462C034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47576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975475" y="0"/>
            <a:ext cx="2168525" cy="623728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68313" y="0"/>
            <a:ext cx="6354762" cy="623728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0DA3A5-3E3C-4DE8-BC37-451A534DD7D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54741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Times New Roman" pitchFamily="18" charset="0"/>
                <a:ea typeface="HY헤드라인M" pitchFamily="18" charset="-127"/>
                <a:cs typeface="Times New Roman" pitchFamily="18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C00000"/>
              </a:buClr>
              <a:buFont typeface="Wingdings" pitchFamily="2" charset="2"/>
              <a:buChar char="u"/>
              <a:defRPr sz="2400" b="1">
                <a:solidFill>
                  <a:schemeClr val="tx1"/>
                </a:solidFill>
                <a:latin typeface="Times New Roman" pitchFamily="18" charset="0"/>
                <a:ea typeface="HY헤드라인M" pitchFamily="18" charset="-127"/>
                <a:cs typeface="Times New Roman" pitchFamily="18" charset="0"/>
              </a:defRPr>
            </a:lvl1pPr>
            <a:lvl2pPr marL="800100" indent="-342900">
              <a:buClr>
                <a:srgbClr val="ED7613"/>
              </a:buClr>
              <a:buFont typeface="Wingdings" panose="05000000000000000000" pitchFamily="2" charset="2"/>
              <a:buChar char="§"/>
              <a:defRPr sz="2000" kern="100" spc="0" baseline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  <a:cs typeface="Times New Roman" pitchFamily="18" charset="0"/>
              </a:defRPr>
            </a:lvl2pPr>
            <a:lvl3pPr>
              <a:buClr>
                <a:srgbClr val="FFC000"/>
              </a:buClr>
              <a:buFont typeface="Wingdings" pitchFamily="2" charset="2"/>
              <a:buChar char="§"/>
              <a:defRPr sz="1800" kern="100" spc="0" baseline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  <a:cs typeface="Times New Roman" pitchFamily="18" charset="0"/>
              </a:defRPr>
            </a:lvl3pPr>
            <a:lvl4pPr>
              <a:buClr>
                <a:srgbClr val="92D050"/>
              </a:buClr>
              <a:buFont typeface="Arial" pitchFamily="34" charset="0"/>
              <a:buChar char="•"/>
              <a:defRPr sz="1600" kern="100" spc="0" baseline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  <a:cs typeface="Times New Roman" pitchFamily="18" charset="0"/>
              </a:defRPr>
            </a:lvl4pPr>
            <a:lvl5pPr>
              <a:buNone/>
              <a:defRPr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</p:txBody>
      </p:sp>
      <p:sp>
        <p:nvSpPr>
          <p:cNvPr id="4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C816CE-14A8-485E-B4D2-DE61DAE3640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93574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9BEDB6-50DE-41C2-9E6E-4A4D6DC8A1C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4590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68313" y="908050"/>
            <a:ext cx="4038600" cy="5329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59313" y="908050"/>
            <a:ext cx="4038600" cy="5329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7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875CC7-99AC-4FC4-8902-AAA3E302728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49088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9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98658D-D507-4E5D-8126-1DDA1149311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71733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3A9254-CD65-49CC-BC05-B8D63AC63CC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10053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BFF349-2E7B-420F-A6B7-50E26A47E78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54546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7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7F63E4-D75F-4BBF-9726-74A13D295AA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66727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7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26229C-C748-4BC8-AF1F-C3B6A5851CC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74235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1905000" y="0"/>
            <a:ext cx="7239000" cy="685800"/>
          </a:xfrm>
          <a:prstGeom prst="rect">
            <a:avLst/>
          </a:prstGeom>
          <a:solidFill>
            <a:srgbClr val="990000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ctr">
              <a:defRPr/>
            </a:pPr>
            <a:endParaRPr kumimoji="0" lang="ko-KR" altLang="en-US"/>
          </a:p>
        </p:txBody>
      </p:sp>
      <p:pic>
        <p:nvPicPr>
          <p:cNvPr id="1027" name="Picture 3" descr="ui_img01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09538"/>
            <a:ext cx="379413" cy="54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 descr="ui_img02_3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1288"/>
            <a:ext cx="1066800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1905000" y="0"/>
            <a:ext cx="7239000" cy="685800"/>
          </a:xfrm>
          <a:prstGeom prst="rect">
            <a:avLst/>
          </a:prstGeom>
          <a:solidFill>
            <a:srgbClr val="990000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ctr">
              <a:defRPr/>
            </a:pPr>
            <a:endParaRPr kumimoji="0" lang="ko-KR" altLang="en-US"/>
          </a:p>
        </p:txBody>
      </p:sp>
      <p:pic>
        <p:nvPicPr>
          <p:cNvPr id="1030" name="Picture 6" descr="ui_img01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09538"/>
            <a:ext cx="379413" cy="54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 descr="ui_img02_3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1288"/>
            <a:ext cx="1066800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6629400"/>
            <a:ext cx="9144000" cy="228600"/>
          </a:xfrm>
          <a:prstGeom prst="rect">
            <a:avLst/>
          </a:prstGeom>
          <a:solidFill>
            <a:srgbClr val="4D4D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ctr">
              <a:defRPr/>
            </a:pPr>
            <a:endParaRPr kumimoji="0" lang="ko-KR" altLang="ko-KR" sz="1800"/>
          </a:p>
        </p:txBody>
      </p:sp>
      <p:sp>
        <p:nvSpPr>
          <p:cNvPr id="1033" name="Text Box 9"/>
          <p:cNvSpPr txBox="1">
            <a:spLocks noChangeArrowheads="1"/>
          </p:cNvSpPr>
          <p:nvPr/>
        </p:nvSpPr>
        <p:spPr bwMode="auto">
          <a:xfrm>
            <a:off x="0" y="6629400"/>
            <a:ext cx="9144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kumimoji="0" lang="en-US" altLang="ko-KR" sz="1000" b="1">
                <a:solidFill>
                  <a:schemeClr val="bg1"/>
                </a:solidFill>
              </a:rPr>
              <a:t>Department of Computer Science and Engineering, Sogang University                                  Page  </a:t>
            </a:r>
            <a:fld id="{147C1D0E-38CB-4AED-8CBA-710FA68BC17D}" type="slidenum">
              <a:rPr kumimoji="0" lang="en-US" altLang="ko-KR" sz="1000" b="1" smtClean="0">
                <a:solidFill>
                  <a:schemeClr val="bg1"/>
                </a:solidFill>
              </a:rPr>
              <a:pPr>
                <a:spcBef>
                  <a:spcPct val="50000"/>
                </a:spcBef>
                <a:defRPr/>
              </a:pPr>
              <a:t>‹#›</a:t>
            </a:fld>
            <a:r>
              <a:rPr kumimoji="0" lang="en-US" altLang="ko-KR" sz="1000" b="1">
                <a:solidFill>
                  <a:schemeClr val="bg1"/>
                </a:solidFill>
              </a:rPr>
              <a:t>                                      CAD &amp; VLSI Lab.</a:t>
            </a:r>
            <a:r>
              <a:rPr kumimoji="0" lang="en-US" altLang="ko-KR" sz="1000" b="1"/>
              <a:t> </a:t>
            </a:r>
            <a:r>
              <a:rPr kumimoji="0" lang="en-US" altLang="ko-KR" sz="1000" b="1">
                <a:solidFill>
                  <a:schemeClr val="bg1"/>
                </a:solidFill>
              </a:rPr>
              <a:t>Youse Kim</a:t>
            </a:r>
            <a:r>
              <a:rPr kumimoji="0" lang="en-US" altLang="ko-KR" sz="1000" b="1"/>
              <a:t> </a:t>
            </a:r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1905000" y="0"/>
            <a:ext cx="7239000" cy="685800"/>
          </a:xfrm>
          <a:prstGeom prst="rect">
            <a:avLst/>
          </a:prstGeom>
          <a:solidFill>
            <a:srgbClr val="990000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ctr">
              <a:defRPr/>
            </a:pPr>
            <a:endParaRPr kumimoji="0" lang="ko-KR" altLang="en-US"/>
          </a:p>
        </p:txBody>
      </p:sp>
      <p:pic>
        <p:nvPicPr>
          <p:cNvPr id="1035" name="Picture 11" descr="ui_img01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09538"/>
            <a:ext cx="379413" cy="54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6" name="Picture 12" descr="ui_img02_3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1288"/>
            <a:ext cx="1066800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7" name="Rectangle 13"/>
          <p:cNvSpPr>
            <a:spLocks noChangeArrowheads="1"/>
          </p:cNvSpPr>
          <p:nvPr/>
        </p:nvSpPr>
        <p:spPr bwMode="auto">
          <a:xfrm>
            <a:off x="0" y="6629400"/>
            <a:ext cx="9144000" cy="228600"/>
          </a:xfrm>
          <a:prstGeom prst="rect">
            <a:avLst/>
          </a:prstGeom>
          <a:solidFill>
            <a:srgbClr val="4D4D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ctr">
              <a:defRPr/>
            </a:pPr>
            <a:endParaRPr kumimoji="0" lang="ko-KR" altLang="ko-KR" sz="1800"/>
          </a:p>
        </p:txBody>
      </p:sp>
      <p:sp>
        <p:nvSpPr>
          <p:cNvPr id="1038" name="Text Box 14"/>
          <p:cNvSpPr txBox="1">
            <a:spLocks noChangeArrowheads="1"/>
          </p:cNvSpPr>
          <p:nvPr/>
        </p:nvSpPr>
        <p:spPr bwMode="auto">
          <a:xfrm>
            <a:off x="0" y="6629400"/>
            <a:ext cx="9144000" cy="244475"/>
          </a:xfrm>
          <a:prstGeom prst="rect">
            <a:avLst/>
          </a:prstGeom>
          <a:solidFill>
            <a:srgbClr val="4D4D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kumimoji="0" lang="en-US" altLang="ko-KR" sz="1000" b="1">
                <a:solidFill>
                  <a:schemeClr val="bg1"/>
                </a:solidFill>
              </a:rPr>
              <a:t>Department of Computer Science and Engineering, Sogang University                                  Page  </a:t>
            </a:r>
            <a:fld id="{2A593E33-C9C7-45A5-8E6D-B30C6765FB82}" type="slidenum">
              <a:rPr kumimoji="0" lang="en-US" altLang="ko-KR" sz="1000" b="1" smtClean="0">
                <a:solidFill>
                  <a:schemeClr val="bg1"/>
                </a:solidFill>
              </a:rPr>
              <a:pPr>
                <a:spcBef>
                  <a:spcPct val="50000"/>
                </a:spcBef>
                <a:defRPr/>
              </a:pPr>
              <a:t>‹#›</a:t>
            </a:fld>
            <a:endParaRPr kumimoji="0" lang="en-US" altLang="ko-KR" sz="1000" b="1">
              <a:solidFill>
                <a:schemeClr val="bg1"/>
              </a:solidFill>
            </a:endParaRPr>
          </a:p>
        </p:txBody>
      </p:sp>
      <p:sp>
        <p:nvSpPr>
          <p:cNvPr id="1039" name="Rectangle 15"/>
          <p:cNvSpPr>
            <a:spLocks noGrp="1" noChangeArrowheads="1"/>
          </p:cNvSpPr>
          <p:nvPr>
            <p:ph type="title"/>
          </p:nvPr>
        </p:nvSpPr>
        <p:spPr bwMode="auto">
          <a:xfrm>
            <a:off x="1908175" y="0"/>
            <a:ext cx="72358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40" name="Rectangle 1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908050"/>
            <a:ext cx="8229600" cy="532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113" name="Rectangle 1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latinLnBrk="1" hangingPunct="1">
              <a:defRPr kumimoji="1" sz="1400">
                <a:latin typeface="+mn-lt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114" name="Rectangle 1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84438" y="6345238"/>
            <a:ext cx="4319587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latinLnBrk="1" hangingPunct="1">
              <a:defRPr kumimoji="1" sz="1400">
                <a:latin typeface="+mn-lt"/>
                <a:ea typeface="Asia유치원M" pitchFamily="18" charset="-127"/>
              </a:defRPr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4115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16688" y="63817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400">
                <a:latin typeface="굴림" panose="020B0600000101010101" pitchFamily="50" charset="-127"/>
              </a:defRPr>
            </a:lvl1pPr>
          </a:lstStyle>
          <a:p>
            <a:pPr>
              <a:defRPr/>
            </a:pPr>
            <a:fld id="{BD517A0C-F0A4-4A1B-9105-3CA4D1EBDE5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81" r:id="rId1"/>
    <p:sldLayoutId id="2147484671" r:id="rId2"/>
    <p:sldLayoutId id="2147484672" r:id="rId3"/>
    <p:sldLayoutId id="2147484673" r:id="rId4"/>
    <p:sldLayoutId id="2147484674" r:id="rId5"/>
    <p:sldLayoutId id="2147484675" r:id="rId6"/>
    <p:sldLayoutId id="2147484676" r:id="rId7"/>
    <p:sldLayoutId id="2147484677" r:id="rId8"/>
    <p:sldLayoutId id="2147484678" r:id="rId9"/>
    <p:sldLayoutId id="2147484679" r:id="rId10"/>
    <p:sldLayoutId id="2147484680" r:id="rId11"/>
  </p:sldLayoutIdLst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Lucida Sans Unicode" pitchFamily="34" charset="0"/>
          <a:ea typeface="굴림" pitchFamily="50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Lucida Sans Unicode" pitchFamily="34" charset="0"/>
          <a:ea typeface="굴림" pitchFamily="50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Lucida Sans Unicode" pitchFamily="34" charset="0"/>
          <a:ea typeface="굴림" pitchFamily="50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Lucida Sans Unicode" pitchFamily="34" charset="0"/>
          <a:ea typeface="굴림" pitchFamily="50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Lucida Sans Unicode" pitchFamily="34" charset="0"/>
          <a:ea typeface="굴림" pitchFamily="50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Lucida Sans Unicode" pitchFamily="34" charset="0"/>
          <a:ea typeface="굴림" pitchFamily="50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Lucida Sans Unicode" pitchFamily="34" charset="0"/>
          <a:ea typeface="굴림" pitchFamily="50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Lucida Sans Unicode" pitchFamily="34" charset="0"/>
          <a:ea typeface="굴림" pitchFamily="50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kumimoji="1" sz="2800" b="1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j-ea"/>
          <a:cs typeface="굴림" pitchFamily="50" charset="-127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1600">
          <a:solidFill>
            <a:schemeClr val="tx1"/>
          </a:solidFill>
          <a:latin typeface="+mn-lt"/>
          <a:ea typeface="+mj-ea"/>
          <a:cs typeface="굴림" pitchFamily="50" charset="-127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–"/>
        <a:defRPr kumimoji="1" sz="1600">
          <a:solidFill>
            <a:schemeClr val="tx1"/>
          </a:solidFill>
          <a:latin typeface="+mn-lt"/>
          <a:ea typeface="+mj-ea"/>
          <a:cs typeface="굴림" pitchFamily="50" charset="-127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j-ea"/>
          <a:cs typeface="굴림" pitchFamily="50" charset="-127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j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j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j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j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412777"/>
            <a:ext cx="9144000" cy="2187674"/>
          </a:xfrm>
        </p:spPr>
        <p:txBody>
          <a:bodyPr/>
          <a:lstStyle/>
          <a:p>
            <a:r>
              <a:rPr lang="ko-KR" alt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컴퓨터공학실험</a:t>
            </a:r>
            <a:r>
              <a:rPr lang="en-US" altLang="ko-KR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</a:t>
            </a:r>
            <a:br>
              <a:rPr lang="en-US" altLang="ko-KR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ko-KR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ko-KR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ko-K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ko-KR" alt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장 </a:t>
            </a:r>
            <a:r>
              <a:rPr lang="en-US" altLang="ko-KR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NAND/NOR/XOR</a:t>
            </a:r>
            <a:r>
              <a:rPr lang="en-US" altLang="ko-KR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ko-KR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ko-KR" altLang="en-US" sz="3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5351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A8C0B745-BFAF-4B85-9696-03ED11FF6E12}"/>
              </a:ext>
            </a:extLst>
          </p:cNvPr>
          <p:cNvSpPr txBox="1">
            <a:spLocks/>
          </p:cNvSpPr>
          <p:nvPr/>
        </p:nvSpPr>
        <p:spPr>
          <a:xfrm>
            <a:off x="1908175" y="0"/>
            <a:ext cx="7235825" cy="692150"/>
          </a:xfrm>
          <a:prstGeom prst="rect">
            <a:avLst/>
          </a:prstGeom>
        </p:spPr>
        <p:txBody>
          <a:bodyPr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2pPr>
            <a:lvl3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3pPr>
            <a:lvl4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4pPr>
            <a:lvl5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5pPr>
            <a:lvl6pPr marL="4572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6pPr>
            <a:lvl7pPr marL="9144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7pPr>
            <a:lvl8pPr marL="13716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8pPr>
            <a:lvl9pPr marL="18288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9pPr>
          </a:lstStyle>
          <a:p>
            <a:pPr algn="l"/>
            <a:r>
              <a:rPr lang="ko-KR" altLang="en-US" sz="32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다중입력 </a:t>
            </a:r>
            <a:r>
              <a:rPr lang="en-US" altLang="ko-KR" sz="32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X</a:t>
            </a:r>
            <a:r>
              <a:rPr lang="en-US" altLang="ko-KR" sz="32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OR </a:t>
            </a:r>
            <a:r>
              <a:rPr lang="ko-KR" altLang="en-US" sz="3200" kern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게이트</a:t>
            </a:r>
            <a:r>
              <a:rPr lang="en-US" altLang="ko-KR" sz="32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32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실습</a:t>
            </a:r>
            <a:r>
              <a:rPr lang="en-US" altLang="ko-KR" sz="32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32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endParaRPr lang="ko-KR" altLang="en-US" sz="32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2F3EEF0C-8D55-4F13-A2CF-4A75B7CDE994}"/>
              </a:ext>
            </a:extLst>
          </p:cNvPr>
          <p:cNvSpPr txBox="1">
            <a:spLocks/>
          </p:cNvSpPr>
          <p:nvPr/>
        </p:nvSpPr>
        <p:spPr>
          <a:xfrm>
            <a:off x="323528" y="836712"/>
            <a:ext cx="8352928" cy="5616575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2800" b="1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kumimoji="1" sz="16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9pPr>
          </a:lstStyle>
          <a:p>
            <a:pPr>
              <a:buClr>
                <a:srgbClr val="C00000"/>
              </a:buClr>
              <a:buFont typeface="Wingdings" panose="05000000000000000000" pitchFamily="2" charset="2"/>
              <a:buChar char="u"/>
            </a:pPr>
            <a:r>
              <a:rPr lang="en-US" altLang="ko-KR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4-input </a:t>
            </a:r>
            <a:r>
              <a:rPr lang="en-US" altLang="ko-KR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X</a:t>
            </a:r>
            <a:r>
              <a:rPr lang="en-US" altLang="ko-KR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OR </a:t>
            </a:r>
            <a:r>
              <a:rPr lang="en-US" altLang="ko-KR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gate</a:t>
            </a:r>
            <a:endParaRPr lang="en-US" altLang="ko-KR" sz="1600" kern="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(A)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와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(B)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의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Boolean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식을 비교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(A)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와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(B)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의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Verilog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코딩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(A)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와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(B)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의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Simulation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을 통해 출력 결과 비교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(A)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와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(B)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의 동작을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FPGA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의 동작 시켜 비교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4-input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X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OR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gate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의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진리표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완성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u"/>
            </a:pPr>
            <a:endParaRPr lang="en-US" altLang="ko-KR" kern="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u"/>
            </a:pPr>
            <a:endParaRPr lang="en-US" altLang="ko-KR" sz="20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55084" y="6002039"/>
            <a:ext cx="7430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(A) 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97499" y="6002039"/>
            <a:ext cx="7430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(B) 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273" y="4937397"/>
            <a:ext cx="2564138" cy="8636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0999" y="3883297"/>
            <a:ext cx="6093001" cy="210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072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8431C3C7-C2B9-4782-AF55-88CB581E69C4}"/>
              </a:ext>
            </a:extLst>
          </p:cNvPr>
          <p:cNvSpPr txBox="1">
            <a:spLocks/>
          </p:cNvSpPr>
          <p:nvPr/>
        </p:nvSpPr>
        <p:spPr>
          <a:xfrm>
            <a:off x="1908175" y="0"/>
            <a:ext cx="7235825" cy="692150"/>
          </a:xfrm>
          <a:prstGeom prst="rect">
            <a:avLst/>
          </a:prstGeom>
        </p:spPr>
        <p:txBody>
          <a:bodyPr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2pPr>
            <a:lvl3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3pPr>
            <a:lvl4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4pPr>
            <a:lvl5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5pPr>
            <a:lvl6pPr marL="4572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6pPr>
            <a:lvl7pPr marL="9144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7pPr>
            <a:lvl8pPr marL="13716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8pPr>
            <a:lvl9pPr marL="18288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9pPr>
          </a:lstStyle>
          <a:p>
            <a:pPr algn="l"/>
            <a:r>
              <a:rPr lang="ko-KR" altLang="en-US" sz="32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다중입력 </a:t>
            </a:r>
            <a:r>
              <a:rPr lang="en-US" altLang="ko-KR" sz="32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X</a:t>
            </a:r>
            <a:r>
              <a:rPr lang="en-US" altLang="ko-KR" sz="32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OR </a:t>
            </a:r>
            <a:r>
              <a:rPr lang="ko-KR" altLang="en-US" sz="3200" kern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게이트</a:t>
            </a:r>
            <a:r>
              <a:rPr lang="en-US" altLang="ko-KR" sz="32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32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실습</a:t>
            </a:r>
            <a:r>
              <a:rPr lang="en-US" altLang="ko-KR" sz="32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32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endParaRPr lang="ko-KR" altLang="en-US" sz="32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428166FA-2964-4EE9-884D-2EB8C45C5748}"/>
              </a:ext>
            </a:extLst>
          </p:cNvPr>
          <p:cNvSpPr txBox="1">
            <a:spLocks/>
          </p:cNvSpPr>
          <p:nvPr/>
        </p:nvSpPr>
        <p:spPr>
          <a:xfrm>
            <a:off x="323528" y="836712"/>
            <a:ext cx="8352928" cy="5616575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2800" b="1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kumimoji="1" sz="16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9pPr>
          </a:lstStyle>
          <a:p>
            <a:pPr>
              <a:buClr>
                <a:srgbClr val="C00000"/>
              </a:buClr>
              <a:buFont typeface="Wingdings" panose="05000000000000000000" pitchFamily="2" charset="2"/>
              <a:buChar char="u"/>
            </a:pPr>
            <a:r>
              <a:rPr lang="en-US" altLang="ko-KR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4-input </a:t>
            </a:r>
            <a:r>
              <a:rPr lang="en-US" altLang="ko-KR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X</a:t>
            </a:r>
            <a:r>
              <a:rPr lang="en-US" altLang="ko-KR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OR </a:t>
            </a:r>
            <a:r>
              <a:rPr lang="en-US" altLang="ko-KR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gate </a:t>
            </a:r>
            <a:r>
              <a:rPr lang="ko-KR" altLang="en-US" sz="2000" b="0" kern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진리표</a:t>
            </a:r>
            <a:endParaRPr lang="en-US" altLang="ko-KR" sz="1600" kern="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u"/>
            </a:pPr>
            <a:endParaRPr lang="en-US" altLang="ko-KR" kern="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u"/>
            </a:pPr>
            <a:endParaRPr lang="en-US" altLang="ko-KR" sz="20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9095857"/>
              </p:ext>
            </p:extLst>
          </p:nvPr>
        </p:nvGraphicFramePr>
        <p:xfrm>
          <a:off x="551893" y="1484784"/>
          <a:ext cx="8040214" cy="492035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4860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4860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4860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4860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14860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148602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148602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2894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In A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In B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In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en-US" altLang="ko-KR" sz="1200" dirty="0" smtClean="0"/>
                        <a:t>C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In D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Out 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Out F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Out G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94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894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894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894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894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894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894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894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894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894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894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894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2894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2894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2894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  <a:tr h="2894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0934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A8C0B745-BFAF-4B85-9696-03ED11FF6E12}"/>
              </a:ext>
            </a:extLst>
          </p:cNvPr>
          <p:cNvSpPr txBox="1">
            <a:spLocks/>
          </p:cNvSpPr>
          <p:nvPr/>
        </p:nvSpPr>
        <p:spPr>
          <a:xfrm>
            <a:off x="1908175" y="0"/>
            <a:ext cx="7235825" cy="692150"/>
          </a:xfrm>
          <a:prstGeom prst="rect">
            <a:avLst/>
          </a:prstGeom>
        </p:spPr>
        <p:txBody>
          <a:bodyPr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2pPr>
            <a:lvl3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3pPr>
            <a:lvl4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4pPr>
            <a:lvl5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5pPr>
            <a:lvl6pPr marL="4572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6pPr>
            <a:lvl7pPr marL="9144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7pPr>
            <a:lvl8pPr marL="13716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8pPr>
            <a:lvl9pPr marL="18288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9pPr>
          </a:lstStyle>
          <a:p>
            <a:pPr algn="l"/>
            <a:r>
              <a:rPr lang="ko-KR" altLang="en-US" sz="32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다중입력 </a:t>
            </a:r>
            <a:r>
              <a:rPr lang="en-US" altLang="ko-KR" sz="32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AOI </a:t>
            </a:r>
            <a:r>
              <a:rPr lang="ko-KR" altLang="en-US" sz="3200" kern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게이트</a:t>
            </a:r>
            <a:r>
              <a:rPr lang="en-US" altLang="ko-KR" sz="32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32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실습</a:t>
            </a:r>
            <a:r>
              <a:rPr lang="en-US" altLang="ko-KR" sz="32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32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endParaRPr lang="ko-KR" altLang="en-US" sz="32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2F3EEF0C-8D55-4F13-A2CF-4A75B7CDE994}"/>
              </a:ext>
            </a:extLst>
          </p:cNvPr>
          <p:cNvSpPr txBox="1">
            <a:spLocks/>
          </p:cNvSpPr>
          <p:nvPr/>
        </p:nvSpPr>
        <p:spPr>
          <a:xfrm>
            <a:off x="323528" y="836712"/>
            <a:ext cx="8352928" cy="5616575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2800" b="1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kumimoji="1" sz="16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9pPr>
          </a:lstStyle>
          <a:p>
            <a:pPr>
              <a:buClr>
                <a:srgbClr val="C00000"/>
              </a:buClr>
              <a:buFont typeface="Wingdings" panose="05000000000000000000" pitchFamily="2" charset="2"/>
              <a:buChar char="u"/>
            </a:pPr>
            <a:r>
              <a:rPr lang="en-US" altLang="ko-KR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4-input </a:t>
            </a:r>
            <a:r>
              <a:rPr lang="en-US" altLang="ko-KR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AOI(AND OR</a:t>
            </a:r>
            <a:r>
              <a:rPr lang="en-US" altLang="ko-KR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Inverter) gate</a:t>
            </a:r>
            <a:endParaRPr lang="en-US" altLang="ko-KR" sz="1600" kern="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Verilog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코딩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Simulation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을 통해 출력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결과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FPGA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의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동작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확인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4-input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AOI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gate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의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진리표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완성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u"/>
            </a:pPr>
            <a:endParaRPr lang="en-US" altLang="ko-KR" kern="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u"/>
            </a:pPr>
            <a:endParaRPr lang="en-US" altLang="ko-KR" sz="20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5816" y="4077072"/>
            <a:ext cx="3655801" cy="207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255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8431C3C7-C2B9-4782-AF55-88CB581E69C4}"/>
              </a:ext>
            </a:extLst>
          </p:cNvPr>
          <p:cNvSpPr txBox="1">
            <a:spLocks/>
          </p:cNvSpPr>
          <p:nvPr/>
        </p:nvSpPr>
        <p:spPr>
          <a:xfrm>
            <a:off x="1908175" y="0"/>
            <a:ext cx="7235825" cy="692150"/>
          </a:xfrm>
          <a:prstGeom prst="rect">
            <a:avLst/>
          </a:prstGeom>
        </p:spPr>
        <p:txBody>
          <a:bodyPr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2pPr>
            <a:lvl3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3pPr>
            <a:lvl4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4pPr>
            <a:lvl5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5pPr>
            <a:lvl6pPr marL="4572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6pPr>
            <a:lvl7pPr marL="9144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7pPr>
            <a:lvl8pPr marL="13716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8pPr>
            <a:lvl9pPr marL="18288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9pPr>
          </a:lstStyle>
          <a:p>
            <a:pPr algn="l"/>
            <a:r>
              <a:rPr lang="ko-KR" altLang="en-US" sz="32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다중입력 </a:t>
            </a:r>
            <a:r>
              <a:rPr lang="en-US" altLang="ko-KR" sz="32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AOI </a:t>
            </a:r>
            <a:r>
              <a:rPr lang="ko-KR" altLang="en-US" sz="3200" kern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게이트</a:t>
            </a:r>
            <a:r>
              <a:rPr lang="en-US" altLang="ko-KR" sz="32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32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실습</a:t>
            </a:r>
            <a:r>
              <a:rPr lang="en-US" altLang="ko-KR" sz="32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32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endParaRPr lang="ko-KR" altLang="en-US" sz="32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428166FA-2964-4EE9-884D-2EB8C45C5748}"/>
              </a:ext>
            </a:extLst>
          </p:cNvPr>
          <p:cNvSpPr txBox="1">
            <a:spLocks/>
          </p:cNvSpPr>
          <p:nvPr/>
        </p:nvSpPr>
        <p:spPr>
          <a:xfrm>
            <a:off x="323528" y="836712"/>
            <a:ext cx="8352928" cy="5616575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2800" b="1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kumimoji="1" sz="16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9pPr>
          </a:lstStyle>
          <a:p>
            <a:pPr>
              <a:buClr>
                <a:srgbClr val="C00000"/>
              </a:buClr>
              <a:buFont typeface="Wingdings" panose="05000000000000000000" pitchFamily="2" charset="2"/>
              <a:buChar char="u"/>
            </a:pPr>
            <a:r>
              <a:rPr lang="en-US" altLang="ko-KR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4-input AOI(AND OR Inverter) </a:t>
            </a:r>
            <a:r>
              <a:rPr lang="en-US" altLang="ko-KR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gate</a:t>
            </a:r>
            <a:r>
              <a:rPr lang="en-US" altLang="ko-KR" sz="16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b="0" kern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진리표</a:t>
            </a:r>
            <a:endParaRPr lang="en-US" altLang="ko-KR" sz="1600" kern="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u"/>
            </a:pPr>
            <a:endParaRPr lang="en-US" altLang="ko-KR" kern="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u"/>
            </a:pPr>
            <a:endParaRPr lang="en-US" altLang="ko-KR" sz="20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551893" y="1484784"/>
          <a:ext cx="8040214" cy="492035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4860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4860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4860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4860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14860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148602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148602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2894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In A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In B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In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en-US" altLang="ko-KR" sz="1200" dirty="0" smtClean="0"/>
                        <a:t>C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In D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Out 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Out F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Out G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94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894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894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894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894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894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894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894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894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894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894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894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2894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2894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2894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  <a:tr h="2894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1146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37DC6AE8-8030-4C05-BB3A-83D60C19A1A1}"/>
              </a:ext>
            </a:extLst>
          </p:cNvPr>
          <p:cNvSpPr txBox="1">
            <a:spLocks/>
          </p:cNvSpPr>
          <p:nvPr/>
        </p:nvSpPr>
        <p:spPr>
          <a:xfrm>
            <a:off x="1908175" y="0"/>
            <a:ext cx="7235825" cy="692696"/>
          </a:xfrm>
          <a:prstGeom prst="rect">
            <a:avLst/>
          </a:prstGeom>
        </p:spPr>
        <p:txBody>
          <a:bodyPr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2pPr>
            <a:lvl3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3pPr>
            <a:lvl4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4pPr>
            <a:lvl5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5pPr>
            <a:lvl6pPr marL="4572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6pPr>
            <a:lvl7pPr marL="9144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7pPr>
            <a:lvl8pPr marL="13716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8pPr>
            <a:lvl9pPr marL="18288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9pPr>
          </a:lstStyle>
          <a:p>
            <a:pPr algn="l"/>
            <a:r>
              <a:rPr lang="ko-KR" altLang="en-US" sz="32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실험 목표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3C8663EE-374F-4796-B13E-DA62D9D5983A}"/>
              </a:ext>
            </a:extLst>
          </p:cNvPr>
          <p:cNvSpPr txBox="1">
            <a:spLocks/>
          </p:cNvSpPr>
          <p:nvPr/>
        </p:nvSpPr>
        <p:spPr>
          <a:xfrm>
            <a:off x="0" y="980728"/>
            <a:ext cx="8229600" cy="5616575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2800" b="1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kumimoji="1" sz="16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9pPr>
          </a:lstStyle>
          <a:p>
            <a:pPr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u"/>
            </a:pPr>
            <a:r>
              <a:rPr lang="en-US" altLang="ko-KR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NAND/NOR/XOR </a:t>
            </a:r>
            <a:r>
              <a:rPr lang="en-US" altLang="ko-KR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Gate</a:t>
            </a:r>
            <a:r>
              <a:rPr lang="ko-KR" altLang="en-US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동작의 이해 및 확인 </a:t>
            </a:r>
            <a:endParaRPr lang="en-US" altLang="ko-KR" sz="2000" b="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u"/>
            </a:pPr>
            <a:endParaRPr lang="en-US" altLang="ko-KR" sz="2000" b="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u"/>
            </a:pPr>
            <a:r>
              <a:rPr lang="en-US" altLang="ko-KR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Verilog</a:t>
            </a:r>
            <a:r>
              <a:rPr lang="ko-KR" altLang="en-US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사용하여 다중입력 </a:t>
            </a:r>
            <a:r>
              <a:rPr lang="en-US" altLang="ko-KR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NAND/NOR </a:t>
            </a:r>
            <a:r>
              <a:rPr lang="en-US" altLang="ko-KR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Gate </a:t>
            </a:r>
            <a:r>
              <a:rPr lang="ko-KR" altLang="en-US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및 </a:t>
            </a:r>
            <a:r>
              <a:rPr lang="en-US" altLang="ko-KR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XOR</a:t>
            </a:r>
            <a:r>
              <a:rPr lang="en-US" altLang="ko-KR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Gate </a:t>
            </a:r>
            <a:r>
              <a:rPr lang="ko-KR" altLang="en-US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구현</a:t>
            </a:r>
            <a:endParaRPr lang="en-US" altLang="ko-KR" sz="2000" b="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u"/>
            </a:pPr>
            <a:endParaRPr lang="en-US" altLang="ko-KR" sz="2000" b="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u"/>
            </a:pPr>
            <a:r>
              <a:rPr lang="ko-KR" altLang="en-US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입력 신호 생성 후 </a:t>
            </a:r>
            <a:r>
              <a:rPr lang="en-US" altLang="ko-KR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Simulation</a:t>
            </a:r>
            <a:r>
              <a:rPr lang="ko-KR" altLang="en-US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통하여 구현된 각 </a:t>
            </a:r>
            <a:r>
              <a:rPr lang="en-US" altLang="ko-KR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Gate </a:t>
            </a:r>
            <a:r>
              <a:rPr lang="ko-KR" altLang="en-US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동작 확인</a:t>
            </a:r>
            <a:endParaRPr lang="en-US" altLang="ko-KR" sz="2000" b="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u"/>
            </a:pPr>
            <a:endParaRPr lang="en-US" altLang="ko-KR" sz="2000" b="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u"/>
            </a:pPr>
            <a:r>
              <a:rPr lang="en-US" altLang="ko-KR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FPGA </a:t>
            </a:r>
            <a:r>
              <a:rPr lang="ko-KR" altLang="en-US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통해서 </a:t>
            </a:r>
            <a:r>
              <a:rPr lang="en-US" altLang="ko-KR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Verilog</a:t>
            </a:r>
            <a:r>
              <a:rPr lang="ko-KR" altLang="en-US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구현된 회로의 동작 확인</a:t>
            </a:r>
            <a:endParaRPr lang="en-US" altLang="ko-KR" sz="2000" b="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20084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="" xmlns:a16="http://schemas.microsoft.com/office/drawing/2014/main" id="{EDED9A34-61DD-462D-9959-881D19BA463D}"/>
              </a:ext>
            </a:extLst>
          </p:cNvPr>
          <p:cNvSpPr txBox="1">
            <a:spLocks/>
          </p:cNvSpPr>
          <p:nvPr/>
        </p:nvSpPr>
        <p:spPr>
          <a:xfrm>
            <a:off x="1908175" y="0"/>
            <a:ext cx="7235825" cy="692150"/>
          </a:xfrm>
          <a:prstGeom prst="rect">
            <a:avLst/>
          </a:prstGeom>
        </p:spPr>
        <p:txBody>
          <a:bodyPr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2pPr>
            <a:lvl3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3pPr>
            <a:lvl4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4pPr>
            <a:lvl5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5pPr>
            <a:lvl6pPr marL="4572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6pPr>
            <a:lvl7pPr marL="9144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7pPr>
            <a:lvl8pPr marL="13716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8pPr>
            <a:lvl9pPr marL="18288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9pPr>
          </a:lstStyle>
          <a:p>
            <a:pPr algn="l"/>
            <a:r>
              <a:rPr lang="en-US" altLang="ko-KR" sz="32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NAND </a:t>
            </a:r>
            <a:r>
              <a:rPr lang="ko-KR" altLang="en-US" sz="3200" kern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게이트</a:t>
            </a:r>
            <a:endParaRPr lang="ko-KR" altLang="en-US" sz="32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내용 개체 틀 2">
            <a:extLst>
              <a:ext uri="{FF2B5EF4-FFF2-40B4-BE49-F238E27FC236}">
                <a16:creationId xmlns="" xmlns:a16="http://schemas.microsoft.com/office/drawing/2014/main" id="{EF54575F-58D5-4E2D-BAB5-217BCC4D5831}"/>
              </a:ext>
            </a:extLst>
          </p:cNvPr>
          <p:cNvSpPr txBox="1">
            <a:spLocks/>
          </p:cNvSpPr>
          <p:nvPr/>
        </p:nvSpPr>
        <p:spPr>
          <a:xfrm>
            <a:off x="3856" y="980728"/>
            <a:ext cx="8280920" cy="5616575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2800" b="1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kumimoji="1" sz="16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9pPr>
          </a:lstStyle>
          <a:p>
            <a:pPr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u"/>
            </a:pPr>
            <a:r>
              <a:rPr lang="ko-KR" altLang="en-US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모든 입력이 </a:t>
            </a:r>
            <a:r>
              <a:rPr lang="en-US" altLang="ko-KR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High(1)</a:t>
            </a:r>
            <a:r>
              <a:rPr lang="ko-KR" altLang="en-US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이면 </a:t>
            </a:r>
            <a:r>
              <a:rPr lang="en-US" altLang="ko-KR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Low(0)</a:t>
            </a:r>
            <a:r>
              <a:rPr lang="ko-KR" altLang="en-US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출력이</a:t>
            </a:r>
            <a:r>
              <a:rPr lang="en-US" altLang="ko-KR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발생하며</a:t>
            </a:r>
            <a:r>
              <a:rPr lang="en-US" altLang="ko-KR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 </a:t>
            </a:r>
          </a:p>
          <a:p>
            <a:pPr marL="0" indent="0">
              <a:lnSpc>
                <a:spcPct val="150000"/>
              </a:lnSpc>
              <a:buClr>
                <a:srgbClr val="C00000"/>
              </a:buClr>
              <a:buNone/>
            </a:pPr>
            <a:r>
              <a:rPr lang="en-US" altLang="ko-KR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그 이외의 경우에는</a:t>
            </a:r>
            <a:r>
              <a:rPr lang="en-US" altLang="ko-KR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High(1)</a:t>
            </a:r>
            <a:r>
              <a:rPr lang="ko-KR" altLang="en-US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출력이 발생한다</a:t>
            </a:r>
            <a:r>
              <a:rPr lang="en-US" altLang="ko-KR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0" indent="0">
              <a:lnSpc>
                <a:spcPct val="150000"/>
              </a:lnSpc>
              <a:buClr>
                <a:srgbClr val="C00000"/>
              </a:buClr>
              <a:buNone/>
            </a:pPr>
            <a:r>
              <a:rPr lang="en-US" altLang="ko-KR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(NAND</a:t>
            </a:r>
            <a:r>
              <a:rPr lang="ko-KR" altLang="en-US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en-US" altLang="ko-KR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AND </a:t>
            </a:r>
            <a:r>
              <a:rPr lang="ko-KR" altLang="en-US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연산자의 부정의 결과이다</a:t>
            </a:r>
            <a:r>
              <a:rPr lang="en-US" altLang="ko-KR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.)</a:t>
            </a:r>
          </a:p>
          <a:p>
            <a:pPr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u"/>
            </a:pPr>
            <a:r>
              <a:rPr lang="en-US" altLang="ko-KR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Boolean </a:t>
            </a:r>
            <a:r>
              <a:rPr lang="ko-KR" altLang="en-US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식에서 </a:t>
            </a:r>
            <a:r>
              <a:rPr lang="en-US" altLang="ko-KR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ko-KR" altLang="en-US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부정 곱</a:t>
            </a:r>
            <a:r>
              <a:rPr lang="en-US" altLang="ko-KR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’</a:t>
            </a:r>
            <a:r>
              <a:rPr lang="ko-KR" altLang="en-US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으로 </a:t>
            </a:r>
            <a:r>
              <a:rPr lang="ko-KR" altLang="en-US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표현</a:t>
            </a:r>
            <a:endParaRPr lang="en-US" altLang="ko-KR" sz="2000" b="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lnSpc>
                <a:spcPct val="150000"/>
              </a:lnSpc>
              <a:buClr>
                <a:srgbClr val="C00000"/>
              </a:buClr>
              <a:buNone/>
            </a:pPr>
            <a:r>
              <a:rPr lang="en-US" altLang="ko-KR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338CE545-9419-430E-A28C-24CECE7609C6}"/>
              </a:ext>
            </a:extLst>
          </p:cNvPr>
          <p:cNvSpPr txBox="1"/>
          <p:nvPr/>
        </p:nvSpPr>
        <p:spPr>
          <a:xfrm>
            <a:off x="965426" y="5651956"/>
            <a:ext cx="37380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2-input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AND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gate Schematic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D010AAAC-C9B0-4A50-AF40-0F092E0C1242}"/>
              </a:ext>
            </a:extLst>
          </p:cNvPr>
          <p:cNvSpPr txBox="1"/>
          <p:nvPr/>
        </p:nvSpPr>
        <p:spPr>
          <a:xfrm>
            <a:off x="4703437" y="5651956"/>
            <a:ext cx="38321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2-input 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NAND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gate Truth Table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1657" y="3270516"/>
            <a:ext cx="1660653" cy="662540"/>
          </a:xfrm>
          <a:prstGeom prst="rect">
            <a:avLst/>
          </a:prstGeom>
        </p:spPr>
      </p:pic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5729484"/>
              </p:ext>
            </p:extLst>
          </p:nvPr>
        </p:nvGraphicFramePr>
        <p:xfrm>
          <a:off x="5310152" y="3219964"/>
          <a:ext cx="2219447" cy="18946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8905"/>
                <a:gridCol w="553514"/>
                <a:gridCol w="1107028"/>
              </a:tblGrid>
              <a:tr h="32929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solidFill>
                            <a:sysClr val="windowText" lastClr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A</a:t>
                      </a:r>
                      <a:endParaRPr lang="ko-KR" sz="1400" b="0" kern="100" dirty="0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solidFill>
                            <a:sysClr val="windowText" lastClr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B</a:t>
                      </a:r>
                      <a:endParaRPr lang="ko-KR" sz="1400" b="0" kern="100" dirty="0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solidFill>
                            <a:sysClr val="windowText" lastClr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Output</a:t>
                      </a:r>
                      <a:endParaRPr lang="ko-KR" sz="1400" b="0" kern="100" dirty="0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8416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ysClr val="windowText" lastClr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</a:t>
                      </a:r>
                      <a:endParaRPr lang="ko-KR" sz="1600" kern="100" dirty="0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ysClr val="windowText" lastClr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</a:t>
                      </a:r>
                      <a:endParaRPr lang="ko-KR" sz="1600" kern="100" dirty="0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ysClr val="windowText" lastClr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</a:t>
                      </a:r>
                      <a:endParaRPr lang="ko-KR" sz="1600" kern="100" dirty="0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8416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ysClr val="windowText" lastClr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</a:t>
                      </a:r>
                      <a:endParaRPr lang="ko-KR" sz="1600" kern="100" dirty="0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ysClr val="windowText" lastClr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</a:t>
                      </a:r>
                      <a:endParaRPr lang="ko-KR" sz="1600" kern="100" dirty="0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2400" kern="100" dirty="0" smtClean="0">
                          <a:solidFill>
                            <a:sysClr val="windowText" lastClr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</a:t>
                      </a:r>
                      <a:endParaRPr lang="ko-KR" sz="1600" kern="100" dirty="0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8416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ysClr val="windowText" lastClr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</a:t>
                      </a:r>
                      <a:endParaRPr lang="ko-KR" sz="1600" kern="100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ysClr val="windowText" lastClr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</a:t>
                      </a:r>
                      <a:endParaRPr lang="ko-KR" sz="1600" kern="100" dirty="0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2400" kern="100" dirty="0" smtClean="0">
                          <a:solidFill>
                            <a:sysClr val="windowText" lastClr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</a:t>
                      </a:r>
                      <a:endParaRPr lang="ko-KR" sz="1600" kern="100" dirty="0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8416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ysClr val="windowText" lastClr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</a:t>
                      </a:r>
                      <a:endParaRPr lang="ko-KR" sz="1600" kern="100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ysClr val="windowText" lastClr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</a:t>
                      </a:r>
                      <a:endParaRPr lang="ko-KR" sz="1600" kern="100" dirty="0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ysClr val="windowText" lastClr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</a:t>
                      </a:r>
                      <a:endParaRPr lang="ko-KR" sz="1600" kern="100" dirty="0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619" y="4035974"/>
            <a:ext cx="3778356" cy="1327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002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="" xmlns:a16="http://schemas.microsoft.com/office/drawing/2014/main" id="{7EE38BF7-1F4A-4F59-B238-864AA82D9877}"/>
              </a:ext>
            </a:extLst>
          </p:cNvPr>
          <p:cNvSpPr txBox="1">
            <a:spLocks/>
          </p:cNvSpPr>
          <p:nvPr/>
        </p:nvSpPr>
        <p:spPr>
          <a:xfrm>
            <a:off x="1908175" y="0"/>
            <a:ext cx="7235825" cy="692150"/>
          </a:xfrm>
          <a:prstGeom prst="rect">
            <a:avLst/>
          </a:prstGeom>
        </p:spPr>
        <p:txBody>
          <a:bodyPr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2pPr>
            <a:lvl3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3pPr>
            <a:lvl4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4pPr>
            <a:lvl5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5pPr>
            <a:lvl6pPr marL="4572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6pPr>
            <a:lvl7pPr marL="9144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7pPr>
            <a:lvl8pPr marL="13716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8pPr>
            <a:lvl9pPr marL="18288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9pPr>
          </a:lstStyle>
          <a:p>
            <a:pPr algn="l"/>
            <a:r>
              <a:rPr lang="en-US" altLang="ko-KR" sz="32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NOR </a:t>
            </a:r>
            <a:r>
              <a:rPr lang="ko-KR" altLang="en-US" sz="3200" kern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게이트</a:t>
            </a:r>
            <a:endParaRPr lang="ko-KR" altLang="en-US" sz="32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내용 개체 틀 2">
            <a:extLst>
              <a:ext uri="{FF2B5EF4-FFF2-40B4-BE49-F238E27FC236}">
                <a16:creationId xmlns="" xmlns:a16="http://schemas.microsoft.com/office/drawing/2014/main" id="{AC778977-4956-400B-A8D6-20FC5BCD7154}"/>
              </a:ext>
            </a:extLst>
          </p:cNvPr>
          <p:cNvSpPr txBox="1">
            <a:spLocks/>
          </p:cNvSpPr>
          <p:nvPr/>
        </p:nvSpPr>
        <p:spPr>
          <a:xfrm>
            <a:off x="0" y="980728"/>
            <a:ext cx="8352928" cy="5616575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2800" b="1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kumimoji="1" sz="16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9pPr>
          </a:lstStyle>
          <a:p>
            <a:pPr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u"/>
            </a:pPr>
            <a:r>
              <a:rPr lang="ko-KR" altLang="en-US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모든 입력이 </a:t>
            </a:r>
            <a:r>
              <a:rPr lang="en-US" altLang="ko-KR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Low(0)</a:t>
            </a:r>
            <a:r>
              <a:rPr lang="ko-KR" altLang="en-US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이면 </a:t>
            </a:r>
            <a:r>
              <a:rPr lang="en-US" altLang="ko-KR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High(1)</a:t>
            </a:r>
            <a:r>
              <a:rPr lang="ko-KR" altLang="en-US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출력이 발생하며</a:t>
            </a:r>
            <a:r>
              <a:rPr lang="en-US" altLang="ko-KR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입력 중 하나가 </a:t>
            </a:r>
            <a:r>
              <a:rPr lang="en-US" altLang="ko-KR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2000" b="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lnSpc>
                <a:spcPct val="150000"/>
              </a:lnSpc>
              <a:buClr>
                <a:srgbClr val="C00000"/>
              </a:buClr>
              <a:buNone/>
            </a:pPr>
            <a:r>
              <a:rPr lang="en-US" altLang="ko-KR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High(1)</a:t>
            </a:r>
            <a:r>
              <a:rPr lang="ko-KR" altLang="en-US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이면</a:t>
            </a:r>
            <a:r>
              <a:rPr lang="en-US" altLang="ko-KR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Low </a:t>
            </a:r>
            <a:r>
              <a:rPr lang="ko-KR" altLang="en-US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출력</a:t>
            </a:r>
            <a:r>
              <a:rPr lang="en-US" altLang="ko-KR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(0)</a:t>
            </a:r>
            <a:r>
              <a:rPr lang="ko-KR" altLang="en-US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 발생한다</a:t>
            </a:r>
            <a:r>
              <a:rPr lang="en-US" altLang="ko-KR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0" indent="0">
              <a:lnSpc>
                <a:spcPct val="150000"/>
              </a:lnSpc>
              <a:buClr>
                <a:srgbClr val="C00000"/>
              </a:buClr>
              <a:buNone/>
            </a:pPr>
            <a:r>
              <a:rPr lang="en-US" altLang="ko-KR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(NOR</a:t>
            </a:r>
            <a:r>
              <a:rPr lang="ko-KR" altLang="en-US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en-US" altLang="ko-KR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OR </a:t>
            </a:r>
            <a:r>
              <a:rPr lang="ko-KR" altLang="en-US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연산자의 부정의 결과이다</a:t>
            </a:r>
            <a:r>
              <a:rPr lang="en-US" altLang="ko-KR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.)</a:t>
            </a:r>
            <a:endParaRPr lang="en-US" altLang="ko-KR" sz="2000" b="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u"/>
            </a:pPr>
            <a:r>
              <a:rPr lang="en-US" altLang="ko-KR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Boolean </a:t>
            </a:r>
            <a:r>
              <a:rPr lang="ko-KR" altLang="en-US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식에서 </a:t>
            </a:r>
            <a:r>
              <a:rPr lang="en-US" altLang="ko-KR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ko-KR" altLang="en-US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부정 합</a:t>
            </a:r>
            <a:r>
              <a:rPr lang="en-US" altLang="ko-KR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’</a:t>
            </a:r>
            <a:r>
              <a:rPr lang="ko-KR" altLang="en-US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으로 </a:t>
            </a:r>
            <a:r>
              <a:rPr lang="ko-KR" altLang="en-US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표현</a:t>
            </a:r>
            <a:endParaRPr lang="en-US" altLang="ko-KR" sz="2000" b="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lnSpc>
                <a:spcPct val="150000"/>
              </a:lnSpc>
              <a:buClr>
                <a:srgbClr val="C00000"/>
              </a:buClr>
              <a:buNone/>
            </a:pPr>
            <a:r>
              <a:rPr lang="en-US" altLang="ko-KR" sz="2000" b="0" i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	</a:t>
            </a:r>
            <a:endParaRPr lang="en-US" altLang="ko-KR" sz="20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F1F5121A-2806-463A-8816-BBE1B8091D04}"/>
              </a:ext>
            </a:extLst>
          </p:cNvPr>
          <p:cNvSpPr txBox="1"/>
          <p:nvPr/>
        </p:nvSpPr>
        <p:spPr>
          <a:xfrm>
            <a:off x="4713149" y="5693186"/>
            <a:ext cx="36397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2-input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OR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gate Truth Table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132556CC-B506-4B8B-846B-3EC72C67F798}"/>
              </a:ext>
            </a:extLst>
          </p:cNvPr>
          <p:cNvSpPr txBox="1"/>
          <p:nvPr/>
        </p:nvSpPr>
        <p:spPr>
          <a:xfrm>
            <a:off x="882250" y="5693186"/>
            <a:ext cx="35456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2-input 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NOR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gate Schematic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1994594"/>
              </p:ext>
            </p:extLst>
          </p:nvPr>
        </p:nvGraphicFramePr>
        <p:xfrm>
          <a:off x="5319461" y="3254157"/>
          <a:ext cx="2219447" cy="18659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8905"/>
                <a:gridCol w="553514"/>
                <a:gridCol w="1107028"/>
              </a:tblGrid>
              <a:tr h="32929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solidFill>
                            <a:sysClr val="windowText" lastClr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A</a:t>
                      </a:r>
                      <a:endParaRPr lang="ko-KR" sz="1400" b="0" kern="100" dirty="0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solidFill>
                            <a:sysClr val="windowText" lastClr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B</a:t>
                      </a:r>
                      <a:endParaRPr lang="ko-KR" sz="1400" b="0" kern="100" dirty="0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solidFill>
                            <a:sysClr val="windowText" lastClr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Output</a:t>
                      </a:r>
                      <a:endParaRPr lang="ko-KR" sz="1400" b="0" kern="100" dirty="0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8416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ysClr val="windowText" lastClr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</a:t>
                      </a:r>
                      <a:endParaRPr lang="ko-KR" sz="1600" kern="100" dirty="0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ysClr val="windowText" lastClr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</a:t>
                      </a:r>
                      <a:endParaRPr lang="ko-KR" sz="1600" kern="100" dirty="0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ysClr val="windowText" lastClr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</a:t>
                      </a:r>
                      <a:endParaRPr lang="ko-KR" sz="1600" kern="100" dirty="0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8416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ysClr val="windowText" lastClr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</a:t>
                      </a:r>
                      <a:endParaRPr lang="ko-KR" sz="1600" kern="100" dirty="0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ysClr val="windowText" lastClr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</a:t>
                      </a:r>
                      <a:endParaRPr lang="ko-KR" sz="1600" kern="100" dirty="0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2400" kern="100" dirty="0" smtClean="0">
                          <a:solidFill>
                            <a:sysClr val="windowText" lastClr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</a:t>
                      </a:r>
                      <a:endParaRPr lang="ko-KR" sz="1600" kern="100" dirty="0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8416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ysClr val="windowText" lastClr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</a:t>
                      </a:r>
                      <a:endParaRPr lang="ko-KR" sz="1600" kern="100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ysClr val="windowText" lastClr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</a:t>
                      </a:r>
                      <a:endParaRPr lang="ko-KR" sz="1600" kern="100" dirty="0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2400" kern="100" dirty="0" smtClean="0">
                          <a:solidFill>
                            <a:sysClr val="windowText" lastClr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</a:t>
                      </a:r>
                      <a:endParaRPr lang="ko-KR" sz="1600" kern="100" dirty="0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8416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ysClr val="windowText" lastClr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</a:t>
                      </a:r>
                      <a:endParaRPr lang="ko-KR" sz="1600" kern="100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ysClr val="windowText" lastClr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</a:t>
                      </a:r>
                      <a:endParaRPr lang="ko-KR" sz="1600" kern="100" dirty="0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ysClr val="windowText" lastClr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</a:t>
                      </a:r>
                      <a:endParaRPr lang="ko-KR" sz="1600" kern="100" dirty="0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052" y="3284984"/>
            <a:ext cx="1659600" cy="66700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337" y="4077072"/>
            <a:ext cx="4085478" cy="1450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430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="" xmlns:a16="http://schemas.microsoft.com/office/drawing/2014/main" id="{7EE38BF7-1F4A-4F59-B238-864AA82D9877}"/>
              </a:ext>
            </a:extLst>
          </p:cNvPr>
          <p:cNvSpPr txBox="1">
            <a:spLocks/>
          </p:cNvSpPr>
          <p:nvPr/>
        </p:nvSpPr>
        <p:spPr>
          <a:xfrm>
            <a:off x="1908175" y="0"/>
            <a:ext cx="7235825" cy="692150"/>
          </a:xfrm>
          <a:prstGeom prst="rect">
            <a:avLst/>
          </a:prstGeom>
        </p:spPr>
        <p:txBody>
          <a:bodyPr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2pPr>
            <a:lvl3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3pPr>
            <a:lvl4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4pPr>
            <a:lvl5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5pPr>
            <a:lvl6pPr marL="4572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6pPr>
            <a:lvl7pPr marL="9144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7pPr>
            <a:lvl8pPr marL="13716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8pPr>
            <a:lvl9pPr marL="18288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9pPr>
          </a:lstStyle>
          <a:p>
            <a:pPr algn="l"/>
            <a:r>
              <a:rPr lang="en-US" altLang="ko-KR" sz="32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XOR </a:t>
            </a:r>
            <a:r>
              <a:rPr lang="ko-KR" altLang="en-US" sz="3200" kern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게이트</a:t>
            </a:r>
            <a:endParaRPr lang="ko-KR" altLang="en-US" sz="32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내용 개체 틀 2">
            <a:extLst>
              <a:ext uri="{FF2B5EF4-FFF2-40B4-BE49-F238E27FC236}">
                <a16:creationId xmlns="" xmlns:a16="http://schemas.microsoft.com/office/drawing/2014/main" id="{AC778977-4956-400B-A8D6-20FC5BCD7154}"/>
              </a:ext>
            </a:extLst>
          </p:cNvPr>
          <p:cNvSpPr txBox="1">
            <a:spLocks/>
          </p:cNvSpPr>
          <p:nvPr/>
        </p:nvSpPr>
        <p:spPr>
          <a:xfrm>
            <a:off x="0" y="980728"/>
            <a:ext cx="8352928" cy="5616575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2800" b="1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kumimoji="1" sz="16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9pPr>
          </a:lstStyle>
          <a:p>
            <a:pPr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u"/>
            </a:pPr>
            <a:r>
              <a:rPr lang="ko-KR" altLang="en-US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모든 입력 값 들 중에서 </a:t>
            </a:r>
            <a:r>
              <a:rPr lang="en-US" altLang="ko-KR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High(1) </a:t>
            </a:r>
            <a:r>
              <a:rPr lang="ko-KR" altLang="en-US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입력 값 숫자가 홀수일 때</a:t>
            </a:r>
            <a:r>
              <a:rPr lang="en-US" altLang="ko-KR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High(1</a:t>
            </a:r>
            <a:r>
              <a:rPr lang="en-US" altLang="ko-KR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출력을 내보내며</a:t>
            </a:r>
            <a:r>
              <a:rPr lang="en-US" altLang="ko-KR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High(1) </a:t>
            </a:r>
            <a:r>
              <a:rPr lang="ko-KR" altLang="en-US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입력 값 </a:t>
            </a:r>
            <a:r>
              <a:rPr lang="ko-KR" altLang="en-US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숫자가 짝수일 때 </a:t>
            </a:r>
            <a:r>
              <a:rPr lang="en-US" altLang="ko-KR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Low </a:t>
            </a:r>
            <a:r>
              <a:rPr lang="ko-KR" altLang="en-US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출력</a:t>
            </a:r>
            <a:r>
              <a:rPr lang="en-US" altLang="ko-KR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(0)</a:t>
            </a:r>
            <a:r>
              <a:rPr lang="ko-KR" altLang="en-US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가 발생한다</a:t>
            </a:r>
            <a:r>
              <a:rPr lang="en-US" altLang="ko-KR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0" indent="0">
              <a:lnSpc>
                <a:spcPct val="150000"/>
              </a:lnSpc>
              <a:buClr>
                <a:srgbClr val="C00000"/>
              </a:buClr>
              <a:buNone/>
            </a:pPr>
            <a:endParaRPr lang="en-US" altLang="ko-KR" sz="2000" b="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F1F5121A-2806-463A-8816-BBE1B8091D04}"/>
              </a:ext>
            </a:extLst>
          </p:cNvPr>
          <p:cNvSpPr txBox="1"/>
          <p:nvPr/>
        </p:nvSpPr>
        <p:spPr>
          <a:xfrm>
            <a:off x="4626499" y="5276911"/>
            <a:ext cx="35949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2-input 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XOR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gate Truth Table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132556CC-B506-4B8B-846B-3EC72C67F798}"/>
              </a:ext>
            </a:extLst>
          </p:cNvPr>
          <p:cNvSpPr txBox="1"/>
          <p:nvPr/>
        </p:nvSpPr>
        <p:spPr>
          <a:xfrm>
            <a:off x="807205" y="5276911"/>
            <a:ext cx="35008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2-input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X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OR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gate Schematic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8696750"/>
              </p:ext>
            </p:extLst>
          </p:nvPr>
        </p:nvGraphicFramePr>
        <p:xfrm>
          <a:off x="5314255" y="2862043"/>
          <a:ext cx="2219447" cy="18946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8905"/>
                <a:gridCol w="553514"/>
                <a:gridCol w="1107028"/>
              </a:tblGrid>
              <a:tr h="32929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solidFill>
                            <a:sysClr val="windowText" lastClr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A</a:t>
                      </a:r>
                      <a:endParaRPr lang="ko-KR" sz="1400" b="0" kern="100" dirty="0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solidFill>
                            <a:sysClr val="windowText" lastClr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B</a:t>
                      </a:r>
                      <a:endParaRPr lang="ko-KR" sz="1400" b="0" kern="100" dirty="0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solidFill>
                            <a:sysClr val="windowText" lastClr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Output</a:t>
                      </a:r>
                      <a:endParaRPr lang="ko-KR" sz="1400" b="0" kern="100" dirty="0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8416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ysClr val="windowText" lastClr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</a:t>
                      </a:r>
                      <a:endParaRPr lang="ko-KR" sz="1600" kern="100" dirty="0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ysClr val="windowText" lastClr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</a:t>
                      </a:r>
                      <a:endParaRPr lang="ko-KR" sz="1600" kern="100" dirty="0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2400" kern="100" dirty="0" smtClean="0">
                          <a:solidFill>
                            <a:sysClr val="windowText" lastClr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</a:t>
                      </a:r>
                      <a:endParaRPr lang="ko-KR" sz="1600" kern="100" dirty="0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8416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ysClr val="windowText" lastClr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</a:t>
                      </a:r>
                      <a:endParaRPr lang="ko-KR" sz="1600" kern="100" dirty="0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ysClr val="windowText" lastClr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</a:t>
                      </a:r>
                      <a:endParaRPr lang="ko-KR" sz="1600" kern="100" dirty="0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2400" kern="100" dirty="0" smtClean="0">
                          <a:solidFill>
                            <a:sysClr val="windowText" lastClr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</a:t>
                      </a:r>
                      <a:endParaRPr lang="ko-KR" sz="1600" kern="100" dirty="0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8416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ysClr val="windowText" lastClr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</a:t>
                      </a:r>
                      <a:endParaRPr lang="ko-KR" sz="1600" kern="100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ysClr val="windowText" lastClr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</a:t>
                      </a:r>
                      <a:endParaRPr lang="ko-KR" sz="1600" kern="100" dirty="0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2400" kern="100" dirty="0" smtClean="0">
                          <a:solidFill>
                            <a:sysClr val="windowText" lastClr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</a:t>
                      </a:r>
                      <a:endParaRPr lang="ko-KR" sz="1600" kern="100" dirty="0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8416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ysClr val="windowText" lastClr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</a:t>
                      </a:r>
                      <a:endParaRPr lang="ko-KR" sz="1600" kern="100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ysClr val="windowText" lastClr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</a:t>
                      </a:r>
                      <a:endParaRPr lang="ko-KR" sz="1600" kern="100" dirty="0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ysClr val="windowText" lastClr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</a:t>
                      </a:r>
                      <a:endParaRPr lang="ko-KR" sz="1600" kern="100" dirty="0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799" y="3429000"/>
            <a:ext cx="3895642" cy="132774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2832100"/>
            <a:ext cx="2424507" cy="59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362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C75972C-D328-4553-B8FA-5B5ED46F4A03}"/>
              </a:ext>
            </a:extLst>
          </p:cNvPr>
          <p:cNvSpPr txBox="1">
            <a:spLocks/>
          </p:cNvSpPr>
          <p:nvPr/>
        </p:nvSpPr>
        <p:spPr>
          <a:xfrm>
            <a:off x="1908175" y="0"/>
            <a:ext cx="7235825" cy="692150"/>
          </a:xfrm>
          <a:prstGeom prst="rect">
            <a:avLst/>
          </a:prstGeom>
        </p:spPr>
        <p:txBody>
          <a:bodyPr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2pPr>
            <a:lvl3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3pPr>
            <a:lvl4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4pPr>
            <a:lvl5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5pPr>
            <a:lvl6pPr marL="4572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6pPr>
            <a:lvl7pPr marL="9144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7pPr>
            <a:lvl8pPr marL="13716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8pPr>
            <a:lvl9pPr marL="18288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9pPr>
          </a:lstStyle>
          <a:p>
            <a:pPr algn="l"/>
            <a:r>
              <a:rPr lang="ko-KR" altLang="en-US" sz="32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다중입력 </a:t>
            </a:r>
            <a:r>
              <a:rPr lang="en-US" altLang="ko-KR" sz="32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NAND </a:t>
            </a:r>
            <a:r>
              <a:rPr lang="ko-KR" altLang="en-US" sz="3200" kern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게이트</a:t>
            </a:r>
            <a:r>
              <a:rPr lang="en-US" altLang="ko-KR" sz="32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32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실습</a:t>
            </a:r>
            <a:r>
              <a:rPr lang="en-US" altLang="ko-KR" sz="32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32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7F007814-113B-412C-AE5A-072305069C71}"/>
              </a:ext>
            </a:extLst>
          </p:cNvPr>
          <p:cNvSpPr txBox="1">
            <a:spLocks/>
          </p:cNvSpPr>
          <p:nvPr/>
        </p:nvSpPr>
        <p:spPr>
          <a:xfrm>
            <a:off x="323528" y="836712"/>
            <a:ext cx="8352928" cy="5616575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2800" b="1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kumimoji="1" sz="16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9pPr>
          </a:lstStyle>
          <a:p>
            <a:pPr>
              <a:buClr>
                <a:srgbClr val="C00000"/>
              </a:buClr>
              <a:buFont typeface="Wingdings" panose="05000000000000000000" pitchFamily="2" charset="2"/>
              <a:buChar char="u"/>
            </a:pPr>
            <a:r>
              <a:rPr lang="en-US" altLang="ko-KR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en-US" altLang="ko-KR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-input NAND </a:t>
            </a:r>
            <a:r>
              <a:rPr lang="en-US" altLang="ko-KR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gate</a:t>
            </a: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u"/>
            </a:pPr>
            <a:endParaRPr lang="en-US" altLang="ko-KR" sz="2000" b="0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(A)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와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(B)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의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Boolean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식을 비교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(A)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와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(B)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의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Verilog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코딩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(A)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와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(B)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의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Simulation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을 통해 출력 결과 비교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(A)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와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(B)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의 동작을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FPGA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의 동작 시켜 비교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4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-input NAND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gate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의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진리표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완성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u"/>
            </a:pPr>
            <a:endParaRPr lang="en-US" altLang="ko-KR" sz="1600" kern="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u"/>
            </a:pPr>
            <a:endParaRPr lang="en-US" altLang="ko-KR" kern="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u"/>
            </a:pPr>
            <a:endParaRPr lang="en-US" altLang="ko-KR" sz="20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3848" y="4005064"/>
            <a:ext cx="5889073" cy="228880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635" y="4935151"/>
            <a:ext cx="2671593" cy="99491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94429" y="6074629"/>
            <a:ext cx="7430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(A) 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76848" y="6074629"/>
            <a:ext cx="7430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(B) 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94019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14DE1683-B761-4ACB-991E-652C384F7D32}"/>
              </a:ext>
            </a:extLst>
          </p:cNvPr>
          <p:cNvSpPr txBox="1">
            <a:spLocks/>
          </p:cNvSpPr>
          <p:nvPr/>
        </p:nvSpPr>
        <p:spPr>
          <a:xfrm>
            <a:off x="1908175" y="0"/>
            <a:ext cx="7235825" cy="692150"/>
          </a:xfrm>
          <a:prstGeom prst="rect">
            <a:avLst/>
          </a:prstGeom>
        </p:spPr>
        <p:txBody>
          <a:bodyPr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2pPr>
            <a:lvl3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3pPr>
            <a:lvl4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4pPr>
            <a:lvl5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5pPr>
            <a:lvl6pPr marL="4572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6pPr>
            <a:lvl7pPr marL="9144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7pPr>
            <a:lvl8pPr marL="13716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8pPr>
            <a:lvl9pPr marL="18288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9pPr>
          </a:lstStyle>
          <a:p>
            <a:pPr algn="l"/>
            <a:r>
              <a:rPr lang="ko-KR" altLang="en-US" sz="32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다중입력 </a:t>
            </a:r>
            <a:r>
              <a:rPr lang="en-US" altLang="ko-KR" sz="32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AND </a:t>
            </a:r>
            <a:r>
              <a:rPr lang="ko-KR" altLang="en-US" sz="3200" kern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게이트</a:t>
            </a:r>
            <a:r>
              <a:rPr lang="en-US" altLang="ko-KR" sz="32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32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실습</a:t>
            </a:r>
            <a:r>
              <a:rPr lang="en-US" altLang="ko-KR" sz="32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32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endParaRPr lang="ko-KR" altLang="en-US" sz="32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C6F04781-E267-4623-AEF8-CA172B1BA152}"/>
              </a:ext>
            </a:extLst>
          </p:cNvPr>
          <p:cNvSpPr txBox="1">
            <a:spLocks/>
          </p:cNvSpPr>
          <p:nvPr/>
        </p:nvSpPr>
        <p:spPr>
          <a:xfrm>
            <a:off x="323528" y="836712"/>
            <a:ext cx="8352928" cy="5616575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2800" b="1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kumimoji="1" sz="16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9pPr>
          </a:lstStyle>
          <a:p>
            <a:pPr>
              <a:buClr>
                <a:srgbClr val="C00000"/>
              </a:buClr>
              <a:buFont typeface="Wingdings" panose="05000000000000000000" pitchFamily="2" charset="2"/>
              <a:buChar char="u"/>
            </a:pPr>
            <a:r>
              <a:rPr lang="en-US" altLang="ko-KR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4-input </a:t>
            </a:r>
            <a:r>
              <a:rPr lang="en-US" altLang="ko-KR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NAND </a:t>
            </a:r>
            <a:r>
              <a:rPr lang="en-US" altLang="ko-KR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gate </a:t>
            </a:r>
            <a:r>
              <a:rPr lang="ko-KR" altLang="en-US" sz="2000" b="0" kern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진리표</a:t>
            </a:r>
            <a:endParaRPr lang="en-US" altLang="ko-KR" sz="1600" kern="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u"/>
            </a:pPr>
            <a:endParaRPr lang="en-US" altLang="ko-KR" kern="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u"/>
            </a:pPr>
            <a:endParaRPr lang="en-US" altLang="ko-KR" sz="20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9780447"/>
              </p:ext>
            </p:extLst>
          </p:nvPr>
        </p:nvGraphicFramePr>
        <p:xfrm>
          <a:off x="431542" y="1412776"/>
          <a:ext cx="8280916" cy="4937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8298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8298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8298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8298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18298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18298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182988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1617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In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en-US" altLang="ko-KR" sz="1200" dirty="0" smtClean="0"/>
                        <a:t>A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In B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In C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In D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Out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en-US" altLang="ko-KR" sz="1200" dirty="0" smtClean="0"/>
                        <a:t>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Out F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Out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en-US" altLang="ko-KR" sz="1200" dirty="0" smtClean="0"/>
                        <a:t>G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617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617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617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617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617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617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1617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1617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1617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1617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1617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1617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1617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1617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1617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  <a:tr h="1617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6"/>
                  </a:ext>
                </a:extLst>
              </a:tr>
              <a:tr h="1617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3609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A8C0B745-BFAF-4B85-9696-03ED11FF6E12}"/>
              </a:ext>
            </a:extLst>
          </p:cNvPr>
          <p:cNvSpPr txBox="1">
            <a:spLocks/>
          </p:cNvSpPr>
          <p:nvPr/>
        </p:nvSpPr>
        <p:spPr>
          <a:xfrm>
            <a:off x="1908175" y="0"/>
            <a:ext cx="7235825" cy="692150"/>
          </a:xfrm>
          <a:prstGeom prst="rect">
            <a:avLst/>
          </a:prstGeom>
        </p:spPr>
        <p:txBody>
          <a:bodyPr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2pPr>
            <a:lvl3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3pPr>
            <a:lvl4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4pPr>
            <a:lvl5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5pPr>
            <a:lvl6pPr marL="4572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6pPr>
            <a:lvl7pPr marL="9144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7pPr>
            <a:lvl8pPr marL="13716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8pPr>
            <a:lvl9pPr marL="18288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9pPr>
          </a:lstStyle>
          <a:p>
            <a:pPr algn="l"/>
            <a:r>
              <a:rPr lang="ko-KR" altLang="en-US" sz="32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다중입력 </a:t>
            </a:r>
            <a:r>
              <a:rPr lang="en-US" altLang="ko-KR" sz="32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NOR </a:t>
            </a:r>
            <a:r>
              <a:rPr lang="ko-KR" altLang="en-US" sz="3200" kern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게이트</a:t>
            </a:r>
            <a:r>
              <a:rPr lang="en-US" altLang="ko-KR" sz="32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32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실습</a:t>
            </a:r>
            <a:r>
              <a:rPr lang="en-US" altLang="ko-KR" sz="32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32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endParaRPr lang="ko-KR" altLang="en-US" sz="32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2F3EEF0C-8D55-4F13-A2CF-4A75B7CDE994}"/>
              </a:ext>
            </a:extLst>
          </p:cNvPr>
          <p:cNvSpPr txBox="1">
            <a:spLocks/>
          </p:cNvSpPr>
          <p:nvPr/>
        </p:nvSpPr>
        <p:spPr>
          <a:xfrm>
            <a:off x="323528" y="836712"/>
            <a:ext cx="8352928" cy="5616575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2800" b="1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kumimoji="1" sz="16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9pPr>
          </a:lstStyle>
          <a:p>
            <a:pPr>
              <a:buClr>
                <a:srgbClr val="C00000"/>
              </a:buClr>
              <a:buFont typeface="Wingdings" panose="05000000000000000000" pitchFamily="2" charset="2"/>
              <a:buChar char="u"/>
            </a:pPr>
            <a:r>
              <a:rPr lang="en-US" altLang="ko-KR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4-input </a:t>
            </a:r>
            <a:r>
              <a:rPr lang="en-US" altLang="ko-KR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NOR </a:t>
            </a:r>
            <a:r>
              <a:rPr lang="en-US" altLang="ko-KR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gate</a:t>
            </a:r>
            <a:endParaRPr lang="en-US" altLang="ko-KR" sz="1600" kern="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(A)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와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(B)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의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Boolean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식을 비교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(A)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와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(B)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의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Verilog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코딩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(A)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와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(B)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의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Simulation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을 통해 출력 결과 비교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(A)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와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(B)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의 동작을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FPGA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의 동작 시켜 비교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4-input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NOR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gate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의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진리표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완성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u"/>
            </a:pPr>
            <a:endParaRPr lang="en-US" altLang="ko-KR" kern="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u"/>
            </a:pPr>
            <a:endParaRPr lang="en-US" altLang="ko-KR" sz="20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55084" y="6002039"/>
            <a:ext cx="7430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(A) 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660232" y="6002039"/>
            <a:ext cx="7430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(B) 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3731" y="3881139"/>
            <a:ext cx="5801045" cy="212090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518" y="4653136"/>
            <a:ext cx="2935132" cy="1080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731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8431C3C7-C2B9-4782-AF55-88CB581E69C4}"/>
              </a:ext>
            </a:extLst>
          </p:cNvPr>
          <p:cNvSpPr txBox="1">
            <a:spLocks/>
          </p:cNvSpPr>
          <p:nvPr/>
        </p:nvSpPr>
        <p:spPr>
          <a:xfrm>
            <a:off x="1908175" y="0"/>
            <a:ext cx="7235825" cy="692150"/>
          </a:xfrm>
          <a:prstGeom prst="rect">
            <a:avLst/>
          </a:prstGeom>
        </p:spPr>
        <p:txBody>
          <a:bodyPr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2pPr>
            <a:lvl3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3pPr>
            <a:lvl4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4pPr>
            <a:lvl5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5pPr>
            <a:lvl6pPr marL="4572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6pPr>
            <a:lvl7pPr marL="9144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7pPr>
            <a:lvl8pPr marL="13716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8pPr>
            <a:lvl9pPr marL="18288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9pPr>
          </a:lstStyle>
          <a:p>
            <a:pPr algn="l"/>
            <a:r>
              <a:rPr lang="ko-KR" altLang="en-US" sz="32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다중입력 </a:t>
            </a:r>
            <a:r>
              <a:rPr lang="en-US" altLang="ko-KR" sz="32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NOR </a:t>
            </a:r>
            <a:r>
              <a:rPr lang="ko-KR" altLang="en-US" sz="3200" kern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게이트</a:t>
            </a:r>
            <a:r>
              <a:rPr lang="en-US" altLang="ko-KR" sz="32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32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실습</a:t>
            </a:r>
            <a:r>
              <a:rPr lang="en-US" altLang="ko-KR" sz="32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32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endParaRPr lang="ko-KR" altLang="en-US" sz="32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428166FA-2964-4EE9-884D-2EB8C45C5748}"/>
              </a:ext>
            </a:extLst>
          </p:cNvPr>
          <p:cNvSpPr txBox="1">
            <a:spLocks/>
          </p:cNvSpPr>
          <p:nvPr/>
        </p:nvSpPr>
        <p:spPr>
          <a:xfrm>
            <a:off x="323528" y="836712"/>
            <a:ext cx="8352928" cy="5616575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2800" b="1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kumimoji="1" sz="16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9pPr>
          </a:lstStyle>
          <a:p>
            <a:pPr>
              <a:buClr>
                <a:srgbClr val="C00000"/>
              </a:buClr>
              <a:buFont typeface="Wingdings" panose="05000000000000000000" pitchFamily="2" charset="2"/>
              <a:buChar char="u"/>
            </a:pPr>
            <a:r>
              <a:rPr lang="en-US" altLang="ko-KR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4-input </a:t>
            </a:r>
            <a:r>
              <a:rPr lang="en-US" altLang="ko-KR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NOR </a:t>
            </a:r>
            <a:r>
              <a:rPr lang="en-US" altLang="ko-KR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gate </a:t>
            </a:r>
            <a:r>
              <a:rPr lang="ko-KR" altLang="en-US" sz="2000" b="0" kern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진리표</a:t>
            </a:r>
            <a:endParaRPr lang="en-US" altLang="ko-KR" sz="1600" kern="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u"/>
            </a:pPr>
            <a:endParaRPr lang="en-US" altLang="ko-KR" kern="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u"/>
            </a:pPr>
            <a:endParaRPr lang="en-US" altLang="ko-KR" sz="20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3543800"/>
              </p:ext>
            </p:extLst>
          </p:nvPr>
        </p:nvGraphicFramePr>
        <p:xfrm>
          <a:off x="551893" y="1484784"/>
          <a:ext cx="8040214" cy="492035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4860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4860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4860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4860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14860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148602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148602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2894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In A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In B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In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en-US" altLang="ko-KR" sz="1200" dirty="0" smtClean="0"/>
                        <a:t>C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In D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Out 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Out F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Out G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94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894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894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894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894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894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894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894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894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894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894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894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2894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2894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2894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  <a:tr h="2894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5234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gang">
  <a:themeElements>
    <a:clrScheme name="sogang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ogang">
      <a:majorFont>
        <a:latin typeface="Lucida Sans Unicode"/>
        <a:ea typeface="굴림"/>
        <a:cs typeface=""/>
      </a:majorFont>
      <a:minorFont>
        <a:latin typeface="Lucida Sans Unicode"/>
        <a:ea typeface="굴림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ko-KR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ko-KR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pitchFamily="50" charset="-127"/>
          </a:defRPr>
        </a:defPPr>
      </a:lstStyle>
    </a:lnDef>
  </a:objectDefaults>
  <a:extraClrSchemeLst>
    <a:extraClrScheme>
      <a:clrScheme name="sogang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gang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gang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gang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gang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gang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gang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gang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gang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gang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gang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gang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VLSI 발표7(목선식)_0320</Template>
  <TotalTime>8840</TotalTime>
  <Words>831</Words>
  <Application>Microsoft Office PowerPoint</Application>
  <PresentationFormat>화면 슬라이드 쇼(4:3)</PresentationFormat>
  <Paragraphs>407</Paragraphs>
  <Slides>13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4" baseType="lpstr">
      <vt:lpstr>Asia유치원M</vt:lpstr>
      <vt:lpstr>HY헤드라인M</vt:lpstr>
      <vt:lpstr>굴림</vt:lpstr>
      <vt:lpstr>굴림체</vt:lpstr>
      <vt:lpstr>맑은 고딕</vt:lpstr>
      <vt:lpstr>휴먼모음T</vt:lpstr>
      <vt:lpstr>Arial</vt:lpstr>
      <vt:lpstr>Lucida Sans Unicode</vt:lpstr>
      <vt:lpstr>Times New Roman</vt:lpstr>
      <vt:lpstr>Wingdings</vt:lpstr>
      <vt:lpstr>sogang</vt:lpstr>
      <vt:lpstr>컴퓨터공학실험II  4장 NAND/NOR/XOR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Runtime of Learning</dc:title>
  <dc:creator>GQ</dc:creator>
  <cp:lastModifiedBy>GQ</cp:lastModifiedBy>
  <cp:revision>349</cp:revision>
  <cp:lastPrinted>2018-04-09T15:06:15Z</cp:lastPrinted>
  <dcterms:created xsi:type="dcterms:W3CDTF">2018-04-05T10:00:10Z</dcterms:created>
  <dcterms:modified xsi:type="dcterms:W3CDTF">2018-09-18T10:22:43Z</dcterms:modified>
</cp:coreProperties>
</file>