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"/>
  </p:notesMasterIdLst>
  <p:handoutMasterIdLst>
    <p:handoutMasterId r:id="rId14"/>
  </p:handoutMasterIdLst>
  <p:sldIdLst>
    <p:sldId id="256" r:id="rId2"/>
    <p:sldId id="294" r:id="rId3"/>
    <p:sldId id="258" r:id="rId4"/>
    <p:sldId id="259" r:id="rId5"/>
    <p:sldId id="301" r:id="rId6"/>
    <p:sldId id="296" r:id="rId7"/>
    <p:sldId id="297" r:id="rId8"/>
    <p:sldId id="306" r:id="rId9"/>
    <p:sldId id="307" r:id="rId10"/>
    <p:sldId id="298" r:id="rId11"/>
    <p:sldId id="299" r:id="rId12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99"/>
    <a:srgbClr val="FFCC00"/>
    <a:srgbClr val="FFCC66"/>
    <a:srgbClr val="CCFFCC"/>
    <a:srgbClr val="CCFF99"/>
    <a:srgbClr val="FFFFCC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71478" autoAdjust="0"/>
  </p:normalViewPr>
  <p:slideViewPr>
    <p:cSldViewPr>
      <p:cViewPr varScale="1">
        <p:scale>
          <a:sx n="81" d="100"/>
          <a:sy n="81" d="100"/>
        </p:scale>
        <p:origin x="247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3438" y="-108"/>
      </p:cViewPr>
      <p:guideLst>
        <p:guide orient="horz" pos="2141"/>
        <p:guide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43037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926" y="2"/>
            <a:ext cx="43037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6365"/>
            <a:ext cx="43037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926" y="6456365"/>
            <a:ext cx="43037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3C05A39C-644B-45FC-90B1-80E09DC00A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6947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43037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926" y="2"/>
            <a:ext cx="43037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188" y="3228977"/>
            <a:ext cx="7943850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6365"/>
            <a:ext cx="43037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6" y="6456365"/>
            <a:ext cx="43037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0389BC7A-D2EA-4360-8162-1164C8330F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4821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9BC7A-D2EA-4360-8162-1164C8330FD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0234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89BC7A-D2EA-4360-8162-1164C8330FDC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3679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9BC7A-D2EA-4360-8162-1164C8330FDC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0791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5" name="Picture 3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8" name="Picture 6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19DD9D66-79EB-4E1B-9FDC-711922473DBD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1000" b="1">
                <a:solidFill>
                  <a:schemeClr val="bg1"/>
                </a:solidFill>
              </a:rPr>
              <a:t>                                      CAD &amp; VLSI Lab.</a:t>
            </a:r>
            <a:r>
              <a:rPr kumimoji="0" lang="en-US" altLang="ko-KR" sz="1000" b="1"/>
              <a:t> </a:t>
            </a:r>
            <a:r>
              <a:rPr kumimoji="0" lang="en-US" altLang="ko-KR" sz="1000" b="1">
                <a:solidFill>
                  <a:schemeClr val="bg1"/>
                </a:solidFill>
              </a:rPr>
              <a:t>Youse Kim</a:t>
            </a:r>
            <a:r>
              <a:rPr kumimoji="0" lang="en-US" altLang="ko-KR" sz="1000" b="1"/>
              <a:t> 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3" name="Picture 11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2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6" name="Text Box 14"/>
          <p:cNvSpPr txBox="1">
            <a:spLocks noChangeArrowheads="1"/>
          </p:cNvSpPr>
          <p:nvPr userDrawn="1"/>
        </p:nvSpPr>
        <p:spPr bwMode="auto">
          <a:xfrm>
            <a:off x="0" y="6629400"/>
            <a:ext cx="9144000" cy="24447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CE905534-1EF4-4EC3-B788-22E8F9557FF1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ko-KR" sz="1000" b="1">
              <a:solidFill>
                <a:schemeClr val="bg1"/>
              </a:solidFill>
            </a:endParaRPr>
          </a:p>
        </p:txBody>
      </p:sp>
      <p:pic>
        <p:nvPicPr>
          <p:cNvPr id="17" name="Picture 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0625"/>
            <a:ext cx="521493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8928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" name="Rectangle 1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" name="Rectangle 1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E646C-5301-4D0F-BCED-FE2C9DBF04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90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5E3A3-D2AB-4F71-B06D-F412462C03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757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75475" y="0"/>
            <a:ext cx="2168525" cy="62372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354762" cy="62372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DA3A5-3E3C-4DE8-BC37-451A534DD7D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474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itchFamily="18" charset="0"/>
                <a:ea typeface="HY헤드라인M" pitchFamily="18" charset="-127"/>
                <a:cs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Times New Roman" pitchFamily="18" charset="0"/>
                <a:ea typeface="HY헤드라인M" pitchFamily="18" charset="-127"/>
                <a:cs typeface="Times New Roman" pitchFamily="18" charset="0"/>
              </a:defRPr>
            </a:lvl1pPr>
            <a:lvl2pPr marL="800100" indent="-342900">
              <a:buClr>
                <a:srgbClr val="ED7613"/>
              </a:buClr>
              <a:buFont typeface="Wingdings" panose="05000000000000000000" pitchFamily="2" charset="2"/>
              <a:buChar char="§"/>
              <a:defRPr sz="20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2pPr>
            <a:lvl3pPr>
              <a:buClr>
                <a:srgbClr val="FFC000"/>
              </a:buClr>
              <a:buFont typeface="Wingdings" pitchFamily="2" charset="2"/>
              <a:buChar char="§"/>
              <a:defRPr sz="18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3pPr>
            <a:lvl4pPr>
              <a:buClr>
                <a:srgbClr val="92D050"/>
              </a:buClr>
              <a:buFont typeface="Arial" pitchFamily="34" charset="0"/>
              <a:buChar char="•"/>
              <a:defRPr sz="16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4pPr>
            <a:lvl5pPr>
              <a:buNone/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816CE-14A8-485E-B4D2-DE61DAE3640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357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BEDB6-50DE-41C2-9E6E-4A4D6DC8A1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59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908050"/>
            <a:ext cx="4038600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908050"/>
            <a:ext cx="4038600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75CC7-99AC-4FC4-8902-AAA3E30272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908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8658D-D507-4E5D-8126-1DDA114931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173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A9254-CD65-49CC-BC05-B8D63AC63C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005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FF349-2E7B-420F-A6B7-50E26A47E7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454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F63E4-D75F-4BBF-9726-74A13D295AA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672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6229C-C748-4BC8-AF1F-C3B6A5851C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423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27" name="Picture 3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30" name="Picture 6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147C1D0E-38CB-4AED-8CBA-710FA68BC17D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1000" b="1">
                <a:solidFill>
                  <a:schemeClr val="bg1"/>
                </a:solidFill>
              </a:rPr>
              <a:t>                                      CAD &amp; VLSI Lab.</a:t>
            </a:r>
            <a:r>
              <a:rPr kumimoji="0" lang="en-US" altLang="ko-KR" sz="1000" b="1"/>
              <a:t> </a:t>
            </a:r>
            <a:r>
              <a:rPr kumimoji="0" lang="en-US" altLang="ko-KR" sz="1000" b="1">
                <a:solidFill>
                  <a:schemeClr val="bg1"/>
                </a:solidFill>
              </a:rPr>
              <a:t>Youse Kim</a:t>
            </a:r>
            <a:r>
              <a:rPr kumimoji="0" lang="en-US" altLang="ko-KR" sz="1000" b="1"/>
              <a:t> 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35" name="Picture 11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2A593E33-C9C7-45A5-8E6D-B30C6765FB82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ko-KR" sz="1000" b="1">
              <a:solidFill>
                <a:schemeClr val="bg1"/>
              </a:solidFill>
            </a:endParaRP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0"/>
            <a:ext cx="72358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08050"/>
            <a:ext cx="8229600" cy="532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400"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84438" y="6345238"/>
            <a:ext cx="4319587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1" sz="1400">
                <a:latin typeface="+mn-lt"/>
                <a:ea typeface="Asia유치원M" pitchFamily="18" charset="-127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BD517A0C-F0A4-4A1B-9105-3CA4D1EBDE5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1" r:id="rId1"/>
    <p:sldLayoutId id="2147484671" r:id="rId2"/>
    <p:sldLayoutId id="2147484672" r:id="rId3"/>
    <p:sldLayoutId id="2147484673" r:id="rId4"/>
    <p:sldLayoutId id="2147484674" r:id="rId5"/>
    <p:sldLayoutId id="2147484675" r:id="rId6"/>
    <p:sldLayoutId id="2147484676" r:id="rId7"/>
    <p:sldLayoutId id="2147484677" r:id="rId8"/>
    <p:sldLayoutId id="2147484678" r:id="rId9"/>
    <p:sldLayoutId id="2147484679" r:id="rId10"/>
    <p:sldLayoutId id="2147484680" r:id="rId11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800" b="1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j-ea"/>
          <a:cs typeface="굴림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412777"/>
            <a:ext cx="9144000" cy="2187674"/>
          </a:xfrm>
        </p:spPr>
        <p:txBody>
          <a:bodyPr/>
          <a:lstStyle/>
          <a:p>
            <a:r>
              <a:rPr lang="ko-KR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컴퓨터공학실험</a:t>
            </a:r>
            <a:r>
              <a:rPr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br>
              <a:rPr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ko-KR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단원</a:t>
            </a:r>
            <a:br>
              <a:rPr lang="en-US" altLang="ko-K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Parity bit Generator/Checker,</a:t>
            </a:r>
            <a:br>
              <a:rPr lang="en-US" altLang="ko-K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2-bit </a:t>
            </a:r>
            <a:r>
              <a:rPr lang="en-US" altLang="ko-KR" sz="3200" b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Binary comparator </a:t>
            </a:r>
            <a:br>
              <a:rPr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ko-KR" alt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351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0B745-BFAF-4B85-9696-03ED11FF6E12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2-bit </a:t>
            </a:r>
            <a:r>
              <a:rPr lang="ko-KR" altLang="en-US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이진 비교기 </a:t>
            </a:r>
            <a:r>
              <a:rPr lang="en-US" altLang="ko-KR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en-US" altLang="ko-KR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ko-KR" altLang="en-US" sz="3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3EEF0C-8D55-4F13-A2CF-4A75B7CDE994}"/>
              </a:ext>
            </a:extLst>
          </p:cNvPr>
          <p:cNvSpPr txBox="1">
            <a:spLocks/>
          </p:cNvSpPr>
          <p:nvPr/>
        </p:nvSpPr>
        <p:spPr>
          <a:xfrm>
            <a:off x="323528" y="836712"/>
            <a:ext cx="8352928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2-bit binary comparator</a:t>
            </a:r>
            <a:endParaRPr lang="en-US" altLang="ko-KR" sz="1600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K-map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작성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Truth table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완성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Verilog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코딩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Simulation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통해 출력 결과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(8,4,2,1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FPGA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동작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확인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Clr>
                <a:srgbClr val="C00000"/>
              </a:buClr>
              <a:buNone/>
            </a:pPr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992" y="4149080"/>
            <a:ext cx="6534000" cy="17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255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8166FA-2964-4EE9-884D-2EB8C45C5748}"/>
              </a:ext>
            </a:extLst>
          </p:cNvPr>
          <p:cNvSpPr txBox="1">
            <a:spLocks/>
          </p:cNvSpPr>
          <p:nvPr/>
        </p:nvSpPr>
        <p:spPr>
          <a:xfrm>
            <a:off x="323528" y="836712"/>
            <a:ext cx="8352928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2-bit Binary comparator Truth Table</a:t>
            </a:r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947191"/>
              </p:ext>
            </p:extLst>
          </p:nvPr>
        </p:nvGraphicFramePr>
        <p:xfrm>
          <a:off x="551893" y="1484784"/>
          <a:ext cx="8040214" cy="49203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8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8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8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86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86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86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86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9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In A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In 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In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en-US" altLang="ko-KR" sz="1200" dirty="0"/>
                        <a:t>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In 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Out F</a:t>
                      </a:r>
                      <a:r>
                        <a:rPr lang="en-US" altLang="ko-KR" sz="9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Out F</a:t>
                      </a:r>
                      <a:r>
                        <a:rPr lang="en-US" altLang="ko-KR" sz="9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Out F</a:t>
                      </a:r>
                      <a:r>
                        <a:rPr lang="en-US" altLang="ko-KR" sz="9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A8C0B745-BFAF-4B85-9696-03ED11FF6E12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2-bit </a:t>
            </a:r>
            <a:r>
              <a:rPr lang="ko-KR" altLang="en-US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이진 비교기 </a:t>
            </a:r>
            <a:r>
              <a:rPr lang="en-US" altLang="ko-KR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en-US" altLang="ko-KR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ko-KR" altLang="en-US" sz="3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1146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C6AE8-8030-4C05-BB3A-83D60C19A1A1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696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ko-KR" altLang="en-US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실험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663EE-374F-4796-B13E-DA62D9D5983A}"/>
              </a:ext>
            </a:extLst>
          </p:cNvPr>
          <p:cNvSpPr txBox="1">
            <a:spLocks/>
          </p:cNvSpPr>
          <p:nvPr/>
        </p:nvSpPr>
        <p:spPr>
          <a:xfrm>
            <a:off x="0" y="980728"/>
            <a:ext cx="8892480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Parity bit Generator/Checker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2bit binary comparator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동작의 이해 및 확인 </a:t>
            </a: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Verilog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Parity bit Generator/Checker , 2bit binary comparator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 신호 생성 후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Simulation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통하여 구현된 각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Gate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 확인</a:t>
            </a: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FPGA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통해서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Verilog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구현된 회로의 동작 확인</a:t>
            </a: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0084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F54575F-58D5-4E2D-BAB5-217BCC4D5831}"/>
              </a:ext>
            </a:extLst>
          </p:cNvPr>
          <p:cNvSpPr txBox="1">
            <a:spLocks/>
          </p:cNvSpPr>
          <p:nvPr/>
        </p:nvSpPr>
        <p:spPr>
          <a:xfrm>
            <a:off x="3856" y="980728"/>
            <a:ext cx="9140144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Parity bit Generator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Binary 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 를 전송할 때 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error 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검출하기 위해 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parity bit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사용된다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16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Binary </a:t>
            </a:r>
            <a:r>
              <a:rPr lang="ko-KR" altLang="en-US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보낼 때 </a:t>
            </a:r>
            <a:r>
              <a:rPr lang="en-US" altLang="ko-KR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parity bit </a:t>
            </a:r>
            <a:r>
              <a:rPr lang="ko-KR" altLang="en-US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 불리는 </a:t>
            </a:r>
            <a:r>
              <a:rPr lang="en-US" altLang="ko-KR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1-bit</a:t>
            </a:r>
            <a:r>
              <a:rPr lang="ko-KR" altLang="en-US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추가로 넣어 보내는 방법으로</a:t>
            </a:r>
            <a:r>
              <a:rPr lang="en-US" altLang="ko-KR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binary </a:t>
            </a:r>
            <a:r>
              <a:rPr lang="ko-KR" altLang="en-US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데이터의 </a:t>
            </a:r>
            <a:r>
              <a:rPr lang="en-US" altLang="ko-KR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‘1’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bit 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수가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홀수 개 이면 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parity bit 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‘1’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또한 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‘1’bit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수가 짝수 개 이면 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parity bit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‘0’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놓게 된다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전체적으로는 항상 짝수개의 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‘1’ bit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수를 갖는 </a:t>
            </a:r>
            <a:endParaRPr lang="en-US" altLang="ko-KR" sz="16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전송 데이터 형태를 갖게 되어 목적지로 전송하게 된다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457200" lvl="1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en-US" altLang="ko-KR" sz="16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A8C0B745-BFAF-4B85-9696-03ED11FF6E12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Parity bit </a:t>
            </a:r>
            <a:r>
              <a:rPr lang="ko-KR" altLang="en-US" sz="32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생성기</a:t>
            </a:r>
            <a:r>
              <a:rPr lang="en-US" altLang="ko-KR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3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ko-KR" altLang="en-US" sz="3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4228085"/>
            <a:ext cx="3024336" cy="207509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120" y="4077072"/>
            <a:ext cx="2744533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002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A8C0B745-BFAF-4B85-9696-03ED11FF6E12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Parity bit </a:t>
            </a:r>
            <a:r>
              <a:rPr lang="ko-KR" altLang="en-US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조사기</a:t>
            </a:r>
          </a:p>
          <a:p>
            <a:pPr algn="l"/>
            <a:endParaRPr lang="ko-KR" altLang="en-US" sz="3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EF54575F-58D5-4E2D-BAB5-217BCC4D5831}"/>
              </a:ext>
            </a:extLst>
          </p:cNvPr>
          <p:cNvSpPr txBox="1">
            <a:spLocks/>
          </p:cNvSpPr>
          <p:nvPr/>
        </p:nvSpPr>
        <p:spPr>
          <a:xfrm>
            <a:off x="3856" y="980728"/>
            <a:ext cx="9140144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Parity bit Checker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수신기에서 패리티를 검사하는 회로를 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parity checker 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이라고 한다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16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패리티 조사기의 출력은 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PEC(parity error checker) 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표시되며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홀수 개일 경우</a:t>
            </a:r>
            <a:endParaRPr lang="en-US" altLang="ko-KR" sz="16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오류일 경우</a:t>
            </a:r>
            <a:r>
              <a:rPr lang="en-US" altLang="ko-KR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표시하며</a:t>
            </a:r>
            <a:r>
              <a:rPr lang="en-US" altLang="ko-KR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1</a:t>
            </a:r>
            <a:r>
              <a:rPr lang="ko-KR" altLang="en-US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짝수 개 이거나 </a:t>
            </a:r>
            <a:r>
              <a:rPr lang="en-US" altLang="ko-KR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일 경우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PEC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는 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나타낸다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4173529"/>
            <a:ext cx="3382488" cy="20781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4182621"/>
            <a:ext cx="4100543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430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C778977-4956-400B-A8D6-20FC5BCD7154}"/>
              </a:ext>
            </a:extLst>
          </p:cNvPr>
          <p:cNvSpPr txBox="1">
            <a:spLocks/>
          </p:cNvSpPr>
          <p:nvPr/>
        </p:nvSpPr>
        <p:spPr>
          <a:xfrm>
            <a:off x="0" y="980728"/>
            <a:ext cx="9144000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2-bit binary comparator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2-bit</a:t>
            </a:r>
            <a:r>
              <a:rPr lang="ko-KR" altLang="en-US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이진수</a:t>
            </a:r>
            <a:r>
              <a:rPr lang="en-US" altLang="ko-KR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A, B</a:t>
            </a:r>
            <a:r>
              <a:rPr lang="ko-KR" altLang="en-US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있을 때 이들 두 수를 비교하여 </a:t>
            </a:r>
            <a:r>
              <a:rPr lang="en-US" altLang="ko-KR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A&gt;B</a:t>
            </a:r>
            <a:r>
              <a:rPr lang="ko-KR" altLang="en-US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이면 </a:t>
            </a:r>
            <a:r>
              <a:rPr lang="en-US" altLang="ko-KR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F1</a:t>
            </a:r>
            <a:r>
              <a:rPr lang="ko-KR" altLang="en-US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r>
              <a:rPr lang="en-US" altLang="ko-KR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</a:p>
          <a:p>
            <a:pPr marL="457200" lvl="1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A=B</a:t>
            </a:r>
            <a:r>
              <a:rPr lang="ko-KR" altLang="en-US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이면 </a:t>
            </a:r>
            <a:r>
              <a:rPr lang="en-US" altLang="ko-KR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F2</a:t>
            </a:r>
            <a:r>
              <a:rPr lang="ko-KR" altLang="en-US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en-US" altLang="ko-KR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그리고 </a:t>
            </a:r>
            <a:r>
              <a:rPr lang="en-US" altLang="ko-KR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A&lt;B</a:t>
            </a:r>
            <a:r>
              <a:rPr lang="ko-KR" altLang="en-US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이면 </a:t>
            </a:r>
            <a:r>
              <a:rPr lang="en-US" altLang="ko-KR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F3</a:t>
            </a:r>
            <a:r>
              <a:rPr lang="ko-KR" altLang="en-US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‘1’</a:t>
            </a:r>
            <a:r>
              <a:rPr lang="ko-KR" altLang="en-US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되도록 출력하는 조합 논리 회로</a:t>
            </a:r>
            <a:r>
              <a:rPr lang="en-US" altLang="ko-KR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8C0B745-BFAF-4B85-9696-03ED11FF6E12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2-bit </a:t>
            </a:r>
            <a:r>
              <a:rPr lang="ko-KR" altLang="en-US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이진 비교기 </a:t>
            </a:r>
          </a:p>
          <a:p>
            <a:pPr algn="l"/>
            <a:endParaRPr lang="ko-KR" altLang="en-US" sz="3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356992"/>
            <a:ext cx="7734982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362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0B745-BFAF-4B85-9696-03ED11FF6E12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Parity bit </a:t>
            </a:r>
            <a:r>
              <a:rPr lang="ko-KR" altLang="en-US" sz="32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생성기</a:t>
            </a:r>
            <a:r>
              <a:rPr lang="en-US" altLang="ko-KR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en-US" altLang="ko-KR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ko-KR" altLang="en-US" sz="3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3EEF0C-8D55-4F13-A2CF-4A75B7CDE994}"/>
              </a:ext>
            </a:extLst>
          </p:cNvPr>
          <p:cNvSpPr txBox="1">
            <a:spLocks/>
          </p:cNvSpPr>
          <p:nvPr/>
        </p:nvSpPr>
        <p:spPr>
          <a:xfrm>
            <a:off x="323528" y="836712"/>
            <a:ext cx="8352928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Parity bit generator</a:t>
            </a:r>
            <a:endParaRPr lang="en-US" altLang="ko-KR" sz="1600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K-map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작성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Truth table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완성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Verilog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코딩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Simulation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통해 출력 결과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(8,4,2,1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FPGA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동작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확인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717032"/>
            <a:ext cx="7381945" cy="285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72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8166FA-2964-4EE9-884D-2EB8C45C5748}"/>
              </a:ext>
            </a:extLst>
          </p:cNvPr>
          <p:cNvSpPr txBox="1">
            <a:spLocks/>
          </p:cNvSpPr>
          <p:nvPr/>
        </p:nvSpPr>
        <p:spPr>
          <a:xfrm>
            <a:off x="323528" y="836712"/>
            <a:ext cx="8352928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Parity Generator Truth Table</a:t>
            </a:r>
            <a:endParaRPr lang="en-US" altLang="ko-KR" sz="1600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294461"/>
              </p:ext>
            </p:extLst>
          </p:nvPr>
        </p:nvGraphicFramePr>
        <p:xfrm>
          <a:off x="551894" y="1484784"/>
          <a:ext cx="7620505" cy="49203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9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In A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In 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In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en-US" altLang="ko-KR" sz="1200" dirty="0"/>
                        <a:t>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In 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Out 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A8C0B745-BFAF-4B85-9696-03ED11FF6E12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Parity bit </a:t>
            </a:r>
            <a:r>
              <a:rPr lang="ko-KR" altLang="en-US" sz="32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생성기</a:t>
            </a:r>
            <a:r>
              <a:rPr lang="en-US" altLang="ko-KR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en-US" altLang="ko-KR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ko-KR" altLang="en-US" sz="3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0934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0B745-BFAF-4B85-9696-03ED11FF6E12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Parity bit </a:t>
            </a:r>
            <a:r>
              <a:rPr lang="ko-KR" altLang="en-US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조사기</a:t>
            </a:r>
            <a:r>
              <a:rPr lang="en-US" altLang="ko-KR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en-US" altLang="ko-KR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ko-KR" altLang="en-US" sz="3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3EEF0C-8D55-4F13-A2CF-4A75B7CDE994}"/>
              </a:ext>
            </a:extLst>
          </p:cNvPr>
          <p:cNvSpPr txBox="1">
            <a:spLocks/>
          </p:cNvSpPr>
          <p:nvPr/>
        </p:nvSpPr>
        <p:spPr>
          <a:xfrm>
            <a:off x="323528" y="836712"/>
            <a:ext cx="8352928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Parity bit checker</a:t>
            </a:r>
            <a:endParaRPr lang="en-US" altLang="ko-KR" sz="1600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K-map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작성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Truth table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완성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Verilog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코딩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Simulation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통해 출력 결과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(8,4,2,1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FPGA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동작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확인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3597236"/>
            <a:ext cx="5054062" cy="284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62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8166FA-2964-4EE9-884D-2EB8C45C5748}"/>
              </a:ext>
            </a:extLst>
          </p:cNvPr>
          <p:cNvSpPr txBox="1">
            <a:spLocks/>
          </p:cNvSpPr>
          <p:nvPr/>
        </p:nvSpPr>
        <p:spPr>
          <a:xfrm>
            <a:off x="323528" y="836712"/>
            <a:ext cx="8352928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Parity Generator Truth Table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Input : 5 (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InA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InB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InC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InP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Output : 1 (Out PEC) 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altLang="ko-KR" sz="1600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8C0B745-BFAF-4B85-9696-03ED11FF6E12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Parity bit </a:t>
            </a:r>
            <a:r>
              <a:rPr lang="ko-KR" altLang="en-US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조사기</a:t>
            </a:r>
            <a:r>
              <a:rPr lang="en-US" altLang="ko-KR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en-US" altLang="ko-KR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ko-KR" altLang="en-US" sz="3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0994138"/>
      </p:ext>
    </p:extLst>
  </p:cSld>
  <p:clrMapOvr>
    <a:masterClrMapping/>
  </p:clrMapOvr>
</p:sld>
</file>

<file path=ppt/theme/theme1.xml><?xml version="1.0" encoding="utf-8"?>
<a:theme xmlns:a="http://schemas.openxmlformats.org/drawingml/2006/main" name="sogang">
  <a:themeElements>
    <a:clrScheme name="soga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ogang">
      <a:majorFont>
        <a:latin typeface="Lucida Sans Unicode"/>
        <a:ea typeface="굴림"/>
        <a:cs typeface=""/>
      </a:majorFont>
      <a:minorFont>
        <a:latin typeface="Lucida Sans Unicode"/>
        <a:ea typeface="굴림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soga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VLSI 발표7(목선식)_0320</Template>
  <TotalTime>9266</TotalTime>
  <Words>561</Words>
  <Application>Microsoft Office PowerPoint</Application>
  <PresentationFormat>화면 슬라이드 쇼(4:3)</PresentationFormat>
  <Paragraphs>203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굴림</vt:lpstr>
      <vt:lpstr>맑은 고딕</vt:lpstr>
      <vt:lpstr>휴먼모음T</vt:lpstr>
      <vt:lpstr>Arial</vt:lpstr>
      <vt:lpstr>Lucida Sans Unicode</vt:lpstr>
      <vt:lpstr>Times New Roman</vt:lpstr>
      <vt:lpstr>Wingdings</vt:lpstr>
      <vt:lpstr>sogang</vt:lpstr>
      <vt:lpstr>컴퓨터공학실험II  7단원 Parity bit Generator/Checker, 2-bit Binary comparator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Runtime of Learning</dc:title>
  <dc:creator>GQ</dc:creator>
  <cp:lastModifiedBy>서 강현</cp:lastModifiedBy>
  <cp:revision>390</cp:revision>
  <cp:lastPrinted>2020-09-29T06:12:20Z</cp:lastPrinted>
  <dcterms:created xsi:type="dcterms:W3CDTF">2018-04-05T10:00:10Z</dcterms:created>
  <dcterms:modified xsi:type="dcterms:W3CDTF">2020-09-29T06:13:10Z</dcterms:modified>
</cp:coreProperties>
</file>