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78" r:id="rId3"/>
    <p:sldId id="257" r:id="rId4"/>
    <p:sldId id="258" r:id="rId5"/>
    <p:sldId id="259" r:id="rId6"/>
    <p:sldId id="260" r:id="rId7"/>
    <p:sldId id="261" r:id="rId8"/>
    <p:sldId id="262" r:id="rId9"/>
    <p:sldId id="263" r:id="rId10"/>
    <p:sldId id="264" r:id="rId11"/>
    <p:sldId id="265" r:id="rId12"/>
    <p:sldId id="276" r:id="rId13"/>
    <p:sldId id="266" r:id="rId14"/>
    <p:sldId id="267" r:id="rId15"/>
    <p:sldId id="268" r:id="rId16"/>
    <p:sldId id="269" r:id="rId17"/>
    <p:sldId id="270" r:id="rId18"/>
    <p:sldId id="271" r:id="rId19"/>
    <p:sldId id="277"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A6A7A"/>
    <a:srgbClr val="A351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23DA8E-E5A9-40DA-98D6-EC7622A09273}" type="datetimeFigureOut">
              <a:rPr lang="en-US" smtClean="0"/>
              <a:t>4/29/2025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9356E-EE10-4151-85D5-9E214E96AA18}" type="slidenum">
              <a:rPr lang="en-US" smtClean="0"/>
              <a:t>‹#›</a:t>
            </a:fld>
            <a:endParaRPr lang="en-US"/>
          </a:p>
        </p:txBody>
      </p:sp>
    </p:spTree>
    <p:extLst>
      <p:ext uri="{BB962C8B-B14F-4D97-AF65-F5344CB8AC3E}">
        <p14:creationId xmlns:p14="http://schemas.microsoft.com/office/powerpoint/2010/main" val="4193324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99356E-EE10-4151-85D5-9E214E96AA18}" type="slidenum">
              <a:rPr lang="en-US" smtClean="0"/>
              <a:t>20</a:t>
            </a:fld>
            <a:endParaRPr lang="en-US"/>
          </a:p>
        </p:txBody>
      </p:sp>
    </p:spTree>
    <p:extLst>
      <p:ext uri="{BB962C8B-B14F-4D97-AF65-F5344CB8AC3E}">
        <p14:creationId xmlns:p14="http://schemas.microsoft.com/office/powerpoint/2010/main" val="3306461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4DC62-78BE-1FF6-2222-56212AE24B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AFFDCF-0A5E-24E7-82B9-E5C2091A25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F2BD7F-B3F8-C678-EF15-C2D5A0C91E55}"/>
              </a:ext>
            </a:extLst>
          </p:cNvPr>
          <p:cNvSpPr>
            <a:spLocks noGrp="1"/>
          </p:cNvSpPr>
          <p:nvPr>
            <p:ph type="dt" sz="half" idx="10"/>
          </p:nvPr>
        </p:nvSpPr>
        <p:spPr/>
        <p:txBody>
          <a:bodyPr/>
          <a:lstStyle/>
          <a:p>
            <a:fld id="{9C0166F2-C451-4FF6-813A-070333E417B3}" type="datetimeFigureOut">
              <a:rPr lang="en-US" smtClean="0"/>
              <a:t>4/29/2025</a:t>
            </a:fld>
            <a:endParaRPr lang="en-US"/>
          </a:p>
        </p:txBody>
      </p:sp>
      <p:sp>
        <p:nvSpPr>
          <p:cNvPr id="5" name="Footer Placeholder 4">
            <a:extLst>
              <a:ext uri="{FF2B5EF4-FFF2-40B4-BE49-F238E27FC236}">
                <a16:creationId xmlns:a16="http://schemas.microsoft.com/office/drawing/2014/main" id="{45821144-13D3-355D-308C-F0C2FDEAA5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0AE2BD-DC73-58F3-EA0E-8B7D6B378CD0}"/>
              </a:ext>
            </a:extLst>
          </p:cNvPr>
          <p:cNvSpPr>
            <a:spLocks noGrp="1"/>
          </p:cNvSpPr>
          <p:nvPr>
            <p:ph type="sldNum" sz="quarter" idx="12"/>
          </p:nvPr>
        </p:nvSpPr>
        <p:spPr/>
        <p:txBody>
          <a:bodyPr/>
          <a:lstStyle/>
          <a:p>
            <a:fld id="{ACBEA50D-4015-4C17-8207-E12B184DBF16}" type="slidenum">
              <a:rPr lang="en-US" smtClean="0"/>
              <a:t>‹#›</a:t>
            </a:fld>
            <a:endParaRPr lang="en-US"/>
          </a:p>
        </p:txBody>
      </p:sp>
    </p:spTree>
    <p:extLst>
      <p:ext uri="{BB962C8B-B14F-4D97-AF65-F5344CB8AC3E}">
        <p14:creationId xmlns:p14="http://schemas.microsoft.com/office/powerpoint/2010/main" val="2032718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B60F9-4D54-73C5-6453-312AA368EA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14B37E-10C8-BC6F-68A6-1C9FBC71BE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BDC653-3E13-8FE2-0BD0-E7A6DD4F3587}"/>
              </a:ext>
            </a:extLst>
          </p:cNvPr>
          <p:cNvSpPr>
            <a:spLocks noGrp="1"/>
          </p:cNvSpPr>
          <p:nvPr>
            <p:ph type="dt" sz="half" idx="10"/>
          </p:nvPr>
        </p:nvSpPr>
        <p:spPr/>
        <p:txBody>
          <a:bodyPr/>
          <a:lstStyle/>
          <a:p>
            <a:fld id="{9C0166F2-C451-4FF6-813A-070333E417B3}" type="datetimeFigureOut">
              <a:rPr lang="en-US" smtClean="0"/>
              <a:t>4/29/2025</a:t>
            </a:fld>
            <a:endParaRPr lang="en-US"/>
          </a:p>
        </p:txBody>
      </p:sp>
      <p:sp>
        <p:nvSpPr>
          <p:cNvPr id="5" name="Footer Placeholder 4">
            <a:extLst>
              <a:ext uri="{FF2B5EF4-FFF2-40B4-BE49-F238E27FC236}">
                <a16:creationId xmlns:a16="http://schemas.microsoft.com/office/drawing/2014/main" id="{377C6C22-EB00-8B36-6AE0-AC48E0DA38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953E8-C422-F42A-DB96-5953ED1F2B9E}"/>
              </a:ext>
            </a:extLst>
          </p:cNvPr>
          <p:cNvSpPr>
            <a:spLocks noGrp="1"/>
          </p:cNvSpPr>
          <p:nvPr>
            <p:ph type="sldNum" sz="quarter" idx="12"/>
          </p:nvPr>
        </p:nvSpPr>
        <p:spPr/>
        <p:txBody>
          <a:bodyPr/>
          <a:lstStyle/>
          <a:p>
            <a:fld id="{ACBEA50D-4015-4C17-8207-E12B184DBF16}" type="slidenum">
              <a:rPr lang="en-US" smtClean="0"/>
              <a:t>‹#›</a:t>
            </a:fld>
            <a:endParaRPr lang="en-US"/>
          </a:p>
        </p:txBody>
      </p:sp>
    </p:spTree>
    <p:extLst>
      <p:ext uri="{BB962C8B-B14F-4D97-AF65-F5344CB8AC3E}">
        <p14:creationId xmlns:p14="http://schemas.microsoft.com/office/powerpoint/2010/main" val="1480169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3F24FC-99AB-B77E-99A3-C943F8575D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DF64AC-A615-DC03-11F4-A19A2DC341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878B2C-1DBB-BC2F-6DA9-AB016432AAAB}"/>
              </a:ext>
            </a:extLst>
          </p:cNvPr>
          <p:cNvSpPr>
            <a:spLocks noGrp="1"/>
          </p:cNvSpPr>
          <p:nvPr>
            <p:ph type="dt" sz="half" idx="10"/>
          </p:nvPr>
        </p:nvSpPr>
        <p:spPr/>
        <p:txBody>
          <a:bodyPr/>
          <a:lstStyle/>
          <a:p>
            <a:fld id="{9C0166F2-C451-4FF6-813A-070333E417B3}" type="datetimeFigureOut">
              <a:rPr lang="en-US" smtClean="0"/>
              <a:t>4/29/2025</a:t>
            </a:fld>
            <a:endParaRPr lang="en-US"/>
          </a:p>
        </p:txBody>
      </p:sp>
      <p:sp>
        <p:nvSpPr>
          <p:cNvPr id="5" name="Footer Placeholder 4">
            <a:extLst>
              <a:ext uri="{FF2B5EF4-FFF2-40B4-BE49-F238E27FC236}">
                <a16:creationId xmlns:a16="http://schemas.microsoft.com/office/drawing/2014/main" id="{C67D4C2B-CBBC-465B-574B-1476386E97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48532C-1720-D746-A905-B02A5ED0F4C6}"/>
              </a:ext>
            </a:extLst>
          </p:cNvPr>
          <p:cNvSpPr>
            <a:spLocks noGrp="1"/>
          </p:cNvSpPr>
          <p:nvPr>
            <p:ph type="sldNum" sz="quarter" idx="12"/>
          </p:nvPr>
        </p:nvSpPr>
        <p:spPr/>
        <p:txBody>
          <a:bodyPr/>
          <a:lstStyle/>
          <a:p>
            <a:fld id="{ACBEA50D-4015-4C17-8207-E12B184DBF16}" type="slidenum">
              <a:rPr lang="en-US" smtClean="0"/>
              <a:t>‹#›</a:t>
            </a:fld>
            <a:endParaRPr lang="en-US"/>
          </a:p>
        </p:txBody>
      </p:sp>
    </p:spTree>
    <p:extLst>
      <p:ext uri="{BB962C8B-B14F-4D97-AF65-F5344CB8AC3E}">
        <p14:creationId xmlns:p14="http://schemas.microsoft.com/office/powerpoint/2010/main" val="2739096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8425-C348-CF78-A43D-C79A75D7A3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9A764-5C5B-A27B-3012-6A6047D34E4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09B617-6149-CD99-8B67-9641774D0070}"/>
              </a:ext>
            </a:extLst>
          </p:cNvPr>
          <p:cNvSpPr>
            <a:spLocks noGrp="1"/>
          </p:cNvSpPr>
          <p:nvPr>
            <p:ph type="dt" sz="half" idx="10"/>
          </p:nvPr>
        </p:nvSpPr>
        <p:spPr/>
        <p:txBody>
          <a:bodyPr/>
          <a:lstStyle/>
          <a:p>
            <a:fld id="{9C0166F2-C451-4FF6-813A-070333E417B3}" type="datetimeFigureOut">
              <a:rPr lang="en-US" smtClean="0"/>
              <a:t>4/29/2025</a:t>
            </a:fld>
            <a:endParaRPr lang="en-US"/>
          </a:p>
        </p:txBody>
      </p:sp>
      <p:sp>
        <p:nvSpPr>
          <p:cNvPr id="5" name="Footer Placeholder 4">
            <a:extLst>
              <a:ext uri="{FF2B5EF4-FFF2-40B4-BE49-F238E27FC236}">
                <a16:creationId xmlns:a16="http://schemas.microsoft.com/office/drawing/2014/main" id="{42CF5BC3-D859-BB2D-F77C-FE9A605EDC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222AD9-414F-310E-802C-4821285EEB55}"/>
              </a:ext>
            </a:extLst>
          </p:cNvPr>
          <p:cNvSpPr>
            <a:spLocks noGrp="1"/>
          </p:cNvSpPr>
          <p:nvPr>
            <p:ph type="sldNum" sz="quarter" idx="12"/>
          </p:nvPr>
        </p:nvSpPr>
        <p:spPr/>
        <p:txBody>
          <a:bodyPr/>
          <a:lstStyle/>
          <a:p>
            <a:fld id="{ACBEA50D-4015-4C17-8207-E12B184DBF16}" type="slidenum">
              <a:rPr lang="en-US" smtClean="0"/>
              <a:t>‹#›</a:t>
            </a:fld>
            <a:endParaRPr lang="en-US"/>
          </a:p>
        </p:txBody>
      </p:sp>
    </p:spTree>
    <p:extLst>
      <p:ext uri="{BB962C8B-B14F-4D97-AF65-F5344CB8AC3E}">
        <p14:creationId xmlns:p14="http://schemas.microsoft.com/office/powerpoint/2010/main" val="371620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5D0E0-0555-7460-F89B-C236B8FB18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35286C-DFE4-838C-D42E-1BD62B46BD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894BEA-233B-AB67-AD68-AED71EE33538}"/>
              </a:ext>
            </a:extLst>
          </p:cNvPr>
          <p:cNvSpPr>
            <a:spLocks noGrp="1"/>
          </p:cNvSpPr>
          <p:nvPr>
            <p:ph type="dt" sz="half" idx="10"/>
          </p:nvPr>
        </p:nvSpPr>
        <p:spPr/>
        <p:txBody>
          <a:bodyPr/>
          <a:lstStyle/>
          <a:p>
            <a:fld id="{9C0166F2-C451-4FF6-813A-070333E417B3}" type="datetimeFigureOut">
              <a:rPr lang="en-US" smtClean="0"/>
              <a:t>4/29/2025</a:t>
            </a:fld>
            <a:endParaRPr lang="en-US"/>
          </a:p>
        </p:txBody>
      </p:sp>
      <p:sp>
        <p:nvSpPr>
          <p:cNvPr id="5" name="Footer Placeholder 4">
            <a:extLst>
              <a:ext uri="{FF2B5EF4-FFF2-40B4-BE49-F238E27FC236}">
                <a16:creationId xmlns:a16="http://schemas.microsoft.com/office/drawing/2014/main" id="{CA309F5D-FFE1-D6C4-09A6-1F6421A9C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91F257-73B8-343B-120F-F216CD372E50}"/>
              </a:ext>
            </a:extLst>
          </p:cNvPr>
          <p:cNvSpPr>
            <a:spLocks noGrp="1"/>
          </p:cNvSpPr>
          <p:nvPr>
            <p:ph type="sldNum" sz="quarter" idx="12"/>
          </p:nvPr>
        </p:nvSpPr>
        <p:spPr/>
        <p:txBody>
          <a:bodyPr/>
          <a:lstStyle/>
          <a:p>
            <a:fld id="{ACBEA50D-4015-4C17-8207-E12B184DBF16}" type="slidenum">
              <a:rPr lang="en-US" smtClean="0"/>
              <a:t>‹#›</a:t>
            </a:fld>
            <a:endParaRPr lang="en-US"/>
          </a:p>
        </p:txBody>
      </p:sp>
    </p:spTree>
    <p:extLst>
      <p:ext uri="{BB962C8B-B14F-4D97-AF65-F5344CB8AC3E}">
        <p14:creationId xmlns:p14="http://schemas.microsoft.com/office/powerpoint/2010/main" val="42166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71FE7-2B3A-2A43-7B02-2113B81349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07A5F7-8E34-3F67-8505-CA5E0365D0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6F9F64E-2037-5B77-5A5A-121033659E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DC7504-8647-1398-6B11-8B5BDC8ECBA2}"/>
              </a:ext>
            </a:extLst>
          </p:cNvPr>
          <p:cNvSpPr>
            <a:spLocks noGrp="1"/>
          </p:cNvSpPr>
          <p:nvPr>
            <p:ph type="dt" sz="half" idx="10"/>
          </p:nvPr>
        </p:nvSpPr>
        <p:spPr/>
        <p:txBody>
          <a:bodyPr/>
          <a:lstStyle/>
          <a:p>
            <a:fld id="{9C0166F2-C451-4FF6-813A-070333E417B3}" type="datetimeFigureOut">
              <a:rPr lang="en-US" smtClean="0"/>
              <a:t>4/29/2025</a:t>
            </a:fld>
            <a:endParaRPr lang="en-US"/>
          </a:p>
        </p:txBody>
      </p:sp>
      <p:sp>
        <p:nvSpPr>
          <p:cNvPr id="6" name="Footer Placeholder 5">
            <a:extLst>
              <a:ext uri="{FF2B5EF4-FFF2-40B4-BE49-F238E27FC236}">
                <a16:creationId xmlns:a16="http://schemas.microsoft.com/office/drawing/2014/main" id="{C661F2AD-21BD-4CCA-DE37-DFA7D81850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2ED263-2891-1757-32CC-669DE01827F5}"/>
              </a:ext>
            </a:extLst>
          </p:cNvPr>
          <p:cNvSpPr>
            <a:spLocks noGrp="1"/>
          </p:cNvSpPr>
          <p:nvPr>
            <p:ph type="sldNum" sz="quarter" idx="12"/>
          </p:nvPr>
        </p:nvSpPr>
        <p:spPr/>
        <p:txBody>
          <a:bodyPr/>
          <a:lstStyle/>
          <a:p>
            <a:fld id="{ACBEA50D-4015-4C17-8207-E12B184DBF16}" type="slidenum">
              <a:rPr lang="en-US" smtClean="0"/>
              <a:t>‹#›</a:t>
            </a:fld>
            <a:endParaRPr lang="en-US"/>
          </a:p>
        </p:txBody>
      </p:sp>
    </p:spTree>
    <p:extLst>
      <p:ext uri="{BB962C8B-B14F-4D97-AF65-F5344CB8AC3E}">
        <p14:creationId xmlns:p14="http://schemas.microsoft.com/office/powerpoint/2010/main" val="1361245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29672-B8F4-C75D-70DE-085A4B39D38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FDB24F-AD9C-3070-2CDB-7AA4AADB3C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324BCF-0B6A-1572-3BF7-F31FD59BAB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84CE2E-0DAF-1D01-5759-9C8EFF28DB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2BBC90-784B-9A88-4170-0EC23F6B2D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3022F8-26AB-3934-FFE3-7484E6E7763F}"/>
              </a:ext>
            </a:extLst>
          </p:cNvPr>
          <p:cNvSpPr>
            <a:spLocks noGrp="1"/>
          </p:cNvSpPr>
          <p:nvPr>
            <p:ph type="dt" sz="half" idx="10"/>
          </p:nvPr>
        </p:nvSpPr>
        <p:spPr/>
        <p:txBody>
          <a:bodyPr/>
          <a:lstStyle/>
          <a:p>
            <a:fld id="{9C0166F2-C451-4FF6-813A-070333E417B3}" type="datetimeFigureOut">
              <a:rPr lang="en-US" smtClean="0"/>
              <a:t>4/29/2025</a:t>
            </a:fld>
            <a:endParaRPr lang="en-US"/>
          </a:p>
        </p:txBody>
      </p:sp>
      <p:sp>
        <p:nvSpPr>
          <p:cNvPr id="8" name="Footer Placeholder 7">
            <a:extLst>
              <a:ext uri="{FF2B5EF4-FFF2-40B4-BE49-F238E27FC236}">
                <a16:creationId xmlns:a16="http://schemas.microsoft.com/office/drawing/2014/main" id="{71617B02-F9FD-6A1F-849F-8AE44F7CE5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576F73-4D13-E378-9E1A-D55F9DCEDE8E}"/>
              </a:ext>
            </a:extLst>
          </p:cNvPr>
          <p:cNvSpPr>
            <a:spLocks noGrp="1"/>
          </p:cNvSpPr>
          <p:nvPr>
            <p:ph type="sldNum" sz="quarter" idx="12"/>
          </p:nvPr>
        </p:nvSpPr>
        <p:spPr/>
        <p:txBody>
          <a:bodyPr/>
          <a:lstStyle/>
          <a:p>
            <a:fld id="{ACBEA50D-4015-4C17-8207-E12B184DBF16}" type="slidenum">
              <a:rPr lang="en-US" smtClean="0"/>
              <a:t>‹#›</a:t>
            </a:fld>
            <a:endParaRPr lang="en-US"/>
          </a:p>
        </p:txBody>
      </p:sp>
    </p:spTree>
    <p:extLst>
      <p:ext uri="{BB962C8B-B14F-4D97-AF65-F5344CB8AC3E}">
        <p14:creationId xmlns:p14="http://schemas.microsoft.com/office/powerpoint/2010/main" val="2629849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119F8-0B19-54FE-540E-6E9566A886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C51E74-F9ED-8D32-9972-28E681499CB7}"/>
              </a:ext>
            </a:extLst>
          </p:cNvPr>
          <p:cNvSpPr>
            <a:spLocks noGrp="1"/>
          </p:cNvSpPr>
          <p:nvPr>
            <p:ph type="dt" sz="half" idx="10"/>
          </p:nvPr>
        </p:nvSpPr>
        <p:spPr/>
        <p:txBody>
          <a:bodyPr/>
          <a:lstStyle/>
          <a:p>
            <a:fld id="{9C0166F2-C451-4FF6-813A-070333E417B3}" type="datetimeFigureOut">
              <a:rPr lang="en-US" smtClean="0"/>
              <a:t>4/29/2025</a:t>
            </a:fld>
            <a:endParaRPr lang="en-US"/>
          </a:p>
        </p:txBody>
      </p:sp>
      <p:sp>
        <p:nvSpPr>
          <p:cNvPr id="4" name="Footer Placeholder 3">
            <a:extLst>
              <a:ext uri="{FF2B5EF4-FFF2-40B4-BE49-F238E27FC236}">
                <a16:creationId xmlns:a16="http://schemas.microsoft.com/office/drawing/2014/main" id="{63278F39-B039-8D79-9976-1D4342522F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A4B433-2AA7-5E97-EC90-1FB273C2575E}"/>
              </a:ext>
            </a:extLst>
          </p:cNvPr>
          <p:cNvSpPr>
            <a:spLocks noGrp="1"/>
          </p:cNvSpPr>
          <p:nvPr>
            <p:ph type="sldNum" sz="quarter" idx="12"/>
          </p:nvPr>
        </p:nvSpPr>
        <p:spPr/>
        <p:txBody>
          <a:bodyPr/>
          <a:lstStyle/>
          <a:p>
            <a:fld id="{ACBEA50D-4015-4C17-8207-E12B184DBF16}" type="slidenum">
              <a:rPr lang="en-US" smtClean="0"/>
              <a:t>‹#›</a:t>
            </a:fld>
            <a:endParaRPr lang="en-US"/>
          </a:p>
        </p:txBody>
      </p:sp>
    </p:spTree>
    <p:extLst>
      <p:ext uri="{BB962C8B-B14F-4D97-AF65-F5344CB8AC3E}">
        <p14:creationId xmlns:p14="http://schemas.microsoft.com/office/powerpoint/2010/main" val="454018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0B8CDE-33CF-96B6-D61F-63153600772A}"/>
              </a:ext>
            </a:extLst>
          </p:cNvPr>
          <p:cNvSpPr>
            <a:spLocks noGrp="1"/>
          </p:cNvSpPr>
          <p:nvPr>
            <p:ph type="dt" sz="half" idx="10"/>
          </p:nvPr>
        </p:nvSpPr>
        <p:spPr/>
        <p:txBody>
          <a:bodyPr/>
          <a:lstStyle/>
          <a:p>
            <a:fld id="{9C0166F2-C451-4FF6-813A-070333E417B3}" type="datetimeFigureOut">
              <a:rPr lang="en-US" smtClean="0"/>
              <a:t>4/29/2025</a:t>
            </a:fld>
            <a:endParaRPr lang="en-US"/>
          </a:p>
        </p:txBody>
      </p:sp>
      <p:sp>
        <p:nvSpPr>
          <p:cNvPr id="3" name="Footer Placeholder 2">
            <a:extLst>
              <a:ext uri="{FF2B5EF4-FFF2-40B4-BE49-F238E27FC236}">
                <a16:creationId xmlns:a16="http://schemas.microsoft.com/office/drawing/2014/main" id="{68B67D4E-B7B6-17D6-D6FB-3637A9B4F1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6E8E5AA-D6A4-51D7-0C4A-31E0CC27E39E}"/>
              </a:ext>
            </a:extLst>
          </p:cNvPr>
          <p:cNvSpPr>
            <a:spLocks noGrp="1"/>
          </p:cNvSpPr>
          <p:nvPr>
            <p:ph type="sldNum" sz="quarter" idx="12"/>
          </p:nvPr>
        </p:nvSpPr>
        <p:spPr/>
        <p:txBody>
          <a:bodyPr/>
          <a:lstStyle/>
          <a:p>
            <a:fld id="{ACBEA50D-4015-4C17-8207-E12B184DBF16}" type="slidenum">
              <a:rPr lang="en-US" smtClean="0"/>
              <a:t>‹#›</a:t>
            </a:fld>
            <a:endParaRPr lang="en-US"/>
          </a:p>
        </p:txBody>
      </p:sp>
    </p:spTree>
    <p:extLst>
      <p:ext uri="{BB962C8B-B14F-4D97-AF65-F5344CB8AC3E}">
        <p14:creationId xmlns:p14="http://schemas.microsoft.com/office/powerpoint/2010/main" val="2227319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AB925-4403-8975-2556-D379A0CA7C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A18B71-096B-5CA8-0E1C-43CC7859A1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A0B1F88-7D6E-DA32-678E-DE276D2592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9451DF-D91C-57F2-46E0-283622CEE1D0}"/>
              </a:ext>
            </a:extLst>
          </p:cNvPr>
          <p:cNvSpPr>
            <a:spLocks noGrp="1"/>
          </p:cNvSpPr>
          <p:nvPr>
            <p:ph type="dt" sz="half" idx="10"/>
          </p:nvPr>
        </p:nvSpPr>
        <p:spPr/>
        <p:txBody>
          <a:bodyPr/>
          <a:lstStyle/>
          <a:p>
            <a:fld id="{9C0166F2-C451-4FF6-813A-070333E417B3}" type="datetimeFigureOut">
              <a:rPr lang="en-US" smtClean="0"/>
              <a:t>4/29/2025</a:t>
            </a:fld>
            <a:endParaRPr lang="en-US"/>
          </a:p>
        </p:txBody>
      </p:sp>
      <p:sp>
        <p:nvSpPr>
          <p:cNvPr id="6" name="Footer Placeholder 5">
            <a:extLst>
              <a:ext uri="{FF2B5EF4-FFF2-40B4-BE49-F238E27FC236}">
                <a16:creationId xmlns:a16="http://schemas.microsoft.com/office/drawing/2014/main" id="{3CB75607-1220-1CA7-21DE-38BB31B79A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A9C35F-138D-EEEC-D509-1A05B0DB4D17}"/>
              </a:ext>
            </a:extLst>
          </p:cNvPr>
          <p:cNvSpPr>
            <a:spLocks noGrp="1"/>
          </p:cNvSpPr>
          <p:nvPr>
            <p:ph type="sldNum" sz="quarter" idx="12"/>
          </p:nvPr>
        </p:nvSpPr>
        <p:spPr/>
        <p:txBody>
          <a:bodyPr/>
          <a:lstStyle/>
          <a:p>
            <a:fld id="{ACBEA50D-4015-4C17-8207-E12B184DBF16}" type="slidenum">
              <a:rPr lang="en-US" smtClean="0"/>
              <a:t>‹#›</a:t>
            </a:fld>
            <a:endParaRPr lang="en-US"/>
          </a:p>
        </p:txBody>
      </p:sp>
    </p:spTree>
    <p:extLst>
      <p:ext uri="{BB962C8B-B14F-4D97-AF65-F5344CB8AC3E}">
        <p14:creationId xmlns:p14="http://schemas.microsoft.com/office/powerpoint/2010/main" val="478759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3833C-5607-D2D2-F4F4-5366AB679C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EA77E6-AD11-FA38-17F5-CC64B031D1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D6EAFC-60DB-3EB0-1043-49863C5911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90150-1BBF-993F-8608-279BD5CB852C}"/>
              </a:ext>
            </a:extLst>
          </p:cNvPr>
          <p:cNvSpPr>
            <a:spLocks noGrp="1"/>
          </p:cNvSpPr>
          <p:nvPr>
            <p:ph type="dt" sz="half" idx="10"/>
          </p:nvPr>
        </p:nvSpPr>
        <p:spPr/>
        <p:txBody>
          <a:bodyPr/>
          <a:lstStyle/>
          <a:p>
            <a:fld id="{9C0166F2-C451-4FF6-813A-070333E417B3}" type="datetimeFigureOut">
              <a:rPr lang="en-US" smtClean="0"/>
              <a:t>4/29/2025</a:t>
            </a:fld>
            <a:endParaRPr lang="en-US"/>
          </a:p>
        </p:txBody>
      </p:sp>
      <p:sp>
        <p:nvSpPr>
          <p:cNvPr id="6" name="Footer Placeholder 5">
            <a:extLst>
              <a:ext uri="{FF2B5EF4-FFF2-40B4-BE49-F238E27FC236}">
                <a16:creationId xmlns:a16="http://schemas.microsoft.com/office/drawing/2014/main" id="{F7897D4C-56D2-4950-5937-001D0BEFB1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BF6D17-654C-2ED7-F031-40C24E9736F2}"/>
              </a:ext>
            </a:extLst>
          </p:cNvPr>
          <p:cNvSpPr>
            <a:spLocks noGrp="1"/>
          </p:cNvSpPr>
          <p:nvPr>
            <p:ph type="sldNum" sz="quarter" idx="12"/>
          </p:nvPr>
        </p:nvSpPr>
        <p:spPr/>
        <p:txBody>
          <a:bodyPr/>
          <a:lstStyle/>
          <a:p>
            <a:fld id="{ACBEA50D-4015-4C17-8207-E12B184DBF16}" type="slidenum">
              <a:rPr lang="en-US" smtClean="0"/>
              <a:t>‹#›</a:t>
            </a:fld>
            <a:endParaRPr lang="en-US"/>
          </a:p>
        </p:txBody>
      </p:sp>
    </p:spTree>
    <p:extLst>
      <p:ext uri="{BB962C8B-B14F-4D97-AF65-F5344CB8AC3E}">
        <p14:creationId xmlns:p14="http://schemas.microsoft.com/office/powerpoint/2010/main" val="3630588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D8F481-2788-E3C3-0024-C1F471591A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F55B84-6DDE-C7A5-7687-235454BC70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234E0F-A514-8B80-B138-D0BC14D96A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0166F2-C451-4FF6-813A-070333E417B3}" type="datetimeFigureOut">
              <a:rPr lang="en-US" smtClean="0"/>
              <a:t>4/29/2025</a:t>
            </a:fld>
            <a:endParaRPr lang="en-US"/>
          </a:p>
        </p:txBody>
      </p:sp>
      <p:sp>
        <p:nvSpPr>
          <p:cNvPr id="5" name="Footer Placeholder 4">
            <a:extLst>
              <a:ext uri="{FF2B5EF4-FFF2-40B4-BE49-F238E27FC236}">
                <a16:creationId xmlns:a16="http://schemas.microsoft.com/office/drawing/2014/main" id="{17B8785C-5562-A7EA-9AB5-88E2317880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06A1A1F-661F-CB2F-9685-44899852AA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BEA50D-4015-4C17-8207-E12B184DBF16}" type="slidenum">
              <a:rPr lang="en-US" smtClean="0"/>
              <a:t>‹#›</a:t>
            </a:fld>
            <a:endParaRPr lang="en-US"/>
          </a:p>
        </p:txBody>
      </p:sp>
    </p:spTree>
    <p:extLst>
      <p:ext uri="{BB962C8B-B14F-4D97-AF65-F5344CB8AC3E}">
        <p14:creationId xmlns:p14="http://schemas.microsoft.com/office/powerpoint/2010/main" val="852615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B54ED-BF42-5317-5B66-48F69B04D672}"/>
              </a:ext>
            </a:extLst>
          </p:cNvPr>
          <p:cNvSpPr>
            <a:spLocks noGrp="1"/>
          </p:cNvSpPr>
          <p:nvPr>
            <p:ph type="ctrTitle"/>
          </p:nvPr>
        </p:nvSpPr>
        <p:spPr>
          <a:xfrm>
            <a:off x="0" y="3965326"/>
            <a:ext cx="9580727" cy="1084133"/>
          </a:xfrm>
        </p:spPr>
        <p:txBody>
          <a:bodyPr/>
          <a:lstStyle/>
          <a:p>
            <a:r>
              <a:rPr lang="en-US" b="1" dirty="0"/>
              <a:t>SMART EXPENSE TRACKER</a:t>
            </a:r>
          </a:p>
        </p:txBody>
      </p:sp>
      <p:sp>
        <p:nvSpPr>
          <p:cNvPr id="3" name="Subtitle 2">
            <a:extLst>
              <a:ext uri="{FF2B5EF4-FFF2-40B4-BE49-F238E27FC236}">
                <a16:creationId xmlns:a16="http://schemas.microsoft.com/office/drawing/2014/main" id="{85BE90E1-603E-7051-F122-975FA0BE85A2}"/>
              </a:ext>
            </a:extLst>
          </p:cNvPr>
          <p:cNvSpPr>
            <a:spLocks noGrp="1"/>
          </p:cNvSpPr>
          <p:nvPr>
            <p:ph type="subTitle" idx="1"/>
          </p:nvPr>
        </p:nvSpPr>
        <p:spPr>
          <a:xfrm>
            <a:off x="7956645" y="5665398"/>
            <a:ext cx="4235355" cy="1655762"/>
          </a:xfrm>
        </p:spPr>
        <p:txBody>
          <a:bodyPr/>
          <a:lstStyle/>
          <a:p>
            <a:pPr algn="l"/>
            <a:r>
              <a:rPr lang="en-US" b="1" dirty="0"/>
              <a:t>MALGIREDDY YOGITHA REDDY</a:t>
            </a:r>
          </a:p>
          <a:p>
            <a:pPr algn="l"/>
            <a:r>
              <a:rPr lang="en-US" b="1" dirty="0"/>
              <a:t>700773145</a:t>
            </a:r>
          </a:p>
        </p:txBody>
      </p:sp>
      <p:pic>
        <p:nvPicPr>
          <p:cNvPr id="5" name="Picture 4">
            <a:extLst>
              <a:ext uri="{FF2B5EF4-FFF2-40B4-BE49-F238E27FC236}">
                <a16:creationId xmlns:a16="http://schemas.microsoft.com/office/drawing/2014/main" id="{BE941C4A-D647-3E11-3CE7-6B935D20FD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725840"/>
          </a:xfrm>
          <a:prstGeom prst="rect">
            <a:avLst/>
          </a:prstGeom>
        </p:spPr>
      </p:pic>
    </p:spTree>
    <p:extLst>
      <p:ext uri="{BB962C8B-B14F-4D97-AF65-F5344CB8AC3E}">
        <p14:creationId xmlns:p14="http://schemas.microsoft.com/office/powerpoint/2010/main" val="2633949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C7A12D-19C0-8B79-A5BE-951F6A53CC1C}"/>
              </a:ext>
            </a:extLst>
          </p:cNvPr>
          <p:cNvSpPr txBox="1"/>
          <p:nvPr/>
        </p:nvSpPr>
        <p:spPr>
          <a:xfrm>
            <a:off x="4704904" y="155644"/>
            <a:ext cx="6093724" cy="5878532"/>
          </a:xfrm>
          <a:prstGeom prst="rect">
            <a:avLst/>
          </a:prstGeom>
          <a:noFill/>
        </p:spPr>
        <p:txBody>
          <a:bodyPr wrap="square">
            <a:spAutoFit/>
          </a:bodyPr>
          <a:lstStyle/>
          <a:p>
            <a:endParaRPr lang="en-US" dirty="0"/>
          </a:p>
          <a:p>
            <a:endParaRPr lang="en-US" dirty="0"/>
          </a:p>
          <a:p>
            <a:endParaRPr lang="en-US" sz="2000" dirty="0"/>
          </a:p>
          <a:p>
            <a:r>
              <a:rPr lang="en-US" sz="2000" b="1" dirty="0"/>
              <a:t>Automatic Dashboard Loading</a:t>
            </a:r>
          </a:p>
          <a:p>
            <a:r>
              <a:rPr lang="en-US" sz="2000" dirty="0"/>
              <a:t>The expense dashboard loads automatically upon user login, providing instant access to financial data.</a:t>
            </a:r>
          </a:p>
          <a:p>
            <a:endParaRPr lang="en-US" sz="2000" dirty="0"/>
          </a:p>
          <a:p>
            <a:endParaRPr lang="en-US" sz="2000" dirty="0"/>
          </a:p>
          <a:p>
            <a:r>
              <a:rPr lang="en-US" sz="2000" b="1" dirty="0"/>
              <a:t>Organized Expense Table</a:t>
            </a:r>
          </a:p>
          <a:p>
            <a:r>
              <a:rPr lang="en-US" sz="2000" dirty="0"/>
              <a:t>Expenses are displayed in a well- structured table format, making it easy to read and analyze financial information.</a:t>
            </a:r>
          </a:p>
          <a:p>
            <a:endParaRPr lang="en-US" sz="2000" dirty="0"/>
          </a:p>
          <a:p>
            <a:r>
              <a:rPr lang="en-US" sz="2000" b="1" dirty="0"/>
              <a:t>Personalized Expense Display</a:t>
            </a:r>
          </a:p>
          <a:p>
            <a:r>
              <a:rPr lang="en-US" sz="2000" dirty="0"/>
              <a:t>Only the user's own expenses are shown, ensuring privacy and relevance in financial tracking</a:t>
            </a:r>
          </a:p>
          <a:p>
            <a:endParaRPr lang="en-US" sz="2000" dirty="0"/>
          </a:p>
          <a:p>
            <a:r>
              <a:rPr lang="en-US" sz="2000" b="1" dirty="0"/>
              <a:t>User-Friendly Interface</a:t>
            </a:r>
          </a:p>
          <a:p>
            <a:r>
              <a:rPr lang="en-US" sz="2000" dirty="0"/>
              <a:t>The interface is designed to enhance user experience with intuitive navigation and clear presentation of data.</a:t>
            </a:r>
          </a:p>
        </p:txBody>
      </p:sp>
      <p:sp>
        <p:nvSpPr>
          <p:cNvPr id="6" name="Rectangle 5">
            <a:extLst>
              <a:ext uri="{FF2B5EF4-FFF2-40B4-BE49-F238E27FC236}">
                <a16:creationId xmlns:a16="http://schemas.microsoft.com/office/drawing/2014/main" id="{E2254CA4-42F2-1CDC-3985-5746D342D3DF}"/>
              </a:ext>
            </a:extLst>
          </p:cNvPr>
          <p:cNvSpPr/>
          <p:nvPr/>
        </p:nvSpPr>
        <p:spPr>
          <a:xfrm>
            <a:off x="-1" y="0"/>
            <a:ext cx="3853543" cy="6858000"/>
          </a:xfrm>
          <a:prstGeom prst="rect">
            <a:avLst/>
          </a:prstGeom>
          <a:solidFill>
            <a:srgbClr val="A3518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C37B440A-044E-39D3-A036-C09B251D82AE}"/>
              </a:ext>
            </a:extLst>
          </p:cNvPr>
          <p:cNvSpPr txBox="1"/>
          <p:nvPr/>
        </p:nvSpPr>
        <p:spPr>
          <a:xfrm>
            <a:off x="359227" y="2427514"/>
            <a:ext cx="3135086" cy="2215991"/>
          </a:xfrm>
          <a:prstGeom prst="rect">
            <a:avLst/>
          </a:prstGeom>
          <a:noFill/>
        </p:spPr>
        <p:txBody>
          <a:bodyPr wrap="square" rtlCol="0">
            <a:spAutoFit/>
          </a:bodyPr>
          <a:lstStyle/>
          <a:p>
            <a:r>
              <a:rPr lang="en-US" sz="4000" b="1" dirty="0"/>
              <a:t>User-Centric Expense Overview</a:t>
            </a:r>
          </a:p>
          <a:p>
            <a:endParaRPr lang="en-US" dirty="0"/>
          </a:p>
        </p:txBody>
      </p:sp>
    </p:spTree>
    <p:extLst>
      <p:ext uri="{BB962C8B-B14F-4D97-AF65-F5344CB8AC3E}">
        <p14:creationId xmlns:p14="http://schemas.microsoft.com/office/powerpoint/2010/main" val="3340351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59C104-9AD5-6D5C-B6A5-71DCAC64593F}"/>
              </a:ext>
            </a:extLst>
          </p:cNvPr>
          <p:cNvSpPr/>
          <p:nvPr/>
        </p:nvSpPr>
        <p:spPr>
          <a:xfrm>
            <a:off x="1" y="5157537"/>
            <a:ext cx="12191999" cy="1700463"/>
          </a:xfrm>
          <a:prstGeom prst="rect">
            <a:avLst/>
          </a:prstGeom>
          <a:solidFill>
            <a:srgbClr val="A3518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083114F6-FC9B-4FE3-E919-398605D855ED}"/>
              </a:ext>
            </a:extLst>
          </p:cNvPr>
          <p:cNvSpPr txBox="1"/>
          <p:nvPr/>
        </p:nvSpPr>
        <p:spPr>
          <a:xfrm>
            <a:off x="577606" y="5515325"/>
            <a:ext cx="8186057" cy="984885"/>
          </a:xfrm>
          <a:prstGeom prst="rect">
            <a:avLst/>
          </a:prstGeom>
          <a:noFill/>
        </p:spPr>
        <p:txBody>
          <a:bodyPr wrap="square" rtlCol="0">
            <a:spAutoFit/>
          </a:bodyPr>
          <a:lstStyle/>
          <a:p>
            <a:r>
              <a:rPr lang="en-US" sz="4000" b="1" dirty="0"/>
              <a:t>Efficient Expense Deletion Process</a:t>
            </a:r>
          </a:p>
          <a:p>
            <a:endParaRPr lang="en-US" b="1" dirty="0"/>
          </a:p>
        </p:txBody>
      </p:sp>
      <p:sp>
        <p:nvSpPr>
          <p:cNvPr id="9" name="TextBox 8">
            <a:extLst>
              <a:ext uri="{FF2B5EF4-FFF2-40B4-BE49-F238E27FC236}">
                <a16:creationId xmlns:a16="http://schemas.microsoft.com/office/drawing/2014/main" id="{615F8B6A-DE54-0A7F-A735-8F567B391719}"/>
              </a:ext>
            </a:extLst>
          </p:cNvPr>
          <p:cNvSpPr txBox="1"/>
          <p:nvPr/>
        </p:nvSpPr>
        <p:spPr>
          <a:xfrm>
            <a:off x="200256" y="1654707"/>
            <a:ext cx="2253343" cy="2585323"/>
          </a:xfrm>
          <a:prstGeom prst="rect">
            <a:avLst/>
          </a:prstGeom>
          <a:noFill/>
        </p:spPr>
        <p:txBody>
          <a:bodyPr wrap="square">
            <a:spAutoFit/>
          </a:bodyPr>
          <a:lstStyle/>
          <a:p>
            <a:r>
              <a:rPr lang="en-US" b="1" dirty="0"/>
              <a:t>Click the Delete Button</a:t>
            </a:r>
          </a:p>
          <a:p>
            <a:endParaRPr lang="en-US" b="1" dirty="0"/>
          </a:p>
          <a:p>
            <a:r>
              <a:rPr lang="en-US" dirty="0"/>
              <a:t>To initiate the deletion process, users must click the Delete button located next to the expense they wish to remove.</a:t>
            </a:r>
          </a:p>
        </p:txBody>
      </p:sp>
      <p:sp>
        <p:nvSpPr>
          <p:cNvPr id="11" name="TextBox 10">
            <a:extLst>
              <a:ext uri="{FF2B5EF4-FFF2-40B4-BE49-F238E27FC236}">
                <a16:creationId xmlns:a16="http://schemas.microsoft.com/office/drawing/2014/main" id="{66661CBB-1F88-984B-98D0-D62A35481C9D}"/>
              </a:ext>
            </a:extLst>
          </p:cNvPr>
          <p:cNvSpPr txBox="1"/>
          <p:nvPr/>
        </p:nvSpPr>
        <p:spPr>
          <a:xfrm>
            <a:off x="2453599" y="1377708"/>
            <a:ext cx="2253343" cy="3139321"/>
          </a:xfrm>
          <a:prstGeom prst="rect">
            <a:avLst/>
          </a:prstGeom>
          <a:noFill/>
        </p:spPr>
        <p:txBody>
          <a:bodyPr wrap="square">
            <a:spAutoFit/>
          </a:bodyPr>
          <a:lstStyle/>
          <a:p>
            <a:endParaRPr lang="en-US" dirty="0"/>
          </a:p>
          <a:p>
            <a:r>
              <a:rPr lang="en-US" b="1" dirty="0"/>
              <a:t>Sends DELETE Request</a:t>
            </a:r>
          </a:p>
          <a:p>
            <a:endParaRPr lang="en-US" b="1" dirty="0"/>
          </a:p>
          <a:p>
            <a:r>
              <a:rPr lang="en-US" dirty="0"/>
              <a:t>Upon clicking, a DELETE request is sent, including important identifiers like the timestamp and </a:t>
            </a:r>
            <a:r>
              <a:rPr lang="en-US" dirty="0" err="1"/>
              <a:t>userEmail</a:t>
            </a:r>
            <a:r>
              <a:rPr lang="en-US" dirty="0"/>
              <a:t> for tracking purposes.</a:t>
            </a:r>
          </a:p>
        </p:txBody>
      </p:sp>
      <p:sp>
        <p:nvSpPr>
          <p:cNvPr id="13" name="TextBox 12">
            <a:extLst>
              <a:ext uri="{FF2B5EF4-FFF2-40B4-BE49-F238E27FC236}">
                <a16:creationId xmlns:a16="http://schemas.microsoft.com/office/drawing/2014/main" id="{1F1B81A7-9D78-FCF2-C09C-20F1BDD69D8C}"/>
              </a:ext>
            </a:extLst>
          </p:cNvPr>
          <p:cNvSpPr txBox="1"/>
          <p:nvPr/>
        </p:nvSpPr>
        <p:spPr>
          <a:xfrm>
            <a:off x="4670635" y="1377708"/>
            <a:ext cx="2253343" cy="2862322"/>
          </a:xfrm>
          <a:prstGeom prst="rect">
            <a:avLst/>
          </a:prstGeom>
          <a:noFill/>
        </p:spPr>
        <p:txBody>
          <a:bodyPr wrap="square">
            <a:spAutoFit/>
          </a:bodyPr>
          <a:lstStyle/>
          <a:p>
            <a:endParaRPr lang="en-US" dirty="0"/>
          </a:p>
          <a:p>
            <a:r>
              <a:rPr lang="en-US" b="1" dirty="0"/>
              <a:t>Lambda Functionality</a:t>
            </a:r>
          </a:p>
          <a:p>
            <a:endParaRPr lang="en-US" b="1" dirty="0"/>
          </a:p>
          <a:p>
            <a:r>
              <a:rPr lang="en-US" dirty="0"/>
              <a:t>The AWS Lambda function processes the request and identifies the correct record in the DynamoDB database for deletion.</a:t>
            </a:r>
          </a:p>
        </p:txBody>
      </p:sp>
      <p:sp>
        <p:nvSpPr>
          <p:cNvPr id="15" name="TextBox 14">
            <a:extLst>
              <a:ext uri="{FF2B5EF4-FFF2-40B4-BE49-F238E27FC236}">
                <a16:creationId xmlns:a16="http://schemas.microsoft.com/office/drawing/2014/main" id="{3DD38AF0-D205-0262-DE2B-7BEA45385839}"/>
              </a:ext>
            </a:extLst>
          </p:cNvPr>
          <p:cNvSpPr txBox="1"/>
          <p:nvPr/>
        </p:nvSpPr>
        <p:spPr>
          <a:xfrm>
            <a:off x="7151846" y="1377708"/>
            <a:ext cx="2253343" cy="2862322"/>
          </a:xfrm>
          <a:prstGeom prst="rect">
            <a:avLst/>
          </a:prstGeom>
          <a:noFill/>
        </p:spPr>
        <p:txBody>
          <a:bodyPr wrap="square">
            <a:spAutoFit/>
          </a:bodyPr>
          <a:lstStyle/>
          <a:p>
            <a:endParaRPr lang="en-US" dirty="0"/>
          </a:p>
          <a:p>
            <a:r>
              <a:rPr lang="en-US" b="1" dirty="0"/>
              <a:t>Record Deletion from DynamoDB</a:t>
            </a:r>
          </a:p>
          <a:p>
            <a:endParaRPr lang="en-US" b="1" dirty="0"/>
          </a:p>
          <a:p>
            <a:r>
              <a:rPr lang="en-US" dirty="0"/>
              <a:t>Lambda interacts with DynamoDB to remove the specified expense record, ensuring data integrity and accuracy.</a:t>
            </a:r>
          </a:p>
        </p:txBody>
      </p:sp>
      <p:sp>
        <p:nvSpPr>
          <p:cNvPr id="17" name="TextBox 16">
            <a:extLst>
              <a:ext uri="{FF2B5EF4-FFF2-40B4-BE49-F238E27FC236}">
                <a16:creationId xmlns:a16="http://schemas.microsoft.com/office/drawing/2014/main" id="{C36340FC-0630-C305-9012-D701B5C34D65}"/>
              </a:ext>
            </a:extLst>
          </p:cNvPr>
          <p:cNvSpPr txBox="1"/>
          <p:nvPr/>
        </p:nvSpPr>
        <p:spPr>
          <a:xfrm>
            <a:off x="9738401" y="1651796"/>
            <a:ext cx="2541882" cy="2308324"/>
          </a:xfrm>
          <a:prstGeom prst="rect">
            <a:avLst/>
          </a:prstGeom>
          <a:noFill/>
        </p:spPr>
        <p:txBody>
          <a:bodyPr wrap="square">
            <a:spAutoFit/>
          </a:bodyPr>
          <a:lstStyle/>
          <a:p>
            <a:r>
              <a:rPr lang="en-US" b="1" dirty="0"/>
              <a:t>Dashboard Auto Refresh</a:t>
            </a:r>
          </a:p>
          <a:p>
            <a:endParaRPr lang="en-US" b="1" dirty="0"/>
          </a:p>
          <a:p>
            <a:r>
              <a:rPr lang="en-US" dirty="0"/>
              <a:t>After deletion, the dashboard automatically refreshes, providing users with the most current view of their expenses.</a:t>
            </a:r>
          </a:p>
        </p:txBody>
      </p:sp>
      <p:cxnSp>
        <p:nvCxnSpPr>
          <p:cNvPr id="19" name="Straight Connector 18">
            <a:extLst>
              <a:ext uri="{FF2B5EF4-FFF2-40B4-BE49-F238E27FC236}">
                <a16:creationId xmlns:a16="http://schemas.microsoft.com/office/drawing/2014/main" id="{50485465-D9F6-73AB-51F5-BC494070E28E}"/>
              </a:ext>
            </a:extLst>
          </p:cNvPr>
          <p:cNvCxnSpPr/>
          <p:nvPr/>
        </p:nvCxnSpPr>
        <p:spPr>
          <a:xfrm>
            <a:off x="2405110" y="1654707"/>
            <a:ext cx="0" cy="2585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546853B-83F4-1383-310A-C43C060991A7}"/>
              </a:ext>
            </a:extLst>
          </p:cNvPr>
          <p:cNvCxnSpPr/>
          <p:nvPr/>
        </p:nvCxnSpPr>
        <p:spPr>
          <a:xfrm>
            <a:off x="4549595" y="1651796"/>
            <a:ext cx="0" cy="2585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56F019B-C99B-89B2-46BE-DF236AAB837E}"/>
              </a:ext>
            </a:extLst>
          </p:cNvPr>
          <p:cNvCxnSpPr/>
          <p:nvPr/>
        </p:nvCxnSpPr>
        <p:spPr>
          <a:xfrm>
            <a:off x="6956002" y="1651796"/>
            <a:ext cx="0" cy="2585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AA396EA-BDBC-4D3E-ED28-DBE3B9828C1F}"/>
              </a:ext>
            </a:extLst>
          </p:cNvPr>
          <p:cNvCxnSpPr/>
          <p:nvPr/>
        </p:nvCxnSpPr>
        <p:spPr>
          <a:xfrm>
            <a:off x="9535253" y="1651795"/>
            <a:ext cx="0" cy="2585323"/>
          </a:xfrm>
          <a:prstGeom prst="line">
            <a:avLst/>
          </a:prstGeom>
        </p:spPr>
        <p:style>
          <a:lnRef idx="1">
            <a:schemeClr val="accent1"/>
          </a:lnRef>
          <a:fillRef idx="0">
            <a:schemeClr val="accent1"/>
          </a:fillRef>
          <a:effectRef idx="0">
            <a:schemeClr val="accent1"/>
          </a:effectRef>
          <a:fontRef idx="minor">
            <a:schemeClr val="tx1"/>
          </a:fontRef>
        </p:style>
      </p:cxnSp>
      <p:pic>
        <p:nvPicPr>
          <p:cNvPr id="8194" name="Picture 2" descr="Curved Arrow Doodle. Hand Drawn Brush St Graphic by ladadikart · Creative  Fabrica">
            <a:extLst>
              <a:ext uri="{FF2B5EF4-FFF2-40B4-BE49-F238E27FC236}">
                <a16:creationId xmlns:a16="http://schemas.microsoft.com/office/drawing/2014/main" id="{772D9F69-ADDD-1426-7681-02501CBA69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9762" y="656132"/>
            <a:ext cx="2381250" cy="103247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Curved Arrow Doodle. Hand Drawn Brush St Graphic by ladadikart · Creative  Fabrica">
            <a:extLst>
              <a:ext uri="{FF2B5EF4-FFF2-40B4-BE49-F238E27FC236}">
                <a16:creationId xmlns:a16="http://schemas.microsoft.com/office/drawing/2014/main" id="{EF0A0AF8-08F1-4A40-AF8E-89D1744DB6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7129" y="659574"/>
            <a:ext cx="2381250" cy="10324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 descr="Curved Arrow Doodle. Hand Drawn Brush St Graphic by ladadikart · Creative  Fabrica">
            <a:extLst>
              <a:ext uri="{FF2B5EF4-FFF2-40B4-BE49-F238E27FC236}">
                <a16:creationId xmlns:a16="http://schemas.microsoft.com/office/drawing/2014/main" id="{5C0E495D-A98E-E34F-B829-0032C84A9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2413" y="619317"/>
            <a:ext cx="2381250" cy="103247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Curved Arrow Doodle. Hand Drawn Brush St Graphic by ladadikart · Creative  Fabrica">
            <a:extLst>
              <a:ext uri="{FF2B5EF4-FFF2-40B4-BE49-F238E27FC236}">
                <a16:creationId xmlns:a16="http://schemas.microsoft.com/office/drawing/2014/main" id="{BC10A4EA-6F5F-0993-6AE7-0B04F3168D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9780" y="557340"/>
            <a:ext cx="2381250" cy="1032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251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88651B-8C19-F204-FAA3-16DA4F443FA3}"/>
              </a:ext>
            </a:extLst>
          </p:cNvPr>
          <p:cNvSpPr/>
          <p:nvPr/>
        </p:nvSpPr>
        <p:spPr>
          <a:xfrm>
            <a:off x="-1" y="0"/>
            <a:ext cx="3853543" cy="6858000"/>
          </a:xfrm>
          <a:prstGeom prst="rect">
            <a:avLst/>
          </a:prstGeom>
          <a:solidFill>
            <a:srgbClr val="A3518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99CF0256-39CD-BCE2-7DC6-776C26A715B9}"/>
              </a:ext>
            </a:extLst>
          </p:cNvPr>
          <p:cNvSpPr txBox="1"/>
          <p:nvPr/>
        </p:nvSpPr>
        <p:spPr>
          <a:xfrm>
            <a:off x="217715" y="876925"/>
            <a:ext cx="4125686" cy="1446550"/>
          </a:xfrm>
          <a:prstGeom prst="rect">
            <a:avLst/>
          </a:prstGeom>
          <a:noFill/>
        </p:spPr>
        <p:txBody>
          <a:bodyPr wrap="square" rtlCol="0">
            <a:spAutoFit/>
          </a:bodyPr>
          <a:lstStyle/>
          <a:p>
            <a:r>
              <a:rPr lang="en-US" sz="4400" b="1" dirty="0"/>
              <a:t>Expense Trend Chart</a:t>
            </a:r>
            <a:endParaRPr lang="en-US" sz="4400" dirty="0"/>
          </a:p>
        </p:txBody>
      </p:sp>
      <p:pic>
        <p:nvPicPr>
          <p:cNvPr id="7" name="Picture 6">
            <a:extLst>
              <a:ext uri="{FF2B5EF4-FFF2-40B4-BE49-F238E27FC236}">
                <a16:creationId xmlns:a16="http://schemas.microsoft.com/office/drawing/2014/main" id="{A5097B68-6360-39A8-6175-02925B9D76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258" y="918844"/>
            <a:ext cx="7401958" cy="4563112"/>
          </a:xfrm>
          <a:prstGeom prst="rect">
            <a:avLst/>
          </a:prstGeom>
        </p:spPr>
      </p:pic>
    </p:spTree>
    <p:extLst>
      <p:ext uri="{BB962C8B-B14F-4D97-AF65-F5344CB8AC3E}">
        <p14:creationId xmlns:p14="http://schemas.microsoft.com/office/powerpoint/2010/main" val="4009199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5529FD-6465-F54A-D93F-B1EFF70530D8}"/>
              </a:ext>
            </a:extLst>
          </p:cNvPr>
          <p:cNvSpPr txBox="1"/>
          <p:nvPr/>
        </p:nvSpPr>
        <p:spPr>
          <a:xfrm>
            <a:off x="5410198" y="0"/>
            <a:ext cx="6781801" cy="7048083"/>
          </a:xfrm>
          <a:prstGeom prst="rect">
            <a:avLst/>
          </a:prstGeom>
          <a:noFill/>
        </p:spPr>
        <p:txBody>
          <a:bodyPr wrap="square">
            <a:spAutoFit/>
          </a:bodyPr>
          <a:lstStyle/>
          <a:p>
            <a:r>
              <a:rPr lang="en-US" sz="3600" b="1" dirty="0"/>
              <a:t>Optimized Data Storage Solutions</a:t>
            </a:r>
          </a:p>
          <a:p>
            <a:endParaRPr lang="en-US" dirty="0"/>
          </a:p>
          <a:p>
            <a:r>
              <a:rPr lang="en-US" sz="2000" b="1" dirty="0"/>
              <a:t>Partition Key: </a:t>
            </a:r>
            <a:r>
              <a:rPr lang="en-US" sz="2000" b="1" dirty="0" err="1"/>
              <a:t>userld</a:t>
            </a:r>
            <a:endParaRPr lang="en-US" sz="2000" b="1" dirty="0"/>
          </a:p>
          <a:p>
            <a:r>
              <a:rPr lang="en-US" sz="2000" dirty="0"/>
              <a:t>The primary identifier for each user's data, ensuring unique access.</a:t>
            </a:r>
          </a:p>
          <a:p>
            <a:endParaRPr lang="en-US" sz="2000" dirty="0"/>
          </a:p>
          <a:p>
            <a:r>
              <a:rPr lang="en-US" sz="2000" b="1" dirty="0"/>
              <a:t>Sort Key: timestamp</a:t>
            </a:r>
          </a:p>
          <a:p>
            <a:r>
              <a:rPr lang="en-US" sz="2000" dirty="0"/>
              <a:t>Organizes data entries for each user chronologically, enhancing retrieval.</a:t>
            </a:r>
          </a:p>
          <a:p>
            <a:endParaRPr lang="en-US" sz="2000" dirty="0"/>
          </a:p>
          <a:p>
            <a:r>
              <a:rPr lang="en-US" sz="2000" b="1" dirty="0"/>
              <a:t>Secure and Scalable</a:t>
            </a:r>
          </a:p>
          <a:p>
            <a:r>
              <a:rPr lang="en-US" sz="2000" dirty="0"/>
              <a:t>DynamoDB provides robust security measures and scales automatically to handle varying loads.</a:t>
            </a:r>
          </a:p>
          <a:p>
            <a:endParaRPr lang="en-US" sz="2000" dirty="0"/>
          </a:p>
          <a:p>
            <a:r>
              <a:rPr lang="en-US" sz="2000" b="1" dirty="0"/>
              <a:t>No-SQL Storage</a:t>
            </a:r>
          </a:p>
          <a:p>
            <a:r>
              <a:rPr lang="en-US" sz="2000" dirty="0"/>
              <a:t>DynamoDB is a No-SQL database, allowing for flexible data structures and storage solutions.</a:t>
            </a:r>
          </a:p>
          <a:p>
            <a:endParaRPr lang="en-US" sz="2000" dirty="0"/>
          </a:p>
          <a:p>
            <a:r>
              <a:rPr lang="en-US" sz="2000" b="1" dirty="0"/>
              <a:t>Isolated User Data</a:t>
            </a:r>
          </a:p>
          <a:p>
            <a:r>
              <a:rPr lang="en-US" sz="2000" dirty="0"/>
              <a:t>Each user's data is stored in isolation, enhancing privacy and security.</a:t>
            </a:r>
          </a:p>
          <a:p>
            <a:endParaRPr lang="en-US" dirty="0"/>
          </a:p>
        </p:txBody>
      </p:sp>
      <p:pic>
        <p:nvPicPr>
          <p:cNvPr id="5122" name="Picture 2" descr="What Is Cloud Storage? | SNIA | Experts on Data">
            <a:extLst>
              <a:ext uri="{FF2B5EF4-FFF2-40B4-BE49-F238E27FC236}">
                <a16:creationId xmlns:a16="http://schemas.microsoft.com/office/drawing/2014/main" id="{F697F2DA-B646-78EA-B411-BF2A9E61E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192486"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0286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EAA7A8E-92BF-A1B7-DF5C-F833A3B587A8}"/>
              </a:ext>
            </a:extLst>
          </p:cNvPr>
          <p:cNvSpPr txBox="1"/>
          <p:nvPr/>
        </p:nvSpPr>
        <p:spPr>
          <a:xfrm>
            <a:off x="141514" y="1225689"/>
            <a:ext cx="12050486" cy="5632311"/>
          </a:xfrm>
          <a:prstGeom prst="rect">
            <a:avLst/>
          </a:prstGeom>
          <a:noFill/>
        </p:spPr>
        <p:txBody>
          <a:bodyPr wrap="square">
            <a:spAutoFit/>
          </a:bodyPr>
          <a:lstStyle/>
          <a:p>
            <a:r>
              <a:rPr lang="en-US" sz="2000" b="1" dirty="0"/>
              <a:t>GET Expenses: Fetch Data</a:t>
            </a:r>
          </a:p>
          <a:p>
            <a:r>
              <a:rPr lang="en-US" sz="2000" dirty="0"/>
              <a:t>This function retrieves expense records from the database, allowing users to view their expense history efficiently.</a:t>
            </a:r>
          </a:p>
          <a:p>
            <a:endParaRPr lang="en-US" sz="2000" dirty="0"/>
          </a:p>
          <a:p>
            <a:r>
              <a:rPr lang="en-US" sz="2000" b="1" dirty="0"/>
              <a:t>POST Add Expense: Create Entry</a:t>
            </a:r>
          </a:p>
          <a:p>
            <a:r>
              <a:rPr lang="en-US" sz="2000" dirty="0"/>
              <a:t>This function enables users to add new expenses to their records by sending data via a POST request, ensuring easy expense tracking.</a:t>
            </a:r>
          </a:p>
          <a:p>
            <a:endParaRPr lang="en-US" sz="2000" dirty="0"/>
          </a:p>
          <a:p>
            <a:r>
              <a:rPr lang="en-US" sz="2000" b="1" dirty="0"/>
              <a:t>DELETE Remove Expense: Clean Up</a:t>
            </a:r>
          </a:p>
          <a:p>
            <a:r>
              <a:rPr lang="en-US" sz="2000" dirty="0"/>
              <a:t>This function provides the capability to delete specific expense records, helping users maintain accurate financial tracking.</a:t>
            </a:r>
          </a:p>
          <a:p>
            <a:endParaRPr lang="en-US" sz="2000" dirty="0"/>
          </a:p>
          <a:p>
            <a:r>
              <a:rPr lang="en-US" sz="2000" b="1" dirty="0"/>
              <a:t>Triggered via API Gateway</a:t>
            </a:r>
          </a:p>
          <a:p>
            <a:r>
              <a:rPr lang="en-US" sz="2000" dirty="0"/>
              <a:t>All Lambda functions are triggered through the API Gateway, providing a seamless interface for accessing backend functionalities.</a:t>
            </a:r>
          </a:p>
          <a:p>
            <a:endParaRPr lang="en-US" sz="2000" dirty="0"/>
          </a:p>
          <a:p>
            <a:r>
              <a:rPr lang="en-US" sz="2000" b="1" dirty="0"/>
              <a:t>Minimal, efficient Python code</a:t>
            </a:r>
          </a:p>
          <a:p>
            <a:r>
              <a:rPr lang="en-US" sz="2000" dirty="0"/>
              <a:t>The code for these Lambda functions is designed to be minimal and efficient, ensuring quick execution and lower costs.</a:t>
            </a:r>
          </a:p>
        </p:txBody>
      </p:sp>
      <p:sp>
        <p:nvSpPr>
          <p:cNvPr id="6" name="Rectangle 5">
            <a:extLst>
              <a:ext uri="{FF2B5EF4-FFF2-40B4-BE49-F238E27FC236}">
                <a16:creationId xmlns:a16="http://schemas.microsoft.com/office/drawing/2014/main" id="{E25ABBAF-261B-1BA6-0F87-37D46A1ECB78}"/>
              </a:ext>
            </a:extLst>
          </p:cNvPr>
          <p:cNvSpPr/>
          <p:nvPr/>
        </p:nvSpPr>
        <p:spPr>
          <a:xfrm>
            <a:off x="0" y="0"/>
            <a:ext cx="12191999" cy="1169941"/>
          </a:xfrm>
          <a:prstGeom prst="rect">
            <a:avLst/>
          </a:prstGeom>
          <a:solidFill>
            <a:srgbClr val="A3518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9EFE3904-3010-8EF1-3D62-38EE0C12081D}"/>
              </a:ext>
            </a:extLst>
          </p:cNvPr>
          <p:cNvSpPr txBox="1"/>
          <p:nvPr/>
        </p:nvSpPr>
        <p:spPr>
          <a:xfrm>
            <a:off x="272142" y="185056"/>
            <a:ext cx="8567057" cy="984885"/>
          </a:xfrm>
          <a:prstGeom prst="rect">
            <a:avLst/>
          </a:prstGeom>
          <a:noFill/>
        </p:spPr>
        <p:txBody>
          <a:bodyPr wrap="square" rtlCol="0">
            <a:spAutoFit/>
          </a:bodyPr>
          <a:lstStyle/>
          <a:p>
            <a:r>
              <a:rPr lang="en-US" sz="4000" b="1" dirty="0"/>
              <a:t>Backend: Lambda Functions Overview</a:t>
            </a:r>
          </a:p>
          <a:p>
            <a:endParaRPr lang="en-US" dirty="0"/>
          </a:p>
        </p:txBody>
      </p:sp>
    </p:spTree>
    <p:extLst>
      <p:ext uri="{BB962C8B-B14F-4D97-AF65-F5344CB8AC3E}">
        <p14:creationId xmlns:p14="http://schemas.microsoft.com/office/powerpoint/2010/main" val="3264838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1A4CDF-55B0-13F1-E772-F264726F4C5E}"/>
              </a:ext>
            </a:extLst>
          </p:cNvPr>
          <p:cNvSpPr txBox="1"/>
          <p:nvPr/>
        </p:nvSpPr>
        <p:spPr>
          <a:xfrm>
            <a:off x="1403120" y="2113123"/>
            <a:ext cx="8404908" cy="3139321"/>
          </a:xfrm>
          <a:prstGeom prst="rect">
            <a:avLst/>
          </a:prstGeom>
          <a:noFill/>
        </p:spPr>
        <p:txBody>
          <a:bodyPr wrap="square">
            <a:spAutoFit/>
          </a:bodyPr>
          <a:lstStyle/>
          <a:p>
            <a:endParaRPr lang="en-US" dirty="0"/>
          </a:p>
          <a:p>
            <a:r>
              <a:rPr lang="en-US" sz="2000" b="1" dirty="0"/>
              <a:t>Challenges Faced</a:t>
            </a:r>
          </a:p>
          <a:p>
            <a:endParaRPr lang="en-US" sz="2000" dirty="0"/>
          </a:p>
          <a:p>
            <a:pPr marL="285750" indent="-285750">
              <a:buFont typeface="Arial" panose="020B0604020202020204" pitchFamily="34" charset="0"/>
              <a:buChar char="•"/>
            </a:pPr>
            <a:r>
              <a:rPr lang="en-US" sz="2000" dirty="0"/>
              <a:t>Correct date handling (time zones issue)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Filtering data per user</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Chart.js reloading without duplication</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Securing frontend authentication flow</a:t>
            </a:r>
          </a:p>
        </p:txBody>
      </p:sp>
      <p:sp>
        <p:nvSpPr>
          <p:cNvPr id="6" name="Rectangle 5">
            <a:extLst>
              <a:ext uri="{FF2B5EF4-FFF2-40B4-BE49-F238E27FC236}">
                <a16:creationId xmlns:a16="http://schemas.microsoft.com/office/drawing/2014/main" id="{269E2A9F-694F-9F23-4A7E-C4AE701C2234}"/>
              </a:ext>
            </a:extLst>
          </p:cNvPr>
          <p:cNvSpPr/>
          <p:nvPr/>
        </p:nvSpPr>
        <p:spPr>
          <a:xfrm>
            <a:off x="1" y="1"/>
            <a:ext cx="12191999" cy="1371600"/>
          </a:xfrm>
          <a:prstGeom prst="rect">
            <a:avLst/>
          </a:prstGeom>
          <a:solidFill>
            <a:srgbClr val="A3518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7B9352E1-D9D8-C2A2-1B16-126CF72D6A35}"/>
              </a:ext>
            </a:extLst>
          </p:cNvPr>
          <p:cNvSpPr txBox="1"/>
          <p:nvPr/>
        </p:nvSpPr>
        <p:spPr>
          <a:xfrm>
            <a:off x="685800" y="265035"/>
            <a:ext cx="8404908" cy="984885"/>
          </a:xfrm>
          <a:prstGeom prst="rect">
            <a:avLst/>
          </a:prstGeom>
          <a:noFill/>
        </p:spPr>
        <p:txBody>
          <a:bodyPr wrap="square" rtlCol="0">
            <a:spAutoFit/>
          </a:bodyPr>
          <a:lstStyle/>
          <a:p>
            <a:r>
              <a:rPr lang="en-US" sz="4000" b="1" dirty="0"/>
              <a:t>Overcoming Technical Challenges</a:t>
            </a:r>
          </a:p>
          <a:p>
            <a:endParaRPr lang="en-US" dirty="0"/>
          </a:p>
        </p:txBody>
      </p:sp>
    </p:spTree>
    <p:extLst>
      <p:ext uri="{BB962C8B-B14F-4D97-AF65-F5344CB8AC3E}">
        <p14:creationId xmlns:p14="http://schemas.microsoft.com/office/powerpoint/2010/main" val="3892676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D77D914-3B3C-94ED-0D41-3129F5C873EF}"/>
              </a:ext>
            </a:extLst>
          </p:cNvPr>
          <p:cNvSpPr txBox="1"/>
          <p:nvPr/>
        </p:nvSpPr>
        <p:spPr>
          <a:xfrm>
            <a:off x="587829" y="491928"/>
            <a:ext cx="7152726" cy="5601533"/>
          </a:xfrm>
          <a:prstGeom prst="rect">
            <a:avLst/>
          </a:prstGeom>
          <a:noFill/>
        </p:spPr>
        <p:txBody>
          <a:bodyPr wrap="square">
            <a:spAutoFit/>
          </a:bodyPr>
          <a:lstStyle/>
          <a:p>
            <a:endParaRPr lang="en-US" dirty="0"/>
          </a:p>
          <a:p>
            <a:r>
              <a:rPr lang="en-US" sz="2000" b="1" dirty="0"/>
              <a:t>Use of ISO dates with local time</a:t>
            </a:r>
          </a:p>
          <a:p>
            <a:r>
              <a:rPr lang="en-US" sz="2000" dirty="0"/>
              <a:t>Implementing ISO date formats ensures consistency across user locations while displaying local times improves user experience.</a:t>
            </a:r>
          </a:p>
          <a:p>
            <a:endParaRPr lang="en-US" sz="2000" b="1" dirty="0"/>
          </a:p>
          <a:p>
            <a:r>
              <a:rPr lang="en-US" sz="2000" b="1" dirty="0"/>
              <a:t>User Email in API requests</a:t>
            </a:r>
          </a:p>
          <a:p>
            <a:r>
              <a:rPr lang="en-US" sz="2000" dirty="0"/>
              <a:t>Always passing </a:t>
            </a:r>
            <a:r>
              <a:rPr lang="en-US" sz="2000" dirty="0" err="1"/>
              <a:t>userEmail</a:t>
            </a:r>
            <a:r>
              <a:rPr lang="en-US" sz="2000" dirty="0"/>
              <a:t> with API requests allows for better tracking and personalization of user data within the Expense Tracking Application.</a:t>
            </a:r>
          </a:p>
          <a:p>
            <a:endParaRPr lang="en-US" sz="2000" dirty="0"/>
          </a:p>
          <a:p>
            <a:r>
              <a:rPr lang="en-US" sz="2000" b="1" dirty="0"/>
              <a:t>Chart management best practices</a:t>
            </a:r>
          </a:p>
          <a:p>
            <a:r>
              <a:rPr lang="en-US" sz="2000" dirty="0"/>
              <a:t>Destroying previous charts before redrawing prevents memory leaks and ensures that users see the most current data visualizations.</a:t>
            </a:r>
          </a:p>
          <a:p>
            <a:endParaRPr lang="en-US" sz="2000" dirty="0"/>
          </a:p>
          <a:p>
            <a:r>
              <a:rPr lang="en-US" sz="2000" b="1" dirty="0"/>
              <a:t>Proper session management on logout</a:t>
            </a:r>
          </a:p>
          <a:p>
            <a:r>
              <a:rPr lang="en-US" sz="2000" dirty="0"/>
              <a:t>Implementing a thorough logout process that clears the user session properly helps maintain security and data integrity.</a:t>
            </a:r>
          </a:p>
        </p:txBody>
      </p:sp>
      <p:sp>
        <p:nvSpPr>
          <p:cNvPr id="8" name="Rectangle 7">
            <a:extLst>
              <a:ext uri="{FF2B5EF4-FFF2-40B4-BE49-F238E27FC236}">
                <a16:creationId xmlns:a16="http://schemas.microsoft.com/office/drawing/2014/main" id="{9224432B-4740-A0B4-BD04-95F86FF04B59}"/>
              </a:ext>
            </a:extLst>
          </p:cNvPr>
          <p:cNvSpPr/>
          <p:nvPr/>
        </p:nvSpPr>
        <p:spPr>
          <a:xfrm>
            <a:off x="8338457" y="0"/>
            <a:ext cx="3853543" cy="6858000"/>
          </a:xfrm>
          <a:prstGeom prst="rect">
            <a:avLst/>
          </a:prstGeom>
          <a:solidFill>
            <a:srgbClr val="A3518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7B52F30E-A295-F305-1A38-98BB963B64E5}"/>
              </a:ext>
            </a:extLst>
          </p:cNvPr>
          <p:cNvSpPr txBox="1"/>
          <p:nvPr/>
        </p:nvSpPr>
        <p:spPr>
          <a:xfrm>
            <a:off x="8839200" y="2413336"/>
            <a:ext cx="3080657" cy="2031325"/>
          </a:xfrm>
          <a:prstGeom prst="rect">
            <a:avLst/>
          </a:prstGeom>
          <a:noFill/>
        </p:spPr>
        <p:txBody>
          <a:bodyPr wrap="square" rtlCol="0">
            <a:spAutoFit/>
          </a:bodyPr>
          <a:lstStyle/>
          <a:p>
            <a:r>
              <a:rPr lang="en-US" sz="3600" b="1" dirty="0"/>
              <a:t>Key Solutions for Expense Tracker</a:t>
            </a:r>
          </a:p>
          <a:p>
            <a:endParaRPr lang="en-US" dirty="0"/>
          </a:p>
        </p:txBody>
      </p:sp>
    </p:spTree>
    <p:extLst>
      <p:ext uri="{BB962C8B-B14F-4D97-AF65-F5344CB8AC3E}">
        <p14:creationId xmlns:p14="http://schemas.microsoft.com/office/powerpoint/2010/main" val="352812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C4A2B6D-7FE1-C549-DAF2-A4267EB9B993}"/>
              </a:ext>
            </a:extLst>
          </p:cNvPr>
          <p:cNvSpPr txBox="1"/>
          <p:nvPr/>
        </p:nvSpPr>
        <p:spPr>
          <a:xfrm>
            <a:off x="424543" y="1392971"/>
            <a:ext cx="11430000" cy="5078313"/>
          </a:xfrm>
          <a:prstGeom prst="rect">
            <a:avLst/>
          </a:prstGeom>
          <a:noFill/>
        </p:spPr>
        <p:txBody>
          <a:bodyPr wrap="square">
            <a:spAutoFit/>
          </a:bodyPr>
          <a:lstStyle/>
          <a:p>
            <a:endParaRPr lang="en-US" dirty="0"/>
          </a:p>
          <a:p>
            <a:r>
              <a:rPr lang="en-US" b="1" dirty="0"/>
              <a:t>Fresh and Modern Look</a:t>
            </a:r>
          </a:p>
          <a:p>
            <a:r>
              <a:rPr lang="en-US" dirty="0"/>
              <a:t>The UI/UX design features a clean and contemporary aesthetic that enhances user engagement.</a:t>
            </a:r>
          </a:p>
          <a:p>
            <a:endParaRPr lang="en-US" b="1" dirty="0"/>
          </a:p>
          <a:p>
            <a:r>
              <a:rPr lang="en-US" b="1" dirty="0"/>
              <a:t>Gradient Background for Login</a:t>
            </a:r>
          </a:p>
          <a:p>
            <a:r>
              <a:rPr lang="en-US" dirty="0"/>
              <a:t>A visually appealing gradient background is used on the login page to attract users.</a:t>
            </a:r>
          </a:p>
          <a:p>
            <a:endParaRPr lang="en-US" dirty="0"/>
          </a:p>
          <a:p>
            <a:r>
              <a:rPr lang="en-US" b="1" dirty="0"/>
              <a:t>Filter option</a:t>
            </a:r>
          </a:p>
          <a:p>
            <a:r>
              <a:rPr lang="en-US" dirty="0"/>
              <a:t>The Filter option is designed to search expenses month/year wise.</a:t>
            </a:r>
          </a:p>
          <a:p>
            <a:endParaRPr lang="en-US" dirty="0"/>
          </a:p>
          <a:p>
            <a:r>
              <a:rPr lang="en-US" b="1" dirty="0"/>
              <a:t>Cards in Dashboard</a:t>
            </a:r>
          </a:p>
          <a:p>
            <a:r>
              <a:rPr lang="en-US" dirty="0"/>
              <a:t>Utilizes card layouts in the dashboard for better organization of information and functionality.</a:t>
            </a:r>
          </a:p>
          <a:p>
            <a:endParaRPr lang="en-US" dirty="0"/>
          </a:p>
          <a:p>
            <a:r>
              <a:rPr lang="en-US" b="1" dirty="0"/>
              <a:t>Charts in Dashboard</a:t>
            </a:r>
          </a:p>
          <a:p>
            <a:r>
              <a:rPr lang="en-US" dirty="0"/>
              <a:t>Integrates visually compelling charts to provide insights on expense tracking.</a:t>
            </a:r>
          </a:p>
          <a:p>
            <a:endParaRPr lang="en-US" dirty="0"/>
          </a:p>
          <a:p>
            <a:r>
              <a:rPr lang="en-US" b="1" dirty="0"/>
              <a:t>Fully Responsive Design</a:t>
            </a:r>
          </a:p>
          <a:p>
            <a:r>
              <a:rPr lang="en-US" dirty="0"/>
              <a:t>Ensures seamless performance on both mobile and desktop devices for user convenience</a:t>
            </a:r>
          </a:p>
        </p:txBody>
      </p:sp>
      <p:sp>
        <p:nvSpPr>
          <p:cNvPr id="6" name="Rectangle 5">
            <a:extLst>
              <a:ext uri="{FF2B5EF4-FFF2-40B4-BE49-F238E27FC236}">
                <a16:creationId xmlns:a16="http://schemas.microsoft.com/office/drawing/2014/main" id="{97A24342-80F7-7BF6-D583-77ECC7BFE9FA}"/>
              </a:ext>
            </a:extLst>
          </p:cNvPr>
          <p:cNvSpPr/>
          <p:nvPr/>
        </p:nvSpPr>
        <p:spPr>
          <a:xfrm>
            <a:off x="1" y="1"/>
            <a:ext cx="12191999" cy="1371600"/>
          </a:xfrm>
          <a:prstGeom prst="rect">
            <a:avLst/>
          </a:prstGeom>
          <a:solidFill>
            <a:srgbClr val="A3518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3874878D-CFB9-8C5C-92CB-9D78CB14F4C5}"/>
              </a:ext>
            </a:extLst>
          </p:cNvPr>
          <p:cNvSpPr txBox="1"/>
          <p:nvPr/>
        </p:nvSpPr>
        <p:spPr>
          <a:xfrm>
            <a:off x="424543" y="386716"/>
            <a:ext cx="8436428" cy="984885"/>
          </a:xfrm>
          <a:prstGeom prst="rect">
            <a:avLst/>
          </a:prstGeom>
          <a:noFill/>
        </p:spPr>
        <p:txBody>
          <a:bodyPr wrap="square" rtlCol="0">
            <a:spAutoFit/>
          </a:bodyPr>
          <a:lstStyle/>
          <a:p>
            <a:r>
              <a:rPr lang="en-US" sz="4000" b="1" dirty="0"/>
              <a:t>Modern UI/UX for Expense Tracking</a:t>
            </a:r>
          </a:p>
          <a:p>
            <a:endParaRPr lang="en-US" b="1" dirty="0"/>
          </a:p>
        </p:txBody>
      </p:sp>
    </p:spTree>
    <p:extLst>
      <p:ext uri="{BB962C8B-B14F-4D97-AF65-F5344CB8AC3E}">
        <p14:creationId xmlns:p14="http://schemas.microsoft.com/office/powerpoint/2010/main" val="3449183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op 10 5 Step Arrow Process PowerPoint Presentation Templates in 2025">
            <a:extLst>
              <a:ext uri="{FF2B5EF4-FFF2-40B4-BE49-F238E27FC236}">
                <a16:creationId xmlns:a16="http://schemas.microsoft.com/office/drawing/2014/main" id="{26553F3C-D8BB-9963-12B9-DF8957C67FA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05" t="9205" r="54739" b="-1429"/>
          <a:stretch/>
        </p:blipFill>
        <p:spPr bwMode="auto">
          <a:xfrm>
            <a:off x="0" y="1383269"/>
            <a:ext cx="3276601" cy="528807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CB6DF9F2-B2A3-3D03-6675-172C544F0BB9}"/>
              </a:ext>
            </a:extLst>
          </p:cNvPr>
          <p:cNvSpPr txBox="1"/>
          <p:nvPr/>
        </p:nvSpPr>
        <p:spPr>
          <a:xfrm>
            <a:off x="3276601" y="1475670"/>
            <a:ext cx="8915399" cy="923330"/>
          </a:xfrm>
          <a:prstGeom prst="rect">
            <a:avLst/>
          </a:prstGeom>
          <a:noFill/>
        </p:spPr>
        <p:txBody>
          <a:bodyPr wrap="square">
            <a:spAutoFit/>
          </a:bodyPr>
          <a:lstStyle/>
          <a:p>
            <a:r>
              <a:rPr lang="en-US" b="1" dirty="0"/>
              <a:t>1. User Login Process</a:t>
            </a:r>
          </a:p>
          <a:p>
            <a:r>
              <a:rPr lang="en-US" dirty="0"/>
              <a:t>Users securely log in to their account using their credentials. This is the initial step to access the application's features.</a:t>
            </a:r>
          </a:p>
        </p:txBody>
      </p:sp>
      <p:sp>
        <p:nvSpPr>
          <p:cNvPr id="9" name="TextBox 8">
            <a:extLst>
              <a:ext uri="{FF2B5EF4-FFF2-40B4-BE49-F238E27FC236}">
                <a16:creationId xmlns:a16="http://schemas.microsoft.com/office/drawing/2014/main" id="{06B6D4B8-E695-3F10-D346-654F65C0391D}"/>
              </a:ext>
            </a:extLst>
          </p:cNvPr>
          <p:cNvSpPr txBox="1"/>
          <p:nvPr/>
        </p:nvSpPr>
        <p:spPr>
          <a:xfrm>
            <a:off x="3276601" y="2076870"/>
            <a:ext cx="9040586" cy="1200329"/>
          </a:xfrm>
          <a:prstGeom prst="rect">
            <a:avLst/>
          </a:prstGeom>
          <a:noFill/>
        </p:spPr>
        <p:txBody>
          <a:bodyPr wrap="square">
            <a:spAutoFit/>
          </a:bodyPr>
          <a:lstStyle/>
          <a:p>
            <a:endParaRPr lang="en-US" dirty="0"/>
          </a:p>
          <a:p>
            <a:r>
              <a:rPr lang="en-US" b="1" dirty="0"/>
              <a:t>2. Adding Expenses</a:t>
            </a:r>
          </a:p>
          <a:p>
            <a:r>
              <a:rPr lang="en-US" dirty="0"/>
              <a:t>Users can easily add multiple expenses to their account. This feature allows for efficient tracking of spending habits.</a:t>
            </a:r>
          </a:p>
        </p:txBody>
      </p:sp>
      <p:sp>
        <p:nvSpPr>
          <p:cNvPr id="11" name="TextBox 10">
            <a:extLst>
              <a:ext uri="{FF2B5EF4-FFF2-40B4-BE49-F238E27FC236}">
                <a16:creationId xmlns:a16="http://schemas.microsoft.com/office/drawing/2014/main" id="{9DA78FC5-8729-0590-38D3-DAEE46FA41E0}"/>
              </a:ext>
            </a:extLst>
          </p:cNvPr>
          <p:cNvSpPr txBox="1"/>
          <p:nvPr/>
        </p:nvSpPr>
        <p:spPr>
          <a:xfrm>
            <a:off x="3276601" y="3295863"/>
            <a:ext cx="9040585" cy="923330"/>
          </a:xfrm>
          <a:prstGeom prst="rect">
            <a:avLst/>
          </a:prstGeom>
          <a:noFill/>
        </p:spPr>
        <p:txBody>
          <a:bodyPr wrap="square">
            <a:spAutoFit/>
          </a:bodyPr>
          <a:lstStyle/>
          <a:p>
            <a:r>
              <a:rPr lang="en-US" b="1" dirty="0"/>
              <a:t>3. Expense History Update</a:t>
            </a:r>
          </a:p>
          <a:p>
            <a:r>
              <a:rPr lang="en-US" dirty="0"/>
              <a:t>As expenses are added, the expense history is updated in real-time, providing users with immediate feedback on their financial activities.</a:t>
            </a:r>
          </a:p>
        </p:txBody>
      </p:sp>
      <p:sp>
        <p:nvSpPr>
          <p:cNvPr id="13" name="TextBox 12">
            <a:extLst>
              <a:ext uri="{FF2B5EF4-FFF2-40B4-BE49-F238E27FC236}">
                <a16:creationId xmlns:a16="http://schemas.microsoft.com/office/drawing/2014/main" id="{87CC0160-9306-E20B-85EF-1705A2C265FD}"/>
              </a:ext>
            </a:extLst>
          </p:cNvPr>
          <p:cNvSpPr txBox="1"/>
          <p:nvPr/>
        </p:nvSpPr>
        <p:spPr>
          <a:xfrm>
            <a:off x="3276601" y="4237857"/>
            <a:ext cx="8915399" cy="923330"/>
          </a:xfrm>
          <a:prstGeom prst="rect">
            <a:avLst/>
          </a:prstGeom>
          <a:noFill/>
        </p:spPr>
        <p:txBody>
          <a:bodyPr wrap="square">
            <a:spAutoFit/>
          </a:bodyPr>
          <a:lstStyle/>
          <a:p>
            <a:r>
              <a:rPr lang="en-US" b="1" dirty="0"/>
              <a:t>4. Live Chart Refresh</a:t>
            </a:r>
          </a:p>
          <a:p>
            <a:r>
              <a:rPr lang="en-US" dirty="0"/>
              <a:t>The application features live updating pie and bar charts that reflect current expenses, allowing users to visualize their spending patterns instantly.</a:t>
            </a:r>
          </a:p>
        </p:txBody>
      </p:sp>
      <p:sp>
        <p:nvSpPr>
          <p:cNvPr id="15" name="TextBox 14">
            <a:extLst>
              <a:ext uri="{FF2B5EF4-FFF2-40B4-BE49-F238E27FC236}">
                <a16:creationId xmlns:a16="http://schemas.microsoft.com/office/drawing/2014/main" id="{873BB669-67C2-6BA8-F686-48F92358F6A2}"/>
              </a:ext>
            </a:extLst>
          </p:cNvPr>
          <p:cNvSpPr txBox="1"/>
          <p:nvPr/>
        </p:nvSpPr>
        <p:spPr>
          <a:xfrm>
            <a:off x="3276601" y="5146461"/>
            <a:ext cx="8588828" cy="923330"/>
          </a:xfrm>
          <a:prstGeom prst="rect">
            <a:avLst/>
          </a:prstGeom>
          <a:noFill/>
        </p:spPr>
        <p:txBody>
          <a:bodyPr wrap="square">
            <a:spAutoFit/>
          </a:bodyPr>
          <a:lstStyle/>
          <a:p>
            <a:r>
              <a:rPr lang="en-US" b="1" dirty="0"/>
              <a:t>5. Delete an Expense</a:t>
            </a:r>
          </a:p>
          <a:p>
            <a:r>
              <a:rPr lang="en-US" dirty="0"/>
              <a:t>Users have the ability to delete any previously added expense, ensuring they can maintain accurate financial records.</a:t>
            </a:r>
          </a:p>
        </p:txBody>
      </p:sp>
      <p:sp>
        <p:nvSpPr>
          <p:cNvPr id="16" name="Rectangle 15">
            <a:extLst>
              <a:ext uri="{FF2B5EF4-FFF2-40B4-BE49-F238E27FC236}">
                <a16:creationId xmlns:a16="http://schemas.microsoft.com/office/drawing/2014/main" id="{B6A17F53-51AF-8C56-BDCE-5C8F70317FFE}"/>
              </a:ext>
            </a:extLst>
          </p:cNvPr>
          <p:cNvSpPr/>
          <p:nvPr/>
        </p:nvSpPr>
        <p:spPr>
          <a:xfrm>
            <a:off x="1" y="11669"/>
            <a:ext cx="12191999" cy="1371600"/>
          </a:xfrm>
          <a:prstGeom prst="rect">
            <a:avLst/>
          </a:prstGeom>
          <a:solidFill>
            <a:srgbClr val="A3518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5B727B7B-BA8F-0BDC-3EEE-727818CE725A}"/>
              </a:ext>
            </a:extLst>
          </p:cNvPr>
          <p:cNvSpPr txBox="1"/>
          <p:nvPr/>
        </p:nvSpPr>
        <p:spPr>
          <a:xfrm>
            <a:off x="163286" y="186661"/>
            <a:ext cx="7304314" cy="707886"/>
          </a:xfrm>
          <a:prstGeom prst="rect">
            <a:avLst/>
          </a:prstGeom>
          <a:noFill/>
        </p:spPr>
        <p:txBody>
          <a:bodyPr wrap="square" rtlCol="0">
            <a:spAutoFit/>
          </a:bodyPr>
          <a:lstStyle/>
          <a:p>
            <a:r>
              <a:rPr lang="en-US" sz="4000" b="1" dirty="0"/>
              <a:t>Interactive Expense Tracker Flow</a:t>
            </a:r>
          </a:p>
        </p:txBody>
      </p:sp>
      <p:cxnSp>
        <p:nvCxnSpPr>
          <p:cNvPr id="26" name="Straight Connector 25">
            <a:extLst>
              <a:ext uri="{FF2B5EF4-FFF2-40B4-BE49-F238E27FC236}">
                <a16:creationId xmlns:a16="http://schemas.microsoft.com/office/drawing/2014/main" id="{4241C767-228C-AC45-3E09-3104726DA641}"/>
              </a:ext>
            </a:extLst>
          </p:cNvPr>
          <p:cNvCxnSpPr>
            <a:cxnSpLocks/>
          </p:cNvCxnSpPr>
          <p:nvPr/>
        </p:nvCxnSpPr>
        <p:spPr>
          <a:xfrm>
            <a:off x="3145972" y="2399000"/>
            <a:ext cx="87194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91A9B85-2E59-A9DA-7D61-FCB54556FC19}"/>
              </a:ext>
            </a:extLst>
          </p:cNvPr>
          <p:cNvCxnSpPr>
            <a:cxnSpLocks/>
          </p:cNvCxnSpPr>
          <p:nvPr/>
        </p:nvCxnSpPr>
        <p:spPr>
          <a:xfrm>
            <a:off x="3276601" y="4219193"/>
            <a:ext cx="87194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B2B8672-A715-6127-45FC-7C57380E1304}"/>
              </a:ext>
            </a:extLst>
          </p:cNvPr>
          <p:cNvCxnSpPr>
            <a:cxnSpLocks/>
          </p:cNvCxnSpPr>
          <p:nvPr/>
        </p:nvCxnSpPr>
        <p:spPr>
          <a:xfrm>
            <a:off x="3276601" y="3277199"/>
            <a:ext cx="87194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549575C-BEAF-B2CA-E4A3-26490C0BE16C}"/>
              </a:ext>
            </a:extLst>
          </p:cNvPr>
          <p:cNvCxnSpPr>
            <a:cxnSpLocks/>
          </p:cNvCxnSpPr>
          <p:nvPr/>
        </p:nvCxnSpPr>
        <p:spPr>
          <a:xfrm>
            <a:off x="3276601" y="5161187"/>
            <a:ext cx="871945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076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A71A4F-410A-7DED-8D50-D73C5C90B2C7}"/>
              </a:ext>
            </a:extLst>
          </p:cNvPr>
          <p:cNvSpPr txBox="1"/>
          <p:nvPr/>
        </p:nvSpPr>
        <p:spPr>
          <a:xfrm>
            <a:off x="1306285" y="2180182"/>
            <a:ext cx="6096000" cy="1985223"/>
          </a:xfrm>
          <a:prstGeom prst="rect">
            <a:avLst/>
          </a:prstGeom>
          <a:noFill/>
        </p:spPr>
        <p:txBody>
          <a:bodyPr wrap="square">
            <a:spAutoFit/>
          </a:bodyPr>
          <a:lstStyle/>
          <a:p>
            <a:pPr marL="0" marR="0">
              <a:lnSpc>
                <a:spcPct val="115000"/>
              </a:lnSpc>
              <a:spcBef>
                <a:spcPts val="2400"/>
              </a:spcBef>
              <a:buNone/>
            </a:pPr>
            <a:r>
              <a:rPr lang="en-US" sz="4000" b="1" kern="0" dirty="0">
                <a:solidFill>
                  <a:srgbClr val="365F91"/>
                </a:solidFill>
                <a:effectLst/>
                <a:latin typeface="Calibri" panose="020F0502020204030204" pitchFamily="34" charset="0"/>
                <a:ea typeface="MS Gothic" panose="020B0609070205080204" pitchFamily="49" charset="-128"/>
                <a:cs typeface="Times New Roman" panose="02020603050405020304" pitchFamily="18" charset="0"/>
              </a:rPr>
              <a:t>Future Improvements</a:t>
            </a:r>
          </a:p>
          <a:p>
            <a:pPr marL="0" marR="0">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 Add Google/Facebook login.</a:t>
            </a:r>
          </a:p>
          <a:p>
            <a:pPr marL="0" marR="0">
              <a:lnSpc>
                <a:spcPct val="115000"/>
              </a:lnSpc>
              <a:spcAft>
                <a:spcPts val="1000"/>
              </a:spcAft>
              <a:buNone/>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 Add monthly report download.</a:t>
            </a:r>
          </a:p>
          <a:p>
            <a:pPr marL="0" marR="0">
              <a:lnSpc>
                <a:spcPct val="115000"/>
              </a:lnSpc>
              <a:spcAft>
                <a:spcPts val="1000"/>
              </a:spcAft>
            </a:pPr>
            <a:r>
              <a:rPr lang="en-US" sz="1800" dirty="0">
                <a:effectLst/>
                <a:latin typeface="Cambria" panose="02040503050406030204" pitchFamily="18" charset="0"/>
                <a:ea typeface="MS Mincho" panose="02020609040205080304" pitchFamily="49" charset="-128"/>
                <a:cs typeface="Times New Roman" panose="02020603050405020304" pitchFamily="18" charset="0"/>
              </a:rPr>
              <a:t>- Add profile settings page for users.</a:t>
            </a:r>
          </a:p>
        </p:txBody>
      </p:sp>
    </p:spTree>
    <p:extLst>
      <p:ext uri="{BB962C8B-B14F-4D97-AF65-F5344CB8AC3E}">
        <p14:creationId xmlns:p14="http://schemas.microsoft.com/office/powerpoint/2010/main" val="674601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E758F6-6239-74D0-AA6B-BEBFE9672488}"/>
              </a:ext>
            </a:extLst>
          </p:cNvPr>
          <p:cNvSpPr/>
          <p:nvPr/>
        </p:nvSpPr>
        <p:spPr>
          <a:xfrm>
            <a:off x="0" y="0"/>
            <a:ext cx="12191999" cy="1700463"/>
          </a:xfrm>
          <a:prstGeom prst="rect">
            <a:avLst/>
          </a:prstGeom>
          <a:solidFill>
            <a:srgbClr val="A3518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EA64104-6C67-3B38-BC87-0C878E6852A4}"/>
              </a:ext>
            </a:extLst>
          </p:cNvPr>
          <p:cNvSpPr txBox="1"/>
          <p:nvPr/>
        </p:nvSpPr>
        <p:spPr>
          <a:xfrm>
            <a:off x="751114" y="465510"/>
            <a:ext cx="7881257" cy="769441"/>
          </a:xfrm>
          <a:prstGeom prst="rect">
            <a:avLst/>
          </a:prstGeom>
          <a:noFill/>
        </p:spPr>
        <p:txBody>
          <a:bodyPr wrap="square" rtlCol="0">
            <a:spAutoFit/>
          </a:bodyPr>
          <a:lstStyle/>
          <a:p>
            <a:r>
              <a:rPr lang="en-US" sz="4400" b="1" dirty="0"/>
              <a:t>Service Used</a:t>
            </a:r>
          </a:p>
        </p:txBody>
      </p:sp>
      <p:sp>
        <p:nvSpPr>
          <p:cNvPr id="4" name="TextBox 3">
            <a:extLst>
              <a:ext uri="{FF2B5EF4-FFF2-40B4-BE49-F238E27FC236}">
                <a16:creationId xmlns:a16="http://schemas.microsoft.com/office/drawing/2014/main" id="{6145ADFA-F654-A333-FCEC-652EC2843718}"/>
              </a:ext>
            </a:extLst>
          </p:cNvPr>
          <p:cNvSpPr txBox="1"/>
          <p:nvPr/>
        </p:nvSpPr>
        <p:spPr>
          <a:xfrm>
            <a:off x="751114" y="2405743"/>
            <a:ext cx="7913915" cy="2862322"/>
          </a:xfrm>
          <a:prstGeom prst="rect">
            <a:avLst/>
          </a:prstGeom>
          <a:noFill/>
        </p:spPr>
        <p:txBody>
          <a:bodyPr wrap="square" rtlCol="0">
            <a:spAutoFit/>
          </a:bodyPr>
          <a:lstStyle/>
          <a:p>
            <a:r>
              <a:rPr lang="en-US" sz="3600" b="1" dirty="0"/>
              <a:t>Four Service:</a:t>
            </a:r>
          </a:p>
          <a:p>
            <a:pPr marL="800100" lvl="1" indent="-342900">
              <a:buAutoNum type="arabicPeriod"/>
            </a:pPr>
            <a:r>
              <a:rPr lang="en-US" sz="3600" dirty="0"/>
              <a:t>AWS Cognito</a:t>
            </a:r>
          </a:p>
          <a:p>
            <a:pPr marL="800100" lvl="1" indent="-342900">
              <a:buAutoNum type="arabicPeriod"/>
            </a:pPr>
            <a:r>
              <a:rPr lang="en-US" sz="3600" dirty="0"/>
              <a:t>Lambda</a:t>
            </a:r>
          </a:p>
          <a:p>
            <a:pPr marL="800100" lvl="1" indent="-342900">
              <a:buAutoNum type="arabicPeriod"/>
            </a:pPr>
            <a:r>
              <a:rPr lang="en-US" sz="3600" dirty="0"/>
              <a:t>API Gateway</a:t>
            </a:r>
          </a:p>
          <a:p>
            <a:pPr marL="800100" lvl="1" indent="-342900">
              <a:buAutoNum type="arabicPeriod"/>
            </a:pPr>
            <a:r>
              <a:rPr lang="en-US" sz="3600" dirty="0"/>
              <a:t>DynamoDB</a:t>
            </a:r>
          </a:p>
        </p:txBody>
      </p:sp>
    </p:spTree>
    <p:extLst>
      <p:ext uri="{BB962C8B-B14F-4D97-AF65-F5344CB8AC3E}">
        <p14:creationId xmlns:p14="http://schemas.microsoft.com/office/powerpoint/2010/main" val="589274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5 Best Expense Tracking Apps for Small Businesses | Navan">
            <a:extLst>
              <a:ext uri="{FF2B5EF4-FFF2-40B4-BE49-F238E27FC236}">
                <a16:creationId xmlns:a16="http://schemas.microsoft.com/office/drawing/2014/main" id="{B02A673B-1404-F964-69A8-1FDE26F988D4}"/>
              </a:ext>
            </a:extLst>
          </p:cNvPr>
          <p:cNvPicPr>
            <a:picLocks noChangeAspect="1" noChangeArrowheads="1"/>
          </p:cNvPicPr>
          <p:nvPr/>
        </p:nvPicPr>
        <p:blipFill rotWithShape="1">
          <a:blip r:embed="rId3">
            <a:alphaModFix amt="35000"/>
            <a:duotone>
              <a:prstClr val="black"/>
              <a:srgbClr val="D9C3A5">
                <a:tint val="50000"/>
                <a:satMod val="180000"/>
              </a:srgbClr>
            </a:duotone>
            <a:extLst>
              <a:ext uri="{28A0092B-C50C-407E-A947-70E740481C1C}">
                <a14:useLocalDpi xmlns:a14="http://schemas.microsoft.com/office/drawing/2010/main" val="0"/>
              </a:ext>
            </a:extLst>
          </a:blip>
          <a:srcRect l="31362" t="6666" b="9683"/>
          <a:stretch/>
        </p:blipFill>
        <p:spPr bwMode="auto">
          <a:xfrm>
            <a:off x="0" y="0"/>
            <a:ext cx="11996057"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EDD2F142-DD0A-377C-6244-D93AFD497121}"/>
              </a:ext>
            </a:extLst>
          </p:cNvPr>
          <p:cNvSpPr/>
          <p:nvPr/>
        </p:nvSpPr>
        <p:spPr>
          <a:xfrm>
            <a:off x="4931229" y="4593771"/>
            <a:ext cx="7260771" cy="2264229"/>
          </a:xfrm>
          <a:prstGeom prst="roundRect">
            <a:avLst/>
          </a:prstGeom>
          <a:solidFill>
            <a:srgbClr val="A3518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065B770-A83B-720C-B0F2-BE6FD8522ADE}"/>
              </a:ext>
            </a:extLst>
          </p:cNvPr>
          <p:cNvSpPr txBox="1"/>
          <p:nvPr/>
        </p:nvSpPr>
        <p:spPr>
          <a:xfrm>
            <a:off x="5464627" y="4965178"/>
            <a:ext cx="6531429" cy="1631216"/>
          </a:xfrm>
          <a:prstGeom prst="rect">
            <a:avLst/>
          </a:prstGeom>
          <a:noFill/>
        </p:spPr>
        <p:txBody>
          <a:bodyPr wrap="square" rtlCol="0">
            <a:spAutoFit/>
          </a:bodyPr>
          <a:lstStyle/>
          <a:p>
            <a:r>
              <a:rPr lang="en-US" sz="2000" dirty="0"/>
              <a:t>Discover how Smart Expense Tracker leverages AWS for seamless user experiences.</a:t>
            </a:r>
          </a:p>
          <a:p>
            <a:endParaRPr lang="en-US" sz="2000" dirty="0"/>
          </a:p>
          <a:p>
            <a:pPr algn="r"/>
            <a:r>
              <a:rPr lang="en-US" sz="2000" dirty="0"/>
              <a:t>MALGIREDDY YOGITHA REDDY</a:t>
            </a:r>
          </a:p>
          <a:p>
            <a:pPr algn="r"/>
            <a:r>
              <a:rPr lang="en-US" sz="2000" dirty="0"/>
              <a:t>700773145</a:t>
            </a:r>
          </a:p>
        </p:txBody>
      </p:sp>
      <p:sp>
        <p:nvSpPr>
          <p:cNvPr id="8" name="Rectangle: Single Corner Rounded 7">
            <a:extLst>
              <a:ext uri="{FF2B5EF4-FFF2-40B4-BE49-F238E27FC236}">
                <a16:creationId xmlns:a16="http://schemas.microsoft.com/office/drawing/2014/main" id="{40D0A488-7BC7-07E7-01F0-7655F5DBC0C0}"/>
              </a:ext>
            </a:extLst>
          </p:cNvPr>
          <p:cNvSpPr/>
          <p:nvPr/>
        </p:nvSpPr>
        <p:spPr>
          <a:xfrm>
            <a:off x="3320143" y="1579721"/>
            <a:ext cx="4550228" cy="1796143"/>
          </a:xfrm>
          <a:prstGeom prst="round1Rect">
            <a:avLst/>
          </a:prstGeom>
          <a:solidFill>
            <a:schemeClr val="tx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9DEF048-F63B-7308-9FDF-A68B26DA5987}"/>
              </a:ext>
            </a:extLst>
          </p:cNvPr>
          <p:cNvSpPr txBox="1"/>
          <p:nvPr/>
        </p:nvSpPr>
        <p:spPr>
          <a:xfrm>
            <a:off x="4201885" y="2123849"/>
            <a:ext cx="2786743" cy="707886"/>
          </a:xfrm>
          <a:prstGeom prst="rect">
            <a:avLst/>
          </a:prstGeom>
          <a:noFill/>
        </p:spPr>
        <p:txBody>
          <a:bodyPr wrap="square" rtlCol="0">
            <a:spAutoFit/>
          </a:bodyPr>
          <a:lstStyle/>
          <a:p>
            <a:r>
              <a:rPr lang="en-US" sz="4000" b="1" dirty="0"/>
              <a:t>THANK YOU</a:t>
            </a:r>
          </a:p>
        </p:txBody>
      </p:sp>
    </p:spTree>
    <p:extLst>
      <p:ext uri="{BB962C8B-B14F-4D97-AF65-F5344CB8AC3E}">
        <p14:creationId xmlns:p14="http://schemas.microsoft.com/office/powerpoint/2010/main" val="50693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1559A-0C4C-80D2-4793-CE0861E44913}"/>
              </a:ext>
            </a:extLst>
          </p:cNvPr>
          <p:cNvSpPr>
            <a:spLocks noGrp="1"/>
          </p:cNvSpPr>
          <p:nvPr>
            <p:ph type="ctrTitle"/>
          </p:nvPr>
        </p:nvSpPr>
        <p:spPr>
          <a:xfrm>
            <a:off x="-304800" y="0"/>
            <a:ext cx="6934200" cy="1585253"/>
          </a:xfrm>
        </p:spPr>
        <p:txBody>
          <a:bodyPr>
            <a:normAutofit fontScale="90000"/>
          </a:bodyPr>
          <a:lstStyle/>
          <a:p>
            <a:r>
              <a:rPr lang="en-US" b="1" dirty="0"/>
              <a:t>Overview of Smart Expense Tracker</a:t>
            </a:r>
          </a:p>
        </p:txBody>
      </p:sp>
      <p:sp>
        <p:nvSpPr>
          <p:cNvPr id="3" name="Subtitle 2">
            <a:extLst>
              <a:ext uri="{FF2B5EF4-FFF2-40B4-BE49-F238E27FC236}">
                <a16:creationId xmlns:a16="http://schemas.microsoft.com/office/drawing/2014/main" id="{2C014C76-93BF-E6A8-77A4-1A38E047BDAF}"/>
              </a:ext>
            </a:extLst>
          </p:cNvPr>
          <p:cNvSpPr>
            <a:spLocks noGrp="1"/>
          </p:cNvSpPr>
          <p:nvPr>
            <p:ph type="subTitle" idx="1"/>
          </p:nvPr>
        </p:nvSpPr>
        <p:spPr>
          <a:xfrm>
            <a:off x="234043" y="1570518"/>
            <a:ext cx="6547758" cy="4782891"/>
          </a:xfrm>
        </p:spPr>
        <p:txBody>
          <a:bodyPr>
            <a:noAutofit/>
          </a:bodyPr>
          <a:lstStyle/>
          <a:p>
            <a:pPr algn="l"/>
            <a:r>
              <a:rPr lang="en-US" sz="1800" dirty="0"/>
              <a:t>User Authentication: AWS Cognito</a:t>
            </a:r>
          </a:p>
          <a:p>
            <a:pPr algn="l"/>
            <a:r>
              <a:rPr lang="en-US" sz="1800" dirty="0"/>
              <a:t>Secure user authentication for safe access using AWS Cognito.</a:t>
            </a:r>
          </a:p>
          <a:p>
            <a:pPr algn="l"/>
            <a:endParaRPr lang="en-US" sz="1800" dirty="0"/>
          </a:p>
          <a:p>
            <a:pPr algn="l"/>
            <a:r>
              <a:rPr lang="en-US" sz="1800" dirty="0"/>
              <a:t>Expense Storage: AWS DynamoDB</a:t>
            </a:r>
          </a:p>
          <a:p>
            <a:pPr algn="l"/>
            <a:r>
              <a:rPr lang="en-US" sz="1800" dirty="0"/>
              <a:t>Efficient and scalable storage solution for daily expenses with AWS DynamoDB.</a:t>
            </a:r>
          </a:p>
          <a:p>
            <a:pPr algn="l"/>
            <a:endParaRPr lang="en-US" sz="1800" dirty="0"/>
          </a:p>
          <a:p>
            <a:pPr algn="l"/>
            <a:r>
              <a:rPr lang="en-US" sz="1800" dirty="0"/>
              <a:t>Data Visualization: Chart.js</a:t>
            </a:r>
          </a:p>
          <a:p>
            <a:pPr algn="l"/>
            <a:r>
              <a:rPr lang="en-US" sz="1800" dirty="0"/>
              <a:t>Interactive data visualization of expenses using Chart.js for better insights.</a:t>
            </a:r>
          </a:p>
          <a:p>
            <a:pPr algn="l"/>
            <a:endParaRPr lang="en-US" sz="1800" dirty="0"/>
          </a:p>
          <a:p>
            <a:pPr algn="l"/>
            <a:r>
              <a:rPr lang="en-US" sz="1800" dirty="0"/>
              <a:t>Responsive </a:t>
            </a:r>
            <a:r>
              <a:rPr lang="en-US" sz="1800" dirty="0" err="1"/>
              <a:t>Ul</a:t>
            </a:r>
            <a:endParaRPr lang="en-US" sz="1800" dirty="0"/>
          </a:p>
          <a:p>
            <a:pPr algn="l"/>
            <a:r>
              <a:rPr lang="en-US" sz="1800" dirty="0"/>
              <a:t>A clean and responsive user interface designed for all devices</a:t>
            </a:r>
          </a:p>
        </p:txBody>
      </p:sp>
      <p:pic>
        <p:nvPicPr>
          <p:cNvPr id="1029" name="Picture 5" descr="Business Expense Tracking Software | QuickBooks">
            <a:extLst>
              <a:ext uri="{FF2B5EF4-FFF2-40B4-BE49-F238E27FC236}">
                <a16:creationId xmlns:a16="http://schemas.microsoft.com/office/drawing/2014/main" id="{29D5ACCE-C73F-1D69-DE5B-6A2FCEE2AA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4829" y="0"/>
            <a:ext cx="512717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7157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39D22DA-338E-F914-2A16-564877424087}"/>
              </a:ext>
            </a:extLst>
          </p:cNvPr>
          <p:cNvSpPr/>
          <p:nvPr/>
        </p:nvSpPr>
        <p:spPr>
          <a:xfrm>
            <a:off x="9059636" y="0"/>
            <a:ext cx="3132363" cy="6858000"/>
          </a:xfrm>
          <a:prstGeom prst="rect">
            <a:avLst/>
          </a:prstGeom>
          <a:solidFill>
            <a:srgbClr val="A3518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115EB83F-2049-0816-A062-FA68F1B6C50B}"/>
              </a:ext>
            </a:extLst>
          </p:cNvPr>
          <p:cNvSpPr txBox="1"/>
          <p:nvPr/>
        </p:nvSpPr>
        <p:spPr>
          <a:xfrm>
            <a:off x="9178018" y="2828852"/>
            <a:ext cx="3744686" cy="769441"/>
          </a:xfrm>
          <a:prstGeom prst="rect">
            <a:avLst/>
          </a:prstGeom>
          <a:noFill/>
        </p:spPr>
        <p:txBody>
          <a:bodyPr wrap="square" rtlCol="0">
            <a:spAutoFit/>
          </a:bodyPr>
          <a:lstStyle/>
          <a:p>
            <a:r>
              <a:rPr lang="en-US" sz="4000" b="1" dirty="0"/>
              <a:t>Technologies</a:t>
            </a:r>
            <a:r>
              <a:rPr lang="en-US" sz="4400" b="1" dirty="0"/>
              <a:t> </a:t>
            </a:r>
            <a:endParaRPr lang="en-US" sz="4400" dirty="0"/>
          </a:p>
        </p:txBody>
      </p:sp>
      <p:sp>
        <p:nvSpPr>
          <p:cNvPr id="6" name="TextBox 5">
            <a:extLst>
              <a:ext uri="{FF2B5EF4-FFF2-40B4-BE49-F238E27FC236}">
                <a16:creationId xmlns:a16="http://schemas.microsoft.com/office/drawing/2014/main" id="{98E154DC-9B92-CF1D-FBCD-5BD45087DE07}"/>
              </a:ext>
            </a:extLst>
          </p:cNvPr>
          <p:cNvSpPr txBox="1"/>
          <p:nvPr/>
        </p:nvSpPr>
        <p:spPr>
          <a:xfrm>
            <a:off x="597355" y="628250"/>
            <a:ext cx="2634343" cy="1754326"/>
          </a:xfrm>
          <a:prstGeom prst="rect">
            <a:avLst/>
          </a:prstGeom>
          <a:noFill/>
        </p:spPr>
        <p:txBody>
          <a:bodyPr wrap="square" rtlCol="0">
            <a:spAutoFit/>
          </a:bodyPr>
          <a:lstStyle/>
          <a:p>
            <a:r>
              <a:rPr lang="en-US" sz="5400" b="1" dirty="0"/>
              <a:t>01</a:t>
            </a:r>
            <a:br>
              <a:rPr lang="en-US" sz="1600" dirty="0"/>
            </a:br>
            <a:r>
              <a:rPr lang="en-US" sz="1800" dirty="0">
                <a:latin typeface="+mn-lt"/>
              </a:rPr>
              <a:t>Frontend Technologies:</a:t>
            </a:r>
            <a:br>
              <a:rPr lang="en-US" sz="1800" dirty="0">
                <a:latin typeface="+mn-lt"/>
              </a:rPr>
            </a:br>
            <a:r>
              <a:rPr lang="en-US" sz="1800" dirty="0">
                <a:latin typeface="+mn-lt"/>
              </a:rPr>
              <a:t>HTML, CSS and JavaScript </a:t>
            </a:r>
            <a:br>
              <a:rPr lang="en-US" sz="1800" dirty="0">
                <a:latin typeface="+mn-lt"/>
              </a:rPr>
            </a:br>
            <a:r>
              <a:rPr lang="en-US" sz="1800" dirty="0">
                <a:latin typeface="+mn-lt"/>
              </a:rPr>
              <a:t>for UL</a:t>
            </a:r>
            <a:endParaRPr lang="en-US" dirty="0"/>
          </a:p>
        </p:txBody>
      </p:sp>
      <p:sp>
        <p:nvSpPr>
          <p:cNvPr id="8" name="TextBox 7">
            <a:extLst>
              <a:ext uri="{FF2B5EF4-FFF2-40B4-BE49-F238E27FC236}">
                <a16:creationId xmlns:a16="http://schemas.microsoft.com/office/drawing/2014/main" id="{56EFCDCE-6A15-9A08-977E-5F0AB6719F34}"/>
              </a:ext>
            </a:extLst>
          </p:cNvPr>
          <p:cNvSpPr txBox="1"/>
          <p:nvPr/>
        </p:nvSpPr>
        <p:spPr>
          <a:xfrm>
            <a:off x="3464379" y="628250"/>
            <a:ext cx="3344636" cy="1754326"/>
          </a:xfrm>
          <a:prstGeom prst="rect">
            <a:avLst/>
          </a:prstGeom>
          <a:noFill/>
        </p:spPr>
        <p:txBody>
          <a:bodyPr wrap="square">
            <a:spAutoFit/>
          </a:bodyPr>
          <a:lstStyle/>
          <a:p>
            <a:r>
              <a:rPr lang="en-US" sz="5400" b="1" dirty="0"/>
              <a:t>02</a:t>
            </a:r>
            <a:br>
              <a:rPr lang="en-US" sz="1600" dirty="0"/>
            </a:br>
            <a:r>
              <a:rPr lang="en-US" sz="1800" dirty="0">
                <a:latin typeface="+mn-lt"/>
              </a:rPr>
              <a:t>Authentication: </a:t>
            </a:r>
          </a:p>
          <a:p>
            <a:r>
              <a:rPr lang="en-US" sz="1800" dirty="0">
                <a:latin typeface="+mn-lt"/>
              </a:rPr>
              <a:t>User authentication handled</a:t>
            </a:r>
          </a:p>
          <a:p>
            <a:r>
              <a:rPr lang="en-US" sz="1800" dirty="0">
                <a:latin typeface="+mn-lt"/>
              </a:rPr>
              <a:t> by AWS Cognito.</a:t>
            </a:r>
            <a:endParaRPr lang="en-US" dirty="0"/>
          </a:p>
        </p:txBody>
      </p:sp>
      <p:sp>
        <p:nvSpPr>
          <p:cNvPr id="10" name="TextBox 9">
            <a:extLst>
              <a:ext uri="{FF2B5EF4-FFF2-40B4-BE49-F238E27FC236}">
                <a16:creationId xmlns:a16="http://schemas.microsoft.com/office/drawing/2014/main" id="{2CE40533-1E2D-E3BE-D289-DAD2D61A540A}"/>
              </a:ext>
            </a:extLst>
          </p:cNvPr>
          <p:cNvSpPr txBox="1"/>
          <p:nvPr/>
        </p:nvSpPr>
        <p:spPr>
          <a:xfrm>
            <a:off x="6547552" y="628250"/>
            <a:ext cx="2777807" cy="2585323"/>
          </a:xfrm>
          <a:prstGeom prst="rect">
            <a:avLst/>
          </a:prstGeom>
          <a:noFill/>
        </p:spPr>
        <p:txBody>
          <a:bodyPr wrap="square">
            <a:spAutoFit/>
          </a:bodyPr>
          <a:lstStyle/>
          <a:p>
            <a:r>
              <a:rPr lang="en-US" sz="5400" b="1" dirty="0"/>
              <a:t>03</a:t>
            </a:r>
            <a:br>
              <a:rPr lang="en-US" sz="1600" dirty="0"/>
            </a:br>
            <a:r>
              <a:rPr lang="en-US" sz="1800" dirty="0">
                <a:latin typeface="+mn-lt"/>
              </a:rPr>
              <a:t>Backend API: </a:t>
            </a:r>
          </a:p>
          <a:p>
            <a:r>
              <a:rPr lang="en-US" sz="1800" dirty="0">
                <a:latin typeface="+mn-lt"/>
              </a:rPr>
              <a:t>Backend services via AWS </a:t>
            </a:r>
          </a:p>
          <a:p>
            <a:r>
              <a:rPr lang="en-US" sz="1800" dirty="0">
                <a:latin typeface="+mn-lt"/>
              </a:rPr>
              <a:t>API Gateway and </a:t>
            </a:r>
          </a:p>
          <a:p>
            <a:r>
              <a:rPr lang="en-US" sz="1800" dirty="0">
                <a:latin typeface="+mn-lt"/>
              </a:rPr>
              <a:t>AWS Lambda</a:t>
            </a:r>
            <a:br>
              <a:rPr lang="en-US" sz="1800" dirty="0">
                <a:latin typeface="+mn-lt"/>
              </a:rPr>
            </a:br>
            <a:br>
              <a:rPr lang="en-US" sz="1800" dirty="0">
                <a:latin typeface="+mn-lt"/>
              </a:rPr>
            </a:br>
            <a:endParaRPr lang="en-US" dirty="0"/>
          </a:p>
        </p:txBody>
      </p:sp>
      <p:sp>
        <p:nvSpPr>
          <p:cNvPr id="11" name="TextBox 10">
            <a:extLst>
              <a:ext uri="{FF2B5EF4-FFF2-40B4-BE49-F238E27FC236}">
                <a16:creationId xmlns:a16="http://schemas.microsoft.com/office/drawing/2014/main" id="{E1B55F4D-6423-D4C1-3E91-E96AEA39D93D}"/>
              </a:ext>
            </a:extLst>
          </p:cNvPr>
          <p:cNvSpPr txBox="1"/>
          <p:nvPr/>
        </p:nvSpPr>
        <p:spPr>
          <a:xfrm>
            <a:off x="597355" y="3075056"/>
            <a:ext cx="2777807" cy="1477328"/>
          </a:xfrm>
          <a:prstGeom prst="rect">
            <a:avLst/>
          </a:prstGeom>
          <a:noFill/>
        </p:spPr>
        <p:txBody>
          <a:bodyPr wrap="square" rtlCol="0">
            <a:spAutoFit/>
          </a:bodyPr>
          <a:lstStyle/>
          <a:p>
            <a:r>
              <a:rPr lang="en-US" sz="5400" b="1" dirty="0"/>
              <a:t>04</a:t>
            </a:r>
            <a:br>
              <a:rPr lang="en-US" sz="1600" dirty="0"/>
            </a:br>
            <a:r>
              <a:rPr lang="en-US" sz="1800" dirty="0">
                <a:latin typeface="+mn-lt"/>
              </a:rPr>
              <a:t>Database: DynamoDB, a NoSQL database</a:t>
            </a:r>
            <a:endParaRPr lang="en-US" dirty="0"/>
          </a:p>
        </p:txBody>
      </p:sp>
      <p:sp>
        <p:nvSpPr>
          <p:cNvPr id="12" name="TextBox 11">
            <a:extLst>
              <a:ext uri="{FF2B5EF4-FFF2-40B4-BE49-F238E27FC236}">
                <a16:creationId xmlns:a16="http://schemas.microsoft.com/office/drawing/2014/main" id="{2A86F954-BBF0-102E-6E19-24CA95A20F70}"/>
              </a:ext>
            </a:extLst>
          </p:cNvPr>
          <p:cNvSpPr txBox="1"/>
          <p:nvPr/>
        </p:nvSpPr>
        <p:spPr>
          <a:xfrm>
            <a:off x="3415189" y="3044279"/>
            <a:ext cx="3132363" cy="1477328"/>
          </a:xfrm>
          <a:prstGeom prst="rect">
            <a:avLst/>
          </a:prstGeom>
          <a:noFill/>
        </p:spPr>
        <p:txBody>
          <a:bodyPr wrap="square" rtlCol="0">
            <a:spAutoFit/>
          </a:bodyPr>
          <a:lstStyle/>
          <a:p>
            <a:r>
              <a:rPr lang="en-US" sz="5400" b="1" dirty="0"/>
              <a:t>05</a:t>
            </a:r>
            <a:br>
              <a:rPr lang="en-US" sz="1600" dirty="0"/>
            </a:br>
            <a:r>
              <a:rPr lang="en-US" sz="1800" dirty="0">
                <a:latin typeface="+mn-lt"/>
              </a:rPr>
              <a:t>Data Visualization: Visual data represents with Chart.js</a:t>
            </a:r>
            <a:endParaRPr lang="en-US" dirty="0"/>
          </a:p>
        </p:txBody>
      </p:sp>
    </p:spTree>
    <p:extLst>
      <p:ext uri="{BB962C8B-B14F-4D97-AF65-F5344CB8AC3E}">
        <p14:creationId xmlns:p14="http://schemas.microsoft.com/office/powerpoint/2010/main" val="2893119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7B2D9-CF99-DFA3-96AD-61978D90CDD8}"/>
              </a:ext>
            </a:extLst>
          </p:cNvPr>
          <p:cNvSpPr>
            <a:spLocks noGrp="1"/>
          </p:cNvSpPr>
          <p:nvPr>
            <p:ph type="ctrTitle"/>
          </p:nvPr>
        </p:nvSpPr>
        <p:spPr>
          <a:xfrm>
            <a:off x="9141277" y="3716609"/>
            <a:ext cx="3037113" cy="2015583"/>
          </a:xfrm>
        </p:spPr>
        <p:txBody>
          <a:bodyPr>
            <a:noAutofit/>
          </a:bodyPr>
          <a:lstStyle/>
          <a:p>
            <a:pPr algn="l"/>
            <a:br>
              <a:rPr lang="en-US" sz="2000" dirty="0"/>
            </a:br>
            <a:br>
              <a:rPr lang="en-US" sz="2000" dirty="0"/>
            </a:br>
            <a:br>
              <a:rPr lang="en-US" sz="2000" dirty="0"/>
            </a:br>
            <a:br>
              <a:rPr lang="en-US" sz="2000" dirty="0"/>
            </a:br>
            <a:br>
              <a:rPr lang="en-US" sz="2000" dirty="0"/>
            </a:br>
            <a:r>
              <a:rPr lang="en-US" sz="2000" b="1" dirty="0">
                <a:latin typeface="+mn-lt"/>
              </a:rPr>
              <a:t>Lambda Functions perform logic and access DynamoDB</a:t>
            </a:r>
            <a:br>
              <a:rPr lang="en-US" sz="2000" dirty="0">
                <a:latin typeface="+mn-lt"/>
              </a:rPr>
            </a:br>
            <a:r>
              <a:rPr lang="en-US" sz="2000" dirty="0">
                <a:latin typeface="+mn-lt"/>
              </a:rPr>
              <a:t>Lambda Functions handle the application logic and read/write data to DynamoDB for expense storage.</a:t>
            </a:r>
          </a:p>
        </p:txBody>
      </p:sp>
      <p:sp>
        <p:nvSpPr>
          <p:cNvPr id="4" name="Rectangle 3">
            <a:extLst>
              <a:ext uri="{FF2B5EF4-FFF2-40B4-BE49-F238E27FC236}">
                <a16:creationId xmlns:a16="http://schemas.microsoft.com/office/drawing/2014/main" id="{A9E48775-4FF3-62E2-CF8D-C1F15835D0A3}"/>
              </a:ext>
            </a:extLst>
          </p:cNvPr>
          <p:cNvSpPr/>
          <p:nvPr/>
        </p:nvSpPr>
        <p:spPr>
          <a:xfrm>
            <a:off x="0" y="0"/>
            <a:ext cx="12191999" cy="1700463"/>
          </a:xfrm>
          <a:prstGeom prst="rect">
            <a:avLst/>
          </a:prstGeom>
          <a:solidFill>
            <a:srgbClr val="A3518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40471142-F04A-E5D9-9E51-65D8A559625D}"/>
              </a:ext>
            </a:extLst>
          </p:cNvPr>
          <p:cNvSpPr txBox="1"/>
          <p:nvPr/>
        </p:nvSpPr>
        <p:spPr>
          <a:xfrm>
            <a:off x="522513" y="457200"/>
            <a:ext cx="8490858" cy="707886"/>
          </a:xfrm>
          <a:prstGeom prst="rect">
            <a:avLst/>
          </a:prstGeom>
          <a:noFill/>
        </p:spPr>
        <p:txBody>
          <a:bodyPr wrap="square" rtlCol="0">
            <a:spAutoFit/>
          </a:bodyPr>
          <a:lstStyle/>
          <a:p>
            <a:r>
              <a:rPr lang="en-US" sz="4000" b="1" dirty="0"/>
              <a:t>Architecture of Expense Tracker</a:t>
            </a:r>
          </a:p>
        </p:txBody>
      </p:sp>
      <p:sp>
        <p:nvSpPr>
          <p:cNvPr id="6" name="TextBox 5">
            <a:extLst>
              <a:ext uri="{FF2B5EF4-FFF2-40B4-BE49-F238E27FC236}">
                <a16:creationId xmlns:a16="http://schemas.microsoft.com/office/drawing/2014/main" id="{CC3F9519-6DD5-D3D2-29C6-D5943AF9402D}"/>
              </a:ext>
            </a:extLst>
          </p:cNvPr>
          <p:cNvSpPr txBox="1"/>
          <p:nvPr/>
        </p:nvSpPr>
        <p:spPr>
          <a:xfrm>
            <a:off x="288470" y="3428999"/>
            <a:ext cx="2669722" cy="1754326"/>
          </a:xfrm>
          <a:prstGeom prst="rect">
            <a:avLst/>
          </a:prstGeom>
          <a:noFill/>
        </p:spPr>
        <p:txBody>
          <a:bodyPr wrap="square" rtlCol="0">
            <a:spAutoFit/>
          </a:bodyPr>
          <a:lstStyle/>
          <a:p>
            <a:r>
              <a:rPr lang="en-US" sz="1800" b="1" dirty="0"/>
              <a:t>User interacts with the Frontend</a:t>
            </a:r>
            <a:br>
              <a:rPr lang="en-US" sz="1800" dirty="0"/>
            </a:br>
            <a:r>
              <a:rPr lang="en-US" sz="1800" dirty="0"/>
              <a:t>The user accesses the application through their web browser, initiating the interaction process.</a:t>
            </a:r>
            <a:endParaRPr lang="en-US" dirty="0"/>
          </a:p>
        </p:txBody>
      </p:sp>
      <p:sp>
        <p:nvSpPr>
          <p:cNvPr id="8" name="TextBox 7">
            <a:extLst>
              <a:ext uri="{FF2B5EF4-FFF2-40B4-BE49-F238E27FC236}">
                <a16:creationId xmlns:a16="http://schemas.microsoft.com/office/drawing/2014/main" id="{933DF6CB-DE5C-D7F9-836A-1E5493DCE199}"/>
              </a:ext>
            </a:extLst>
          </p:cNvPr>
          <p:cNvSpPr txBox="1"/>
          <p:nvPr/>
        </p:nvSpPr>
        <p:spPr>
          <a:xfrm>
            <a:off x="3091543" y="3429000"/>
            <a:ext cx="3045278" cy="1754326"/>
          </a:xfrm>
          <a:prstGeom prst="rect">
            <a:avLst/>
          </a:prstGeom>
          <a:noFill/>
        </p:spPr>
        <p:txBody>
          <a:bodyPr wrap="square">
            <a:spAutoFit/>
          </a:bodyPr>
          <a:lstStyle/>
          <a:p>
            <a:r>
              <a:rPr lang="en-US" sz="1800" b="1" dirty="0"/>
              <a:t>Frontend communicates with the API Gateway</a:t>
            </a:r>
            <a:br>
              <a:rPr lang="en-US" sz="1800" dirty="0"/>
            </a:br>
            <a:r>
              <a:rPr lang="en-US" sz="1800" dirty="0"/>
              <a:t>The frontend sends requests to the API Gateway using REST API protocols for processing user actions.</a:t>
            </a:r>
            <a:endParaRPr lang="en-US" dirty="0"/>
          </a:p>
        </p:txBody>
      </p:sp>
      <p:sp>
        <p:nvSpPr>
          <p:cNvPr id="10" name="TextBox 9">
            <a:extLst>
              <a:ext uri="{FF2B5EF4-FFF2-40B4-BE49-F238E27FC236}">
                <a16:creationId xmlns:a16="http://schemas.microsoft.com/office/drawing/2014/main" id="{98D94492-748C-4368-E6A7-261628A7ACC6}"/>
              </a:ext>
            </a:extLst>
          </p:cNvPr>
          <p:cNvSpPr txBox="1"/>
          <p:nvPr/>
        </p:nvSpPr>
        <p:spPr>
          <a:xfrm>
            <a:off x="6270172" y="3441612"/>
            <a:ext cx="2751364" cy="1754326"/>
          </a:xfrm>
          <a:prstGeom prst="rect">
            <a:avLst/>
          </a:prstGeom>
          <a:noFill/>
        </p:spPr>
        <p:txBody>
          <a:bodyPr wrap="square">
            <a:spAutoFit/>
          </a:bodyPr>
          <a:lstStyle/>
          <a:p>
            <a:r>
              <a:rPr lang="en-US" sz="1800" b="1" dirty="0"/>
              <a:t>API Gateway routes to Lambda Functions</a:t>
            </a:r>
            <a:br>
              <a:rPr lang="en-US" sz="1800" dirty="0"/>
            </a:br>
            <a:r>
              <a:rPr lang="en-US" sz="1800" dirty="0"/>
              <a:t>The API Gateway forwards requests to the appropriate Lambda Functions for execution of business logic.</a:t>
            </a:r>
            <a:endParaRPr lang="en-US" dirty="0"/>
          </a:p>
        </p:txBody>
      </p:sp>
      <p:cxnSp>
        <p:nvCxnSpPr>
          <p:cNvPr id="12" name="Straight Connector 11">
            <a:extLst>
              <a:ext uri="{FF2B5EF4-FFF2-40B4-BE49-F238E27FC236}">
                <a16:creationId xmlns:a16="http://schemas.microsoft.com/office/drawing/2014/main" id="{E9C0BB98-9127-E8C3-A515-DBF5A2103CD8}"/>
              </a:ext>
            </a:extLst>
          </p:cNvPr>
          <p:cNvCxnSpPr/>
          <p:nvPr/>
        </p:nvCxnSpPr>
        <p:spPr>
          <a:xfrm>
            <a:off x="2958192" y="3254829"/>
            <a:ext cx="0" cy="2209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A7ED65-833D-6A1A-54CC-ADFBBF834B12}"/>
              </a:ext>
            </a:extLst>
          </p:cNvPr>
          <p:cNvCxnSpPr/>
          <p:nvPr/>
        </p:nvCxnSpPr>
        <p:spPr>
          <a:xfrm>
            <a:off x="6095999" y="3326448"/>
            <a:ext cx="0" cy="2209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9E2EDAE-C3DB-3D60-50EA-22B1306D8B23}"/>
              </a:ext>
            </a:extLst>
          </p:cNvPr>
          <p:cNvCxnSpPr/>
          <p:nvPr/>
        </p:nvCxnSpPr>
        <p:spPr>
          <a:xfrm>
            <a:off x="9021536" y="3380015"/>
            <a:ext cx="0" cy="220980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B5C3281-5035-7415-7DF6-2CDA85D8F8C1}"/>
              </a:ext>
            </a:extLst>
          </p:cNvPr>
          <p:cNvSpPr txBox="1"/>
          <p:nvPr/>
        </p:nvSpPr>
        <p:spPr>
          <a:xfrm>
            <a:off x="1034143" y="2485388"/>
            <a:ext cx="947057" cy="769441"/>
          </a:xfrm>
          <a:prstGeom prst="rect">
            <a:avLst/>
          </a:prstGeom>
          <a:noFill/>
        </p:spPr>
        <p:txBody>
          <a:bodyPr wrap="square" rtlCol="0">
            <a:spAutoFit/>
          </a:bodyPr>
          <a:lstStyle/>
          <a:p>
            <a:r>
              <a:rPr lang="en-US" sz="4400" b="1" dirty="0"/>
              <a:t>01</a:t>
            </a:r>
          </a:p>
        </p:txBody>
      </p:sp>
      <p:sp>
        <p:nvSpPr>
          <p:cNvPr id="17" name="TextBox 16">
            <a:extLst>
              <a:ext uri="{FF2B5EF4-FFF2-40B4-BE49-F238E27FC236}">
                <a16:creationId xmlns:a16="http://schemas.microsoft.com/office/drawing/2014/main" id="{34E86EFC-3AA0-45AA-58B0-3D5FDD6310E8}"/>
              </a:ext>
            </a:extLst>
          </p:cNvPr>
          <p:cNvSpPr txBox="1"/>
          <p:nvPr/>
        </p:nvSpPr>
        <p:spPr>
          <a:xfrm>
            <a:off x="3820891" y="2485387"/>
            <a:ext cx="1129389" cy="769441"/>
          </a:xfrm>
          <a:prstGeom prst="rect">
            <a:avLst/>
          </a:prstGeom>
          <a:noFill/>
        </p:spPr>
        <p:txBody>
          <a:bodyPr wrap="square">
            <a:spAutoFit/>
          </a:bodyPr>
          <a:lstStyle/>
          <a:p>
            <a:r>
              <a:rPr lang="en-US" sz="4400" b="1" dirty="0"/>
              <a:t>02</a:t>
            </a:r>
          </a:p>
        </p:txBody>
      </p:sp>
      <p:sp>
        <p:nvSpPr>
          <p:cNvPr id="19" name="TextBox 18">
            <a:extLst>
              <a:ext uri="{FF2B5EF4-FFF2-40B4-BE49-F238E27FC236}">
                <a16:creationId xmlns:a16="http://schemas.microsoft.com/office/drawing/2014/main" id="{0572FA9E-650E-373A-7F96-2448DC1D524E}"/>
              </a:ext>
            </a:extLst>
          </p:cNvPr>
          <p:cNvSpPr txBox="1"/>
          <p:nvPr/>
        </p:nvSpPr>
        <p:spPr>
          <a:xfrm>
            <a:off x="7116539" y="2485386"/>
            <a:ext cx="1270904" cy="769441"/>
          </a:xfrm>
          <a:prstGeom prst="rect">
            <a:avLst/>
          </a:prstGeom>
          <a:noFill/>
        </p:spPr>
        <p:txBody>
          <a:bodyPr wrap="square">
            <a:spAutoFit/>
          </a:bodyPr>
          <a:lstStyle/>
          <a:p>
            <a:r>
              <a:rPr lang="en-US" sz="4400" b="1" dirty="0"/>
              <a:t>03</a:t>
            </a:r>
          </a:p>
        </p:txBody>
      </p:sp>
      <p:sp>
        <p:nvSpPr>
          <p:cNvPr id="21" name="TextBox 20">
            <a:extLst>
              <a:ext uri="{FF2B5EF4-FFF2-40B4-BE49-F238E27FC236}">
                <a16:creationId xmlns:a16="http://schemas.microsoft.com/office/drawing/2014/main" id="{1213DA42-6F61-E840-3F58-345600FA28B2}"/>
              </a:ext>
            </a:extLst>
          </p:cNvPr>
          <p:cNvSpPr txBox="1"/>
          <p:nvPr/>
        </p:nvSpPr>
        <p:spPr>
          <a:xfrm>
            <a:off x="10108749" y="2485385"/>
            <a:ext cx="889906" cy="769441"/>
          </a:xfrm>
          <a:prstGeom prst="rect">
            <a:avLst/>
          </a:prstGeom>
          <a:noFill/>
        </p:spPr>
        <p:txBody>
          <a:bodyPr wrap="square">
            <a:spAutoFit/>
          </a:bodyPr>
          <a:lstStyle/>
          <a:p>
            <a:r>
              <a:rPr lang="en-US" sz="4400" b="1" dirty="0"/>
              <a:t>04</a:t>
            </a:r>
          </a:p>
        </p:txBody>
      </p:sp>
    </p:spTree>
    <p:extLst>
      <p:ext uri="{BB962C8B-B14F-4D97-AF65-F5344CB8AC3E}">
        <p14:creationId xmlns:p14="http://schemas.microsoft.com/office/powerpoint/2010/main" val="2873636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9065-3922-0482-25AA-DF9FDDBBD273}"/>
              </a:ext>
            </a:extLst>
          </p:cNvPr>
          <p:cNvSpPr>
            <a:spLocks noGrp="1"/>
          </p:cNvSpPr>
          <p:nvPr>
            <p:ph type="ctrTitle"/>
          </p:nvPr>
        </p:nvSpPr>
        <p:spPr>
          <a:xfrm>
            <a:off x="424543" y="2059692"/>
            <a:ext cx="11210336" cy="4306587"/>
          </a:xfrm>
        </p:spPr>
        <p:txBody>
          <a:bodyPr>
            <a:noAutofit/>
          </a:bodyPr>
          <a:lstStyle/>
          <a:p>
            <a:pPr algn="l"/>
            <a:r>
              <a:rPr lang="en-US" sz="2000" b="1" dirty="0">
                <a:latin typeface="+mn-lt"/>
              </a:rPr>
              <a:t>01. AWS Cognito User Pools</a:t>
            </a:r>
            <a:br>
              <a:rPr lang="en-US" sz="2000" dirty="0">
                <a:latin typeface="+mn-lt"/>
              </a:rPr>
            </a:br>
            <a:r>
              <a:rPr lang="en-US" sz="2000" dirty="0">
                <a:latin typeface="+mn-lt"/>
              </a:rPr>
              <a:t>AWS Cognito provides a user directory that helps in managing user authentication and access for applications, ensuring a seamless experience.</a:t>
            </a:r>
            <a:br>
              <a:rPr lang="en-US" sz="2000" dirty="0">
                <a:latin typeface="+mn-lt"/>
              </a:rPr>
            </a:br>
            <a:br>
              <a:rPr lang="en-US" sz="2000" dirty="0">
                <a:latin typeface="+mn-lt"/>
              </a:rPr>
            </a:br>
            <a:r>
              <a:rPr lang="en-US" sz="2000" b="1" dirty="0">
                <a:latin typeface="+mn-lt"/>
              </a:rPr>
              <a:t>02. Secure login with email/password</a:t>
            </a:r>
            <a:br>
              <a:rPr lang="en-US" sz="2000" dirty="0">
                <a:latin typeface="+mn-lt"/>
              </a:rPr>
            </a:br>
            <a:r>
              <a:rPr lang="en-US" sz="2000" dirty="0">
                <a:latin typeface="+mn-lt"/>
              </a:rPr>
              <a:t>Users can securely log in using their email and password, enhancing the security of user credentials during authentication.</a:t>
            </a:r>
            <a:br>
              <a:rPr lang="en-US" sz="2000" dirty="0">
                <a:latin typeface="+mn-lt"/>
              </a:rPr>
            </a:br>
            <a:br>
              <a:rPr lang="en-US" sz="2000" dirty="0">
                <a:latin typeface="+mn-lt"/>
              </a:rPr>
            </a:br>
            <a:r>
              <a:rPr lang="en-US" sz="2000" b="1" dirty="0">
                <a:latin typeface="+mn-lt"/>
              </a:rPr>
              <a:t>03. Stores session locally</a:t>
            </a:r>
            <a:br>
              <a:rPr lang="en-US" sz="2000" dirty="0">
                <a:latin typeface="+mn-lt"/>
              </a:rPr>
            </a:br>
            <a:r>
              <a:rPr lang="en-US" sz="2000" dirty="0">
                <a:latin typeface="+mn-lt"/>
              </a:rPr>
              <a:t>User sessions are stored locally using </a:t>
            </a:r>
            <a:r>
              <a:rPr lang="en-US" sz="2000" dirty="0" err="1">
                <a:latin typeface="+mn-lt"/>
              </a:rPr>
              <a:t>localStorage</a:t>
            </a:r>
            <a:r>
              <a:rPr lang="en-US" sz="2000" dirty="0">
                <a:latin typeface="+mn-lt"/>
              </a:rPr>
              <a:t>, allowing for quick access and reduced server load during user interactions.</a:t>
            </a:r>
            <a:br>
              <a:rPr lang="en-US" sz="2000" dirty="0">
                <a:latin typeface="+mn-lt"/>
              </a:rPr>
            </a:br>
            <a:br>
              <a:rPr lang="en-US" sz="2000" dirty="0">
                <a:latin typeface="+mn-lt"/>
              </a:rPr>
            </a:br>
            <a:r>
              <a:rPr lang="en-US" sz="2000" b="1" dirty="0">
                <a:latin typeface="+mn-lt"/>
              </a:rPr>
              <a:t>04. Redirects to dashboard after login</a:t>
            </a:r>
            <a:br>
              <a:rPr lang="en-US" sz="2000" dirty="0">
                <a:latin typeface="+mn-lt"/>
              </a:rPr>
            </a:br>
            <a:r>
              <a:rPr lang="en-US" sz="2000" dirty="0">
                <a:latin typeface="+mn-lt"/>
              </a:rPr>
              <a:t>Upon successful login, users are automatically redirected to their dashboard, ensuring a smooth transition into the application.</a:t>
            </a:r>
          </a:p>
        </p:txBody>
      </p:sp>
      <p:sp>
        <p:nvSpPr>
          <p:cNvPr id="4" name="Rectangle 3">
            <a:extLst>
              <a:ext uri="{FF2B5EF4-FFF2-40B4-BE49-F238E27FC236}">
                <a16:creationId xmlns:a16="http://schemas.microsoft.com/office/drawing/2014/main" id="{44093385-6E59-39B8-D38E-1D4017AC68EB}"/>
              </a:ext>
            </a:extLst>
          </p:cNvPr>
          <p:cNvSpPr/>
          <p:nvPr/>
        </p:nvSpPr>
        <p:spPr>
          <a:xfrm>
            <a:off x="0" y="0"/>
            <a:ext cx="12191999" cy="1700463"/>
          </a:xfrm>
          <a:prstGeom prst="rect">
            <a:avLst/>
          </a:prstGeom>
          <a:solidFill>
            <a:srgbClr val="A3518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0A18F5C-410B-DFC4-929E-965C7FF8D9F0}"/>
              </a:ext>
            </a:extLst>
          </p:cNvPr>
          <p:cNvSpPr txBox="1"/>
          <p:nvPr/>
        </p:nvSpPr>
        <p:spPr>
          <a:xfrm>
            <a:off x="424543" y="491721"/>
            <a:ext cx="6640286" cy="707886"/>
          </a:xfrm>
          <a:prstGeom prst="rect">
            <a:avLst/>
          </a:prstGeom>
          <a:noFill/>
        </p:spPr>
        <p:txBody>
          <a:bodyPr wrap="square" rtlCol="0">
            <a:spAutoFit/>
          </a:bodyPr>
          <a:lstStyle/>
          <a:p>
            <a:r>
              <a:rPr lang="en-US" sz="4000" b="1" dirty="0"/>
              <a:t>User Authentication with AWS</a:t>
            </a:r>
          </a:p>
        </p:txBody>
      </p:sp>
    </p:spTree>
    <p:extLst>
      <p:ext uri="{BB962C8B-B14F-4D97-AF65-F5344CB8AC3E}">
        <p14:creationId xmlns:p14="http://schemas.microsoft.com/office/powerpoint/2010/main" val="709451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0061945-7088-0E9A-ADDF-27FF88256E2B}"/>
              </a:ext>
            </a:extLst>
          </p:cNvPr>
          <p:cNvSpPr txBox="1"/>
          <p:nvPr/>
        </p:nvSpPr>
        <p:spPr>
          <a:xfrm>
            <a:off x="5889171" y="474345"/>
            <a:ext cx="6093724" cy="5909310"/>
          </a:xfrm>
          <a:prstGeom prst="rect">
            <a:avLst/>
          </a:prstGeom>
          <a:noFill/>
        </p:spPr>
        <p:txBody>
          <a:bodyPr wrap="square">
            <a:spAutoFit/>
          </a:bodyPr>
          <a:lstStyle/>
          <a:p>
            <a:r>
              <a:rPr lang="en-US" sz="4000" b="1" dirty="0"/>
              <a:t>User Login Flow Overview</a:t>
            </a:r>
          </a:p>
          <a:p>
            <a:endParaRPr lang="en-US" dirty="0"/>
          </a:p>
          <a:p>
            <a:r>
              <a:rPr lang="en-US" sz="2000" b="1" dirty="0"/>
              <a:t>User Input</a:t>
            </a:r>
          </a:p>
          <a:p>
            <a:r>
              <a:rPr lang="en-US" sz="2000" dirty="0"/>
              <a:t>The user enters their credentials (username and password) into the login form.</a:t>
            </a:r>
          </a:p>
          <a:p>
            <a:endParaRPr lang="en-US" sz="2000" dirty="0"/>
          </a:p>
          <a:p>
            <a:endParaRPr lang="en-US" sz="2000" dirty="0"/>
          </a:p>
          <a:p>
            <a:r>
              <a:rPr lang="en-US" sz="2000" b="1" dirty="0"/>
              <a:t>Cognito Validation</a:t>
            </a:r>
          </a:p>
          <a:p>
            <a:r>
              <a:rPr lang="en-US" sz="2000" dirty="0"/>
              <a:t>Amazon Cognito checks the provided credentials against its database for validation.</a:t>
            </a:r>
          </a:p>
          <a:p>
            <a:endParaRPr lang="en-US" sz="2000" dirty="0"/>
          </a:p>
          <a:p>
            <a:r>
              <a:rPr lang="en-US" sz="2000" b="1" dirty="0"/>
              <a:t>Success Redirect</a:t>
            </a:r>
          </a:p>
          <a:p>
            <a:r>
              <a:rPr lang="en-US" sz="2000" dirty="0"/>
              <a:t>Upon successful login, the user is redirected to the Dashboard for further action.</a:t>
            </a:r>
          </a:p>
          <a:p>
            <a:endParaRPr lang="en-US" sz="2000" dirty="0"/>
          </a:p>
          <a:p>
            <a:r>
              <a:rPr lang="en-US" sz="2000" b="1" dirty="0"/>
              <a:t>Error Handling</a:t>
            </a:r>
          </a:p>
          <a:p>
            <a:r>
              <a:rPr lang="en-US" sz="2000" dirty="0"/>
              <a:t>If the credentials are wrong, an error message is displayed, prompting</a:t>
            </a:r>
          </a:p>
        </p:txBody>
      </p:sp>
      <p:pic>
        <p:nvPicPr>
          <p:cNvPr id="2050" name="Picture 2" descr="Simplifying Authentication Flow Configuration with Login Flow AI in Asgardeo">
            <a:extLst>
              <a:ext uri="{FF2B5EF4-FFF2-40B4-BE49-F238E27FC236}">
                <a16:creationId xmlns:a16="http://schemas.microsoft.com/office/drawing/2014/main" id="{2FCA45EC-0217-D9D4-6A90-598C214F5F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83" r="20894" b="11054"/>
          <a:stretch/>
        </p:blipFill>
        <p:spPr bwMode="auto">
          <a:xfrm>
            <a:off x="0" y="0"/>
            <a:ext cx="5475514"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012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B809F6B-4334-CBFD-9D89-35C8EF3E6567}"/>
              </a:ext>
            </a:extLst>
          </p:cNvPr>
          <p:cNvSpPr txBox="1"/>
          <p:nvPr/>
        </p:nvSpPr>
        <p:spPr>
          <a:xfrm>
            <a:off x="549323" y="197346"/>
            <a:ext cx="7103334" cy="2092881"/>
          </a:xfrm>
          <a:prstGeom prst="rect">
            <a:avLst/>
          </a:prstGeom>
          <a:noFill/>
        </p:spPr>
        <p:txBody>
          <a:bodyPr wrap="square">
            <a:spAutoFit/>
          </a:bodyPr>
          <a:lstStyle/>
          <a:p>
            <a:r>
              <a:rPr lang="en-US" sz="4000" b="1" dirty="0"/>
              <a:t>Essential Features of Dashboard</a:t>
            </a:r>
          </a:p>
          <a:p>
            <a:endParaRPr lang="en-US" dirty="0"/>
          </a:p>
          <a:p>
            <a:endParaRPr lang="en-US" dirty="0"/>
          </a:p>
          <a:p>
            <a:endParaRPr lang="en-US" dirty="0"/>
          </a:p>
          <a:p>
            <a:endParaRPr lang="en-US" dirty="0"/>
          </a:p>
          <a:p>
            <a:endParaRPr lang="en-US" dirty="0"/>
          </a:p>
        </p:txBody>
      </p:sp>
      <p:pic>
        <p:nvPicPr>
          <p:cNvPr id="3074" name="Picture 2" descr="Features Signlabel Features Speech Bubble Features Stock Vector (Royalty  Free) 1218910708 | Shutterstock">
            <a:extLst>
              <a:ext uri="{FF2B5EF4-FFF2-40B4-BE49-F238E27FC236}">
                <a16:creationId xmlns:a16="http://schemas.microsoft.com/office/drawing/2014/main" id="{B74F6FC1-E130-FECE-5EF8-13E48A2ADBB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1428"/>
          <a:stretch/>
        </p:blipFill>
        <p:spPr bwMode="auto">
          <a:xfrm>
            <a:off x="4691743" y="2416020"/>
            <a:ext cx="2476500" cy="20955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26C4B71-FEFF-3AA1-E2DA-965D003387EC}"/>
              </a:ext>
            </a:extLst>
          </p:cNvPr>
          <p:cNvSpPr txBox="1"/>
          <p:nvPr/>
        </p:nvSpPr>
        <p:spPr>
          <a:xfrm>
            <a:off x="4892448" y="1089898"/>
            <a:ext cx="3265714" cy="1200329"/>
          </a:xfrm>
          <a:prstGeom prst="rect">
            <a:avLst/>
          </a:prstGeom>
          <a:noFill/>
        </p:spPr>
        <p:txBody>
          <a:bodyPr wrap="square" rtlCol="0">
            <a:spAutoFit/>
          </a:bodyPr>
          <a:lstStyle/>
          <a:p>
            <a:r>
              <a:rPr lang="en-US" b="1" dirty="0"/>
              <a:t>Add New Expense</a:t>
            </a:r>
          </a:p>
          <a:p>
            <a:r>
              <a:rPr lang="en-US" dirty="0"/>
              <a:t>Easily input your new expenses into the system to keep track of your spending.</a:t>
            </a:r>
          </a:p>
        </p:txBody>
      </p:sp>
      <p:sp>
        <p:nvSpPr>
          <p:cNvPr id="8" name="TextBox 7">
            <a:extLst>
              <a:ext uri="{FF2B5EF4-FFF2-40B4-BE49-F238E27FC236}">
                <a16:creationId xmlns:a16="http://schemas.microsoft.com/office/drawing/2014/main" id="{A2B7309A-A8A2-A679-E631-523F064B0966}"/>
              </a:ext>
            </a:extLst>
          </p:cNvPr>
          <p:cNvSpPr txBox="1"/>
          <p:nvPr/>
        </p:nvSpPr>
        <p:spPr>
          <a:xfrm>
            <a:off x="8330496" y="2690336"/>
            <a:ext cx="2830286" cy="1477328"/>
          </a:xfrm>
          <a:prstGeom prst="rect">
            <a:avLst/>
          </a:prstGeom>
          <a:noFill/>
        </p:spPr>
        <p:txBody>
          <a:bodyPr wrap="square">
            <a:spAutoFit/>
          </a:bodyPr>
          <a:lstStyle/>
          <a:p>
            <a:r>
              <a:rPr lang="en-US" b="1" dirty="0"/>
              <a:t>View Expense History</a:t>
            </a:r>
          </a:p>
          <a:p>
            <a:r>
              <a:rPr lang="en-US" dirty="0"/>
              <a:t>Access a detailed table that displays all past expenses for easy tracking and management.</a:t>
            </a:r>
          </a:p>
        </p:txBody>
      </p:sp>
      <p:sp>
        <p:nvSpPr>
          <p:cNvPr id="10" name="TextBox 9">
            <a:extLst>
              <a:ext uri="{FF2B5EF4-FFF2-40B4-BE49-F238E27FC236}">
                <a16:creationId xmlns:a16="http://schemas.microsoft.com/office/drawing/2014/main" id="{3414B128-1E2D-E394-FB46-A493B49E79BD}"/>
              </a:ext>
            </a:extLst>
          </p:cNvPr>
          <p:cNvSpPr txBox="1"/>
          <p:nvPr/>
        </p:nvSpPr>
        <p:spPr>
          <a:xfrm>
            <a:off x="5012871" y="4538894"/>
            <a:ext cx="2992214" cy="1754326"/>
          </a:xfrm>
          <a:prstGeom prst="rect">
            <a:avLst/>
          </a:prstGeom>
          <a:noFill/>
        </p:spPr>
        <p:txBody>
          <a:bodyPr wrap="square">
            <a:spAutoFit/>
          </a:bodyPr>
          <a:lstStyle/>
          <a:p>
            <a:endParaRPr lang="en-US" dirty="0"/>
          </a:p>
          <a:p>
            <a:r>
              <a:rPr lang="en-US" b="1" dirty="0"/>
              <a:t>Delete an Expense</a:t>
            </a:r>
          </a:p>
          <a:p>
            <a:r>
              <a:rPr lang="en-US" dirty="0"/>
              <a:t>Remove any expenses that are no longer relevant or were added by mistake, ensuring accurate records.</a:t>
            </a:r>
          </a:p>
        </p:txBody>
      </p:sp>
      <p:sp>
        <p:nvSpPr>
          <p:cNvPr id="12" name="TextBox 11">
            <a:extLst>
              <a:ext uri="{FF2B5EF4-FFF2-40B4-BE49-F238E27FC236}">
                <a16:creationId xmlns:a16="http://schemas.microsoft.com/office/drawing/2014/main" id="{038047AE-7F42-4B54-0338-8F9752929D22}"/>
              </a:ext>
            </a:extLst>
          </p:cNvPr>
          <p:cNvSpPr txBox="1"/>
          <p:nvPr/>
        </p:nvSpPr>
        <p:spPr>
          <a:xfrm>
            <a:off x="737202" y="3733433"/>
            <a:ext cx="3099709" cy="1754326"/>
          </a:xfrm>
          <a:prstGeom prst="rect">
            <a:avLst/>
          </a:prstGeom>
          <a:noFill/>
        </p:spPr>
        <p:txBody>
          <a:bodyPr wrap="square">
            <a:spAutoFit/>
          </a:bodyPr>
          <a:lstStyle/>
          <a:p>
            <a:endParaRPr lang="en-US" dirty="0"/>
          </a:p>
          <a:p>
            <a:r>
              <a:rPr lang="en-US" b="1" dirty="0"/>
              <a:t>View Analytics</a:t>
            </a:r>
          </a:p>
          <a:p>
            <a:r>
              <a:rPr lang="en-US" dirty="0"/>
              <a:t>Analyze your spending with visual representations such as pie and bar charts for better insights.</a:t>
            </a:r>
          </a:p>
        </p:txBody>
      </p:sp>
      <p:sp>
        <p:nvSpPr>
          <p:cNvPr id="14" name="TextBox 13">
            <a:extLst>
              <a:ext uri="{FF2B5EF4-FFF2-40B4-BE49-F238E27FC236}">
                <a16:creationId xmlns:a16="http://schemas.microsoft.com/office/drawing/2014/main" id="{3D728F56-C661-0B3E-69F4-F0008F815665}"/>
              </a:ext>
            </a:extLst>
          </p:cNvPr>
          <p:cNvSpPr txBox="1"/>
          <p:nvPr/>
        </p:nvSpPr>
        <p:spPr>
          <a:xfrm>
            <a:off x="737202" y="1763844"/>
            <a:ext cx="3638753" cy="1200329"/>
          </a:xfrm>
          <a:prstGeom prst="rect">
            <a:avLst/>
          </a:prstGeom>
          <a:noFill/>
        </p:spPr>
        <p:txBody>
          <a:bodyPr wrap="square">
            <a:spAutoFit/>
          </a:bodyPr>
          <a:lstStyle/>
          <a:p>
            <a:r>
              <a:rPr lang="en-US" b="1" dirty="0"/>
              <a:t>Logout Button</a:t>
            </a:r>
          </a:p>
          <a:p>
            <a:r>
              <a:rPr lang="en-US" dirty="0"/>
              <a:t>Securely log out of your account to protect your financial information when finished</a:t>
            </a:r>
          </a:p>
        </p:txBody>
      </p:sp>
      <p:sp>
        <p:nvSpPr>
          <p:cNvPr id="23" name="Rectangle 22">
            <a:extLst>
              <a:ext uri="{FF2B5EF4-FFF2-40B4-BE49-F238E27FC236}">
                <a16:creationId xmlns:a16="http://schemas.microsoft.com/office/drawing/2014/main" id="{8E7F37DF-4CE0-CE7A-B6E9-667382E90B6E}"/>
              </a:ext>
            </a:extLst>
          </p:cNvPr>
          <p:cNvSpPr/>
          <p:nvPr/>
        </p:nvSpPr>
        <p:spPr>
          <a:xfrm>
            <a:off x="625929" y="1513563"/>
            <a:ext cx="3581400" cy="17008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FDBE4B3-077D-CAA1-4B8F-F1DC7F311663}"/>
              </a:ext>
            </a:extLst>
          </p:cNvPr>
          <p:cNvSpPr/>
          <p:nvPr/>
        </p:nvSpPr>
        <p:spPr>
          <a:xfrm>
            <a:off x="567417" y="3851203"/>
            <a:ext cx="3581400" cy="17008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E5C9E8-37FF-0371-0C0E-7BA769CB7DA0}"/>
              </a:ext>
            </a:extLst>
          </p:cNvPr>
          <p:cNvSpPr/>
          <p:nvPr/>
        </p:nvSpPr>
        <p:spPr>
          <a:xfrm>
            <a:off x="4735285" y="989443"/>
            <a:ext cx="3460298" cy="142657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F9021F0-9743-3D6E-3459-B2AC09040D8D}"/>
              </a:ext>
            </a:extLst>
          </p:cNvPr>
          <p:cNvSpPr/>
          <p:nvPr/>
        </p:nvSpPr>
        <p:spPr>
          <a:xfrm>
            <a:off x="8254095" y="2690335"/>
            <a:ext cx="2906687" cy="147732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D983F3E-6FCE-7E0C-CF44-CF73AA3D4EDE}"/>
              </a:ext>
            </a:extLst>
          </p:cNvPr>
          <p:cNvSpPr/>
          <p:nvPr/>
        </p:nvSpPr>
        <p:spPr>
          <a:xfrm>
            <a:off x="4893128" y="4637313"/>
            <a:ext cx="3150057" cy="170089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4134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84E33A-788E-2AD8-B56B-8FD5EE278B16}"/>
              </a:ext>
            </a:extLst>
          </p:cNvPr>
          <p:cNvSpPr txBox="1"/>
          <p:nvPr/>
        </p:nvSpPr>
        <p:spPr>
          <a:xfrm>
            <a:off x="374176" y="920621"/>
            <a:ext cx="6853938" cy="5016758"/>
          </a:xfrm>
          <a:prstGeom prst="rect">
            <a:avLst/>
          </a:prstGeom>
          <a:noFill/>
        </p:spPr>
        <p:txBody>
          <a:bodyPr wrap="square">
            <a:spAutoFit/>
          </a:bodyPr>
          <a:lstStyle/>
          <a:p>
            <a:r>
              <a:rPr lang="en-US" sz="3200" b="1" dirty="0"/>
              <a:t>Expense Addition Process Overview</a:t>
            </a:r>
          </a:p>
          <a:p>
            <a:endParaRPr lang="en-US" dirty="0"/>
          </a:p>
          <a:p>
            <a:r>
              <a:rPr lang="en-US" b="1" dirty="0"/>
              <a:t>User Input: Filling the Form</a:t>
            </a:r>
          </a:p>
          <a:p>
            <a:r>
              <a:rPr lang="en-US" dirty="0"/>
              <a:t>Users enter details such as Name, Amount, Date, and Category into the expense form.</a:t>
            </a:r>
          </a:p>
          <a:p>
            <a:endParaRPr lang="en-US" b="1" dirty="0"/>
          </a:p>
          <a:p>
            <a:r>
              <a:rPr lang="en-US" b="1" dirty="0"/>
              <a:t>Data Storage: Using Lambda</a:t>
            </a:r>
          </a:p>
          <a:p>
            <a:r>
              <a:rPr lang="en-US" dirty="0"/>
              <a:t>AWS Lambda processes the request and stores the expense data in DynamoDB.</a:t>
            </a:r>
          </a:p>
          <a:p>
            <a:endParaRPr lang="en-US" dirty="0"/>
          </a:p>
          <a:p>
            <a:r>
              <a:rPr lang="en-US" b="1" dirty="0"/>
              <a:t>Data Transmission: API Gateway</a:t>
            </a:r>
          </a:p>
          <a:p>
            <a:r>
              <a:rPr lang="en-US" dirty="0"/>
              <a:t>Submitted data is sent via POST to the API Gateway, ensuring secure transmission.</a:t>
            </a:r>
          </a:p>
          <a:p>
            <a:endParaRPr lang="en-US" b="1" dirty="0"/>
          </a:p>
          <a:p>
            <a:r>
              <a:rPr lang="en-US" b="1" dirty="0"/>
              <a:t>User Identification: Storing with </a:t>
            </a:r>
            <a:r>
              <a:rPr lang="en-US" b="1" dirty="0" err="1"/>
              <a:t>userEmail</a:t>
            </a:r>
            <a:endParaRPr lang="en-US" b="1" dirty="0"/>
          </a:p>
          <a:p>
            <a:r>
              <a:rPr lang="en-US" dirty="0"/>
              <a:t>Each expense entry is linked with the </a:t>
            </a:r>
            <a:r>
              <a:rPr lang="en-US" dirty="0" err="1"/>
              <a:t>userEmail</a:t>
            </a:r>
            <a:r>
              <a:rPr lang="en-US" dirty="0"/>
              <a:t> for personalized tracking and retrieval.</a:t>
            </a:r>
          </a:p>
        </p:txBody>
      </p:sp>
      <p:pic>
        <p:nvPicPr>
          <p:cNvPr id="4098" name="Picture 2" descr="Master Your Finances: Balancing Fixed and Variable Expenses | Adirondack  Bank">
            <a:extLst>
              <a:ext uri="{FF2B5EF4-FFF2-40B4-BE49-F238E27FC236}">
                <a16:creationId xmlns:a16="http://schemas.microsoft.com/office/drawing/2014/main" id="{7D008331-F968-74A5-7DC9-5CFE82F0B1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3171" y="0"/>
            <a:ext cx="477882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15027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1455</Words>
  <Application>Microsoft Office PowerPoint</Application>
  <PresentationFormat>Widescreen</PresentationFormat>
  <Paragraphs>218</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Cambria</vt:lpstr>
      <vt:lpstr>Office Theme</vt:lpstr>
      <vt:lpstr>SMART EXPENSE TRACKER</vt:lpstr>
      <vt:lpstr>PowerPoint Presentation</vt:lpstr>
      <vt:lpstr>Overview of Smart Expense Tracker</vt:lpstr>
      <vt:lpstr>PowerPoint Presentation</vt:lpstr>
      <vt:lpstr>     Lambda Functions perform logic and access DynamoDB Lambda Functions handle the application logic and read/write data to DynamoDB for expense storage.</vt:lpstr>
      <vt:lpstr>01. AWS Cognito User Pools AWS Cognito provides a user directory that helps in managing user authentication and access for applications, ensuring a seamless experience.  02. Secure login with email/password Users can securely log in using their email and password, enhancing the security of user credentials during authentication.  03. Stores session locally User sessions are stored locally using localStorage, allowing for quick access and reduced server load during user interactions.  04. Redirects to dashboard after login Upon successful login, users are automatically redirected to their dashboard, ensuring a smooth transition into the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Yogitha Reddy</dc:creator>
  <cp:lastModifiedBy>Yogitha Reddy</cp:lastModifiedBy>
  <cp:revision>6</cp:revision>
  <dcterms:created xsi:type="dcterms:W3CDTF">2025-04-28T03:01:39Z</dcterms:created>
  <dcterms:modified xsi:type="dcterms:W3CDTF">2025-04-29T15:03:25Z</dcterms:modified>
</cp:coreProperties>
</file>