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57" r:id="rId3"/>
    <p:sldId id="477" r:id="rId4"/>
    <p:sldId id="445" r:id="rId5"/>
    <p:sldId id="446" r:id="rId6"/>
    <p:sldId id="466" r:id="rId7"/>
    <p:sldId id="467" r:id="rId8"/>
    <p:sldId id="469" r:id="rId9"/>
    <p:sldId id="481" r:id="rId10"/>
    <p:sldId id="256" r:id="rId11"/>
    <p:sldId id="482" r:id="rId12"/>
    <p:sldId id="470" r:id="rId13"/>
    <p:sldId id="472" r:id="rId14"/>
    <p:sldId id="473" r:id="rId15"/>
    <p:sldId id="479" r:id="rId16"/>
    <p:sldId id="474" r:id="rId17"/>
    <p:sldId id="476" r:id="rId18"/>
    <p:sldId id="478" r:id="rId19"/>
    <p:sldId id="475" r:id="rId20"/>
    <p:sldId id="483" r:id="rId21"/>
    <p:sldId id="484" r:id="rId22"/>
    <p:sldId id="480" r:id="rId23"/>
    <p:sldId id="485" r:id="rId24"/>
    <p:sldId id="486" r:id="rId25"/>
    <p:sldId id="487" r:id="rId26"/>
    <p:sldId id="465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2B"/>
    <a:srgbClr val="FFE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1" autoAdjust="0"/>
    <p:restoredTop sz="94720" autoAdjust="0"/>
  </p:normalViewPr>
  <p:slideViewPr>
    <p:cSldViewPr snapToGrid="0" snapToObjects="1">
      <p:cViewPr varScale="1">
        <p:scale>
          <a:sx n="105" d="100"/>
          <a:sy n="105" d="100"/>
        </p:scale>
        <p:origin x="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5:34:2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1 24575,'-7'0'0,"-5"0"0,0 0 0,0 0 0,1 0 0,0 0 0,2 0 0,-2 0 0,0 0 0,2 0 0,-11 0 0,-23 0 0,-4 0 0,-19 0 0,22 0 0,-8 0 0,8 0 0,0 0 0,-8 0 0,8 0 0,-22 0 0,29 0 0,-24 6 0,45-5 0,-24 5 0,23-6 0,-1 0 0,7 0 0,3 0 0,0 0 0,0 0 0,1 0 0,2 4 0,-1-3 0,1 2 0,-2-3 0,-1 4 0,0 0 0,4 4 0,-3-4 0,3 3 0,-1-3 0,-2 0 0,7 3 0,-7-6 0,6 6 0,-3-3 0,1 1 0,2 2 0,-2-3 0,-1 4 0,3-1 0,-2 1 0,3 0 0,0 0 0,0-1 0,0 1 0,0 0 0,0 0 0,0-1 0,0 1 0,0 0 0,0-1 0,0 1 0,0 0 0,0 0 0,3-4 0,-2 3 0,3-3 0,-1 4 0,-2 0 0,2-1 0,1 1 0,0 0 0,4 0 0,-4-1 0,3 1 0,-3 0 0,4 0 0,-4-1 0,3-2 0,-6 2 0,6-7 0,-3 7 0,1-2 0,1 2 0,-1-2 0,2 1 0,1-1 0,0 3 0,0-1 0,-1-2 0,1 1 0,0-5 0,0 6 0,-1-2 0,1-1 0,0 3 0,3-6 0,-2 5 0,2-5 0,0 6 0,-2-6 0,5 2 0,-5-3 0,2 0 0,-7 4 0,3-3 0,-2 2 0,2-3 0,1 0 0,0 4 0,-1-3 0,1 2 0,0-3 0,0 3 0,-1-2 0,1 3 0,0-4 0,0 0 0,-1 0 0,1 0 0,0 0 0,0 0 0,-1 0 0,1 0 0,0 0 0,0 0 0,-1 0 0,1 0 0,0 0 0,0 0 0,3 0 0,1 0 0,0 0 0,2 0 0,-5 0 0,6 3 0,-7-2 0,7 2 0,-6-3 0,5 0 0,-5 0 0,5 0 0,-5 0 0,2 0 0,-3 0 0,0 0 0,-1 0 0,1 0 0,0 0 0,0 0 0,-1-3 0,1 2 0,0-2 0,-4-1 0,3 3 0,-3-2 0,4 3 0,0-3 0,0 2 0,3-6 0,-3 6 0,3-3 0,-6 1 0,2 2 0,-3-2 0,0-1 0,3 3 0,-3-2 0,1 0 0,2 2 0,-3-6 0,0 3 0,3-1 0,-3-2 0,1 3 0,2 0 0,-7-3 0,7 6 0,-6-6 0,6 3 0,-6-4 0,6 0 0,-3 1 0,4-1 0,-4 0 0,3 4 0,-6-3 0,2 3 0,1-1 0,-3-2 0,6 3 0,-3 0 0,0-3 0,3 3 0,-3-1 0,4-2 0,0 3 0,-4-4 0,3 4 0,-6-3 0,6 3 0,-3-4 0,0 0 0,3 1 0,-3-1 0,1 0 0,2 0 0,-6 1 0,2-1 0,0 4 0,-2-3 0,3 3 0,-1-4 0,-2 0 0,2 0 0,1 1 0,-3-1 0,2 0 0,-3 0 0,0 1 0,0-1 0,-3 0 0,2 0 0,-6 4 0,6-3 0,-2 3 0,3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8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9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81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6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7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39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9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2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A3CF-5E08-0C45-958C-9A01FFE00833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/>
          </p:cNvSpPr>
          <p:nvPr/>
        </p:nvSpPr>
        <p:spPr>
          <a:xfrm>
            <a:off x="1066800" y="1371601"/>
            <a:ext cx="7205156" cy="455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40806" y="990600"/>
            <a:ext cx="7680234" cy="49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09510" y="851033"/>
            <a:ext cx="8971007" cy="533400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solidFill>
                  <a:schemeClr val="tx1"/>
                </a:solidFill>
              </a:rPr>
              <a:t>Run 15 </a:t>
            </a:r>
            <a:r>
              <a:rPr lang="en-US" altLang="zh-CN" sz="4100" dirty="0" err="1">
                <a:solidFill>
                  <a:schemeClr val="tx1"/>
                </a:solidFill>
              </a:rPr>
              <a:t>pp</a:t>
            </a:r>
            <a:r>
              <a:rPr lang="en-US" altLang="zh-CN" sz="4100" dirty="0">
                <a:solidFill>
                  <a:schemeClr val="tx1"/>
                </a:solidFill>
              </a:rPr>
              <a:t> J/</a:t>
            </a:r>
            <a:r>
              <a:rPr lang="el-GR" altLang="zh-CN" sz="4100" dirty="0">
                <a:solidFill>
                  <a:schemeClr val="tx1"/>
                </a:solidFill>
              </a:rPr>
              <a:t>ψ</a:t>
            </a:r>
            <a:r>
              <a:rPr lang="en-US" altLang="zh-CN" sz="4100" dirty="0">
                <a:solidFill>
                  <a:schemeClr val="tx1"/>
                </a:solidFill>
              </a:rPr>
              <a:t> Multiplicity Analysis</a:t>
            </a:r>
            <a:endParaRPr kumimoji="1" lang="en-US" altLang="zh-CN" sz="4100" dirty="0">
              <a:solidFill>
                <a:srgbClr val="000000"/>
              </a:solidFill>
            </a:endParaRPr>
          </a:p>
          <a:p>
            <a:endParaRPr kumimoji="1" lang="en-US" altLang="zh-CN" sz="2700" dirty="0">
              <a:solidFill>
                <a:srgbClr val="000000"/>
              </a:solidFill>
            </a:endParaRPr>
          </a:p>
          <a:p>
            <a:r>
              <a:rPr kumimoji="1" lang="en-US" altLang="zh-CN" sz="2700" dirty="0">
                <a:solidFill>
                  <a:srgbClr val="000000"/>
                </a:solidFill>
              </a:rPr>
              <a:t>PHENIX HI PWG Meeting</a:t>
            </a:r>
          </a:p>
          <a:p>
            <a:endParaRPr kumimoji="1" lang="en-US" altLang="zh-CN" sz="2700" dirty="0">
              <a:solidFill>
                <a:srgbClr val="000000"/>
              </a:solidFill>
            </a:endParaRPr>
          </a:p>
          <a:p>
            <a:r>
              <a:rPr kumimoji="1" lang="en-US" altLang="zh-CN" sz="2700" dirty="0">
                <a:solidFill>
                  <a:srgbClr val="000000"/>
                </a:solidFill>
              </a:rPr>
              <a:t>Zhaozhong Shi</a:t>
            </a:r>
          </a:p>
          <a:p>
            <a:endParaRPr kumimoji="1" lang="en-US" altLang="zh-CN" sz="2700" dirty="0">
              <a:solidFill>
                <a:srgbClr val="000000"/>
              </a:solidFill>
            </a:endParaRPr>
          </a:p>
          <a:p>
            <a:r>
              <a:rPr kumimoji="1" lang="en-US" altLang="zh-CN" sz="2700" dirty="0">
                <a:solidFill>
                  <a:srgbClr val="000000"/>
                </a:solidFill>
              </a:rPr>
              <a:t>Los Alamos National Laboratory</a:t>
            </a:r>
          </a:p>
          <a:p>
            <a:endParaRPr kumimoji="1" lang="en-US" altLang="zh-CN" sz="2700" dirty="0">
              <a:solidFill>
                <a:srgbClr val="000000"/>
              </a:solidFill>
            </a:endParaRPr>
          </a:p>
          <a:p>
            <a:r>
              <a:rPr kumimoji="1" lang="en-US" altLang="zh-CN" sz="2700" dirty="0">
                <a:solidFill>
                  <a:srgbClr val="000000"/>
                </a:solidFill>
              </a:rPr>
              <a:t>03/17/2022</a:t>
            </a:r>
            <a:endParaRPr kumimoji="1" lang="zh-CN" altLang="en-US" sz="2700" dirty="0">
              <a:solidFill>
                <a:srgbClr val="000000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1</a:t>
            </a:r>
            <a:endParaRPr kumimoji="1" lang="en-US" altLang="zh-CN" sz="1800" dirty="0"/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PHENIX PWG Meeting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5" name="图片 4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383E7-2B21-B740-A8C7-F3093EAC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9" y="2247103"/>
            <a:ext cx="5555973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5A458-60DC-0548-9F74-57D06DB5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62" y="1940912"/>
            <a:ext cx="3592286" cy="12801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721609-CB81-924A-ACCF-5FB123BB253D}"/>
              </a:ext>
            </a:extLst>
          </p:cNvPr>
          <p:cNvGrpSpPr/>
          <p:nvPr/>
        </p:nvGrpSpPr>
        <p:grpSpPr>
          <a:xfrm>
            <a:off x="387914" y="3227948"/>
            <a:ext cx="8304088" cy="2861662"/>
            <a:chOff x="517218" y="2852066"/>
            <a:chExt cx="11072117" cy="38155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CB3576-56DC-A943-984F-53F26DC0B6E4}"/>
                </a:ext>
              </a:extLst>
            </p:cNvPr>
            <p:cNvGrpSpPr/>
            <p:nvPr/>
          </p:nvGrpSpPr>
          <p:grpSpPr>
            <a:xfrm>
              <a:off x="517218" y="2852066"/>
              <a:ext cx="11072117" cy="3815548"/>
              <a:chOff x="517218" y="2893162"/>
              <a:chExt cx="11072117" cy="381554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49A03C2-E333-094B-9F0A-9EE62DCD0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218" y="2893162"/>
                <a:ext cx="11072117" cy="365596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00BBFE-01B8-9546-B5BF-DD806E3B9792}"/>
                  </a:ext>
                </a:extLst>
              </p:cNvPr>
              <p:cNvSpPr txBox="1"/>
              <p:nvPr/>
            </p:nvSpPr>
            <p:spPr>
              <a:xfrm>
                <a:off x="1065744" y="6308600"/>
                <a:ext cx="17914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/>
                  <a:t>Evt_Mult_FVTXS</a:t>
                </a:r>
                <a:endParaRPr lang="en-US" sz="135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88F880-22EB-A840-B11F-933B09B33EDD}"/>
                  </a:ext>
                </a:extLst>
              </p:cNvPr>
              <p:cNvSpPr txBox="1"/>
              <p:nvPr/>
            </p:nvSpPr>
            <p:spPr>
              <a:xfrm>
                <a:off x="1325366" y="5383657"/>
                <a:ext cx="153076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500-1000 kHz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3B13A5-0597-F14D-BB10-B22B6D0209CE}"/>
                  </a:ext>
                </a:extLst>
              </p:cNvPr>
              <p:cNvSpPr txBox="1"/>
              <p:nvPr/>
            </p:nvSpPr>
            <p:spPr>
              <a:xfrm>
                <a:off x="3964112" y="5383657"/>
                <a:ext cx="16483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1000-1500 kHz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40B9CA-0D53-2A49-A1E2-B812805A2A59}"/>
                  </a:ext>
                </a:extLst>
              </p:cNvPr>
              <p:cNvSpPr txBox="1"/>
              <p:nvPr/>
            </p:nvSpPr>
            <p:spPr>
              <a:xfrm>
                <a:off x="6602858" y="5341092"/>
                <a:ext cx="16483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1500-2000 kHz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928E3B-A81D-A84D-BB10-B428F201CC59}"/>
                  </a:ext>
                </a:extLst>
              </p:cNvPr>
              <p:cNvSpPr txBox="1"/>
              <p:nvPr/>
            </p:nvSpPr>
            <p:spPr>
              <a:xfrm>
                <a:off x="9399566" y="5294851"/>
                <a:ext cx="16483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2000-2500 kHz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AEC964-3C98-9D4F-A51C-E8F922A13DDC}"/>
                  </a:ext>
                </a:extLst>
              </p:cNvPr>
              <p:cNvSpPr txBox="1"/>
              <p:nvPr/>
            </p:nvSpPr>
            <p:spPr>
              <a:xfrm>
                <a:off x="3798824" y="6308601"/>
                <a:ext cx="17914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/>
                  <a:t>Evt_Mult_FVTXS</a:t>
                </a:r>
                <a:endParaRPr lang="en-US" sz="135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2A330-E511-7645-9478-6ADBC9E5AF3F}"/>
                  </a:ext>
                </a:extLst>
              </p:cNvPr>
              <p:cNvSpPr txBox="1"/>
              <p:nvPr/>
            </p:nvSpPr>
            <p:spPr>
              <a:xfrm>
                <a:off x="6666487" y="6308601"/>
                <a:ext cx="17914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/>
                  <a:t>Evt_Mult_FVTXS</a:t>
                </a:r>
                <a:endParaRPr lang="en-US" sz="135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51665F-1AA8-2E42-A8C1-4E530BB96B6C}"/>
                  </a:ext>
                </a:extLst>
              </p:cNvPr>
              <p:cNvSpPr txBox="1"/>
              <p:nvPr/>
            </p:nvSpPr>
            <p:spPr>
              <a:xfrm>
                <a:off x="9399566" y="6308601"/>
                <a:ext cx="17914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/>
                  <a:t>Evt_Mult_FVTXS</a:t>
                </a:r>
                <a:endParaRPr lang="en-US" sz="135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292014E-D4F8-AB43-B5BF-A53FBDF4A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736" y="4676375"/>
                <a:ext cx="10329289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F4535C-1F5D-C049-93A1-D62CE478AB84}"/>
                </a:ext>
              </a:extLst>
            </p:cNvPr>
            <p:cNvSpPr/>
            <p:nvPr/>
          </p:nvSpPr>
          <p:spPr>
            <a:xfrm>
              <a:off x="986319" y="4356243"/>
              <a:ext cx="10263883" cy="575353"/>
            </a:xfrm>
            <a:prstGeom prst="rect">
              <a:avLst/>
            </a:prstGeom>
            <a:solidFill>
              <a:srgbClr val="92D050">
                <a:alpha val="189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CA4BA-10A4-4047-AD27-382BE65BC609}"/>
              </a:ext>
            </a:extLst>
          </p:cNvPr>
          <p:cNvSpPr txBox="1"/>
          <p:nvPr/>
        </p:nvSpPr>
        <p:spPr>
          <a:xfrm>
            <a:off x="799507" y="4119460"/>
            <a:ext cx="8803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20% band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BAF33D5-90A4-8F4F-8222-FE0A75B4B494}"/>
              </a:ext>
            </a:extLst>
          </p:cNvPr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10</a:t>
            </a:r>
          </a:p>
        </p:txBody>
      </p:sp>
      <p:pic>
        <p:nvPicPr>
          <p:cNvPr id="22" name="图片 9" descr="LANL Logo.png">
            <a:extLst>
              <a:ext uri="{FF2B5EF4-FFF2-40B4-BE49-F238E27FC236}">
                <a16:creationId xmlns:a16="http://schemas.microsoft.com/office/drawing/2014/main" id="{74F69A50-0B3C-0644-939E-C19BAA7ED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27" name="图片 10" descr="PHENIX Logo.gif">
            <a:extLst>
              <a:ext uri="{FF2B5EF4-FFF2-40B4-BE49-F238E27FC236}">
                <a16:creationId xmlns:a16="http://schemas.microsoft.com/office/drawing/2014/main" id="{C048F920-ACD8-C549-BC5E-40790CF3E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542992C9-A18F-5F49-94D8-28421A32658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New Approach: BBC Rate Dependent Event Multiplicity Distributions 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557E9789-704F-724E-AE5C-0F8974AEA470}"/>
              </a:ext>
            </a:extLst>
          </p:cNvPr>
          <p:cNvSpPr txBox="1">
            <a:spLocks/>
          </p:cNvSpPr>
          <p:nvPr/>
        </p:nvSpPr>
        <p:spPr>
          <a:xfrm>
            <a:off x="0" y="666417"/>
            <a:ext cx="9031148" cy="1481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Study the event normalized </a:t>
            </a:r>
            <a:r>
              <a:rPr lang="en-US" sz="2000" dirty="0" err="1"/>
              <a:t>Evt_Mult_FVTX</a:t>
            </a:r>
            <a:r>
              <a:rPr lang="en-US" sz="2000" dirty="0"/>
              <a:t>/SVX distributions relative to the reference one from low BBC Rate runs (&lt;500kHz) 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New correction factor to be adopted for the final results and potentially reduce the systematic error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Not used currently for preliminary results</a:t>
            </a:r>
          </a:p>
          <a:p>
            <a:pPr lvl="1">
              <a:buFont typeface="Wingdings" pitchFamily="2" charset="2"/>
              <a:buChar char="à"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6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200" dirty="0"/>
              <a:t>Muon-FVTX Matching Correction on the Same Arm</a:t>
            </a:r>
            <a:endParaRPr lang="en-US" sz="32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11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117B544F-5E39-DF43-ACB7-7D73E8BB80B1}"/>
              </a:ext>
            </a:extLst>
          </p:cNvPr>
          <p:cNvSpPr txBox="1">
            <a:spLocks/>
          </p:cNvSpPr>
          <p:nvPr/>
        </p:nvSpPr>
        <p:spPr>
          <a:xfrm>
            <a:off x="7762563" y="5740958"/>
            <a:ext cx="3762980" cy="142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C4CB6F-04D3-BD41-AC79-C9651805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23" y="4470540"/>
            <a:ext cx="4881673" cy="11887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38294E-AF8C-AB43-8D7C-E2459F4F5AEA}"/>
              </a:ext>
            </a:extLst>
          </p:cNvPr>
          <p:cNvSpPr txBox="1"/>
          <p:nvPr/>
        </p:nvSpPr>
        <p:spPr>
          <a:xfrm>
            <a:off x="9198" y="5597565"/>
            <a:ext cx="8065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FVTX </a:t>
            </a:r>
            <a:r>
              <a:rPr lang="en-US" sz="2000" dirty="0" err="1"/>
              <a:t>tracklets</a:t>
            </a:r>
            <a:r>
              <a:rPr lang="en-US" sz="2000" dirty="0"/>
              <a:t> if from the muons in the </a:t>
            </a:r>
            <a:r>
              <a:rPr lang="en-US" sz="2000" dirty="0" err="1"/>
              <a:t>Evt_Mult_FVTX</a:t>
            </a:r>
            <a:r>
              <a:rPr lang="en-US" sz="2000" dirty="0"/>
              <a:t> 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fraction of over-subtraction - if more than 1 pair of dimuons ….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0F662E-8F82-7D42-BDD3-426DD618E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50" y="697549"/>
            <a:ext cx="8179100" cy="37432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9EC6B9-6028-EE42-AEEE-395AEC769AB2}"/>
              </a:ext>
            </a:extLst>
          </p:cNvPr>
          <p:cNvSpPr txBox="1"/>
          <p:nvPr/>
        </p:nvSpPr>
        <p:spPr>
          <a:xfrm>
            <a:off x="934666" y="2149233"/>
            <a:ext cx="17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Evt_Mult_FVTXS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13C78F-583C-1943-A87A-1C13FE0560E6}"/>
              </a:ext>
            </a:extLst>
          </p:cNvPr>
          <p:cNvSpPr txBox="1"/>
          <p:nvPr/>
        </p:nvSpPr>
        <p:spPr>
          <a:xfrm>
            <a:off x="3340608" y="2163810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Evt_Mult_FVTXS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dN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(Done in Event-by-event correction)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696E2-DC1C-004F-ABEC-24E2C3915A56}"/>
              </a:ext>
            </a:extLst>
          </p:cNvPr>
          <p:cNvSpPr txBox="1"/>
          <p:nvPr/>
        </p:nvSpPr>
        <p:spPr>
          <a:xfrm>
            <a:off x="6520789" y="1886811"/>
            <a:ext cx="208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Dimuon: </a:t>
            </a:r>
          </a:p>
          <a:p>
            <a:r>
              <a:rPr lang="en-US" dirty="0">
                <a:solidFill>
                  <a:srgbClr val="FF0000"/>
                </a:solidFill>
              </a:rPr>
              <a:t>associated FVTXs:  </a:t>
            </a:r>
            <a:r>
              <a:rPr lang="en-US" dirty="0" err="1">
                <a:solidFill>
                  <a:srgbClr val="FF0000"/>
                </a:solidFill>
              </a:rPr>
              <a:t>dN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6238CE-574D-6049-9D95-33AF39E2CA8E}"/>
              </a:ext>
            </a:extLst>
          </p:cNvPr>
          <p:cNvSpPr/>
          <p:nvPr/>
        </p:nvSpPr>
        <p:spPr>
          <a:xfrm>
            <a:off x="6852699" y="3624209"/>
            <a:ext cx="630195" cy="610295"/>
          </a:xfrm>
          <a:prstGeom prst="ellipse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1B37AB-F190-5143-83D8-64447B5BFE27}"/>
              </a:ext>
            </a:extLst>
          </p:cNvPr>
          <p:cNvSpPr/>
          <p:nvPr/>
        </p:nvSpPr>
        <p:spPr>
          <a:xfrm>
            <a:off x="3627588" y="3680373"/>
            <a:ext cx="630195" cy="610295"/>
          </a:xfrm>
          <a:prstGeom prst="ellipse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Modification on the FVTX </a:t>
            </a:r>
            <a:r>
              <a:rPr lang="en-US" sz="3800" dirty="0" err="1"/>
              <a:t>Tracklet</a:t>
            </a:r>
            <a:r>
              <a:rPr lang="en-US" sz="3800" dirty="0"/>
              <a:t> Multiplicity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12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7" y="710184"/>
            <a:ext cx="9151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There is an about p = 70% of probability that a muon matched to an FVTX </a:t>
            </a:r>
            <a:r>
              <a:rPr kumimoji="1" lang="en-US" altLang="zh-CN" sz="2000" dirty="0" err="1"/>
              <a:t>tracklet</a:t>
            </a:r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For the same arm, the average contribution of two muons from the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is given by the binominal distribution:</a:t>
            </a:r>
          </a:p>
          <a:p>
            <a:r>
              <a:rPr kumimoji="1" lang="en-US" altLang="zh-CN" sz="2000" dirty="0"/>
              <a:t>	&lt;</a:t>
            </a:r>
            <a:r>
              <a:rPr kumimoji="1" lang="el-GR" altLang="zh-CN" sz="2000" dirty="0"/>
              <a:t>Δ</a:t>
            </a:r>
            <a:r>
              <a:rPr kumimoji="1" lang="en-US" altLang="zh-CN" sz="2000" dirty="0"/>
              <a:t>N&gt; =  Np = 2 × 0.7 = 1.4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We need to apply this correction to dimuon sample of North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on FVTXN and South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on FVTXS by recalculation the multiplicity (FVTXN/S -&gt; FVTXN/S4)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9E50054-79B6-CC48-94D0-A77F11DC9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3" y="2673560"/>
            <a:ext cx="3811066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4A46C-A58C-DA45-9468-7C0B62D00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211" y="2642616"/>
            <a:ext cx="3811065" cy="36576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18E8C76-44ED-A841-9B0F-16B5533C7D70}"/>
              </a:ext>
            </a:extLst>
          </p:cNvPr>
          <p:cNvSpPr/>
          <p:nvPr/>
        </p:nvSpPr>
        <p:spPr>
          <a:xfrm>
            <a:off x="4271252" y="3767636"/>
            <a:ext cx="654714" cy="1407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B9C89-2763-2C49-8552-5A65A43BB0EA}"/>
              </a:ext>
            </a:extLst>
          </p:cNvPr>
          <p:cNvSpPr txBox="1"/>
          <p:nvPr/>
        </p:nvSpPr>
        <p:spPr>
          <a:xfrm>
            <a:off x="5474176" y="5175196"/>
            <a:ext cx="213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middle plot in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49937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Addition of </a:t>
            </a:r>
            <a:r>
              <a:rPr kumimoji="1" lang="en-US" altLang="zh-CN" sz="4000" dirty="0"/>
              <a:t>J/</a:t>
            </a:r>
            <a:r>
              <a:rPr kumimoji="1" lang="en-US" altLang="zh-CN" sz="4000" dirty="0" err="1"/>
              <a:t>ψ</a:t>
            </a:r>
            <a:r>
              <a:rPr kumimoji="1" lang="en-US" altLang="zh-CN" sz="4000" dirty="0"/>
              <a:t> Trigger Systematics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13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1945" y="685800"/>
            <a:ext cx="9151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Aside from MB trigger bias systematic, we also estimated the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trigger systematics due to the variation from multiplicity dependence 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We believe the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trigger will be around 85% ± 10%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Quote a systematic uncertainties of 10% for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trigger efficiency bias uncertainties </a:t>
            </a:r>
          </a:p>
        </p:txBody>
      </p:sp>
    </p:spTree>
    <p:extLst>
      <p:ext uri="{BB962C8B-B14F-4D97-AF65-F5344CB8AC3E}">
        <p14:creationId xmlns:p14="http://schemas.microsoft.com/office/powerpoint/2010/main" val="48581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Summary of Systematic Uncertainties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14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1A7C47-995E-6945-AED9-B494700A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79145"/>
              </p:ext>
            </p:extLst>
          </p:nvPr>
        </p:nvGraphicFramePr>
        <p:xfrm>
          <a:off x="877824" y="1397000"/>
          <a:ext cx="7388352" cy="3312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4176">
                  <a:extLst>
                    <a:ext uri="{9D8B030D-6E8A-4147-A177-3AD203B41FA5}">
                      <a16:colId xmlns:a16="http://schemas.microsoft.com/office/drawing/2014/main" val="1022096546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452719305"/>
                    </a:ext>
                  </a:extLst>
                </a:gridCol>
              </a:tblGrid>
              <a:tr h="5415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Sources of Systematic Errors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Systematic Uncertainties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25117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J/</a:t>
                      </a:r>
                      <a:r>
                        <a:rPr kumimoji="1" lang="en-US" altLang="zh-CN" sz="2000" dirty="0" err="1"/>
                        <a:t>ψ</a:t>
                      </a:r>
                      <a:r>
                        <a:rPr lang="en-US" sz="2000" dirty="0"/>
                        <a:t> Signal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92153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MB Trigger 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254080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J/</a:t>
                      </a:r>
                      <a:r>
                        <a:rPr kumimoji="1" lang="en-US" altLang="zh-CN" sz="2000" dirty="0" err="1"/>
                        <a:t>ψ</a:t>
                      </a:r>
                      <a:r>
                        <a:rPr lang="en-US" sz="2000" dirty="0"/>
                        <a:t> Trigger 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67735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Multiple Collision Modeling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362493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J/</a:t>
                      </a:r>
                      <a:r>
                        <a:rPr kumimoji="1" lang="en-US" altLang="zh-CN" sz="2000" dirty="0" err="1"/>
                        <a:t>ψ</a:t>
                      </a:r>
                      <a:r>
                        <a:rPr lang="en-US" sz="2000" dirty="0"/>
                        <a:t> Reconstruction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38434"/>
                  </a:ext>
                </a:extLst>
              </a:tr>
              <a:tr h="46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5218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1DDCDBD-7F14-AA44-B1F6-345095836B6C}"/>
              </a:ext>
            </a:extLst>
          </p:cNvPr>
          <p:cNvSpPr txBox="1"/>
          <p:nvPr/>
        </p:nvSpPr>
        <p:spPr>
          <a:xfrm>
            <a:off x="12192" y="54610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Quote a systematic uncertainties of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29.2%</a:t>
            </a:r>
            <a:r>
              <a:rPr kumimoji="1" lang="en-US" altLang="zh-CN" sz="2000" dirty="0"/>
              <a:t> all the data points in our final results </a:t>
            </a:r>
          </a:p>
        </p:txBody>
      </p:sp>
    </p:spTree>
    <p:extLst>
      <p:ext uri="{BB962C8B-B14F-4D97-AF65-F5344CB8AC3E}">
        <p14:creationId xmlns:p14="http://schemas.microsoft.com/office/powerpoint/2010/main" val="318053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Final Results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15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82880" y="2690336"/>
            <a:ext cx="950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700" b="1" dirty="0"/>
              <a:t>Preliminary Figures </a:t>
            </a:r>
          </a:p>
        </p:txBody>
      </p:sp>
    </p:spTree>
    <p:extLst>
      <p:ext uri="{BB962C8B-B14F-4D97-AF65-F5344CB8AC3E}">
        <p14:creationId xmlns:p14="http://schemas.microsoft.com/office/powerpoint/2010/main" val="83435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Preliminary Results – North </a:t>
            </a:r>
            <a:r>
              <a:rPr kumimoji="1" lang="en-US" altLang="zh-CN" sz="4000" dirty="0"/>
              <a:t>J/</a:t>
            </a:r>
            <a:r>
              <a:rPr kumimoji="1" lang="en-US" altLang="zh-CN" sz="4000" dirty="0" err="1"/>
              <a:t>ψ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16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85" y="5041767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Common scale for all plots in Y-axis: 0 – 18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 nominal values from better fit performance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Improved statistical due to more statistics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Better systematic uncertainties thanks to the improvement of the data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9BAA2-CCC4-A547-A51F-4CBC82BB0675}"/>
              </a:ext>
            </a:extLst>
          </p:cNvPr>
          <p:cNvSpPr txBox="1"/>
          <p:nvPr/>
        </p:nvSpPr>
        <p:spPr>
          <a:xfrm>
            <a:off x="3092983" y="4211110"/>
            <a:ext cx="3288144" cy="4770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Analysis Note Figure 75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77D8A55-A300-134D-A4B1-52AEAED0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7" y="957545"/>
            <a:ext cx="3239406" cy="310896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1BA9320-B3FA-9D47-A894-10FE961C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97" y="964187"/>
            <a:ext cx="3239406" cy="31089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755B466-0E16-A64F-B210-B90479C06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594" y="957545"/>
            <a:ext cx="323940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8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Preliminary Results – South </a:t>
            </a:r>
            <a:r>
              <a:rPr kumimoji="1" lang="en-US" altLang="zh-CN" sz="4000" dirty="0"/>
              <a:t>J/</a:t>
            </a:r>
            <a:r>
              <a:rPr kumimoji="1" lang="en-US" altLang="zh-CN" sz="4000" dirty="0" err="1"/>
              <a:t>ψ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17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7F804479-4DBC-3844-9988-F69861292FE3}"/>
              </a:ext>
            </a:extLst>
          </p:cNvPr>
          <p:cNvSpPr txBox="1"/>
          <p:nvPr/>
        </p:nvSpPr>
        <p:spPr>
          <a:xfrm>
            <a:off x="0" y="4995065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Similar results to the North J/</a:t>
            </a:r>
            <a:r>
              <a:rPr kumimoji="1" lang="en-US" altLang="zh-CN" sz="2000" dirty="0" err="1"/>
              <a:t>ψ</a:t>
            </a:r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 nominal values from better fit performance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Improved statistical due to more statistics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Better systematic uncertainties thanks to the improvement of the 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7AE2B-4AC5-A344-BC01-8B4A26A44314}"/>
              </a:ext>
            </a:extLst>
          </p:cNvPr>
          <p:cNvSpPr txBox="1"/>
          <p:nvPr/>
        </p:nvSpPr>
        <p:spPr>
          <a:xfrm>
            <a:off x="3092983" y="4293547"/>
            <a:ext cx="3288144" cy="4770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Analysis Note Figure 76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19239AA-D82E-214B-B026-97C80AFD6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44" y="993345"/>
            <a:ext cx="3239406" cy="310896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793AB9-4AC2-614F-A40A-DA253593B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97" y="1006763"/>
            <a:ext cx="3239406" cy="310896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C5DE0D6-5714-7B4E-A781-FA96AF725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099" y="1054457"/>
            <a:ext cx="323940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1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Preliminary Results – Plot Together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18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5124308"/>
            <a:ext cx="915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Overall good agreement for SVX in both north and south FVTX arms J/</a:t>
            </a:r>
            <a:r>
              <a:rPr kumimoji="1" lang="en-US" altLang="zh-CN" sz="2000" dirty="0" err="1"/>
              <a:t>ψ</a:t>
            </a:r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Different behavior for the same arm to opposite arm before corrections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Similar trends for North and South, which makes sense due to parity symmetry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4E2CDD-0A69-2C4C-9EFA-93C2A2C1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44" y="975277"/>
            <a:ext cx="3239406" cy="310896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EB59971-D3E4-2945-821C-D02831703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97" y="975277"/>
            <a:ext cx="3239406" cy="31089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EEEFB59-C260-4244-B900-9CC3D950C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907" y="975277"/>
            <a:ext cx="3239406" cy="3108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99A0AA-A3B4-7648-81A5-8360924BE7DA}"/>
              </a:ext>
            </a:extLst>
          </p:cNvPr>
          <p:cNvSpPr txBox="1"/>
          <p:nvPr/>
        </p:nvSpPr>
        <p:spPr>
          <a:xfrm>
            <a:off x="3092983" y="4293547"/>
            <a:ext cx="3288144" cy="4770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Analysis Note Figure 77</a:t>
            </a:r>
          </a:p>
        </p:txBody>
      </p:sp>
    </p:spTree>
    <p:extLst>
      <p:ext uri="{BB962C8B-B14F-4D97-AF65-F5344CB8AC3E}">
        <p14:creationId xmlns:p14="http://schemas.microsoft.com/office/powerpoint/2010/main" val="18565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Preliminary Results – Dimuon Subtracted North </a:t>
            </a:r>
            <a:r>
              <a:rPr kumimoji="1" lang="en-US" altLang="zh-CN" sz="3200" dirty="0"/>
              <a:t>J/</a:t>
            </a:r>
            <a:r>
              <a:rPr kumimoji="1" lang="en-US" altLang="zh-CN" sz="3200" dirty="0" err="1"/>
              <a:t>ψ</a:t>
            </a:r>
            <a:r>
              <a:rPr lang="en-US" sz="3200" dirty="0"/>
              <a:t> 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19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90D3591-4B32-E44F-95F0-80D6BE27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42" y="685800"/>
            <a:ext cx="4287449" cy="4114800"/>
          </a:xfrm>
          <a:prstGeom prst="rect">
            <a:avLst/>
          </a:prstGeom>
        </p:spPr>
      </p:pic>
      <p:sp>
        <p:nvSpPr>
          <p:cNvPr id="13" name="文本框 11">
            <a:extLst>
              <a:ext uri="{FF2B5EF4-FFF2-40B4-BE49-F238E27FC236}">
                <a16:creationId xmlns:a16="http://schemas.microsoft.com/office/drawing/2014/main" id="{0CD95F77-13DB-2947-AF61-DBD4A973CC3F}"/>
              </a:ext>
            </a:extLst>
          </p:cNvPr>
          <p:cNvSpPr txBox="1"/>
          <p:nvPr/>
        </p:nvSpPr>
        <p:spPr>
          <a:xfrm>
            <a:off x="-11945" y="5016401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 nominal values from better fit performance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Improved statistical due to more statistics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Better systematic uncertainties thanks to the improvement of the data analysis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Significantly better agreement between same and opposite arms after correction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1BCE03D-FCD5-9647-BBE9-436DC8E7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863" y="685800"/>
            <a:ext cx="4287449" cy="411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A06E11-B325-9348-A24B-B28089060575}"/>
              </a:ext>
            </a:extLst>
          </p:cNvPr>
          <p:cNvSpPr txBox="1"/>
          <p:nvPr/>
        </p:nvSpPr>
        <p:spPr>
          <a:xfrm>
            <a:off x="3092983" y="4600173"/>
            <a:ext cx="3288144" cy="4770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Analysis Note Figure 80</a:t>
            </a:r>
          </a:p>
        </p:txBody>
      </p:sp>
    </p:spTree>
    <p:extLst>
      <p:ext uri="{BB962C8B-B14F-4D97-AF65-F5344CB8AC3E}">
        <p14:creationId xmlns:p14="http://schemas.microsoft.com/office/powerpoint/2010/main" val="24775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kumimoji="1" lang="en-US" sz="4000" dirty="0"/>
              <a:t>Overview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2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8" name="文本框 11">
            <a:extLst>
              <a:ext uri="{FF2B5EF4-FFF2-40B4-BE49-F238E27FC236}">
                <a16:creationId xmlns:a16="http://schemas.microsoft.com/office/drawing/2014/main" id="{F93B25A6-A27A-E94F-B3A4-DE8C7F379A4F}"/>
              </a:ext>
            </a:extLst>
          </p:cNvPr>
          <p:cNvSpPr txBox="1"/>
          <p:nvPr/>
        </p:nvSpPr>
        <p:spPr>
          <a:xfrm>
            <a:off x="-11943" y="685800"/>
            <a:ext cx="50716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Improvement since last meeting: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Enhance dataset statistics for full 2015 </a:t>
            </a:r>
            <a:r>
              <a:rPr kumimoji="1" lang="en-US" altLang="zh-CN" sz="2000" dirty="0" err="1"/>
              <a:t>pp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dimuon</a:t>
            </a:r>
            <a:r>
              <a:rPr kumimoji="1" lang="en-US" altLang="zh-CN" sz="2000" dirty="0"/>
              <a:t> data sample 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Refine fit strategies </a:t>
            </a:r>
          </a:p>
          <a:p>
            <a:pPr lvl="1"/>
            <a:r>
              <a:rPr kumimoji="1" lang="en-US" altLang="zh-CN" sz="2000" dirty="0"/>
              <a:t>□   Converge the fits</a:t>
            </a:r>
          </a:p>
          <a:p>
            <a:pPr lvl="1"/>
            <a:r>
              <a:rPr kumimoji="1" lang="en-US" altLang="zh-CN" sz="2000" dirty="0"/>
              <a:t>□   Improve the fitting performance</a:t>
            </a:r>
          </a:p>
          <a:p>
            <a:pPr lvl="1"/>
            <a:r>
              <a:rPr kumimoji="1" lang="en-US" altLang="zh-CN" sz="2000" dirty="0"/>
              <a:t>□   Reduce signal extraction systematics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Estimate </a:t>
            </a:r>
            <a:r>
              <a:rPr kumimoji="1" lang="en-US" altLang="zh-CN" sz="2000" dirty="0" err="1"/>
              <a:t>muon</a:t>
            </a:r>
            <a:r>
              <a:rPr kumimoji="1" lang="en-US" altLang="zh-CN" sz="2000" dirty="0"/>
              <a:t> matching efficiency to the FVTX</a:t>
            </a:r>
          </a:p>
          <a:p>
            <a:pPr lvl="1"/>
            <a:r>
              <a:rPr kumimoji="1" lang="en-US" altLang="zh-CN" sz="2000" dirty="0"/>
              <a:t>□   Remove auto-correlation in the same FVTX arms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Include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trigger systematic uncertainties as an additional source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Improve double collision model estimation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Refresh the final results and update the analysis notes</a:t>
            </a:r>
          </a:p>
          <a:p>
            <a:pPr lvl="1"/>
            <a:r>
              <a:rPr kumimoji="1" lang="en-US" altLang="zh-CN" sz="2000" dirty="0"/>
              <a:t>□   Ready for preliminary to present in QM 2022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6E0DC4C-F03F-AC47-A95F-97DE95644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79" y="804476"/>
            <a:ext cx="419444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Preliminary Results – Dimuon Subtracted South </a:t>
            </a:r>
            <a:r>
              <a:rPr kumimoji="1" lang="en-US" altLang="zh-CN" sz="3200" dirty="0"/>
              <a:t>J/</a:t>
            </a:r>
            <a:r>
              <a:rPr kumimoji="1" lang="en-US" altLang="zh-CN" sz="3200" dirty="0" err="1"/>
              <a:t>ψ</a:t>
            </a:r>
            <a:r>
              <a:rPr lang="en-US" sz="3200" dirty="0"/>
              <a:t> 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20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A7D5306A-F77D-D643-976C-905E7F30CB23}"/>
              </a:ext>
            </a:extLst>
          </p:cNvPr>
          <p:cNvSpPr txBox="1"/>
          <p:nvPr/>
        </p:nvSpPr>
        <p:spPr>
          <a:xfrm>
            <a:off x="-11945" y="5016401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 nominal values from better fit performance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Improved statistical due to more statistics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Better systematic uncertainties thanks to the improvement of the data analysis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Significantly better agreement between same and opposite arms after correction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70F0E31-84E4-B841-BE8E-7DE7EEBE6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51" y="685800"/>
            <a:ext cx="4287449" cy="41148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23FBBB7-2CAC-1945-B4DF-A50BA9742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863" y="685800"/>
            <a:ext cx="4287449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B8D197-1873-B94C-A9B0-23AB4ADC785C}"/>
              </a:ext>
            </a:extLst>
          </p:cNvPr>
          <p:cNvSpPr txBox="1"/>
          <p:nvPr/>
        </p:nvSpPr>
        <p:spPr>
          <a:xfrm>
            <a:off x="3092983" y="4600173"/>
            <a:ext cx="3288144" cy="4770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Analysis Note Figure 81</a:t>
            </a:r>
          </a:p>
        </p:txBody>
      </p:sp>
    </p:spTree>
    <p:extLst>
      <p:ext uri="{BB962C8B-B14F-4D97-AF65-F5344CB8AC3E}">
        <p14:creationId xmlns:p14="http://schemas.microsoft.com/office/powerpoint/2010/main" val="135491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100" dirty="0"/>
              <a:t>Preliminary Results – Dimuon Subtracted Plot Together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21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33CAD1F3-B6E2-104B-B194-A2346E15408F}"/>
              </a:ext>
            </a:extLst>
          </p:cNvPr>
          <p:cNvSpPr txBox="1"/>
          <p:nvPr/>
        </p:nvSpPr>
        <p:spPr>
          <a:xfrm>
            <a:off x="-16643" y="5543561"/>
            <a:ext cx="915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Excellent agreement of the results between the same arm and opposite arm after applying the correction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E0FDBFC-B242-9D46-AEBE-E04DF06C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44" y="685800"/>
            <a:ext cx="4573279" cy="438912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50924AB-E02E-F848-B292-534A7C4F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335" y="685800"/>
            <a:ext cx="4573279" cy="4389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921A83-A2B8-BF41-8535-ADA160689E17}"/>
              </a:ext>
            </a:extLst>
          </p:cNvPr>
          <p:cNvSpPr txBox="1"/>
          <p:nvPr/>
        </p:nvSpPr>
        <p:spPr>
          <a:xfrm>
            <a:off x="2938595" y="5029931"/>
            <a:ext cx="3288144" cy="4770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Analysis Note Figure 82</a:t>
            </a:r>
          </a:p>
        </p:txBody>
      </p:sp>
    </p:spTree>
    <p:extLst>
      <p:ext uri="{BB962C8B-B14F-4D97-AF65-F5344CB8AC3E}">
        <p14:creationId xmlns:p14="http://schemas.microsoft.com/office/powerpoint/2010/main" val="408175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Additional </a:t>
            </a:r>
            <a:r>
              <a:rPr lang="en-US" sz="3800" dirty="0" err="1"/>
              <a:t>Matrials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22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82880" y="2690336"/>
            <a:ext cx="95097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500" b="1" dirty="0"/>
              <a:t>Supplementary Figure</a:t>
            </a:r>
          </a:p>
        </p:txBody>
      </p:sp>
    </p:spTree>
    <p:extLst>
      <p:ext uri="{BB962C8B-B14F-4D97-AF65-F5344CB8AC3E}">
        <p14:creationId xmlns:p14="http://schemas.microsoft.com/office/powerpoint/2010/main" val="67427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Comparison with Other Results – FVTXN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23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5613666"/>
            <a:ext cx="915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Overall very good agreement with STAR published results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Include theoretical calculations as well?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F9C99-7E54-8D4C-A6A3-13E2C8984454}"/>
              </a:ext>
            </a:extLst>
          </p:cNvPr>
          <p:cNvSpPr txBox="1"/>
          <p:nvPr/>
        </p:nvSpPr>
        <p:spPr>
          <a:xfrm>
            <a:off x="2274639" y="5182779"/>
            <a:ext cx="4406577" cy="4308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STAR Reference: PLB 786 (2018)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4FCD-E1F1-234D-AA74-EBC550E0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800"/>
            <a:ext cx="4573279" cy="438912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8C5D4C4-F1DF-B34D-9ACA-327E6FE61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46" y="690961"/>
            <a:ext cx="45732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6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Comparison with Other Results – FVTXS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24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5613666"/>
            <a:ext cx="915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Overall very good agreement with STAR published results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Include theoretical calculations as well?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F9C99-7E54-8D4C-A6A3-13E2C8984454}"/>
              </a:ext>
            </a:extLst>
          </p:cNvPr>
          <p:cNvSpPr txBox="1"/>
          <p:nvPr/>
        </p:nvSpPr>
        <p:spPr>
          <a:xfrm>
            <a:off x="2274639" y="5182779"/>
            <a:ext cx="4406577" cy="4308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STAR Reference: PLB 786 (2018)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2233CDB-DE8E-F644-8D4E-BA42B7FC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800"/>
            <a:ext cx="4573279" cy="43891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3E9F5B-3544-B041-BB0F-5598DB5A1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665" y="685800"/>
            <a:ext cx="45732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7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Comparison with Other Results – SVX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25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5613666"/>
            <a:ext cx="915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Overall very good agreement with STAR published results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Include theoretical calculations as well?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F9C99-7E54-8D4C-A6A3-13E2C8984454}"/>
              </a:ext>
            </a:extLst>
          </p:cNvPr>
          <p:cNvSpPr txBox="1"/>
          <p:nvPr/>
        </p:nvSpPr>
        <p:spPr>
          <a:xfrm>
            <a:off x="2274639" y="5182779"/>
            <a:ext cx="4406577" cy="4308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STAR Reference: PLB 786 (2018)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E5A364E-CC72-B648-93A8-9429FAC1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84" y="688098"/>
            <a:ext cx="4573279" cy="43891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A06E8B9-3FE5-5F4C-9819-F6684AADB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32" y="675906"/>
            <a:ext cx="45732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Summary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26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52" y="685800"/>
            <a:ext cx="9155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A lot of improvements have occurred over the last week</a:t>
            </a:r>
          </a:p>
          <a:p>
            <a:pPr lvl="1"/>
            <a:r>
              <a:rPr kumimoji="1" lang="en-US" altLang="zh-CN" sz="2000" dirty="0"/>
              <a:t>□   Increase the data sample statistics by a factor of 3</a:t>
            </a:r>
          </a:p>
          <a:p>
            <a:pPr lvl="1"/>
            <a:r>
              <a:rPr kumimoji="1" lang="en-US" altLang="zh-CN" sz="2000" dirty="0"/>
              <a:t>□   Improve of </a:t>
            </a:r>
            <a:r>
              <a:rPr kumimoji="1" lang="en-US" altLang="zh-CN" sz="2000" dirty="0" err="1"/>
              <a:t>unbinned</a:t>
            </a:r>
            <a:r>
              <a:rPr kumimoji="1" lang="en-US" altLang="zh-CN" sz="2000" dirty="0"/>
              <a:t> fits performance </a:t>
            </a:r>
          </a:p>
          <a:p>
            <a:pPr lvl="1"/>
            <a:r>
              <a:rPr kumimoji="1" lang="en-US" altLang="zh-CN" sz="2000" dirty="0"/>
              <a:t>□   Revisit the double collision model and better understand the systematics</a:t>
            </a:r>
          </a:p>
          <a:p>
            <a:pPr lvl="1"/>
            <a:r>
              <a:rPr kumimoji="1" lang="en-US" altLang="zh-CN" sz="2000" dirty="0"/>
              <a:t>□   Including J/</a:t>
            </a:r>
            <a:r>
              <a:rPr kumimoji="1" lang="en-US" altLang="zh-CN" sz="2000" dirty="0" err="1"/>
              <a:t>ψ</a:t>
            </a:r>
            <a:r>
              <a:rPr lang="en-US" sz="2000" dirty="0"/>
              <a:t> trigger efficiency bias systematic uncertainties </a:t>
            </a:r>
          </a:p>
          <a:p>
            <a:pPr lvl="1"/>
            <a:r>
              <a:rPr kumimoji="1" lang="en-US" altLang="zh-CN" sz="2000" dirty="0"/>
              <a:t>□   Apply corrections to remove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decay muons contributing to the same arm </a:t>
            </a:r>
          </a:p>
          <a:p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Improve the nominal results as well as the statistical and systematic uncertainties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Obtain consistent results of same and opposite arms after the subtraction of dimuon </a:t>
            </a:r>
            <a:r>
              <a:rPr kumimoji="1" lang="en-US" altLang="zh-CN" sz="2000" dirty="0" err="1"/>
              <a:t>tracklets</a:t>
            </a:r>
            <a:r>
              <a:rPr kumimoji="1" lang="en-US" altLang="zh-CN" sz="2000" dirty="0"/>
              <a:t> on muon-FVTX matching to remove auto-correlation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Update the analysis notes to make it more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</a:rPr>
              <a:t>Request preliminary for Quark Matter 2022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384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Enhancement of Statistics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3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714220"/>
            <a:ext cx="9151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Previously we use the wrong dimuon triggered  sample, which is not complete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Current, we are using the correct sample, which corresponds to an 3× enhancement of the statistics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events: 16419 -&gt;  49320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We also fix the number of good runs, now the North has 524 good runs and South has 549 good runs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CFE57DD-A130-9044-9CC6-2B4EA41AE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78" y="2689352"/>
            <a:ext cx="3784600" cy="363220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1190041-D306-AD43-BCC4-C6173ED75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478" y="2677160"/>
            <a:ext cx="381106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5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/>
              <a:t>Fitting Improvement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4B9D7C3-EECD-1D44-9E4B-90B5C978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4" y="2747772"/>
            <a:ext cx="4001618" cy="384048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F98F662-9A31-CF4E-B94F-FBE36849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37" y="2845935"/>
            <a:ext cx="4001619" cy="384048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184E03F6-DE02-9D4D-A5B8-F4370CBDD10C}"/>
              </a:ext>
            </a:extLst>
          </p:cNvPr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4</a:t>
            </a:r>
            <a:endParaRPr kumimoji="1" lang="en-US" altLang="zh-CN" sz="1800" dirty="0"/>
          </a:p>
        </p:txBody>
      </p:sp>
      <p:pic>
        <p:nvPicPr>
          <p:cNvPr id="14" name="图片 9" descr="LANL Logo.png">
            <a:extLst>
              <a:ext uri="{FF2B5EF4-FFF2-40B4-BE49-F238E27FC236}">
                <a16:creationId xmlns:a16="http://schemas.microsoft.com/office/drawing/2014/main" id="{78608F59-AA07-AB4A-A35D-84BC76F2D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5" name="图片 10" descr="PHENIX Logo.gif">
            <a:extLst>
              <a:ext uri="{FF2B5EF4-FFF2-40B4-BE49-F238E27FC236}">
                <a16:creationId xmlns:a16="http://schemas.microsoft.com/office/drawing/2014/main" id="{32A01944-6AF8-9445-9DE7-2F518D849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7" name="文本框 11">
            <a:extLst>
              <a:ext uri="{FF2B5EF4-FFF2-40B4-BE49-F238E27FC236}">
                <a16:creationId xmlns:a16="http://schemas.microsoft.com/office/drawing/2014/main" id="{3C8BE59F-3F9F-8640-B8F5-810585BBC2F7}"/>
              </a:ext>
            </a:extLst>
          </p:cNvPr>
          <p:cNvSpPr txBox="1"/>
          <p:nvPr/>
        </p:nvSpPr>
        <p:spPr>
          <a:xfrm>
            <a:off x="-16631" y="686661"/>
            <a:ext cx="9155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Improvement of fitting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Signal model: change double crystal ball -&gt; single crystal ball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/>
              <a:t>Fit convergence and closure verified 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err="1"/>
              <a:t>Refering</a:t>
            </a:r>
            <a:r>
              <a:rPr kumimoji="1" lang="en-US" altLang="zh-CN" sz="2000" dirty="0"/>
              <a:t> to the published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analysis: improve the fit by first fitting the inclusive north and south FVTX J/</a:t>
            </a:r>
            <a:r>
              <a:rPr kumimoji="1" lang="en-US" altLang="zh-CN" sz="2000" dirty="0" err="1"/>
              <a:t>ψ</a:t>
            </a:r>
            <a:r>
              <a:rPr kumimoji="1" lang="en-US" altLang="zh-CN" sz="2000" dirty="0"/>
              <a:t> distributions and then fix </a:t>
            </a:r>
            <a:r>
              <a:rPr kumimoji="1" lang="el-GR" altLang="zh-CN" sz="2000" dirty="0"/>
              <a:t>α</a:t>
            </a:r>
            <a:r>
              <a:rPr kumimoji="1" lang="en-US" altLang="zh-CN" sz="2000" dirty="0"/>
              <a:t> and n of the CB to fit the multiplicity bins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4FAFA5-46F4-E74E-B4D5-D7271DA4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090" y="2247003"/>
            <a:ext cx="4185920" cy="731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187864-412C-524C-8433-3537BF2F6107}"/>
                  </a:ext>
                </a:extLst>
              </p14:cNvPr>
              <p14:cNvContentPartPr/>
              <p14:nvPr/>
            </p14:nvContentPartPr>
            <p14:xfrm>
              <a:off x="3562464" y="2556432"/>
              <a:ext cx="362520" cy="167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187864-412C-524C-8433-3537BF2F61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3824" y="2547792"/>
                <a:ext cx="380160" cy="1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51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North J/</a:t>
            </a:r>
            <a:r>
              <a:rPr kumimoji="1" lang="en-US" altLang="zh-CN" sz="4000" dirty="0" err="1"/>
              <a:t>ψ</a:t>
            </a:r>
            <a:r>
              <a:rPr lang="en-US" altLang="zh-CN" sz="3800" dirty="0"/>
              <a:t> Fit Results for FVTXN </a:t>
            </a:r>
            <a:r>
              <a:rPr lang="en-US" altLang="zh-CN" sz="3800" dirty="0" err="1"/>
              <a:t>N</a:t>
            </a:r>
            <a:r>
              <a:rPr lang="en-US" altLang="zh-CN" sz="3800" baseline="-25000" dirty="0" err="1"/>
              <a:t>ch</a:t>
            </a:r>
            <a:r>
              <a:rPr lang="en-US" altLang="zh-CN" sz="3800" baseline="-25000" dirty="0"/>
              <a:t> </a:t>
            </a:r>
            <a:r>
              <a:rPr lang="en-US" altLang="zh-CN" sz="3800" dirty="0"/>
              <a:t>= 1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5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1944" y="5001161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The fit looks reasonable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Unit pull is obtained</a:t>
            </a:r>
          </a:p>
          <a:p>
            <a:pPr lvl="1"/>
            <a:r>
              <a:rPr kumimoji="1" lang="en-US" altLang="zh-CN" sz="2000" dirty="0"/>
              <a:t> -&gt; Closure test passed</a:t>
            </a:r>
          </a:p>
          <a:p>
            <a:pPr lvl="1"/>
            <a:r>
              <a:rPr kumimoji="1" lang="en-US" altLang="zh-CN" sz="2000" dirty="0"/>
              <a:t> -&gt; Correct estimation of the signal raw yield mean and error from the </a:t>
            </a:r>
            <a:r>
              <a:rPr kumimoji="1" lang="en-US" altLang="zh-CN" sz="2000" dirty="0" err="1"/>
              <a:t>unbinned</a:t>
            </a:r>
            <a:r>
              <a:rPr kumimoji="1" lang="en-US" altLang="zh-CN" sz="2000" dirty="0"/>
              <a:t> fit</a:t>
            </a:r>
            <a:endParaRPr kumimoji="1" lang="zh-CN" altLang="en-US" sz="20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5132759-01BC-D349-BE27-E2418FE7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84" y="681842"/>
            <a:ext cx="4245090" cy="36576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4438B7-33B5-C348-B3BC-AF8834F67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" y="703178"/>
            <a:ext cx="45732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North J/</a:t>
            </a:r>
            <a:r>
              <a:rPr kumimoji="1" lang="en-US" altLang="zh-CN" sz="4000" dirty="0" err="1"/>
              <a:t>ψ</a:t>
            </a:r>
            <a:r>
              <a:rPr lang="en-US" altLang="zh-CN" sz="3800" dirty="0"/>
              <a:t> Fit Results for FVTXS </a:t>
            </a:r>
            <a:r>
              <a:rPr lang="en-US" altLang="zh-CN" sz="3800" dirty="0" err="1"/>
              <a:t>N</a:t>
            </a:r>
            <a:r>
              <a:rPr lang="en-US" altLang="zh-CN" sz="3800" baseline="-25000" dirty="0" err="1"/>
              <a:t>ch</a:t>
            </a:r>
            <a:r>
              <a:rPr lang="en-US" altLang="zh-CN" sz="3800" baseline="-25000" dirty="0"/>
              <a:t> </a:t>
            </a:r>
            <a:r>
              <a:rPr lang="en-US" altLang="zh-CN" sz="3800" dirty="0"/>
              <a:t>= 1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6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05C0281-2D2A-104F-890B-D4D15FC9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836" y="685800"/>
            <a:ext cx="4245090" cy="3657600"/>
          </a:xfrm>
          <a:prstGeom prst="rect">
            <a:avLst/>
          </a:prstGeom>
        </p:spPr>
      </p:pic>
      <p:sp>
        <p:nvSpPr>
          <p:cNvPr id="13" name="文本框 11">
            <a:extLst>
              <a:ext uri="{FF2B5EF4-FFF2-40B4-BE49-F238E27FC236}">
                <a16:creationId xmlns:a16="http://schemas.microsoft.com/office/drawing/2014/main" id="{2ABF4BBE-8C75-4347-ADDA-477BD89E19FD}"/>
              </a:ext>
            </a:extLst>
          </p:cNvPr>
          <p:cNvSpPr txBox="1"/>
          <p:nvPr/>
        </p:nvSpPr>
        <p:spPr>
          <a:xfrm>
            <a:off x="-11944" y="5001161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Again, the fit looks reasonable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Unit pull is obtained</a:t>
            </a:r>
          </a:p>
          <a:p>
            <a:pPr lvl="1"/>
            <a:r>
              <a:rPr kumimoji="1" lang="en-US" altLang="zh-CN" sz="2000" dirty="0"/>
              <a:t> -&gt; Closure test passed</a:t>
            </a:r>
          </a:p>
          <a:p>
            <a:pPr lvl="1"/>
            <a:r>
              <a:rPr kumimoji="1" lang="en-US" altLang="zh-CN" sz="2000" dirty="0"/>
              <a:t> -&gt; Correct estimation of the signal raw yield mean and error from the </a:t>
            </a:r>
            <a:r>
              <a:rPr kumimoji="1" lang="en-US" altLang="zh-CN" sz="2000" dirty="0" err="1"/>
              <a:t>unbinned</a:t>
            </a:r>
            <a:r>
              <a:rPr kumimoji="1" lang="en-US" altLang="zh-CN" sz="2000" dirty="0"/>
              <a:t> fit</a:t>
            </a:r>
            <a:endParaRPr kumimoji="1" lang="zh-CN" altLang="en-US" sz="20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6524129-FCB4-B44D-AE37-0D9A07D03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4" y="685800"/>
            <a:ext cx="45732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6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North J/</a:t>
            </a:r>
            <a:r>
              <a:rPr kumimoji="1" lang="en-US" altLang="zh-CN" sz="4000" dirty="0" err="1"/>
              <a:t>ψ</a:t>
            </a:r>
            <a:r>
              <a:rPr lang="en-US" altLang="zh-CN" sz="3800" dirty="0"/>
              <a:t> Fit Results for SVX </a:t>
            </a:r>
            <a:r>
              <a:rPr lang="en-US" altLang="zh-CN" sz="3800" dirty="0" err="1"/>
              <a:t>N</a:t>
            </a:r>
            <a:r>
              <a:rPr lang="en-US" altLang="zh-CN" sz="3800" baseline="-25000" dirty="0" err="1"/>
              <a:t>ch</a:t>
            </a:r>
            <a:r>
              <a:rPr lang="en-US" altLang="zh-CN" sz="3800" baseline="-25000" dirty="0"/>
              <a:t> </a:t>
            </a:r>
            <a:r>
              <a:rPr lang="en-US" altLang="zh-CN" sz="3800" dirty="0"/>
              <a:t>= 1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7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F81ADD76-B9F4-4F41-AF0B-D97C89E52070}"/>
              </a:ext>
            </a:extLst>
          </p:cNvPr>
          <p:cNvSpPr txBox="1"/>
          <p:nvPr/>
        </p:nvSpPr>
        <p:spPr>
          <a:xfrm>
            <a:off x="-11944" y="5001161"/>
            <a:ext cx="9151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Again, the fit looks reasonable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Unit pull is obtained</a:t>
            </a:r>
          </a:p>
          <a:p>
            <a:pPr lvl="1"/>
            <a:r>
              <a:rPr kumimoji="1" lang="en-US" altLang="zh-CN" sz="2000" dirty="0"/>
              <a:t> -&gt; Closure test passed</a:t>
            </a:r>
          </a:p>
          <a:p>
            <a:pPr lvl="1"/>
            <a:r>
              <a:rPr kumimoji="1" lang="en-US" altLang="zh-CN" sz="2000" dirty="0"/>
              <a:t> -&gt; Correct estimation of the signal raw yield mean and error from the </a:t>
            </a:r>
            <a:r>
              <a:rPr kumimoji="1" lang="en-US" altLang="zh-CN" sz="2000" dirty="0" err="1"/>
              <a:t>unbinned</a:t>
            </a:r>
            <a:r>
              <a:rPr kumimoji="1" lang="en-US" altLang="zh-CN" sz="2000" dirty="0"/>
              <a:t> fit</a:t>
            </a:r>
            <a:endParaRPr kumimoji="1" lang="zh-CN" altLang="en-US" sz="20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3CBF22-4649-C440-BDD4-7A0986C15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41" y="809399"/>
            <a:ext cx="4245090" cy="36576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02C9964-7B5A-5847-83DB-548B49283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" y="685800"/>
            <a:ext cx="45732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6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800" dirty="0"/>
              <a:t>Fit Systematic Uncertainties Revisit</a:t>
            </a:r>
            <a:endParaRPr lang="en-US" sz="3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8</a:t>
            </a:r>
            <a:endParaRPr kumimoji="1" lang="en-US" altLang="zh-CN" sz="1800" dirty="0"/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685800"/>
            <a:ext cx="9151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Change the variation of fits from single crystal ball to Johnson SU function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endParaRPr kumimoji="1" lang="en-US" altLang="zh-CN" sz="2000" dirty="0"/>
          </a:p>
          <a:p>
            <a:endParaRPr kumimoji="1" lang="en-US" altLang="zh-CN" sz="2000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Potentially can use single Gaussian as variation as well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/>
              <a:t>Significantly reduce fit systematic uncertainties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DBE4F-1F02-BE45-B45E-A8BD7828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408" y="1073849"/>
            <a:ext cx="5881256" cy="9144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3F3781B-3223-934F-9004-43DF54B9F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" y="2632519"/>
            <a:ext cx="3144130" cy="301752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4F7671A-68A4-7E41-B235-9DF2225C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619" y="2625281"/>
            <a:ext cx="3144129" cy="301752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E3211E5-C4C3-B140-B947-1CCA6914A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184" y="2625281"/>
            <a:ext cx="3144129" cy="3017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005A23-EA51-0242-A922-26A8D1E75282}"/>
              </a:ext>
            </a:extLst>
          </p:cNvPr>
          <p:cNvSpPr txBox="1"/>
          <p:nvPr/>
        </p:nvSpPr>
        <p:spPr>
          <a:xfrm>
            <a:off x="21104" y="5761458"/>
            <a:ext cx="91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Here, as preliminary results, we quote a 10% systematic uncertainties for the fits </a:t>
            </a:r>
          </a:p>
        </p:txBody>
      </p:sp>
    </p:spTree>
    <p:extLst>
      <p:ext uri="{BB962C8B-B14F-4D97-AF65-F5344CB8AC3E}">
        <p14:creationId xmlns:p14="http://schemas.microsoft.com/office/powerpoint/2010/main" val="236424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3BAF33D5-90A4-8F4F-8222-FE0A75B4B494}"/>
              </a:ext>
            </a:extLst>
          </p:cNvPr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/>
              <a:t>9</a:t>
            </a:r>
          </a:p>
        </p:txBody>
      </p:sp>
      <p:pic>
        <p:nvPicPr>
          <p:cNvPr id="22" name="图片 9" descr="LANL Logo.png">
            <a:extLst>
              <a:ext uri="{FF2B5EF4-FFF2-40B4-BE49-F238E27FC236}">
                <a16:creationId xmlns:a16="http://schemas.microsoft.com/office/drawing/2014/main" id="{74F69A50-0B3C-0644-939E-C19BAA7E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27" name="图片 10" descr="PHENIX Logo.gif">
            <a:extLst>
              <a:ext uri="{FF2B5EF4-FFF2-40B4-BE49-F238E27FC236}">
                <a16:creationId xmlns:a16="http://schemas.microsoft.com/office/drawing/2014/main" id="{C048F920-ACD8-C549-BC5E-40790CF3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542992C9-A18F-5F49-94D8-28421A32658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Double Collision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2CA8-D922-C14E-A35B-D9B3765C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" y="652638"/>
            <a:ext cx="9103424" cy="1876438"/>
          </a:xfrm>
        </p:spPr>
        <p:txBody>
          <a:bodyPr>
            <a:noAutofit/>
          </a:bodyPr>
          <a:lstStyle/>
          <a:p>
            <a:r>
              <a:rPr lang="en-US" sz="2000" dirty="0"/>
              <a:t>Study the sensitivity of the 1</a:t>
            </a:r>
            <a:r>
              <a:rPr lang="en-US" sz="2000" baseline="30000" dirty="0"/>
              <a:t>st</a:t>
            </a:r>
            <a:r>
              <a:rPr lang="en-US" sz="2000" dirty="0"/>
              <a:t> empty/no-hit bin in the reference low BBC rate </a:t>
            </a:r>
            <a:r>
              <a:rPr lang="en-US" sz="2000" dirty="0" err="1"/>
              <a:t>Evt_Mult_FVTX</a:t>
            </a:r>
            <a:r>
              <a:rPr lang="en-US" sz="2000" dirty="0"/>
              <a:t>/SVX</a:t>
            </a:r>
          </a:p>
          <a:p>
            <a:r>
              <a:rPr lang="en-US" sz="2000" dirty="0"/>
              <a:t>Removed the 1</a:t>
            </a:r>
            <a:r>
              <a:rPr lang="en-US" sz="2000" baseline="30000" dirty="0"/>
              <a:t>st</a:t>
            </a:r>
            <a:r>
              <a:rPr lang="en-US" sz="2000" dirty="0"/>
              <a:t> empty bin counts in the normalization, but still used it to calculate PDF2_model  - </a:t>
            </a:r>
            <a:r>
              <a:rPr lang="en-US" sz="2000" dirty="0">
                <a:solidFill>
                  <a:srgbClr val="FF0000"/>
                </a:solidFill>
              </a:rPr>
              <a:t>overall scale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85C87-A78A-8E4E-BCF0-D337A7E6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22801" y="191379"/>
            <a:ext cx="3881766" cy="7589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51725C-C5DF-E149-99EF-5DC34066337E}"/>
              </a:ext>
            </a:extLst>
          </p:cNvPr>
          <p:cNvSpPr txBox="1"/>
          <p:nvPr/>
        </p:nvSpPr>
        <p:spPr>
          <a:xfrm>
            <a:off x="0" y="5927023"/>
            <a:ext cx="910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 better agreement after removing the zero multiplicity bin</a:t>
            </a:r>
          </a:p>
        </p:txBody>
      </p:sp>
    </p:spTree>
    <p:extLst>
      <p:ext uri="{BB962C8B-B14F-4D97-AF65-F5344CB8AC3E}">
        <p14:creationId xmlns:p14="http://schemas.microsoft.com/office/powerpoint/2010/main" val="418589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23500</TotalTime>
  <Words>1313</Words>
  <Application>Microsoft Macintosh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主题</vt:lpstr>
      <vt:lpstr>PHENIX PWG Meeting</vt:lpstr>
      <vt:lpstr>Overview</vt:lpstr>
      <vt:lpstr>Enhancement of Statistics</vt:lpstr>
      <vt:lpstr>Fitting Improvement</vt:lpstr>
      <vt:lpstr>North J/ψ Fit Results for FVTXN Nch = 1</vt:lpstr>
      <vt:lpstr>North J/ψ Fit Results for FVTXS Nch = 1</vt:lpstr>
      <vt:lpstr>North J/ψ Fit Results for SVX Nch = 1</vt:lpstr>
      <vt:lpstr>Fit Systematic Uncertainties Revisit</vt:lpstr>
      <vt:lpstr>PowerPoint Presentation</vt:lpstr>
      <vt:lpstr>PowerPoint Presentation</vt:lpstr>
      <vt:lpstr>Muon-FVTX Matching Correction on the Same Arm</vt:lpstr>
      <vt:lpstr>Modification on the FVTX Tracklet Multiplicity</vt:lpstr>
      <vt:lpstr>Addition of J/ψ Trigger Systematics</vt:lpstr>
      <vt:lpstr>Summary of Systematic Uncertainties</vt:lpstr>
      <vt:lpstr>Final Results</vt:lpstr>
      <vt:lpstr>Preliminary Results – North J/ψ</vt:lpstr>
      <vt:lpstr>Preliminary Results – South J/ψ</vt:lpstr>
      <vt:lpstr>Preliminary Results – Plot Together</vt:lpstr>
      <vt:lpstr>Preliminary Results – Dimuon Subtracted North J/ψ </vt:lpstr>
      <vt:lpstr>Preliminary Results – Dimuon Subtracted South J/ψ </vt:lpstr>
      <vt:lpstr>Preliminary Results – Dimuon Subtracted Plot Together</vt:lpstr>
      <vt:lpstr>Additional Matrials</vt:lpstr>
      <vt:lpstr>Comparison with Other Results – FVTXN</vt:lpstr>
      <vt:lpstr>Comparison with Other Results – FVTXS</vt:lpstr>
      <vt:lpstr>Comparison with Other Results – SVX</vt:lpstr>
      <vt:lpstr>Summary</vt:lpstr>
    </vt:vector>
  </TitlesOfParts>
  <Company>LBL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Shi, Zhaozhong</cp:lastModifiedBy>
  <cp:revision>830</cp:revision>
  <cp:lastPrinted>2022-03-10T02:43:57Z</cp:lastPrinted>
  <dcterms:created xsi:type="dcterms:W3CDTF">2018-03-22T19:32:59Z</dcterms:created>
  <dcterms:modified xsi:type="dcterms:W3CDTF">2022-03-17T08:40:41Z</dcterms:modified>
</cp:coreProperties>
</file>