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559" r:id="rId2"/>
    <p:sldId id="517" r:id="rId3"/>
    <p:sldId id="519" r:id="rId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B000"/>
    <a:srgbClr val="FF40FF"/>
    <a:srgbClr val="FFD72B"/>
    <a:srgbClr val="FFE4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4626" autoAdjust="0"/>
  </p:normalViewPr>
  <p:slideViewPr>
    <p:cSldViewPr snapToGrid="0" snapToObjects="1">
      <p:cViewPr varScale="1">
        <p:scale>
          <a:sx n="121" d="100"/>
          <a:sy n="121" d="100"/>
        </p:scale>
        <p:origin x="8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6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A3CF-5E08-0C45-958C-9A01FFE00833}" type="datetimeFigureOut">
              <a:rPr kumimoji="1" lang="zh-CN" altLang="en-US" smtClean="0"/>
              <a:t>2023/8/26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A59A-4F3E-5F44-917C-5B6D56EA5E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480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A3CF-5E08-0C45-958C-9A01FFE00833}" type="datetimeFigureOut">
              <a:rPr kumimoji="1" lang="zh-CN" altLang="en-US" smtClean="0"/>
              <a:t>2023/8/26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A59A-4F3E-5F44-917C-5B6D56EA5E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93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A3CF-5E08-0C45-958C-9A01FFE00833}" type="datetimeFigureOut">
              <a:rPr kumimoji="1" lang="zh-CN" altLang="en-US" smtClean="0"/>
              <a:t>2023/8/26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A59A-4F3E-5F44-917C-5B6D56EA5E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811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A3CF-5E08-0C45-958C-9A01FFE00833}" type="datetimeFigureOut">
              <a:rPr kumimoji="1" lang="zh-CN" altLang="en-US" smtClean="0"/>
              <a:t>2023/8/26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A59A-4F3E-5F44-917C-5B6D56EA5E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068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A3CF-5E08-0C45-958C-9A01FFE00833}" type="datetimeFigureOut">
              <a:rPr kumimoji="1" lang="zh-CN" altLang="en-US" smtClean="0"/>
              <a:t>2023/8/26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A59A-4F3E-5F44-917C-5B6D56EA5E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078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A3CF-5E08-0C45-958C-9A01FFE00833}" type="datetimeFigureOut">
              <a:rPr kumimoji="1" lang="zh-CN" altLang="en-US" smtClean="0"/>
              <a:t>2023/8/26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A59A-4F3E-5F44-917C-5B6D56EA5E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7392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A3CF-5E08-0C45-958C-9A01FFE00833}" type="datetimeFigureOut">
              <a:rPr kumimoji="1" lang="zh-CN" altLang="en-US" smtClean="0"/>
              <a:t>2023/8/26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A59A-4F3E-5F44-917C-5B6D56EA5E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494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A3CF-5E08-0C45-958C-9A01FFE00833}" type="datetimeFigureOut">
              <a:rPr kumimoji="1" lang="zh-CN" altLang="en-US" smtClean="0"/>
              <a:t>2023/8/26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A59A-4F3E-5F44-917C-5B6D56EA5E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227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A3CF-5E08-0C45-958C-9A01FFE00833}" type="datetimeFigureOut">
              <a:rPr kumimoji="1" lang="zh-CN" altLang="en-US" smtClean="0"/>
              <a:t>2023/8/26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A59A-4F3E-5F44-917C-5B6D56EA5E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5511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A3CF-5E08-0C45-958C-9A01FFE00833}" type="datetimeFigureOut">
              <a:rPr kumimoji="1" lang="zh-CN" altLang="en-US" smtClean="0"/>
              <a:t>2023/8/26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A59A-4F3E-5F44-917C-5B6D56EA5E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529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DA3CF-5E08-0C45-958C-9A01FFE00833}" type="datetimeFigureOut">
              <a:rPr kumimoji="1" lang="zh-CN" altLang="en-US" smtClean="0"/>
              <a:t>2023/8/26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A59A-4F3E-5F44-917C-5B6D56EA5E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600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DA3CF-5E08-0C45-958C-9A01FFE00833}" type="datetimeFigureOut">
              <a:rPr kumimoji="1" lang="zh-CN" altLang="en-US" smtClean="0"/>
              <a:t>2023/8/26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CA59A-4F3E-5F44-917C-5B6D56EA5E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913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-11944" y="6324600"/>
            <a:ext cx="9151257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400" dirty="0"/>
              <a:t>1</a:t>
            </a:r>
          </a:p>
        </p:txBody>
      </p:sp>
      <p:pic>
        <p:nvPicPr>
          <p:cNvPr id="10" name="图片 9" descr="LANL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27" y="6318504"/>
            <a:ext cx="2762873" cy="539496"/>
          </a:xfrm>
          <a:prstGeom prst="rect">
            <a:avLst/>
          </a:prstGeom>
        </p:spPr>
      </p:pic>
      <p:pic>
        <p:nvPicPr>
          <p:cNvPr id="11" name="图片 10" descr="PHENIX 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44" y="6318504"/>
            <a:ext cx="1652924" cy="5394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6BE02B-4BEA-0997-C3EA-3D98FB5C3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581985" y="295867"/>
            <a:ext cx="3509231" cy="365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4C6CF3-31A9-EEDE-1C07-23DC3084410E}"/>
                  </a:ext>
                </a:extLst>
              </p:cNvPr>
              <p:cNvSpPr txBox="1"/>
              <p:nvPr/>
            </p:nvSpPr>
            <p:spPr>
              <a:xfrm>
                <a:off x="-16631" y="3757723"/>
                <a:ext cx="9144000" cy="2585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Steep rise above linearity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𝑐h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rgbClr val="00B050"/>
                    </a:solidFill>
                  </a:rPr>
                  <a:t>in the same kinematic region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normalized yield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𝑐h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decreases as </a:t>
                </a:r>
                <a:r>
                  <a:rPr lang="en-US" b="1" dirty="0"/>
                  <a:t>rapidity gap </a:t>
                </a:r>
                <a:r>
                  <a:rPr lang="en-US" dirty="0"/>
                  <a:t>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and charged particles increases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FF0000"/>
                    </a:solidFill>
                  </a:rPr>
                  <a:t>After dimuon subtraction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 decreases and becomes consistent with </a:t>
                </a:r>
                <a:r>
                  <a:rPr lang="en-US" b="1" dirty="0">
                    <a:solidFill>
                      <a:srgbClr val="0432FF"/>
                    </a:solidFill>
                  </a:rPr>
                  <a:t>opposite kinematic region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/>
                  <a:t>Multiparton Interaction (MPI) </a:t>
                </a:r>
                <a:r>
                  <a:rPr lang="en-US" dirty="0"/>
                  <a:t>effect needs to be considered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Better understand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as a thermometer for QGP in heavy-ion collisions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Possible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production from jet fragmentation at RHIC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dirty="0"/>
                  <a:t>Pronounced at high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(may be inconclusive due to limited statistics)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4C6CF3-31A9-EEDE-1C07-23DC30844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631" y="3757723"/>
                <a:ext cx="9144000" cy="2585323"/>
              </a:xfrm>
              <a:prstGeom prst="rect">
                <a:avLst/>
              </a:prstGeom>
              <a:blipFill>
                <a:blip r:embed="rId5"/>
                <a:stretch>
                  <a:fillRect l="-416" t="-976" b="-2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D586796E-48F2-2069-1896-E61470123CD9}"/>
              </a:ext>
            </a:extLst>
          </p:cNvPr>
          <p:cNvSpPr/>
          <p:nvPr/>
        </p:nvSpPr>
        <p:spPr>
          <a:xfrm>
            <a:off x="1616277" y="1634512"/>
            <a:ext cx="702170" cy="3078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ABA7CC5-AE1D-8602-B19E-BCE1E9EB1D83}"/>
              </a:ext>
            </a:extLst>
          </p:cNvPr>
          <p:cNvSpPr/>
          <p:nvPr/>
        </p:nvSpPr>
        <p:spPr>
          <a:xfrm>
            <a:off x="1670483" y="1655666"/>
            <a:ext cx="733119" cy="3078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19E09CF-93AE-CE20-BC01-31DCDE08A12A}"/>
              </a:ext>
            </a:extLst>
          </p:cNvPr>
          <p:cNvCxnSpPr>
            <a:cxnSpLocks/>
          </p:cNvCxnSpPr>
          <p:nvPr/>
        </p:nvCxnSpPr>
        <p:spPr>
          <a:xfrm>
            <a:off x="301218" y="2767023"/>
            <a:ext cx="32603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0E019D5-6170-83BC-4107-F408E66E2990}"/>
                  </a:ext>
                </a:extLst>
              </p:cNvPr>
              <p:cNvSpPr txBox="1"/>
              <p:nvPr/>
            </p:nvSpPr>
            <p:spPr>
              <a:xfrm>
                <a:off x="3667161" y="2582357"/>
                <a:ext cx="3561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0E019D5-6170-83BC-4107-F408E66E2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161" y="2582357"/>
                <a:ext cx="35618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F570745-0009-1A08-478B-16CB764253A4}"/>
              </a:ext>
            </a:extLst>
          </p:cNvPr>
          <p:cNvCxnSpPr>
            <a:cxnSpLocks/>
          </p:cNvCxnSpPr>
          <p:nvPr/>
        </p:nvCxnSpPr>
        <p:spPr>
          <a:xfrm flipV="1">
            <a:off x="1904063" y="1539977"/>
            <a:ext cx="1313350" cy="11940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5FC3861-016F-2BB1-BFEC-F95AEA31E3A0}"/>
              </a:ext>
            </a:extLst>
          </p:cNvPr>
          <p:cNvCxnSpPr>
            <a:cxnSpLocks/>
          </p:cNvCxnSpPr>
          <p:nvPr/>
        </p:nvCxnSpPr>
        <p:spPr>
          <a:xfrm flipV="1">
            <a:off x="1856511" y="1924704"/>
            <a:ext cx="1562757" cy="8443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B2282F1-6278-C125-B52B-63AFFBB68670}"/>
              </a:ext>
            </a:extLst>
          </p:cNvPr>
          <p:cNvCxnSpPr>
            <a:cxnSpLocks/>
          </p:cNvCxnSpPr>
          <p:nvPr/>
        </p:nvCxnSpPr>
        <p:spPr>
          <a:xfrm flipV="1">
            <a:off x="1944838" y="1623529"/>
            <a:ext cx="535681" cy="109448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FEB1333-EA6D-EC9F-557C-A8326CCEDDF7}"/>
              </a:ext>
            </a:extLst>
          </p:cNvPr>
          <p:cNvCxnSpPr>
            <a:cxnSpLocks/>
          </p:cNvCxnSpPr>
          <p:nvPr/>
        </p:nvCxnSpPr>
        <p:spPr>
          <a:xfrm flipV="1">
            <a:off x="1961728" y="1832934"/>
            <a:ext cx="1255685" cy="8861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49AE56E-748F-7AF4-DACB-7FA1D60DAA5D}"/>
              </a:ext>
            </a:extLst>
          </p:cNvPr>
          <p:cNvCxnSpPr>
            <a:cxnSpLocks/>
          </p:cNvCxnSpPr>
          <p:nvPr/>
        </p:nvCxnSpPr>
        <p:spPr>
          <a:xfrm flipV="1">
            <a:off x="1903321" y="2464347"/>
            <a:ext cx="1505092" cy="2805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C414110-899C-01C1-BBB7-F4E5240E686D}"/>
              </a:ext>
            </a:extLst>
          </p:cNvPr>
          <p:cNvSpPr txBox="1"/>
          <p:nvPr/>
        </p:nvSpPr>
        <p:spPr>
          <a:xfrm>
            <a:off x="2180627" y="3213186"/>
            <a:ext cx="174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FVTX North Arm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DB2F47F-6F63-8283-CCC1-2C85111C7704}"/>
              </a:ext>
            </a:extLst>
          </p:cNvPr>
          <p:cNvCxnSpPr>
            <a:cxnSpLocks/>
          </p:cNvCxnSpPr>
          <p:nvPr/>
        </p:nvCxnSpPr>
        <p:spPr>
          <a:xfrm flipH="1" flipV="1">
            <a:off x="1127548" y="1680638"/>
            <a:ext cx="788664" cy="1072426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E0D6028-B8C0-0C4C-7B3E-BA3BB03B90F4}"/>
              </a:ext>
            </a:extLst>
          </p:cNvPr>
          <p:cNvCxnSpPr>
            <a:cxnSpLocks/>
          </p:cNvCxnSpPr>
          <p:nvPr/>
        </p:nvCxnSpPr>
        <p:spPr>
          <a:xfrm flipH="1" flipV="1">
            <a:off x="608960" y="1860269"/>
            <a:ext cx="1260723" cy="878408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98A63EA-B9DB-1D16-2258-D6D2ABE0C883}"/>
              </a:ext>
            </a:extLst>
          </p:cNvPr>
          <p:cNvSpPr txBox="1"/>
          <p:nvPr/>
        </p:nvSpPr>
        <p:spPr>
          <a:xfrm>
            <a:off x="128501" y="3213186"/>
            <a:ext cx="1741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FVTX South Arm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9B6015D-30C1-62B2-F446-3938144F004A}"/>
              </a:ext>
            </a:extLst>
          </p:cNvPr>
          <p:cNvSpPr/>
          <p:nvPr/>
        </p:nvSpPr>
        <p:spPr>
          <a:xfrm>
            <a:off x="1846398" y="2701121"/>
            <a:ext cx="115330" cy="11533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D654404-EB7C-9FEB-A637-4C9BA059E66A}"/>
              </a:ext>
            </a:extLst>
          </p:cNvPr>
          <p:cNvCxnSpPr>
            <a:cxnSpLocks/>
          </p:cNvCxnSpPr>
          <p:nvPr/>
        </p:nvCxnSpPr>
        <p:spPr>
          <a:xfrm flipV="1">
            <a:off x="1951426" y="1545811"/>
            <a:ext cx="328022" cy="1132533"/>
          </a:xfrm>
          <a:prstGeom prst="straightConnector1">
            <a:avLst/>
          </a:prstGeom>
          <a:ln>
            <a:solidFill>
              <a:srgbClr val="FF4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9C11F7E-4996-B843-A269-693EE05AAA13}"/>
              </a:ext>
            </a:extLst>
          </p:cNvPr>
          <p:cNvCxnSpPr>
            <a:cxnSpLocks/>
          </p:cNvCxnSpPr>
          <p:nvPr/>
        </p:nvCxnSpPr>
        <p:spPr>
          <a:xfrm flipH="1" flipV="1">
            <a:off x="1578245" y="1533454"/>
            <a:ext cx="357120" cy="1230973"/>
          </a:xfrm>
          <a:prstGeom prst="straightConnector1">
            <a:avLst/>
          </a:prstGeom>
          <a:ln>
            <a:solidFill>
              <a:srgbClr val="FF4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2A205CA-FBC4-4A6C-C49C-16DF4D3C2AA2}"/>
              </a:ext>
            </a:extLst>
          </p:cNvPr>
          <p:cNvCxnSpPr>
            <a:cxnSpLocks/>
          </p:cNvCxnSpPr>
          <p:nvPr/>
        </p:nvCxnSpPr>
        <p:spPr>
          <a:xfrm flipV="1">
            <a:off x="1919929" y="1437203"/>
            <a:ext cx="18910" cy="1282060"/>
          </a:xfrm>
          <a:prstGeom prst="straightConnector1">
            <a:avLst/>
          </a:prstGeom>
          <a:ln>
            <a:solidFill>
              <a:srgbClr val="FF4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21E895B-9A55-9477-A721-FF1846837C1B}"/>
              </a:ext>
            </a:extLst>
          </p:cNvPr>
          <p:cNvSpPr txBox="1"/>
          <p:nvPr/>
        </p:nvSpPr>
        <p:spPr>
          <a:xfrm>
            <a:off x="1370348" y="893541"/>
            <a:ext cx="1190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40FF"/>
                </a:solidFill>
              </a:rPr>
              <a:t>VTX Barrel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37C5FF7-9795-2996-48AB-F7ADF929FEA1}"/>
              </a:ext>
            </a:extLst>
          </p:cNvPr>
          <p:cNvCxnSpPr>
            <a:cxnSpLocks/>
          </p:cNvCxnSpPr>
          <p:nvPr/>
        </p:nvCxnSpPr>
        <p:spPr>
          <a:xfrm flipH="1" flipV="1">
            <a:off x="148668" y="2202968"/>
            <a:ext cx="1756686" cy="566697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9AA30D2-ADDF-AEE2-88C0-D9E616F5BE59}"/>
              </a:ext>
            </a:extLst>
          </p:cNvPr>
          <p:cNvCxnSpPr>
            <a:cxnSpLocks/>
          </p:cNvCxnSpPr>
          <p:nvPr/>
        </p:nvCxnSpPr>
        <p:spPr>
          <a:xfrm>
            <a:off x="2257896" y="1807273"/>
            <a:ext cx="5029593" cy="1121687"/>
          </a:xfrm>
          <a:prstGeom prst="straightConnector1">
            <a:avLst/>
          </a:prstGeom>
          <a:ln w="25400" cap="flat" cmpd="sng" algn="ctr">
            <a:solidFill>
              <a:srgbClr val="FF40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D6C5AAB-AD9D-40B3-09C1-23E08E76F9FA}"/>
              </a:ext>
            </a:extLst>
          </p:cNvPr>
          <p:cNvCxnSpPr>
            <a:cxnSpLocks/>
          </p:cNvCxnSpPr>
          <p:nvPr/>
        </p:nvCxnSpPr>
        <p:spPr>
          <a:xfrm>
            <a:off x="2774343" y="2432157"/>
            <a:ext cx="3734274" cy="586141"/>
          </a:xfrm>
          <a:prstGeom prst="straightConnector1">
            <a:avLst/>
          </a:prstGeom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ECF9043-737A-8EC1-28EB-39975EDC6197}"/>
              </a:ext>
            </a:extLst>
          </p:cNvPr>
          <p:cNvCxnSpPr>
            <a:cxnSpLocks/>
          </p:cNvCxnSpPr>
          <p:nvPr/>
        </p:nvCxnSpPr>
        <p:spPr>
          <a:xfrm>
            <a:off x="2115437" y="2900248"/>
            <a:ext cx="4770667" cy="334663"/>
          </a:xfrm>
          <a:prstGeom prst="straightConnector1">
            <a:avLst/>
          </a:prstGeom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95A3945-D337-44DD-4E97-63ADAEB32806}"/>
              </a:ext>
            </a:extLst>
          </p:cNvPr>
          <p:cNvSpPr txBox="1"/>
          <p:nvPr/>
        </p:nvSpPr>
        <p:spPr>
          <a:xfrm>
            <a:off x="3299009" y="1286334"/>
            <a:ext cx="39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(-)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62254AB-21EC-1EC8-F550-2F9EBA22A990}"/>
              </a:ext>
            </a:extLst>
          </p:cNvPr>
          <p:cNvSpPr txBox="1"/>
          <p:nvPr/>
        </p:nvSpPr>
        <p:spPr>
          <a:xfrm>
            <a:off x="3513581" y="1675603"/>
            <a:ext cx="39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(-)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DD14635-03FF-E20D-EDA3-1A439C7C5BDF}"/>
                  </a:ext>
                </a:extLst>
              </p:cNvPr>
              <p:cNvSpPr txBox="1"/>
              <p:nvPr/>
            </p:nvSpPr>
            <p:spPr>
              <a:xfrm>
                <a:off x="2892236" y="943879"/>
                <a:ext cx="210470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𝝍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DD14635-03FF-E20D-EDA3-1A439C7C5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236" y="943879"/>
                <a:ext cx="2104709" cy="400110"/>
              </a:xfrm>
              <a:prstGeom prst="rect">
                <a:avLst/>
              </a:prstGeom>
              <a:blipFill>
                <a:blip r:embed="rId7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C44906B-5910-553E-CB61-BCE01C32D423}"/>
              </a:ext>
            </a:extLst>
          </p:cNvPr>
          <p:cNvCxnSpPr>
            <a:cxnSpLocks/>
          </p:cNvCxnSpPr>
          <p:nvPr/>
        </p:nvCxnSpPr>
        <p:spPr>
          <a:xfrm>
            <a:off x="3781542" y="1565915"/>
            <a:ext cx="4206777" cy="1236264"/>
          </a:xfrm>
          <a:prstGeom prst="straightConnector1">
            <a:avLst/>
          </a:prstGeom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7" name="标题 1">
            <a:extLst>
              <a:ext uri="{FF2B5EF4-FFF2-40B4-BE49-F238E27FC236}">
                <a16:creationId xmlns:a16="http://schemas.microsoft.com/office/drawing/2014/main" id="{76B522D6-BB73-10EE-73F5-FEA7F77A0CE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6857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PHENIX Standalone Preliminary Results </a:t>
            </a:r>
          </a:p>
        </p:txBody>
      </p:sp>
    </p:spTree>
    <p:extLst>
      <p:ext uri="{BB962C8B-B14F-4D97-AF65-F5344CB8AC3E}">
        <p14:creationId xmlns:p14="http://schemas.microsoft.com/office/powerpoint/2010/main" val="243300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-11944" y="6324600"/>
            <a:ext cx="9151257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400" dirty="0"/>
              <a:t>2</a:t>
            </a:r>
          </a:p>
        </p:txBody>
      </p:sp>
      <p:pic>
        <p:nvPicPr>
          <p:cNvPr id="10" name="图片 9" descr="LANL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27" y="6318504"/>
            <a:ext cx="2762873" cy="539496"/>
          </a:xfrm>
          <a:prstGeom prst="rect">
            <a:avLst/>
          </a:prstGeom>
        </p:spPr>
      </p:pic>
      <p:pic>
        <p:nvPicPr>
          <p:cNvPr id="11" name="图片 10" descr="PHENIX 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44" y="6318504"/>
            <a:ext cx="1652924" cy="53949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3591C56-3BD0-5249-DB2B-2EB19B69E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686066" y="275874"/>
            <a:ext cx="4035617" cy="42062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22E9CA-A468-3D55-E0A1-56B445120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42756" y="275874"/>
            <a:ext cx="4035617" cy="42062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8F128A-4F2E-F09D-33C9-D64994859744}"/>
                  </a:ext>
                </a:extLst>
              </p:cNvPr>
              <p:cNvSpPr txBox="1"/>
              <p:nvPr/>
            </p:nvSpPr>
            <p:spPr>
              <a:xfrm>
                <a:off x="0" y="4759827"/>
                <a:ext cx="9177264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sz="2000" dirty="0"/>
                  <a:t> higher at mid-rapidity than forward region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Confirmed with </a:t>
                </a:r>
                <a:r>
                  <a:rPr lang="en-US" sz="2000" b="1" dirty="0"/>
                  <a:t>ALICE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FF40FF"/>
                    </a:solidFill>
                  </a:rPr>
                  <a:t>mid-rapidity</a:t>
                </a:r>
                <a:r>
                  <a:rPr lang="en-US" sz="2000" dirty="0"/>
                  <a:t> and </a:t>
                </a:r>
                <a:r>
                  <a:rPr lang="en-US" sz="2000" b="1" dirty="0">
                    <a:solidFill>
                      <a:schemeClr val="accent5"/>
                    </a:solidFill>
                  </a:rPr>
                  <a:t>forward rapidity</a:t>
                </a:r>
                <a:r>
                  <a:rPr lang="en-US" sz="2000" dirty="0"/>
                  <a:t> measurements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000" b="1" dirty="0"/>
                  <a:t>Data</a:t>
                </a:r>
                <a:r>
                  <a:rPr lang="en-US" sz="2000" dirty="0"/>
                  <a:t> systematically below </a:t>
                </a:r>
                <a:r>
                  <a:rPr lang="en-US" sz="2000" b="1" dirty="0"/>
                  <a:t>STAR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chemeClr val="accent6"/>
                    </a:solidFill>
                  </a:rPr>
                  <a:t>mid-rapidity</a:t>
                </a:r>
                <a:r>
                  <a:rPr lang="en-US" sz="2000" dirty="0"/>
                  <a:t> as expected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Data</a:t>
                </a:r>
                <a:r>
                  <a:rPr lang="en-US" sz="2000" dirty="0"/>
                  <a:t> in between </a:t>
                </a:r>
                <a:r>
                  <a:rPr lang="en-US" sz="2000" b="1" dirty="0"/>
                  <a:t>ALICE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FF40FF"/>
                    </a:solidFill>
                  </a:rPr>
                  <a:t>mid-rapidity</a:t>
                </a:r>
                <a:r>
                  <a:rPr lang="en-US" sz="2000" dirty="0"/>
                  <a:t> and </a:t>
                </a:r>
                <a:r>
                  <a:rPr lang="en-US" sz="2000" b="1" dirty="0">
                    <a:solidFill>
                      <a:schemeClr val="accent5"/>
                    </a:solidFill>
                  </a:rPr>
                  <a:t>forward rapidity</a:t>
                </a:r>
                <a:r>
                  <a:rPr lang="en-US" sz="2000" dirty="0">
                    <a:solidFill>
                      <a:schemeClr val="accent5"/>
                    </a:solidFill>
                  </a:rPr>
                  <a:t>, </a:t>
                </a:r>
                <a:r>
                  <a:rPr lang="en-US" sz="2000" dirty="0"/>
                  <a:t>filling the rapidity gap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Significant enhancement observed by PHENIX and ALICE at high multiplicity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8F128A-4F2E-F09D-33C9-D64994859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59827"/>
                <a:ext cx="9177264" cy="1631216"/>
              </a:xfrm>
              <a:prstGeom prst="rect">
                <a:avLst/>
              </a:prstGeom>
              <a:blipFill>
                <a:blip r:embed="rId6"/>
                <a:stretch>
                  <a:fillRect l="-553" t="-1538" b="-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>
            <a:extLst>
              <a:ext uri="{FF2B5EF4-FFF2-40B4-BE49-F238E27FC236}">
                <a16:creationId xmlns:a16="http://schemas.microsoft.com/office/drawing/2014/main" id="{C9586672-29FB-9124-7C69-6F775AC82D0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6857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Comparison with Other Experiments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196775-098B-36AF-E99F-A7A800E22E05}"/>
              </a:ext>
            </a:extLst>
          </p:cNvPr>
          <p:cNvSpPr txBox="1"/>
          <p:nvPr/>
        </p:nvSpPr>
        <p:spPr>
          <a:xfrm>
            <a:off x="125907" y="4403997"/>
            <a:ext cx="4669313" cy="40011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40FF"/>
                </a:solidFill>
              </a:rPr>
              <a:t>ALICE: Phys. Lett. B 498810 (2020) 135758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C8E01F-7E22-52AF-2384-9290CAEA60E2}"/>
              </a:ext>
            </a:extLst>
          </p:cNvPr>
          <p:cNvSpPr txBox="1"/>
          <p:nvPr/>
        </p:nvSpPr>
        <p:spPr>
          <a:xfrm>
            <a:off x="4980210" y="4396803"/>
            <a:ext cx="4091089" cy="40011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</a:rPr>
              <a:t>STAR: Phys. Lett. B 786 (2018) 87-93</a:t>
            </a:r>
          </a:p>
        </p:txBody>
      </p:sp>
    </p:spTree>
    <p:extLst>
      <p:ext uri="{BB962C8B-B14F-4D97-AF65-F5344CB8AC3E}">
        <p14:creationId xmlns:p14="http://schemas.microsoft.com/office/powerpoint/2010/main" val="715646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79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3500"/>
              <a:t>Comparison with </a:t>
            </a:r>
            <a:r>
              <a:rPr lang="en-US" sz="3500" dirty="0"/>
              <a:t>PYTHIA 8 Simulations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11944" y="6324600"/>
            <a:ext cx="9151257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1400" dirty="0"/>
              <a:t>3</a:t>
            </a:r>
          </a:p>
        </p:txBody>
      </p:sp>
      <p:pic>
        <p:nvPicPr>
          <p:cNvPr id="10" name="图片 9" descr="LANL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27" y="6318504"/>
            <a:ext cx="2762873" cy="539496"/>
          </a:xfrm>
          <a:prstGeom prst="rect">
            <a:avLst/>
          </a:prstGeom>
        </p:spPr>
      </p:pic>
      <p:pic>
        <p:nvPicPr>
          <p:cNvPr id="11" name="图片 10" descr="PHENIX 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44" y="6318504"/>
            <a:ext cx="1652924" cy="5394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4A11C8-5C35-0C95-B7D7-9CB740F69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684" y="685800"/>
            <a:ext cx="4573280" cy="43891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71063C-912C-F9FE-7EF8-5E8967A9D7AF}"/>
              </a:ext>
            </a:extLst>
          </p:cNvPr>
          <p:cNvSpPr txBox="1"/>
          <p:nvPr/>
        </p:nvSpPr>
        <p:spPr>
          <a:xfrm>
            <a:off x="-11944" y="5321695"/>
            <a:ext cx="91489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Comparison before and after dimuon subtraction with PYTHIA 8 Monash and Detroit Tunes with MPI ON and OFF in the generated level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PYTHIA 8 Detroit Tunes with MPI ON</a:t>
            </a:r>
            <a:r>
              <a:rPr lang="en-US" sz="2000" dirty="0"/>
              <a:t> best describes the data 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0E25F31-3109-EBDB-9A43-63FFDC034E1F}"/>
              </a:ext>
            </a:extLst>
          </p:cNvPr>
          <p:cNvSpPr/>
          <p:nvPr/>
        </p:nvSpPr>
        <p:spPr>
          <a:xfrm>
            <a:off x="5127410" y="1948238"/>
            <a:ext cx="2819385" cy="286352"/>
          </a:xfrm>
          <a:prstGeom prst="roundRect">
            <a:avLst/>
          </a:prstGeom>
          <a:solidFill>
            <a:srgbClr val="FFFF00">
              <a:alpha val="2275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31473F-AA70-D97B-D990-EEEA684A5C46}"/>
              </a:ext>
            </a:extLst>
          </p:cNvPr>
          <p:cNvSpPr txBox="1"/>
          <p:nvPr/>
        </p:nvSpPr>
        <p:spPr>
          <a:xfrm>
            <a:off x="2114550" y="25488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9" name="Picture 18" descr="Chart, box and whisker chart&#10;&#10;Description automatically generated">
            <a:extLst>
              <a:ext uri="{FF2B5EF4-FFF2-40B4-BE49-F238E27FC236}">
                <a16:creationId xmlns:a16="http://schemas.microsoft.com/office/drawing/2014/main" id="{04FF9D21-87C5-48E1-7488-6C02407A0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6631" y="685800"/>
            <a:ext cx="4573279" cy="4389120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5B0EE45-6ADB-5D8F-EA34-32D4A86D8033}"/>
              </a:ext>
            </a:extLst>
          </p:cNvPr>
          <p:cNvSpPr/>
          <p:nvPr/>
        </p:nvSpPr>
        <p:spPr>
          <a:xfrm>
            <a:off x="514350" y="1816492"/>
            <a:ext cx="2490896" cy="286352"/>
          </a:xfrm>
          <a:prstGeom prst="roundRect">
            <a:avLst/>
          </a:prstGeom>
          <a:solidFill>
            <a:srgbClr val="FFFF00">
              <a:alpha val="2275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3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50040</TotalTime>
  <Words>236</Words>
  <Application>Microsoft Macintosh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Cambria Math</vt:lpstr>
      <vt:lpstr>Courier New</vt:lpstr>
      <vt:lpstr>Office 主题</vt:lpstr>
      <vt:lpstr>PowerPoint Presentation</vt:lpstr>
      <vt:lpstr>PowerPoint Presentation</vt:lpstr>
      <vt:lpstr>Comparison with PYTHIA 8 Simulations</vt:lpstr>
    </vt:vector>
  </TitlesOfParts>
  <Company>LBL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 Zhaozhong</dc:creator>
  <cp:lastModifiedBy>Zhaozhong Shi</cp:lastModifiedBy>
  <cp:revision>1373</cp:revision>
  <cp:lastPrinted>2022-03-10T02:43:57Z</cp:lastPrinted>
  <dcterms:created xsi:type="dcterms:W3CDTF">2018-03-22T19:32:59Z</dcterms:created>
  <dcterms:modified xsi:type="dcterms:W3CDTF">2023-08-26T18:29:26Z</dcterms:modified>
</cp:coreProperties>
</file>