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68" r:id="rId2"/>
    <p:sldId id="269" r:id="rId3"/>
    <p:sldId id="275" r:id="rId4"/>
    <p:sldId id="337" r:id="rId5"/>
    <p:sldId id="333" r:id="rId6"/>
    <p:sldId id="338" r:id="rId7"/>
    <p:sldId id="340" r:id="rId8"/>
    <p:sldId id="335" r:id="rId9"/>
    <p:sldId id="336" r:id="rId10"/>
    <p:sldId id="351" r:id="rId11"/>
    <p:sldId id="325" r:id="rId12"/>
    <p:sldId id="326" r:id="rId13"/>
    <p:sldId id="327" r:id="rId14"/>
    <p:sldId id="328" r:id="rId15"/>
    <p:sldId id="329" r:id="rId16"/>
    <p:sldId id="330" r:id="rId17"/>
    <p:sldId id="346" r:id="rId18"/>
    <p:sldId id="341" r:id="rId19"/>
    <p:sldId id="348" r:id="rId20"/>
    <p:sldId id="349" r:id="rId21"/>
    <p:sldId id="347" r:id="rId22"/>
    <p:sldId id="350" r:id="rId23"/>
    <p:sldId id="352" r:id="rId24"/>
    <p:sldId id="342" r:id="rId25"/>
    <p:sldId id="353" r:id="rId26"/>
    <p:sldId id="354" r:id="rId27"/>
    <p:sldId id="343" r:id="rId28"/>
    <p:sldId id="355" r:id="rId29"/>
    <p:sldId id="356" r:id="rId30"/>
    <p:sldId id="357" r:id="rId31"/>
    <p:sldId id="358" r:id="rId32"/>
    <p:sldId id="359" r:id="rId33"/>
    <p:sldId id="360" r:id="rId34"/>
    <p:sldId id="364" r:id="rId35"/>
    <p:sldId id="361" r:id="rId36"/>
    <p:sldId id="362" r:id="rId37"/>
    <p:sldId id="363" r:id="rId38"/>
    <p:sldId id="365" r:id="rId39"/>
    <p:sldId id="366" r:id="rId40"/>
    <p:sldId id="367" r:id="rId41"/>
    <p:sldId id="323" r:id="rId42"/>
    <p:sldId id="279" r:id="rId43"/>
    <p:sldId id="324" r:id="rId44"/>
    <p:sldId id="277" r:id="rId45"/>
    <p:sldId id="278" r:id="rId46"/>
    <p:sldId id="261" r:id="rId47"/>
    <p:sldId id="280" r:id="rId48"/>
    <p:sldId id="281" r:id="rId4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80"/>
  </p:normalViewPr>
  <p:slideViewPr>
    <p:cSldViewPr snapToGrid="0" snapToObject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5283-168F-8940-A073-B2FF66BC4C5E}" type="datetimeFigureOut">
              <a:rPr lang="nb-NO" smtClean="0"/>
              <a:t>22.02.2019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4BF77-11FD-8E4D-B223-FC6B75E0C3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198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0830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62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8649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379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137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225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1146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71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77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78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06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7992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467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585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080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67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185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5135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898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5209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307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37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1876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1061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7377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707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976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71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525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98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73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9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230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BF77-11FD-8E4D-B223-FC6B75E0C356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28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lys - stående 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1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0462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3" y="553771"/>
            <a:ext cx="2798181" cy="810000"/>
          </a:xfrm>
          <a:prstGeom prst="rect">
            <a:avLst/>
          </a:prstGeom>
        </p:spPr>
      </p:pic>
      <p:sp>
        <p:nvSpPr>
          <p:cNvPr id="13" name="Plassholder for tekst 2"/>
          <p:cNvSpPr>
            <a:spLocks noGrp="1"/>
          </p:cNvSpPr>
          <p:nvPr>
            <p:ph type="body" idx="10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ssholder for bilde 8"/>
          <p:cNvSpPr>
            <a:spLocks noGrp="1"/>
          </p:cNvSpPr>
          <p:nvPr>
            <p:ph type="pic" sz="quarter" idx="11"/>
          </p:nvPr>
        </p:nvSpPr>
        <p:spPr>
          <a:xfrm>
            <a:off x="7152000" y="0"/>
            <a:ext cx="504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622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mørk - to liggende bil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576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57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7152000" y="5495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7152000" y="3468783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214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spalte uten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9976" y="1354730"/>
            <a:ext cx="10926000" cy="5058000"/>
          </a:xfrm>
          <a:noFill/>
          <a:ln>
            <a:noFill/>
          </a:ln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238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uten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20" name="Plassholder for bunntekst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1" name="Plassholder for lysbildenumm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9047" y="1352020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2"/>
          </p:nvPr>
        </p:nvSpPr>
        <p:spPr>
          <a:xfrm>
            <a:off x="6479976" y="1347919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619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5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9673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side ly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2856000" y="5755342"/>
            <a:ext cx="6480000" cy="3600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grpSp>
        <p:nvGrpSpPr>
          <p:cNvPr id="3" name="Gruppe 2"/>
          <p:cNvGrpSpPr>
            <a:grpSpLocks noChangeAspect="1"/>
          </p:cNvGrpSpPr>
          <p:nvPr userDrawn="1"/>
        </p:nvGrpSpPr>
        <p:grpSpPr>
          <a:xfrm>
            <a:off x="3774141" y="1039515"/>
            <a:ext cx="4643718" cy="4052830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74426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side mø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2856000" y="5755342"/>
            <a:ext cx="6480000" cy="36000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grpSp>
        <p:nvGrpSpPr>
          <p:cNvPr id="3" name="Gruppe 2"/>
          <p:cNvGrpSpPr>
            <a:grpSpLocks noChangeAspect="1"/>
          </p:cNvGrpSpPr>
          <p:nvPr userDrawn="1"/>
        </p:nvGrpSpPr>
        <p:grpSpPr>
          <a:xfrm>
            <a:off x="3774141" y="1039515"/>
            <a:ext cx="4643718" cy="4052830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82205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lys - to liggende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1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0462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3" y="553771"/>
            <a:ext cx="2798181" cy="810000"/>
          </a:xfrm>
          <a:prstGeom prst="rect">
            <a:avLst/>
          </a:prstGeom>
        </p:spPr>
      </p:pic>
      <p:sp>
        <p:nvSpPr>
          <p:cNvPr id="13" name="Plassholder for tekst 2"/>
          <p:cNvSpPr>
            <a:spLocks noGrp="1"/>
          </p:cNvSpPr>
          <p:nvPr>
            <p:ph type="body" idx="10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ssholder for bilde 8"/>
          <p:cNvSpPr>
            <a:spLocks noGrp="1"/>
          </p:cNvSpPr>
          <p:nvPr>
            <p:ph type="pic" sz="quarter" idx="11"/>
          </p:nvPr>
        </p:nvSpPr>
        <p:spPr>
          <a:xfrm>
            <a:off x="7152000" y="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8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7152000" y="347400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904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ørk - stående 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2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3" name="Plassholder for tekst 2"/>
          <p:cNvSpPr>
            <a:spLocks noGrp="1"/>
          </p:cNvSpPr>
          <p:nvPr>
            <p:ph type="body" idx="10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5" y="537312"/>
            <a:ext cx="2816497" cy="810000"/>
          </a:xfrm>
          <a:prstGeom prst="rect">
            <a:avLst/>
          </a:prstGeom>
        </p:spPr>
      </p:pic>
      <p:sp>
        <p:nvSpPr>
          <p:cNvPr id="11" name="Plassholder for bilde 8"/>
          <p:cNvSpPr>
            <a:spLocks noGrp="1"/>
          </p:cNvSpPr>
          <p:nvPr>
            <p:ph type="pic" sz="quarter" idx="11"/>
          </p:nvPr>
        </p:nvSpPr>
        <p:spPr>
          <a:xfrm>
            <a:off x="7152000" y="0"/>
            <a:ext cx="504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064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ørk - liggende bil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19512" y="2054942"/>
            <a:ext cx="504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19512" y="3718184"/>
            <a:ext cx="504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3" name="Plassholder for tekst 2"/>
          <p:cNvSpPr>
            <a:spLocks noGrp="1"/>
          </p:cNvSpPr>
          <p:nvPr>
            <p:ph type="body" idx="10"/>
          </p:nvPr>
        </p:nvSpPr>
        <p:spPr>
          <a:xfrm>
            <a:off x="1619512" y="5596146"/>
            <a:ext cx="5040000" cy="90805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1619512" y="5433342"/>
            <a:ext cx="42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5" y="537312"/>
            <a:ext cx="2816497" cy="810000"/>
          </a:xfrm>
          <a:prstGeom prst="rect">
            <a:avLst/>
          </a:prstGeom>
        </p:spPr>
      </p:pic>
      <p:sp>
        <p:nvSpPr>
          <p:cNvPr id="11" name="Plassholder for bilde 8"/>
          <p:cNvSpPr>
            <a:spLocks noGrp="1"/>
          </p:cNvSpPr>
          <p:nvPr>
            <p:ph type="pic" sz="quarter" idx="11"/>
          </p:nvPr>
        </p:nvSpPr>
        <p:spPr>
          <a:xfrm>
            <a:off x="7152000" y="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8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7152000" y="3474000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649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spalte med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4" name="Rektangel 3"/>
          <p:cNvSpPr/>
          <p:nvPr userDrawn="1"/>
        </p:nvSpPr>
        <p:spPr>
          <a:xfrm>
            <a:off x="812602" y="1363946"/>
            <a:ext cx="1092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/>
              <a:t>  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809427" y="1358552"/>
            <a:ext cx="1092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9427" y="1361080"/>
            <a:ext cx="1092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 marL="342900" indent="-342900">
              <a:lnSpc>
                <a:spcPct val="100000"/>
              </a:lnSpc>
              <a:buFont typeface=".AppleSystemUIFont" charset="-120"/>
              <a:buChar char="›"/>
              <a:defRPr sz="2000"/>
            </a:lvl1pPr>
            <a:lvl2pPr marL="6858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2pPr>
            <a:lvl3pPr marL="11430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3pPr>
            <a:lvl4pPr marL="16002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4pPr>
            <a:lvl5pPr marL="2057400" indent="-228600">
              <a:lnSpc>
                <a:spcPct val="100000"/>
              </a:lnSpc>
              <a:buFont typeface=".AppleSystemUIFont" charset="-120"/>
              <a:buChar char="›"/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5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 spalter med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/>
          <p:cNvGrpSpPr>
            <a:grpSpLocks noChangeAspect="1"/>
          </p:cNvGrpSpPr>
          <p:nvPr userDrawn="1"/>
        </p:nvGrpSpPr>
        <p:grpSpPr>
          <a:xfrm>
            <a:off x="279820" y="6504062"/>
            <a:ext cx="250360" cy="218504"/>
            <a:chOff x="5122863" y="2579688"/>
            <a:chExt cx="1946276" cy="169862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4" name="Rektangel 3"/>
          <p:cNvSpPr/>
          <p:nvPr userDrawn="1"/>
        </p:nvSpPr>
        <p:spPr>
          <a:xfrm>
            <a:off x="810594" y="1352959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dirty="0"/>
              <a:t>  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6480905" y="1351536"/>
            <a:ext cx="5256000" cy="50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/>
              <a:t>  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809427" y="1362845"/>
            <a:ext cx="52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9976" y="-2081"/>
            <a:ext cx="10926000" cy="1350000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2127" y="1364110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>
                <a:latin typeface="+mn-lt"/>
              </a:defRPr>
            </a:lvl2pPr>
            <a:lvl3pPr>
              <a:lnSpc>
                <a:spcPct val="100000"/>
              </a:lnSpc>
              <a:defRPr sz="2000">
                <a:latin typeface="+mn-lt"/>
              </a:defRPr>
            </a:lvl3pPr>
            <a:lvl4pPr>
              <a:lnSpc>
                <a:spcPct val="100000"/>
              </a:lnSpc>
              <a:defRPr sz="2000">
                <a:latin typeface="+mn-lt"/>
              </a:defRPr>
            </a:lvl4pPr>
            <a:lvl5pPr>
              <a:lnSpc>
                <a:spcPct val="100000"/>
              </a:lnSpc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5" name="Plassholder for innhold 2"/>
          <p:cNvSpPr>
            <a:spLocks noGrp="1"/>
          </p:cNvSpPr>
          <p:nvPr>
            <p:ph idx="12"/>
          </p:nvPr>
        </p:nvSpPr>
        <p:spPr>
          <a:xfrm>
            <a:off x="6491935" y="1347919"/>
            <a:ext cx="5256000" cy="5058000"/>
          </a:xfrm>
          <a:noFill/>
          <a:ln>
            <a:noFill/>
          </a:ln>
        </p:spPr>
        <p:txBody>
          <a:bodyPr lIns="180000" tIns="180000" rIns="180000" bIns="180000">
            <a:normAutofit/>
          </a:bodyPr>
          <a:lstStyle>
            <a:lvl1pPr>
              <a:defRPr sz="2000"/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cxnSp>
        <p:nvCxnSpPr>
          <p:cNvPr id="17" name="Rett linje 16"/>
          <p:cNvCxnSpPr/>
          <p:nvPr userDrawn="1"/>
        </p:nvCxnSpPr>
        <p:spPr>
          <a:xfrm>
            <a:off x="6472438" y="1361941"/>
            <a:ext cx="52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ssholder for bunntekst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20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lys - stående 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6252000" y="5495"/>
            <a:ext cx="5940000" cy="68525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4914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48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cxnSp>
        <p:nvCxnSpPr>
          <p:cNvPr id="9" name="Rett linje 8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mørk - stående bil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6252000" y="5495"/>
            <a:ext cx="5940000" cy="68525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4914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48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cxnSp>
        <p:nvCxnSpPr>
          <p:cNvPr id="9" name="Rett linje 8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side lys - to liggende bil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09426" y="1879389"/>
            <a:ext cx="5760000" cy="1258529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09426" y="3703967"/>
            <a:ext cx="5760000" cy="105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5" name="Plassholder for bilde 8"/>
          <p:cNvSpPr>
            <a:spLocks noGrp="1"/>
          </p:cNvSpPr>
          <p:nvPr>
            <p:ph type="pic" sz="quarter" idx="12"/>
          </p:nvPr>
        </p:nvSpPr>
        <p:spPr>
          <a:xfrm>
            <a:off x="7152000" y="5495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809427" y="3434389"/>
            <a:ext cx="4219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7152000" y="3468783"/>
            <a:ext cx="5040000" cy="33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110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03414" y="-1"/>
            <a:ext cx="10926000" cy="135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11859" y="1349999"/>
            <a:ext cx="10927084" cy="50560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11950" y="6408000"/>
            <a:ext cx="5252673" cy="45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endParaRPr lang="nb-NO" dirty="0"/>
          </a:p>
        </p:txBody>
      </p:sp>
      <p:sp>
        <p:nvSpPr>
          <p:cNvPr id="1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738087" y="6406054"/>
            <a:ext cx="450000" cy="45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D0BEE4E4-E047-6A49-BCB9-4D06E7BA237B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72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3" r:id="rId3"/>
    <p:sldLayoutId id="2147483674" r:id="rId4"/>
    <p:sldLayoutId id="2147483650" r:id="rId5"/>
    <p:sldLayoutId id="2147483664" r:id="rId6"/>
    <p:sldLayoutId id="2147483671" r:id="rId7"/>
    <p:sldLayoutId id="2147483667" r:id="rId8"/>
    <p:sldLayoutId id="2147483672" r:id="rId9"/>
    <p:sldLayoutId id="2147483670" r:id="rId10"/>
    <p:sldLayoutId id="2147483665" r:id="rId11"/>
    <p:sldLayoutId id="2147483666" r:id="rId12"/>
    <p:sldLayoutId id="2147483655" r:id="rId13"/>
    <p:sldLayoutId id="2147483661" r:id="rId14"/>
    <p:sldLayoutId id="2147483668" r:id="rId15"/>
    <p:sldLayoutId id="2147483675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AppleSystemUIFont" charset="-12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000" kern="1200">
          <a:solidFill>
            <a:schemeClr val="tx2"/>
          </a:solidFill>
          <a:latin typeface="+mj-lt"/>
          <a:ea typeface="Georgia" charset="0"/>
          <a:cs typeface="Georgi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000" kern="1200">
          <a:solidFill>
            <a:schemeClr val="tx2"/>
          </a:solidFill>
          <a:latin typeface="+mj-lt"/>
          <a:ea typeface="Georgia" charset="0"/>
          <a:cs typeface="Georgi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000" kern="1200">
          <a:solidFill>
            <a:schemeClr val="tx2"/>
          </a:solidFill>
          <a:latin typeface="+mj-lt"/>
          <a:ea typeface="Georgia" charset="0"/>
          <a:cs typeface="Georgi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.AppleSystemUIFont" charset="-120"/>
        <a:buChar char="›"/>
        <a:defRPr sz="2000" kern="1200">
          <a:solidFill>
            <a:schemeClr val="tx2"/>
          </a:solidFill>
          <a:latin typeface="+mj-lt"/>
          <a:ea typeface="Georgia" charset="0"/>
          <a:cs typeface="Georgi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ores.org/project,c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xp.com/docs/en/data-sheet/SJA1000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lice-its-wp10-firmware/RUv1_Te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lice-its-wp10-firmware/RUv1_auxFPGA/tree/CAN_PASSTHROUG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Readout Unit DCS CAN Bus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High Level </a:t>
            </a:r>
            <a:r>
              <a:rPr lang="nb-NO" dirty="0" err="1"/>
              <a:t>Protocol</a:t>
            </a:r>
            <a:r>
              <a:rPr lang="nb-NO" dirty="0"/>
              <a:t> (HLP)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nb-NO" dirty="0"/>
              <a:t>Simon Voigt Nesbø</a:t>
            </a:r>
          </a:p>
          <a:p>
            <a:br>
              <a:rPr lang="nb-NO" dirty="0"/>
            </a:br>
            <a:r>
              <a:rPr lang="nb-NO" dirty="0" err="1"/>
              <a:t>February</a:t>
            </a:r>
            <a:r>
              <a:rPr lang="nb-NO"/>
              <a:t> 22, 2019</a:t>
            </a:r>
            <a:endParaRPr lang="nb-NO" dirty="0"/>
          </a:p>
        </p:txBody>
      </p:sp>
      <p:sp>
        <p:nvSpPr>
          <p:cNvPr id="12" name="Plassholder for bilde 1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3171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lassholder for bilde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OpenCores</a:t>
            </a:r>
            <a:r>
              <a:rPr lang="nb-NO" dirty="0"/>
              <a:t> CAN Controller</a:t>
            </a:r>
          </a:p>
        </p:txBody>
      </p:sp>
      <p:sp>
        <p:nvSpPr>
          <p:cNvPr id="19" name="Undertit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9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https://opencores.org/project,can</a:t>
            </a:r>
            <a:endParaRPr lang="en-US" dirty="0"/>
          </a:p>
          <a:p>
            <a:r>
              <a:rPr lang="en-US" dirty="0"/>
              <a:t>Written in Verilog</a:t>
            </a:r>
          </a:p>
          <a:p>
            <a:r>
              <a:rPr lang="en-US" dirty="0"/>
              <a:t>Supports basic CAN and extended CAN</a:t>
            </a:r>
          </a:p>
          <a:p>
            <a:pPr lvl="1"/>
            <a:r>
              <a:rPr lang="en-US" dirty="0"/>
              <a:t>11-bit ID and 29-bit ID</a:t>
            </a:r>
          </a:p>
          <a:p>
            <a:pPr lvl="1"/>
            <a:r>
              <a:rPr lang="en-US" dirty="0"/>
              <a:t>ID mask and filtering</a:t>
            </a:r>
          </a:p>
          <a:p>
            <a:r>
              <a:rPr lang="en-US" dirty="0"/>
              <a:t>Up to 1Mbps operation</a:t>
            </a:r>
          </a:p>
          <a:p>
            <a:r>
              <a:rPr lang="en-US" dirty="0"/>
              <a:t>Transmit/receive/error interrupts</a:t>
            </a:r>
          </a:p>
          <a:p>
            <a:r>
              <a:rPr lang="en-US" dirty="0"/>
              <a:t>Wishbone interface (8-bit address and data)</a:t>
            </a:r>
          </a:p>
          <a:p>
            <a:r>
              <a:rPr lang="en-US" dirty="0"/>
              <a:t>Register map compatible with Philips SJA1000 CAN Controller IC</a:t>
            </a:r>
          </a:p>
          <a:p>
            <a:pPr lvl="1"/>
            <a:r>
              <a:rPr lang="en-US" dirty="0">
                <a:hlinkClick r:id="rId4"/>
              </a:rPr>
              <a:t>https://www.nxp.com/docs/en/data-sheet/SJA1000.pdf</a:t>
            </a:r>
            <a:endParaRPr lang="en-US" dirty="0"/>
          </a:p>
          <a:p>
            <a:r>
              <a:rPr lang="en-US" dirty="0"/>
              <a:t>Size: 12k gates (930 flip-flops)</a:t>
            </a:r>
          </a:p>
          <a:p>
            <a:r>
              <a:rPr lang="nb-NO" dirty="0"/>
              <a:t>Sources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</a:t>
            </a:r>
            <a:r>
              <a:rPr lang="nb-NO" dirty="0" err="1"/>
              <a:t>dcs_canbus</a:t>
            </a:r>
            <a:r>
              <a:rPr lang="nb-NO" dirty="0"/>
              <a:t>/</a:t>
            </a:r>
            <a:r>
              <a:rPr lang="nb-NO" dirty="0" err="1"/>
              <a:t>source</a:t>
            </a:r>
            <a:r>
              <a:rPr lang="nb-NO" dirty="0"/>
              <a:t>/</a:t>
            </a:r>
            <a:r>
              <a:rPr lang="nb-NO" dirty="0" err="1"/>
              <a:t>rtl</a:t>
            </a:r>
            <a:r>
              <a:rPr lang="nb-NO" dirty="0"/>
              <a:t>/</a:t>
            </a:r>
            <a:r>
              <a:rPr lang="nb-NO" dirty="0" err="1"/>
              <a:t>can_controller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53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</a:t>
            </a:r>
            <a:r>
              <a:rPr lang="en-US" dirty="0" err="1"/>
              <a:t>Bitvis</a:t>
            </a:r>
            <a:r>
              <a:rPr lang="en-US" dirty="0"/>
              <a:t> UVVM style test bench (in VHDL)</a:t>
            </a:r>
          </a:p>
          <a:p>
            <a:r>
              <a:rPr lang="nb-NO" dirty="0" err="1"/>
              <a:t>Testbench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</a:t>
            </a:r>
            <a:r>
              <a:rPr lang="nb-NO" dirty="0" err="1"/>
              <a:t>dcs_canbus</a:t>
            </a:r>
            <a:r>
              <a:rPr lang="nb-NO" dirty="0"/>
              <a:t>/</a:t>
            </a:r>
            <a:r>
              <a:rPr lang="nb-NO" dirty="0" err="1"/>
              <a:t>source</a:t>
            </a:r>
            <a:r>
              <a:rPr lang="nb-NO" dirty="0"/>
              <a:t>/</a:t>
            </a:r>
            <a:r>
              <a:rPr lang="nb-NO" dirty="0" err="1"/>
              <a:t>bench</a:t>
            </a:r>
            <a:r>
              <a:rPr lang="nb-NO" dirty="0"/>
              <a:t>/</a:t>
            </a:r>
            <a:r>
              <a:rPr lang="nb-NO" dirty="0" err="1"/>
              <a:t>can_controller</a:t>
            </a:r>
            <a:endParaRPr lang="nb-NO" dirty="0"/>
          </a:p>
          <a:p>
            <a:r>
              <a:rPr lang="nb-NO" dirty="0" err="1"/>
              <a:t>Testbench</a:t>
            </a:r>
            <a:r>
              <a:rPr lang="nb-NO" dirty="0"/>
              <a:t> scripts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</a:t>
            </a:r>
            <a:r>
              <a:rPr lang="nb-NO" dirty="0" err="1"/>
              <a:t>dcs_canbus</a:t>
            </a:r>
            <a:r>
              <a:rPr lang="nb-NO" dirty="0"/>
              <a:t>/</a:t>
            </a:r>
            <a:r>
              <a:rPr lang="nb-NO" dirty="0" err="1"/>
              <a:t>sim</a:t>
            </a:r>
            <a:endParaRPr lang="en-US" dirty="0"/>
          </a:p>
          <a:p>
            <a:r>
              <a:rPr lang="en-US" dirty="0"/>
              <a:t>Testbench consists of two instances of the CAN controller connected together</a:t>
            </a:r>
          </a:p>
          <a:p>
            <a:r>
              <a:rPr lang="en-US" dirty="0"/>
              <a:t>Two separate WB interfaces to write to each controller</a:t>
            </a:r>
          </a:p>
          <a:p>
            <a:r>
              <a:rPr lang="en-US" dirty="0"/>
              <a:t>40 MHz clock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</a:t>
            </a:r>
            <a:r>
              <a:rPr lang="en-US" dirty="0"/>
              <a:t>o run simulation: run “</a:t>
            </a:r>
            <a:r>
              <a:rPr lang="en-US" b="1" dirty="0"/>
              <a:t>07-compile_and_run_can_ctrl.do</a:t>
            </a:r>
            <a:r>
              <a:rPr lang="en-US" dirty="0"/>
              <a:t>” from modules/</a:t>
            </a:r>
            <a:r>
              <a:rPr lang="en-US" dirty="0" err="1"/>
              <a:t>dcs_canbus</a:t>
            </a:r>
            <a:r>
              <a:rPr lang="en-US" dirty="0"/>
              <a:t>/sim directory in </a:t>
            </a:r>
            <a:r>
              <a:rPr lang="en-US" b="1" dirty="0" err="1"/>
              <a:t>vsim</a:t>
            </a:r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12</a:t>
            </a:fld>
            <a:endParaRPr lang="nb-N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909A2F-E132-4414-9C1D-0819C579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296645"/>
            <a:ext cx="9391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5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Timing Register (BTR0) configured for 4x baud clock </a:t>
            </a:r>
            <a:r>
              <a:rPr lang="en-US" dirty="0" err="1"/>
              <a:t>prescale</a:t>
            </a:r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SEG1</a:t>
            </a:r>
            <a:r>
              <a:rPr lang="en-US" dirty="0"/>
              <a:t> set to 7 baud clocks, t</a:t>
            </a:r>
            <a:r>
              <a:rPr lang="en-US" baseline="-25000" dirty="0"/>
              <a:t>SEG2</a:t>
            </a:r>
            <a:r>
              <a:rPr lang="en-US" dirty="0"/>
              <a:t> set to 3 baud clocks, in BTR1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SYNCSEG</a:t>
            </a:r>
            <a:r>
              <a:rPr lang="en-US" dirty="0"/>
              <a:t> is always 1 baud clock</a:t>
            </a:r>
          </a:p>
          <a:p>
            <a:r>
              <a:rPr lang="en-US" dirty="0"/>
              <a:t>Gives us a bit rate of 40 MHz / (4 * (1+7+3)) = 1Mbps</a:t>
            </a:r>
          </a:p>
          <a:p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13</a:t>
            </a:fld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F884F-E876-4AAD-9F32-E815F1BA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4" y="3380501"/>
            <a:ext cx="7381558" cy="2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14</a:t>
            </a:fld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D1018-DFE6-47A0-A392-3BBF6DE9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D5E78-9297-4BEF-BE8F-8499407F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28" y="1917175"/>
            <a:ext cx="10619598" cy="39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15</a:t>
            </a:fld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D1018-DFE6-47A0-A392-3BBF6DE9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1E0BF-8413-4267-8F9D-C9B272EF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20" y="2095257"/>
            <a:ext cx="8540405" cy="11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OpenCores CAN Protocol Controller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16</a:t>
            </a:fld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D1018-DFE6-47A0-A392-3BBF6DE9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Testbench 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33F-A590-4E3C-9A50-D207A0F28B91}"/>
              </a:ext>
            </a:extLst>
          </p:cNvPr>
          <p:cNvSpPr txBox="1"/>
          <p:nvPr/>
        </p:nvSpPr>
        <p:spPr>
          <a:xfrm>
            <a:off x="987450" y="2233319"/>
            <a:ext cx="1056995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 Code" panose="02000509000000000000" pitchFamily="49" charset="0"/>
              </a:rPr>
              <a:t># UVVM: ID_LOG_HDR                      4940.0 ns  TB seq.              Start a transaction from CAN0 to CAN1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5115.0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(A:x"0A", </a:t>
            </a:r>
            <a:r>
              <a:rPr lang="en-US" sz="700" dirty="0" err="1">
                <a:latin typeface="Courier Code" panose="02000509000000000000" pitchFamily="49" charset="0"/>
              </a:rPr>
              <a:t>x"BB</a:t>
            </a:r>
            <a:r>
              <a:rPr lang="en-US" sz="700" dirty="0">
                <a:latin typeface="Courier Code" panose="02000509000000000000" pitchFamily="49" charset="0"/>
              </a:rPr>
              <a:t>") completed. Set TXID1 to </a:t>
            </a:r>
            <a:r>
              <a:rPr lang="en-US" sz="700" dirty="0" err="1">
                <a:latin typeface="Courier Code" panose="02000509000000000000" pitchFamily="49" charset="0"/>
              </a:rPr>
              <a:t>xBB</a:t>
            </a:r>
            <a:endParaRPr lang="en-US" sz="700" dirty="0">
              <a:latin typeface="Courier Code" panose="02000509000000000000" pitchFamily="49" charset="0"/>
            </a:endParaRP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5465.0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(A:x"0B", x"08") completed. Set TXID2 to x08, 8 bytes data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5815.0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(A:x"0C", x"11") completed. Set data1 to x11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6165.0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(A:x"0D", x"22") completed. Set data2 to x22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6515.0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(A:x"0E", x"33") completed. Set data3 to x33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6865.0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(A:x"0F", x"44") completed. Set data4 to x44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7215.0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(A:x"10", x"55") completed. Set data5 to x55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7565.0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(A:x"11", x"66") completed. Set data6 to x66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7915.0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(A:x"12", x"77") completed. Set data7 to x77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8265.0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(A:x"13", x"88") completed. Set data8 to x88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  8615.0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wb_write</a:t>
            </a:r>
            <a:r>
              <a:rPr lang="en-US" sz="700" dirty="0">
                <a:latin typeface="Courier Code" panose="02000509000000000000" pitchFamily="49" charset="0"/>
              </a:rPr>
              <a:t>(A:x"01", x"01") completed. Request transmission on CAN0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ID_LOG_HDR                      8615.0 ns  TB seq.              Wait for CAN1 to receive message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ID_LOG_HDR                    125613.5 ns  TB seq.              Got interrupt from CAN1.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125790.0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(A:x"00", </a:t>
            </a:r>
            <a:r>
              <a:rPr lang="en-US" sz="700" dirty="0" err="1">
                <a:latin typeface="Courier Code" panose="02000509000000000000" pitchFamily="49" charset="0"/>
              </a:rPr>
              <a:t>x"XX</a:t>
            </a:r>
            <a:r>
              <a:rPr lang="en-US" sz="700" dirty="0">
                <a:latin typeface="Courier Code" panose="02000509000000000000" pitchFamily="49" charset="0"/>
              </a:rPr>
              <a:t>")=&gt; OK, received data = x"3E". Check that CAN0 transmit interrupt was set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126140.0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(A:x"02", </a:t>
            </a:r>
            <a:r>
              <a:rPr lang="en-US" sz="700" dirty="0" err="1">
                <a:latin typeface="Courier Code" panose="02000509000000000000" pitchFamily="49" charset="0"/>
              </a:rPr>
              <a:t>x"XX</a:t>
            </a:r>
            <a:r>
              <a:rPr lang="en-US" sz="700" dirty="0">
                <a:latin typeface="Courier Code" panose="02000509000000000000" pitchFamily="49" charset="0"/>
              </a:rPr>
              <a:t>")=&gt; OK, received data = x"2C". Check that CAN0 transmit complete status bit is set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126315.0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(A:x"00", </a:t>
            </a:r>
            <a:r>
              <a:rPr lang="en-US" sz="700" dirty="0" err="1">
                <a:latin typeface="Courier Code" panose="02000509000000000000" pitchFamily="49" charset="0"/>
              </a:rPr>
              <a:t>x"XX</a:t>
            </a:r>
            <a:r>
              <a:rPr lang="en-US" sz="700" dirty="0">
                <a:latin typeface="Courier Code" panose="02000509000000000000" pitchFamily="49" charset="0"/>
              </a:rPr>
              <a:t>")=&gt; OK, received data = x"3E". Check that CAN1 receive interrupt was set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ID_LOG_HDR                    127315.0 ns  TB seq.              Verify message received by CAN1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127490.0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(A:x"14", </a:t>
            </a:r>
            <a:r>
              <a:rPr lang="en-US" sz="700" dirty="0" err="1">
                <a:latin typeface="Courier Code" panose="02000509000000000000" pitchFamily="49" charset="0"/>
              </a:rPr>
              <a:t>x"BB</a:t>
            </a:r>
            <a:r>
              <a:rPr lang="en-US" sz="700" dirty="0">
                <a:latin typeface="Courier Code" panose="02000509000000000000" pitchFamily="49" charset="0"/>
              </a:rPr>
              <a:t>")=&gt; OK, received data = </a:t>
            </a:r>
            <a:r>
              <a:rPr lang="en-US" sz="700" dirty="0" err="1">
                <a:latin typeface="Courier Code" panose="02000509000000000000" pitchFamily="49" charset="0"/>
              </a:rPr>
              <a:t>x"BB</a:t>
            </a:r>
            <a:r>
              <a:rPr lang="en-US" sz="700" dirty="0">
                <a:latin typeface="Courier Code" panose="02000509000000000000" pitchFamily="49" charset="0"/>
              </a:rPr>
              <a:t>". Verify received RXID1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127840.0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(A:x"15", x"08")=&gt; OK, received data = x"8". Verify received RXID2, 8 bytes data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128190.0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(A:x"16", x"11")=&gt; OK, received data = x"11". Verify received data byte 1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128540.0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(A:x"17", x"22")=&gt; OK, received data = x"22". Verify received data byte 2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128890.0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(A:x"18", x"33")=&gt; OK, received data = x"33". Verify received data byte 3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129240.0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(A:x"19", x"44")=&gt; OK, received data = x"44". Verify received data byte 4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129590.0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(A:x"1A", x"55")=&gt; OK, received data = x"55". Verify received data byte 5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129940.0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(A:x"1B", x"66")=&gt; OK, received data = x"66". Verify received data byte 6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130290.0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(A:x"1C", x"77")=&gt; OK, received data = x"77". Verify received data byte 7</a:t>
            </a:r>
          </a:p>
          <a:p>
            <a:r>
              <a:rPr lang="en-US" sz="700" dirty="0">
                <a:latin typeface="Courier Code" panose="02000509000000000000" pitchFamily="49" charset="0"/>
              </a:rPr>
              <a:t># UVVM: ID_BFM                        130640.0 ns  TB seq.              </a:t>
            </a:r>
            <a:r>
              <a:rPr lang="en-US" sz="700" dirty="0" err="1">
                <a:latin typeface="Courier Code" panose="02000509000000000000" pitchFamily="49" charset="0"/>
              </a:rPr>
              <a:t>wb_check</a:t>
            </a:r>
            <a:r>
              <a:rPr lang="en-US" sz="700" dirty="0">
                <a:latin typeface="Courier Code" panose="02000509000000000000" pitchFamily="49" charset="0"/>
              </a:rPr>
              <a:t>(A:x"1D", x"88")=&gt; OK, received data = x"88". Verify received data byte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6104C-8E57-460C-A56D-D243758B8611}"/>
              </a:ext>
            </a:extLst>
          </p:cNvPr>
          <p:cNvSpPr txBox="1"/>
          <p:nvPr/>
        </p:nvSpPr>
        <p:spPr>
          <a:xfrm>
            <a:off x="8901014" y="1592207"/>
            <a:ext cx="271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 up TX buffer on CAN0 with message for CAN1 (ID 0xBB)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BC3CC-4BC4-4B28-8457-C2774B472A5F}"/>
              </a:ext>
            </a:extLst>
          </p:cNvPr>
          <p:cNvCxnSpPr/>
          <p:nvPr/>
        </p:nvCxnSpPr>
        <p:spPr>
          <a:xfrm flipH="1">
            <a:off x="8760336" y="2115427"/>
            <a:ext cx="556313" cy="4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46DE4B-FEF7-4A04-8867-C30A57CCCB31}"/>
              </a:ext>
            </a:extLst>
          </p:cNvPr>
          <p:cNvSpPr txBox="1"/>
          <p:nvPr/>
        </p:nvSpPr>
        <p:spPr>
          <a:xfrm>
            <a:off x="8760336" y="3594218"/>
            <a:ext cx="297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Wait for CAN1 to receive message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E7C27-8CD7-4842-99D6-FEEE055150A2}"/>
              </a:ext>
            </a:extLst>
          </p:cNvPr>
          <p:cNvCxnSpPr/>
          <p:nvPr/>
        </p:nvCxnSpPr>
        <p:spPr>
          <a:xfrm flipH="1">
            <a:off x="6477533" y="3901995"/>
            <a:ext cx="2282803" cy="42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D31F11-7FAF-49DE-BE0A-ACBE5F7F25FC}"/>
              </a:ext>
            </a:extLst>
          </p:cNvPr>
          <p:cNvSpPr txBox="1"/>
          <p:nvPr/>
        </p:nvSpPr>
        <p:spPr>
          <a:xfrm>
            <a:off x="9571215" y="4898486"/>
            <a:ext cx="297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message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969F5-E452-441B-95AA-A12318D187E8}"/>
              </a:ext>
            </a:extLst>
          </p:cNvPr>
          <p:cNvCxnSpPr>
            <a:cxnSpLocks/>
          </p:cNvCxnSpPr>
          <p:nvPr/>
        </p:nvCxnSpPr>
        <p:spPr>
          <a:xfrm flipH="1">
            <a:off x="9713103" y="5206263"/>
            <a:ext cx="1035893" cy="1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3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lassholder for bilde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CAN HLP Hardware Setup</a:t>
            </a:r>
          </a:p>
        </p:txBody>
      </p:sp>
      <p:sp>
        <p:nvSpPr>
          <p:cNvPr id="19" name="Undertit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328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619FBB9-2B53-49A4-AEBB-24A4C56603E2}"/>
              </a:ext>
            </a:extLst>
          </p:cNvPr>
          <p:cNvSpPr txBox="1">
            <a:spLocks/>
          </p:cNvSpPr>
          <p:nvPr/>
        </p:nvSpPr>
        <p:spPr>
          <a:xfrm>
            <a:off x="809427" y="1361080"/>
            <a:ext cx="6905823" cy="5058000"/>
          </a:xfrm>
          <a:prstGeom prst="rect">
            <a:avLst/>
          </a:prstGeom>
          <a:noFill/>
          <a:ln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Connector J9 </a:t>
            </a:r>
            <a:r>
              <a:rPr lang="nb-NO" dirty="0" err="1"/>
              <a:t>on</a:t>
            </a:r>
            <a:r>
              <a:rPr lang="nb-NO" dirty="0"/>
              <a:t> RUv1 is used for CAN bus</a:t>
            </a:r>
          </a:p>
          <a:p>
            <a:r>
              <a:rPr lang="nb-NO" dirty="0" err="1"/>
              <a:t>Located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bottom</a:t>
            </a:r>
            <a:r>
              <a:rPr lang="nb-NO" dirty="0"/>
              <a:t> right side </a:t>
            </a:r>
            <a:r>
              <a:rPr lang="nb-NO" dirty="0" err="1"/>
              <a:t>of</a:t>
            </a:r>
            <a:r>
              <a:rPr lang="nb-NO" dirty="0"/>
              <a:t> front panel</a:t>
            </a:r>
          </a:p>
          <a:p>
            <a:endParaRPr lang="nb-NO" dirty="0"/>
          </a:p>
          <a:p>
            <a:r>
              <a:rPr lang="nb-NO" dirty="0"/>
              <a:t>CAN bus </a:t>
            </a:r>
            <a:r>
              <a:rPr lang="nb-NO" dirty="0" err="1"/>
              <a:t>requires</a:t>
            </a:r>
            <a:r>
              <a:rPr lang="nb-NO" dirty="0"/>
              <a:t> 120 ohm </a:t>
            </a:r>
            <a:r>
              <a:rPr lang="nb-NO" dirty="0" err="1"/>
              <a:t>termination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bus</a:t>
            </a:r>
          </a:p>
          <a:p>
            <a:pPr lvl="1"/>
            <a:r>
              <a:rPr lang="nb-NO" dirty="0"/>
              <a:t>It </a:t>
            </a:r>
            <a:r>
              <a:rPr lang="nb-NO" dirty="0" err="1"/>
              <a:t>should</a:t>
            </a:r>
            <a:r>
              <a:rPr lang="nb-NO" dirty="0"/>
              <a:t> not be </a:t>
            </a:r>
            <a:r>
              <a:rPr lang="nb-NO" dirty="0" err="1"/>
              <a:t>terminated</a:t>
            </a:r>
            <a:r>
              <a:rPr lang="nb-NO" dirty="0"/>
              <a:t> at </a:t>
            </a:r>
            <a:r>
              <a:rPr lang="nb-NO" dirty="0" err="1"/>
              <a:t>each</a:t>
            </a:r>
            <a:r>
              <a:rPr lang="nb-NO" dirty="0"/>
              <a:t> node</a:t>
            </a:r>
          </a:p>
          <a:p>
            <a:pPr lvl="1"/>
            <a:endParaRPr lang="nb-NO" dirty="0"/>
          </a:p>
          <a:p>
            <a:r>
              <a:rPr lang="nb-NO" dirty="0" err="1"/>
              <a:t>Termination</a:t>
            </a:r>
            <a:r>
              <a:rPr lang="nb-NO" dirty="0"/>
              <a:t> </a:t>
            </a:r>
            <a:r>
              <a:rPr lang="nb-NO" dirty="0" err="1"/>
              <a:t>resistor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soldered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last RU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bus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1/4W </a:t>
            </a:r>
            <a:r>
              <a:rPr lang="nb-NO" dirty="0" err="1"/>
              <a:t>through</a:t>
            </a:r>
            <a:r>
              <a:rPr lang="nb-NO" dirty="0"/>
              <a:t> hole </a:t>
            </a:r>
            <a:r>
              <a:rPr lang="nb-NO" dirty="0" err="1"/>
              <a:t>resistor</a:t>
            </a:r>
            <a:r>
              <a:rPr lang="nb-NO" dirty="0"/>
              <a:t> to pins 1 and 3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backside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RU, as </a:t>
            </a:r>
            <a:r>
              <a:rPr lang="nb-NO" dirty="0" err="1"/>
              <a:t>indicated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picture</a:t>
            </a:r>
            <a:endParaRPr lang="nb-NO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Hardware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D5860A-4A9E-474C-A4C0-5AD900E9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3124" y="3991792"/>
            <a:ext cx="3522852" cy="2414262"/>
          </a:xfrm>
        </p:spPr>
      </p:pic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18</a:t>
            </a:fld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79EA6-6F72-42CB-823C-97F9F0A4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39" y="1463785"/>
            <a:ext cx="3055084" cy="24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4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619FBB9-2B53-49A4-AEBB-24A4C56603E2}"/>
              </a:ext>
            </a:extLst>
          </p:cNvPr>
          <p:cNvSpPr txBox="1">
            <a:spLocks/>
          </p:cNvSpPr>
          <p:nvPr/>
        </p:nvSpPr>
        <p:spPr>
          <a:xfrm>
            <a:off x="809427" y="1361080"/>
            <a:ext cx="10928660" cy="5058000"/>
          </a:xfrm>
          <a:prstGeom prst="rect">
            <a:avLst/>
          </a:prstGeom>
          <a:noFill/>
          <a:ln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CAN bus </a:t>
            </a:r>
            <a:r>
              <a:rPr lang="nb-NO" dirty="0" err="1"/>
              <a:t>connector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RUv1 </a:t>
            </a:r>
            <a:r>
              <a:rPr lang="nb-NO" dirty="0" err="1"/>
              <a:t>board</a:t>
            </a:r>
            <a:r>
              <a:rPr lang="nb-NO" dirty="0"/>
              <a:t> (MOLEX 087833-0420):</a:t>
            </a:r>
            <a:endParaRPr lang="en-US" dirty="0"/>
          </a:p>
          <a:p>
            <a:r>
              <a:rPr lang="en-US" dirty="0"/>
              <a:t>https://www.digikey.ch/product-detail/en/molex-connector-corporation/87833-0420/WM18858-ND/718131?cur=CHF&amp;lang=en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Housing and </a:t>
            </a:r>
            <a:r>
              <a:rPr lang="en-US" dirty="0" err="1"/>
              <a:t>precrimped</a:t>
            </a:r>
            <a:r>
              <a:rPr lang="en-US" dirty="0"/>
              <a:t> leads to mate with RUv1 CAN bus connector:</a:t>
            </a:r>
          </a:p>
          <a:p>
            <a:r>
              <a:rPr lang="en-US" dirty="0"/>
              <a:t>https://www.digikey.ch/product-detail/en/molex-llc/0503948051-12-B6/0503948051-12-B6-ND/6047435</a:t>
            </a:r>
          </a:p>
          <a:p>
            <a:r>
              <a:rPr lang="en-US" dirty="0"/>
              <a:t>https://www.digikey.ch/product-detail/en/molex-llc/0511100450/WM18030-ND/267654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Actual crimp contacts:</a:t>
            </a:r>
          </a:p>
          <a:p>
            <a:r>
              <a:rPr lang="en-US" dirty="0"/>
              <a:t>https://www.digikey.ch/product-detail/en/molex-llc/0503948051/WM1128TR-ND/467800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Hardware Setup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19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54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9427" y="1361080"/>
            <a:ext cx="8606422" cy="5058000"/>
          </a:xfrm>
        </p:spPr>
        <p:txBody>
          <a:bodyPr>
            <a:normAutofit/>
          </a:bodyPr>
          <a:lstStyle/>
          <a:p>
            <a:r>
              <a:rPr lang="en-US" sz="1600" dirty="0"/>
              <a:t>Based on protocol used in STAR TOF:</a:t>
            </a:r>
          </a:p>
          <a:p>
            <a:pPr lvl="1"/>
            <a:r>
              <a:rPr lang="en-US" sz="1600" dirty="0"/>
              <a:t>J. </a:t>
            </a:r>
            <a:r>
              <a:rPr lang="en-US" sz="1600" dirty="0" err="1"/>
              <a:t>Schambach</a:t>
            </a:r>
            <a:r>
              <a:rPr lang="en-US" sz="1600" dirty="0"/>
              <a:t> et al, “</a:t>
            </a:r>
            <a:r>
              <a:rPr lang="en-US" sz="1600" dirty="0" err="1"/>
              <a:t>CANbus</a:t>
            </a:r>
            <a:r>
              <a:rPr lang="en-US" sz="1600" dirty="0"/>
              <a:t> protocol and applications for STAR TOF Control”, Journal of Physics: Conference Series, Volume 331, Part 2: Online Computing</a:t>
            </a:r>
          </a:p>
          <a:p>
            <a:r>
              <a:rPr lang="en-US" sz="1600" dirty="0"/>
              <a:t>Standard CAN frames (11-bit ID)</a:t>
            </a:r>
          </a:p>
          <a:p>
            <a:r>
              <a:rPr lang="nb-NO" sz="1600" dirty="0"/>
              <a:t>8 </a:t>
            </a:r>
            <a:r>
              <a:rPr lang="nb-NO" sz="1600" dirty="0" err="1"/>
              <a:t>MSBs</a:t>
            </a:r>
            <a:r>
              <a:rPr lang="nb-NO" sz="1600" dirty="0"/>
              <a:t> </a:t>
            </a:r>
            <a:r>
              <a:rPr lang="en-US" sz="1600" dirty="0"/>
              <a:t>of ID used for Node ID (each RU is a node)</a:t>
            </a:r>
          </a:p>
          <a:p>
            <a:r>
              <a:rPr lang="nb-NO" sz="1600" dirty="0"/>
              <a:t>3 </a:t>
            </a:r>
            <a:r>
              <a:rPr lang="nb-NO" sz="1600" dirty="0" err="1"/>
              <a:t>LSBs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ID used HLP </a:t>
            </a:r>
            <a:r>
              <a:rPr lang="nb-NO" sz="1600" dirty="0" err="1"/>
              <a:t>commands</a:t>
            </a:r>
            <a:endParaRPr lang="nb-NO" sz="1600" dirty="0"/>
          </a:p>
          <a:p>
            <a:pPr lvl="1"/>
            <a:r>
              <a:rPr lang="nb-NO" sz="1600" dirty="0"/>
              <a:t>WRITE, WRITE_RESPONSE, READ, READ_RESPONSE</a:t>
            </a:r>
            <a:endParaRPr lang="en-US" sz="1600" dirty="0"/>
          </a:p>
          <a:p>
            <a:r>
              <a:rPr lang="nb-NO" sz="1600" dirty="0"/>
              <a:t>A</a:t>
            </a:r>
            <a:r>
              <a:rPr lang="en-US" sz="1600" dirty="0" err="1"/>
              <a:t>cceptance</a:t>
            </a:r>
            <a:r>
              <a:rPr lang="en-US" sz="1600" dirty="0"/>
              <a:t> filtering used in CAN Controller to filter messages based on Node ID only</a:t>
            </a:r>
          </a:p>
          <a:p>
            <a:r>
              <a:rPr lang="nb-NO" sz="1600" dirty="0"/>
              <a:t>DCS </a:t>
            </a:r>
            <a:r>
              <a:rPr lang="nb-NO" sz="1600" dirty="0" err="1"/>
              <a:t>initiates</a:t>
            </a:r>
            <a:r>
              <a:rPr lang="nb-NO" sz="1600" dirty="0"/>
              <a:t> WRITE and READ </a:t>
            </a:r>
            <a:r>
              <a:rPr lang="nb-NO" sz="1600" dirty="0" err="1"/>
              <a:t>commands</a:t>
            </a:r>
            <a:r>
              <a:rPr lang="nb-NO" sz="1600" dirty="0"/>
              <a:t>, RU </a:t>
            </a:r>
            <a:r>
              <a:rPr lang="nb-NO" sz="1600" dirty="0" err="1"/>
              <a:t>responds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WRITE_RESPONSE, READ_RESPONSE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</a:t>
            </a:fld>
            <a:endParaRPr lang="nb-NO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6A3D73-C2BD-44CF-A7F8-852D38B0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0855"/>
              </p:ext>
            </p:extLst>
          </p:nvPr>
        </p:nvGraphicFramePr>
        <p:xfrm>
          <a:off x="1318641" y="4862889"/>
          <a:ext cx="850086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0">
                  <a:extLst>
                    <a:ext uri="{9D8B030D-6E8A-4147-A177-3AD203B41FA5}">
                      <a16:colId xmlns:a16="http://schemas.microsoft.com/office/drawing/2014/main" val="3666508497"/>
                    </a:ext>
                  </a:extLst>
                </a:gridCol>
                <a:gridCol w="1424616">
                  <a:extLst>
                    <a:ext uri="{9D8B030D-6E8A-4147-A177-3AD203B41FA5}">
                      <a16:colId xmlns:a16="http://schemas.microsoft.com/office/drawing/2014/main" val="2675325899"/>
                    </a:ext>
                  </a:extLst>
                </a:gridCol>
                <a:gridCol w="2330020">
                  <a:extLst>
                    <a:ext uri="{9D8B030D-6E8A-4147-A177-3AD203B41FA5}">
                      <a16:colId xmlns:a16="http://schemas.microsoft.com/office/drawing/2014/main" val="2589731219"/>
                    </a:ext>
                  </a:extLst>
                </a:gridCol>
                <a:gridCol w="1424776">
                  <a:extLst>
                    <a:ext uri="{9D8B030D-6E8A-4147-A177-3AD203B41FA5}">
                      <a16:colId xmlns:a16="http://schemas.microsoft.com/office/drawing/2014/main" val="1299339011"/>
                    </a:ext>
                  </a:extLst>
                </a:gridCol>
                <a:gridCol w="2432351">
                  <a:extLst>
                    <a:ext uri="{9D8B030D-6E8A-4147-A177-3AD203B41FA5}">
                      <a16:colId xmlns:a16="http://schemas.microsoft.com/office/drawing/2014/main" val="3010880506"/>
                    </a:ext>
                  </a:extLst>
                </a:gridCol>
              </a:tblGrid>
              <a:tr h="244633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nb-NO" sz="1200" dirty="0" err="1"/>
                        <a:t>Command</a:t>
                      </a:r>
                      <a:r>
                        <a:rPr lang="nb-NO" sz="1200" dirty="0"/>
                        <a:t> type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17786"/>
                  </a:ext>
                </a:extLst>
              </a:tr>
              <a:tr h="2446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Data byte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WRITE (b″010″)</a:t>
                      </a:r>
                      <a:endParaRPr 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WRITE_RESPONSE (b″011″)</a:t>
                      </a:r>
                      <a:endParaRPr 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READ (b″100″)</a:t>
                      </a:r>
                      <a:endParaRPr lang="en-US" sz="12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READ_RESPONSE (b″101″)</a:t>
                      </a:r>
                      <a:endParaRPr lang="en-US" sz="1200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83019700"/>
                  </a:ext>
                </a:extLst>
              </a:tr>
              <a:tr h="244633"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MSB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MSB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MSB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MSB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82654"/>
                  </a:ext>
                </a:extLst>
              </a:tr>
              <a:tr h="244633">
                <a:tc>
                  <a:txBody>
                    <a:bodyPr/>
                    <a:lstStyle/>
                    <a:p>
                      <a:r>
                        <a:rPr lang="nb-NO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LSB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LSB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LSB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ADDR LSB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48280"/>
                  </a:ext>
                </a:extLst>
              </a:tr>
              <a:tr h="244633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MSB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MSB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MSB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28339"/>
                  </a:ext>
                </a:extLst>
              </a:tr>
              <a:tr h="262342">
                <a:tc>
                  <a:txBody>
                    <a:bodyPr/>
                    <a:lstStyle/>
                    <a:p>
                      <a:r>
                        <a:rPr lang="nb-NO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LSB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LSB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DATA LSB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37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DB7ABF-FC54-4474-8BD5-97F48F3A2B2F}"/>
              </a:ext>
            </a:extLst>
          </p:cNvPr>
          <p:cNvSpPr txBox="1"/>
          <p:nvPr/>
        </p:nvSpPr>
        <p:spPr>
          <a:xfrm>
            <a:off x="9872462" y="5232221"/>
            <a:ext cx="2001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RU </a:t>
            </a:r>
            <a:r>
              <a:rPr lang="nb-NO" sz="1400" dirty="0" err="1"/>
              <a:t>responds</a:t>
            </a:r>
            <a:r>
              <a:rPr lang="nb-NO" sz="1400" dirty="0"/>
              <a:t> </a:t>
            </a:r>
            <a:r>
              <a:rPr lang="nb-NO" sz="1400" dirty="0" err="1"/>
              <a:t>with</a:t>
            </a:r>
            <a:r>
              <a:rPr lang="nb-NO" sz="1400" dirty="0"/>
              <a:t> data </a:t>
            </a:r>
            <a:r>
              <a:rPr lang="nb-NO" sz="1400" dirty="0" err="1"/>
              <a:t>that</a:t>
            </a:r>
            <a:r>
              <a:rPr lang="nb-NO" sz="1400" dirty="0"/>
              <a:t> </a:t>
            </a:r>
            <a:r>
              <a:rPr lang="nb-NO" sz="1400" dirty="0" err="1"/>
              <a:t>was</a:t>
            </a:r>
            <a:r>
              <a:rPr lang="nb-NO" sz="1400" dirty="0"/>
              <a:t> </a:t>
            </a:r>
            <a:r>
              <a:rPr lang="nb-NO" sz="1400" dirty="0" err="1"/>
              <a:t>written</a:t>
            </a:r>
            <a:r>
              <a:rPr lang="nb-NO" sz="1400" dirty="0"/>
              <a:t> in WRITE_RESPONSE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95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619FBB9-2B53-49A4-AEBB-24A4C56603E2}"/>
              </a:ext>
            </a:extLst>
          </p:cNvPr>
          <p:cNvSpPr txBox="1">
            <a:spLocks/>
          </p:cNvSpPr>
          <p:nvPr/>
        </p:nvSpPr>
        <p:spPr>
          <a:xfrm>
            <a:off x="809427" y="1361080"/>
            <a:ext cx="10926000" cy="5058000"/>
          </a:xfrm>
          <a:prstGeom prst="rect">
            <a:avLst/>
          </a:prstGeom>
          <a:noFill/>
          <a:ln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CAN HLP node ID:</a:t>
            </a:r>
          </a:p>
          <a:p>
            <a:r>
              <a:rPr lang="nb-NO" dirty="0"/>
              <a:t>The node ID is </a:t>
            </a:r>
            <a:r>
              <a:rPr lang="nb-NO" dirty="0" err="1"/>
              <a:t>configured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DIPSWITCH[7:0]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firmware</a:t>
            </a:r>
            <a:endParaRPr lang="nb-NO" dirty="0"/>
          </a:p>
          <a:p>
            <a:r>
              <a:rPr lang="nb-NO" dirty="0"/>
              <a:t>At 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DIPSWITCH </a:t>
            </a:r>
            <a:r>
              <a:rPr lang="nb-NO" dirty="0" err="1"/>
              <a:t>assignments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mirrored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firmware</a:t>
            </a:r>
            <a:r>
              <a:rPr lang="nb-NO" dirty="0"/>
              <a:t> </a:t>
            </a:r>
            <a:r>
              <a:rPr lang="nb-NO" dirty="0" err="1"/>
              <a:t>compared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hardware</a:t>
            </a:r>
          </a:p>
          <a:p>
            <a:pPr lvl="1"/>
            <a:r>
              <a:rPr lang="nb-NO" dirty="0"/>
              <a:t>This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currently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10 to 3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board</a:t>
            </a:r>
            <a:r>
              <a:rPr lang="nb-NO" dirty="0"/>
              <a:t> is used for ID,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switch</a:t>
            </a:r>
            <a:r>
              <a:rPr lang="nb-NO" dirty="0"/>
              <a:t> 10 is </a:t>
            </a:r>
            <a:r>
              <a:rPr lang="nb-NO" dirty="0" err="1"/>
              <a:t>the</a:t>
            </a:r>
            <a:r>
              <a:rPr lang="nb-NO" dirty="0"/>
              <a:t> LSB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ID.</a:t>
            </a:r>
          </a:p>
          <a:p>
            <a:pPr lvl="1"/>
            <a:endParaRPr lang="nb-NO" dirty="0"/>
          </a:p>
          <a:p>
            <a:r>
              <a:rPr lang="nb-NO" dirty="0"/>
              <a:t>The DIPSWITCH is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RUv1 </a:t>
            </a:r>
            <a:r>
              <a:rPr lang="nb-NO" dirty="0" err="1"/>
              <a:t>board</a:t>
            </a:r>
            <a:r>
              <a:rPr lang="nb-NO" dirty="0"/>
              <a:t>,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seen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front panel</a:t>
            </a:r>
          </a:p>
          <a:p>
            <a:pPr lvl="1"/>
            <a:r>
              <a:rPr lang="nb-NO" dirty="0"/>
              <a:t>It is marked S8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Hardware Setup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920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619FBB9-2B53-49A4-AEBB-24A4C56603E2}"/>
              </a:ext>
            </a:extLst>
          </p:cNvPr>
          <p:cNvSpPr txBox="1">
            <a:spLocks/>
          </p:cNvSpPr>
          <p:nvPr/>
        </p:nvSpPr>
        <p:spPr>
          <a:xfrm>
            <a:off x="809427" y="1361080"/>
            <a:ext cx="10926000" cy="5058000"/>
          </a:xfrm>
          <a:prstGeom prst="rect">
            <a:avLst/>
          </a:prstGeom>
          <a:noFill/>
          <a:ln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CAN HLP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PEAK CAN to USB adapter</a:t>
            </a:r>
          </a:p>
          <a:p>
            <a:r>
              <a:rPr lang="nb-NO" dirty="0"/>
              <a:t>PEAK CAN to USB adapter </a:t>
            </a:r>
            <a:r>
              <a:rPr lang="nb-NO" dirty="0" err="1"/>
              <a:t>needs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solder links to </a:t>
            </a:r>
            <a:r>
              <a:rPr lang="nb-NO" dirty="0" err="1"/>
              <a:t>enable</a:t>
            </a:r>
            <a:r>
              <a:rPr lang="nb-NO" dirty="0"/>
              <a:t> </a:t>
            </a:r>
            <a:r>
              <a:rPr lang="nb-NO" dirty="0" err="1"/>
              <a:t>termination</a:t>
            </a:r>
            <a:endParaRPr lang="nb-NO" dirty="0"/>
          </a:p>
          <a:p>
            <a:pPr lvl="1"/>
            <a:r>
              <a:rPr lang="nb-NO" dirty="0" err="1"/>
              <a:t>Refer</a:t>
            </a:r>
            <a:r>
              <a:rPr lang="nb-NO" dirty="0"/>
              <a:t> to </a:t>
            </a:r>
            <a:r>
              <a:rPr lang="nb-NO" dirty="0" err="1"/>
              <a:t>user</a:t>
            </a:r>
            <a:r>
              <a:rPr lang="nb-NO" dirty="0"/>
              <a:t> manual for </a:t>
            </a:r>
            <a:r>
              <a:rPr lang="nb-NO" dirty="0" err="1"/>
              <a:t>instructions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PEAK CAN-USB Hardware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D5860A-4A9E-474C-A4C0-5AD900E9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860" y="3429000"/>
            <a:ext cx="3522852" cy="2414262"/>
          </a:xfrm>
        </p:spPr>
      </p:pic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21</a:t>
            </a:fld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261B1-5568-4215-96FA-B1966B65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706" y="3100833"/>
            <a:ext cx="3521729" cy="31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lassholder for bilde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CAN HLP Software</a:t>
            </a:r>
          </a:p>
        </p:txBody>
      </p:sp>
      <p:sp>
        <p:nvSpPr>
          <p:cNvPr id="19" name="Undertit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34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49AF-F38D-459C-B6FB-D5206308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Python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BEFA-F601-463F-9F2B-22646385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Software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/dcs_canbus/</a:t>
            </a:r>
            <a:r>
              <a:rPr lang="nb-NO" dirty="0" err="1"/>
              <a:t>software</a:t>
            </a:r>
            <a:r>
              <a:rPr lang="nb-NO" dirty="0"/>
              <a:t>/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can_hlp.py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b="1" dirty="0" err="1"/>
              <a:t>CanHlp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lvl="2"/>
            <a:r>
              <a:rPr lang="nb-NO" dirty="0"/>
              <a:t>Has a </a:t>
            </a:r>
            <a:r>
              <a:rPr lang="nb-NO" dirty="0" err="1"/>
              <a:t>readHLP</a:t>
            </a:r>
            <a:r>
              <a:rPr lang="nb-NO" dirty="0"/>
              <a:t>() and </a:t>
            </a:r>
            <a:r>
              <a:rPr lang="nb-NO" dirty="0" err="1"/>
              <a:t>writeHLP</a:t>
            </a:r>
            <a:r>
              <a:rPr lang="nb-NO" dirty="0"/>
              <a:t>() </a:t>
            </a:r>
            <a:r>
              <a:rPr lang="nb-NO" dirty="0" err="1"/>
              <a:t>function</a:t>
            </a:r>
            <a:r>
              <a:rPr lang="nb-NO" dirty="0"/>
              <a:t> for </a:t>
            </a:r>
            <a:r>
              <a:rPr lang="nb-NO" dirty="0" err="1"/>
              <a:t>reading</a:t>
            </a:r>
            <a:r>
              <a:rPr lang="nb-NO" dirty="0"/>
              <a:t>/</a:t>
            </a:r>
            <a:r>
              <a:rPr lang="nb-NO" dirty="0" err="1"/>
              <a:t>writing</a:t>
            </a:r>
            <a:r>
              <a:rPr lang="nb-NO" dirty="0"/>
              <a:t> registers </a:t>
            </a:r>
            <a:r>
              <a:rPr lang="nb-NO" dirty="0" err="1"/>
              <a:t>using</a:t>
            </a:r>
            <a:r>
              <a:rPr lang="nb-NO" dirty="0"/>
              <a:t> HLP </a:t>
            </a:r>
            <a:r>
              <a:rPr lang="nb-NO" dirty="0" err="1"/>
              <a:t>protocol</a:t>
            </a:r>
            <a:endParaRPr lang="nb-NO" dirty="0"/>
          </a:p>
          <a:p>
            <a:pPr lvl="2"/>
            <a:r>
              <a:rPr lang="nb-NO" dirty="0" err="1"/>
              <a:t>Requires</a:t>
            </a:r>
            <a:r>
              <a:rPr lang="nb-NO" dirty="0"/>
              <a:t> </a:t>
            </a:r>
            <a:r>
              <a:rPr lang="nb-NO" dirty="0" err="1"/>
              <a:t>python-can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and </a:t>
            </a:r>
            <a:r>
              <a:rPr lang="nb-NO" dirty="0" err="1"/>
              <a:t>python</a:t>
            </a:r>
            <a:r>
              <a:rPr lang="nb-NO" dirty="0"/>
              <a:t> 3</a:t>
            </a:r>
          </a:p>
          <a:p>
            <a:pPr lvl="1"/>
            <a:endParaRPr lang="nb-NO" dirty="0"/>
          </a:p>
          <a:p>
            <a:r>
              <a:rPr lang="nb-NO" dirty="0"/>
              <a:t>can_hlp_test.py</a:t>
            </a:r>
          </a:p>
          <a:p>
            <a:pPr lvl="1"/>
            <a:r>
              <a:rPr lang="nb-NO" dirty="0"/>
              <a:t>Tests HLP by </a:t>
            </a:r>
            <a:r>
              <a:rPr lang="nb-NO" dirty="0" err="1"/>
              <a:t>reading</a:t>
            </a:r>
            <a:r>
              <a:rPr lang="nb-NO" dirty="0"/>
              <a:t>/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registers</a:t>
            </a:r>
          </a:p>
          <a:p>
            <a:pPr lvl="1"/>
            <a:endParaRPr lang="nb-NO" dirty="0"/>
          </a:p>
          <a:p>
            <a:r>
              <a:rPr lang="nb-NO" dirty="0"/>
              <a:t>can_hlp_test_loop.py</a:t>
            </a:r>
          </a:p>
          <a:p>
            <a:pPr lvl="1"/>
            <a:r>
              <a:rPr lang="nb-NO" dirty="0"/>
              <a:t>Reads/</a:t>
            </a:r>
            <a:r>
              <a:rPr lang="nb-NO" dirty="0" err="1"/>
              <a:t>writes</a:t>
            </a:r>
            <a:r>
              <a:rPr lang="nb-NO" dirty="0"/>
              <a:t> registers in a loop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interrupted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CTRL+C.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1CE1-4C67-4E4A-86C6-5D969300C5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AAD05-ED2D-4B80-B531-D89F14DB3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653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PEAK CAN bus Adapter Setup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Set up </a:t>
            </a:r>
            <a:r>
              <a:rPr lang="nb-NO" dirty="0" err="1"/>
              <a:t>SocketCAN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for CAN/USB adapter:</a:t>
            </a:r>
          </a:p>
          <a:p>
            <a:pPr lvl="1"/>
            <a:r>
              <a:rPr lang="nb-NO" dirty="0"/>
              <a:t>modules/dcs_canbus/software/can_hlp/setup_socketcan.sh</a:t>
            </a:r>
          </a:p>
          <a:p>
            <a:pPr lvl="1"/>
            <a:endParaRPr lang="nb-NO" dirty="0"/>
          </a:p>
          <a:p>
            <a:r>
              <a:rPr lang="nb-NO" dirty="0"/>
              <a:t>Must be run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sudo</a:t>
            </a:r>
            <a:endParaRPr lang="nb-NO" dirty="0"/>
          </a:p>
          <a:p>
            <a:r>
              <a:rPr lang="nb-NO" dirty="0" err="1"/>
              <a:t>Modprobes</a:t>
            </a:r>
            <a:r>
              <a:rPr lang="nb-NO" dirty="0"/>
              <a:t> 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for </a:t>
            </a:r>
            <a:r>
              <a:rPr lang="nb-NO" dirty="0" err="1"/>
              <a:t>canbus</a:t>
            </a:r>
            <a:endParaRPr lang="nb-NO" dirty="0"/>
          </a:p>
          <a:p>
            <a:r>
              <a:rPr lang="nb-NO" dirty="0"/>
              <a:t>Sets up can0 </a:t>
            </a:r>
            <a:r>
              <a:rPr lang="nb-NO" dirty="0" err="1"/>
              <a:t>SocketCAN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for PEAK adapter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528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AnaGate</a:t>
            </a:r>
            <a:r>
              <a:rPr lang="nb-NO" dirty="0"/>
              <a:t> CAN Controller Setup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Connect the </a:t>
            </a:r>
            <a:r>
              <a:rPr lang="en-US" dirty="0" err="1"/>
              <a:t>AnaGate</a:t>
            </a:r>
            <a:r>
              <a:rPr lang="en-US" dirty="0"/>
              <a:t> controller and set up ethernet on the computer so that they are on the same network. The </a:t>
            </a:r>
            <a:r>
              <a:rPr lang="en-US" dirty="0" err="1"/>
              <a:t>AnaGate</a:t>
            </a:r>
            <a:r>
              <a:rPr lang="en-US" dirty="0"/>
              <a:t> controller is configured with the IP address 192.168.1.254 by default, so the following settings for ethernet can be used on the computer:</a:t>
            </a:r>
          </a:p>
          <a:p>
            <a:r>
              <a:rPr lang="en-US" dirty="0"/>
              <a:t>IP: 192.168.1.2</a:t>
            </a:r>
          </a:p>
          <a:p>
            <a:r>
              <a:rPr lang="en-US" dirty="0"/>
              <a:t>Mask: 255.255.255.0</a:t>
            </a:r>
          </a:p>
          <a:p>
            <a:r>
              <a:rPr lang="en-US" dirty="0"/>
              <a:t>Gateway: 0.0.0.0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Scripts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</a:t>
            </a:r>
            <a:r>
              <a:rPr lang="nb-NO" dirty="0" err="1"/>
              <a:t>dcs_canbus</a:t>
            </a:r>
            <a:r>
              <a:rPr lang="nb-NO" dirty="0"/>
              <a:t>/</a:t>
            </a:r>
            <a:r>
              <a:rPr lang="nb-NO" dirty="0" err="1"/>
              <a:t>software</a:t>
            </a:r>
            <a:r>
              <a:rPr lang="nb-NO" dirty="0"/>
              <a:t>/</a:t>
            </a:r>
            <a:r>
              <a:rPr lang="nb-NO" dirty="0" err="1"/>
              <a:t>can_hlp</a:t>
            </a:r>
            <a:r>
              <a:rPr lang="nb-NO" dirty="0"/>
              <a:t>/</a:t>
            </a:r>
            <a:r>
              <a:rPr lang="nb-NO" dirty="0" err="1"/>
              <a:t>SocketCANGateway</a:t>
            </a:r>
            <a:r>
              <a:rPr lang="nb-NO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the script to set up the virtual CAN bus interface:</a:t>
            </a:r>
          </a:p>
          <a:p>
            <a:r>
              <a:rPr lang="en-US" dirty="0"/>
              <a:t>SocketCANGateway/InitVCAN.sh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run the bridge (located under x86_64_Release or x86_Release):</a:t>
            </a:r>
          </a:p>
          <a:p>
            <a:r>
              <a:rPr lang="en-US" dirty="0" err="1"/>
              <a:t>SocketCANGateway</a:t>
            </a:r>
            <a:r>
              <a:rPr lang="en-US" dirty="0"/>
              <a:t> vcan0 --</a:t>
            </a:r>
            <a:r>
              <a:rPr lang="en-US" dirty="0" err="1"/>
              <a:t>baudrate</a:t>
            </a:r>
            <a:r>
              <a:rPr lang="en-US" dirty="0"/>
              <a:t>=250000 --termination=1 --highspeed=1 --</a:t>
            </a:r>
            <a:r>
              <a:rPr lang="en-US" dirty="0" err="1"/>
              <a:t>canport</a:t>
            </a:r>
            <a:r>
              <a:rPr lang="en-US" dirty="0"/>
              <a:t>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will configure the </a:t>
            </a:r>
            <a:r>
              <a:rPr lang="en-US" dirty="0" err="1"/>
              <a:t>AnaGate</a:t>
            </a:r>
            <a:r>
              <a:rPr lang="en-US" dirty="0"/>
              <a:t> controller to use the vcan0 interface, run at 250kbit, use internal termination, highspeed CAN, and use the first CAN port on the </a:t>
            </a:r>
            <a:r>
              <a:rPr lang="en-US" dirty="0" err="1"/>
              <a:t>AnaGate</a:t>
            </a:r>
            <a:r>
              <a:rPr lang="en-US" dirty="0"/>
              <a:t> (CAN A port on </a:t>
            </a:r>
            <a:r>
              <a:rPr lang="en-US" dirty="0" err="1"/>
              <a:t>AnaGate</a:t>
            </a:r>
            <a:r>
              <a:rPr lang="en-US" dirty="0"/>
              <a:t> Quattro).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441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test script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err="1"/>
              <a:t>After</a:t>
            </a:r>
            <a:r>
              <a:rPr lang="nb-NO" dirty="0"/>
              <a:t> a CAN </a:t>
            </a:r>
            <a:r>
              <a:rPr lang="nb-NO" dirty="0" err="1"/>
              <a:t>controller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configured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SocketCAN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can_hlp_test.py and can_hlp_test_loop.py scripts </a:t>
            </a:r>
            <a:r>
              <a:rPr lang="nb-NO" dirty="0" err="1"/>
              <a:t>can</a:t>
            </a:r>
            <a:r>
              <a:rPr lang="nb-NO" dirty="0"/>
              <a:t> be run to test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.</a:t>
            </a:r>
          </a:p>
          <a:p>
            <a:pPr marL="457200" lvl="1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Running</a:t>
            </a:r>
            <a:r>
              <a:rPr lang="nb-NO" dirty="0"/>
              <a:t> can_hlp_test.py </a:t>
            </a:r>
            <a:r>
              <a:rPr lang="nb-NO" dirty="0" err="1"/>
              <a:t>will</a:t>
            </a:r>
            <a:r>
              <a:rPr lang="en-US" dirty="0"/>
              <a:t>:</a:t>
            </a:r>
          </a:p>
          <a:p>
            <a:pPr lvl="1"/>
            <a:r>
              <a:rPr lang="nb-NO" dirty="0"/>
              <a:t>R</a:t>
            </a:r>
            <a:r>
              <a:rPr lang="en-US" dirty="0" err="1"/>
              <a:t>ead</a:t>
            </a:r>
            <a:r>
              <a:rPr lang="en-US" dirty="0"/>
              <a:t> out git hash (address 0x0100 and 0x0101 for git hash LSB/MSB)</a:t>
            </a:r>
          </a:p>
          <a:p>
            <a:pPr lvl="1"/>
            <a:r>
              <a:rPr lang="nb-NO" dirty="0"/>
              <a:t>R</a:t>
            </a:r>
            <a:r>
              <a:rPr lang="en-US" dirty="0" err="1"/>
              <a:t>ead</a:t>
            </a:r>
            <a:r>
              <a:rPr lang="en-US" dirty="0"/>
              <a:t> out counter registers in CAN HLP module</a:t>
            </a:r>
          </a:p>
          <a:p>
            <a:pPr lvl="1"/>
            <a:r>
              <a:rPr lang="nb-NO" dirty="0"/>
              <a:t>T</a:t>
            </a:r>
            <a:r>
              <a:rPr lang="en-US" dirty="0" err="1"/>
              <a:t>est</a:t>
            </a:r>
            <a:r>
              <a:rPr lang="en-US" dirty="0"/>
              <a:t> writing to test register in CAN HLP module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Note: </a:t>
            </a:r>
          </a:p>
          <a:p>
            <a:r>
              <a:rPr lang="nb-NO" dirty="0"/>
              <a:t>The scripts </a:t>
            </a:r>
            <a:r>
              <a:rPr lang="nb-NO" dirty="0" err="1"/>
              <a:t>needs</a:t>
            </a:r>
            <a:r>
              <a:rPr lang="nb-NO" dirty="0"/>
              <a:t> to be </a:t>
            </a:r>
            <a:r>
              <a:rPr lang="nb-NO" dirty="0" err="1"/>
              <a:t>edited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SocketCAN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configured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CAN </a:t>
            </a:r>
            <a:r>
              <a:rPr lang="nb-NO" dirty="0" err="1"/>
              <a:t>controller</a:t>
            </a:r>
            <a:r>
              <a:rPr lang="nb-NO" dirty="0"/>
              <a:t> (</a:t>
            </a:r>
            <a:r>
              <a:rPr lang="nb-NO" dirty="0" err="1"/>
              <a:t>typically</a:t>
            </a:r>
            <a:r>
              <a:rPr lang="nb-NO" dirty="0"/>
              <a:t> can0 for PEAK adapter, and vcan0 for </a:t>
            </a:r>
            <a:r>
              <a:rPr lang="nb-NO" dirty="0" err="1"/>
              <a:t>AnaGate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)</a:t>
            </a:r>
          </a:p>
          <a:p>
            <a:r>
              <a:rPr lang="nb-NO" dirty="0"/>
              <a:t>The scripts send </a:t>
            </a:r>
            <a:r>
              <a:rPr lang="nb-NO" dirty="0" err="1"/>
              <a:t>commands</a:t>
            </a:r>
            <a:r>
              <a:rPr lang="nb-NO" dirty="0"/>
              <a:t> to node id 1 by </a:t>
            </a:r>
            <a:r>
              <a:rPr lang="nb-NO" dirty="0" err="1"/>
              <a:t>default</a:t>
            </a:r>
            <a:r>
              <a:rPr lang="nb-NO" dirty="0"/>
              <a:t>. The RU </a:t>
            </a:r>
            <a:r>
              <a:rPr lang="nb-NO" dirty="0" err="1"/>
              <a:t>needs</a:t>
            </a:r>
            <a:r>
              <a:rPr lang="nb-NO" dirty="0"/>
              <a:t> to have </a:t>
            </a:r>
            <a:r>
              <a:rPr lang="nb-NO" dirty="0" err="1"/>
              <a:t>the</a:t>
            </a:r>
            <a:r>
              <a:rPr lang="nb-NO" dirty="0"/>
              <a:t> DIP </a:t>
            </a:r>
            <a:r>
              <a:rPr lang="nb-NO" dirty="0" err="1"/>
              <a:t>switches</a:t>
            </a:r>
            <a:r>
              <a:rPr lang="nb-NO" dirty="0"/>
              <a:t> </a:t>
            </a:r>
            <a:r>
              <a:rPr lang="nb-NO" dirty="0" err="1"/>
              <a:t>configured</a:t>
            </a:r>
            <a:r>
              <a:rPr lang="nb-NO" dirty="0"/>
              <a:t> for ID 1, or </a:t>
            </a:r>
            <a:r>
              <a:rPr lang="nb-NO" dirty="0" err="1"/>
              <a:t>the</a:t>
            </a:r>
            <a:r>
              <a:rPr lang="nb-NO" dirty="0"/>
              <a:t> scripts </a:t>
            </a:r>
            <a:r>
              <a:rPr lang="nb-NO" dirty="0" err="1"/>
              <a:t>needs</a:t>
            </a:r>
            <a:r>
              <a:rPr lang="nb-NO" dirty="0"/>
              <a:t> to be </a:t>
            </a:r>
            <a:r>
              <a:rPr lang="nb-NO" dirty="0" err="1"/>
              <a:t>modified</a:t>
            </a:r>
            <a:r>
              <a:rPr lang="nb-NO" dirty="0"/>
              <a:t> </a:t>
            </a:r>
            <a:r>
              <a:rPr lang="nb-NO" dirty="0" err="1"/>
              <a:t>reflect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DIP </a:t>
            </a:r>
            <a:r>
              <a:rPr lang="nb-NO" dirty="0" err="1"/>
              <a:t>switches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004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can_hlp_test.py output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09427" y="1361080"/>
            <a:ext cx="4295311" cy="80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candump</a:t>
            </a:r>
            <a:r>
              <a:rPr lang="nb-NO" dirty="0"/>
              <a:t> log: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27</a:t>
            </a:fld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860B7-52A5-41B1-8FB8-501317DD3C6A}"/>
              </a:ext>
            </a:extLst>
          </p:cNvPr>
          <p:cNvSpPr txBox="1"/>
          <p:nvPr/>
        </p:nvSpPr>
        <p:spPr>
          <a:xfrm>
            <a:off x="922352" y="2107096"/>
            <a:ext cx="33474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Code" panose="02000509000000000000" pitchFamily="49" charset="0"/>
              </a:rPr>
              <a:t>  can0  035   [4]  12 05 00 00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06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06 00 08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01 00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01 00 E7 CF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01 01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01 01 0A 52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032   [4]  12 06 00 08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033   [4]  12 06 00 08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00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00 06 5E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01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01 05 B6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02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02 05 6A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03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03 00 4E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04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04 00 00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05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05 00 00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034   [2]  12 06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  can0  035   [4]  12 06 00 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38CB3-4961-4BA7-92E5-8D903FDFAA0B}"/>
              </a:ext>
            </a:extLst>
          </p:cNvPr>
          <p:cNvSpPr txBox="1"/>
          <p:nvPr/>
        </p:nvSpPr>
        <p:spPr>
          <a:xfrm>
            <a:off x="922351" y="1855396"/>
            <a:ext cx="308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    IF     ID     SIZE     DATA</a:t>
            </a:r>
            <a:endParaRPr lang="en-US" sz="1600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57A6EA8-7BC8-4FA9-B1DF-2FAE88D13F56}"/>
              </a:ext>
            </a:extLst>
          </p:cNvPr>
          <p:cNvSpPr txBox="1">
            <a:spLocks/>
          </p:cNvSpPr>
          <p:nvPr/>
        </p:nvSpPr>
        <p:spPr>
          <a:xfrm>
            <a:off x="4269850" y="1376677"/>
            <a:ext cx="7393389" cy="801675"/>
          </a:xfrm>
          <a:prstGeom prst="rect">
            <a:avLst/>
          </a:prstGeom>
          <a:noFill/>
          <a:ln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.AppleSystemUIFont" charset="-120"/>
              <a:buChar char="›"/>
              <a:defRPr sz="2000" kern="1200">
                <a:solidFill>
                  <a:schemeClr val="tx2"/>
                </a:solidFill>
                <a:latin typeface="+mn-lt"/>
                <a:ea typeface="Georgia" charset="0"/>
                <a:cs typeface="Georgi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can_hlp.py log:</a:t>
            </a:r>
          </a:p>
          <a:p>
            <a:pPr marL="0" indent="0">
              <a:buFont typeface=".AppleSystemUIFont" charset="-120"/>
              <a:buNone/>
            </a:pPr>
            <a:endParaRPr lang="nb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59696-0C4B-41F2-95F6-D2A0487C768D}"/>
              </a:ext>
            </a:extLst>
          </p:cNvPr>
          <p:cNvSpPr txBox="1"/>
          <p:nvPr/>
        </p:nvSpPr>
        <p:spPr>
          <a:xfrm>
            <a:off x="4269850" y="2024673"/>
            <a:ext cx="7457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Code" panose="02000509000000000000" pitchFamily="49" charset="0"/>
              </a:rPr>
              <a:t>simon@simon-ThinkPad-T450s:~/Code/Python/CAN_HLP$ python3 can_hlp.py 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githash</a:t>
            </a:r>
            <a:r>
              <a:rPr lang="en-US" sz="1200" dirty="0">
                <a:latin typeface="Courier Code" panose="02000509000000000000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urier Code" panose="02000509000000000000" pitchFamily="49" charset="0"/>
              </a:rPr>
              <a:t>a52e7cf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Write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Read response received.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can_reg_rx_msg_count</a:t>
            </a:r>
            <a:r>
              <a:rPr lang="en-US" sz="1200" dirty="0">
                <a:latin typeface="Courier Code" panose="02000509000000000000" pitchFamily="49" charset="0"/>
              </a:rPr>
              <a:t>: 1640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can_reg_tx_msg_count</a:t>
            </a:r>
            <a:r>
              <a:rPr lang="en-US" sz="1200" dirty="0">
                <a:latin typeface="Courier Code" panose="02000509000000000000" pitchFamily="49" charset="0"/>
              </a:rPr>
              <a:t>: 1472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can_reg_read_count</a:t>
            </a:r>
            <a:r>
              <a:rPr lang="en-US" sz="1200" dirty="0">
                <a:latin typeface="Courier Code" panose="02000509000000000000" pitchFamily="49" charset="0"/>
              </a:rPr>
              <a:t>: 1395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can_reg_write_count</a:t>
            </a:r>
            <a:r>
              <a:rPr lang="en-US" sz="1200" dirty="0">
                <a:latin typeface="Courier Code" panose="02000509000000000000" pitchFamily="49" charset="0"/>
              </a:rPr>
              <a:t>: 79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can_reg_status_alert_count</a:t>
            </a:r>
            <a:r>
              <a:rPr lang="en-US" sz="1200" dirty="0">
                <a:latin typeface="Courier Code" panose="02000509000000000000" pitchFamily="49" charset="0"/>
              </a:rPr>
              <a:t>: 0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can_reg_unknown_count</a:t>
            </a:r>
            <a:r>
              <a:rPr lang="en-US" sz="1200" dirty="0">
                <a:latin typeface="Courier Code" panose="02000509000000000000" pitchFamily="49" charset="0"/>
              </a:rPr>
              <a:t>: 0</a:t>
            </a:r>
          </a:p>
          <a:p>
            <a:r>
              <a:rPr lang="en-US" sz="1200" dirty="0" err="1">
                <a:latin typeface="Courier Code" panose="02000509000000000000" pitchFamily="49" charset="0"/>
              </a:rPr>
              <a:t>can_reg_test_count</a:t>
            </a:r>
            <a:r>
              <a:rPr lang="en-US" sz="1200" dirty="0">
                <a:latin typeface="Courier Code" panose="02000509000000000000" pitchFamily="49" charset="0"/>
              </a:rPr>
              <a:t>: 8</a:t>
            </a:r>
          </a:p>
          <a:p>
            <a:r>
              <a:rPr lang="en-US" sz="1200" dirty="0">
                <a:latin typeface="Courier Code" panose="02000509000000000000" pitchFamily="49" charset="0"/>
              </a:rPr>
              <a:t>exiting SAFELY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AC8AF-212C-4B9F-8135-5248EB04AE8A}"/>
              </a:ext>
            </a:extLst>
          </p:cNvPr>
          <p:cNvSpPr txBox="1"/>
          <p:nvPr/>
        </p:nvSpPr>
        <p:spPr>
          <a:xfrm>
            <a:off x="7092563" y="2810446"/>
            <a:ext cx="464552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commit </a:t>
            </a:r>
            <a:r>
              <a:rPr lang="en-US" sz="1400" dirty="0">
                <a:solidFill>
                  <a:srgbClr val="FF0000"/>
                </a:solidFill>
              </a:rPr>
              <a:t>a52e7cf</a:t>
            </a:r>
            <a:r>
              <a:rPr lang="en-US" sz="1400" dirty="0"/>
              <a:t>9801c9df01dd737a2faf599e0f3855790</a:t>
            </a:r>
          </a:p>
          <a:p>
            <a:r>
              <a:rPr lang="en-US" sz="1400" dirty="0"/>
              <a:t>Author: Simon Voigt </a:t>
            </a:r>
            <a:r>
              <a:rPr lang="en-US" sz="1400" dirty="0" err="1"/>
              <a:t>Nesbo</a:t>
            </a:r>
            <a:r>
              <a:rPr lang="en-US" sz="1400" dirty="0"/>
              <a:t> &lt;svn@hib.no&gt;</a:t>
            </a:r>
          </a:p>
          <a:p>
            <a:r>
              <a:rPr lang="en-US" sz="1400" dirty="0"/>
              <a:t>Date:   Mon May 28 19:42:42 2018 +0200</a:t>
            </a:r>
          </a:p>
          <a:p>
            <a:endParaRPr lang="en-US" sz="1400" dirty="0"/>
          </a:p>
          <a:p>
            <a:r>
              <a:rPr lang="en-US" sz="1400" dirty="0"/>
              <a:t>    [</a:t>
            </a:r>
            <a:r>
              <a:rPr lang="en-US" sz="1400" dirty="0" err="1"/>
              <a:t>dcs_canbus</a:t>
            </a:r>
            <a:r>
              <a:rPr lang="en-US" sz="1400" dirty="0"/>
              <a:t>] SVN bugfixes to CAN BFM, and random message generation in CAN BFM tb.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4E7BAA-1200-435A-A27C-8257F1CD2DCB}"/>
              </a:ext>
            </a:extLst>
          </p:cNvPr>
          <p:cNvSpPr/>
          <p:nvPr/>
        </p:nvSpPr>
        <p:spPr>
          <a:xfrm>
            <a:off x="6003235" y="2561988"/>
            <a:ext cx="2043485" cy="284579"/>
          </a:xfrm>
          <a:custGeom>
            <a:avLst/>
            <a:gdLst>
              <a:gd name="connsiteX0" fmla="*/ 0 w 2043485"/>
              <a:gd name="connsiteY0" fmla="*/ 117602 h 284579"/>
              <a:gd name="connsiteX1" fmla="*/ 1296062 w 2043485"/>
              <a:gd name="connsiteY1" fmla="*/ 6283 h 284579"/>
              <a:gd name="connsiteX2" fmla="*/ 2043485 w 2043485"/>
              <a:gd name="connsiteY2" fmla="*/ 284579 h 2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485" h="284579">
                <a:moveTo>
                  <a:pt x="0" y="117602"/>
                </a:moveTo>
                <a:cubicBezTo>
                  <a:pt x="477740" y="48027"/>
                  <a:pt x="955481" y="-21547"/>
                  <a:pt x="1296062" y="6283"/>
                </a:cubicBezTo>
                <a:cubicBezTo>
                  <a:pt x="1636643" y="34112"/>
                  <a:pt x="1916264" y="255424"/>
                  <a:pt x="2043485" y="284579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lassholder for bilde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Testing </a:t>
            </a:r>
            <a:r>
              <a:rPr lang="nb-NO" dirty="0" err="1"/>
              <a:t>with</a:t>
            </a:r>
            <a:r>
              <a:rPr lang="nb-NO" dirty="0"/>
              <a:t> 118 meter </a:t>
            </a:r>
            <a:r>
              <a:rPr lang="nb-NO" dirty="0" err="1"/>
              <a:t>cable</a:t>
            </a:r>
            <a:endParaRPr lang="nb-NO" dirty="0"/>
          </a:p>
        </p:txBody>
      </p:sp>
      <p:sp>
        <p:nvSpPr>
          <p:cNvPr id="19" name="Undertit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841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setup</a:t>
            </a:r>
            <a:r>
              <a:rPr lang="nb-NO" dirty="0"/>
              <a:t> - hardware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test setup looks roughly as shown in the figure. Test scripts running on the laptop communicate with the </a:t>
            </a:r>
            <a:r>
              <a:rPr lang="en-US" dirty="0" err="1"/>
              <a:t>AnaGate</a:t>
            </a:r>
            <a:r>
              <a:rPr lang="en-US" dirty="0"/>
              <a:t> controller via Ethernet, which is connected to the RUv1 with the cable.</a:t>
            </a:r>
          </a:p>
          <a:p>
            <a:r>
              <a:rPr lang="en-US" dirty="0"/>
              <a:t>The cable has two pair of wires, a white/blue and a white/orange pair. The blue/white pair (pair number 1) in the cable was used. This pair should have 120 ohm impedance, and is intended to be used for the CAN bus data transmission.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29</a:t>
            </a:fld>
            <a:endParaRPr lang="nb-NO" dirty="0"/>
          </a:p>
        </p:txBody>
      </p:sp>
      <p:pic>
        <p:nvPicPr>
          <p:cNvPr id="6" name="Image1">
            <a:extLst>
              <a:ext uri="{FF2B5EF4-FFF2-40B4-BE49-F238E27FC236}">
                <a16:creationId xmlns:a16="http://schemas.microsoft.com/office/drawing/2014/main" id="{1A93BD5B-A459-45B3-A8E8-360CAF4E5641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6430" y="3571139"/>
            <a:ext cx="7794962" cy="284794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020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1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lassholder for bilde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it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Firmware</a:t>
            </a:r>
            <a:endParaRPr lang="nb-NO" dirty="0"/>
          </a:p>
        </p:txBody>
      </p:sp>
      <p:sp>
        <p:nvSpPr>
          <p:cNvPr id="19" name="Undertit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689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setup</a:t>
            </a:r>
            <a:r>
              <a:rPr lang="nb-NO" dirty="0"/>
              <a:t> - </a:t>
            </a:r>
            <a:r>
              <a:rPr lang="nb-NO" dirty="0" err="1"/>
              <a:t>software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software point of view, the test setup is roughly as indicated in the figure.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30</a:t>
            </a:fld>
            <a:endParaRPr lang="nb-NO" dirty="0"/>
          </a:p>
        </p:txBody>
      </p:sp>
      <p:pic>
        <p:nvPicPr>
          <p:cNvPr id="7" name="Image2">
            <a:extLst>
              <a:ext uri="{FF2B5EF4-FFF2-40B4-BE49-F238E27FC236}">
                <a16:creationId xmlns:a16="http://schemas.microsoft.com/office/drawing/2014/main" id="{21B54B56-5789-47A1-8BAE-2A1315FE200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3339" y="2212974"/>
            <a:ext cx="4522573" cy="4047069"/>
          </a:xfrm>
          <a:prstGeom prst="rect">
            <a:avLst/>
          </a:prstGeom>
          <a:ln>
            <a:noFill/>
            <a:prstDash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A0805E-2679-42A3-BAC7-37E8A722ED75}"/>
              </a:ext>
            </a:extLst>
          </p:cNvPr>
          <p:cNvSpPr txBox="1"/>
          <p:nvPr/>
        </p:nvSpPr>
        <p:spPr>
          <a:xfrm>
            <a:off x="6096000" y="2124075"/>
            <a:ext cx="5543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test in the script was comprised of:</a:t>
            </a:r>
          </a:p>
          <a:p>
            <a:pPr lvl="0"/>
            <a:r>
              <a:rPr lang="en-US" dirty="0"/>
              <a:t>Read out the </a:t>
            </a:r>
            <a:r>
              <a:rPr lang="en-US" dirty="0" err="1"/>
              <a:t>githash</a:t>
            </a:r>
            <a:r>
              <a:rPr lang="en-US" dirty="0"/>
              <a:t> registers from the Xilinx, and verify that the values read were as expected (2 CAN HLP read transactions)</a:t>
            </a:r>
          </a:p>
          <a:p>
            <a:pPr lvl="0"/>
            <a:r>
              <a:rPr lang="en-US" dirty="0"/>
              <a:t>Write a random value to a test register (1 CAN HLP write transaction)</a:t>
            </a:r>
          </a:p>
          <a:p>
            <a:pPr lvl="0"/>
            <a:r>
              <a:rPr lang="en-US" dirty="0"/>
              <a:t>Read back the value from the test register and verify that it was correctly written and read back (1 CAN HLP read transaction)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Each CAN HLP transaction consists of 2 CAN bus frames, the command from the PC, and the response from the RUv1.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different bit rates were tested for CAN bus:</a:t>
            </a:r>
          </a:p>
          <a:p>
            <a:pPr lvl="1"/>
            <a:r>
              <a:rPr lang="en-US" dirty="0"/>
              <a:t>1 Mbit</a:t>
            </a:r>
          </a:p>
          <a:p>
            <a:pPr lvl="1"/>
            <a:r>
              <a:rPr lang="en-US" dirty="0"/>
              <a:t>500 </a:t>
            </a:r>
            <a:r>
              <a:rPr lang="en-US" dirty="0" err="1"/>
              <a:t>kbit</a:t>
            </a:r>
            <a:endParaRPr lang="en-US" dirty="0"/>
          </a:p>
          <a:p>
            <a:pPr lvl="1"/>
            <a:r>
              <a:rPr lang="en-US" dirty="0"/>
              <a:t>250 </a:t>
            </a:r>
            <a:r>
              <a:rPr lang="en-US" dirty="0" err="1"/>
              <a:t>kbit</a:t>
            </a:r>
            <a:endParaRPr lang="en-US" dirty="0"/>
          </a:p>
          <a:p>
            <a:endParaRPr lang="nb-NO" dirty="0"/>
          </a:p>
          <a:p>
            <a:pPr marL="0" indent="0">
              <a:buNone/>
            </a:pPr>
            <a:r>
              <a:rPr lang="en-US" b="1" dirty="0"/>
              <a:t>1 Mbit and 500 </a:t>
            </a:r>
            <a:r>
              <a:rPr lang="en-US" b="1" dirty="0" err="1"/>
              <a:t>kbit</a:t>
            </a:r>
            <a:endParaRPr lang="en-US" dirty="0"/>
          </a:p>
          <a:p>
            <a:r>
              <a:rPr lang="en-US" dirty="0"/>
              <a:t>The 1 Mbit and 500 </a:t>
            </a:r>
            <a:r>
              <a:rPr lang="en-US" dirty="0" err="1"/>
              <a:t>kbit</a:t>
            </a:r>
            <a:r>
              <a:rPr lang="en-US" dirty="0"/>
              <a:t> did not work reliably. The first transaction succeeded in some cases, but the data returned was not as expected.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250 </a:t>
            </a:r>
            <a:r>
              <a:rPr lang="en-US" b="1" dirty="0" err="1"/>
              <a:t>kbit</a:t>
            </a:r>
            <a:endParaRPr lang="en-US" dirty="0"/>
          </a:p>
          <a:p>
            <a:r>
              <a:rPr lang="en-US" dirty="0"/>
              <a:t>The 250 </a:t>
            </a:r>
            <a:r>
              <a:rPr lang="en-US" dirty="0" err="1"/>
              <a:t>kbit</a:t>
            </a:r>
            <a:r>
              <a:rPr lang="en-US" dirty="0"/>
              <a:t> bit rate appeared to work reliably. A test loop script was run for around 18 hours without errors.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6031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250 </a:t>
            </a:r>
            <a:r>
              <a:rPr lang="nb-NO" dirty="0" err="1"/>
              <a:t>kbit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test loop script ran for about 18 hours in total at 250 </a:t>
            </a:r>
            <a:r>
              <a:rPr lang="en-US" dirty="0" err="1"/>
              <a:t>kbit</a:t>
            </a:r>
            <a:r>
              <a:rPr lang="en-US" dirty="0"/>
              <a:t>, without any errors. </a:t>
            </a:r>
          </a:p>
          <a:p>
            <a:r>
              <a:rPr lang="en-US" dirty="0"/>
              <a:t>5775279 tests</a:t>
            </a:r>
          </a:p>
          <a:p>
            <a:r>
              <a:rPr lang="en-US" dirty="0"/>
              <a:t>17325835 CAN HLP read transactions</a:t>
            </a:r>
          </a:p>
          <a:p>
            <a:r>
              <a:rPr lang="en-US" dirty="0"/>
              <a:t>5775278 CAN HLP write transactions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82.89 tests per second on average</a:t>
            </a:r>
          </a:p>
          <a:p>
            <a:r>
              <a:rPr lang="en-US" dirty="0"/>
              <a:t>331.57 CAN HLP transactions per second on average (3.02 </a:t>
            </a:r>
            <a:r>
              <a:rPr lang="en-US" dirty="0" err="1"/>
              <a:t>ms</a:t>
            </a:r>
            <a:r>
              <a:rPr lang="en-US" dirty="0"/>
              <a:t> per CAN HLP transaction on average)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5044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eye</a:t>
            </a:r>
            <a:r>
              <a:rPr lang="nb-NO" dirty="0"/>
              <a:t> diagrams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measured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CAN bus </a:t>
            </a:r>
            <a:r>
              <a:rPr lang="nb-NO" dirty="0" err="1"/>
              <a:t>using</a:t>
            </a:r>
            <a:r>
              <a:rPr lang="nb-NO" dirty="0"/>
              <a:t> Agilent DSO9254A </a:t>
            </a:r>
            <a:r>
              <a:rPr lang="nb-NO" dirty="0" err="1"/>
              <a:t>oscilloscope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Agilent </a:t>
            </a:r>
            <a:r>
              <a:rPr lang="nb-NO" dirty="0" err="1"/>
              <a:t>InfiniiMax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probe</a:t>
            </a:r>
            <a:r>
              <a:rPr lang="nb-NO" dirty="0"/>
              <a:t>.</a:t>
            </a:r>
          </a:p>
          <a:p>
            <a:r>
              <a:rPr lang="en-US" dirty="0"/>
              <a:t>Initially this was performed at each of the 3 bit rates, with the </a:t>
            </a:r>
            <a:r>
              <a:rPr lang="en-US" dirty="0" err="1"/>
              <a:t>AnaGate</a:t>
            </a:r>
            <a:r>
              <a:rPr lang="en-US" dirty="0"/>
              <a:t> transmitting and the RUv1 powered off.</a:t>
            </a:r>
          </a:p>
          <a:p>
            <a:r>
              <a:rPr lang="en-US" dirty="0"/>
              <a:t>The CAN controller on the RUv1 does presumably have high-impedance inputs, and the CAN bus lines were terminated with 120 ohm resistance at each end (internal in the </a:t>
            </a:r>
            <a:r>
              <a:rPr lang="en-US" dirty="0" err="1"/>
              <a:t>AnaGate</a:t>
            </a:r>
            <a:r>
              <a:rPr lang="en-US" dirty="0"/>
              <a:t> controller, external resistor on RUv1). So from an electrical point of view it should not make a difference on the signal whether the RUv1 is powered or not.</a:t>
            </a:r>
          </a:p>
          <a:p>
            <a:r>
              <a:rPr lang="en-US" dirty="0"/>
              <a:t>Measurements were also performed at 250 </a:t>
            </a:r>
            <a:r>
              <a:rPr lang="en-US" dirty="0" err="1"/>
              <a:t>kbit</a:t>
            </a:r>
            <a:r>
              <a:rPr lang="en-US" dirty="0"/>
              <a:t> with the RUv1 responding, but this did not yield very good eye diagrams since the CAN voltage levels from the RUv1 were not exactly the same as from the </a:t>
            </a:r>
            <a:r>
              <a:rPr lang="en-US" dirty="0" err="1"/>
              <a:t>AnaGate</a:t>
            </a:r>
            <a:r>
              <a:rPr lang="en-US" dirty="0"/>
              <a:t> controller, and way to trigger on either the RUv1 or the </a:t>
            </a:r>
            <a:r>
              <a:rPr lang="en-US" dirty="0" err="1"/>
              <a:t>AnaGate</a:t>
            </a:r>
            <a:r>
              <a:rPr lang="en-US" dirty="0"/>
              <a:t> could not be found.</a:t>
            </a:r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4824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See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slides for </a:t>
            </a:r>
            <a:r>
              <a:rPr lang="nb-NO" dirty="0" err="1"/>
              <a:t>eye</a:t>
            </a:r>
            <a:r>
              <a:rPr lang="nb-NO" dirty="0"/>
              <a:t> diagrams etc.</a:t>
            </a:r>
          </a:p>
          <a:p>
            <a:endParaRPr lang="nb-NO" dirty="0"/>
          </a:p>
          <a:p>
            <a:r>
              <a:rPr lang="nb-NO" dirty="0" err="1"/>
              <a:t>Eye</a:t>
            </a:r>
            <a:r>
              <a:rPr lang="nb-NO" dirty="0"/>
              <a:t> diagrams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bad at 500 </a:t>
            </a:r>
            <a:r>
              <a:rPr lang="nb-NO" dirty="0" err="1"/>
              <a:t>kbit</a:t>
            </a:r>
            <a:r>
              <a:rPr lang="nb-NO" dirty="0"/>
              <a:t> and 1 Mbit</a:t>
            </a:r>
          </a:p>
          <a:p>
            <a:pPr lvl="1"/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firmware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run at </a:t>
            </a:r>
            <a:r>
              <a:rPr lang="nb-NO" dirty="0" err="1"/>
              <a:t>those</a:t>
            </a:r>
            <a:r>
              <a:rPr lang="nb-NO" dirty="0"/>
              <a:t> baud rates?</a:t>
            </a:r>
          </a:p>
          <a:p>
            <a:pPr lvl="1"/>
            <a:r>
              <a:rPr lang="nb-NO" dirty="0" err="1"/>
              <a:t>Changing</a:t>
            </a:r>
            <a:r>
              <a:rPr lang="nb-NO" dirty="0"/>
              <a:t> bit timing settings in </a:t>
            </a:r>
            <a:r>
              <a:rPr lang="nb-NO" dirty="0" err="1"/>
              <a:t>firmware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nb-NO" dirty="0"/>
              <a:t>Signal </a:t>
            </a:r>
            <a:r>
              <a:rPr lang="nb-NO" dirty="0" err="1"/>
              <a:t>level</a:t>
            </a:r>
            <a:r>
              <a:rPr lang="nb-NO" dirty="0"/>
              <a:t> from RUv1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from </a:t>
            </a:r>
            <a:r>
              <a:rPr lang="nb-NO" dirty="0" err="1"/>
              <a:t>AnaGate</a:t>
            </a:r>
            <a:endParaRPr lang="nb-NO" dirty="0"/>
          </a:p>
          <a:p>
            <a:pPr lvl="1"/>
            <a:r>
              <a:rPr lang="nb-NO" dirty="0" err="1"/>
              <a:t>Around</a:t>
            </a:r>
            <a:r>
              <a:rPr lang="nb-NO" dirty="0"/>
              <a:t> 1.75 </a:t>
            </a:r>
            <a:r>
              <a:rPr lang="nb-NO" dirty="0" err="1"/>
              <a:t>Vpp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from RUv1</a:t>
            </a:r>
          </a:p>
          <a:p>
            <a:pPr lvl="1"/>
            <a:r>
              <a:rPr lang="nb-NO" dirty="0" err="1"/>
              <a:t>Around</a:t>
            </a:r>
            <a:r>
              <a:rPr lang="nb-NO" dirty="0"/>
              <a:t> 2.75 </a:t>
            </a:r>
            <a:r>
              <a:rPr lang="nb-NO" dirty="0" err="1"/>
              <a:t>Vpp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from </a:t>
            </a:r>
            <a:r>
              <a:rPr lang="nb-NO" dirty="0" err="1"/>
              <a:t>AnaGate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321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 @ 1 Mbit – RUv1 not </a:t>
            </a:r>
            <a:r>
              <a:rPr lang="nb-NO" dirty="0" err="1"/>
              <a:t>powered</a:t>
            </a:r>
            <a:endParaRPr lang="nb-N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B574B-91C8-47C1-ADF9-9A7014C74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3878" y="1346692"/>
            <a:ext cx="6608146" cy="5059362"/>
          </a:xfrm>
        </p:spPr>
      </p:pic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35</a:t>
            </a:fld>
            <a:endParaRPr lang="nb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8AB70-C8EC-4B90-B029-E70FDF78476E}"/>
              </a:ext>
            </a:extLst>
          </p:cNvPr>
          <p:cNvSpPr txBox="1"/>
          <p:nvPr/>
        </p:nvSpPr>
        <p:spPr>
          <a:xfrm>
            <a:off x="811950" y="1476375"/>
            <a:ext cx="38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Measured</a:t>
            </a:r>
            <a:r>
              <a:rPr lang="nb-NO" b="1" dirty="0"/>
              <a:t> at RUv1 side</a:t>
            </a:r>
          </a:p>
        </p:txBody>
      </p:sp>
    </p:spTree>
    <p:extLst>
      <p:ext uri="{BB962C8B-B14F-4D97-AF65-F5344CB8AC3E}">
        <p14:creationId xmlns:p14="http://schemas.microsoft.com/office/powerpoint/2010/main" val="1593014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 @ 500 </a:t>
            </a:r>
            <a:r>
              <a:rPr lang="nb-NO" dirty="0" err="1"/>
              <a:t>kbit</a:t>
            </a:r>
            <a:r>
              <a:rPr lang="nb-NO" dirty="0"/>
              <a:t> – RUv1 not </a:t>
            </a:r>
            <a:r>
              <a:rPr lang="nb-NO" dirty="0" err="1"/>
              <a:t>powered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36</a:t>
            </a:fld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62AFFE-A70D-4AC8-A493-966340A9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1904" y="1346692"/>
            <a:ext cx="6608146" cy="50593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6EFC0-2D01-4A12-A307-702D49FFC00F}"/>
              </a:ext>
            </a:extLst>
          </p:cNvPr>
          <p:cNvSpPr txBox="1"/>
          <p:nvPr/>
        </p:nvSpPr>
        <p:spPr>
          <a:xfrm>
            <a:off x="811950" y="1476375"/>
            <a:ext cx="38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Measured</a:t>
            </a:r>
            <a:r>
              <a:rPr lang="nb-NO" b="1" dirty="0"/>
              <a:t> at RUv1 side</a:t>
            </a:r>
          </a:p>
        </p:txBody>
      </p:sp>
    </p:spTree>
    <p:extLst>
      <p:ext uri="{BB962C8B-B14F-4D97-AF65-F5344CB8AC3E}">
        <p14:creationId xmlns:p14="http://schemas.microsoft.com/office/powerpoint/2010/main" val="193791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 @ 250 </a:t>
            </a:r>
            <a:r>
              <a:rPr lang="nb-NO" dirty="0" err="1"/>
              <a:t>kbit</a:t>
            </a:r>
            <a:r>
              <a:rPr lang="nb-NO" dirty="0"/>
              <a:t> – RUv1 not </a:t>
            </a:r>
            <a:r>
              <a:rPr lang="nb-NO" dirty="0" err="1"/>
              <a:t>powered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37</a:t>
            </a:fld>
            <a:endParaRPr lang="nb-N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754E3D-1528-466D-A24B-69199127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0489" y="1346692"/>
            <a:ext cx="6608146" cy="50593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4DD17-310A-46D4-870B-DD6B23FDD9FE}"/>
              </a:ext>
            </a:extLst>
          </p:cNvPr>
          <p:cNvSpPr txBox="1"/>
          <p:nvPr/>
        </p:nvSpPr>
        <p:spPr>
          <a:xfrm>
            <a:off x="811950" y="1476375"/>
            <a:ext cx="38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Measured</a:t>
            </a:r>
            <a:r>
              <a:rPr lang="nb-NO" b="1" dirty="0"/>
              <a:t> at RUv1 side</a:t>
            </a:r>
          </a:p>
        </p:txBody>
      </p:sp>
    </p:spTree>
    <p:extLst>
      <p:ext uri="{BB962C8B-B14F-4D97-AF65-F5344CB8AC3E}">
        <p14:creationId xmlns:p14="http://schemas.microsoft.com/office/powerpoint/2010/main" val="4187015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 @ 250 </a:t>
            </a:r>
            <a:r>
              <a:rPr lang="nb-NO" dirty="0" err="1"/>
              <a:t>kbit</a:t>
            </a:r>
            <a:r>
              <a:rPr lang="nb-NO" dirty="0"/>
              <a:t> – RUv1 </a:t>
            </a:r>
            <a:r>
              <a:rPr lang="nb-NO" dirty="0" err="1"/>
              <a:t>powered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38</a:t>
            </a:fld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E2878C-ECFF-46FE-B34F-DE9B1218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3878" y="1346692"/>
            <a:ext cx="6608146" cy="50593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47CF-FDB2-499E-A67B-F4C7FC013FA9}"/>
              </a:ext>
            </a:extLst>
          </p:cNvPr>
          <p:cNvSpPr txBox="1"/>
          <p:nvPr/>
        </p:nvSpPr>
        <p:spPr>
          <a:xfrm>
            <a:off x="811950" y="1476375"/>
            <a:ext cx="3845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Measured</a:t>
            </a:r>
            <a:r>
              <a:rPr lang="nb-NO" b="1" dirty="0"/>
              <a:t> at RUv1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Could</a:t>
            </a:r>
            <a:r>
              <a:rPr lang="nb-NO" dirty="0"/>
              <a:t> not </a:t>
            </a:r>
            <a:r>
              <a:rPr lang="nb-NO" dirty="0" err="1"/>
              <a:t>find</a:t>
            </a:r>
            <a:r>
              <a:rPr lang="nb-NO" dirty="0"/>
              <a:t> a </a:t>
            </a:r>
            <a:r>
              <a:rPr lang="nb-NO" dirty="0" err="1"/>
              <a:t>way</a:t>
            </a:r>
            <a:r>
              <a:rPr lang="nb-NO" dirty="0"/>
              <a:t> to trigger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signal from </a:t>
            </a:r>
            <a:r>
              <a:rPr lang="nb-NO" dirty="0" err="1"/>
              <a:t>either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RUv1 or </a:t>
            </a:r>
            <a:r>
              <a:rPr lang="nb-NO" dirty="0" err="1"/>
              <a:t>AnaGate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, so </a:t>
            </a:r>
            <a:r>
              <a:rPr lang="nb-NO" dirty="0" err="1"/>
              <a:t>eye</a:t>
            </a:r>
            <a:r>
              <a:rPr lang="nb-NO" dirty="0"/>
              <a:t> diagram </a:t>
            </a:r>
            <a:r>
              <a:rPr lang="nb-NO" dirty="0" err="1"/>
              <a:t>looks</a:t>
            </a:r>
            <a:r>
              <a:rPr lang="nb-NO" dirty="0"/>
              <a:t> </a:t>
            </a:r>
            <a:r>
              <a:rPr lang="nb-NO" dirty="0" err="1"/>
              <a:t>messy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Notice</a:t>
            </a:r>
            <a:r>
              <a:rPr lang="nb-NO" dirty="0"/>
              <a:t> different signal </a:t>
            </a:r>
            <a:r>
              <a:rPr lang="nb-NO" dirty="0" err="1"/>
              <a:t>levels</a:t>
            </a:r>
            <a:r>
              <a:rPr lang="nb-NO" dirty="0"/>
              <a:t>. Output from RUv1 is a bit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from </a:t>
            </a:r>
            <a:r>
              <a:rPr lang="nb-NO" dirty="0" err="1"/>
              <a:t>AnaGate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8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 @ 250 </a:t>
            </a:r>
            <a:r>
              <a:rPr lang="nb-NO" dirty="0" err="1"/>
              <a:t>kbit</a:t>
            </a:r>
            <a:r>
              <a:rPr lang="nb-NO" dirty="0"/>
              <a:t> – RUv1 </a:t>
            </a:r>
            <a:r>
              <a:rPr lang="nb-NO" dirty="0" err="1"/>
              <a:t>powered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39</a:t>
            </a:fld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E2878C-ECFF-46FE-B34F-DE9B1218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3878" y="1346692"/>
            <a:ext cx="6608146" cy="50593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47CF-FDB2-499E-A67B-F4C7FC013FA9}"/>
              </a:ext>
            </a:extLst>
          </p:cNvPr>
          <p:cNvSpPr txBox="1"/>
          <p:nvPr/>
        </p:nvSpPr>
        <p:spPr>
          <a:xfrm>
            <a:off x="811950" y="1476375"/>
            <a:ext cx="3845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Measured</a:t>
            </a:r>
            <a:r>
              <a:rPr lang="nb-NO" b="1" dirty="0"/>
              <a:t> at </a:t>
            </a:r>
            <a:r>
              <a:rPr lang="nb-NO" b="1" dirty="0" err="1"/>
              <a:t>AnaGate</a:t>
            </a:r>
            <a:r>
              <a:rPr lang="nb-NO" b="1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Could</a:t>
            </a:r>
            <a:r>
              <a:rPr lang="nb-NO" dirty="0"/>
              <a:t> not </a:t>
            </a:r>
            <a:r>
              <a:rPr lang="nb-NO" dirty="0" err="1"/>
              <a:t>find</a:t>
            </a:r>
            <a:r>
              <a:rPr lang="nb-NO" dirty="0"/>
              <a:t> a </a:t>
            </a:r>
            <a:r>
              <a:rPr lang="nb-NO" dirty="0" err="1"/>
              <a:t>way</a:t>
            </a:r>
            <a:r>
              <a:rPr lang="nb-NO" dirty="0"/>
              <a:t> to trigger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signal from </a:t>
            </a:r>
            <a:r>
              <a:rPr lang="nb-NO" dirty="0" err="1"/>
              <a:t>either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RUv1 or </a:t>
            </a:r>
            <a:r>
              <a:rPr lang="nb-NO" dirty="0" err="1"/>
              <a:t>AnaGate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, so </a:t>
            </a:r>
            <a:r>
              <a:rPr lang="nb-NO" dirty="0" err="1"/>
              <a:t>eye</a:t>
            </a:r>
            <a:r>
              <a:rPr lang="nb-NO" dirty="0"/>
              <a:t> diagram </a:t>
            </a:r>
            <a:r>
              <a:rPr lang="nb-NO" dirty="0" err="1"/>
              <a:t>looks</a:t>
            </a:r>
            <a:r>
              <a:rPr lang="nb-NO" dirty="0"/>
              <a:t> </a:t>
            </a:r>
            <a:r>
              <a:rPr lang="nb-NO" dirty="0" err="1"/>
              <a:t>messy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Notice</a:t>
            </a:r>
            <a:r>
              <a:rPr lang="nb-NO" dirty="0"/>
              <a:t> different signal </a:t>
            </a:r>
            <a:r>
              <a:rPr lang="nb-NO" dirty="0" err="1"/>
              <a:t>levels</a:t>
            </a:r>
            <a:r>
              <a:rPr lang="nb-NO" dirty="0"/>
              <a:t>. Output from RUv1 is a bit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from </a:t>
            </a:r>
            <a:r>
              <a:rPr lang="nb-NO" dirty="0" err="1"/>
              <a:t>AnaGate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Signal from RUv1 </a:t>
            </a:r>
            <a:r>
              <a:rPr lang="nb-NO" dirty="0" err="1"/>
              <a:t>attenuated</a:t>
            </a:r>
            <a:r>
              <a:rPr lang="nb-NO" dirty="0"/>
              <a:t> </a:t>
            </a:r>
            <a:r>
              <a:rPr lang="nb-NO" dirty="0" err="1"/>
              <a:t>quite</a:t>
            </a:r>
            <a:r>
              <a:rPr lang="nb-NO" dirty="0"/>
              <a:t> a bit </a:t>
            </a:r>
            <a:r>
              <a:rPr lang="nb-NO" dirty="0" err="1"/>
              <a:t>when</a:t>
            </a:r>
            <a:r>
              <a:rPr lang="nb-NO" dirty="0"/>
              <a:t> it </a:t>
            </a:r>
            <a:r>
              <a:rPr lang="nb-NO" dirty="0" err="1"/>
              <a:t>reaches</a:t>
            </a:r>
            <a:r>
              <a:rPr lang="nb-NO" dirty="0"/>
              <a:t> </a:t>
            </a:r>
            <a:r>
              <a:rPr lang="nb-NO" dirty="0" err="1"/>
              <a:t>AnaGate</a:t>
            </a:r>
            <a:r>
              <a:rPr lang="nb-NO" dirty="0"/>
              <a:t> (</a:t>
            </a:r>
            <a:r>
              <a:rPr lang="nb-NO" dirty="0" err="1"/>
              <a:t>compare</a:t>
            </a:r>
            <a:r>
              <a:rPr lang="nb-NO" dirty="0"/>
              <a:t> to </a:t>
            </a:r>
            <a:r>
              <a:rPr lang="nb-NO" dirty="0" err="1"/>
              <a:t>previous</a:t>
            </a:r>
            <a:r>
              <a:rPr lang="nb-NO" dirty="0"/>
              <a:t>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– Branch/</a:t>
            </a:r>
            <a:r>
              <a:rPr lang="nb-NO" dirty="0" err="1"/>
              <a:t>Repo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Repository</a:t>
            </a:r>
            <a:r>
              <a:rPr lang="nb-NO" dirty="0"/>
              <a:t>: </a:t>
            </a:r>
            <a:r>
              <a:rPr lang="nb-NO" b="1" dirty="0"/>
              <a:t>RUv1_Test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gitlab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>
                <a:hlinkClick r:id="rId3"/>
              </a:rPr>
              <a:t>https://gitlab.cern.ch/alice-its-wp10-firmware/RUv1_Test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Branch: </a:t>
            </a:r>
            <a:r>
              <a:rPr lang="nb-NO" b="1" dirty="0" err="1"/>
              <a:t>dcs_canbus</a:t>
            </a:r>
            <a:r>
              <a:rPr lang="nb-NO" dirty="0"/>
              <a:t> (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merged</a:t>
            </a:r>
            <a:r>
              <a:rPr lang="nb-NO" dirty="0"/>
              <a:t> to master </a:t>
            </a:r>
            <a:r>
              <a:rPr lang="nb-NO" dirty="0" err="1"/>
              <a:t>eventually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Code is </a:t>
            </a:r>
            <a:r>
              <a:rPr lang="nb-NO" dirty="0" err="1"/>
              <a:t>located</a:t>
            </a:r>
            <a:r>
              <a:rPr lang="nb-NO" dirty="0"/>
              <a:t> in </a:t>
            </a:r>
            <a:r>
              <a:rPr lang="nb-NO" b="1" dirty="0" err="1"/>
              <a:t>modules</a:t>
            </a:r>
            <a:r>
              <a:rPr lang="nb-NO" b="1" dirty="0"/>
              <a:t>/</a:t>
            </a:r>
            <a:r>
              <a:rPr lang="nb-NO" b="1" dirty="0" err="1"/>
              <a:t>dcs_canbus</a:t>
            </a:r>
            <a:endParaRPr lang="nb-NO" b="1" dirty="0"/>
          </a:p>
          <a:p>
            <a:pPr marL="0" indent="0">
              <a:buNone/>
            </a:pPr>
            <a:endParaRPr lang="nb-NO" b="1" dirty="0"/>
          </a:p>
          <a:p>
            <a:pPr marL="0" indent="0">
              <a:buNone/>
            </a:pPr>
            <a:r>
              <a:rPr lang="nb-NO" dirty="0"/>
              <a:t>The CAN HLP </a:t>
            </a:r>
            <a:r>
              <a:rPr lang="nb-NO" dirty="0" err="1"/>
              <a:t>module</a:t>
            </a:r>
            <a:r>
              <a:rPr lang="nb-NO" dirty="0"/>
              <a:t> is a master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Xilinx </a:t>
            </a:r>
            <a:r>
              <a:rPr lang="nb-NO" dirty="0" err="1"/>
              <a:t>UltraScale’s</a:t>
            </a:r>
            <a:r>
              <a:rPr lang="nb-NO" dirty="0"/>
              <a:t> </a:t>
            </a:r>
            <a:r>
              <a:rPr lang="nb-NO" dirty="0" err="1"/>
              <a:t>wishbone</a:t>
            </a:r>
            <a:r>
              <a:rPr lang="nb-NO" dirty="0"/>
              <a:t> bus, and is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read</a:t>
            </a:r>
            <a:r>
              <a:rPr lang="nb-NO" dirty="0"/>
              <a:t> from and </a:t>
            </a:r>
            <a:r>
              <a:rPr lang="nb-NO" dirty="0" err="1"/>
              <a:t>write</a:t>
            </a:r>
            <a:r>
              <a:rPr lang="nb-NO" dirty="0"/>
              <a:t> to </a:t>
            </a:r>
            <a:r>
              <a:rPr lang="nb-NO" dirty="0" err="1"/>
              <a:t>internal</a:t>
            </a:r>
            <a:r>
              <a:rPr lang="nb-NO" dirty="0"/>
              <a:t> registers in </a:t>
            </a:r>
            <a:r>
              <a:rPr lang="nb-NO" dirty="0" err="1"/>
              <a:t>the</a:t>
            </a:r>
            <a:r>
              <a:rPr lang="nb-NO" dirty="0"/>
              <a:t> US </a:t>
            </a:r>
            <a:r>
              <a:rPr lang="nb-NO" dirty="0" err="1"/>
              <a:t>firmware</a:t>
            </a:r>
            <a:r>
              <a:rPr lang="nb-NO" dirty="0"/>
              <a:t>,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custom</a:t>
            </a:r>
            <a:r>
              <a:rPr lang="nb-NO" dirty="0"/>
              <a:t> CAN HLP </a:t>
            </a:r>
            <a:r>
              <a:rPr lang="nb-NO" dirty="0" err="1"/>
              <a:t>protocol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The CAN HLP </a:t>
            </a:r>
            <a:r>
              <a:rPr lang="nb-NO" dirty="0" err="1"/>
              <a:t>module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an </a:t>
            </a:r>
            <a:r>
              <a:rPr lang="nb-NO" dirty="0" err="1"/>
              <a:t>instance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OpenCores</a:t>
            </a:r>
            <a:r>
              <a:rPr lang="nb-NO" dirty="0"/>
              <a:t> CAN Controller for </a:t>
            </a:r>
            <a:r>
              <a:rPr lang="nb-NO" dirty="0" err="1"/>
              <a:t>the</a:t>
            </a:r>
            <a:r>
              <a:rPr lang="nb-NO" dirty="0"/>
              <a:t> CAN bus </a:t>
            </a:r>
            <a:r>
              <a:rPr lang="nb-NO" dirty="0" err="1"/>
              <a:t>communication</a:t>
            </a:r>
            <a:r>
              <a:rPr lang="nb-NO" dirty="0"/>
              <a:t>, and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custom</a:t>
            </a:r>
            <a:r>
              <a:rPr lang="nb-NO" dirty="0"/>
              <a:t> HLP </a:t>
            </a:r>
            <a:r>
              <a:rPr lang="nb-NO" dirty="0" err="1"/>
              <a:t>protocol</a:t>
            </a:r>
            <a:r>
              <a:rPr lang="nb-NO" dirty="0"/>
              <a:t> and </a:t>
            </a:r>
            <a:r>
              <a:rPr lang="nb-NO" dirty="0" err="1"/>
              <a:t>FIFOs</a:t>
            </a:r>
            <a:r>
              <a:rPr lang="nb-NO" dirty="0"/>
              <a:t> for </a:t>
            </a:r>
            <a:r>
              <a:rPr lang="nb-NO" dirty="0" err="1"/>
              <a:t>communicating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Wishbone</a:t>
            </a:r>
            <a:r>
              <a:rPr lang="nb-NO" dirty="0"/>
              <a:t> bus in </a:t>
            </a:r>
            <a:r>
              <a:rPr lang="nb-NO" dirty="0" err="1"/>
              <a:t>the</a:t>
            </a:r>
            <a:r>
              <a:rPr lang="nb-NO" dirty="0"/>
              <a:t> Xilinx US </a:t>
            </a:r>
            <a:r>
              <a:rPr lang="nb-NO" dirty="0" err="1"/>
              <a:t>firmware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5041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</a:t>
            </a:r>
            <a:r>
              <a:rPr lang="nb-NO" dirty="0" err="1"/>
              <a:t>results</a:t>
            </a:r>
            <a:r>
              <a:rPr lang="nb-NO" dirty="0"/>
              <a:t> – </a:t>
            </a:r>
            <a:r>
              <a:rPr lang="nb-NO" dirty="0" err="1"/>
              <a:t>eye</a:t>
            </a:r>
            <a:r>
              <a:rPr lang="nb-NO" dirty="0"/>
              <a:t> diagrams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1B1EB-09DC-402D-909E-BCB124CF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0699" y="1766914"/>
            <a:ext cx="5626858" cy="4220144"/>
          </a:xfrm>
        </p:spPr>
      </p:pic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40</a:t>
            </a:fld>
            <a:endParaRPr lang="nb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82931-9C44-4182-B914-850BD2B1D380}"/>
              </a:ext>
            </a:extLst>
          </p:cNvPr>
          <p:cNvSpPr txBox="1"/>
          <p:nvPr/>
        </p:nvSpPr>
        <p:spPr>
          <a:xfrm>
            <a:off x="963827" y="1664043"/>
            <a:ext cx="422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Eye</a:t>
            </a:r>
            <a:r>
              <a:rPr lang="nb-NO" dirty="0"/>
              <a:t> diagrams </a:t>
            </a:r>
            <a:r>
              <a:rPr lang="nb-NO" dirty="0" err="1"/>
              <a:t>measured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Agilent DSO9254A </a:t>
            </a:r>
            <a:r>
              <a:rPr lang="nb-NO" dirty="0" err="1"/>
              <a:t>oscilloscope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Agilent </a:t>
            </a:r>
            <a:r>
              <a:rPr lang="nb-NO" dirty="0" err="1"/>
              <a:t>InfiniiMax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probe</a:t>
            </a:r>
            <a:r>
              <a:rPr lang="nb-N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24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Backup</a:t>
            </a: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219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42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1826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5957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856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45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589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 5"/>
          <p:cNvGrpSpPr>
            <a:grpSpLocks noChangeAspect="1"/>
          </p:cNvGrpSpPr>
          <p:nvPr/>
        </p:nvGrpSpPr>
        <p:grpSpPr>
          <a:xfrm>
            <a:off x="3249706" y="944880"/>
            <a:ext cx="5692588" cy="4968240"/>
            <a:chOff x="5122863" y="2579688"/>
            <a:chExt cx="1946276" cy="1698625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5122863" y="2579688"/>
              <a:ext cx="554038" cy="747713"/>
            </a:xfrm>
            <a:custGeom>
              <a:avLst/>
              <a:gdLst>
                <a:gd name="T0" fmla="*/ 164 w 349"/>
                <a:gd name="T1" fmla="*/ 0 h 471"/>
                <a:gd name="T2" fmla="*/ 0 w 349"/>
                <a:gd name="T3" fmla="*/ 0 h 471"/>
                <a:gd name="T4" fmla="*/ 271 w 349"/>
                <a:gd name="T5" fmla="*/ 471 h 471"/>
                <a:gd name="T6" fmla="*/ 349 w 349"/>
                <a:gd name="T7" fmla="*/ 328 h 471"/>
                <a:gd name="T8" fmla="*/ 164 w 349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71">
                  <a:moveTo>
                    <a:pt x="164" y="0"/>
                  </a:moveTo>
                  <a:lnTo>
                    <a:pt x="0" y="0"/>
                  </a:lnTo>
                  <a:lnTo>
                    <a:pt x="271" y="471"/>
                  </a:lnTo>
                  <a:lnTo>
                    <a:pt x="349" y="32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756276" y="2579688"/>
              <a:ext cx="1312863" cy="1698625"/>
            </a:xfrm>
            <a:custGeom>
              <a:avLst/>
              <a:gdLst>
                <a:gd name="T0" fmla="*/ 406 w 827"/>
                <a:gd name="T1" fmla="*/ 0 h 1070"/>
                <a:gd name="T2" fmla="*/ 86 w 827"/>
                <a:gd name="T3" fmla="*/ 564 h 1070"/>
                <a:gd name="T4" fmla="*/ 0 w 827"/>
                <a:gd name="T5" fmla="*/ 699 h 1070"/>
                <a:gd name="T6" fmla="*/ 214 w 827"/>
                <a:gd name="T7" fmla="*/ 1070 h 1070"/>
                <a:gd name="T8" fmla="*/ 827 w 827"/>
                <a:gd name="T9" fmla="*/ 0 h 1070"/>
                <a:gd name="T10" fmla="*/ 406 w 827"/>
                <a:gd name="T11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1070">
                  <a:moveTo>
                    <a:pt x="406" y="0"/>
                  </a:moveTo>
                  <a:lnTo>
                    <a:pt x="86" y="564"/>
                  </a:lnTo>
                  <a:lnTo>
                    <a:pt x="0" y="699"/>
                  </a:lnTo>
                  <a:lnTo>
                    <a:pt x="214" y="1070"/>
                  </a:lnTo>
                  <a:lnTo>
                    <a:pt x="827" y="0"/>
                  </a:lnTo>
                  <a:lnTo>
                    <a:pt x="4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2" name="Plassholder for bilde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6340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4330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553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Firmware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5</a:t>
            </a:fld>
            <a:endParaRPr lang="nb-NO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037BF5-BA51-4E34-BA28-9C1B7D30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1264" y="1619682"/>
            <a:ext cx="5607452" cy="272968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AF482F-A415-4A7F-9B41-C281D5243D2A}"/>
              </a:ext>
            </a:extLst>
          </p:cNvPr>
          <p:cNvSpPr txBox="1"/>
          <p:nvPr/>
        </p:nvSpPr>
        <p:spPr>
          <a:xfrm>
            <a:off x="985962" y="1363821"/>
            <a:ext cx="4683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Structure</a:t>
            </a:r>
            <a:r>
              <a:rPr lang="nb-NO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CAN_HLP_TOP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CAN_HLP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CAN_HLP_GLUE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CAN_TOP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CAN_HLP_WB_SLAVE_REGS</a:t>
            </a:r>
          </a:p>
          <a:p>
            <a:pPr lvl="1"/>
            <a:endParaRPr lang="nb-NO" dirty="0"/>
          </a:p>
          <a:p>
            <a:r>
              <a:rPr lang="nb-NO" dirty="0"/>
              <a:t>CAN_HLP: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WB master </a:t>
            </a:r>
            <a:r>
              <a:rPr lang="nb-NO" dirty="0" err="1"/>
              <a:t>interface</a:t>
            </a:r>
            <a:r>
              <a:rPr lang="nb-NO" dirty="0"/>
              <a:t> via DP </a:t>
            </a:r>
            <a:r>
              <a:rPr lang="nb-NO" dirty="0" err="1"/>
              <a:t>FIFOs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Reuse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used for USB/GBT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Interprets HLP format in CAN </a:t>
            </a:r>
            <a:r>
              <a:rPr lang="nb-NO" dirty="0" err="1"/>
              <a:t>packages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046C6-E242-43DD-A118-F3E6915C561D}"/>
              </a:ext>
            </a:extLst>
          </p:cNvPr>
          <p:cNvSpPr txBox="1"/>
          <p:nvPr/>
        </p:nvSpPr>
        <p:spPr>
          <a:xfrm>
            <a:off x="985961" y="4574332"/>
            <a:ext cx="7688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r>
              <a:rPr lang="nb-NO" dirty="0"/>
              <a:t>CAN_HLP_GLUE: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Glue</a:t>
            </a:r>
            <a:r>
              <a:rPr lang="nb-NO" dirty="0"/>
              <a:t> </a:t>
            </a:r>
            <a:r>
              <a:rPr lang="nb-NO" dirty="0" err="1"/>
              <a:t>logic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OpenCores</a:t>
            </a:r>
            <a:r>
              <a:rPr lang="nb-NO" dirty="0"/>
              <a:t> CAN </a:t>
            </a:r>
            <a:r>
              <a:rPr lang="nb-NO" dirty="0" err="1"/>
              <a:t>controller</a:t>
            </a:r>
            <a:r>
              <a:rPr lang="nb-NO" dirty="0"/>
              <a:t> and CAN_HLP </a:t>
            </a:r>
            <a:r>
              <a:rPr lang="nb-NO" dirty="0" err="1"/>
              <a:t>module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Configures</a:t>
            </a:r>
            <a:r>
              <a:rPr lang="nb-NO" dirty="0"/>
              <a:t> CAN </a:t>
            </a:r>
            <a:r>
              <a:rPr lang="nb-NO" dirty="0" err="1"/>
              <a:t>controller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reset (bit rate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Talks to CAN </a:t>
            </a:r>
            <a:r>
              <a:rPr lang="nb-NO" dirty="0" err="1"/>
              <a:t>controller</a:t>
            </a:r>
            <a:r>
              <a:rPr lang="nb-NO" dirty="0"/>
              <a:t> via </a:t>
            </a:r>
            <a:r>
              <a:rPr lang="nb-NO" dirty="0" err="1"/>
              <a:t>dedicated</a:t>
            </a:r>
            <a:r>
              <a:rPr lang="nb-NO" dirty="0"/>
              <a:t> WB bus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Integration </a:t>
            </a:r>
            <a:r>
              <a:rPr lang="nb-NO" dirty="0" err="1"/>
              <a:t>with</a:t>
            </a:r>
            <a:r>
              <a:rPr lang="nb-NO" dirty="0"/>
              <a:t> RUv1_Test </a:t>
            </a:r>
            <a:r>
              <a:rPr lang="nb-NO" dirty="0" err="1"/>
              <a:t>firmware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In </a:t>
            </a:r>
            <a:r>
              <a:rPr lang="nb-NO" b="1" dirty="0" err="1"/>
              <a:t>fabric_top.vhd</a:t>
            </a:r>
            <a:r>
              <a:rPr lang="nb-NO" b="1" dirty="0"/>
              <a:t>:</a:t>
            </a:r>
            <a:endParaRPr lang="nb-NO" dirty="0"/>
          </a:p>
          <a:p>
            <a:pPr>
              <a:lnSpc>
                <a:spcPct val="110000"/>
              </a:lnSpc>
            </a:pPr>
            <a:r>
              <a:rPr lang="nb-NO" dirty="0"/>
              <a:t>The </a:t>
            </a:r>
            <a:r>
              <a:rPr lang="nb-NO" b="1" dirty="0" err="1"/>
              <a:t>can_hlp_top</a:t>
            </a:r>
            <a:r>
              <a:rPr lang="nb-NO" b="1" dirty="0"/>
              <a:t> </a:t>
            </a:r>
            <a:r>
              <a:rPr lang="nb-NO" dirty="0" err="1"/>
              <a:t>module</a:t>
            </a:r>
            <a:r>
              <a:rPr lang="nb-NO" dirty="0"/>
              <a:t> is </a:t>
            </a:r>
            <a:r>
              <a:rPr lang="nb-NO" dirty="0" err="1"/>
              <a:t>created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can_hlp_top_tmr_wrapper</a:t>
            </a:r>
            <a:r>
              <a:rPr lang="nb-NO" dirty="0"/>
              <a:t> </a:t>
            </a:r>
            <a:r>
              <a:rPr lang="nb-NO" dirty="0" err="1"/>
              <a:t>instance</a:t>
            </a:r>
            <a:endParaRPr lang="nb-NO" dirty="0"/>
          </a:p>
          <a:p>
            <a:pPr lvl="1">
              <a:lnSpc>
                <a:spcPct val="110000"/>
              </a:lnSpc>
            </a:pPr>
            <a:r>
              <a:rPr lang="nb-NO" b="1" dirty="0" err="1"/>
              <a:t>can_hlp_top_tmr_wrapper</a:t>
            </a:r>
            <a:r>
              <a:rPr lang="nb-NO" b="1" dirty="0"/>
              <a:t> </a:t>
            </a:r>
            <a:r>
              <a:rPr lang="nb-NO" dirty="0" err="1"/>
              <a:t>wraps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can_hlp_top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to </a:t>
            </a:r>
            <a:r>
              <a:rPr lang="nb-NO" dirty="0" err="1"/>
              <a:t>allow</a:t>
            </a:r>
            <a:r>
              <a:rPr lang="nb-NO" dirty="0"/>
              <a:t> </a:t>
            </a:r>
            <a:r>
              <a:rPr lang="nb-NO" dirty="0" err="1"/>
              <a:t>connection</a:t>
            </a:r>
            <a:r>
              <a:rPr lang="nb-NO" dirty="0"/>
              <a:t> to </a:t>
            </a:r>
            <a:r>
              <a:rPr lang="nb-NO" dirty="0" err="1"/>
              <a:t>triplicated</a:t>
            </a:r>
            <a:r>
              <a:rPr lang="nb-NO" dirty="0"/>
              <a:t> WB signals/</a:t>
            </a:r>
            <a:r>
              <a:rPr lang="nb-NO" dirty="0" err="1"/>
              <a:t>array</a:t>
            </a:r>
            <a:endParaRPr lang="nb-NO" dirty="0"/>
          </a:p>
          <a:p>
            <a:pPr lvl="1">
              <a:lnSpc>
                <a:spcPct val="110000"/>
              </a:lnSpc>
            </a:pPr>
            <a:r>
              <a:rPr lang="nb-NO" b="1" dirty="0" err="1"/>
              <a:t>can_hlp_top_tmr_wrapper</a:t>
            </a:r>
            <a:r>
              <a:rPr lang="nb-NO" b="1" dirty="0"/>
              <a:t> </a:t>
            </a:r>
            <a:r>
              <a:rPr lang="nb-NO" dirty="0" err="1"/>
              <a:t>connects</a:t>
            </a:r>
            <a:r>
              <a:rPr lang="nb-NO" dirty="0"/>
              <a:t> to an </a:t>
            </a:r>
            <a:r>
              <a:rPr lang="nb-NO" dirty="0" err="1"/>
              <a:t>instance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b="1" dirty="0" err="1"/>
              <a:t>wishbone_master_tripleout</a:t>
            </a:r>
            <a:r>
              <a:rPr lang="nb-NO" b="1" dirty="0"/>
              <a:t> </a:t>
            </a:r>
            <a:r>
              <a:rPr lang="nb-NO" dirty="0" err="1"/>
              <a:t>dedicated</a:t>
            </a:r>
            <a:r>
              <a:rPr lang="nb-NO" dirty="0"/>
              <a:t> for CAN bus. The </a:t>
            </a:r>
            <a:r>
              <a:rPr lang="nb-NO" b="1" dirty="0" err="1"/>
              <a:t>wishbone_master_tripleout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wishbone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b="1" dirty="0" err="1"/>
              <a:t>can_hlp_top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FIFOs</a:t>
            </a:r>
            <a:endParaRPr lang="nb-NO" dirty="0"/>
          </a:p>
          <a:p>
            <a:pPr lvl="1">
              <a:lnSpc>
                <a:spcPct val="110000"/>
              </a:lnSpc>
            </a:pPr>
            <a:r>
              <a:rPr lang="nb-NO" b="1" dirty="0" err="1"/>
              <a:t>can_hlp_top_tmr_wrapper</a:t>
            </a:r>
            <a:r>
              <a:rPr lang="nb-NO" b="1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triplicate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logic</a:t>
            </a:r>
            <a:r>
              <a:rPr lang="nb-NO" dirty="0"/>
              <a:t>, just </a:t>
            </a:r>
            <a:r>
              <a:rPr lang="nb-NO" dirty="0" err="1"/>
              <a:t>triplicates</a:t>
            </a:r>
            <a:r>
              <a:rPr lang="nb-NO" dirty="0"/>
              <a:t> bus signals</a:t>
            </a:r>
          </a:p>
          <a:p>
            <a:pPr lvl="1"/>
            <a:endParaRPr lang="nb-NO" dirty="0"/>
          </a:p>
          <a:p>
            <a:r>
              <a:rPr lang="nb-NO" dirty="0"/>
              <a:t>DIPSWITCH(7:0) is used for CAN HLP node ID</a:t>
            </a:r>
          </a:p>
          <a:p>
            <a:r>
              <a:rPr lang="nb-NO" dirty="0"/>
              <a:t>PA3_IO_o(9) used for CAN_TX (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previously</a:t>
            </a:r>
            <a:r>
              <a:rPr lang="nb-NO" dirty="0"/>
              <a:t> used for PA3 Wb2Fifo)</a:t>
            </a:r>
          </a:p>
          <a:p>
            <a:r>
              <a:rPr lang="nb-NO" dirty="0"/>
              <a:t>PA3_IO_i(10) used for CAN_RX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67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– PA3 </a:t>
            </a:r>
            <a:r>
              <a:rPr lang="nb-NO" dirty="0" err="1"/>
              <a:t>firmware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The CAN </a:t>
            </a:r>
            <a:r>
              <a:rPr lang="nb-NO" dirty="0" err="1"/>
              <a:t>controller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RUv1 </a:t>
            </a:r>
            <a:r>
              <a:rPr lang="nb-NO" dirty="0" err="1"/>
              <a:t>board</a:t>
            </a:r>
            <a:r>
              <a:rPr lang="nb-NO" dirty="0"/>
              <a:t> is not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Xilinx US FPGA, it is </a:t>
            </a:r>
            <a:r>
              <a:rPr lang="nb-NO" dirty="0" err="1"/>
              <a:t>connected</a:t>
            </a:r>
            <a:r>
              <a:rPr lang="nb-NO" dirty="0"/>
              <a:t> to </a:t>
            </a:r>
            <a:r>
              <a:rPr lang="nb-NO" dirty="0" err="1"/>
              <a:t>Microsemi</a:t>
            </a:r>
            <a:r>
              <a:rPr lang="nb-NO" dirty="0"/>
              <a:t> PA3 FPGA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CAN signals from/to US </a:t>
            </a:r>
            <a:r>
              <a:rPr lang="nb-NO" dirty="0" err="1"/>
              <a:t>need</a:t>
            </a:r>
            <a:r>
              <a:rPr lang="nb-NO" dirty="0"/>
              <a:t> to pass </a:t>
            </a:r>
            <a:r>
              <a:rPr lang="nb-NO" dirty="0" err="1"/>
              <a:t>through</a:t>
            </a:r>
            <a:r>
              <a:rPr lang="nb-NO" dirty="0"/>
              <a:t> PA3</a:t>
            </a:r>
          </a:p>
          <a:p>
            <a:pPr lvl="1"/>
            <a:r>
              <a:rPr lang="nb-NO" dirty="0" err="1"/>
              <a:t>Requires</a:t>
            </a:r>
            <a:r>
              <a:rPr lang="nb-NO" dirty="0"/>
              <a:t> a </a:t>
            </a:r>
            <a:r>
              <a:rPr lang="nb-NO" dirty="0" err="1"/>
              <a:t>firmware</a:t>
            </a:r>
            <a:r>
              <a:rPr lang="nb-NO" dirty="0"/>
              <a:t> in PA3 </a:t>
            </a:r>
            <a:r>
              <a:rPr lang="nb-NO" dirty="0" err="1"/>
              <a:t>where</a:t>
            </a:r>
            <a:r>
              <a:rPr lang="nb-NO" dirty="0"/>
              <a:t> signals to/from US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to signals to/from CAN </a:t>
            </a:r>
            <a:r>
              <a:rPr lang="nb-NO" dirty="0" err="1"/>
              <a:t>controller</a:t>
            </a:r>
            <a:endParaRPr lang="nb-NO" dirty="0"/>
          </a:p>
          <a:p>
            <a:r>
              <a:rPr lang="nb-NO" strike="sngStrike" dirty="0"/>
              <a:t>This is </a:t>
            </a:r>
            <a:r>
              <a:rPr lang="nb-NO" strike="sngStrike" dirty="0" err="1"/>
              <a:t>implemented</a:t>
            </a:r>
            <a:r>
              <a:rPr lang="nb-NO" strike="sngStrike" dirty="0"/>
              <a:t> in </a:t>
            </a:r>
            <a:r>
              <a:rPr lang="nb-NO" b="1" strike="sngStrike" dirty="0"/>
              <a:t>CAN_PASSTHROUGH</a:t>
            </a:r>
            <a:r>
              <a:rPr lang="nb-NO" strike="sngStrike" dirty="0"/>
              <a:t> </a:t>
            </a:r>
            <a:r>
              <a:rPr lang="nb-NO" strike="sngStrike" dirty="0" err="1"/>
              <a:t>branch</a:t>
            </a:r>
            <a:r>
              <a:rPr lang="nb-NO" strike="sngStrike" dirty="0"/>
              <a:t> </a:t>
            </a:r>
            <a:r>
              <a:rPr lang="nb-NO" strike="sngStrike" dirty="0" err="1"/>
              <a:t>of</a:t>
            </a:r>
            <a:r>
              <a:rPr lang="nb-NO" strike="sngStrike" dirty="0"/>
              <a:t> PA3 </a:t>
            </a:r>
            <a:r>
              <a:rPr lang="nb-NO" strike="sngStrike" dirty="0" err="1"/>
              <a:t>firmware</a:t>
            </a:r>
            <a:endParaRPr lang="nb-NO" strike="sngStrike" dirty="0"/>
          </a:p>
          <a:p>
            <a:pPr lvl="1"/>
            <a:r>
              <a:rPr lang="nb-NO" strike="sngStrike" dirty="0">
                <a:hlinkClick r:id="rId3"/>
              </a:rPr>
              <a:t>https://gitlab.cern.ch/alice-its-wp10-firmware/RUv1_auxFPGA/tree/CAN_PASSTHROUGH</a:t>
            </a:r>
            <a:endParaRPr lang="nb-NO" strike="sngStrike" dirty="0"/>
          </a:p>
          <a:p>
            <a:pPr lvl="1"/>
            <a:r>
              <a:rPr lang="nb-NO" strike="sngStrike" dirty="0"/>
              <a:t>This </a:t>
            </a:r>
            <a:r>
              <a:rPr lang="nb-NO" strike="sngStrike" dirty="0" err="1"/>
              <a:t>will</a:t>
            </a:r>
            <a:r>
              <a:rPr lang="nb-NO" strike="sngStrike" dirty="0"/>
              <a:t> </a:t>
            </a:r>
            <a:r>
              <a:rPr lang="nb-NO" strike="sngStrike" dirty="0" err="1"/>
              <a:t>eventually</a:t>
            </a:r>
            <a:r>
              <a:rPr lang="nb-NO" strike="sngStrike" dirty="0"/>
              <a:t> be </a:t>
            </a:r>
            <a:r>
              <a:rPr lang="nb-NO" strike="sngStrike" dirty="0" err="1"/>
              <a:t>merged</a:t>
            </a:r>
            <a:r>
              <a:rPr lang="nb-NO" strike="sngStrike" dirty="0"/>
              <a:t> </a:t>
            </a:r>
            <a:r>
              <a:rPr lang="nb-NO" strike="sngStrike" dirty="0" err="1"/>
              <a:t>into</a:t>
            </a:r>
            <a:r>
              <a:rPr lang="nb-NO" strike="sngStrike" dirty="0"/>
              <a:t> </a:t>
            </a:r>
            <a:r>
              <a:rPr lang="nb-NO" b="1" strike="sngStrike" dirty="0"/>
              <a:t>master</a:t>
            </a:r>
            <a:r>
              <a:rPr lang="nb-NO" strike="sngStrike" dirty="0"/>
              <a:t> </a:t>
            </a:r>
            <a:r>
              <a:rPr lang="nb-NO" strike="sngStrike" dirty="0" err="1"/>
              <a:t>branch</a:t>
            </a:r>
            <a:r>
              <a:rPr lang="nb-NO" strike="sngStrike" dirty="0"/>
              <a:t> </a:t>
            </a:r>
            <a:r>
              <a:rPr lang="nb-NO" strike="sngStrike" dirty="0" err="1"/>
              <a:t>of</a:t>
            </a:r>
            <a:r>
              <a:rPr lang="nb-NO" strike="sngStrike" dirty="0"/>
              <a:t> PA3 </a:t>
            </a:r>
            <a:r>
              <a:rPr lang="nb-NO" strike="sngStrike" dirty="0" err="1"/>
              <a:t>firmware</a:t>
            </a:r>
            <a:endParaRPr lang="nb-NO" strike="sngStrike" dirty="0"/>
          </a:p>
          <a:p>
            <a:r>
              <a:rPr lang="nb-NO" dirty="0" err="1"/>
              <a:t>Passthrough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CAN signals is </a:t>
            </a:r>
            <a:r>
              <a:rPr lang="nb-NO" dirty="0" err="1"/>
              <a:t>included</a:t>
            </a:r>
            <a:r>
              <a:rPr lang="nb-NO" dirty="0"/>
              <a:t> in latest </a:t>
            </a:r>
            <a:r>
              <a:rPr lang="nb-NO" dirty="0" err="1"/>
              <a:t>release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PA3 </a:t>
            </a:r>
            <a:r>
              <a:rPr lang="nb-NO" dirty="0" err="1"/>
              <a:t>firmware</a:t>
            </a:r>
            <a:r>
              <a:rPr lang="nb-NO" dirty="0"/>
              <a:t> (v0206).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392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8</a:t>
            </a:fld>
            <a:endParaRPr lang="nb-NO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037BF5-BA51-4E34-BA28-9C1B7D30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086" y="3429000"/>
            <a:ext cx="8211437" cy="28922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AB418-346E-4C0A-AF6E-E324F4D03B02}"/>
              </a:ext>
            </a:extLst>
          </p:cNvPr>
          <p:cNvSpPr txBox="1"/>
          <p:nvPr/>
        </p:nvSpPr>
        <p:spPr>
          <a:xfrm>
            <a:off x="914400" y="1478943"/>
            <a:ext cx="438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err="1"/>
              <a:t>Testbench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Bitvis UVVM </a:t>
            </a:r>
            <a:r>
              <a:rPr lang="nb-NO" sz="1600" dirty="0" err="1"/>
              <a:t>library</a:t>
            </a:r>
            <a:r>
              <a:rPr lang="nb-NO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err="1"/>
              <a:t>Uses</a:t>
            </a:r>
            <a:r>
              <a:rPr lang="nb-NO" sz="1600" dirty="0"/>
              <a:t> an </a:t>
            </a:r>
            <a:r>
              <a:rPr lang="nb-NO" sz="1600" dirty="0" err="1"/>
              <a:t>instance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OpenCores</a:t>
            </a:r>
            <a:r>
              <a:rPr lang="nb-NO" sz="1600" dirty="0"/>
              <a:t> CAN </a:t>
            </a:r>
            <a:r>
              <a:rPr lang="nb-NO" sz="1600" dirty="0" err="1"/>
              <a:t>controller</a:t>
            </a:r>
            <a:r>
              <a:rPr lang="nb-NO" sz="1600" dirty="0"/>
              <a:t> as «CAN BFM».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0CBA-99E1-4BF7-9AEA-802A06ECA3ED}"/>
              </a:ext>
            </a:extLst>
          </p:cNvPr>
          <p:cNvSpPr txBox="1"/>
          <p:nvPr/>
        </p:nvSpPr>
        <p:spPr>
          <a:xfrm>
            <a:off x="5361290" y="1400180"/>
            <a:ext cx="6376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can_hlp_write</a:t>
            </a:r>
            <a:r>
              <a:rPr lang="nb-NO" sz="1600" dirty="0"/>
              <a:t>/</a:t>
            </a:r>
            <a:r>
              <a:rPr lang="nb-NO" sz="1600" dirty="0" err="1"/>
              <a:t>read</a:t>
            </a:r>
            <a:r>
              <a:rPr lang="nb-NO" sz="1600" dirty="0"/>
              <a:t>() </a:t>
            </a:r>
            <a:r>
              <a:rPr lang="nb-NO" sz="1600" dirty="0" err="1"/>
              <a:t>procedures</a:t>
            </a:r>
            <a:r>
              <a:rPr lang="nb-NO" sz="1600" dirty="0"/>
              <a:t> to </a:t>
            </a:r>
            <a:r>
              <a:rPr lang="nb-NO" sz="1600" dirty="0" err="1"/>
              <a:t>read</a:t>
            </a:r>
            <a:r>
              <a:rPr lang="nb-NO" sz="1600" dirty="0"/>
              <a:t>/</a:t>
            </a:r>
            <a:r>
              <a:rPr lang="nb-NO" sz="1600" dirty="0" err="1"/>
              <a:t>write</a:t>
            </a:r>
            <a:r>
              <a:rPr lang="nb-NO" sz="1600" dirty="0"/>
              <a:t> to CAN_HLP </a:t>
            </a:r>
            <a:r>
              <a:rPr lang="nb-NO" sz="1600" dirty="0" err="1"/>
              <a:t>with</a:t>
            </a:r>
            <a:r>
              <a:rPr lang="nb-NO" sz="1600" dirty="0"/>
              <a:t> HLP </a:t>
            </a:r>
            <a:r>
              <a:rPr lang="nb-NO" sz="1600" dirty="0" err="1"/>
              <a:t>protocol</a:t>
            </a:r>
            <a:r>
              <a:rPr lang="nb-NO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err="1"/>
              <a:t>Implemented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Bitvis WB BFM and </a:t>
            </a:r>
            <a:r>
              <a:rPr lang="nb-NO" sz="1600" dirty="0" err="1"/>
              <a:t>OpenCores</a:t>
            </a:r>
            <a:r>
              <a:rPr lang="nb-NO" sz="1600" dirty="0"/>
              <a:t> CAN </a:t>
            </a:r>
            <a:r>
              <a:rPr lang="nb-NO" sz="1600" dirty="0" err="1"/>
              <a:t>controller</a:t>
            </a:r>
            <a:endParaRPr lang="nb-NO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6FDFB-B600-44E5-8D3A-1B1BBFB6517C}"/>
              </a:ext>
            </a:extLst>
          </p:cNvPr>
          <p:cNvSpPr/>
          <p:nvPr/>
        </p:nvSpPr>
        <p:spPr>
          <a:xfrm>
            <a:off x="1041621" y="3022101"/>
            <a:ext cx="9803958" cy="3385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CC824-0975-4F7D-867C-095ED24F752A}"/>
              </a:ext>
            </a:extLst>
          </p:cNvPr>
          <p:cNvSpPr txBox="1"/>
          <p:nvPr/>
        </p:nvSpPr>
        <p:spPr>
          <a:xfrm>
            <a:off x="1041621" y="3022101"/>
            <a:ext cx="212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Test </a:t>
            </a:r>
            <a:r>
              <a:rPr lang="nb-NO" sz="1400" dirty="0" err="1"/>
              <a:t>bench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7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276D7E-3486-4B55-A33B-EC2DD147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The CAN HLP </a:t>
            </a:r>
            <a:r>
              <a:rPr lang="nb-NO" dirty="0" err="1"/>
              <a:t>module</a:t>
            </a:r>
            <a:r>
              <a:rPr lang="nb-NO" dirty="0"/>
              <a:t> </a:t>
            </a:r>
            <a:r>
              <a:rPr lang="nb-NO" dirty="0" err="1"/>
              <a:t>testbench</a:t>
            </a:r>
            <a:r>
              <a:rPr lang="nb-NO" dirty="0"/>
              <a:t> has not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integrated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testbench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Xilinx at 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written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standalone</a:t>
            </a:r>
            <a:r>
              <a:rPr lang="nb-NO" dirty="0"/>
              <a:t> </a:t>
            </a:r>
            <a:r>
              <a:rPr lang="nb-NO" dirty="0" err="1"/>
              <a:t>testbench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To run CAN HLP test </a:t>
            </a:r>
            <a:r>
              <a:rPr lang="nb-NO" dirty="0" err="1"/>
              <a:t>bench</a:t>
            </a:r>
            <a:r>
              <a:rPr lang="nb-NO" dirty="0"/>
              <a:t>:</a:t>
            </a:r>
          </a:p>
          <a:p>
            <a:r>
              <a:rPr lang="en-US" dirty="0"/>
              <a:t>“</a:t>
            </a:r>
            <a:r>
              <a:rPr lang="en-US" b="1" dirty="0"/>
              <a:t>make environment</a:t>
            </a:r>
            <a:r>
              <a:rPr lang="en-US" dirty="0"/>
              <a:t>” from RUv1_Test top level directory</a:t>
            </a:r>
            <a:endParaRPr lang="nb-NO" dirty="0"/>
          </a:p>
          <a:p>
            <a:r>
              <a:rPr lang="en-US" dirty="0"/>
              <a:t>“</a:t>
            </a:r>
            <a:r>
              <a:rPr lang="en-US" b="1" dirty="0"/>
              <a:t>do 07-compile_and_run_can_hlp.do</a:t>
            </a:r>
            <a:r>
              <a:rPr lang="en-US" dirty="0"/>
              <a:t>” from modules/</a:t>
            </a:r>
            <a:r>
              <a:rPr lang="en-US" dirty="0" err="1"/>
              <a:t>dcs_canbus</a:t>
            </a:r>
            <a:r>
              <a:rPr lang="en-US" dirty="0"/>
              <a:t>/sim directory in </a:t>
            </a:r>
            <a:r>
              <a:rPr lang="en-US" b="1" dirty="0" err="1"/>
              <a:t>vsim</a:t>
            </a:r>
            <a:endParaRPr lang="en-US" b="1" dirty="0"/>
          </a:p>
          <a:p>
            <a:endParaRPr lang="nb-NO" b="1" dirty="0"/>
          </a:p>
          <a:p>
            <a:r>
              <a:rPr lang="nb-NO" dirty="0" err="1"/>
              <a:t>Testbench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is in </a:t>
            </a:r>
            <a:r>
              <a:rPr lang="nb-NO" b="1" dirty="0" err="1"/>
              <a:t>can_hlp_uvvm_tb.vhd</a:t>
            </a:r>
            <a:r>
              <a:rPr lang="nb-NO" dirty="0"/>
              <a:t>, </a:t>
            </a:r>
            <a:r>
              <a:rPr lang="nb-NO" dirty="0" err="1"/>
              <a:t>found</a:t>
            </a:r>
            <a:r>
              <a:rPr lang="nb-NO" dirty="0"/>
              <a:t> in </a:t>
            </a:r>
            <a:r>
              <a:rPr lang="nb-NO" dirty="0" err="1"/>
              <a:t>modules</a:t>
            </a:r>
            <a:r>
              <a:rPr lang="nb-NO" dirty="0"/>
              <a:t>/</a:t>
            </a:r>
            <a:r>
              <a:rPr lang="nb-NO" dirty="0" err="1"/>
              <a:t>dcs_canbus</a:t>
            </a:r>
            <a:r>
              <a:rPr lang="nb-NO" dirty="0"/>
              <a:t>/</a:t>
            </a:r>
            <a:r>
              <a:rPr lang="nb-NO" dirty="0" err="1"/>
              <a:t>source</a:t>
            </a:r>
            <a:r>
              <a:rPr lang="nb-NO" dirty="0"/>
              <a:t>/</a:t>
            </a:r>
            <a:r>
              <a:rPr lang="nb-NO" dirty="0" err="1"/>
              <a:t>bench</a:t>
            </a:r>
            <a:r>
              <a:rPr lang="nb-NO" dirty="0"/>
              <a:t>/</a:t>
            </a:r>
            <a:r>
              <a:rPr lang="nb-NO" dirty="0" err="1"/>
              <a:t>can_hlp</a:t>
            </a:r>
            <a:endParaRPr lang="nb-NO" dirty="0"/>
          </a:p>
          <a:p>
            <a:endParaRPr lang="en-US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CAN High Level </a:t>
            </a:r>
            <a:r>
              <a:rPr lang="nb-NO" dirty="0" err="1"/>
              <a:t>Protocol</a:t>
            </a:r>
            <a:r>
              <a:rPr lang="nb-NO" dirty="0"/>
              <a:t> Test </a:t>
            </a:r>
            <a:r>
              <a:rPr lang="nb-NO" dirty="0" err="1"/>
              <a:t>bench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E4E4-E047-6A49-BCB9-4D06E7BA237B}" type="slidenum">
              <a:rPr lang="nb-NO" smtClean="0"/>
              <a:pPr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3671981"/>
      </p:ext>
    </p:extLst>
  </p:cSld>
  <p:clrMapOvr>
    <a:masterClrMapping/>
  </p:clrMapOvr>
</p:sld>
</file>

<file path=ppt/theme/theme1.xml><?xml version="1.0" encoding="utf-8"?>
<a:theme xmlns:a="http://schemas.openxmlformats.org/drawingml/2006/main" name="HVL">
  <a:themeElements>
    <a:clrScheme name="HVL">
      <a:dk1>
        <a:srgbClr val="515151"/>
      </a:dk1>
      <a:lt1>
        <a:srgbClr val="FFFFFF"/>
      </a:lt1>
      <a:dk2>
        <a:srgbClr val="004357"/>
      </a:dk2>
      <a:lt2>
        <a:srgbClr val="C9D5DA"/>
      </a:lt2>
      <a:accent1>
        <a:srgbClr val="00AFBA"/>
      </a:accent1>
      <a:accent2>
        <a:srgbClr val="97DF9A"/>
      </a:accent2>
      <a:accent3>
        <a:srgbClr val="EB6852"/>
      </a:accent3>
      <a:accent4>
        <a:srgbClr val="F9DE45"/>
      </a:accent4>
      <a:accent5>
        <a:srgbClr val="64D0DF"/>
      </a:accent5>
      <a:accent6>
        <a:srgbClr val="6D2439"/>
      </a:accent6>
      <a:hlink>
        <a:srgbClr val="008AAF"/>
      </a:hlink>
      <a:folHlink>
        <a:srgbClr val="0094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L_ppt_mal_oppdatert" id="{34A3C5B7-7DCF-A541-AE3D-AB30F07D0F84}" vid="{252C16CA-3E9D-B540-84BD-D5E99CBB69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HVL_ppt_mal</Template>
  <TotalTime>1283</TotalTime>
  <Words>4145</Words>
  <Application>Microsoft Office PowerPoint</Application>
  <PresentationFormat>Widescreen</PresentationFormat>
  <Paragraphs>446</Paragraphs>
  <Slides>48</Slides>
  <Notes>34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.AppleSystemUIFont</vt:lpstr>
      <vt:lpstr>Arial</vt:lpstr>
      <vt:lpstr>Calibri</vt:lpstr>
      <vt:lpstr>Courier Code</vt:lpstr>
      <vt:lpstr>Georgia</vt:lpstr>
      <vt:lpstr>HVL</vt:lpstr>
      <vt:lpstr>Readout Unit DCS CAN Bus</vt:lpstr>
      <vt:lpstr>CAN High Level Protocol</vt:lpstr>
      <vt:lpstr>Firmware</vt:lpstr>
      <vt:lpstr>CAN High Level Protocol Module – Branch/Repo</vt:lpstr>
      <vt:lpstr>CAN High Level Protocol Firmware</vt:lpstr>
      <vt:lpstr>CAN High Level Protocol – Integration with RUv1_Test firmware</vt:lpstr>
      <vt:lpstr>CAN High Level Protocol – PA3 firmware</vt:lpstr>
      <vt:lpstr>CAN High Level Protocol Test bench</vt:lpstr>
      <vt:lpstr>CAN High Level Protocol Test bench</vt:lpstr>
      <vt:lpstr>OpenCores CAN Controller</vt:lpstr>
      <vt:lpstr>OpenCores CAN Protocol Controller</vt:lpstr>
      <vt:lpstr>OpenCores CAN Protocol Controller Test bench</vt:lpstr>
      <vt:lpstr>OpenCores CAN Protocol Controller Test bench</vt:lpstr>
      <vt:lpstr>OpenCores CAN Protocol Controller Test bench</vt:lpstr>
      <vt:lpstr>OpenCores CAN Protocol Controller Test bench</vt:lpstr>
      <vt:lpstr>OpenCores CAN Protocol Controller Test bench</vt:lpstr>
      <vt:lpstr>CAN HLP Hardware Setup</vt:lpstr>
      <vt:lpstr>CAN High Level Protocol – Hardware Setup</vt:lpstr>
      <vt:lpstr>CAN High Level Protocol – Hardware Setup</vt:lpstr>
      <vt:lpstr>CAN High Level Protocol – Hardware Setup</vt:lpstr>
      <vt:lpstr>CAN High Level Protocol – PEAK CAN-USB Hardware Setup</vt:lpstr>
      <vt:lpstr>CAN HLP Software</vt:lpstr>
      <vt:lpstr>Python scripts</vt:lpstr>
      <vt:lpstr>PEAK CAN bus Adapter Setup</vt:lpstr>
      <vt:lpstr>AnaGate CAN Controller Setup</vt:lpstr>
      <vt:lpstr>Running test script</vt:lpstr>
      <vt:lpstr>can_hlp_test.py output</vt:lpstr>
      <vt:lpstr>Testing with 118 meter cable</vt:lpstr>
      <vt:lpstr>Test setup - hardware</vt:lpstr>
      <vt:lpstr>Test setup - software</vt:lpstr>
      <vt:lpstr>Test results</vt:lpstr>
      <vt:lpstr>Test results 250 kbit</vt:lpstr>
      <vt:lpstr>Test results – eye diagrams</vt:lpstr>
      <vt:lpstr>Test results – eye diagrams</vt:lpstr>
      <vt:lpstr>Test results – eye diagrams @ 1 Mbit – RUv1 not powered</vt:lpstr>
      <vt:lpstr>Test results – eye diagrams @ 500 kbit – RUv1 not powered</vt:lpstr>
      <vt:lpstr>Test results – eye diagrams @ 250 kbit – RUv1 not powered</vt:lpstr>
      <vt:lpstr>Test results – eye diagrams @ 250 kbit – RUv1 powered</vt:lpstr>
      <vt:lpstr>Test results – eye diagrams @ 250 kbit – RUv1 powered</vt:lpstr>
      <vt:lpstr>Test results – eye diagrams</vt:lpstr>
      <vt:lpstr>Backup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Hogskolen i Bergen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Kamilla Hedvig Halvorsen Myklebust</dc:creator>
  <cp:lastModifiedBy>Simon Voigt Nesbø</cp:lastModifiedBy>
  <cp:revision>274</cp:revision>
  <dcterms:created xsi:type="dcterms:W3CDTF">2016-11-30T08:20:17Z</dcterms:created>
  <dcterms:modified xsi:type="dcterms:W3CDTF">2019-02-22T17:39:02Z</dcterms:modified>
</cp:coreProperties>
</file>