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75769-B07B-43EB-92D9-29847A11144E}" v="1" dt="2024-12-24T12:40:4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0" d="100"/>
          <a:sy n="30" d="100"/>
        </p:scale>
        <p:origin x="600" y="-4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a:prstGeom prst="rect">
            <a:avLst/>
          </a:prstGeo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a:prstGeom prst="rect">
            <a:avLst/>
          </a:prstGeo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a:xfrm>
            <a:off x="2080875" y="39663928"/>
            <a:ext cx="6810137" cy="2278397"/>
          </a:xfrm>
          <a:prstGeom prst="rect">
            <a:avLst/>
          </a:prstGeom>
        </p:spPr>
        <p:txBody>
          <a:bodyPr/>
          <a:lstStyle/>
          <a:p>
            <a:fld id="{92FC0DC4-E5EA-4D5E-8D4A-2537A35440F8}" type="datetimeFigureOut">
              <a:rPr lang="en-US" smtClean="0"/>
              <a:t>12/29/2024</a:t>
            </a:fld>
            <a:endParaRPr lang="en-US"/>
          </a:p>
        </p:txBody>
      </p:sp>
      <p:sp>
        <p:nvSpPr>
          <p:cNvPr id="5" name="Footer Placeholder 4"/>
          <p:cNvSpPr>
            <a:spLocks noGrp="1"/>
          </p:cNvSpPr>
          <p:nvPr>
            <p:ph type="ftr" sz="quarter" idx="11"/>
          </p:nvPr>
        </p:nvSpPr>
        <p:spPr>
          <a:xfrm>
            <a:off x="10026035" y="39663928"/>
            <a:ext cx="10215205" cy="2278397"/>
          </a:xfrm>
          <a:prstGeom prst="rect">
            <a:avLst/>
          </a:prstGeom>
        </p:spPr>
        <p:txBody>
          <a:bodyPr/>
          <a:lstStyle/>
          <a:p>
            <a:endParaRPr lang="en-US"/>
          </a:p>
        </p:txBody>
      </p:sp>
      <p:sp>
        <p:nvSpPr>
          <p:cNvPr id="6" name="Slide Number Placeholder 5"/>
          <p:cNvSpPr>
            <a:spLocks noGrp="1"/>
          </p:cNvSpPr>
          <p:nvPr>
            <p:ph type="sldNum" sz="quarter" idx="12"/>
          </p:nvPr>
        </p:nvSpPr>
        <p:spPr>
          <a:xfrm>
            <a:off x="21376263" y="39663928"/>
            <a:ext cx="6810137" cy="2278397"/>
          </a:xfrm>
          <a:prstGeom prst="rect">
            <a:avLst/>
          </a:prstGeom>
        </p:spPr>
        <p:txBody>
          <a:bodyPr/>
          <a:lstStyle/>
          <a:p>
            <a:fld id="{1D99EE3C-D7FF-4CBB-A46B-112A2FEFAD23}" type="slidenum">
              <a:rPr lang="en-US" smtClean="0"/>
              <a:t>‹#›</a:t>
            </a:fld>
            <a:endParaRPr lang="en-US"/>
          </a:p>
        </p:txBody>
      </p:sp>
    </p:spTree>
    <p:extLst>
      <p:ext uri="{BB962C8B-B14F-4D97-AF65-F5344CB8AC3E}">
        <p14:creationId xmlns:p14="http://schemas.microsoft.com/office/powerpoint/2010/main" val="3071777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ack screen with a black background&#10;&#10;Description automatically generated">
            <a:extLst>
              <a:ext uri="{FF2B5EF4-FFF2-40B4-BE49-F238E27FC236}">
                <a16:creationId xmlns:a16="http://schemas.microsoft.com/office/drawing/2014/main" id="{9DF113A7-DBC3-E79B-9F63-55265EBE46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047"/>
            <a:ext cx="30267275" cy="42760144"/>
          </a:xfrm>
          <a:prstGeom prst="rect">
            <a:avLst/>
          </a:prstGeom>
        </p:spPr>
      </p:pic>
    </p:spTree>
    <p:extLst>
      <p:ext uri="{BB962C8B-B14F-4D97-AF65-F5344CB8AC3E}">
        <p14:creationId xmlns:p14="http://schemas.microsoft.com/office/powerpoint/2010/main" val="38038764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9C9CF-7A21-E119-8F84-0F9BB9D41822}"/>
              </a:ext>
            </a:extLst>
          </p:cNvPr>
          <p:cNvSpPr txBox="1"/>
          <p:nvPr/>
        </p:nvSpPr>
        <p:spPr>
          <a:xfrm>
            <a:off x="25633680" y="3992880"/>
            <a:ext cx="4358640" cy="1107996"/>
          </a:xfrm>
          <a:prstGeom prst="rect">
            <a:avLst/>
          </a:prstGeom>
          <a:noFill/>
        </p:spPr>
        <p:txBody>
          <a:bodyPr wrap="square" rtlCol="0">
            <a:spAutoFit/>
          </a:bodyPr>
          <a:lstStyle/>
          <a:p>
            <a:r>
              <a:rPr lang="en-US" sz="6600" dirty="0"/>
              <a:t>AIS411</a:t>
            </a:r>
          </a:p>
        </p:txBody>
      </p:sp>
      <p:sp>
        <p:nvSpPr>
          <p:cNvPr id="5" name="TextBox 4">
            <a:extLst>
              <a:ext uri="{FF2B5EF4-FFF2-40B4-BE49-F238E27FC236}">
                <a16:creationId xmlns:a16="http://schemas.microsoft.com/office/drawing/2014/main" id="{BFDCA95E-700D-82CA-26E8-46818035EE3F}"/>
              </a:ext>
            </a:extLst>
          </p:cNvPr>
          <p:cNvSpPr txBox="1"/>
          <p:nvPr/>
        </p:nvSpPr>
        <p:spPr>
          <a:xfrm>
            <a:off x="6004871" y="6518509"/>
            <a:ext cx="18257520" cy="3477875"/>
          </a:xfrm>
          <a:prstGeom prst="rect">
            <a:avLst/>
          </a:prstGeom>
          <a:noFill/>
        </p:spPr>
        <p:txBody>
          <a:bodyPr wrap="square" rtlCol="0">
            <a:spAutoFit/>
          </a:bodyPr>
          <a:lstStyle/>
          <a:p>
            <a:pPr algn="ctr"/>
            <a:r>
              <a:rPr lang="en-US" sz="6600" dirty="0"/>
              <a:t>Leveraging Fine-Tuned Ensemble Models for Multi-Class Code Plagiarism and AI Code Detection</a:t>
            </a:r>
          </a:p>
          <a:p>
            <a:pPr algn="ctr"/>
            <a:r>
              <a:rPr lang="en-US" sz="4400" dirty="0"/>
              <a:t>Team: Youssef </a:t>
            </a:r>
            <a:r>
              <a:rPr lang="en-US" sz="4400" dirty="0" err="1"/>
              <a:t>Hawary</a:t>
            </a:r>
            <a:r>
              <a:rPr lang="en-US" sz="4400" dirty="0"/>
              <a:t>, Omar </a:t>
            </a:r>
            <a:r>
              <a:rPr lang="en-US" sz="4400" dirty="0" err="1"/>
              <a:t>Morshdy</a:t>
            </a:r>
            <a:r>
              <a:rPr lang="en-US" sz="4400" dirty="0"/>
              <a:t>, Ahmed Kamal, Mohamed </a:t>
            </a:r>
            <a:r>
              <a:rPr lang="en-US" sz="4400" dirty="0" err="1"/>
              <a:t>Abdelnaser</a:t>
            </a:r>
            <a:endParaRPr lang="en-US" sz="4400" dirty="0"/>
          </a:p>
        </p:txBody>
      </p:sp>
      <p:cxnSp>
        <p:nvCxnSpPr>
          <p:cNvPr id="7" name="Straight Connector 6">
            <a:extLst>
              <a:ext uri="{FF2B5EF4-FFF2-40B4-BE49-F238E27FC236}">
                <a16:creationId xmlns:a16="http://schemas.microsoft.com/office/drawing/2014/main" id="{EDF73597-1FFE-63FE-1C0C-95578E08DB0D}"/>
              </a:ext>
            </a:extLst>
          </p:cNvPr>
          <p:cNvCxnSpPr/>
          <p:nvPr/>
        </p:nvCxnSpPr>
        <p:spPr>
          <a:xfrm>
            <a:off x="15133637" y="10776857"/>
            <a:ext cx="0" cy="31154914"/>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E101C88-A0B9-E478-9A32-3EE266D52D57}"/>
              </a:ext>
            </a:extLst>
          </p:cNvPr>
          <p:cNvSpPr txBox="1"/>
          <p:nvPr/>
        </p:nvSpPr>
        <p:spPr>
          <a:xfrm>
            <a:off x="690806" y="13478573"/>
            <a:ext cx="14341155" cy="4662815"/>
          </a:xfrm>
          <a:prstGeom prst="rect">
            <a:avLst/>
          </a:prstGeom>
          <a:noFill/>
        </p:spPr>
        <p:txBody>
          <a:bodyPr wrap="square" rtlCol="0">
            <a:spAutoFit/>
          </a:bodyPr>
          <a:lstStyle/>
          <a:p>
            <a:r>
              <a:rPr lang="en-US" sz="6600" dirty="0">
                <a:solidFill>
                  <a:schemeClr val="accent2"/>
                </a:solidFill>
              </a:rPr>
              <a:t>Abstract</a:t>
            </a:r>
          </a:p>
          <a:p>
            <a:r>
              <a:rPr lang="en-US" sz="3300" dirty="0"/>
              <a:t>The paper addresses the significant challenges in detecting code plagiarism and AI-generated code, complicated by structural transformations and logical </a:t>
            </a:r>
            <a:r>
              <a:rPr lang="en-US" sz="3300" dirty="0" err="1"/>
              <a:t>refactorings</a:t>
            </a:r>
            <a:r>
              <a:rPr lang="en-US" sz="3300" dirty="0"/>
              <a:t>. It proposes a Dual Fine-Tuned Ensemble model combining </a:t>
            </a:r>
            <a:r>
              <a:rPr lang="en-US" sz="3300" dirty="0" err="1"/>
              <a:t>GraphCodeBERT</a:t>
            </a:r>
            <a:r>
              <a:rPr lang="en-US" sz="3300" dirty="0"/>
              <a:t>, CodeT5, and </a:t>
            </a:r>
            <a:r>
              <a:rPr lang="en-US" sz="3300" dirty="0" err="1"/>
              <a:t>UniXcoder</a:t>
            </a:r>
            <a:r>
              <a:rPr lang="en-US" sz="3300" dirty="0"/>
              <a:t>, which achieves a notable accuracy of 88% in plagiarism detection and 83% in AI code detection. The models are deployed via a user-friendly </a:t>
            </a:r>
            <a:r>
              <a:rPr lang="en-US" sz="3300" dirty="0" err="1"/>
              <a:t>Streamlit</a:t>
            </a:r>
            <a:r>
              <a:rPr lang="en-US" sz="3300" dirty="0"/>
              <a:t> interface, enhancing code integrity analysis and maintaining academic ethics effectively.</a:t>
            </a:r>
          </a:p>
        </p:txBody>
      </p:sp>
      <p:sp>
        <p:nvSpPr>
          <p:cNvPr id="9" name="TextBox 8">
            <a:extLst>
              <a:ext uri="{FF2B5EF4-FFF2-40B4-BE49-F238E27FC236}">
                <a16:creationId xmlns:a16="http://schemas.microsoft.com/office/drawing/2014/main" id="{58594C25-5BF2-669E-9940-8B74B46BAC1E}"/>
              </a:ext>
            </a:extLst>
          </p:cNvPr>
          <p:cNvSpPr txBox="1"/>
          <p:nvPr/>
        </p:nvSpPr>
        <p:spPr>
          <a:xfrm>
            <a:off x="15834685" y="10248208"/>
            <a:ext cx="12740639" cy="4662815"/>
          </a:xfrm>
          <a:prstGeom prst="rect">
            <a:avLst/>
          </a:prstGeom>
          <a:noFill/>
        </p:spPr>
        <p:txBody>
          <a:bodyPr wrap="square" rtlCol="0">
            <a:spAutoFit/>
          </a:bodyPr>
          <a:lstStyle/>
          <a:p>
            <a:endParaRPr lang="en-US" sz="6600" dirty="0">
              <a:solidFill>
                <a:schemeClr val="accent2"/>
              </a:solidFill>
            </a:endParaRPr>
          </a:p>
          <a:p>
            <a:r>
              <a:rPr lang="en-US" sz="3300" dirty="0"/>
              <a:t>The experiments utilize specific datasets for both plagiarism levels and AI code detection, with evaluation metrics centered on accuracy. The experiments are conducted on Google </a:t>
            </a:r>
            <a:r>
              <a:rPr lang="en-US" sz="3300" dirty="0" err="1"/>
              <a:t>Colab</a:t>
            </a:r>
            <a:r>
              <a:rPr lang="en-US" sz="3300" dirty="0"/>
              <a:t> Pro with an NVIDIA GPU, facilitating efficient model inference and </a:t>
            </a:r>
            <a:r>
              <a:rPr lang="en-US" sz="3300" dirty="0" err="1"/>
              <a:t>training.Overall</a:t>
            </a:r>
            <a:r>
              <a:rPr lang="en-US" sz="3300" dirty="0"/>
              <a:t>, this methodology integrates sophisticated model training, ensemble techniques, and innovative prompt engineering to address critical issues in software development ethics.</a:t>
            </a:r>
          </a:p>
        </p:txBody>
      </p:sp>
      <p:cxnSp>
        <p:nvCxnSpPr>
          <p:cNvPr id="11" name="Straight Connector 10">
            <a:extLst>
              <a:ext uri="{FF2B5EF4-FFF2-40B4-BE49-F238E27FC236}">
                <a16:creationId xmlns:a16="http://schemas.microsoft.com/office/drawing/2014/main" id="{CFC13216-CCDF-F949-E82B-82AC6D04DA47}"/>
              </a:ext>
            </a:extLst>
          </p:cNvPr>
          <p:cNvCxnSpPr>
            <a:cxnSpLocks/>
          </p:cNvCxnSpPr>
          <p:nvPr/>
        </p:nvCxnSpPr>
        <p:spPr>
          <a:xfrm>
            <a:off x="792470" y="13368362"/>
            <a:ext cx="1364012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E0DBA3D-9BC7-27E1-882E-1208F4163508}"/>
              </a:ext>
            </a:extLst>
          </p:cNvPr>
          <p:cNvCxnSpPr/>
          <p:nvPr/>
        </p:nvCxnSpPr>
        <p:spPr>
          <a:xfrm>
            <a:off x="792470" y="18692948"/>
            <a:ext cx="13868402"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25B9BB38-2D5C-E4DB-BEF3-F2DAA795D64D}"/>
              </a:ext>
            </a:extLst>
          </p:cNvPr>
          <p:cNvSpPr txBox="1"/>
          <p:nvPr/>
        </p:nvSpPr>
        <p:spPr>
          <a:xfrm>
            <a:off x="792477" y="18976810"/>
            <a:ext cx="14341154" cy="10248960"/>
          </a:xfrm>
          <a:prstGeom prst="rect">
            <a:avLst/>
          </a:prstGeom>
          <a:noFill/>
        </p:spPr>
        <p:txBody>
          <a:bodyPr wrap="square" rtlCol="0">
            <a:spAutoFit/>
          </a:bodyPr>
          <a:lstStyle/>
          <a:p>
            <a:r>
              <a:rPr lang="en-US" sz="6600" dirty="0">
                <a:solidFill>
                  <a:schemeClr val="accent2"/>
                </a:solidFill>
              </a:rPr>
              <a:t>Introduction</a:t>
            </a:r>
          </a:p>
          <a:p>
            <a:r>
              <a:rPr lang="en-US" sz="3300" dirty="0"/>
              <a:t>There are challenges in programming ethics and code originality that have emerged with rapid software development, particularly in academic and professional settings. These include detecting plagiarism and differentiating human-written code from AI-generated content. Traditional methods struggle with heavily altered code due to their reliance on text-based similarity measures. To combat these issues, the introduction proposes a novel framework featuring two main </a:t>
            </a:r>
            <a:r>
              <a:rPr lang="en-US" sz="3300" dirty="0" err="1"/>
              <a:t>components:Plagiarism</a:t>
            </a:r>
            <a:r>
              <a:rPr lang="en-US" sz="3300" dirty="0"/>
              <a:t> Detection: This employs a Dual Fine-Tuned Ensemble model comprising </a:t>
            </a:r>
            <a:r>
              <a:rPr lang="en-US" sz="3300" dirty="0" err="1"/>
              <a:t>GraphCodeBERT</a:t>
            </a:r>
            <a:r>
              <a:rPr lang="en-US" sz="3300" dirty="0"/>
              <a:t>, CodeT5, and </a:t>
            </a:r>
            <a:r>
              <a:rPr lang="en-US" sz="3300" dirty="0" err="1"/>
              <a:t>UniXcoder</a:t>
            </a:r>
            <a:r>
              <a:rPr lang="en-US" sz="3300" dirty="0"/>
              <a:t>, trained on the same dataset to detect various levels of code transformation. The system boasts an 88% accuracy rate, significantly improving upon existing tools.AI-generated Code Detection: Utilizes </a:t>
            </a:r>
            <a:r>
              <a:rPr lang="en-US" sz="3300" dirty="0" err="1"/>
              <a:t>CodeBERT</a:t>
            </a:r>
            <a:r>
              <a:rPr lang="en-US" sz="3300" dirty="0"/>
              <a:t> with few-shot learning to distinguish between AI-generated and manually written code, emphasizing the importance of strategic prompt design to enhance </a:t>
            </a:r>
            <a:r>
              <a:rPr lang="en-US" sz="3300" dirty="0" err="1"/>
              <a:t>accuracy.The</a:t>
            </a:r>
            <a:r>
              <a:rPr lang="en-US" sz="3300" dirty="0"/>
              <a:t> framework integrates these components into interactive </a:t>
            </a:r>
            <a:r>
              <a:rPr lang="en-US" sz="3300" dirty="0" err="1"/>
              <a:t>Streamlit</a:t>
            </a:r>
            <a:r>
              <a:rPr lang="en-US" sz="3300" dirty="0"/>
              <a:t> interfaces, facilitating decision-based analysis by educators, developers, and software integrity auditors. Experimental results show the framework's effectiveness in addressing real-world challenges and advancing ethical software development practices.</a:t>
            </a:r>
          </a:p>
        </p:txBody>
      </p:sp>
      <p:cxnSp>
        <p:nvCxnSpPr>
          <p:cNvPr id="17" name="Straight Connector 16">
            <a:extLst>
              <a:ext uri="{FF2B5EF4-FFF2-40B4-BE49-F238E27FC236}">
                <a16:creationId xmlns:a16="http://schemas.microsoft.com/office/drawing/2014/main" id="{B10D5731-FA27-453B-4E91-521401B05B29}"/>
              </a:ext>
            </a:extLst>
          </p:cNvPr>
          <p:cNvCxnSpPr/>
          <p:nvPr/>
        </p:nvCxnSpPr>
        <p:spPr>
          <a:xfrm>
            <a:off x="792470" y="29576503"/>
            <a:ext cx="13868402"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1D07B5A-678F-C53A-3F69-94A1DE205231}"/>
              </a:ext>
            </a:extLst>
          </p:cNvPr>
          <p:cNvSpPr txBox="1"/>
          <p:nvPr/>
        </p:nvSpPr>
        <p:spPr>
          <a:xfrm>
            <a:off x="792470" y="29880804"/>
            <a:ext cx="13868399" cy="12280285"/>
          </a:xfrm>
          <a:prstGeom prst="rect">
            <a:avLst/>
          </a:prstGeom>
          <a:noFill/>
        </p:spPr>
        <p:txBody>
          <a:bodyPr wrap="square" rtlCol="0">
            <a:spAutoFit/>
          </a:bodyPr>
          <a:lstStyle/>
          <a:p>
            <a:r>
              <a:rPr lang="en-US" sz="6600" dirty="0">
                <a:solidFill>
                  <a:schemeClr val="accent2"/>
                </a:solidFill>
              </a:rPr>
              <a:t>Methodology</a:t>
            </a:r>
          </a:p>
          <a:p>
            <a:r>
              <a:rPr lang="en-US" sz="3300" dirty="0"/>
              <a:t>presents a two-pronged methodology aimed at addressing challenges in code originality and ethics through the Plagiarism Detection Framework and the AI Code Detection Framework, both utilizing advanced transformer models and engineering techniques.</a:t>
            </a:r>
          </a:p>
          <a:p>
            <a:endParaRPr lang="en-US" sz="3300" dirty="0"/>
          </a:p>
          <a:p>
            <a:r>
              <a:rPr lang="en-US" sz="3300" dirty="0"/>
              <a:t>Plagiarism Detection Framework: Combines three transformer-based models—</a:t>
            </a:r>
            <a:r>
              <a:rPr lang="en-US" sz="3300" dirty="0" err="1"/>
              <a:t>UniXcoder</a:t>
            </a:r>
            <a:r>
              <a:rPr lang="en-US" sz="3300" dirty="0"/>
              <a:t>, </a:t>
            </a:r>
            <a:r>
              <a:rPr lang="en-US" sz="3300" dirty="0" err="1"/>
              <a:t>GraphCodeBERT</a:t>
            </a:r>
            <a:r>
              <a:rPr lang="en-US" sz="3300" dirty="0"/>
              <a:t>, and CodeT5—each fine-tuned to classify code based on similarity to the original source. These models analyze code transformations ranging from exact matches to substantial alterations, and their outputs are aggregated using an ensemble method to determine the final classification, aiming to enhance accuracy in detecting various levels of plagiarism.</a:t>
            </a:r>
          </a:p>
          <a:p>
            <a:endParaRPr lang="en-US" sz="3300" dirty="0"/>
          </a:p>
          <a:p>
            <a:r>
              <a:rPr lang="en-US" sz="3300" dirty="0"/>
              <a:t>AI Code Detection Framework: Focuses on distinguishing between human-written and AI-generated code. This framework employs </a:t>
            </a:r>
            <a:r>
              <a:rPr lang="en-US" sz="3300" dirty="0" err="1"/>
              <a:t>CodeBERT</a:t>
            </a:r>
            <a:r>
              <a:rPr lang="en-US" sz="3300" dirty="0"/>
              <a:t>, fine-tuned on a dataset comprising both types of code, to effectively identify AI-generated code. </a:t>
            </a:r>
            <a:r>
              <a:rPr lang="en-US" sz="3300" dirty="0" err="1"/>
              <a:t>LangChain</a:t>
            </a:r>
            <a:r>
              <a:rPr lang="en-US" sz="3300" dirty="0"/>
              <a:t> is integrated for dynamic prompt engineering, enhancing the model’s classification accuracy through few-shot learning.</a:t>
            </a:r>
          </a:p>
          <a:p>
            <a:endParaRPr lang="en-US" sz="3300" dirty="0"/>
          </a:p>
          <a:p>
            <a:r>
              <a:rPr lang="en-US" sz="3300" dirty="0"/>
              <a:t>Deployment and Experiments: The frameworks are deployed via </a:t>
            </a:r>
            <a:r>
              <a:rPr lang="en-US" sz="3300" dirty="0" err="1"/>
              <a:t>Streamlit</a:t>
            </a:r>
            <a:r>
              <a:rPr lang="en-US" sz="3300" dirty="0"/>
              <a:t>, offering an interactive platform for users to upload code for plagiarism checks or AI origin detection</a:t>
            </a:r>
          </a:p>
        </p:txBody>
      </p:sp>
      <p:cxnSp>
        <p:nvCxnSpPr>
          <p:cNvPr id="21" name="Straight Connector 20">
            <a:extLst>
              <a:ext uri="{FF2B5EF4-FFF2-40B4-BE49-F238E27FC236}">
                <a16:creationId xmlns:a16="http://schemas.microsoft.com/office/drawing/2014/main" id="{8A1DDB02-6A11-B2D8-78FF-155176A65007}"/>
              </a:ext>
            </a:extLst>
          </p:cNvPr>
          <p:cNvCxnSpPr/>
          <p:nvPr/>
        </p:nvCxnSpPr>
        <p:spPr>
          <a:xfrm>
            <a:off x="15849584" y="15830502"/>
            <a:ext cx="14142718" cy="0"/>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C786F9E2-8D9D-C3DE-55C2-6A132FF4A576}"/>
              </a:ext>
            </a:extLst>
          </p:cNvPr>
          <p:cNvSpPr txBox="1"/>
          <p:nvPr/>
        </p:nvSpPr>
        <p:spPr>
          <a:xfrm>
            <a:off x="15849589" y="16290266"/>
            <a:ext cx="13761714" cy="5678478"/>
          </a:xfrm>
          <a:prstGeom prst="rect">
            <a:avLst/>
          </a:prstGeom>
          <a:noFill/>
        </p:spPr>
        <p:txBody>
          <a:bodyPr wrap="square" rtlCol="0">
            <a:spAutoFit/>
          </a:bodyPr>
          <a:lstStyle/>
          <a:p>
            <a:r>
              <a:rPr lang="en-US" sz="6600" dirty="0">
                <a:solidFill>
                  <a:schemeClr val="accent2"/>
                </a:solidFill>
              </a:rPr>
              <a:t>Results</a:t>
            </a:r>
          </a:p>
          <a:p>
            <a:r>
              <a:rPr lang="en-US" sz="3300" dirty="0"/>
              <a:t>The ensemble model integrates outputs from </a:t>
            </a:r>
            <a:r>
              <a:rPr lang="en-US" sz="3300" dirty="0" err="1"/>
              <a:t>UniXcoder</a:t>
            </a:r>
            <a:r>
              <a:rPr lang="en-US" sz="3300" dirty="0"/>
              <a:t>, </a:t>
            </a:r>
            <a:r>
              <a:rPr lang="en-US" sz="3300" dirty="0" err="1"/>
              <a:t>GraphCodeBERT</a:t>
            </a:r>
            <a:r>
              <a:rPr lang="en-US" sz="3300" dirty="0"/>
              <a:t>, and CodeT5, providing class predictions across seven plagiarism levels (Non-Plagiarized, L1-L6). </a:t>
            </a:r>
          </a:p>
          <a:p>
            <a:endParaRPr lang="en-US" sz="3300" dirty="0"/>
          </a:p>
          <a:p>
            <a:r>
              <a:rPr lang="en-US" sz="3300" dirty="0"/>
              <a:t>The models' probabilities are summed and normalized using a </a:t>
            </a:r>
            <a:r>
              <a:rPr lang="en-US" sz="3300" dirty="0" err="1"/>
              <a:t>softmax</a:t>
            </a:r>
            <a:r>
              <a:rPr lang="en-US" sz="3300" dirty="0"/>
              <a:t> function to determine the most likely class. In a sample case, the highest probability indicated Level 5 (Logic Change) plagiarism, highlighting the framework's efficacy with an 88% </a:t>
            </a:r>
            <a:r>
              <a:rPr lang="en-US" sz="3300" b="1" dirty="0"/>
              <a:t>accuracy rate</a:t>
            </a:r>
            <a:r>
              <a:rPr lang="en-US" sz="3300" dirty="0"/>
              <a:t>, particularly for complex code transformations.</a:t>
            </a:r>
          </a:p>
        </p:txBody>
      </p:sp>
      <p:cxnSp>
        <p:nvCxnSpPr>
          <p:cNvPr id="24" name="Straight Connector 23">
            <a:extLst>
              <a:ext uri="{FF2B5EF4-FFF2-40B4-BE49-F238E27FC236}">
                <a16:creationId xmlns:a16="http://schemas.microsoft.com/office/drawing/2014/main" id="{BAE8D88B-5D4E-226E-EA95-7D620930420A}"/>
              </a:ext>
            </a:extLst>
          </p:cNvPr>
          <p:cNvCxnSpPr/>
          <p:nvPr/>
        </p:nvCxnSpPr>
        <p:spPr>
          <a:xfrm>
            <a:off x="15849597" y="29576503"/>
            <a:ext cx="14142723" cy="0"/>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D2AEEB42-AFA6-BD75-573F-139631F27E0D}"/>
              </a:ext>
            </a:extLst>
          </p:cNvPr>
          <p:cNvSpPr txBox="1"/>
          <p:nvPr/>
        </p:nvSpPr>
        <p:spPr>
          <a:xfrm>
            <a:off x="15849589" y="29880804"/>
            <a:ext cx="13258805" cy="6694140"/>
          </a:xfrm>
          <a:prstGeom prst="rect">
            <a:avLst/>
          </a:prstGeom>
          <a:noFill/>
        </p:spPr>
        <p:txBody>
          <a:bodyPr wrap="square" rtlCol="0">
            <a:spAutoFit/>
          </a:bodyPr>
          <a:lstStyle/>
          <a:p>
            <a:r>
              <a:rPr lang="en-US" sz="6600" dirty="0">
                <a:solidFill>
                  <a:schemeClr val="accent2"/>
                </a:solidFill>
              </a:rPr>
              <a:t>Conclusion And Future Work</a:t>
            </a:r>
          </a:p>
          <a:p>
            <a:r>
              <a:rPr lang="en-US" sz="3300" dirty="0"/>
              <a:t>The dual fine-tuned ensemble model successfully addresses complex challenges in detecting code plagiarism and AI-generated code with high accuracy using advanced transformer technologies.</a:t>
            </a:r>
          </a:p>
          <a:p>
            <a:endParaRPr lang="en-US" sz="3300" dirty="0"/>
          </a:p>
          <a:p>
            <a:r>
              <a:rPr lang="en-US" sz="3300" dirty="0"/>
              <a:t>Future enhancements will focus on expanding the dataset variety, improving AI code detection, optimizing model efficiency, enhancing the user interface, and employing semi-supervised learning to better adapt to evolving demands in software ethics and education.</a:t>
            </a:r>
          </a:p>
          <a:p>
            <a:endParaRPr lang="en-US" sz="3300" dirty="0"/>
          </a:p>
          <a:p>
            <a:r>
              <a:rPr lang="en-US" sz="3300" dirty="0"/>
              <a:t>Enhance the workflow of the plagiarism detection to get more than 30 file of code and find the plagiarized one among all </a:t>
            </a:r>
          </a:p>
        </p:txBody>
      </p:sp>
      <p:cxnSp>
        <p:nvCxnSpPr>
          <p:cNvPr id="3" name="Straight Connector 2">
            <a:extLst>
              <a:ext uri="{FF2B5EF4-FFF2-40B4-BE49-F238E27FC236}">
                <a16:creationId xmlns:a16="http://schemas.microsoft.com/office/drawing/2014/main" id="{6740678A-92D7-57BD-E38D-F698FDBFAA41}"/>
              </a:ext>
            </a:extLst>
          </p:cNvPr>
          <p:cNvCxnSpPr/>
          <p:nvPr/>
        </p:nvCxnSpPr>
        <p:spPr>
          <a:xfrm>
            <a:off x="15849584" y="37204696"/>
            <a:ext cx="13868382"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F79F9AA9-BC24-26B0-ACFA-5161BBF56C37}"/>
              </a:ext>
            </a:extLst>
          </p:cNvPr>
          <p:cNvSpPr txBox="1"/>
          <p:nvPr/>
        </p:nvSpPr>
        <p:spPr>
          <a:xfrm>
            <a:off x="15849584" y="37387076"/>
            <a:ext cx="13487383" cy="4154984"/>
          </a:xfrm>
          <a:prstGeom prst="rect">
            <a:avLst/>
          </a:prstGeom>
          <a:noFill/>
        </p:spPr>
        <p:txBody>
          <a:bodyPr wrap="square" rtlCol="0">
            <a:spAutoFit/>
          </a:bodyPr>
          <a:lstStyle/>
          <a:p>
            <a:r>
              <a:rPr lang="en-US" sz="6600" dirty="0">
                <a:solidFill>
                  <a:schemeClr val="accent2"/>
                </a:solidFill>
              </a:rPr>
              <a:t>References</a:t>
            </a:r>
          </a:p>
          <a:p>
            <a:r>
              <a:rPr lang="en-US" sz="3300" dirty="0"/>
              <a:t>[1] J. Smith et al., ”Machine Learning for Source Code Similarity,” </a:t>
            </a:r>
            <a:r>
              <a:rPr lang="en-US" sz="3300" i="1" dirty="0"/>
              <a:t>Journal of Computer Science</a:t>
            </a:r>
            <a:r>
              <a:rPr lang="en-US" sz="3300" dirty="0"/>
              <a:t>, vol. 25, no. 3, 2022.</a:t>
            </a:r>
          </a:p>
          <a:p>
            <a:r>
              <a:rPr lang="en-US" sz="3300" dirty="0"/>
              <a:t>[2] L. Brown and K. Green, ”Graph-Based Representations for Code Plagiarism </a:t>
            </a:r>
            <a:r>
              <a:rPr lang="en-US" sz="3300" dirty="0" err="1"/>
              <a:t>Detection</a:t>
            </a:r>
            <a:r>
              <a:rPr lang="en-US" sz="3300" dirty="0"/>
              <a:t>,” </a:t>
            </a:r>
            <a:r>
              <a:rPr lang="en-US" sz="3300" i="1" dirty="0"/>
              <a:t>ACM Computing Surveys</a:t>
            </a:r>
            <a:r>
              <a:rPr lang="en-US" sz="3300" dirty="0"/>
              <a:t>, vol. 54, no. 2, 2023.</a:t>
            </a:r>
          </a:p>
          <a:p>
            <a:r>
              <a:rPr lang="en-US" sz="3300" dirty="0"/>
              <a:t>[3] R. Lee et al., ”Code Stylometry for Plagiarism Detection,” </a:t>
            </a:r>
            <a:r>
              <a:rPr lang="en-US" sz="3300" i="1" dirty="0"/>
              <a:t>IEEE Transactions on Software Engineering</a:t>
            </a:r>
            <a:r>
              <a:rPr lang="en-US" sz="3300" dirty="0"/>
              <a:t>, 2023.</a:t>
            </a:r>
          </a:p>
        </p:txBody>
      </p:sp>
      <p:sp>
        <p:nvSpPr>
          <p:cNvPr id="20" name="TextBox 19">
            <a:extLst>
              <a:ext uri="{FF2B5EF4-FFF2-40B4-BE49-F238E27FC236}">
                <a16:creationId xmlns:a16="http://schemas.microsoft.com/office/drawing/2014/main" id="{5ED1C222-D418-95A6-77D5-213EA82A87C9}"/>
              </a:ext>
            </a:extLst>
          </p:cNvPr>
          <p:cNvSpPr txBox="1"/>
          <p:nvPr/>
        </p:nvSpPr>
        <p:spPr>
          <a:xfrm>
            <a:off x="792470" y="9890487"/>
            <a:ext cx="12740639" cy="3970318"/>
          </a:xfrm>
          <a:prstGeom prst="rect">
            <a:avLst/>
          </a:prstGeom>
          <a:noFill/>
        </p:spPr>
        <p:txBody>
          <a:bodyPr wrap="square" rtlCol="0">
            <a:spAutoFit/>
          </a:bodyPr>
          <a:lstStyle/>
          <a:p>
            <a:r>
              <a:rPr lang="en-US" sz="6600" dirty="0">
                <a:solidFill>
                  <a:schemeClr val="accent2"/>
                </a:solidFill>
              </a:rPr>
              <a:t>Keywords</a:t>
            </a:r>
          </a:p>
          <a:p>
            <a:r>
              <a:rPr lang="en-US" sz="3300" dirty="0"/>
              <a:t>Multimodal learning, Image ranking, Sentence-to-image relevance</a:t>
            </a:r>
          </a:p>
          <a:p>
            <a:r>
              <a:rPr lang="en-US" sz="3300" dirty="0"/>
              <a:t>Idiomatic expressions, Visual-textual alignment, Similarity scoring</a:t>
            </a:r>
          </a:p>
          <a:p>
            <a:r>
              <a:rPr lang="en-US" sz="3300" dirty="0"/>
              <a:t>Visual storytelling, Sequential reasoning</a:t>
            </a:r>
          </a:p>
          <a:p>
            <a:r>
              <a:rPr lang="en-US" sz="3300" dirty="0"/>
              <a:t>Story-driven image selection, Contextual image ranking</a:t>
            </a:r>
          </a:p>
          <a:p>
            <a:endParaRPr lang="en-US" sz="5400" dirty="0"/>
          </a:p>
        </p:txBody>
      </p:sp>
      <p:pic>
        <p:nvPicPr>
          <p:cNvPr id="26" name="Picture 25">
            <a:extLst>
              <a:ext uri="{FF2B5EF4-FFF2-40B4-BE49-F238E27FC236}">
                <a16:creationId xmlns:a16="http://schemas.microsoft.com/office/drawing/2014/main" id="{F06DA13B-6389-D04E-7426-05C4709DEA0E}"/>
              </a:ext>
            </a:extLst>
          </p:cNvPr>
          <p:cNvPicPr>
            <a:picLocks noChangeAspect="1"/>
          </p:cNvPicPr>
          <p:nvPr/>
        </p:nvPicPr>
        <p:blipFill>
          <a:blip r:embed="rId2"/>
          <a:stretch>
            <a:fillRect/>
          </a:stretch>
        </p:blipFill>
        <p:spPr>
          <a:xfrm>
            <a:off x="15834685" y="22273044"/>
            <a:ext cx="8357510" cy="4555598"/>
          </a:xfrm>
          <a:prstGeom prst="rect">
            <a:avLst/>
          </a:prstGeom>
        </p:spPr>
      </p:pic>
      <p:pic>
        <p:nvPicPr>
          <p:cNvPr id="29" name="Picture 28">
            <a:extLst>
              <a:ext uri="{FF2B5EF4-FFF2-40B4-BE49-F238E27FC236}">
                <a16:creationId xmlns:a16="http://schemas.microsoft.com/office/drawing/2014/main" id="{7BBA43AA-E900-4FBB-E87D-AD17B040271F}"/>
              </a:ext>
            </a:extLst>
          </p:cNvPr>
          <p:cNvPicPr>
            <a:picLocks noChangeAspect="1"/>
          </p:cNvPicPr>
          <p:nvPr/>
        </p:nvPicPr>
        <p:blipFill>
          <a:blip r:embed="rId3"/>
          <a:stretch>
            <a:fillRect/>
          </a:stretch>
        </p:blipFill>
        <p:spPr>
          <a:xfrm>
            <a:off x="19892287" y="23948216"/>
            <a:ext cx="9444680" cy="5223826"/>
          </a:xfrm>
          <a:prstGeom prst="rect">
            <a:avLst/>
          </a:prstGeom>
        </p:spPr>
      </p:pic>
    </p:spTree>
    <p:extLst>
      <p:ext uri="{BB962C8B-B14F-4D97-AF65-F5344CB8AC3E}">
        <p14:creationId xmlns:p14="http://schemas.microsoft.com/office/powerpoint/2010/main" val="2025189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825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Sabry Elgebaly</dc:creator>
  <cp:lastModifiedBy>ahmed Kamal AhmedMohamedShaaban</cp:lastModifiedBy>
  <cp:revision>14</cp:revision>
  <dcterms:created xsi:type="dcterms:W3CDTF">2024-12-24T08:48:10Z</dcterms:created>
  <dcterms:modified xsi:type="dcterms:W3CDTF">2024-12-29T15:13:07Z</dcterms:modified>
</cp:coreProperties>
</file>