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8" r:id="rId2"/>
    <p:sldId id="328" r:id="rId3"/>
    <p:sldId id="512" r:id="rId4"/>
    <p:sldId id="260" r:id="rId5"/>
    <p:sldId id="261" r:id="rId6"/>
    <p:sldId id="481" r:id="rId7"/>
    <p:sldId id="287" r:id="rId8"/>
    <p:sldId id="270" r:id="rId9"/>
    <p:sldId id="271" r:id="rId10"/>
    <p:sldId id="483" r:id="rId11"/>
    <p:sldId id="482" r:id="rId12"/>
    <p:sldId id="484" r:id="rId13"/>
    <p:sldId id="485" r:id="rId14"/>
    <p:sldId id="513" r:id="rId15"/>
    <p:sldId id="353" r:id="rId16"/>
    <p:sldId id="269" r:id="rId17"/>
    <p:sldId id="354" r:id="rId18"/>
    <p:sldId id="357" r:id="rId19"/>
    <p:sldId id="490" r:id="rId20"/>
    <p:sldId id="362" r:id="rId21"/>
    <p:sldId id="363" r:id="rId22"/>
    <p:sldId id="364" r:id="rId23"/>
    <p:sldId id="365" r:id="rId24"/>
    <p:sldId id="491" r:id="rId25"/>
    <p:sldId id="514" r:id="rId26"/>
    <p:sldId id="506" r:id="rId27"/>
    <p:sldId id="495" r:id="rId28"/>
    <p:sldId id="496" r:id="rId29"/>
    <p:sldId id="497" r:id="rId30"/>
    <p:sldId id="498" r:id="rId31"/>
    <p:sldId id="499" r:id="rId32"/>
    <p:sldId id="507" r:id="rId33"/>
    <p:sldId id="508" r:id="rId34"/>
    <p:sldId id="500" r:id="rId35"/>
    <p:sldId id="509" r:id="rId36"/>
    <p:sldId id="501" r:id="rId37"/>
    <p:sldId id="503" r:id="rId38"/>
    <p:sldId id="510" r:id="rId39"/>
    <p:sldId id="504" r:id="rId40"/>
    <p:sldId id="511" r:id="rId41"/>
    <p:sldId id="505" r:id="rId42"/>
    <p:sldId id="515" r:id="rId43"/>
    <p:sldId id="383" r:id="rId44"/>
    <p:sldId id="518" r:id="rId45"/>
    <p:sldId id="384" r:id="rId46"/>
    <p:sldId id="519" r:id="rId47"/>
    <p:sldId id="385" r:id="rId48"/>
    <p:sldId id="408" r:id="rId49"/>
    <p:sldId id="405" r:id="rId50"/>
    <p:sldId id="516" r:id="rId51"/>
    <p:sldId id="367" r:id="rId52"/>
    <p:sldId id="369" r:id="rId53"/>
    <p:sldId id="370" r:id="rId54"/>
    <p:sldId id="368" r:id="rId55"/>
    <p:sldId id="425" r:id="rId56"/>
    <p:sldId id="371" r:id="rId57"/>
    <p:sldId id="372" r:id="rId58"/>
    <p:sldId id="373" r:id="rId59"/>
    <p:sldId id="374" r:id="rId60"/>
    <p:sldId id="375" r:id="rId61"/>
    <p:sldId id="376" r:id="rId62"/>
    <p:sldId id="517" r:id="rId63"/>
    <p:sldId id="310" r:id="rId64"/>
    <p:sldId id="312" r:id="rId65"/>
    <p:sldId id="396" r:id="rId66"/>
    <p:sldId id="397" r:id="rId67"/>
    <p:sldId id="480" r:id="rId68"/>
    <p:sldId id="316" r:id="rId69"/>
    <p:sldId id="400" r:id="rId70"/>
    <p:sldId id="402" r:id="rId71"/>
    <p:sldId id="401" r:id="rId72"/>
    <p:sldId id="493" r:id="rId73"/>
    <p:sldId id="404" r:id="rId74"/>
    <p:sldId id="492" r:id="rId75"/>
    <p:sldId id="409" r:id="rId76"/>
    <p:sldId id="414" r:id="rId77"/>
    <p:sldId id="415" r:id="rId78"/>
    <p:sldId id="416" r:id="rId79"/>
    <p:sldId id="417" r:id="rId80"/>
    <p:sldId id="406" r:id="rId8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5C52E-B663-FBC0-C7C5-A4A29E0DF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46CD3-5B75-85A1-6E2F-6C49CE51E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A26D9-584D-91BA-61FC-00F0F5559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9B497-ED23-6236-39C6-75666B800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7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3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5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3341-69D5-A5BF-4408-65649112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FA0CC-FB68-FB03-6FC0-AC57A615E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38BB1-99C7-2B79-BB9B-4532A69FD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DEA2-43EA-E349-0887-3B4D73110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12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28549-E212-2367-8757-831280C4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2BD08-CABE-E4B3-3BA6-A9BDE732C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FA4C2-9E84-B552-38FE-4542401D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8DEE-C843-2DC2-FD57-B2E065F5C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4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3DF92-4C73-0CB8-BF07-2D9CD46E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57D89-CC78-6AE6-B377-7E3DD82B4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5746B-AEFB-83DC-3729-7EF9A07CA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C2BF6-DD38-BE8B-3F41-6A2CB04F8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63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0EEF3-24EA-F2C7-91A2-E455BEE1E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40D8A8-A7AF-CB65-5164-4C2C38727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FD56D-7E28-386C-A896-870C7783A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F56E7-39BB-C168-0181-3879F5DEEA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2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386C0-E424-5F3D-D6C9-C213CADE9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3BB1C-69FC-9796-F681-5DADF1436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B0B01-75A2-AA2F-9E79-CA1B19969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EED45-8644-7128-7F4A-C65D9C0F4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6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24327-9D1D-E1FB-757A-67E11199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845F-69DB-C871-9E80-437FD4685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08776-4E1A-2D6C-15CA-777A84D36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DDF18-2FCE-0312-9AF5-E3AC72829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9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51949-CD33-67AE-4167-15894B35E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64910-7CF0-E260-AAA9-A25462921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CB4EB8-40D6-D078-2871-07BFAF5BA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5DB8-B83A-C95A-ACC7-B33F9D4AAE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9F8D-1645-1D6A-FCFF-6789CA45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6132C-2E36-8F68-15C9-869F5AE2B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18167-A323-2518-C858-B015ED28A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DBC68-78EC-DED7-DE24-2248D9DA4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8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C704-4759-A492-2730-CD38C988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B7572-FFB3-D688-A994-B6AAB0A77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F513B9-7971-1ADB-4D66-603821F24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F65D9-DD41-DAB2-0627-40B3466FF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5BC62-6884-2E4A-8598-29CBFAFF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DCC1A-3480-265C-874C-BEFDB7BE5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F30B3-53F7-B9F3-CCBF-E0414C2CB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0FD4-5674-DC5B-1138-1BC5D8B57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6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014DD-9A50-CF60-5258-8768EE86B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A3A2A-AF0D-177B-D9BC-E2D47A2B8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E23B9-1EDF-5D49-8970-E40A8CF1B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9C529-4CD5-964E-8E7F-0B700449A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4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09F70-C4C4-4436-B963-CC4DDCBCA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81D75-6A4E-1AFE-128A-0CB4CE081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36EAF5-C32F-9160-5493-B35E6CDD0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9E365-953B-1162-8119-0BC52F1E6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4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6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6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52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6FE0E-6CB3-7779-E0FC-2DE3D438D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28E53-F185-08BC-8B68-579F29172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CD2B3-9F68-C977-A846-2D43A7221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88430-9A09-B51D-3D9D-9EFE7CF1D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8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04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3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5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41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33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21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09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45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98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67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0F6CA-CEBF-15A6-5CFE-38A8959D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EB4E-C509-889F-6359-3C0ECAEE6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0C39B1-6E20-A91D-9506-73044A82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7EF08-853D-E0A4-3E57-E1FC51D628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23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37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6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hyperlink" Target="https://www.tensorflow.org/instal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70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750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40.png"/><Relationship Id="rId5" Type="http://schemas.openxmlformats.org/officeDocument/2006/relationships/image" Target="../media/image680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5" Type="http://schemas.openxmlformats.org/officeDocument/2006/relationships/image" Target="../media/image810.png"/><Relationship Id="rId4" Type="http://schemas.openxmlformats.org/officeDocument/2006/relationships/image" Target="../media/image800.png"/><Relationship Id="rId9" Type="http://schemas.openxmlformats.org/officeDocument/2006/relationships/image" Target="../media/image8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9 </a:t>
            </a:r>
            <a:br>
              <a:rPr lang="en-US" sz="6600" dirty="0"/>
            </a:br>
            <a:r>
              <a:rPr lang="en-US" sz="6600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EE-UY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Hidden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units: 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Activations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“Activation functions”: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“pre-activations”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are the “post-activations”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4090558"/>
              </a:xfrm>
              <a:blipFill>
                <a:blip r:embed="rId3"/>
                <a:stretch>
                  <a:fillRect l="-1455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7A83A2-923A-4893-B66B-C70EBDC4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91" y="2123646"/>
            <a:ext cx="6053059" cy="16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Output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Num output units</a:t>
                          </a:r>
                          <a:br>
                            <a:rPr lang="en-US" noProof="0" dirty="0"/>
                          </a:br>
                          <a:r>
                            <a:rPr lang="en-US" noProof="0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m:rPr>
                                  <m:nor/>
                                </m:rPr>
                                <a:rPr lang="es-ES" b="1" i="0" noProof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Output activation</a:t>
                          </a:r>
                          <a:br>
                            <a:rPr lang="en-US" noProof="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s-ES" b="1" i="1" noProof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sigmoid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s-ES" b="0" i="0" noProof="0" smtClean="0">
                                  <a:latin typeface="Cambria Math" panose="02040503050406030204" pitchFamily="18" charset="0"/>
                                </a:rPr>
                                <m:t>oftmax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noProof="0" dirty="0"/>
                            <a:t>Regression </a:t>
                          </a:r>
                          <a:r>
                            <a:rPr lang="es-ES" noProof="0" dirty="0" err="1"/>
                            <a:t>with</a:t>
                          </a:r>
                          <a:r>
                            <a:rPr lang="es-ES" noProof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noProof="0" dirty="0"/>
                            <a:t>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ES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noProof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i="1" noProof="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1">
                <a:extLst>
                  <a:ext uri="{FF2B5EF4-FFF2-40B4-BE49-F238E27FC236}">
                    <a16:creationId xmlns:a16="http://schemas.microsoft.com/office/drawing/2014/main" id="{B1FDBE72-DA50-445C-A3DA-2BC6786BC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1257638"/>
                  </p:ext>
                </p:extLst>
              </p:nvPr>
            </p:nvGraphicFramePr>
            <p:xfrm>
              <a:off x="1371155" y="3738694"/>
              <a:ext cx="9287664" cy="2028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21916">
                      <a:extLst>
                        <a:ext uri="{9D8B030D-6E8A-4147-A177-3AD203B41FA5}">
                          <a16:colId xmlns:a16="http://schemas.microsoft.com/office/drawing/2014/main" val="524725550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831885184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2270278206"/>
                        </a:ext>
                      </a:extLst>
                    </a:gridCol>
                    <a:gridCol w="2321916">
                      <a:extLst>
                        <a:ext uri="{9D8B030D-6E8A-4147-A177-3AD203B41FA5}">
                          <a16:colId xmlns:a16="http://schemas.microsoft.com/office/drawing/2014/main" val="456051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Target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762" r="-200524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4762" r="-101050" b="-2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/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8095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180328" r="-10105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180328" r="-105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84574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71429" r="-301312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71429" r="-200524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71429" r="-101050" b="-1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71429" r="-1050" b="-1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1758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" t="-222857" r="-30131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2857" r="-200524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25" t="-222857" r="-10105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25" t="-222857" r="-105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96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3" name="Left Brace 72">
            <a:extLst>
              <a:ext uri="{FF2B5EF4-FFF2-40B4-BE49-F238E27FC236}">
                <a16:creationId xmlns:a16="http://schemas.microsoft.com/office/drawing/2014/main" id="{58A462E7-6290-4D49-B2A0-40DAAB506391}"/>
              </a:ext>
            </a:extLst>
          </p:cNvPr>
          <p:cNvSpPr/>
          <p:nvPr/>
        </p:nvSpPr>
        <p:spPr>
          <a:xfrm rot="16200000">
            <a:off x="7300003" y="1988445"/>
            <a:ext cx="390901" cy="19869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E91298-9BF2-4DBE-A9BD-975D5F8A5A1B}"/>
              </a:ext>
            </a:extLst>
          </p:cNvPr>
          <p:cNvSpPr txBox="1"/>
          <p:nvPr/>
        </p:nvSpPr>
        <p:spPr>
          <a:xfrm>
            <a:off x="6812766" y="3147683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Output layer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2250141" y="1494509"/>
            <a:ext cx="4222377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B0F9250-D8D7-40C3-817F-D7456021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45" y="1399515"/>
            <a:ext cx="6053059" cy="1667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CC99F-503A-41AC-8434-0F6DDF3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Hidden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6D0C-E18B-42A7-8CDE-1821F9F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95011C-5D95-4503-AEA3-1637296952C1}"/>
              </a:ext>
            </a:extLst>
          </p:cNvPr>
          <p:cNvSpPr/>
          <p:nvPr/>
        </p:nvSpPr>
        <p:spPr>
          <a:xfrm>
            <a:off x="5597787" y="1494509"/>
            <a:ext cx="3116446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1FBB0-2483-4ABD-AD59-C7A57F955A8E}"/>
              </a:ext>
            </a:extLst>
          </p:cNvPr>
          <p:cNvSpPr/>
          <p:nvPr/>
        </p:nvSpPr>
        <p:spPr>
          <a:xfrm>
            <a:off x="2313432" y="1458159"/>
            <a:ext cx="1389888" cy="16455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common choices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Sigmoid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ReLU</a:t>
                </a:r>
                <a:r>
                  <a:rPr lang="en-US" dirty="0"/>
                  <a:t> (Rectified linear unit):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{0,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66C4BF-0DC8-41DE-B4FE-EEB0D3AD7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98731"/>
                <a:ext cx="10058400" cy="2431104"/>
              </a:xfrm>
              <a:blipFill>
                <a:blip r:embed="rId3"/>
                <a:stretch>
                  <a:fillRect l="-1455" t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DC9B0C09-17F9-4D45-8BD7-FAA2E34DD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9" r="50694"/>
          <a:stretch/>
        </p:blipFill>
        <p:spPr bwMode="auto">
          <a:xfrm>
            <a:off x="5298679" y="3739896"/>
            <a:ext cx="2857769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ctivation Functions : Sigmoid, ReLU, Leaky ReLU and Softmax basics for  Neural Networks and Deep Learning | by Himanshu Sharma | Medium">
            <a:extLst>
              <a:ext uri="{FF2B5EF4-FFF2-40B4-BE49-F238E27FC236}">
                <a16:creationId xmlns:a16="http://schemas.microsoft.com/office/drawing/2014/main" id="{196C862E-7BA3-4095-9920-D97CC005A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6" t="8729"/>
          <a:stretch/>
        </p:blipFill>
        <p:spPr bwMode="auto">
          <a:xfrm>
            <a:off x="8266176" y="3739896"/>
            <a:ext cx="2926080" cy="21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92D4E-B8EA-4367-B795-FE6F40E1502C}"/>
              </a:ext>
            </a:extLst>
          </p:cNvPr>
          <p:cNvSpPr txBox="1"/>
          <p:nvPr/>
        </p:nvSpPr>
        <p:spPr>
          <a:xfrm>
            <a:off x="6327648" y="331749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Sigmoid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FE13-09E3-4ADC-B641-0CE9315DB5C6}"/>
              </a:ext>
            </a:extLst>
          </p:cNvPr>
          <p:cNvSpPr txBox="1"/>
          <p:nvPr/>
        </p:nvSpPr>
        <p:spPr>
          <a:xfrm>
            <a:off x="9346794" y="3341242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9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C90D-A6CA-48DA-AA2C-A94577F9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03E6-5816-4A25-AF02-202E04C2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6D11-8989-4590-9039-1A0D79CF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62542"/>
            <a:ext cx="7064587" cy="43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C68F6-A800-1B1E-6062-5008DFAFE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ABAF-8A4C-0E00-E267-D3194F0D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7DAD-9DE0-B606-D975-071D5094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 err="1"/>
              <a:t>Tensorflow</a:t>
            </a:r>
            <a:r>
              <a:rPr lang="en-US" dirty="0"/>
              <a:t> Version [Optional]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462F-00EC-462D-5AA5-EEB8D827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EEE0942-9E5F-3853-929F-23E4488C4109}"/>
              </a:ext>
            </a:extLst>
          </p:cNvPr>
          <p:cNvSpPr/>
          <p:nvPr/>
        </p:nvSpPr>
        <p:spPr>
          <a:xfrm>
            <a:off x="452553" y="1940901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Weights and biases for hidden and output layers</a:t>
                </a:r>
              </a:p>
              <a:p>
                <a:endParaRPr lang="en-US" dirty="0"/>
              </a:p>
              <a:p>
                <a:r>
                  <a:rPr lang="en-US" dirty="0"/>
                  <a:t>Will minimize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loss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measures how well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fit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522720" cy="4329817"/>
              </a:xfrm>
              <a:blipFill>
                <a:blip r:embed="rId3"/>
                <a:stretch>
                  <a:fillRect l="-22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199B3-3D3D-4F41-A9E7-DC740A57B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2511783"/>
            <a:ext cx="5620254" cy="1548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/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404EAF-4806-4386-9B33-FBDEB081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9" y="2142451"/>
                <a:ext cx="1117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/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84904-92E0-4F66-BF36-EC9D6B5B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439" y="2142451"/>
                <a:ext cx="1117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Example</a:t>
                          </a:r>
                          <a:br>
                            <a:rPr lang="es-E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sub>
                              </m:sSub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942391"/>
                  </p:ext>
                </p:extLst>
              </p:nvPr>
            </p:nvGraphicFramePr>
            <p:xfrm>
              <a:off x="1096963" y="1539875"/>
              <a:ext cx="9651718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46">
                      <a:extLst>
                        <a:ext uri="{9D8B030D-6E8A-4147-A177-3AD203B41FA5}">
                          <a16:colId xmlns:a16="http://schemas.microsoft.com/office/drawing/2014/main" val="117581111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7996432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647043569"/>
                        </a:ext>
                      </a:extLst>
                    </a:gridCol>
                    <a:gridCol w="2837316">
                      <a:extLst>
                        <a:ext uri="{9D8B030D-6E8A-4147-A177-3AD203B41FA5}">
                          <a16:colId xmlns:a16="http://schemas.microsoft.com/office/drawing/2014/main" val="1269359007"/>
                        </a:ext>
                      </a:extLst>
                    </a:gridCol>
                    <a:gridCol w="3413256">
                      <a:extLst>
                        <a:ext uri="{9D8B030D-6E8A-4147-A177-3AD203B41FA5}">
                          <a16:colId xmlns:a16="http://schemas.microsoft.com/office/drawing/2014/main" val="419366659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709" t="-4762" r="-713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96640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Hidden</a:t>
                          </a:r>
                          <a:r>
                            <a:rPr lang="en-US" baseline="0" dirty="0"/>
                            <a:t> layer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180328" r="-6821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180328" r="-1215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06043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280328" r="-6821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280328" r="-1215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20(5)=100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136878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Output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380328" r="-6821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380328" r="-1215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6583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Weights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0861" t="-480328" r="-6821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480328" r="-1215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3(20)=60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8370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430" t="-580328" r="-1215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183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75907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Sizes: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input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=output dimension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= number of hidden units is a free parameter</a:t>
                </a:r>
              </a:p>
              <a:p>
                <a:r>
                  <a:rPr lang="en-US" dirty="0"/>
                  <a:t>Discuss selection later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043082"/>
                <a:ext cx="10058717" cy="1826012"/>
              </a:xfrm>
              <a:prstGeom prst="rect">
                <a:avLst/>
              </a:prstGeom>
              <a:blipFill>
                <a:blip r:embed="rId4"/>
                <a:stretch>
                  <a:fillRect l="-145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135-2507-47A4-95F5-945B19A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</p:spPr>
            <p:txBody>
              <a:bodyPr/>
              <a:lstStyle/>
              <a:p>
                <a:r>
                  <a:rPr lang="en-US" dirty="0"/>
                  <a:t>Depends on the problem type</a:t>
                </a:r>
              </a:p>
              <a:p>
                <a:r>
                  <a:rPr lang="en-US" dirty="0"/>
                  <a:t>Always compare final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</m:oMath>
                </a14:m>
                <a:r>
                  <a:rPr lang="en-US" dirty="0"/>
                  <a:t> with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90F4C-269B-4FC9-9992-8FC4D234B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882910"/>
              </a:xfrm>
              <a:blipFill>
                <a:blip r:embed="rId3"/>
                <a:stretch>
                  <a:fillRect l="-1455" t="-76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7FDB2-01B1-4A0D-AA49-105A1DB6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Target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Output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𝑶𝒊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= S</a:t>
                          </a:r>
                          <a:r>
                            <a:rPr lang="en-US" sz="1600" dirty="0"/>
                            <a:t>calar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𝑖𝐾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i="1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dirty="0"/>
                            <a:t>Prediction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/>
                            <a:t> </a:t>
                          </a:r>
                          <a:br>
                            <a:rPr lang="en-US" sz="1600" b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baseline="0" dirty="0"/>
                            <a:t> </a:t>
                          </a:r>
                          <a:r>
                            <a:rPr lang="en-US" sz="1600" b="0" dirty="0"/>
                            <a:t>outputs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𝑂𝑖𝑘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={0,1}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</a:t>
                          </a:r>
                        </a:p>
                        <a:p>
                          <a:r>
                            <a:rPr lang="en-US" sz="1600" b="0" dirty="0"/>
                            <a:t>Scalar output / sample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⁡(1+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𝑂𝑖</m:t>
                                        </m:r>
                                      </m:sub>
                                    </m:sSub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={1,…,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𝑂𝑖𝑘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600" b="0" dirty="0"/>
                            <a:t>“logit” scores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sz="1600" b="0" dirty="0"/>
                            <a:t> outputs / sample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𝑂𝑖𝑘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𝑂𝑖𝑘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2D90BD1-0EC7-4F71-A127-D73F2DF79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3533132"/>
                  </p:ext>
                </p:extLst>
              </p:nvPr>
            </p:nvGraphicFramePr>
            <p:xfrm>
              <a:off x="1020323" y="2503112"/>
              <a:ext cx="10652868" cy="3222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885">
                      <a:extLst>
                        <a:ext uri="{9D8B030D-6E8A-4147-A177-3AD203B41FA5}">
                          <a16:colId xmlns:a16="http://schemas.microsoft.com/office/drawing/2014/main" val="2934071719"/>
                        </a:ext>
                      </a:extLst>
                    </a:gridCol>
                    <a:gridCol w="1937267">
                      <a:extLst>
                        <a:ext uri="{9D8B030D-6E8A-4147-A177-3AD203B41FA5}">
                          <a16:colId xmlns:a16="http://schemas.microsoft.com/office/drawing/2014/main" val="4186306828"/>
                        </a:ext>
                      </a:extLst>
                    </a:gridCol>
                    <a:gridCol w="2452985">
                      <a:extLst>
                        <a:ext uri="{9D8B030D-6E8A-4147-A177-3AD203B41FA5}">
                          <a16:colId xmlns:a16="http://schemas.microsoft.com/office/drawing/2014/main" val="2339271779"/>
                        </a:ext>
                      </a:extLst>
                    </a:gridCol>
                    <a:gridCol w="1536970">
                      <a:extLst>
                        <a:ext uri="{9D8B030D-6E8A-4147-A177-3AD203B41FA5}">
                          <a16:colId xmlns:a16="http://schemas.microsoft.com/office/drawing/2014/main" val="2847210519"/>
                        </a:ext>
                      </a:extLst>
                    </a:gridCol>
                    <a:gridCol w="3151761">
                      <a:extLst>
                        <a:ext uri="{9D8B030D-6E8A-4147-A177-3AD203B41FA5}">
                          <a16:colId xmlns:a16="http://schemas.microsoft.com/office/drawing/2014/main" val="2986833299"/>
                        </a:ext>
                      </a:extLst>
                    </a:gridCol>
                  </a:tblGrid>
                  <a:tr h="42747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04286" r="-370126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04286" r="-192060" b="-7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Loss function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408144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117213" r="-370126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117213" r="-192060" b="-3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117213" r="-967" b="-3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8062972"/>
                      </a:ext>
                    </a:extLst>
                  </a:tr>
                  <a:tr h="7378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Regression with vector samples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219008" r="-370126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219008" r="-192060" b="-246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Squared / 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MSE loss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219008" r="-967" b="-2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9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406316" r="-370126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406316" r="-192060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Binary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406316" r="-967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41615"/>
                      </a:ext>
                    </a:extLst>
                  </a:tr>
                  <a:tr h="73977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Multi-class classification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447" t="-394262" r="-370126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3176" t="-394262" r="-192060" b="-6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 cross entropy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298" t="-394262" r="-967" b="-6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125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2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networks are often processed in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batches</a:t>
                </a:r>
              </a:p>
              <a:p>
                <a:pPr lvl="1"/>
                <a:r>
                  <a:rPr lang="en-US" dirty="0"/>
                  <a:t>Set of training or test samples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Need different notation for single and batch input case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stand for Hidden and Output.  Not an index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they are scalar (i.e. do not write index)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batch</a:t>
                </a:r>
                <a:r>
                  <a:rPr lang="en-US" dirty="0"/>
                  <a:t>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j-</a:t>
                </a:r>
                <a:r>
                  <a:rPr lang="en-US" dirty="0" err="1"/>
                  <a:t>th</a:t>
                </a:r>
                <a:r>
                  <a:rPr lang="en-US" dirty="0"/>
                  <a:t> feature of the input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j-</a:t>
                </a:r>
                <a:r>
                  <a:rPr lang="en-US" dirty="0" err="1"/>
                  <a:t>th</a:t>
                </a:r>
                <a:r>
                  <a:rPr lang="en-US" dirty="0"/>
                  <a:t> component of hidden and output variables for sample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8E1A-C576-4976-90AB-EF9FC71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neural network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dirty="0"/>
                  <a:t>inputs,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hidden units</a:t>
                </a:r>
              </a:p>
              <a:p>
                <a:pPr lvl="1"/>
                <a:r>
                  <a:rPr lang="en-US" dirty="0"/>
                  <a:t>Output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class classification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⇒3</m:t>
                    </m:r>
                  </m:oMath>
                </a14:m>
                <a:r>
                  <a:rPr lang="en-US" dirty="0"/>
                  <a:t> output units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one input sample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shape 5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vector shape 20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vector shape 3</a:t>
                </a:r>
              </a:p>
              <a:p>
                <a:r>
                  <a:rPr lang="en-US" dirty="0"/>
                  <a:t>Dimensions for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batch of 100 samples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matrix shape (100,5)</a:t>
                </a:r>
              </a:p>
              <a:p>
                <a:pPr lvl="1"/>
                <a:r>
                  <a:rPr lang="en-US" dirty="0"/>
                  <a:t>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: matrix shape (100,20)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Output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: matrix shape (100,3)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6BCB4-03A9-47B5-9AC1-EA1ADC7BE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557CA-1BD3-44EF-B271-3B97D0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BF1B-4C78-4235-8811-728EBA1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Standard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Neural network training (like all training):  Minimize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loss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gradient descent: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iteration requires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loss functions and gradients</a:t>
                </a:r>
              </a:p>
              <a:p>
                <a:pPr lvl="1"/>
                <a:r>
                  <a:rPr lang="en-US" dirty="0"/>
                  <a:t>Will discuss how to compute later</a:t>
                </a:r>
              </a:p>
              <a:p>
                <a:r>
                  <a:rPr lang="en-US" dirty="0"/>
                  <a:t>But gradient computation is expensive when data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large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4A24A-1720-4CCD-B9DE-2640CBDB5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2DF0-055D-4EF5-A8CD-0C3F2B4D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</p:spPr>
            <p:txBody>
              <a:bodyPr/>
              <a:lstStyle/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random small “mini-batch”</a:t>
                </a:r>
              </a:p>
              <a:p>
                <a:pPr lvl="1"/>
                <a:r>
                  <a:rPr lang="en-US" dirty="0"/>
                  <a:t>Evaluate gradient on mini-batch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random mini-batch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gradient approximation: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parameters: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5248" y="1539277"/>
                <a:ext cx="4360432" cy="4329817"/>
              </a:xfrm>
              <a:blipFill>
                <a:blip r:embed="rId3"/>
                <a:stretch>
                  <a:fillRect l="-335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98377" y="1655263"/>
            <a:ext cx="1417739" cy="25083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77591" y="1655263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77590" y="4155181"/>
            <a:ext cx="520117" cy="8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37648" y="1663653"/>
            <a:ext cx="0" cy="2491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069" y="2043156"/>
            <a:ext cx="1604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batch</a:t>
            </a:r>
            <a:r>
              <a:rPr lang="en-US" dirty="0"/>
              <a:t> of training records</a:t>
            </a:r>
          </a:p>
          <a:p>
            <a:endParaRPr lang="en-US" dirty="0"/>
          </a:p>
          <a:p>
            <a:r>
              <a:rPr lang="en-US" dirty="0"/>
              <a:t>e.g. 50,000 in MNIST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1F677F-157B-4730-987B-47FB71D0C7D6}"/>
              </a:ext>
            </a:extLst>
          </p:cNvPr>
          <p:cNvGrpSpPr/>
          <p:nvPr/>
        </p:nvGrpSpPr>
        <p:grpSpPr>
          <a:xfrm>
            <a:off x="2698377" y="2105125"/>
            <a:ext cx="3836811" cy="1754326"/>
            <a:chOff x="2698377" y="2105125"/>
            <a:chExt cx="3836811" cy="1754326"/>
          </a:xfrm>
        </p:grpSpPr>
        <p:sp>
          <p:nvSpPr>
            <p:cNvPr id="13" name="Rectangle 12"/>
            <p:cNvSpPr/>
            <p:nvPr/>
          </p:nvSpPr>
          <p:spPr>
            <a:xfrm>
              <a:off x="2698377" y="2250141"/>
              <a:ext cx="1417739" cy="38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4216785" y="2241751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4351422" y="2250141"/>
              <a:ext cx="0" cy="3836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930609" y="2105125"/>
              <a:ext cx="16045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Randomly selected </a:t>
              </a:r>
              <a:br>
                <a:rPr lang="en-US" dirty="0"/>
              </a:b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mini-batch</a:t>
              </a:r>
            </a:p>
            <a:p>
              <a:endParaRPr lang="en-US" dirty="0"/>
            </a:p>
            <a:p>
              <a:r>
                <a:rPr lang="en-US" dirty="0"/>
                <a:t>e.g. 100 records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F49A36-0B1E-4B13-9C51-D3A05AF28C81}"/>
                </a:ext>
              </a:extLst>
            </p:cNvPr>
            <p:cNvCxnSpPr>
              <a:cxnSpLocks/>
            </p:cNvCxnSpPr>
            <p:nvPr/>
          </p:nvCxnSpPr>
          <p:spPr>
            <a:xfrm>
              <a:off x="4216785" y="2633814"/>
              <a:ext cx="520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95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Theory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Mini-batch gradient = true gradient in expectation: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= random error in gradient calculation,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SGD update: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Robins-Munro</a:t>
                </a:r>
                <a:r>
                  <a:rPr lang="en-US" dirty="0"/>
                  <a:t>: 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continuous solution to the differential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High-level  take away:  </a:t>
                </a:r>
              </a:p>
              <a:p>
                <a:pPr lvl="1"/>
                <a:r>
                  <a:rPr lang="en-US" dirty="0"/>
                  <a:t>If step size is decreased, random errors in sub-sampling are averaged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Practical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Terminology: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>
                    <a:solidFill>
                      <a:schemeClr val="accent1"/>
                    </a:solidFill>
                  </a:rPr>
                  <a:t>minibatch</a:t>
                </a:r>
                <a:r>
                  <a:rPr lang="en-US" dirty="0"/>
                  <a:t>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Training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training </a:t>
                </a:r>
                <a:r>
                  <a:rPr lang="en-US" dirty="0">
                    <a:solidFill>
                      <a:schemeClr val="accent1"/>
                    </a:solidFill>
                  </a:rPr>
                  <a:t>epoch</a:t>
                </a:r>
                <a:r>
                  <a:rPr lang="en-US" dirty="0"/>
                  <a:t> includes updates going through all non-overlapping </a:t>
                </a:r>
                <a:r>
                  <a:rPr lang="en-US" dirty="0" err="1"/>
                  <a:t>minibatches</a:t>
                </a:r>
                <a:endParaRPr lang="en-US" dirty="0"/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steps</a:t>
                </a:r>
                <a:r>
                  <a:rPr lang="en-US" dirty="0"/>
                  <a:t> per training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epoch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(Typical values for MNIST)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batch size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steps per epoch 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Data shuffling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Generally do not randomly pick a mini-batch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each epoch, randomly shuffle training samples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Then, select mini-batches in order through the shuffled training samples.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It is critical to reshuffle in each epoch!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C60D-F1BE-4E3A-86FC-00EF4072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57DC-A335-4F91-BAAD-4EBDB444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EF502-9E54-4DDF-B32A-1E82ADB4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44091"/>
            <a:ext cx="10506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F2DD8-4DD7-735A-35D1-371789C8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7F85-5DE3-C927-AF89-AF5AAABE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2AE2-2403-AF39-F9EA-FA9AE9C7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 err="1"/>
              <a:t>Tensorflow</a:t>
            </a:r>
            <a:r>
              <a:rPr lang="en-US" dirty="0"/>
              <a:t> Version [Optional]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39DAE-169F-F3EE-EC3F-797B258D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EE04116-C978-74F9-99B7-FC1292151C42}"/>
              </a:ext>
            </a:extLst>
          </p:cNvPr>
          <p:cNvSpPr/>
          <p:nvPr/>
        </p:nvSpPr>
        <p:spPr>
          <a:xfrm>
            <a:off x="548805" y="2704906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3140-4A8A-C69D-8A63-9B551774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vs.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3D6B-F2A8-6CCF-7A41-07F827CA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excellent open-source packages</a:t>
            </a:r>
          </a:p>
          <a:p>
            <a:r>
              <a:rPr lang="en-US" dirty="0"/>
              <a:t>In 2024, course is being updated to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Syntax, APIs are a bit easier</a:t>
            </a:r>
          </a:p>
          <a:p>
            <a:r>
              <a:rPr lang="en-US" dirty="0" err="1"/>
              <a:t>Tensorflow</a:t>
            </a:r>
            <a:r>
              <a:rPr lang="en-US" dirty="0"/>
              <a:t> version will remain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Labs will be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But, you can do your project in either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ED20-25FF-5DF1-4FC9-E2558A95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 descr="PyTorch vs TensorFlow: Which framework to choose in 2022?">
            <a:extLst>
              <a:ext uri="{FF2B5EF4-FFF2-40B4-BE49-F238E27FC236}">
                <a16:creationId xmlns:a16="http://schemas.microsoft.com/office/drawing/2014/main" id="{8D32CAF3-B2F1-75F8-E88A-30FE5A8F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75" y="1630887"/>
            <a:ext cx="4872507" cy="144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BD8B4-CC75-DD01-D0AE-F5D7FD8E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7880-EB46-A553-5DBD-5BE034CA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084C-DEE4-D2C5-A1EE-29189412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Create a model as a class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360E-A995-C91F-A018-1A59751F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0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731DF-3760-7512-B464-1FB844E28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0CDD-A243-E255-A88F-F25ABC19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ECCDA-5FFA-7914-4EBE-9A572F137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D92B-784C-0CCA-4F5F-38A748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5FF9E-ED1C-F87A-D3AC-E179B4F70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D95BA-B1D3-0343-9751-48AAD05A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5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9F8F-C005-6EF8-1092-ABE4F74CD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B548-ACAF-6D26-47A2-AB13E418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9014-C210-A3AD-8F0B-69E744AE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If you are using Google Collaboratory: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Pytorch</a:t>
            </a:r>
            <a:r>
              <a:rPr lang="en-US" dirty="0"/>
              <a:t>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EBD77-C447-9810-30B7-4424D08B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7FEAE-C916-6354-05D4-B641D6A5C576}"/>
              </a:ext>
            </a:extLst>
          </p:cNvPr>
          <p:cNvSpPr txBox="1"/>
          <p:nvPr/>
        </p:nvSpPr>
        <p:spPr>
          <a:xfrm>
            <a:off x="7573279" y="1517499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https://pytorch.org/get-started/locally/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10E4D-4EC5-EC13-F531-E9164859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753" y="2332005"/>
            <a:ext cx="4653357" cy="3537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D26B2C-9050-F85A-4ED2-68ABD1795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55" y="3024131"/>
            <a:ext cx="4020532" cy="11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CD62-F46D-3C3C-6C68-1187E9664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6DE9-EF5E-268A-A1BC-73DAFCEB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3C9B-8F1A-9779-93A5-FE51C41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 err="1"/>
              <a:t>Tensorflow</a:t>
            </a:r>
            <a:r>
              <a:rPr lang="en-US" dirty="0"/>
              <a:t> Version [Optional]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A7D1-225A-5F57-520A-8ED2FE51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E6AAE6-2D5F-1783-CBA4-0D7497F900DD}"/>
              </a:ext>
            </a:extLst>
          </p:cNvPr>
          <p:cNvSpPr/>
          <p:nvPr/>
        </p:nvSpPr>
        <p:spPr>
          <a:xfrm>
            <a:off x="434505" y="1465654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9E7D-8117-2DC7-3E14-3831A0260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3BAA-1C18-FB76-4952-4D990D53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E8B0-0E6C-7172-651A-47F85CFD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763177"/>
            <a:ext cx="4783959" cy="3260006"/>
          </a:xfrm>
        </p:spPr>
        <p:txBody>
          <a:bodyPr>
            <a:normAutofit/>
          </a:bodyPr>
          <a:lstStyle/>
          <a:p>
            <a:r>
              <a:rPr lang="en-US" dirty="0"/>
              <a:t>Each network is defined as a class</a:t>
            </a:r>
          </a:p>
          <a:p>
            <a:pPr lvl="1"/>
            <a:r>
              <a:rPr lang="en-US" dirty="0"/>
              <a:t>Derives from </a:t>
            </a:r>
            <a:r>
              <a:rPr lang="en-US" dirty="0" err="1"/>
              <a:t>nn.Module</a:t>
            </a:r>
            <a:endParaRPr lang="en-US" dirty="0"/>
          </a:p>
          <a:p>
            <a:r>
              <a:rPr lang="en-US" dirty="0"/>
              <a:t>Constructor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Creates layers of the network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network:  Two fully connected layers &amp; activations</a:t>
            </a:r>
          </a:p>
          <a:p>
            <a:r>
              <a:rPr lang="en-US" dirty="0"/>
              <a:t>Forward function</a:t>
            </a:r>
          </a:p>
          <a:p>
            <a:pPr lvl="1"/>
            <a:r>
              <a:rPr lang="en-US" dirty="0"/>
              <a:t>Describes set of operations from input to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39106-342A-E86E-DBC2-EAA0677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8F3BF-5AAB-28E6-6E7A-AEE23E14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31" y="1610084"/>
            <a:ext cx="5153744" cy="34961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A72AFB-3157-98A5-69D2-FE49FC41F65D}"/>
              </a:ext>
            </a:extLst>
          </p:cNvPr>
          <p:cNvCxnSpPr>
            <a:cxnSpLocks/>
          </p:cNvCxnSpPr>
          <p:nvPr/>
        </p:nvCxnSpPr>
        <p:spPr>
          <a:xfrm flipH="1">
            <a:off x="2852670" y="1916478"/>
            <a:ext cx="3995170" cy="86187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7359F2-D32C-993F-F8F8-BEA786561934}"/>
              </a:ext>
            </a:extLst>
          </p:cNvPr>
          <p:cNvCxnSpPr>
            <a:cxnSpLocks/>
          </p:cNvCxnSpPr>
          <p:nvPr/>
        </p:nvCxnSpPr>
        <p:spPr>
          <a:xfrm flipH="1" flipV="1">
            <a:off x="5671857" y="2605218"/>
            <a:ext cx="1175983" cy="186108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71B24-4829-7A9E-B55C-0C8EBB8C14F0}"/>
              </a:ext>
            </a:extLst>
          </p:cNvPr>
          <p:cNvCxnSpPr>
            <a:cxnSpLocks/>
          </p:cNvCxnSpPr>
          <p:nvPr/>
        </p:nvCxnSpPr>
        <p:spPr>
          <a:xfrm flipH="1">
            <a:off x="4795557" y="4171328"/>
            <a:ext cx="1845875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32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4A6FD-EA0C-2068-EA7C-0329FEC6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BFFB-AA84-11F8-2E09-165792EC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2162-FF6D-E433-5CF5-66E77F76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instance of the model</a:t>
            </a:r>
          </a:p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 dimensions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062E-50DB-CC2E-4BEB-B7413604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A9E12-AEC4-04F5-ACF0-3305F8C1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508" y="1638255"/>
            <a:ext cx="3400900" cy="17528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268FE-7239-ADC5-A1E4-2D760A5881C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493" y="1720516"/>
            <a:ext cx="2663015" cy="794162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23CAC-8C9F-F87E-1C93-F4CCDFC454CD}"/>
              </a:ext>
            </a:extLst>
          </p:cNvPr>
          <p:cNvCxnSpPr>
            <a:cxnSpLocks/>
          </p:cNvCxnSpPr>
          <p:nvPr/>
        </p:nvCxnSpPr>
        <p:spPr>
          <a:xfrm>
            <a:off x="4003748" y="2243986"/>
            <a:ext cx="3180308" cy="917232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31E2C5C-7EA6-8556-90FF-0F10B568F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186" y="3490078"/>
            <a:ext cx="549669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1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20F9-A827-D7CC-1FB1-58132A4F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DC1F-EB11-64E4-DA3E-A7883D99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</a:t>
            </a:r>
            <a:r>
              <a:rPr lang="en-US" dirty="0" err="1"/>
              <a:t>pytorch</a:t>
            </a:r>
            <a:r>
              <a:rPr lang="en-US" dirty="0"/>
              <a:t> is passed as tensors</a:t>
            </a:r>
          </a:p>
          <a:p>
            <a:pPr lvl="1"/>
            <a:r>
              <a:rPr lang="en-US" dirty="0"/>
              <a:t>Essentially, multi-dimensional arrays</a:t>
            </a:r>
          </a:p>
          <a:p>
            <a:r>
              <a:rPr lang="en-US" dirty="0"/>
              <a:t>Syntax is identical to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74DD-8718-68BC-C034-2164AA44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91F99-74AB-767D-1E8F-418344C0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009" y="1539277"/>
            <a:ext cx="3762900" cy="267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92D34-298E-446B-D7BF-BC368908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009" y="4332923"/>
            <a:ext cx="2219635" cy="141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0B160-8CFC-7556-AC7F-6094E09A2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434" y="3123727"/>
            <a:ext cx="402963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62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F0BD-85BB-112F-CAEC-81A8A668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Create a </a:t>
            </a:r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3860-1D7F-BFC4-16E0-5F6214C36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DataLoader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 object that creates the mini-batches</a:t>
            </a:r>
          </a:p>
          <a:p>
            <a:pPr lvl="1"/>
            <a:r>
              <a:rPr lang="en-US" dirty="0"/>
              <a:t>Performs all the shuffling automatically</a:t>
            </a:r>
          </a:p>
          <a:p>
            <a:r>
              <a:rPr lang="en-US" dirty="0"/>
              <a:t>We will explore more complex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dataloaders</a:t>
            </a:r>
            <a:r>
              <a:rPr lang="en-US" dirty="0"/>
              <a:t>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20BB6-0771-B7E2-AC3F-8F723812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C0FAD-25AF-5E14-7990-443515EE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46" y="1700011"/>
            <a:ext cx="6024536" cy="27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35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0E2F-115B-D4F2-04F6-7FB11589B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F3A3-7590-E330-4BE0-9B90C1DB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1C70-02F8-57C2-3D8E-D882E506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7F4C5-4F91-3B41-0550-D220CF2D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50909-EB1B-614A-00C0-05116193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29" y="1635420"/>
            <a:ext cx="7553064" cy="13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5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2A66-3EAE-1EED-F721-A38707E9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8450-C1BF-6B1D-811C-E154D105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762" y="1539277"/>
            <a:ext cx="4387917" cy="4329817"/>
          </a:xfrm>
        </p:spPr>
        <p:txBody>
          <a:bodyPr/>
          <a:lstStyle/>
          <a:p>
            <a:r>
              <a:rPr lang="en-US" dirty="0"/>
              <a:t>Manually implement the SGD loop</a:t>
            </a:r>
          </a:p>
          <a:p>
            <a:r>
              <a:rPr lang="en-US" dirty="0"/>
              <a:t>Loop over epochs</a:t>
            </a:r>
          </a:p>
          <a:p>
            <a:pPr lvl="1"/>
            <a:r>
              <a:rPr lang="en-US" dirty="0"/>
              <a:t>Loop over mini-batches</a:t>
            </a:r>
          </a:p>
          <a:p>
            <a:pPr lvl="1"/>
            <a:r>
              <a:rPr lang="en-US" dirty="0"/>
              <a:t>Compute outputs and loss</a:t>
            </a:r>
          </a:p>
          <a:p>
            <a:pPr lvl="1"/>
            <a:r>
              <a:rPr lang="en-US" dirty="0"/>
              <a:t>Compute gradient of loss</a:t>
            </a:r>
          </a:p>
          <a:p>
            <a:pPr lvl="1"/>
            <a:r>
              <a:rPr lang="en-US" dirty="0"/>
              <a:t>Take an optimizer step</a:t>
            </a:r>
          </a:p>
          <a:p>
            <a:r>
              <a:rPr lang="en-US" dirty="0"/>
              <a:t>Measure accuracy </a:t>
            </a:r>
          </a:p>
          <a:p>
            <a:endParaRPr lang="en-US" dirty="0"/>
          </a:p>
          <a:p>
            <a:r>
              <a:rPr lang="en-US" dirty="0"/>
              <a:t>Print results periodically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D0CFF-3436-E46B-503C-07AA7FDF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22EAA-5D42-5593-D3B5-64423A9A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6"/>
            <a:ext cx="4341828" cy="43298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29FB9A-3421-F8EB-99DA-1A9E56430945}"/>
              </a:ext>
            </a:extLst>
          </p:cNvPr>
          <p:cNvCxnSpPr>
            <a:cxnSpLocks/>
          </p:cNvCxnSpPr>
          <p:nvPr/>
        </p:nvCxnSpPr>
        <p:spPr>
          <a:xfrm flipH="1">
            <a:off x="3161763" y="2163651"/>
            <a:ext cx="3535251" cy="444321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B9743-1609-8356-BF26-C30012C21DD3}"/>
              </a:ext>
            </a:extLst>
          </p:cNvPr>
          <p:cNvCxnSpPr>
            <a:cxnSpLocks/>
          </p:cNvCxnSpPr>
          <p:nvPr/>
        </p:nvCxnSpPr>
        <p:spPr>
          <a:xfrm flipH="1">
            <a:off x="3455831" y="2492062"/>
            <a:ext cx="3427927" cy="292955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6AC96E-19DD-6941-3586-259F16E2B405}"/>
              </a:ext>
            </a:extLst>
          </p:cNvPr>
          <p:cNvCxnSpPr>
            <a:cxnSpLocks/>
          </p:cNvCxnSpPr>
          <p:nvPr/>
        </p:nvCxnSpPr>
        <p:spPr>
          <a:xfrm flipH="1">
            <a:off x="3192801" y="2820434"/>
            <a:ext cx="3690957" cy="269253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0AFA93-DC90-4F39-1F5D-3B76F1F66839}"/>
              </a:ext>
            </a:extLst>
          </p:cNvPr>
          <p:cNvCxnSpPr>
            <a:cxnSpLocks/>
          </p:cNvCxnSpPr>
          <p:nvPr/>
        </p:nvCxnSpPr>
        <p:spPr>
          <a:xfrm flipH="1">
            <a:off x="2627290" y="3111558"/>
            <a:ext cx="4256468" cy="262707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0D69B8-3F81-9041-AFC7-8760A678572B}"/>
              </a:ext>
            </a:extLst>
          </p:cNvPr>
          <p:cNvCxnSpPr>
            <a:cxnSpLocks/>
          </p:cNvCxnSpPr>
          <p:nvPr/>
        </p:nvCxnSpPr>
        <p:spPr>
          <a:xfrm flipH="1">
            <a:off x="2627290" y="3465498"/>
            <a:ext cx="4256468" cy="18238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EDFBFD-BAAF-D744-9740-4A9B5529C7E3}"/>
              </a:ext>
            </a:extLst>
          </p:cNvPr>
          <p:cNvCxnSpPr>
            <a:cxnSpLocks/>
          </p:cNvCxnSpPr>
          <p:nvPr/>
        </p:nvCxnSpPr>
        <p:spPr>
          <a:xfrm flipH="1">
            <a:off x="3192801" y="3968577"/>
            <a:ext cx="3504213" cy="30467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13158A-A777-B9BD-68DD-E1992FFBC843}"/>
              </a:ext>
            </a:extLst>
          </p:cNvPr>
          <p:cNvCxnSpPr>
            <a:cxnSpLocks/>
          </p:cNvCxnSpPr>
          <p:nvPr/>
        </p:nvCxnSpPr>
        <p:spPr>
          <a:xfrm flipH="1">
            <a:off x="3498761" y="4829577"/>
            <a:ext cx="3198253" cy="703653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2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FA80-2CEA-CD64-4180-69EA4DD7F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2C30-F013-95FE-03B6-621D2E5C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41F4-04D3-FAD5-E98C-895A5B3E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Prints progress after each 20 epochs</a:t>
            </a:r>
          </a:p>
          <a:p>
            <a:pPr lvl="1"/>
            <a:r>
              <a:rPr lang="en-US" dirty="0"/>
              <a:t>You can see the loss decreasing</a:t>
            </a:r>
          </a:p>
          <a:p>
            <a:pPr lvl="1"/>
            <a:r>
              <a:rPr lang="en-US" dirty="0"/>
              <a:t>And accuracy increasing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03873-02EF-70DB-ABEE-22CBB852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18FE4-7729-192A-46A4-206B9C7D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7741"/>
            <a:ext cx="4716858" cy="42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28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DFBA7-B093-46D5-F96E-2328DBC89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04C7-033F-AF39-3AEC-7F2883B9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8D75-417E-E58B-1ECB-F0613B91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9277"/>
            <a:ext cx="5430592" cy="3374013"/>
          </a:xfrm>
        </p:spPr>
        <p:txBody>
          <a:bodyPr>
            <a:normAutofit/>
          </a:bodyPr>
          <a:lstStyle/>
          <a:p>
            <a:r>
              <a:rPr lang="en-US" dirty="0"/>
              <a:t>Can observe loss function slowly converging</a:t>
            </a:r>
          </a:p>
          <a:p>
            <a:r>
              <a:rPr lang="en-US" dirty="0"/>
              <a:t>But there is “noise”</a:t>
            </a:r>
          </a:p>
          <a:p>
            <a:pPr lvl="1"/>
            <a:r>
              <a:rPr lang="en-US" dirty="0"/>
              <a:t>Due to random selections in each mini-batch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1F75A-DFCD-A41C-ED7C-27C26686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887D8-931E-FBBD-691C-868D1C15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34" y="1661910"/>
            <a:ext cx="4822556" cy="35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91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F0F1-DBCC-A101-9233-9ABF8586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TQDM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817D-7DDB-F276-A690-609B5F10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printing can create long outputs</a:t>
            </a:r>
          </a:p>
          <a:p>
            <a:r>
              <a:rPr lang="en-US" dirty="0"/>
              <a:t>May be better to use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progress bar</a:t>
            </a:r>
          </a:p>
          <a:p>
            <a:r>
              <a:rPr lang="en-US" dirty="0"/>
              <a:t>Progress bar can be created with </a:t>
            </a:r>
            <a:r>
              <a:rPr lang="en-US" dirty="0" err="1"/>
              <a:t>tqdm</a:t>
            </a:r>
            <a:r>
              <a:rPr lang="en-US" dirty="0"/>
              <a:t> package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30616-7519-848D-849E-54AC83E4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72032-51BD-18AD-60C9-B2E9A5BF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18" y="1819847"/>
            <a:ext cx="5353797" cy="333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7AB4B-4492-3571-3340-15D372782209}"/>
              </a:ext>
            </a:extLst>
          </p:cNvPr>
          <p:cNvSpPr txBox="1"/>
          <p:nvPr/>
        </p:nvSpPr>
        <p:spPr>
          <a:xfrm>
            <a:off x="2324636" y="4591318"/>
            <a:ext cx="173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Progress bar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DDFFF6-C997-1622-341A-F9E6E3BF3505}"/>
              </a:ext>
            </a:extLst>
          </p:cNvPr>
          <p:cNvCxnSpPr>
            <a:stCxn id="7" idx="3"/>
          </p:cNvCxnSpPr>
          <p:nvPr/>
        </p:nvCxnSpPr>
        <p:spPr>
          <a:xfrm flipV="1">
            <a:off x="4060047" y="4822150"/>
            <a:ext cx="2179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56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8779-0EC5-F787-0579-88FC3EF99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77BB-ECF1-D063-2A92-1C15F24A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4074B-96EC-3153-E750-5DBA9F3C63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0D68-A096-16DB-5105-5F93243E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0043D-C1E8-AA3B-7359-98B07FB2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Datasets are not 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3228" y="1524074"/>
            <a:ext cx="5325331" cy="2321523"/>
          </a:xfrm>
        </p:spPr>
        <p:txBody>
          <a:bodyPr/>
          <a:lstStyle/>
          <a:p>
            <a:r>
              <a:rPr lang="en-US" dirty="0"/>
              <a:t>Consider simple synthetic data</a:t>
            </a:r>
          </a:p>
          <a:p>
            <a:pPr lvl="1"/>
            <a:r>
              <a:rPr lang="en-US" dirty="0"/>
              <a:t>See figure to the left</a:t>
            </a:r>
          </a:p>
          <a:p>
            <a:pPr lvl="1"/>
            <a:r>
              <a:rPr lang="en-US" dirty="0"/>
              <a:t>2D features </a:t>
            </a:r>
          </a:p>
          <a:p>
            <a:pPr lvl="1"/>
            <a:r>
              <a:rPr lang="en-US" dirty="0"/>
              <a:t>Binary class label</a:t>
            </a:r>
          </a:p>
          <a:p>
            <a:r>
              <a:rPr lang="en-US" dirty="0"/>
              <a:t>Not linearly separable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3" y="1539277"/>
            <a:ext cx="4991100" cy="322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9A018-E642-4928-B99C-C7CA79DAA985}"/>
              </a:ext>
            </a:extLst>
          </p:cNvPr>
          <p:cNvSpPr txBox="1"/>
          <p:nvPr/>
        </p:nvSpPr>
        <p:spPr>
          <a:xfrm>
            <a:off x="793735" y="5532106"/>
            <a:ext cx="811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code in https://github.com/sdrangan/introml/blob/master/neural/synthetic.ipynb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143C4-9823-4D70-852F-375EF1368EB9}"/>
              </a:ext>
            </a:extLst>
          </p:cNvPr>
          <p:cNvSpPr txBox="1"/>
          <p:nvPr/>
        </p:nvSpPr>
        <p:spPr>
          <a:xfrm>
            <a:off x="5930932" y="3890850"/>
            <a:ext cx="371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Need a better classifier! </a:t>
            </a:r>
          </a:p>
        </p:txBody>
      </p:sp>
    </p:spTree>
    <p:extLst>
      <p:ext uri="{BB962C8B-B14F-4D97-AF65-F5344CB8AC3E}">
        <p14:creationId xmlns:p14="http://schemas.microsoft.com/office/powerpoint/2010/main" val="9665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6C35-58BF-794C-7B59-7E9DF62D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Full Plotting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9604-E6E7-DAF8-1F2C-2F3FA412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Meshgrid</a:t>
            </a:r>
            <a:endParaRPr lang="en-US" dirty="0"/>
          </a:p>
          <a:p>
            <a:pPr lvl="1"/>
            <a:r>
              <a:rPr lang="en-US" dirty="0"/>
              <a:t>Creates grid of points in square</a:t>
            </a:r>
          </a:p>
          <a:p>
            <a:r>
              <a:rPr lang="en-US" dirty="0" err="1"/>
              <a:t>torch.no_grad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Turns off the gradient for the prediction</a:t>
            </a:r>
          </a:p>
          <a:p>
            <a:r>
              <a:rPr lang="en-US" dirty="0"/>
              <a:t>Computes prediction</a:t>
            </a:r>
          </a:p>
          <a:p>
            <a:endParaRPr lang="en-US" dirty="0"/>
          </a:p>
          <a:p>
            <a:r>
              <a:rPr lang="en-US" dirty="0"/>
              <a:t>Plots the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370C4-699D-94A7-755C-B332F811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D77C4-C3D5-DE04-AF87-AAC4473F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240" y="1431015"/>
            <a:ext cx="6101843" cy="45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12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CC583-66FF-6CA6-70DA-B6E844DD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7B06-3582-0D03-2687-BCEB3051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21F74-E798-3884-8358-0EBCC9C7E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DE80F-2BDC-84CC-A38A-486AF14E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721B6-2532-C3FB-EBC0-66DF1F480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83" y="3517745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AD528-609E-8A08-45BD-6891870795E2}"/>
              </a:ext>
            </a:extLst>
          </p:cNvPr>
          <p:cNvSpPr txBox="1"/>
          <p:nvPr/>
        </p:nvSpPr>
        <p:spPr>
          <a:xfrm>
            <a:off x="2081136" y="5712225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B9C3C1-F4E6-38CF-3A90-BF9F09706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007" y="1498446"/>
            <a:ext cx="3650026" cy="2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6C3A-5C0F-01B2-ED16-E5FD64D07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1F8B-98AB-E542-06CA-F9FB4ADD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8C4C-181E-5542-F5A8-9AF78457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 err="1"/>
              <a:t>Tensorflow</a:t>
            </a:r>
            <a:r>
              <a:rPr lang="en-US" dirty="0"/>
              <a:t> Version [Optional]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4F93-4BEA-C8DB-6667-20B2DE71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D62E02-BA2F-D720-BCFD-9FDC34565C64}"/>
              </a:ext>
            </a:extLst>
          </p:cNvPr>
          <p:cNvSpPr/>
          <p:nvPr/>
        </p:nvSpPr>
        <p:spPr>
          <a:xfrm>
            <a:off x="566852" y="3031363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8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7A09-C245-4DD0-A975-D16D2C5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 MNIST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CD8C-49EC-4F40-9626-22CA94155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MNIST problem:</a:t>
            </a:r>
          </a:p>
          <a:p>
            <a:pPr lvl="1"/>
            <a:r>
              <a:rPr lang="en-US" dirty="0"/>
              <a:t>Detect hand-written digits</a:t>
            </a:r>
          </a:p>
          <a:p>
            <a:pPr lvl="1"/>
            <a:r>
              <a:rPr lang="en-US" dirty="0"/>
              <a:t>Each image is 28 x 28 = 784 pixels</a:t>
            </a:r>
          </a:p>
          <a:p>
            <a:r>
              <a:rPr lang="en-US" dirty="0"/>
              <a:t>Dataset size:</a:t>
            </a:r>
          </a:p>
          <a:p>
            <a:pPr lvl="1"/>
            <a:r>
              <a:rPr lang="en-US" dirty="0"/>
              <a:t>50,000 training digits</a:t>
            </a:r>
          </a:p>
          <a:p>
            <a:pPr lvl="1"/>
            <a:r>
              <a:rPr lang="en-US" dirty="0"/>
              <a:t>10,000 test</a:t>
            </a:r>
          </a:p>
          <a:p>
            <a:pPr lvl="1"/>
            <a:r>
              <a:rPr lang="en-US" dirty="0"/>
              <a:t>10,000 validation (not used here)</a:t>
            </a:r>
          </a:p>
          <a:p>
            <a:r>
              <a:rPr lang="en-US" dirty="0"/>
              <a:t>Can be loaded with </a:t>
            </a:r>
            <a:r>
              <a:rPr lang="en-US" dirty="0" err="1"/>
              <a:t>sklearn</a:t>
            </a:r>
            <a:r>
              <a:rPr lang="en-US" dirty="0"/>
              <a:t> and many other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3CAB-7D8B-464A-9937-6D544251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84EC-1BAE-4F43-8F77-41D5C7F0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5" y="1691573"/>
            <a:ext cx="519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45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35ED-21A7-8FE3-2C62-E94A226D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MNIST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D590-0FF9-9330-67D1-00F7520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download the MNIST data from </a:t>
            </a:r>
            <a:r>
              <a:rPr lang="en-US" dirty="0" err="1"/>
              <a:t>PyTorch</a:t>
            </a:r>
            <a:r>
              <a:rPr lang="en-US" dirty="0"/>
              <a:t> directly</a:t>
            </a:r>
          </a:p>
          <a:p>
            <a:r>
              <a:rPr lang="en-US" dirty="0"/>
              <a:t>Transforms:</a:t>
            </a:r>
          </a:p>
          <a:p>
            <a:pPr lvl="1"/>
            <a:r>
              <a:rPr lang="en-US" dirty="0"/>
              <a:t>Used to convert images to arrays</a:t>
            </a:r>
          </a:p>
          <a:p>
            <a:pPr lvl="1"/>
            <a:r>
              <a:rPr lang="en-US" dirty="0"/>
              <a:t>Each sample is (1,28,28)</a:t>
            </a:r>
          </a:p>
          <a:p>
            <a:pPr lvl="1"/>
            <a:r>
              <a:rPr lang="en-US" dirty="0"/>
              <a:t>The first 1 is since the image in black/white</a:t>
            </a:r>
          </a:p>
          <a:p>
            <a:pPr lvl="1"/>
            <a:r>
              <a:rPr lang="en-US" dirty="0"/>
              <a:t>Single channel, no color</a:t>
            </a:r>
          </a:p>
          <a:p>
            <a:r>
              <a:rPr lang="en-US" dirty="0"/>
              <a:t>Scaling used to make data:</a:t>
            </a:r>
          </a:p>
          <a:p>
            <a:pPr lvl="1"/>
            <a:r>
              <a:rPr lang="en-US" dirty="0"/>
              <a:t> zero mean and unit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975D6-E8B7-D3AE-061B-1CB8A394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8ED43-D41C-6083-2E4F-26B59C7F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47" y="2054198"/>
            <a:ext cx="6321952" cy="36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22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MNIST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 layer: </a:t>
            </a:r>
          </a:p>
          <a:p>
            <a:pPr lvl="1"/>
            <a:r>
              <a:rPr lang="en-US" dirty="0"/>
              <a:t>Converts (1,28,28) sample to 784 vector</a:t>
            </a:r>
          </a:p>
          <a:p>
            <a:r>
              <a:rPr lang="en-US" dirty="0"/>
              <a:t>FC1, FC2:  Fully connected layers</a:t>
            </a:r>
          </a:p>
          <a:p>
            <a:pPr lvl="1"/>
            <a:r>
              <a:rPr lang="en-US" dirty="0"/>
              <a:t>100 hidden units</a:t>
            </a:r>
          </a:p>
          <a:p>
            <a:r>
              <a:rPr lang="en-US" dirty="0"/>
              <a:t>Sigmoid activation</a:t>
            </a:r>
          </a:p>
          <a:p>
            <a:r>
              <a:rPr lang="en-US" dirty="0"/>
              <a:t>Output is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10 outputs since we have 10 classes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C96423-F053-BD35-C9D3-7BC64A3F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67" y="1657354"/>
            <a:ext cx="3686689" cy="358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22D93A-E0D7-D66E-B3CB-2AF9BFED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478133"/>
            <a:ext cx="4763165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55E8-7E2B-66CA-5CE7-3F96DCD3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5043-0996-C8E7-2779-FA035D87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678" y="1539277"/>
            <a:ext cx="5182001" cy="4329817"/>
          </a:xfrm>
        </p:spPr>
        <p:txBody>
          <a:bodyPr/>
          <a:lstStyle/>
          <a:p>
            <a:r>
              <a:rPr lang="en-US" dirty="0"/>
              <a:t>Train with 30 epochs</a:t>
            </a:r>
          </a:p>
          <a:p>
            <a:r>
              <a:rPr lang="en-US" dirty="0"/>
              <a:t>Mini-batch size = 100</a:t>
            </a:r>
          </a:p>
          <a:p>
            <a:r>
              <a:rPr lang="en-US" dirty="0"/>
              <a:t>After each epoch</a:t>
            </a:r>
          </a:p>
          <a:p>
            <a:pPr lvl="1"/>
            <a:r>
              <a:rPr lang="en-US" dirty="0"/>
              <a:t>Evaluate accuracy on test data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44CC8-ED19-3A8F-D650-12FEE5DA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B54D1-3520-069B-0CAD-D356C098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44" y="1575068"/>
            <a:ext cx="3927012" cy="510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89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66E534-2F80-42F4-4890-1BFF13C8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83" y="975034"/>
            <a:ext cx="4648849" cy="5020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0B9E7-78C5-4DE4-8C02-F3A4890C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92FF-699E-4263-831A-D9FCA9D1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for 30 epochs, ADAM optimizer </a:t>
            </a:r>
          </a:p>
          <a:p>
            <a:pPr lvl="1"/>
            <a:r>
              <a:rPr lang="en-US" dirty="0"/>
              <a:t>batch size = 100</a:t>
            </a:r>
          </a:p>
          <a:p>
            <a:r>
              <a:rPr lang="en-US" dirty="0"/>
              <a:t>Final accuracy = 0.97  </a:t>
            </a:r>
          </a:p>
          <a:p>
            <a:r>
              <a:rPr lang="en-US" dirty="0"/>
              <a:t>Not great, but much faster than SVM. </a:t>
            </a:r>
          </a:p>
          <a:p>
            <a:r>
              <a:rPr lang="en-US" dirty="0"/>
              <a:t>Also, CNNs we study later do even better.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6A52-6AF6-4E0F-86A8-A308CA06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19B1E-0212-4BFB-866E-2D715DA90E14}"/>
              </a:ext>
            </a:extLst>
          </p:cNvPr>
          <p:cNvSpPr/>
          <p:nvPr/>
        </p:nvSpPr>
        <p:spPr>
          <a:xfrm>
            <a:off x="9893452" y="5741030"/>
            <a:ext cx="1046480" cy="28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BCF-4507-2E49-8A9B-6273D91A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094-25E2-704A-894C-A4B66DA7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C4BB9-3CF5-A842-95FA-3A9EA53977D2}"/>
              </a:ext>
            </a:extLst>
          </p:cNvPr>
          <p:cNvSpPr txBox="1"/>
          <p:nvPr/>
        </p:nvSpPr>
        <p:spPr>
          <a:xfrm>
            <a:off x="7548218" y="3906263"/>
            <a:ext cx="406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continues to increase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 eventually flattens and sometimes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stop when the validation accuracy starts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indicates overfitting.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9329E-D430-FB8A-029D-34AABF7D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78" y="1698396"/>
            <a:ext cx="5506218" cy="39248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F6B92D-7557-2A2C-7938-84D149C5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69" y="1698396"/>
            <a:ext cx="4467849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9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F5A-41FD-4999-B90B-308E3AE3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6A56-D557-4CD9-A840-84244955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166D1-E81D-47C4-A793-04D6C34D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1" y="1612755"/>
            <a:ext cx="89820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Linear to Nonlinear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886" y="1539277"/>
            <a:ext cx="5950794" cy="4329817"/>
          </a:xfrm>
        </p:spPr>
        <p:txBody>
          <a:bodyPr/>
          <a:lstStyle/>
          <a:p>
            <a:r>
              <a:rPr lang="en-US" dirty="0"/>
              <a:t>Idea:  Build nonlinear region from linear decisions</a:t>
            </a:r>
          </a:p>
          <a:p>
            <a:r>
              <a:rPr lang="en-US" dirty="0"/>
              <a:t>Possible form for a classifier:</a:t>
            </a:r>
          </a:p>
          <a:p>
            <a:pPr lvl="1"/>
            <a:r>
              <a:rPr lang="en-US" dirty="0"/>
              <a:t>Step 1:  Classify into small number of linear regions</a:t>
            </a:r>
          </a:p>
          <a:p>
            <a:pPr lvl="1"/>
            <a:r>
              <a:rPr lang="en-US" dirty="0"/>
              <a:t>Step 2:  Predict class label from step 1 decisions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3" y="1676399"/>
            <a:ext cx="4449673" cy="292141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2088029" y="2927963"/>
            <a:ext cx="2637435" cy="1305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76916" y="1865446"/>
            <a:ext cx="1502538" cy="2433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6916" y="1768117"/>
            <a:ext cx="2525431" cy="15588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79454" y="1800560"/>
            <a:ext cx="2046011" cy="1526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3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C94B3-F615-9766-9D7F-3F270B86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2065-8A4F-AAED-1C97-D77DD759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045A-FFCC-A086-BA7B-0DE0CB35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 err="1"/>
              <a:t>Tensorflow</a:t>
            </a:r>
            <a:r>
              <a:rPr lang="en-US" dirty="0"/>
              <a:t> Version [Optional]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841C8-0020-70A2-0BD7-AC4EB866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048D632-413A-E5CC-43CA-ED167CC951EA}"/>
              </a:ext>
            </a:extLst>
          </p:cNvPr>
          <p:cNvSpPr/>
          <p:nvPr/>
        </p:nvSpPr>
        <p:spPr>
          <a:xfrm>
            <a:off x="548805" y="3805795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58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542-BB7F-4BB4-A832-74F04A54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22E8-0534-4B66-BE2E-19FFCA0D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Describe model architecture</a:t>
            </a:r>
          </a:p>
          <a:p>
            <a:pPr lvl="1"/>
            <a:r>
              <a:rPr lang="en-US" dirty="0"/>
              <a:t>Number of hidden units, output units, activations, …</a:t>
            </a:r>
          </a:p>
          <a:p>
            <a:r>
              <a:rPr lang="en-US" dirty="0"/>
              <a:t>Step 2.  Select an optimizer</a:t>
            </a:r>
          </a:p>
          <a:p>
            <a:r>
              <a:rPr lang="en-US" dirty="0"/>
              <a:t>Step 3.  Select a loss function and compile the model</a:t>
            </a:r>
          </a:p>
          <a:p>
            <a:r>
              <a:rPr lang="en-US" dirty="0"/>
              <a:t>Step 4.  Fit the model</a:t>
            </a:r>
          </a:p>
          <a:p>
            <a:r>
              <a:rPr lang="en-US" dirty="0"/>
              <a:t>Step 5.  Test / use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124A-0C89-4E79-86AA-E457F0B0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17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CAFF-E53E-4C6C-8992-7EC12C23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</p:spPr>
            <p:txBody>
              <a:bodyPr/>
              <a:lstStyle/>
              <a:p>
                <a:r>
                  <a:rPr lang="en-US" dirty="0"/>
                  <a:t>Try a simpler two-layer NN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2 dim</a:t>
                </a:r>
              </a:p>
              <a:p>
                <a:pPr lvl="1"/>
                <a:r>
                  <a:rPr lang="en-US" dirty="0"/>
                  <a:t>4 hidden units</a:t>
                </a:r>
              </a:p>
              <a:p>
                <a:pPr lvl="1"/>
                <a:r>
                  <a:rPr lang="en-US" dirty="0"/>
                  <a:t>1 output unit (binary classification)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40503-BC16-4DFE-9059-D060E33E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49040" cy="4329817"/>
              </a:xfrm>
              <a:blipFill>
                <a:blip r:embed="rId3"/>
                <a:stretch>
                  <a:fillRect l="-3902" t="-1549" r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A02FA-3156-4285-92D1-23CBE41A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76DF6-33AA-4125-AC5E-C5AF24B7D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62" y="3429091"/>
            <a:ext cx="3444876" cy="222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BBC0E-8B70-43C5-9E1D-B3B6E5DF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94" y="3506694"/>
            <a:ext cx="5354759" cy="2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72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AA19-5B94-4429-BE3E-76EA3C71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 Import the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B0E-C844-4618-8CE1-B27B92F4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For this lab, you can use the CPU version</a:t>
            </a:r>
          </a:p>
          <a:p>
            <a:r>
              <a:rPr lang="en-US" dirty="0"/>
              <a:t>If you are using Google Collaboratory, TF is 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0C5C-E1CF-48FA-B912-B168BA5F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70163-FFCA-4C41-B185-8C732FF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533" y="2405915"/>
            <a:ext cx="3954682" cy="255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D6811-A190-4454-AA0E-7ADAFACEB633}"/>
              </a:ext>
            </a:extLst>
          </p:cNvPr>
          <p:cNvSpPr txBox="1"/>
          <p:nvPr/>
        </p:nvSpPr>
        <p:spPr>
          <a:xfrm>
            <a:off x="7453247" y="1813996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https://www.tensorflow.org/install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5CCED-C266-4C15-BD62-1F168DEF9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3286125"/>
            <a:ext cx="3796805" cy="6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82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360-30F2-4848-A71C-69DC1CC1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Define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2A73-C0AF-40A7-8C7C-23AD5E8CB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279" y="1539277"/>
            <a:ext cx="4783959" cy="2057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modules for layers</a:t>
            </a:r>
          </a:p>
          <a:p>
            <a:r>
              <a:rPr lang="en-US" dirty="0"/>
              <a:t>Clear graph </a:t>
            </a:r>
            <a:r>
              <a:rPr lang="en-US" dirty="0">
                <a:solidFill>
                  <a:schemeClr val="accent1"/>
                </a:solidFill>
              </a:rPr>
              <a:t>(extremely important!)</a:t>
            </a:r>
          </a:p>
          <a:p>
            <a:r>
              <a:rPr lang="en-US" dirty="0"/>
              <a:t>Build model</a:t>
            </a:r>
          </a:p>
          <a:p>
            <a:pPr lvl="1"/>
            <a:r>
              <a:rPr lang="en-US" dirty="0"/>
              <a:t>This example: </a:t>
            </a:r>
            <a:r>
              <a:rPr lang="en-US" dirty="0">
                <a:solidFill>
                  <a:schemeClr val="accent1"/>
                </a:solidFill>
              </a:rPr>
              <a:t>dense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Give each layer a dimension, name &amp; activation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BAD-C1C3-47E8-B3B8-4699EA0B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16030-6390-494F-A2BE-5D502EAE5959}"/>
              </a:ext>
            </a:extLst>
          </p:cNvPr>
          <p:cNvCxnSpPr>
            <a:cxnSpLocks/>
          </p:cNvCxnSpPr>
          <p:nvPr/>
        </p:nvCxnSpPr>
        <p:spPr>
          <a:xfrm flipH="1">
            <a:off x="5686418" y="1676400"/>
            <a:ext cx="11614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858E42-329F-477F-AFFE-0ACA32995CC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4516916" y="2199748"/>
            <a:ext cx="2330924" cy="362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95B68C-692F-4FA4-A054-0656A1B90A0A}"/>
              </a:ext>
            </a:extLst>
          </p:cNvPr>
          <p:cNvCxnSpPr>
            <a:cxnSpLocks/>
          </p:cNvCxnSpPr>
          <p:nvPr/>
        </p:nvCxnSpPr>
        <p:spPr>
          <a:xfrm flipH="1">
            <a:off x="6482080" y="3171599"/>
            <a:ext cx="548640" cy="774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D6F692A-8B17-448D-9326-D5AC4289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449"/>
            <a:ext cx="4589138" cy="546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C0C700-941F-4ABC-AD21-ED2064B92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7" y="2289349"/>
            <a:ext cx="3512089" cy="54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4EF0C5-BF33-4574-A8E1-4ED4B2C4B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27" y="4084969"/>
            <a:ext cx="8724072" cy="15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1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B173-2B38-4756-B2B7-F54A785A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56FD-83F8-485B-B228-F580EFF9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model summary</a:t>
            </a:r>
          </a:p>
          <a:p>
            <a:r>
              <a:rPr lang="en-US" dirty="0"/>
              <a:t>For each layers</a:t>
            </a:r>
          </a:p>
          <a:p>
            <a:pPr lvl="1"/>
            <a:r>
              <a:rPr lang="en-US" dirty="0"/>
              <a:t>Shows dimensions and shape  </a:t>
            </a:r>
          </a:p>
          <a:p>
            <a:r>
              <a:rPr lang="en-US" dirty="0"/>
              <a:t>Note shapes:</a:t>
            </a:r>
          </a:p>
          <a:p>
            <a:pPr lvl="1"/>
            <a:r>
              <a:rPr lang="en-US" dirty="0"/>
              <a:t>(None,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B628-C679-4C6C-94A5-F7A4E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9104-F2F8-4241-BA03-F57C8F39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2" y="1771988"/>
            <a:ext cx="6616670" cy="27988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45ADA3-87A9-4522-8A61-C686571E1C28}"/>
              </a:ext>
            </a:extLst>
          </p:cNvPr>
          <p:cNvCxnSpPr>
            <a:cxnSpLocks/>
          </p:cNvCxnSpPr>
          <p:nvPr/>
        </p:nvCxnSpPr>
        <p:spPr>
          <a:xfrm flipV="1">
            <a:off x="1481328" y="3429001"/>
            <a:ext cx="255191" cy="7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DB0A8-AC9C-4ABF-A8E3-D33D8BEEFFB1}"/>
              </a:ext>
            </a:extLst>
          </p:cNvPr>
          <p:cNvSpPr txBox="1"/>
          <p:nvPr/>
        </p:nvSpPr>
        <p:spPr>
          <a:xfrm>
            <a:off x="926785" y="4215749"/>
            <a:ext cx="1637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This is not fixed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A87F-B8FC-42FF-9E28-BFC32E84C56D}"/>
              </a:ext>
            </a:extLst>
          </p:cNvPr>
          <p:cNvSpPr txBox="1"/>
          <p:nvPr/>
        </p:nvSpPr>
        <p:spPr>
          <a:xfrm>
            <a:off x="2564093" y="4253670"/>
            <a:ext cx="24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 per sample in batch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94A67-4A9D-46ED-A945-9AE93C13D08C}"/>
              </a:ext>
            </a:extLst>
          </p:cNvPr>
          <p:cNvCxnSpPr>
            <a:cxnSpLocks/>
          </p:cNvCxnSpPr>
          <p:nvPr/>
        </p:nvCxnSpPr>
        <p:spPr>
          <a:xfrm flipH="1" flipV="1">
            <a:off x="2248162" y="3391100"/>
            <a:ext cx="694224" cy="82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703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3A1-22FD-47FC-89F9-1424EF8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2, 3:  Select an Optimizer &amp;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8DB8-ADB0-4D06-86B9-B2B4DA0B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67100"/>
            <a:ext cx="10058400" cy="2401994"/>
          </a:xfrm>
        </p:spPr>
        <p:txBody>
          <a:bodyPr/>
          <a:lstStyle/>
          <a:p>
            <a:r>
              <a:rPr lang="en-US" dirty="0"/>
              <a:t>Adam optimizer generally works well for most problems</a:t>
            </a:r>
          </a:p>
          <a:p>
            <a:pPr lvl="1"/>
            <a:r>
              <a:rPr lang="en-US" dirty="0"/>
              <a:t>In this case, had to manually set learning rate</a:t>
            </a:r>
          </a:p>
          <a:p>
            <a:pPr lvl="1"/>
            <a:r>
              <a:rPr lang="en-US" dirty="0"/>
              <a:t>You often need to play with this.</a:t>
            </a:r>
          </a:p>
          <a:p>
            <a:r>
              <a:rPr lang="en-US" dirty="0"/>
              <a:t>Use binary cross-entropy loss</a:t>
            </a:r>
          </a:p>
          <a:p>
            <a:r>
              <a:rPr lang="en-US" dirty="0"/>
              <a:t>Metrics indicate what will be printed in each epoch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029-594E-462F-B8A4-E512857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7B04A-64EB-449A-B8C1-CF937BD1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98327"/>
            <a:ext cx="4983767" cy="169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74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500B-F0A8-40FA-83DA-7A713659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 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A75E-DC85-4FF8-9C96-6361A15B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1539277"/>
            <a:ext cx="4541520" cy="432981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keras</a:t>
            </a:r>
            <a:r>
              <a:rPr lang="en-US" dirty="0"/>
              <a:t> fit function</a:t>
            </a:r>
          </a:p>
          <a:p>
            <a:pPr lvl="1"/>
            <a:r>
              <a:rPr lang="en-US" dirty="0"/>
              <a:t>Specify number of epoch &amp; batch size</a:t>
            </a:r>
          </a:p>
          <a:p>
            <a:pPr lvl="1"/>
            <a:endParaRPr lang="en-US" dirty="0"/>
          </a:p>
          <a:p>
            <a:r>
              <a:rPr lang="en-US" dirty="0"/>
              <a:t>Prints progress after each epoch</a:t>
            </a:r>
          </a:p>
          <a:p>
            <a:pPr lvl="1"/>
            <a:r>
              <a:rPr lang="en-US" dirty="0"/>
              <a:t>Loss = loss on training data</a:t>
            </a:r>
          </a:p>
          <a:p>
            <a:pPr lvl="1"/>
            <a:r>
              <a:rPr lang="en-US" dirty="0" err="1"/>
              <a:t>Acc</a:t>
            </a:r>
            <a:r>
              <a:rPr lang="en-US" dirty="0"/>
              <a:t> = accuracy on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F64F-79A9-400B-9D80-E99470C4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F0BD6-C9E9-470B-8C94-6C78CB8C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39277"/>
            <a:ext cx="5619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04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3557-B75B-49F4-8BFE-E51327B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 with Many Epochs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A2D2-0A12-4BEF-87E6-24A3D9AB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example requires large number of epochs (~1000)</a:t>
            </a:r>
          </a:p>
          <a:p>
            <a:r>
              <a:rPr lang="en-US" dirty="0"/>
              <a:t>Do not want to print progress on each epoch</a:t>
            </a:r>
          </a:p>
          <a:p>
            <a:r>
              <a:rPr lang="en-US" dirty="0"/>
              <a:t>Rewrite code to manually print progress</a:t>
            </a:r>
          </a:p>
          <a:p>
            <a:r>
              <a:rPr lang="en-US" dirty="0"/>
              <a:t>Can also use a </a:t>
            </a:r>
            <a:r>
              <a:rPr lang="en-US" dirty="0">
                <a:solidFill>
                  <a:schemeClr val="accent1"/>
                </a:solidFill>
              </a:rPr>
              <a:t>callback</a:t>
            </a:r>
            <a:r>
              <a:rPr lang="en-US" dirty="0"/>
              <a:t>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82EA7-B9A2-437E-B487-922396AF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25B8-E8B7-4709-BD7A-37D1A5F5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108798"/>
            <a:ext cx="4991100" cy="366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E66B3-10BC-4575-A69C-973DFF7B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345643"/>
            <a:ext cx="3143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3F64-7A35-44A9-9813-0671FF8B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vs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5FE0-1AB8-49BB-A787-96046A798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858483"/>
          </a:xfrm>
        </p:spPr>
        <p:txBody>
          <a:bodyPr/>
          <a:lstStyle/>
          <a:p>
            <a:r>
              <a:rPr lang="en-US" dirty="0"/>
              <a:t>Can observe loss function slowly converging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C408-3531-487F-BBD5-1ABF3087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3B5D-D9B6-45D5-B930-89E12F37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2161368"/>
            <a:ext cx="6000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1</a:t>
                </a:r>
                <a:r>
                  <a:rPr lang="en-US" dirty="0"/>
                  <a:t>.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units</a:t>
                </a:r>
                <a:r>
                  <a:rPr lang="en-US" dirty="0"/>
                  <a:t>:  Four linear classification rules of the inputs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=1,…,4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𝐻𝑚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Step 2</a:t>
                </a:r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unit</a:t>
                </a:r>
                <a:r>
                  <a:rPr lang="en-US" dirty="0"/>
                  <a:t>:  A linear classification rule on the hidden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sup>
                        </m:sSup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93" y="3429000"/>
                <a:ext cx="7557970" cy="2468461"/>
              </a:xfrm>
              <a:blipFill>
                <a:blip r:embed="rId3"/>
                <a:stretch>
                  <a:fillRect l="-1935" t="-2723" b="-3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81" y="3956177"/>
                <a:ext cx="4660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959" y="2605107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07F7A10-6C24-4D59-837E-F83B9DE10B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0723"/>
          <a:stretch/>
        </p:blipFill>
        <p:spPr>
          <a:xfrm>
            <a:off x="1105543" y="1909782"/>
            <a:ext cx="1285319" cy="1390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407F0-85D8-4874-8694-6F9BC06493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243" r="1762" b="11551"/>
          <a:stretch/>
        </p:blipFill>
        <p:spPr>
          <a:xfrm>
            <a:off x="8207666" y="1910814"/>
            <a:ext cx="2829670" cy="190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665" y="1781375"/>
            <a:ext cx="2752679" cy="2308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B1A9E0-DB1F-483C-A417-9382E590EA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46" r="57560"/>
          <a:stretch/>
        </p:blipFill>
        <p:spPr>
          <a:xfrm>
            <a:off x="2415626" y="1909782"/>
            <a:ext cx="1453142" cy="139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F616F6-D262-4761-A4AD-50A1BB93E8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650" t="-1" b="-5662"/>
          <a:stretch/>
        </p:blipFill>
        <p:spPr>
          <a:xfrm>
            <a:off x="5190582" y="1909782"/>
            <a:ext cx="2423663" cy="1469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B7899D-7415-4CAF-8C4D-C21D651F2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1713" r="36772"/>
          <a:stretch/>
        </p:blipFill>
        <p:spPr>
          <a:xfrm>
            <a:off x="3761937" y="1909782"/>
            <a:ext cx="1434517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/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EFE1A2-931D-4652-83A5-3D60BE5E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9" y="1528267"/>
                <a:ext cx="644343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/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2F870-6DC0-421D-A70C-1514A729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66" y="1503353"/>
                <a:ext cx="644343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/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F1192-75FF-4519-A855-BC9A3AC6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43" y="1491744"/>
                <a:ext cx="644343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/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F29CE0-6BAA-4B34-AD01-134222FB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02" y="1491743"/>
                <a:ext cx="64434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/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7E3D50-2361-45DD-8271-B88C5FC1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433" y="1491742"/>
                <a:ext cx="4832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F72D-6C77-4666-BE44-5117128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Visualizing the Decision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DF505-29FA-45FF-85CF-3100E52780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grid of points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predict to observe output for each input point</a:t>
                </a:r>
              </a:p>
              <a:p>
                <a:r>
                  <a:rPr lang="en-US" dirty="0"/>
                  <a:t>Plot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0DF505-29FA-45FF-85CF-3100E5278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A5BA-2A57-4F26-BB26-EA0AB4A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A63C5-119E-45AA-A3BC-F8C0F72B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062132"/>
            <a:ext cx="698182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4C68-1C68-4870-8F66-5AAC192D6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999" y="2427727"/>
            <a:ext cx="3396933" cy="29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96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844F-42B4-4191-8E4D-04022C1D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</p:spPr>
            <p:txBody>
              <a:bodyPr/>
              <a:lstStyle/>
              <a:p>
                <a:r>
                  <a:rPr lang="en-US" dirty="0"/>
                  <a:t>Create  a new model with hidden layer output</a:t>
                </a:r>
              </a:p>
              <a:p>
                <a:r>
                  <a:rPr lang="en-US" dirty="0"/>
                  <a:t>Feed in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Predict outputs from hidden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603B-096F-4DEA-B772-CE1CFD23E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0" y="1539277"/>
                <a:ext cx="5694680" cy="4329817"/>
              </a:xfrm>
              <a:blipFill>
                <a:blip r:embed="rId3"/>
                <a:stretch>
                  <a:fillRect l="-257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D092-90C7-4620-93E6-697E5439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C4B-6CF9-4276-9823-4C2CBECE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37" y="1712912"/>
            <a:ext cx="35909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69F9F-F527-4B41-A1D7-3BABA94A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9" y="3270584"/>
            <a:ext cx="7830975" cy="2177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6E8FC-936D-2746-AC9A-3AAA8EB36D9B}"/>
              </a:ext>
            </a:extLst>
          </p:cNvPr>
          <p:cNvSpPr txBox="1"/>
          <p:nvPr/>
        </p:nvSpPr>
        <p:spPr>
          <a:xfrm>
            <a:off x="2087152" y="5465064"/>
            <a:ext cx="744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hidden layer is a logistic regression layer with a different separating line!</a:t>
            </a:r>
          </a:p>
        </p:txBody>
      </p:sp>
    </p:spTree>
    <p:extLst>
      <p:ext uri="{BB962C8B-B14F-4D97-AF65-F5344CB8AC3E}">
        <p14:creationId xmlns:p14="http://schemas.microsoft.com/office/powerpoint/2010/main" val="2766932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BC75-8651-29DA-5ADA-23277C991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32C6-83C7-7EE7-FE20-4F7679F9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F2E3-0026-49C5-C33E-B8FCEFA1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Idea:  Nonlinear classifiers from linear features</a:t>
            </a:r>
          </a:p>
          <a:p>
            <a:r>
              <a:rPr lang="en-US" dirty="0"/>
              <a:t>Training Neural Networks and Stochastic Gradient Descent</a:t>
            </a:r>
          </a:p>
          <a:p>
            <a:r>
              <a:rPr lang="en-US" dirty="0"/>
              <a:t>Building and Training a Network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 err="1"/>
              <a:t>Tensorflow</a:t>
            </a:r>
            <a:r>
              <a:rPr lang="en-US" dirty="0"/>
              <a:t> Version [Optional]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MNIST</a:t>
            </a:r>
          </a:p>
          <a:p>
            <a:r>
              <a:rPr lang="en-US" dirty="0"/>
              <a:t>Backpropagation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928C-CF4A-40DC-188D-75DCAF72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4A7A9D5-C61A-B488-57E9-8291FC368B7B}"/>
              </a:ext>
            </a:extLst>
          </p:cNvPr>
          <p:cNvSpPr/>
          <p:nvPr/>
        </p:nvSpPr>
        <p:spPr>
          <a:xfrm>
            <a:off x="506695" y="4599880"/>
            <a:ext cx="842682" cy="39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8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uses SGD</a:t>
                </a:r>
              </a:p>
              <a:p>
                <a:r>
                  <a:rPr lang="en-US" dirty="0"/>
                  <a:t>In each step:</a:t>
                </a:r>
              </a:p>
              <a:p>
                <a:pPr lvl="1"/>
                <a:r>
                  <a:rPr lang="en-US" dirty="0"/>
                  <a:t>Select a subset of sample for minibatch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mini-batch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Evaluate mini-batch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SGD step: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Question</a:t>
                </a:r>
                <a:r>
                  <a:rPr lang="en-US" dirty="0"/>
                  <a:t>:  How do we compute gradient?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Multiple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neural net problem: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is computed with respect to each parameter: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Gradient descent is performed on each parameter: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C19-F767-43F1-88D4-14451E3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 &amp;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</p:spPr>
            <p:txBody>
              <a:bodyPr/>
              <a:lstStyle/>
              <a:p>
                <a:r>
                  <a:rPr lang="en-US" dirty="0"/>
                  <a:t>Neural network loss function can be computed via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computation graph</a:t>
                </a:r>
                <a:endParaRPr lang="en-US" dirty="0"/>
              </a:p>
              <a:p>
                <a:r>
                  <a:rPr lang="en-US" dirty="0"/>
                  <a:t>Sequence of operations starting from measured data and parameters</a:t>
                </a:r>
              </a:p>
              <a:p>
                <a:r>
                  <a:rPr lang="en-US" dirty="0"/>
                  <a:t>Loss function computed via a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 in the computation graph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14186-C553-422A-BE29-C86D8D68B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688747"/>
              </a:xfrm>
              <a:blipFill>
                <a:blip r:embed="rId3"/>
                <a:stretch>
                  <a:fillRect l="-1455" t="-2494" b="-2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9F0E-5612-461D-AFB7-2E2849D1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CE90E0-9F3B-49B6-AB9E-57FA59A1DFF3}"/>
              </a:ext>
            </a:extLst>
          </p:cNvPr>
          <p:cNvGrpSpPr/>
          <p:nvPr/>
        </p:nvGrpSpPr>
        <p:grpSpPr>
          <a:xfrm>
            <a:off x="5448532" y="4017922"/>
            <a:ext cx="1956033" cy="1643029"/>
            <a:chOff x="5448532" y="4017922"/>
            <a:chExt cx="1956033" cy="1643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/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12FDB41-C4FE-471B-8653-CF59E3C7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532" y="4361870"/>
                  <a:ext cx="4446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2BF4FA-0EE8-459D-88CB-FA382EC65A76}"/>
                </a:ext>
              </a:extLst>
            </p:cNvPr>
            <p:cNvSpPr/>
            <p:nvPr/>
          </p:nvSpPr>
          <p:spPr>
            <a:xfrm>
              <a:off x="5498867" y="4017922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4FACD6-A3C5-45D4-8CF9-2C849C16AC11}"/>
                </a:ext>
              </a:extLst>
            </p:cNvPr>
            <p:cNvSpPr/>
            <p:nvPr/>
          </p:nvSpPr>
          <p:spPr>
            <a:xfrm>
              <a:off x="7010283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/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BD60F5-8706-458E-8F16-6B3C94FC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48" y="4361870"/>
                  <a:ext cx="444617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466044-740D-4F82-85CB-C19FCABBE1E3}"/>
                </a:ext>
              </a:extLst>
            </p:cNvPr>
            <p:cNvSpPr/>
            <p:nvPr/>
          </p:nvSpPr>
          <p:spPr>
            <a:xfrm>
              <a:off x="6037160" y="4947671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/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7055FD0-4621-4F2D-8B0F-23B88C742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692" y="5291619"/>
                  <a:ext cx="44461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08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512C0-8A4A-493B-8B77-34B183DAC32F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5842815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41F54C7-1D87-48FB-8A08-76F02719DCCA}"/>
                </a:ext>
              </a:extLst>
            </p:cNvPr>
            <p:cNvCxnSpPr>
              <a:stCxn id="12" idx="7"/>
              <a:endCxn id="10" idx="3"/>
            </p:cNvCxnSpPr>
            <p:nvPr/>
          </p:nvCxnSpPr>
          <p:spPr>
            <a:xfrm flipV="1">
              <a:off x="6330738" y="4311500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92D565-8975-42AD-B8B1-4D1ABCBC6CDB}"/>
              </a:ext>
            </a:extLst>
          </p:cNvPr>
          <p:cNvGrpSpPr/>
          <p:nvPr/>
        </p:nvGrpSpPr>
        <p:grpSpPr>
          <a:xfrm>
            <a:off x="7322036" y="4017922"/>
            <a:ext cx="820723" cy="725463"/>
            <a:chOff x="7322036" y="4017922"/>
            <a:chExt cx="820723" cy="72546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F0B060-4B9A-4925-9DB8-0FFF661A409F}"/>
                </a:ext>
              </a:extLst>
            </p:cNvPr>
            <p:cNvSpPr/>
            <p:nvPr/>
          </p:nvSpPr>
          <p:spPr>
            <a:xfrm>
              <a:off x="7748477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0D9D6E-555D-4B1D-8C78-E007628F7C4C}"/>
                </a:ext>
              </a:extLst>
            </p:cNvPr>
            <p:cNvCxnSpPr/>
            <p:nvPr/>
          </p:nvCxnSpPr>
          <p:spPr>
            <a:xfrm>
              <a:off x="7322036" y="4189896"/>
              <a:ext cx="458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/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9CB75E-6619-4C07-A21B-00D0E5B6F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142" y="4361870"/>
                  <a:ext cx="444617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47E4A1-23C8-4CBB-AB7B-2F7B91A3E7ED}"/>
              </a:ext>
            </a:extLst>
          </p:cNvPr>
          <p:cNvGrpSpPr/>
          <p:nvPr/>
        </p:nvGrpSpPr>
        <p:grpSpPr>
          <a:xfrm>
            <a:off x="7861726" y="4023514"/>
            <a:ext cx="1931548" cy="1693399"/>
            <a:chOff x="7861726" y="4023514"/>
            <a:chExt cx="1931548" cy="1693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/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CFEB08-DB31-48B2-AEC8-FFB9DF056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8657" y="4311500"/>
                  <a:ext cx="444617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8E2EF9-7C5A-4643-908B-20A852F1DE96}"/>
                </a:ext>
              </a:extLst>
            </p:cNvPr>
            <p:cNvSpPr/>
            <p:nvPr/>
          </p:nvSpPr>
          <p:spPr>
            <a:xfrm>
              <a:off x="9204720" y="4023514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1E6266-0F60-42E0-8DBB-5816E5563A58}"/>
                </a:ext>
              </a:extLst>
            </p:cNvPr>
            <p:cNvSpPr/>
            <p:nvPr/>
          </p:nvSpPr>
          <p:spPr>
            <a:xfrm>
              <a:off x="8231597" y="4953263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21B4BED-8B1B-4A19-9FCD-3E3A9AB0E286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8037252" y="4195488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804B41-D8C3-4B3C-B7A6-5F6123DFA887}"/>
                </a:ext>
              </a:extLst>
            </p:cNvPr>
            <p:cNvCxnSpPr>
              <a:stCxn id="20" idx="7"/>
              <a:endCxn id="19" idx="3"/>
            </p:cNvCxnSpPr>
            <p:nvPr/>
          </p:nvCxnSpPr>
          <p:spPr>
            <a:xfrm flipV="1">
              <a:off x="8525175" y="4317092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/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D603FF2-7ABD-45A4-B126-7F4BC4B2F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726" y="5347581"/>
                  <a:ext cx="10836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43372C-A96F-4641-9F99-412BCDE7FAB8}"/>
              </a:ext>
            </a:extLst>
          </p:cNvPr>
          <p:cNvGrpSpPr/>
          <p:nvPr/>
        </p:nvGrpSpPr>
        <p:grpSpPr>
          <a:xfrm>
            <a:off x="9548668" y="3604657"/>
            <a:ext cx="2447341" cy="2125583"/>
            <a:chOff x="9548668" y="3604657"/>
            <a:chExt cx="2447341" cy="21255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5CEE12-1075-4E03-9549-707B76C94B97}"/>
                </a:ext>
              </a:extLst>
            </p:cNvPr>
            <p:cNvSpPr/>
            <p:nvPr/>
          </p:nvSpPr>
          <p:spPr>
            <a:xfrm>
              <a:off x="10716136" y="4017922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E6D02D1-A738-4734-8772-F786BFE29944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9548668" y="4189896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/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DC7674E-9998-48EA-99D8-9ADC13CCF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0246" y="3604657"/>
                  <a:ext cx="16557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0286FC-A043-4B00-997C-6ED6E7D02A8D}"/>
                </a:ext>
              </a:extLst>
            </p:cNvPr>
            <p:cNvSpPr/>
            <p:nvPr/>
          </p:nvSpPr>
          <p:spPr>
            <a:xfrm>
              <a:off x="9807971" y="4992450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8BB520-AFB0-4A05-9050-255808868F6C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10101549" y="4356279"/>
              <a:ext cx="729915" cy="686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/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E38400-A5AB-451E-9925-D9AA4EE28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636" y="5360908"/>
                  <a:ext cx="4446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59750B-61AB-44FC-AEF5-F742B0DF3DD7}"/>
              </a:ext>
            </a:extLst>
          </p:cNvPr>
          <p:cNvGrpSpPr/>
          <p:nvPr/>
        </p:nvGrpSpPr>
        <p:grpSpPr>
          <a:xfrm>
            <a:off x="2244391" y="4367462"/>
            <a:ext cx="2620238" cy="1477328"/>
            <a:chOff x="2244391" y="4367462"/>
            <a:chExt cx="2620238" cy="147732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7BBE4-73AF-4C9E-A8E4-F17AA63C778C}"/>
                </a:ext>
              </a:extLst>
            </p:cNvPr>
            <p:cNvSpPr/>
            <p:nvPr/>
          </p:nvSpPr>
          <p:spPr>
            <a:xfrm>
              <a:off x="2244391" y="5476285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811647-B32E-4C05-A27D-B9AA1A7FBCE1}"/>
                </a:ext>
              </a:extLst>
            </p:cNvPr>
            <p:cNvSpPr/>
            <p:nvPr/>
          </p:nvSpPr>
          <p:spPr>
            <a:xfrm>
              <a:off x="2244391" y="4438263"/>
              <a:ext cx="343948" cy="3439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2F437D-103F-4E58-9768-3FA5F28E1214}"/>
                </a:ext>
              </a:extLst>
            </p:cNvPr>
            <p:cNvSpPr/>
            <p:nvPr/>
          </p:nvSpPr>
          <p:spPr>
            <a:xfrm>
              <a:off x="2244391" y="4934152"/>
              <a:ext cx="343948" cy="34394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4A023-EF02-47F8-8344-CBDAF5162E56}"/>
                </a:ext>
              </a:extLst>
            </p:cNvPr>
            <p:cNvSpPr txBox="1"/>
            <p:nvPr/>
          </p:nvSpPr>
          <p:spPr>
            <a:xfrm>
              <a:off x="2807143" y="4367462"/>
              <a:ext cx="205748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Observed variable</a:t>
              </a:r>
            </a:p>
            <a:p>
              <a:endParaRPr lang="en-US" dirty="0"/>
            </a:p>
            <a:p>
              <a:r>
                <a:rPr lang="en-US" dirty="0"/>
                <a:t>Trainable variable</a:t>
              </a:r>
            </a:p>
            <a:p>
              <a:endParaRPr lang="en-US" dirty="0"/>
            </a:p>
            <a:p>
              <a:r>
                <a:rPr lang="en-US" dirty="0"/>
                <a:t>Computed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2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C8F1-EEBF-4E70-A29A-351B2DBB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Example in </a:t>
            </a:r>
            <a:r>
              <a:rPr lang="en-US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network: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4EEDE-5688-46E5-99AF-DFC046121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1DC-A8BB-47FF-8637-D23C8F3B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FD0F37-D16A-4A9F-A2B5-B0039E51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91" y="2614457"/>
            <a:ext cx="3801791" cy="203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DA46DE-B11F-4ACD-B276-BF332C34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14457"/>
            <a:ext cx="41719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on A Two Node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 Propagation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A way to compute gradients</a:t>
                </a:r>
              </a:p>
              <a:p>
                <a:pPr lvl="1"/>
                <a:r>
                  <a:rPr lang="en-US" dirty="0"/>
                  <a:t>Iterative procedure that works in reverse</a:t>
                </a:r>
              </a:p>
              <a:p>
                <a:r>
                  <a:rPr lang="en-US" dirty="0"/>
                  <a:t>Consider a simple 2 node computation graph</a:t>
                </a:r>
              </a:p>
              <a:p>
                <a:pPr lvl="1"/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/>
                  <a:t>Hidden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Scalar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First,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E187E-5739-44C2-8638-D43DB4B57DA4}"/>
              </a:ext>
            </a:extLst>
          </p:cNvPr>
          <p:cNvGrpSpPr/>
          <p:nvPr/>
        </p:nvGrpSpPr>
        <p:grpSpPr>
          <a:xfrm>
            <a:off x="7469178" y="3265321"/>
            <a:ext cx="3347716" cy="705034"/>
            <a:chOff x="7469178" y="3265321"/>
            <a:chExt cx="3347716" cy="7050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01DE86-B9E1-40FB-B5E4-E00F6D666964}"/>
                </a:ext>
              </a:extLst>
            </p:cNvPr>
            <p:cNvSpPr/>
            <p:nvPr/>
          </p:nvSpPr>
          <p:spPr>
            <a:xfrm>
              <a:off x="7469178" y="3270913"/>
              <a:ext cx="343948" cy="3439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FB860F-8817-4BA7-9A32-3B4F7320D75F}"/>
                </a:ext>
              </a:extLst>
            </p:cNvPr>
            <p:cNvSpPr/>
            <p:nvPr/>
          </p:nvSpPr>
          <p:spPr>
            <a:xfrm>
              <a:off x="8980594" y="3265321"/>
              <a:ext cx="343948" cy="343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B196C2-5B1C-45C2-8F09-669B9E083B3C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7813126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89DAC-F06F-4C0D-9DD2-5646D980A07B}"/>
                </a:ext>
              </a:extLst>
            </p:cNvPr>
            <p:cNvSpPr/>
            <p:nvPr/>
          </p:nvSpPr>
          <p:spPr>
            <a:xfrm>
              <a:off x="10472946" y="3265321"/>
              <a:ext cx="343948" cy="343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B4E5BCF-4F34-4999-AE6A-689AA5DB6BC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542" y="3437295"/>
              <a:ext cx="11674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/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3743A79-B0BE-4547-9EBD-04E9C22FC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335" y="3674892"/>
                  <a:ext cx="18332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/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EEBE7C1-4385-40A1-B354-D31FC386F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08" y="3693356"/>
                  <a:ext cx="1715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690" r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/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647F33D-D9C0-47AB-95BD-16F6D18CF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2879" y="3693356"/>
                  <a:ext cx="14555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4167" r="-50000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214BAD-F09F-4A91-9227-79BF4A9EB673}"/>
              </a:ext>
            </a:extLst>
          </p:cNvPr>
          <p:cNvGrpSpPr/>
          <p:nvPr/>
        </p:nvGrpSpPr>
        <p:grpSpPr>
          <a:xfrm>
            <a:off x="9513602" y="4209925"/>
            <a:ext cx="978408" cy="1065471"/>
            <a:chOff x="9513602" y="4209925"/>
            <a:chExt cx="978408" cy="1065471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65DE345-0DD8-4FCA-A40C-B6AE36BF681D}"/>
                </a:ext>
              </a:extLst>
            </p:cNvPr>
            <p:cNvSpPr/>
            <p:nvPr/>
          </p:nvSpPr>
          <p:spPr>
            <a:xfrm rot="10800000">
              <a:off x="9513602" y="4209925"/>
              <a:ext cx="978408" cy="343948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/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85AA13E-0484-4F55-B0EF-713D98194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8276" y="4701841"/>
                  <a:ext cx="368178" cy="573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9A9151-C334-4560-AF0F-9BE36793C429}"/>
              </a:ext>
            </a:extLst>
          </p:cNvPr>
          <p:cNvGrpSpPr/>
          <p:nvPr/>
        </p:nvGrpSpPr>
        <p:grpSpPr>
          <a:xfrm>
            <a:off x="7878252" y="4192670"/>
            <a:ext cx="978408" cy="1082726"/>
            <a:chOff x="7878252" y="4192670"/>
            <a:chExt cx="978408" cy="1082726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3A99CB18-24C9-4DF2-8EF9-0D75754E7881}"/>
                </a:ext>
              </a:extLst>
            </p:cNvPr>
            <p:cNvSpPr/>
            <p:nvPr/>
          </p:nvSpPr>
          <p:spPr>
            <a:xfrm rot="10800000">
              <a:off x="7878252" y="4192670"/>
              <a:ext cx="978408" cy="343948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/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9C39D6-56BB-40C9-A4CF-9F5866F3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699" y="4670550"/>
                  <a:ext cx="381515" cy="6048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3959781-A712-4AA1-8A08-ED776C75138A}"/>
              </a:ext>
            </a:extLst>
          </p:cNvPr>
          <p:cNvGrpSpPr/>
          <p:nvPr/>
        </p:nvGrpSpPr>
        <p:grpSpPr>
          <a:xfrm>
            <a:off x="8034179" y="2393610"/>
            <a:ext cx="1013239" cy="632771"/>
            <a:chOff x="8034179" y="2393610"/>
            <a:chExt cx="1013239" cy="632771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6790C675-32F1-4379-93D2-BA12BA6D7823}"/>
                </a:ext>
              </a:extLst>
            </p:cNvPr>
            <p:cNvSpPr/>
            <p:nvPr/>
          </p:nvSpPr>
          <p:spPr>
            <a:xfrm>
              <a:off x="8069010" y="2682433"/>
              <a:ext cx="978408" cy="343948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/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34837A-181A-4A43-89B9-E68A293D7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179" y="2393610"/>
                  <a:ext cx="928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89" t="-4444" r="-921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4AA01-858C-4480-9DC6-80B2443F9446}"/>
              </a:ext>
            </a:extLst>
          </p:cNvPr>
          <p:cNvGrpSpPr/>
          <p:nvPr/>
        </p:nvGrpSpPr>
        <p:grpSpPr>
          <a:xfrm>
            <a:off x="9569033" y="2354193"/>
            <a:ext cx="1023844" cy="686075"/>
            <a:chOff x="9569033" y="2354193"/>
            <a:chExt cx="1023844" cy="686075"/>
          </a:xfrm>
        </p:grpSpPr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9D8B9509-7060-4892-AE54-DB2DE193062B}"/>
                </a:ext>
              </a:extLst>
            </p:cNvPr>
            <p:cNvSpPr/>
            <p:nvPr/>
          </p:nvSpPr>
          <p:spPr>
            <a:xfrm>
              <a:off x="9614469" y="2696320"/>
              <a:ext cx="978408" cy="34394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/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809E24-FBF5-415D-AC71-7847CD939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033" y="2354193"/>
                  <a:ext cx="92813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79" t="-2174" r="-7895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A10E82-6FF2-466A-A05B-6987058F981D}"/>
              </a:ext>
            </a:extLst>
          </p:cNvPr>
          <p:cNvSpPr txBox="1"/>
          <p:nvPr/>
        </p:nvSpPr>
        <p:spPr>
          <a:xfrm>
            <a:off x="7787518" y="5560300"/>
            <a:ext cx="353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Gradients computed in reverse pass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A761-5BE1-4972-8092-EB5609DA202F}"/>
              </a:ext>
            </a:extLst>
          </p:cNvPr>
          <p:cNvSpPr txBox="1"/>
          <p:nvPr/>
        </p:nvSpPr>
        <p:spPr>
          <a:xfrm>
            <a:off x="7664385" y="1756008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Variables computed in forward pass</a:t>
            </a:r>
          </a:p>
        </p:txBody>
      </p: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Back-Prop on a General Computation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Backpropagation: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gradients backwards</a:t>
                </a:r>
              </a:p>
              <a:p>
                <a:pPr lvl="1"/>
                <a:r>
                  <a:rPr lang="en-US" dirty="0"/>
                  <a:t>Work one node at a time</a:t>
                </a:r>
              </a:p>
              <a:p>
                <a:r>
                  <a:rPr lang="en-US" dirty="0"/>
                  <a:t>First compute all derivatives of all the variables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Then compute gradient of parameters: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76905"/>
                <a:ext cx="5444584" cy="4300353"/>
              </a:xfrm>
              <a:blipFill>
                <a:blip r:embed="rId3"/>
                <a:stretch>
                  <a:fillRect l="-2464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588D50-54CC-43C4-8305-9F5B57B8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544" y="1702726"/>
            <a:ext cx="4490983" cy="147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70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Continue our example:</a:t>
                </a:r>
              </a:p>
              <a:p>
                <a:pPr lvl="1"/>
                <a:r>
                  <a:rPr lang="en-US" dirty="0"/>
                  <a:t>Single hidden layer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hidden units, single output unit</a:t>
                </a:r>
              </a:p>
              <a:p>
                <a:pPr lvl="1"/>
                <a:r>
                  <a:rPr lang="en-US" dirty="0"/>
                  <a:t>Sigmoid activation, binary cross 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input dimension </a:t>
                </a:r>
              </a:p>
              <a:p>
                <a:r>
                  <a:rPr lang="en-US" dirty="0"/>
                  <a:t>Loss node forward pass: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 reverse step: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644383" y="1702496"/>
            <a:ext cx="927463" cy="7716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50D33EFE-7E7D-B040-B24E-A39B486F39DA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Neural Net Block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Hidden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h𝑖𝑑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layer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1330026"/>
              </a:xfrm>
              <a:blipFill>
                <a:blip r:embed="rId3"/>
                <a:stretch>
                  <a:fillRect l="-1455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60B42-2F1B-444D-9108-2CFE82A941EC}"/>
              </a:ext>
            </a:extLst>
          </p:cNvPr>
          <p:cNvGrpSpPr/>
          <p:nvPr/>
        </p:nvGrpSpPr>
        <p:grpSpPr>
          <a:xfrm>
            <a:off x="1426761" y="2973172"/>
            <a:ext cx="4437042" cy="3144547"/>
            <a:chOff x="1426761" y="2973172"/>
            <a:chExt cx="4437042" cy="3144547"/>
          </a:xfrm>
        </p:grpSpPr>
        <p:sp>
          <p:nvSpPr>
            <p:cNvPr id="7" name="TextBox 6"/>
            <p:cNvSpPr txBox="1"/>
            <p:nvPr/>
          </p:nvSpPr>
          <p:spPr>
            <a:xfrm>
              <a:off x="1426761" y="514060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42130" y="5748387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rot="5400000">
              <a:off x="3317994" y="4291168"/>
              <a:ext cx="387323" cy="268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5170" y="4758716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293814" y="3683547"/>
              <a:ext cx="833716" cy="162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847" y="2982263"/>
                  <a:ext cx="1879809" cy="674672"/>
                </a:xfrm>
                <a:prstGeom prst="rect">
                  <a:avLst/>
                </a:prstGeom>
                <a:blipFill>
                  <a:blip r:embed="rId5"/>
                  <a:stretch>
                    <a:fillRect t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Activation</a:t>
                  </a:r>
                  <a:br>
                    <a:rPr lang="en-US" dirty="0"/>
                  </a:b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h𝑖𝑑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623" y="2973172"/>
                  <a:ext cx="112812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865" t="-5660" r="-486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729931" y="4081292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3657" y="4506238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stCxn id="14" idx="6"/>
            </p:cNvCxnSpPr>
            <p:nvPr/>
          </p:nvCxnSpPr>
          <p:spPr>
            <a:xfrm>
              <a:off x="1896675" y="4161975"/>
              <a:ext cx="39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890401" y="4549960"/>
              <a:ext cx="403413" cy="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121737" y="3782170"/>
              <a:ext cx="2742066" cy="278152"/>
              <a:chOff x="5290262" y="2631152"/>
              <a:chExt cx="2742066" cy="27815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Arrow Connector 59"/>
              <p:cNvCxnSpPr>
                <a:stCxn id="59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431" y="5125583"/>
                  <a:ext cx="49686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302" y="5123416"/>
                  <a:ext cx="5273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3121737" y="4108156"/>
              <a:ext cx="2742066" cy="278152"/>
              <a:chOff x="5290262" y="2631152"/>
              <a:chExt cx="2742066" cy="278152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Arrow Connector 98"/>
              <p:cNvCxnSpPr>
                <a:stCxn id="9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Oval 10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3121737" y="4448019"/>
              <a:ext cx="2742066" cy="278152"/>
              <a:chOff x="5290262" y="2631152"/>
              <a:chExt cx="2742066" cy="27815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/>
              <p:cNvCxnSpPr>
                <a:stCxn id="10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111306" y="4815685"/>
              <a:ext cx="2742066" cy="278152"/>
              <a:chOff x="5290262" y="2631152"/>
              <a:chExt cx="2742066" cy="278152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5630167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Arrow Connector 118"/>
              <p:cNvCxnSpPr>
                <a:stCxn id="118" idx="6"/>
              </p:cNvCxnSpPr>
              <p:nvPr/>
            </p:nvCxnSpPr>
            <p:spPr>
              <a:xfrm>
                <a:off x="5796911" y="2759233"/>
                <a:ext cx="614474" cy="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751854" y="2759232"/>
                <a:ext cx="802304" cy="2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5290262" y="2766237"/>
                <a:ext cx="335593" cy="1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6413541" y="2631152"/>
                <a:ext cx="338313" cy="278152"/>
                <a:chOff x="7843706" y="2141238"/>
                <a:chExt cx="612397" cy="467738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7851512" y="2141238"/>
                  <a:ext cx="604591" cy="46773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/>
                <p:cNvSpPr/>
                <p:nvPr/>
              </p:nvSpPr>
              <p:spPr>
                <a:xfrm>
                  <a:off x="7843706" y="2254136"/>
                  <a:ext cx="612397" cy="237077"/>
                </a:xfrm>
                <a:custGeom>
                  <a:avLst/>
                  <a:gdLst>
                    <a:gd name="connsiteX0" fmla="*/ 0 w 612397"/>
                    <a:gd name="connsiteY0" fmla="*/ 229005 h 237077"/>
                    <a:gd name="connsiteX1" fmla="*/ 176169 w 612397"/>
                    <a:gd name="connsiteY1" fmla="*/ 229005 h 237077"/>
                    <a:gd name="connsiteX2" fmla="*/ 234892 w 612397"/>
                    <a:gd name="connsiteY2" fmla="*/ 145115 h 237077"/>
                    <a:gd name="connsiteX3" fmla="*/ 327171 w 612397"/>
                    <a:gd name="connsiteY3" fmla="*/ 19281 h 237077"/>
                    <a:gd name="connsiteX4" fmla="*/ 612397 w 612397"/>
                    <a:gd name="connsiteY4" fmla="*/ 2503 h 23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2397" h="237077">
                      <a:moveTo>
                        <a:pt x="0" y="229005"/>
                      </a:moveTo>
                      <a:cubicBezTo>
                        <a:pt x="68510" y="235996"/>
                        <a:pt x="137020" y="242987"/>
                        <a:pt x="176169" y="229005"/>
                      </a:cubicBezTo>
                      <a:cubicBezTo>
                        <a:pt x="215318" y="215023"/>
                        <a:pt x="209725" y="180069"/>
                        <a:pt x="234892" y="145115"/>
                      </a:cubicBezTo>
                      <a:cubicBezTo>
                        <a:pt x="260059" y="110161"/>
                        <a:pt x="264254" y="43050"/>
                        <a:pt x="327171" y="19281"/>
                      </a:cubicBezTo>
                      <a:cubicBezTo>
                        <a:pt x="390088" y="-4488"/>
                        <a:pt x="501242" y="-993"/>
                        <a:pt x="612397" y="2503"/>
                      </a:cubicBezTo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Oval 122"/>
              <p:cNvSpPr/>
              <p:nvPr/>
            </p:nvSpPr>
            <p:spPr>
              <a:xfrm>
                <a:off x="7563821" y="2678550"/>
                <a:ext cx="166744" cy="16136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731562" y="2764129"/>
                <a:ext cx="300766" cy="42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129D6D-C82A-4C80-9249-C5754F307E8B}"/>
              </a:ext>
            </a:extLst>
          </p:cNvPr>
          <p:cNvGrpSpPr/>
          <p:nvPr/>
        </p:nvGrpSpPr>
        <p:grpSpPr>
          <a:xfrm>
            <a:off x="5275221" y="2944154"/>
            <a:ext cx="4187693" cy="3155485"/>
            <a:chOff x="5275221" y="2944154"/>
            <a:chExt cx="4187693" cy="3155485"/>
          </a:xfrm>
        </p:grpSpPr>
        <p:sp>
          <p:nvSpPr>
            <p:cNvPr id="141" name="TextBox 140"/>
            <p:cNvSpPr txBox="1"/>
            <p:nvPr/>
          </p:nvSpPr>
          <p:spPr>
            <a:xfrm>
              <a:off x="6328796" y="5730307"/>
              <a:ext cx="168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layer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6999139" y="4139605"/>
              <a:ext cx="344774" cy="2917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6619" y="3686316"/>
              <a:ext cx="833716" cy="15234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Linear map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21" y="2955663"/>
                  <a:ext cx="2016513" cy="678071"/>
                </a:xfrm>
                <a:prstGeom prst="rect">
                  <a:avLst/>
                </a:prstGeom>
                <a:blipFill>
                  <a:blip r:embed="rId9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/>
            <p:cNvSpPr/>
            <p:nvPr/>
          </p:nvSpPr>
          <p:spPr>
            <a:xfrm>
              <a:off x="7053487" y="4178781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stCxn id="129" idx="6"/>
            </p:cNvCxnSpPr>
            <p:nvPr/>
          </p:nvCxnSpPr>
          <p:spPr>
            <a:xfrm>
              <a:off x="7220231" y="4259464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713582" y="4266468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378" y="4754084"/>
                  <a:ext cx="49686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ectangle 77"/>
            <p:cNvSpPr/>
            <p:nvPr/>
          </p:nvSpPr>
          <p:spPr>
            <a:xfrm>
              <a:off x="7646362" y="3856312"/>
              <a:ext cx="833716" cy="1146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043094" y="4536277"/>
              <a:ext cx="166744" cy="16136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6"/>
            </p:cNvCxnSpPr>
            <p:nvPr/>
          </p:nvCxnSpPr>
          <p:spPr>
            <a:xfrm>
              <a:off x="7209838" y="4616960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703189" y="4623964"/>
              <a:ext cx="335593" cy="1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8480078" y="4441015"/>
              <a:ext cx="438918" cy="7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499155" y="2944154"/>
              <a:ext cx="112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Activation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623" y="4241708"/>
                  <a:ext cx="50129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/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652F985-BC41-4DBA-88B0-EE3E36ADA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08" y="3246856"/>
                  <a:ext cx="1128129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EE6790-AEF9-4D97-824B-0B0878BD6F9D}"/>
                </a:ext>
              </a:extLst>
            </p:cNvPr>
            <p:cNvSpPr/>
            <p:nvPr/>
          </p:nvSpPr>
          <p:spPr>
            <a:xfrm>
              <a:off x="7699247" y="4239297"/>
              <a:ext cx="738203" cy="393314"/>
            </a:xfrm>
            <a:custGeom>
              <a:avLst/>
              <a:gdLst>
                <a:gd name="connsiteX0" fmla="*/ 0 w 621792"/>
                <a:gd name="connsiteY0" fmla="*/ 387567 h 393314"/>
                <a:gd name="connsiteX1" fmla="*/ 164592 w 621792"/>
                <a:gd name="connsiteY1" fmla="*/ 378423 h 393314"/>
                <a:gd name="connsiteX2" fmla="*/ 237744 w 621792"/>
                <a:gd name="connsiteY2" fmla="*/ 259551 h 393314"/>
                <a:gd name="connsiteX3" fmla="*/ 283464 w 621792"/>
                <a:gd name="connsiteY3" fmla="*/ 140679 h 393314"/>
                <a:gd name="connsiteX4" fmla="*/ 329184 w 621792"/>
                <a:gd name="connsiteY4" fmla="*/ 40095 h 393314"/>
                <a:gd name="connsiteX5" fmla="*/ 420624 w 621792"/>
                <a:gd name="connsiteY5" fmla="*/ 3519 h 393314"/>
                <a:gd name="connsiteX6" fmla="*/ 621792 w 621792"/>
                <a:gd name="connsiteY6" fmla="*/ 3519 h 39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1792" h="393314">
                  <a:moveTo>
                    <a:pt x="0" y="387567"/>
                  </a:moveTo>
                  <a:cubicBezTo>
                    <a:pt x="62484" y="393663"/>
                    <a:pt x="124968" y="399759"/>
                    <a:pt x="164592" y="378423"/>
                  </a:cubicBezTo>
                  <a:cubicBezTo>
                    <a:pt x="204216" y="357087"/>
                    <a:pt x="217932" y="299175"/>
                    <a:pt x="237744" y="259551"/>
                  </a:cubicBezTo>
                  <a:cubicBezTo>
                    <a:pt x="257556" y="219927"/>
                    <a:pt x="268224" y="177255"/>
                    <a:pt x="283464" y="140679"/>
                  </a:cubicBezTo>
                  <a:cubicBezTo>
                    <a:pt x="298704" y="104103"/>
                    <a:pt x="306324" y="62955"/>
                    <a:pt x="329184" y="40095"/>
                  </a:cubicBezTo>
                  <a:cubicBezTo>
                    <a:pt x="352044" y="17235"/>
                    <a:pt x="371856" y="9615"/>
                    <a:pt x="420624" y="3519"/>
                  </a:cubicBezTo>
                  <a:cubicBezTo>
                    <a:pt x="469392" y="-2577"/>
                    <a:pt x="545592" y="471"/>
                    <a:pt x="621792" y="3519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31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0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9081049" y="253305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61298BCF-7294-2648-A62D-555662666AC5}"/>
              </a:ext>
            </a:extLst>
          </p:cNvPr>
          <p:cNvSpPr/>
          <p:nvPr/>
        </p:nvSpPr>
        <p:spPr>
          <a:xfrm>
            <a:off x="10797632" y="1682014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7620DE28-CC8E-264F-9CDB-EE44CA99F062}"/>
              </a:ext>
            </a:extLst>
          </p:cNvPr>
          <p:cNvSpPr/>
          <p:nvPr/>
        </p:nvSpPr>
        <p:spPr>
          <a:xfrm>
            <a:off x="9705389" y="1796991"/>
            <a:ext cx="716096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m=1,…,M</a:t>
                </a:r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366973" y="2047338"/>
            <a:ext cx="716096" cy="6250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/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00" y="1892720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7943273" y="2047336"/>
            <a:ext cx="445518" cy="6034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95196182-D13A-4D41-85D2-AC40E2752BC9}"/>
              </a:ext>
            </a:extLst>
          </p:cNvPr>
          <p:cNvSpPr/>
          <p:nvPr/>
        </p:nvSpPr>
        <p:spPr>
          <a:xfrm>
            <a:off x="10228217" y="1900719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60E30E0-FDDA-C54B-8A29-7AFCF7B24CFA}"/>
              </a:ext>
            </a:extLst>
          </p:cNvPr>
          <p:cNvSpPr/>
          <p:nvPr/>
        </p:nvSpPr>
        <p:spPr>
          <a:xfrm>
            <a:off x="9274177" y="2047337"/>
            <a:ext cx="784223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9B10313C-8287-44E9-8C97-429710FBCA99}"/>
              </a:ext>
            </a:extLst>
          </p:cNvPr>
          <p:cNvSpPr/>
          <p:nvPr/>
        </p:nvSpPr>
        <p:spPr>
          <a:xfrm>
            <a:off x="8494696" y="2047336"/>
            <a:ext cx="510759" cy="62504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2EF-DF21-49BF-9067-7E45CBA2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Example (Part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partial derivatives are zero</a:t>
                </a:r>
              </a:p>
              <a:p>
                <a:r>
                  <a:rPr lang="en-US" dirty="0"/>
                  <a:t>Apply chain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36BF51-A751-4BEB-BD63-803EF441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25934" cy="4329817"/>
              </a:xfrm>
              <a:blipFill>
                <a:blip r:embed="rId2"/>
                <a:stretch>
                  <a:fillRect l="-2913" t="-1549" b="-1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AB5B-B66A-468D-9663-8A0AC6E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0B3B-E407-4E37-91C1-5F77FAF2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92" y="1682014"/>
            <a:ext cx="4490983" cy="14760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AB341F-1A6F-428F-A5AC-1462F0EB1CC8}"/>
              </a:ext>
            </a:extLst>
          </p:cNvPr>
          <p:cNvSpPr/>
          <p:nvPr/>
        </p:nvSpPr>
        <p:spPr>
          <a:xfrm>
            <a:off x="8827956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C0DA4-7785-429D-A644-B1D1254D46AA}"/>
              </a:ext>
            </a:extLst>
          </p:cNvPr>
          <p:cNvSpPr/>
          <p:nvPr/>
        </p:nvSpPr>
        <p:spPr>
          <a:xfrm>
            <a:off x="8266983" y="1763485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6C5F0E-2C50-47D9-BB5F-955FE6003B2C}"/>
              </a:ext>
            </a:extLst>
          </p:cNvPr>
          <p:cNvSpPr/>
          <p:nvPr/>
        </p:nvSpPr>
        <p:spPr>
          <a:xfrm>
            <a:off x="7658338" y="2559986"/>
            <a:ext cx="518838" cy="6898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5">
            <a:extLst>
              <a:ext uri="{FF2B5EF4-FFF2-40B4-BE49-F238E27FC236}">
                <a16:creationId xmlns:a16="http://schemas.microsoft.com/office/drawing/2014/main" id="{34FDB677-3A25-7C43-B481-5332F95A3EB3}"/>
              </a:ext>
            </a:extLst>
          </p:cNvPr>
          <p:cNvSpPr/>
          <p:nvPr/>
        </p:nvSpPr>
        <p:spPr>
          <a:xfrm>
            <a:off x="10595314" y="1682014"/>
            <a:ext cx="927463" cy="7716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A7353-8ACD-4042-A795-68119DECE971}"/>
              </a:ext>
            </a:extLst>
          </p:cNvPr>
          <p:cNvSpPr/>
          <p:nvPr/>
        </p:nvSpPr>
        <p:spPr>
          <a:xfrm>
            <a:off x="9802080" y="1743382"/>
            <a:ext cx="518838" cy="71029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2200-2A18-4A34-8B7D-8293F9B9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90D-6AA8-4948-A46B-944A01FC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451" y="1557750"/>
            <a:ext cx="4071389" cy="4329817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backpropgation</a:t>
            </a:r>
            <a:r>
              <a:rPr lang="en-US" dirty="0"/>
              <a:t> in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Demo already performs output layer</a:t>
            </a:r>
          </a:p>
          <a:p>
            <a:r>
              <a:rPr lang="en-US" dirty="0"/>
              <a:t>You need to finish the hidden layer</a:t>
            </a:r>
          </a:p>
          <a:p>
            <a:r>
              <a:rPr lang="en-US" dirty="0"/>
              <a:t>Test the gradient</a:t>
            </a:r>
          </a:p>
          <a:p>
            <a:r>
              <a:rPr lang="en-US" dirty="0"/>
              <a:t>Note the python broadcasting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1187-37B3-419F-AFFA-10529D93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590DA-3977-4BFD-9F76-C7315F20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16693"/>
            <a:ext cx="5457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862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5275-B837-6848-BBCB-5C58730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this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4763-F986-854F-8BAC-FE13F0D0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 instrument classification based on music signals </a:t>
            </a:r>
          </a:p>
          <a:p>
            <a:r>
              <a:rPr lang="en-US" dirty="0"/>
              <a:t>Use hand-crafted features for audio (MFCC)</a:t>
            </a:r>
          </a:p>
          <a:p>
            <a:r>
              <a:rPr lang="en-US" dirty="0"/>
              <a:t>Train a neural net</a:t>
            </a:r>
          </a:p>
          <a:p>
            <a:r>
              <a:rPr lang="en-US" dirty="0"/>
              <a:t>Optimize the learning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95D3-F408-1743-A07E-CECC3946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A7310-4CAE-4FB6-A3AB-0A05503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96" y="2735369"/>
            <a:ext cx="4619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63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E959-E9EB-E94E-8A4F-83C2535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9DF1-F663-AD4B-820B-A123F1F0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by gradient descent algorithm depends on the initial solution</a:t>
            </a:r>
          </a:p>
          <a:p>
            <a:r>
              <a:rPr lang="en-US" dirty="0"/>
              <a:t>Typically weights are set to random values near zero.</a:t>
            </a:r>
          </a:p>
          <a:p>
            <a:r>
              <a:rPr lang="en-US" dirty="0"/>
              <a:t>Small weights make the network behave like linear classifier. </a:t>
            </a:r>
          </a:p>
          <a:p>
            <a:pPr lvl="1"/>
            <a:r>
              <a:rPr lang="en-US" dirty="0"/>
              <a:t>Hence model starts out nearly linearly</a:t>
            </a:r>
          </a:p>
          <a:p>
            <a:pPr lvl="1"/>
            <a:r>
              <a:rPr lang="en-US" dirty="0"/>
              <a:t>Becomes nonlinear as weights increase during the training process.</a:t>
            </a:r>
          </a:p>
          <a:p>
            <a:r>
              <a:rPr lang="en-US" dirty="0"/>
              <a:t>Starting with large weights often lead to poor results.</a:t>
            </a:r>
          </a:p>
          <a:p>
            <a:r>
              <a:rPr lang="en-US" dirty="0"/>
              <a:t>Normalizing data to zero mean and unit variance </a:t>
            </a:r>
          </a:p>
          <a:p>
            <a:pPr lvl="1"/>
            <a:r>
              <a:rPr lang="en-US" dirty="0"/>
              <a:t>Allows all input dimensions be treated equally and facilitate better convergence.</a:t>
            </a:r>
          </a:p>
          <a:p>
            <a:r>
              <a:rPr lang="en-US" dirty="0"/>
              <a:t>With normalized data, it is typical to initialize the weights to be uniform in [-0.7, 0.7] [ESL]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8C2F-19D1-FB40-AA3A-8D55B6E3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95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2CA-F327-A940-A41A-B42AEB5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avoid the weights get too large, can add a penalty term explicitly, with regularization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Ridge penalty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Total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gradient calculation</a:t>
                </a:r>
              </a:p>
              <a:p>
                <a:r>
                  <a:rPr lang="en-US" dirty="0"/>
                  <a:t>Typically used regularization</a:t>
                </a:r>
              </a:p>
              <a:p>
                <a:pPr lvl="1"/>
                <a:r>
                  <a:rPr lang="en-US" dirty="0"/>
                  <a:t>L2 = Ridge: Shrink the sizes of weights</a:t>
                </a:r>
              </a:p>
              <a:p>
                <a:pPr lvl="1"/>
                <a:r>
                  <a:rPr lang="en-US" dirty="0"/>
                  <a:t>L1: Prefer sparse set of weights</a:t>
                </a:r>
              </a:p>
              <a:p>
                <a:pPr lvl="1"/>
                <a:r>
                  <a:rPr lang="en-US" dirty="0"/>
                  <a:t>L1-L2: use a combination of both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187A2-D4A8-3A4F-96B3-648F212D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25A8-400C-5040-88D8-96AD6DEA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466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D143-055C-284E-8798-67DC9F81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in </a:t>
            </a:r>
            <a:r>
              <a:rPr lang="en-US" dirty="0" err="1"/>
              <a:t>Keras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BA620-8903-FF49-8F66-B210AC83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61" y="1482002"/>
            <a:ext cx="7072478" cy="46035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1E4B7-4447-E441-AF6E-AD4DCEB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50A68-8A46-D846-8AB7-ECD471C32483}"/>
              </a:ext>
            </a:extLst>
          </p:cNvPr>
          <p:cNvSpPr txBox="1"/>
          <p:nvPr/>
        </p:nvSpPr>
        <p:spPr>
          <a:xfrm>
            <a:off x="7926344" y="1747777"/>
            <a:ext cx="322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regularization tries to make the output at each layer small or sparse.</a:t>
            </a:r>
          </a:p>
        </p:txBody>
      </p:sp>
    </p:spTree>
    <p:extLst>
      <p:ext uri="{BB962C8B-B14F-4D97-AF65-F5344CB8AC3E}">
        <p14:creationId xmlns:p14="http://schemas.microsoft.com/office/powerpoint/2010/main" val="1555807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A6E2-A956-4A48-9F15-538E38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network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E954-FA7B-2D4A-9C3F-20E16F4FA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layers (typically not more than 2)</a:t>
            </a:r>
          </a:p>
          <a:p>
            <a:r>
              <a:rPr lang="en-US" dirty="0"/>
              <a:t>Number of hidden units in the hidden layer</a:t>
            </a:r>
          </a:p>
          <a:p>
            <a:r>
              <a:rPr lang="en-US" dirty="0"/>
              <a:t>Regularization level</a:t>
            </a:r>
          </a:p>
          <a:p>
            <a:r>
              <a:rPr lang="en-US" dirty="0"/>
              <a:t>Learning rate </a:t>
            </a:r>
          </a:p>
          <a:p>
            <a:r>
              <a:rPr lang="en-US" dirty="0"/>
              <a:t>Determined by maximizing the cross validation error through typically 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B07DC-882F-7F48-96B7-027CB64E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from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494" y="1539277"/>
            <a:ext cx="5185185" cy="4329817"/>
          </a:xfrm>
        </p:spPr>
        <p:txBody>
          <a:bodyPr/>
          <a:lstStyle/>
          <a:p>
            <a:r>
              <a:rPr lang="en-US" dirty="0"/>
              <a:t>Simple model of neurons</a:t>
            </a:r>
          </a:p>
          <a:p>
            <a:pPr lvl="1"/>
            <a:r>
              <a:rPr lang="en-US" dirty="0"/>
              <a:t>Dendrites:  Input currents from other neurons</a:t>
            </a:r>
          </a:p>
          <a:p>
            <a:pPr lvl="1"/>
            <a:r>
              <a:rPr lang="en-US" dirty="0"/>
              <a:t>Soma:  Cell body, accumulation of charge</a:t>
            </a:r>
          </a:p>
          <a:p>
            <a:pPr lvl="1"/>
            <a:r>
              <a:rPr lang="en-US" dirty="0"/>
              <a:t>Axon:  Outputs to other neurons</a:t>
            </a:r>
          </a:p>
          <a:p>
            <a:pPr lvl="1"/>
            <a:r>
              <a:rPr lang="en-US" dirty="0"/>
              <a:t>Synapse:  Junction between neurons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Take weighted sum of input current</a:t>
            </a:r>
          </a:p>
          <a:p>
            <a:pPr lvl="1"/>
            <a:r>
              <a:rPr lang="en-US" dirty="0"/>
              <a:t>Outputs when sum reaches a threshold</a:t>
            </a:r>
          </a:p>
          <a:p>
            <a:r>
              <a:rPr lang="en-US" dirty="0"/>
              <a:t>Each neuron is like one unit in neural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Image result for neu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63492"/>
            <a:ext cx="4522311" cy="204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7" y="4040863"/>
            <a:ext cx="348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2772-5392-465D-9242-BACB8B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AD6-4361-4A96-8750-56F4A3B5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 describe a neural network with a single hidden layer</a:t>
            </a:r>
          </a:p>
          <a:p>
            <a:pPr lvl="1"/>
            <a:r>
              <a:rPr lang="en-US" dirty="0"/>
              <a:t>Describe mappings for the hidden and output units</a:t>
            </a:r>
          </a:p>
          <a:p>
            <a:r>
              <a:rPr lang="en-US" dirty="0"/>
              <a:t>Manually compute output regions for very simple networks</a:t>
            </a:r>
          </a:p>
          <a:p>
            <a:r>
              <a:rPr lang="en-US" dirty="0"/>
              <a:t>Select the loss function based on the problem type</a:t>
            </a:r>
          </a:p>
          <a:p>
            <a:r>
              <a:rPr lang="en-US" dirty="0"/>
              <a:t>Build and train a simple neural network in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Write the formulas for gradients using backpropagation</a:t>
            </a:r>
          </a:p>
          <a:p>
            <a:r>
              <a:rPr lang="en-US" dirty="0"/>
              <a:t>Describe mini-batches in stochastic gradient descent</a:t>
            </a:r>
          </a:p>
          <a:p>
            <a:r>
              <a:rPr lang="en-US" dirty="0"/>
              <a:t>Importance of regularization</a:t>
            </a:r>
          </a:p>
          <a:p>
            <a:r>
              <a:rPr lang="en-US" dirty="0" err="1"/>
              <a:t>Hyperparameter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2A3B-D3C5-4250-8531-9A37EAF3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Interest in understanding the brain for thousands of years</a:t>
            </a:r>
          </a:p>
          <a:p>
            <a:r>
              <a:rPr lang="en-US" dirty="0"/>
              <a:t>1940s:  Donald Hebb.  Hebbian learning for neural plasticity</a:t>
            </a:r>
          </a:p>
          <a:p>
            <a:pPr lvl="1"/>
            <a:r>
              <a:rPr lang="en-US" dirty="0"/>
              <a:t>Hypothesized rule for updating synaptic weights in biological neurons</a:t>
            </a:r>
          </a:p>
          <a:p>
            <a:r>
              <a:rPr lang="en-US" dirty="0"/>
              <a:t>1950s:  Frank Rosenblatt:  Coined the term perceptron</a:t>
            </a:r>
          </a:p>
          <a:p>
            <a:pPr lvl="1"/>
            <a:r>
              <a:rPr lang="en-US" dirty="0"/>
              <a:t>Essentially single layer classifier, similar to logistic classification</a:t>
            </a:r>
          </a:p>
          <a:p>
            <a:pPr lvl="1"/>
            <a:r>
              <a:rPr lang="en-US" dirty="0"/>
              <a:t>Early computer implementations</a:t>
            </a:r>
          </a:p>
          <a:p>
            <a:pPr lvl="1"/>
            <a:r>
              <a:rPr lang="en-US" dirty="0"/>
              <a:t>But, Limitations of linear classifiers and computer power</a:t>
            </a:r>
          </a:p>
          <a:p>
            <a:r>
              <a:rPr lang="en-US" dirty="0"/>
              <a:t>1960s:  Backpropagation:  Efficient way to train multi-layer networks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1980s:  Resurgence with greater computational power</a:t>
            </a:r>
          </a:p>
          <a:p>
            <a:r>
              <a:rPr lang="en-US" dirty="0"/>
              <a:t>2005+:  Deep networks</a:t>
            </a:r>
          </a:p>
          <a:p>
            <a:pPr lvl="1"/>
            <a:r>
              <a:rPr lang="en-US" dirty="0"/>
              <a:t>Many more layers.  Increased computational power and data</a:t>
            </a:r>
          </a:p>
          <a:p>
            <a:pPr lvl="1"/>
            <a:r>
              <a:rPr lang="en-US" dirty="0"/>
              <a:t>Enabled first breakthroughs in various image and text processing.</a:t>
            </a:r>
          </a:p>
          <a:p>
            <a:pPr lvl="1"/>
            <a:r>
              <a:rPr lang="en-US" dirty="0"/>
              <a:t>Next lecture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431" y="1771988"/>
            <a:ext cx="2676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17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44502</TotalTime>
  <Words>3962</Words>
  <Application>Microsoft Office PowerPoint</Application>
  <PresentationFormat>Widescreen</PresentationFormat>
  <Paragraphs>826</Paragraphs>
  <Slides>80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Cambria Math</vt:lpstr>
      <vt:lpstr>Wingdings</vt:lpstr>
      <vt:lpstr>Retrospect</vt:lpstr>
      <vt:lpstr>Unit 9  Neural Networks</vt:lpstr>
      <vt:lpstr>Learning Objectives</vt:lpstr>
      <vt:lpstr>Outline</vt:lpstr>
      <vt:lpstr>Most Datasets are not Linearly Separable</vt:lpstr>
      <vt:lpstr>From Linear to Nonlinear</vt:lpstr>
      <vt:lpstr>A First Neural Network</vt:lpstr>
      <vt:lpstr>General Neural Net Block Diagram</vt:lpstr>
      <vt:lpstr>Inspiration from Biology</vt:lpstr>
      <vt:lpstr>History</vt:lpstr>
      <vt:lpstr>Terminology</vt:lpstr>
      <vt:lpstr>Selecting the Output Activation</vt:lpstr>
      <vt:lpstr>Selecting the Hidden Activation</vt:lpstr>
      <vt:lpstr>In-Class Exercise</vt:lpstr>
      <vt:lpstr>Outline</vt:lpstr>
      <vt:lpstr>Training a Neural Network</vt:lpstr>
      <vt:lpstr>Number of Parameters</vt:lpstr>
      <vt:lpstr>Selecting the Right Loss Function</vt:lpstr>
      <vt:lpstr>Note on Indexing</vt:lpstr>
      <vt:lpstr>Dimension Example</vt:lpstr>
      <vt:lpstr>Problems with Standard Gradient Descent</vt:lpstr>
      <vt:lpstr>Stochastic Gradient Descent</vt:lpstr>
      <vt:lpstr>SGD Theory (Advanced)</vt:lpstr>
      <vt:lpstr>SGD Practical Issues</vt:lpstr>
      <vt:lpstr>In-Class Exercise</vt:lpstr>
      <vt:lpstr>Outline</vt:lpstr>
      <vt:lpstr>PyTorch vs. Tensorflow</vt:lpstr>
      <vt:lpstr>Pytorch Recipe</vt:lpstr>
      <vt:lpstr>Synthetic Data Example</vt:lpstr>
      <vt:lpstr>Step 0:  Import the Packages</vt:lpstr>
      <vt:lpstr>Step 1:  Define Model</vt:lpstr>
      <vt:lpstr>Step 1:  Continued</vt:lpstr>
      <vt:lpstr>PyTorch Tensors</vt:lpstr>
      <vt:lpstr>Step 2:  Create a DataLoader</vt:lpstr>
      <vt:lpstr>Step 2, 3:  Select an Optimizer &amp; Compile</vt:lpstr>
      <vt:lpstr>Step 4:  Fit the Model</vt:lpstr>
      <vt:lpstr>Step 4:  Output</vt:lpstr>
      <vt:lpstr>Performance vs Epoch</vt:lpstr>
      <vt:lpstr>Using TQDM</vt:lpstr>
      <vt:lpstr>Step 5.  Visualizing the Decision Regions</vt:lpstr>
      <vt:lpstr>Step 5.  Full Plotting Code</vt:lpstr>
      <vt:lpstr>Visualizing the Hidden Layers</vt:lpstr>
      <vt:lpstr>Outline</vt:lpstr>
      <vt:lpstr>Recap:  MNIST data </vt:lpstr>
      <vt:lpstr>Downloading the MNIST data</vt:lpstr>
      <vt:lpstr>Simple MNIST Neural Network</vt:lpstr>
      <vt:lpstr>Fitting the Model</vt:lpstr>
      <vt:lpstr>Fitting the Model</vt:lpstr>
      <vt:lpstr>Training and Validation Accuracy</vt:lpstr>
      <vt:lpstr>In-Class Exercise</vt:lpstr>
      <vt:lpstr>Outline</vt:lpstr>
      <vt:lpstr>Keras Recipe</vt:lpstr>
      <vt:lpstr>Synthetic Data Example</vt:lpstr>
      <vt:lpstr>Step 0:  Import the Packages</vt:lpstr>
      <vt:lpstr>Step 1:  Define Model</vt:lpstr>
      <vt:lpstr>Step 1:  Continued</vt:lpstr>
      <vt:lpstr>Step 2, 3:  Select an Optimizer &amp; Compile</vt:lpstr>
      <vt:lpstr>Step 4:  Fit the Model</vt:lpstr>
      <vt:lpstr>Fitting the Model with Many Epochs</vt:lpstr>
      <vt:lpstr>Performance vs Epoch</vt:lpstr>
      <vt:lpstr>Step 5.  Visualizing the Decision Regions</vt:lpstr>
      <vt:lpstr>Visualizing the Hidden Layers</vt:lpstr>
      <vt:lpstr>Outline</vt:lpstr>
      <vt:lpstr>Stochastic Gradient Descent</vt:lpstr>
      <vt:lpstr>Gradients with Multiple Parameters</vt:lpstr>
      <vt:lpstr>Computation Graph &amp; Forward Pass</vt:lpstr>
      <vt:lpstr>Forward Pass Example in Numpy</vt:lpstr>
      <vt:lpstr>Back-Propagation on A Two Node Graph</vt:lpstr>
      <vt:lpstr>Back-Prop on a General Computation Graph</vt:lpstr>
      <vt:lpstr>Back-Propagation Example (Part 1)</vt:lpstr>
      <vt:lpstr>Back-Propagation Example (Part 2)</vt:lpstr>
      <vt:lpstr>Back-Propagation Example (Part 3)</vt:lpstr>
      <vt:lpstr>Back-Propagation Example (Part 4)</vt:lpstr>
      <vt:lpstr>Back-Propagation Example (Part 5)</vt:lpstr>
      <vt:lpstr>In-Class Exercise</vt:lpstr>
      <vt:lpstr>Lab for this unit</vt:lpstr>
      <vt:lpstr>Initialization and Data Normalization </vt:lpstr>
      <vt:lpstr>Regularization</vt:lpstr>
      <vt:lpstr>Regularization in Keras</vt:lpstr>
      <vt:lpstr>Choice of network parameters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738</cp:revision>
  <cp:lastPrinted>2016-11-01T14:44:54Z</cp:lastPrinted>
  <dcterms:created xsi:type="dcterms:W3CDTF">2015-03-22T11:15:32Z</dcterms:created>
  <dcterms:modified xsi:type="dcterms:W3CDTF">2024-11-07T16:18:52Z</dcterms:modified>
</cp:coreProperties>
</file>