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04" r:id="rId4"/>
    <p:sldId id="307" r:id="rId5"/>
    <p:sldId id="308" r:id="rId6"/>
    <p:sldId id="312" r:id="rId7"/>
    <p:sldId id="311" r:id="rId8"/>
    <p:sldId id="305" r:id="rId9"/>
    <p:sldId id="306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0551" autoAdjust="0"/>
  </p:normalViewPr>
  <p:slideViewPr>
    <p:cSldViewPr snapToGrid="0" snapToObjects="1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9062E9-DC4F-4069-BD8F-8429D2F2F55B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2022-12-07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2022-12-07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7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4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43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644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6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43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82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07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0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2022-12-07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9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t>2022-12-07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sz="3200" dirty="0"/>
              <a:t>외국인과 한국인의 영어 쓰기의 대조수사학적 차이점 비교분석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" dirty="0"/>
              <a:t>201812005 </a:t>
            </a:r>
            <a:r>
              <a:rPr lang="ko-KR" altLang="en-US" dirty="0"/>
              <a:t>김동환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1167" y="2479110"/>
            <a:ext cx="10904865" cy="3136864"/>
          </a:xfrm>
        </p:spPr>
        <p:txBody>
          <a:bodyPr rtlCol="0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작성된 예시 이메일 본인 이메일로 전달 받기</a:t>
            </a:r>
            <a:endParaRPr lang="en-US" altLang="ko-KR" sz="20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/>
              <a:t>본인 이메일 주소를 두 사람에게 통보 후 직접 작성된 예시를 답변으로 받음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endParaRPr lang="en-US" altLang="ko-KR" sz="2000" b="1" dirty="0"/>
          </a:p>
          <a:p>
            <a:pPr algn="ctr">
              <a:lnSpc>
                <a:spcPct val="100000"/>
              </a:lnSpc>
            </a:pPr>
            <a:endParaRPr lang="en-US" altLang="ko-KR" sz="2000" b="1" dirty="0"/>
          </a:p>
          <a:p>
            <a:pPr algn="ctr">
              <a:lnSpc>
                <a:spcPct val="10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작성된 두 가지 예시 이메일 비교 분석</a:t>
            </a:r>
            <a:endParaRPr lang="en-US" altLang="ko-KR" sz="20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600" dirty="0"/>
              <a:t>이론적배경</a:t>
            </a:r>
            <a:r>
              <a:rPr lang="en-US" altLang="ko-KR" sz="1600" dirty="0"/>
              <a:t>2 </a:t>
            </a:r>
            <a:r>
              <a:rPr lang="ko-KR" altLang="en-US" sz="1600" dirty="0"/>
              <a:t>에 소개된 내용 처럼 </a:t>
            </a:r>
            <a:r>
              <a:rPr lang="ko-KR" altLang="en-US" sz="1600" dirty="0">
                <a:solidFill>
                  <a:srgbClr val="FF0000"/>
                </a:solidFill>
              </a:rPr>
              <a:t>논점을 글의 어느 부분에서 표현</a:t>
            </a:r>
            <a:r>
              <a:rPr lang="ko-KR" altLang="en-US" sz="1600" dirty="0"/>
              <a:t>되는지</a:t>
            </a:r>
            <a:r>
              <a:rPr lang="en-US" altLang="ko-KR" sz="1600" dirty="0"/>
              <a:t>, </a:t>
            </a:r>
            <a:r>
              <a:rPr lang="ko-KR" altLang="en-US" sz="1600" dirty="0"/>
              <a:t>대조수사학 적으로 동일한 글을 가지고  </a:t>
            </a:r>
            <a:r>
              <a:rPr lang="ko-KR" altLang="en-US" sz="1600" dirty="0">
                <a:solidFill>
                  <a:srgbClr val="FF0000"/>
                </a:solidFill>
              </a:rPr>
              <a:t>글을 전개하여 나가는 방식에 어떤 요소에서 차이</a:t>
            </a:r>
            <a:r>
              <a:rPr lang="ko-KR" altLang="en-US" sz="1600" dirty="0"/>
              <a:t>가 있는지 분석함</a:t>
            </a:r>
            <a:endParaRPr lang="en-US" altLang="ko-KR" sz="1600" dirty="0"/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조사결과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833B75-C4FF-63EC-A8E5-53C5AFCA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29" y="4432003"/>
            <a:ext cx="6816949" cy="2040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AD21F0-F1F0-07CB-77ED-B437DACB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560" y="1629187"/>
            <a:ext cx="6824080" cy="224086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40452D-CCCF-DB1A-3BAD-36DA2705C190}"/>
              </a:ext>
            </a:extLst>
          </p:cNvPr>
          <p:cNvCxnSpPr>
            <a:cxnSpLocks/>
          </p:cNvCxnSpPr>
          <p:nvPr/>
        </p:nvCxnSpPr>
        <p:spPr>
          <a:xfrm>
            <a:off x="426697" y="4135674"/>
            <a:ext cx="11311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0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조사결과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8FC94-3A84-B3E1-C9C2-44078AEB5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13" y="2285285"/>
            <a:ext cx="10904865" cy="2592230"/>
          </a:xfrm>
        </p:spPr>
        <p:txBody>
          <a:bodyPr rtlCol="0"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b="1" dirty="0"/>
              <a:t>한국인 학생</a:t>
            </a:r>
            <a:r>
              <a:rPr lang="en-US" altLang="ko-KR" sz="2000" b="1" dirty="0"/>
              <a:t>A </a:t>
            </a:r>
            <a:r>
              <a:rPr lang="ko-KR" altLang="en-US" sz="2000" b="1" dirty="0"/>
              <a:t>작성 이메일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Hello and I am someone who will be having a interview meeting tomorrow. Due to personal reasons I will not be able to get to the interview meeting the next day and I apologize for this situation. I know that this would sound nonsense but will it be fine to change the date of the interview to another time? Once again, I am very sorry for this email. Please contact me if you see this. </a:t>
            </a:r>
            <a:endParaRPr lang="en-US" altLang="ko-KR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44220-8B41-C3F8-6A1F-847EDE2219DD}"/>
              </a:ext>
            </a:extLst>
          </p:cNvPr>
          <p:cNvSpPr txBox="1"/>
          <p:nvPr/>
        </p:nvSpPr>
        <p:spPr>
          <a:xfrm>
            <a:off x="2674035" y="4877515"/>
            <a:ext cx="6835193" cy="1103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이유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본론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부탁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사과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조사결과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3D71511-BCCD-D640-B400-69718FC8BF9D}"/>
              </a:ext>
            </a:extLst>
          </p:cNvPr>
          <p:cNvSpPr txBox="1">
            <a:spLocks/>
          </p:cNvSpPr>
          <p:nvPr/>
        </p:nvSpPr>
        <p:spPr>
          <a:xfrm>
            <a:off x="638986" y="2285285"/>
            <a:ext cx="10904865" cy="259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ko-KR" altLang="en-US" sz="2000" b="1" dirty="0"/>
              <a:t>외국인 학생</a:t>
            </a:r>
            <a:r>
              <a:rPr lang="en-US" altLang="ko-KR" sz="2000" b="1" dirty="0"/>
              <a:t>B </a:t>
            </a:r>
            <a:r>
              <a:rPr lang="ko-KR" altLang="en-US" sz="2000" b="1" dirty="0"/>
              <a:t>작성 이메일</a:t>
            </a:r>
            <a:endParaRPr lang="en-US" altLang="ko-KR" sz="20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will not be able to attend the job interview tomorrow due to personal issues. Will it be possible to rearrange the interview schedule to another day? I deeply apologize for this situation. Please let me know.</a:t>
            </a:r>
            <a:endParaRPr lang="en-US" altLang="ko-KR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D2D83-991E-68B6-E6F0-495FC66D6C66}"/>
              </a:ext>
            </a:extLst>
          </p:cNvPr>
          <p:cNvSpPr txBox="1"/>
          <p:nvPr/>
        </p:nvSpPr>
        <p:spPr>
          <a:xfrm>
            <a:off x="2674035" y="4572715"/>
            <a:ext cx="6835193" cy="1103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본론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이유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부탁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사과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2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13" y="2015094"/>
            <a:ext cx="10949083" cy="4706938"/>
          </a:xfrm>
        </p:spPr>
        <p:txBody>
          <a:bodyPr rtlCol="0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2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언어를 사용하여 대화를 하는 것에서 대조수사학적 차이점이 있다는 것을 많은 연구를 통해 드러나게 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한국인은 대화 내용의 본론을 뒷받침 하는 내용을 전달 한 후 마지막에 말하는 반면에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영어가 모국어인 사람은 주로 본론을 직선적으로 처음에 말하며 추가적인 내용을 뒤에 추가하는 것을 발견함</a:t>
            </a:r>
            <a:endParaRPr lang="en-US" altLang="ko-KR" dirty="0">
              <a:solidFill>
                <a:srgbClr val="231B23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글의 내용도 이와 비슷한 차이점을 드러냄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조사결과에서 볼 수 있듯이 한국인 대상자는 이유를 서술 한 후 디테일한 내용과 함께 목적을 마지막에 서술함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외국인 대상자는 본론을 글의 앞에다 서술하며 그에 이어지는 부가적인 내용과 사과 등을 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대조 수사학적 차이점의 특징은 대화 및 회화 뿐만 아니라 글에서도 유사한 특징을 드러나는 것으로 나타남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732153"/>
            <a:ext cx="10904865" cy="4706938"/>
          </a:xfrm>
        </p:spPr>
        <p:txBody>
          <a:bodyPr rtlCol="0"/>
          <a:lstStyle/>
          <a:p>
            <a:r>
              <a:rPr lang="ko-KR" altLang="en-US" dirty="0">
                <a:solidFill>
                  <a:srgbClr val="231B23"/>
                </a:solidFill>
                <a:effectLst/>
              </a:rPr>
              <a:t>우라 코너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(</a:t>
            </a:r>
            <a:r>
              <a:rPr lang="en-US" altLang="ko-KR" dirty="0">
                <a:solidFill>
                  <a:srgbClr val="2B2B2B"/>
                </a:solidFill>
                <a:effectLst/>
              </a:rPr>
              <a:t>Ulla Connor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)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교육학 박사는 나라마다 갖고 있는 포괄적인 문화 및 다른 언어로 인하여 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2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언어를 사용하여 말을 하는 것에 각기 차이점을 갖고 있다고 주장함</a:t>
            </a:r>
            <a:endParaRPr lang="en-US" altLang="ko-KR" dirty="0">
              <a:solidFill>
                <a:srgbClr val="231B23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본인의 언어가 갖고 있는 수사 학적 구조가 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2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의 언어로 대화하려는 방식을 방해할 수 있음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이런 현상을 경험으로 발견함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한국인은 부탁 또는 대화 내용의 본론을 부가적인 내용을 이어 붙인 후 마지막에 꺼내는 것을 항상 많은 사람들과 대화를 하고 경청하며 알게 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외국영화의 영어 대사를 분석했을 때는 이런 특성을 거의 발견할 수 없었으며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주로 본론을 직선적으로 처음에 말하며 추가적인 내용을 뒤에 추가하는 것을 발견함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대화 내용 뿐만 아니라 목적성이 있는 간단한 글의 내용에도 이런 특징들이 묻어 나는지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 궁금증이 생겼으며 이를 바탕으로 연구하게 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1 </a:t>
            </a:r>
            <a:r>
              <a:rPr lang="ko-KR" altLang="en-US" sz="3200" dirty="0"/>
              <a:t>수사학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5944B-8B43-47FE-2C1D-4F8C45D24B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732153"/>
            <a:ext cx="10904865" cy="4706938"/>
          </a:xfrm>
        </p:spPr>
        <p:txBody>
          <a:bodyPr rtlCol="0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설득을 위해 언어를 사용하는 방법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을 연구하는 학문으로 고대 그리스 수사학에서 현대수사학에 이르기까지 수천 년의 유구한 역사를 가지고 있음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문학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광고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방송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정치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종교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예술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영화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대화 등의 매개체를 통해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소통하고 협력을 도출하기 위한 상징적 수단으로 언어를 사용함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31B23"/>
                </a:solidFill>
                <a:effectLst/>
              </a:rPr>
              <a:t>L1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글쓰기 연구에서 수사학은 핵심 영역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수사학의 본질은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사람들을 설득할 수 있는 훌륭한 수준의 언어를 다루는 기술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(commendable skill with words)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 이라는 의미를 함유함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현대의 수사학은 설득을 강화하기 위해 동일시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(identification),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협력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(cooperation)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의 개념을 강조함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구어 및 문어 커뮤니케이션에서 담화의 역할이 더욱 중요해 졌으며 담화의 목적이 담화 유형을 결정하기 때문에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글쓰기의 목적이 무엇이며 청중 및 독자와의 관계에서 무엇을 이루고자 하는지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 정하는 것이 우선시 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담화의 목적과 독자에 대한 이해가 명확하지 않으면 글을 쓰는 사람은 수사학적으로 짜임새 있는 논지를 전개하기 어렵고 독자와의 동일시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협력 등이 성공하기 어려움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5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2 </a:t>
            </a:r>
            <a:r>
              <a:rPr lang="ko-KR" altLang="en-US" sz="3200" dirty="0"/>
              <a:t>대조수사학</a:t>
            </a:r>
          </a:p>
        </p:txBody>
      </p:sp>
      <p:pic>
        <p:nvPicPr>
          <p:cNvPr id="10" name="Picture 2" descr="Kaplan&amp;#39;s (1966) diagram presenting cross-cultural differences in... |  Download Scientific Diagram">
            <a:extLst>
              <a:ext uri="{FF2B5EF4-FFF2-40B4-BE49-F238E27FC236}">
                <a16:creationId xmlns:a16="http://schemas.microsoft.com/office/drawing/2014/main" id="{5BC363A5-51F0-394F-8CDB-B7AD8DD2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43" y="5235880"/>
            <a:ext cx="5147683" cy="151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C7650B5-0E75-4ADD-6148-D1817016AF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432" y="1360297"/>
            <a:ext cx="10904865" cy="4706938"/>
          </a:xfrm>
        </p:spPr>
        <p:txBody>
          <a:bodyPr rtlCol="0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글의 구성 형태가 모국어로 사고하는 과정을 반영하고 있으므로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동일한 주제를 가지고 글이나 말을 전개하여 나가는 구성방식에 차이가 있는 요소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문화마다 다른 담화 구조를 갖고 있기 때문에 어떤 문화권의 작가가 다른 문화권의 독자를 염두에 두고 글을 쓰는 경우 독자의 기대를 잘못 이해하고 글을 쓰기 쉬움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(Widdowson, 1987)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31B23"/>
                </a:solidFill>
                <a:effectLst/>
              </a:rPr>
              <a:t>(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예시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)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일본인 독자는 영어로 된 글의 순차적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연역적 구성 패턴을 지루하다고 인식하였으며 이들은 글을 쓸 때 어떤 이슈에 대해 자신의 논지를 드러내지 않고 여러 가지 측면을 제시하다가 결론 부분에서 견해를 밝히는 경향을 갖게 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서론에서 논점을 명확하게 제시하는 것을 선호하는 영어권 원어민 독자는 이와 같은 글을 우회적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추상적이라고 평가했으며 이는 대조수사학 적으로 문화마다 차이점이 있다는 것을 드러냄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3 </a:t>
            </a:r>
            <a:r>
              <a:rPr lang="ko-KR" altLang="en-US" sz="3200" dirty="0"/>
              <a:t>쓰기의 정의 및 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57C04-4F52-C154-8BDE-5FF53916E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8" t="62669" r="23019" b="1895"/>
          <a:stretch/>
        </p:blipFill>
        <p:spPr>
          <a:xfrm>
            <a:off x="6407523" y="3471872"/>
            <a:ext cx="4120501" cy="31278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4C327B-4949-2497-BC18-2342AA967F82}"/>
              </a:ext>
            </a:extLst>
          </p:cNvPr>
          <p:cNvSpPr/>
          <p:nvPr/>
        </p:nvSpPr>
        <p:spPr>
          <a:xfrm>
            <a:off x="6407523" y="6176691"/>
            <a:ext cx="4309181" cy="5471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F00631A-8392-09B3-2FAC-709E347021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02" y="1357630"/>
            <a:ext cx="10904865" cy="4706938"/>
          </a:xfrm>
        </p:spPr>
        <p:txBody>
          <a:bodyPr rtlCol="0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독자에게 메시지를 전달하기 위해 그래픽 시스템을 이용하여 커뮤니케이션하는 과정 </a:t>
            </a:r>
            <a:r>
              <a:rPr lang="en-US" altLang="ko-KR" dirty="0">
                <a:solidFill>
                  <a:srgbClr val="333333"/>
                </a:solidFill>
                <a:effectLst/>
              </a:rPr>
              <a:t>(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Lindemann 1995)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문자 시스템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메시지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독자를 쓰기의 세 가지 중요한 요소로 포함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“누가 누구에게 무엇을” 이라는 개념을 통해 작가 및 저자의 중요성을 강조하며 주제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메시지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저자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독자로 구성된 커뮤니케이션 트라이앵글을 소개함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C3708AE-7ECB-22CF-4444-829075CB23A4}"/>
              </a:ext>
            </a:extLst>
          </p:cNvPr>
          <p:cNvSpPr txBox="1">
            <a:spLocks/>
          </p:cNvSpPr>
          <p:nvPr/>
        </p:nvSpPr>
        <p:spPr>
          <a:xfrm>
            <a:off x="581066" y="3329686"/>
            <a:ext cx="5228878" cy="470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작가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-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주제의 관계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&gt;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“작가는 주제에 대해 무엇을 알고 있는가”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작가와 독자 간의 관계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&gt;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“청중은 누구인가”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독자와 주제 간의 관계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&gt;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“독자는 주제에 대해 무엇을 알고자 하는가”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글쓰기의 주요 구성요소를 제시함과 동시에 메시지 전달 과정에서 작가와 독자의 역할이 중요하다는 것을  강조함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26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4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과정중심접근법</a:t>
            </a:r>
            <a:endParaRPr lang="ko-KR" altLang="en-US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F89BD5-8C71-8B96-D215-87633C8D85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02" y="1686814"/>
            <a:ext cx="10904865" cy="4706938"/>
          </a:xfrm>
        </p:spPr>
        <p:txBody>
          <a:bodyPr rtlCol="0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결과중심 접근법의 한계점을 보완하기 위해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1960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년대에 출현하여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1980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년대까지 널리 적용됨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문어 담화를 작가의 생각과 목소리를 전달하는 도구로 간주함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사회정치적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문화적 맥락에 대한 고려보다는 아이디어를 탐색하고 문제를 해결하고 이를 글로 표현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수정하는 개인적 인지 과정에 초점을 둠</a:t>
            </a:r>
            <a:endParaRPr lang="en-US" altLang="ko-KR" dirty="0">
              <a:solidFill>
                <a:srgbClr val="231B23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과정 중심 쓰기를 주창한 학자들은 표현주의자와 인지주의자로 분류함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표현주의자는 글쓰기를 진정한 자아를 발견하기 위한 창조적 행위로 보았으며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개인 작가 중심의 수업을 진행해야 한다고 주장함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쓰기 능숙도를 높이기 위해서 유창성과 작가 개인의 목소리에 집중해야 한다고 강조함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자기 발견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작가의 권한강화 등을 촉진할 수 있는 과업을 구안할 것을 제안함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학생들이 자유롭게 쓸 수 있는 일기 쓰기나 개인 에세이가 효과적이라고 주장함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(Elbow 1981)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8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5 </a:t>
            </a:r>
            <a:r>
              <a:rPr lang="ko-KR" altLang="en-US" sz="3200" dirty="0"/>
              <a:t>장르중심접근법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709EB95-5849-1891-C90A-8800A2FC8D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02" y="1705102"/>
            <a:ext cx="10904865" cy="4706938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과정 중심 쓰기의 한계정을 극복하기 위해 출현함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장르는 전통적으로 문학 텍스트의 항목이나 글의 문법적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수사적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담화적 특징을 뜻했지만 이제는 학자마다 정의가 다르다고 장르에 대한 접근법도 다양함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장르를 사람들이 언어 사용을 통해 참여하는 활동으로 정의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(</a:t>
            </a:r>
            <a:r>
              <a:rPr lang="en-US" altLang="ko-KR" dirty="0" err="1">
                <a:solidFill>
                  <a:srgbClr val="231B23"/>
                </a:solidFill>
                <a:effectLst/>
              </a:rPr>
              <a:t>Paltridge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 2012)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effectLst/>
              </a:rPr>
              <a:t>목적 지향적인 사회적 과정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수사적 상황에 따라 유연하게 변할 수 있는 사회적 행동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담화공동체를 매개로 한 상호작용을 의미한다는 점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에서 포스트 과정 접근법과 맞닿아 있음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사회구성주의 관점에서 독자와 담화공동체가 중요한 이유는 지식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언어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구어 담화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문어 담화의 특성이 이들에 의해 결정되기 때문임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31B23"/>
                </a:solidFill>
                <a:effectLst/>
              </a:rPr>
              <a:t>담화공동체의 구성원들이 공동체의 요구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목표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31B23"/>
                </a:solidFill>
                <a:effectLst/>
              </a:rPr>
              <a:t>이데올로기에 부합하는 구어 및 문어 시스템을 사용하기 때문에 담화공동체에 대한 이해가 중요하다고 주장함 </a:t>
            </a:r>
            <a:r>
              <a:rPr lang="en-US" altLang="ko-KR" dirty="0">
                <a:solidFill>
                  <a:srgbClr val="231B23"/>
                </a:solidFill>
                <a:effectLst/>
              </a:rPr>
              <a:t>(Gee 1999)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35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조사대상</a:t>
            </a:r>
          </a:p>
        </p:txBody>
      </p:sp>
      <p:pic>
        <p:nvPicPr>
          <p:cNvPr id="2050" name="Picture 2" descr="person Vector Icons free download in SVG, PNG Format">
            <a:extLst>
              <a:ext uri="{FF2B5EF4-FFF2-40B4-BE49-F238E27FC236}">
                <a16:creationId xmlns:a16="http://schemas.microsoft.com/office/drawing/2014/main" id="{E54681BA-7C98-B828-E274-E9F9D63E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91" y="3668030"/>
            <a:ext cx="3183467" cy="3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Vector Icons free download in SVG, PNG Format">
            <a:extLst>
              <a:ext uri="{FF2B5EF4-FFF2-40B4-BE49-F238E27FC236}">
                <a16:creationId xmlns:a16="http://schemas.microsoft.com/office/drawing/2014/main" id="{D035EF94-C0EA-AAE9-0ABE-0242F4F4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76" y="3674533"/>
            <a:ext cx="3183467" cy="3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FF6F2-70DE-CC3E-AB64-83AB06A40C15}"/>
              </a:ext>
            </a:extLst>
          </p:cNvPr>
          <p:cNvSpPr txBox="1"/>
          <p:nvPr/>
        </p:nvSpPr>
        <p:spPr>
          <a:xfrm>
            <a:off x="867330" y="4190709"/>
            <a:ext cx="2780575" cy="212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한국인 학생 </a:t>
            </a:r>
            <a:r>
              <a:rPr lang="en-US" altLang="ko-KR" sz="2000" b="1" dirty="0"/>
              <a:t>A </a:t>
            </a:r>
            <a:r>
              <a:rPr lang="en-US" altLang="ko-KR" b="1" dirty="0"/>
              <a:t>: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한국 학교 재학중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영어학과 학생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0C557-5BE0-21BC-4A36-E1BD4A31CD93}"/>
              </a:ext>
            </a:extLst>
          </p:cNvPr>
          <p:cNvSpPr txBox="1"/>
          <p:nvPr/>
        </p:nvSpPr>
        <p:spPr>
          <a:xfrm>
            <a:off x="6704002" y="4204693"/>
            <a:ext cx="2273120" cy="2119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외국인 학생 </a:t>
            </a:r>
            <a:r>
              <a:rPr lang="en-US" altLang="ko-KR" sz="2000" b="1" dirty="0"/>
              <a:t>B </a:t>
            </a:r>
            <a:r>
              <a:rPr lang="en-US" altLang="ko-KR" b="1" dirty="0"/>
              <a:t>: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미국 회사 취직 중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미국 생활 </a:t>
            </a:r>
            <a:r>
              <a:rPr lang="en-US" altLang="ko-KR" dirty="0"/>
              <a:t>19</a:t>
            </a:r>
            <a:r>
              <a:rPr lang="ko-KR" altLang="en-US" dirty="0"/>
              <a:t>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1303E-FDA9-4830-FB1A-F253E5CEE867}"/>
              </a:ext>
            </a:extLst>
          </p:cNvPr>
          <p:cNvSpPr txBox="1"/>
          <p:nvPr/>
        </p:nvSpPr>
        <p:spPr>
          <a:xfrm>
            <a:off x="2878765" y="1589919"/>
            <a:ext cx="6098357" cy="1774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/>
              <a:t>조사 대상 명 수 </a:t>
            </a:r>
            <a:r>
              <a:rPr lang="en-US" altLang="ko-KR" sz="2400" b="1" dirty="0"/>
              <a:t>: </a:t>
            </a:r>
            <a:r>
              <a:rPr lang="en-US" altLang="ko-KR" sz="2400" dirty="0"/>
              <a:t>2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/>
              <a:t>조사 대상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연구 목적에 맞는 친구 및 지인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691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422" y="1467034"/>
            <a:ext cx="10904865" cy="4706938"/>
          </a:xfrm>
        </p:spPr>
        <p:txBody>
          <a:bodyPr rtlCol="0"/>
          <a:lstStyle/>
          <a:p>
            <a:pPr algn="ctr"/>
            <a:r>
              <a:rPr lang="en-US" altLang="ko-KR" sz="2000" b="1" dirty="0"/>
              <a:t>1. </a:t>
            </a:r>
            <a:r>
              <a:rPr lang="ko-KR" altLang="en-US" sz="2000" b="1" dirty="0"/>
              <a:t>예시 이메일 작성 주제 전달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영어 작성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CF1BA-E228-6FE3-E347-E1A8E303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31" y="2249684"/>
            <a:ext cx="4165324" cy="4268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8276D4-F119-E8A8-4BBF-99209DA6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45" y="2249684"/>
            <a:ext cx="4165514" cy="426807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9BC144-78D4-3E31-353B-D4272514B12A}"/>
              </a:ext>
            </a:extLst>
          </p:cNvPr>
          <p:cNvCxnSpPr>
            <a:cxnSpLocks/>
          </p:cNvCxnSpPr>
          <p:nvPr/>
        </p:nvCxnSpPr>
        <p:spPr>
          <a:xfrm>
            <a:off x="5815854" y="2202711"/>
            <a:ext cx="0" cy="431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40974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{20F375E0-BE52-4A8D-9B50-B2C1EA3E9E21}tf89826194_win32</Template>
  <TotalTime>632</TotalTime>
  <Words>1080</Words>
  <Application>Microsoft Office PowerPoint</Application>
  <PresentationFormat>와이드스크린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Meiryo UI</vt:lpstr>
      <vt:lpstr>나눔고딕 ExtraBold</vt:lpstr>
      <vt:lpstr>Malgun Gothic</vt:lpstr>
      <vt:lpstr>Arial</vt:lpstr>
      <vt:lpstr>Calibri</vt:lpstr>
      <vt:lpstr>Wingdings</vt:lpstr>
      <vt:lpstr>최소화/음소거</vt:lpstr>
      <vt:lpstr>외국인과 한국인의 영어 쓰기의 대조수사학적 차이점 비교분석</vt:lpstr>
      <vt:lpstr>연구목적</vt:lpstr>
      <vt:lpstr>이론적배경1 수사학</vt:lpstr>
      <vt:lpstr>이론적배경2 대조수사학</vt:lpstr>
      <vt:lpstr>이론적배경3 쓰기의 정의 및 특징</vt:lpstr>
      <vt:lpstr>이론적배경4 과정중심접근법</vt:lpstr>
      <vt:lpstr>이론적배경5 장르중심접근법</vt:lpstr>
      <vt:lpstr>조사대상</vt:lpstr>
      <vt:lpstr>조사방법</vt:lpstr>
      <vt:lpstr>조사방법</vt:lpstr>
      <vt:lpstr>조사결과</vt:lpstr>
      <vt:lpstr>조사결과</vt:lpstr>
      <vt:lpstr>조사결과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외국인과 한국인의 영어 이메일 쓰기 내용의 대조수사학적 차이점 비교분석</dc:title>
  <dc:creator>Kim David</dc:creator>
  <cp:lastModifiedBy>Kim David</cp:lastModifiedBy>
  <cp:revision>6</cp:revision>
  <dcterms:created xsi:type="dcterms:W3CDTF">2022-11-23T11:59:55Z</dcterms:created>
  <dcterms:modified xsi:type="dcterms:W3CDTF">2022-12-07T08:29:27Z</dcterms:modified>
</cp:coreProperties>
</file>