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2" r:id="rId2"/>
    <p:sldId id="303" r:id="rId3"/>
    <p:sldId id="304" r:id="rId4"/>
    <p:sldId id="307" r:id="rId5"/>
    <p:sldId id="308" r:id="rId6"/>
    <p:sldId id="312" r:id="rId7"/>
    <p:sldId id="311" r:id="rId8"/>
    <p:sldId id="305" r:id="rId9"/>
    <p:sldId id="306" r:id="rId10"/>
    <p:sldId id="313" r:id="rId11"/>
    <p:sldId id="314" r:id="rId12"/>
    <p:sldId id="315" r:id="rId13"/>
    <p:sldId id="316" r:id="rId14"/>
    <p:sldId id="31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92C48"/>
    <a:srgbClr val="2C2D39"/>
    <a:srgbClr val="242630"/>
    <a:srgbClr val="2A1F43"/>
    <a:srgbClr val="0C1B43"/>
    <a:srgbClr val="000000"/>
    <a:srgbClr val="1D2225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0551" autoAdjust="0"/>
  </p:normalViewPr>
  <p:slideViewPr>
    <p:cSldViewPr snapToGrid="0" snapToObjects="1">
      <p:cViewPr varScale="1">
        <p:scale>
          <a:sx n="90" d="100"/>
          <a:sy n="90" d="100"/>
        </p:scale>
        <p:origin x="9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9062E9-DC4F-4069-BD8F-8429D2F2F55B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2022-11-29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E2BFC6-0E4F-4F97-97C8-6CBB02551434}" type="datetime1">
              <a:rPr lang="ko-KR" altLang="en-US" smtClean="0"/>
              <a:pPr/>
              <a:t>2022-11-29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FCD5-7E8A-4F7A-996B-71EA7A29EA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28BD09-CA5E-450E-A59F-9A64E0DC3B8F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7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154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435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644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6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43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822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981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307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00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9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182587"/>
            <a:ext cx="5651293" cy="1181189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000" b="1" i="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571500"/>
            <a:ext cx="4791637" cy="693337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69F25C5-25DC-48AB-9669-BD9EC99C38CE}" type="datetime1">
              <a:rPr lang="ko-KR" altLang="en-US" smtClean="0"/>
              <a:t>2022-11-29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sz="3200" dirty="0"/>
              <a:t>외국인과 한국인의 영어 쓰기의 대조수사학적 차이점 비교분석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" dirty="0"/>
              <a:t>201812005 </a:t>
            </a:r>
            <a:r>
              <a:rPr lang="ko-KR" altLang="en-US" dirty="0"/>
              <a:t>김동환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1167" y="2479110"/>
            <a:ext cx="10904865" cy="3136864"/>
          </a:xfrm>
        </p:spPr>
        <p:txBody>
          <a:bodyPr rtlCol="0">
            <a:normAutofit fontScale="9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작성된 예시 이메일 본인 이메일로 전달 받기</a:t>
            </a:r>
            <a:endParaRPr lang="en-US" altLang="ko-KR" sz="20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1600" dirty="0"/>
              <a:t>본인 이메일 주소를 두 사람에게 통보 후 직접 작성된 예시를 답변으로 받음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endParaRPr lang="en-US" altLang="ko-KR" sz="2000" b="1" dirty="0"/>
          </a:p>
          <a:p>
            <a:pPr algn="ctr">
              <a:lnSpc>
                <a:spcPct val="100000"/>
              </a:lnSpc>
            </a:pPr>
            <a:endParaRPr lang="en-US" altLang="ko-KR" sz="2000" b="1" dirty="0"/>
          </a:p>
          <a:p>
            <a:pPr algn="ctr">
              <a:lnSpc>
                <a:spcPct val="100000"/>
              </a:lnSpc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작성된 두 가지 예시 이메일 비교 분석</a:t>
            </a:r>
            <a:endParaRPr lang="en-US" altLang="ko-KR" sz="2000" b="1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ko-KR" altLang="en-US" sz="1600" dirty="0"/>
              <a:t>이론적배경</a:t>
            </a:r>
            <a:r>
              <a:rPr lang="en-US" altLang="ko-KR" sz="1600" dirty="0"/>
              <a:t>2 </a:t>
            </a:r>
            <a:r>
              <a:rPr lang="ko-KR" altLang="en-US" sz="1600" dirty="0"/>
              <a:t>에 소개된 내용 처럼 </a:t>
            </a:r>
            <a:r>
              <a:rPr lang="ko-KR" altLang="en-US" sz="1600" dirty="0">
                <a:solidFill>
                  <a:srgbClr val="FF0000"/>
                </a:solidFill>
              </a:rPr>
              <a:t>논점을 글의 어느 부분에서 표현</a:t>
            </a:r>
            <a:r>
              <a:rPr lang="ko-KR" altLang="en-US" sz="1600" dirty="0"/>
              <a:t>되는지</a:t>
            </a:r>
            <a:r>
              <a:rPr lang="en-US" altLang="ko-KR" sz="1600" dirty="0"/>
              <a:t>, </a:t>
            </a:r>
            <a:r>
              <a:rPr lang="ko-KR" altLang="en-US" sz="1600" dirty="0"/>
              <a:t>대조수사학 적으로 동일한 글을 가지고  </a:t>
            </a:r>
            <a:r>
              <a:rPr lang="ko-KR" altLang="en-US" sz="1600" dirty="0">
                <a:solidFill>
                  <a:srgbClr val="FF0000"/>
                </a:solidFill>
              </a:rPr>
              <a:t>글을 전개하여 나가는 방식에 어떤 요소에서 차이</a:t>
            </a:r>
            <a:r>
              <a:rPr lang="ko-KR" altLang="en-US" sz="1600" dirty="0"/>
              <a:t>가 있는지 분석함</a:t>
            </a:r>
            <a:endParaRPr lang="en-US" altLang="ko-KR" sz="1600" dirty="0"/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93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조사결과</a:t>
            </a:r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833B75-C4FF-63EC-A8E5-53C5AFCA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29" y="4432003"/>
            <a:ext cx="6816949" cy="2040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AD21F0-F1F0-07CB-77ED-B437DACBE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560" y="1629187"/>
            <a:ext cx="6824080" cy="2240869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40452D-CCCF-DB1A-3BAD-36DA2705C190}"/>
              </a:ext>
            </a:extLst>
          </p:cNvPr>
          <p:cNvCxnSpPr>
            <a:cxnSpLocks/>
          </p:cNvCxnSpPr>
          <p:nvPr/>
        </p:nvCxnSpPr>
        <p:spPr>
          <a:xfrm>
            <a:off x="426697" y="4135674"/>
            <a:ext cx="113116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0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조사결과</a:t>
            </a:r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8FC94-3A84-B3E1-C9C2-44078AEB5F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13" y="2285285"/>
            <a:ext cx="10904865" cy="2592230"/>
          </a:xfrm>
        </p:spPr>
        <p:txBody>
          <a:bodyPr rtlCol="0"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b="1" dirty="0"/>
              <a:t>한국인 학생</a:t>
            </a:r>
            <a:r>
              <a:rPr lang="en-US" altLang="ko-KR" sz="2000" b="1" dirty="0"/>
              <a:t>A </a:t>
            </a:r>
            <a:r>
              <a:rPr lang="ko-KR" altLang="en-US" sz="2000" b="1" dirty="0"/>
              <a:t>작성 이메일</a:t>
            </a:r>
            <a:endParaRPr lang="en-US" altLang="ko-KR" sz="2000" b="1" dirty="0"/>
          </a:p>
          <a:p>
            <a:pPr marL="0" indent="0" algn="ctr">
              <a:buNone/>
            </a:pP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Hello and I am someone who will be having a interview meeting tomorrow. Due to personal reasons I will not be able to get to the interview meeting the next day and I apologize for this situation. I know that this would sound nonsense but will it be fine to change the date of the interview to another time? Once again, I am very sorry for this email. Please contact me if you see this. </a:t>
            </a:r>
            <a:endParaRPr lang="en-US" altLang="ko-KR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44220-8B41-C3F8-6A1F-847EDE2219DD}"/>
              </a:ext>
            </a:extLst>
          </p:cNvPr>
          <p:cNvSpPr txBox="1"/>
          <p:nvPr/>
        </p:nvSpPr>
        <p:spPr>
          <a:xfrm>
            <a:off x="2674035" y="4877515"/>
            <a:ext cx="6835193" cy="1103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이유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본론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부탁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사과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조사결과</a:t>
            </a:r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3D71511-BCCD-D640-B400-69718FC8BF9D}"/>
              </a:ext>
            </a:extLst>
          </p:cNvPr>
          <p:cNvSpPr txBox="1">
            <a:spLocks/>
          </p:cNvSpPr>
          <p:nvPr/>
        </p:nvSpPr>
        <p:spPr>
          <a:xfrm>
            <a:off x="638986" y="2285285"/>
            <a:ext cx="10904865" cy="259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5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400" kern="1200" spc="15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ko-KR" altLang="en-US" sz="2000" b="1" dirty="0"/>
              <a:t>외국인 학생</a:t>
            </a:r>
            <a:r>
              <a:rPr lang="en-US" altLang="ko-KR" sz="2000" b="1" dirty="0"/>
              <a:t>B </a:t>
            </a:r>
            <a:r>
              <a:rPr lang="ko-KR" altLang="en-US" sz="2000" b="1" dirty="0"/>
              <a:t>작성 이메일</a:t>
            </a:r>
            <a:endParaRPr lang="en-US" altLang="ko-KR" sz="2000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 will not be able to attend the job interview tomorrow due to personal issues. Will it be possible to rearrange the interview schedule to another day? I deeply apologize for this situation. Please let me know.</a:t>
            </a:r>
            <a:endParaRPr lang="en-US" altLang="ko-KR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D2D83-991E-68B6-E6F0-495FC66D6C66}"/>
              </a:ext>
            </a:extLst>
          </p:cNvPr>
          <p:cNvSpPr txBox="1"/>
          <p:nvPr/>
        </p:nvSpPr>
        <p:spPr>
          <a:xfrm>
            <a:off x="2674035" y="4572715"/>
            <a:ext cx="6835193" cy="1103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solidFill>
                  <a:srgbClr val="FF0000"/>
                </a:solidFill>
              </a:rPr>
              <a:t>본론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이유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부탁</a:t>
            </a:r>
            <a:r>
              <a:rPr lang="ko-KR" altLang="en-US" sz="3200" dirty="0"/>
              <a:t> </a:t>
            </a:r>
            <a:r>
              <a:rPr lang="en-US" altLang="ko-KR" sz="3200" dirty="0"/>
              <a:t>&gt; </a:t>
            </a:r>
            <a:r>
              <a:rPr lang="ko-KR" altLang="en-US" sz="3200" dirty="0">
                <a:solidFill>
                  <a:srgbClr val="FF0000"/>
                </a:solidFill>
              </a:rPr>
              <a:t>사과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2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13" y="1667622"/>
            <a:ext cx="10904865" cy="4706938"/>
          </a:xfrm>
        </p:spPr>
        <p:txBody>
          <a:bodyPr rtlCol="0"/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dirty="0"/>
              <a:t>대화 내용 뿐만 아니라 글의 형태 및 내용에서도 대조수사학적 차이점을 연구를 통해 드러남</a:t>
            </a:r>
            <a:r>
              <a:rPr lang="en-US" altLang="ko-KR" dirty="0"/>
              <a:t>. </a:t>
            </a:r>
            <a:r>
              <a:rPr lang="ko-KR" altLang="en-US" dirty="0"/>
              <a:t>한국인은 대화 내용의 본론을 뒷받침 하는 내용을 전달 한 후 마지막에 말하는 반면에</a:t>
            </a:r>
            <a:r>
              <a:rPr lang="en-US" altLang="ko-KR" dirty="0"/>
              <a:t>, </a:t>
            </a:r>
            <a:r>
              <a:rPr lang="ko-KR" altLang="en-US" dirty="0"/>
              <a:t>영어가 모국어인 사람은 주로 본론을 직선적으로 처음에 말하며 추가적인 내용을 뒤에 추가하는 것을 발견함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ko-KR" altLang="en-US" dirty="0"/>
              <a:t>글의 내용도 이와 비슷한 차이점을 드러냄</a:t>
            </a:r>
            <a:r>
              <a:rPr lang="en-US" altLang="ko-KR" dirty="0"/>
              <a:t>. </a:t>
            </a:r>
            <a:r>
              <a:rPr lang="ko-KR" altLang="en-US" dirty="0"/>
              <a:t>조사결과에서 볼 수 있듯이 한국인 학생은 이유를 서술 한 후 디테일한 내용과 함께 목적을 서술함</a:t>
            </a:r>
            <a:r>
              <a:rPr lang="en-US" altLang="ko-KR" dirty="0"/>
              <a:t>. </a:t>
            </a:r>
            <a:r>
              <a:rPr lang="ko-KR" altLang="en-US" dirty="0"/>
              <a:t>반대로</a:t>
            </a:r>
            <a:r>
              <a:rPr lang="en-US" altLang="ko-KR" dirty="0"/>
              <a:t>,</a:t>
            </a:r>
            <a:r>
              <a:rPr lang="ko-KR" altLang="en-US" dirty="0"/>
              <a:t> 외국인  학생은 본론을 글의 앞에다 서술하며 그에 이어지는 부가적인 내용과 사과 등을 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ko-KR" altLang="en-US" dirty="0"/>
              <a:t>결론적으로</a:t>
            </a:r>
            <a:r>
              <a:rPr lang="en-US" altLang="ko-KR" dirty="0"/>
              <a:t>, </a:t>
            </a:r>
            <a:r>
              <a:rPr lang="ko-KR" altLang="en-US" dirty="0"/>
              <a:t>대조수사학적 차이점의 특징은 대화 뿐만 아니라 글에서도 유사한 특징으로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0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dirty="0"/>
              <a:t>나라마다 갖고 있는 포괄적인 문화 및 다른 언어로 인하여 제</a:t>
            </a:r>
            <a:r>
              <a:rPr lang="en-US" altLang="ko-KR" dirty="0"/>
              <a:t>2 </a:t>
            </a:r>
            <a:r>
              <a:rPr lang="ko-KR" altLang="en-US" dirty="0"/>
              <a:t>언어를 사용하여 글을 쓴 내용은 각기 차이점을 갖고 있다며 우라 코너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2B2B2B"/>
                </a:solidFill>
                <a:effectLst/>
              </a:rPr>
              <a:t>Ulla Connor</a:t>
            </a:r>
            <a:r>
              <a:rPr lang="en-US" altLang="ko-KR" dirty="0"/>
              <a:t>) </a:t>
            </a:r>
            <a:r>
              <a:rPr lang="ko-KR" altLang="en-US" dirty="0"/>
              <a:t>교육학 박사는 말했다</a:t>
            </a:r>
            <a:r>
              <a:rPr lang="en-US" altLang="ko-KR" dirty="0"/>
              <a:t>. </a:t>
            </a:r>
            <a:r>
              <a:rPr lang="ko-KR" altLang="en-US" dirty="0"/>
              <a:t>본인의 언어가 갖고 있는 수사 학적 구조가 제</a:t>
            </a:r>
            <a:r>
              <a:rPr lang="en-US" altLang="ko-KR" dirty="0"/>
              <a:t>2 </a:t>
            </a:r>
            <a:r>
              <a:rPr lang="ko-KR" altLang="en-US" dirty="0"/>
              <a:t>언어로 작성하려는 방식을 방해할 수 있다는 것을 주장했다</a:t>
            </a:r>
            <a:r>
              <a:rPr lang="en-US" altLang="ko-KR" dirty="0"/>
              <a:t>. </a:t>
            </a:r>
            <a:r>
              <a:rPr lang="ko-KR" altLang="en-US" dirty="0"/>
              <a:t>나는 글쓰기가 아닌 대화의 내용에서 이것을 발견할 수 있었다</a:t>
            </a:r>
            <a:r>
              <a:rPr lang="en-US" altLang="ko-KR" dirty="0"/>
              <a:t>. </a:t>
            </a:r>
            <a:r>
              <a:rPr lang="ko-KR" altLang="en-US" dirty="0"/>
              <a:t>한국인은 부탁 또는 대화 내용의 본론을 부가적인 내용을 이어 붙인 후 마지막에 꺼내는 것을 항상 많은 사람들과 대화를 하며 알게 되었다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영어를 사용하는 영화의 대사를 분석했을 때는 이런 특성을 거의 발견할 수 없었으며</a:t>
            </a:r>
            <a:r>
              <a:rPr lang="en-US" altLang="ko-KR" dirty="0"/>
              <a:t>, </a:t>
            </a:r>
            <a:r>
              <a:rPr lang="ko-KR" altLang="en-US" dirty="0"/>
              <a:t>주로 본론을 직선적으로 처음에 말하며 추가적인 내용을 뒤에 추가하는 것을 발견할 수 있었다</a:t>
            </a:r>
            <a:r>
              <a:rPr lang="en-US" altLang="ko-KR" dirty="0"/>
              <a:t>. </a:t>
            </a:r>
            <a:r>
              <a:rPr lang="ko-KR" altLang="en-US" dirty="0"/>
              <a:t>이것에 관하여 대화 내용 뿐만 아니라 목적성이 있는 간단한 글의 내용에도 이런 특징들이 묻어 나는지 궁금증이 생겼으며 이를 바탕으로 연구하게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1 </a:t>
            </a:r>
            <a:r>
              <a:rPr lang="ko-KR" altLang="en-US" sz="3200" dirty="0"/>
              <a:t>수사학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64612-1D54-6096-C3B0-21DB9D9A25F9}"/>
              </a:ext>
            </a:extLst>
          </p:cNvPr>
          <p:cNvSpPr txBox="1"/>
          <p:nvPr/>
        </p:nvSpPr>
        <p:spPr>
          <a:xfrm>
            <a:off x="584065" y="2062015"/>
            <a:ext cx="11015133" cy="390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수사학은 </a:t>
            </a:r>
            <a:r>
              <a:rPr lang="ko-KR" altLang="en-US" sz="1400" dirty="0">
                <a:solidFill>
                  <a:srgbClr val="FF0000"/>
                </a:solidFill>
              </a:rPr>
              <a:t>설득을 위해 언어를 사용하는 방법</a:t>
            </a:r>
            <a:r>
              <a:rPr lang="ko-KR" altLang="en-US" sz="1400" dirty="0"/>
              <a:t>을 연구하는 학문으로 고대 그리스 수사학에서 현대수사학에 이르기까지 수천 년의 유구한 역사를 가지고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구체적으로 문학</a:t>
            </a:r>
            <a:r>
              <a:rPr lang="en-US" altLang="ko-KR" sz="1400" dirty="0"/>
              <a:t>, </a:t>
            </a:r>
            <a:r>
              <a:rPr lang="ko-KR" altLang="en-US" sz="1400" dirty="0"/>
              <a:t>광고</a:t>
            </a:r>
            <a:r>
              <a:rPr lang="en-US" altLang="ko-KR" sz="1400" dirty="0"/>
              <a:t>, </a:t>
            </a:r>
            <a:r>
              <a:rPr lang="ko-KR" altLang="en-US" sz="1400" dirty="0"/>
              <a:t>방송</a:t>
            </a:r>
            <a:r>
              <a:rPr lang="en-US" altLang="ko-KR" sz="1400" dirty="0"/>
              <a:t>, </a:t>
            </a:r>
            <a:r>
              <a:rPr lang="ko-KR" altLang="en-US" sz="1400" dirty="0"/>
              <a:t>정치</a:t>
            </a:r>
            <a:r>
              <a:rPr lang="en-US" altLang="ko-KR" sz="1400" dirty="0"/>
              <a:t>, </a:t>
            </a:r>
            <a:r>
              <a:rPr lang="ko-KR" altLang="en-US" sz="1400" dirty="0"/>
              <a:t>종교</a:t>
            </a:r>
            <a:r>
              <a:rPr lang="en-US" altLang="ko-KR" sz="1400" dirty="0"/>
              <a:t>, </a:t>
            </a:r>
            <a:r>
              <a:rPr lang="ko-KR" altLang="en-US" sz="1400" dirty="0"/>
              <a:t>예술</a:t>
            </a:r>
            <a:r>
              <a:rPr lang="en-US" altLang="ko-KR" sz="1400" dirty="0"/>
              <a:t>, </a:t>
            </a:r>
            <a:r>
              <a:rPr lang="ko-KR" altLang="en-US" sz="1400" dirty="0"/>
              <a:t>영화</a:t>
            </a:r>
            <a:r>
              <a:rPr lang="en-US" altLang="ko-KR" sz="1400" dirty="0"/>
              <a:t>, </a:t>
            </a:r>
            <a:r>
              <a:rPr lang="ko-KR" altLang="en-US" sz="1400" dirty="0"/>
              <a:t>대화 등의 매개체를 통해 </a:t>
            </a:r>
            <a:r>
              <a:rPr lang="ko-KR" altLang="en-US" sz="1400" dirty="0">
                <a:solidFill>
                  <a:srgbClr val="FF0000"/>
                </a:solidFill>
              </a:rPr>
              <a:t>소통하고 협력을 도출하기 위한 상징적 수단으로 언어를 사용</a:t>
            </a:r>
            <a:r>
              <a:rPr lang="ko-KR" altLang="en-US" sz="1400" dirty="0"/>
              <a:t>한다</a:t>
            </a:r>
            <a:r>
              <a:rPr lang="en-US" altLang="ko-KR" sz="1400" dirty="0"/>
              <a:t>. L1 </a:t>
            </a:r>
            <a:r>
              <a:rPr lang="ko-KR" altLang="en-US" sz="1400" dirty="0"/>
              <a:t>글쓰기 연구에서 수사학은 핵심 영역이다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 수사학의 본질은 </a:t>
            </a:r>
            <a:r>
              <a:rPr lang="ko-KR" altLang="en-US" sz="1400" dirty="0">
                <a:solidFill>
                  <a:srgbClr val="FF0000"/>
                </a:solidFill>
              </a:rPr>
              <a:t>사람들을 설득할 수 있는 훌륭한 수준의 언어를 다루는 기술</a:t>
            </a:r>
            <a:r>
              <a:rPr lang="en-US" altLang="ko-KR" sz="1400" dirty="0">
                <a:solidFill>
                  <a:srgbClr val="FF0000"/>
                </a:solidFill>
              </a:rPr>
              <a:t>(commendable skill with words)</a:t>
            </a:r>
            <a:r>
              <a:rPr lang="en-US" altLang="ko-KR" sz="1400" dirty="0"/>
              <a:t> </a:t>
            </a:r>
            <a:r>
              <a:rPr lang="ko-KR" altLang="en-US" sz="1400" dirty="0"/>
              <a:t>이라는 의미를 함유하고 있다</a:t>
            </a:r>
            <a:r>
              <a:rPr lang="en-US" altLang="ko-KR" sz="1400" dirty="0"/>
              <a:t>. 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현대의 수사학은 설득을 강화하기 위해 동일시</a:t>
            </a:r>
            <a:r>
              <a:rPr lang="en-US" altLang="ko-KR" sz="1400" dirty="0">
                <a:solidFill>
                  <a:srgbClr val="FF0000"/>
                </a:solidFill>
              </a:rPr>
              <a:t>(identification), </a:t>
            </a:r>
            <a:r>
              <a:rPr lang="ko-KR" altLang="en-US" sz="1400" dirty="0">
                <a:solidFill>
                  <a:srgbClr val="FF0000"/>
                </a:solidFill>
              </a:rPr>
              <a:t>협력</a:t>
            </a:r>
            <a:r>
              <a:rPr lang="en-US" altLang="ko-KR" sz="1400" dirty="0">
                <a:solidFill>
                  <a:srgbClr val="FF0000"/>
                </a:solidFill>
              </a:rPr>
              <a:t>(cooperation)</a:t>
            </a:r>
            <a:r>
              <a:rPr lang="ko-KR" altLang="en-US" sz="1400" dirty="0">
                <a:solidFill>
                  <a:srgbClr val="FF0000"/>
                </a:solidFill>
              </a:rPr>
              <a:t>의 개념을 강조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이를 바탕으로 구어 및 문어 커뮤니케이션에서 담화의 역할이 더욱 중요해 졌으며 담화의 목적이 담화 유형을 결정하기 때문에 </a:t>
            </a:r>
            <a:r>
              <a:rPr lang="ko-KR" altLang="en-US" sz="1400" dirty="0">
                <a:solidFill>
                  <a:srgbClr val="FF0000"/>
                </a:solidFill>
              </a:rPr>
              <a:t>글쓰기의 목적이 무엇이며 청중 및 독자와의 관계에서 무엇을 이루고자 하는지</a:t>
            </a:r>
            <a:r>
              <a:rPr lang="ko-KR" altLang="en-US" sz="1400" dirty="0"/>
              <a:t> 정하는 것이 우선시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담화의 목적과 독자에 대한 이해가 명확하지 않으면 글을 쓰는 사람은 수사학적으로 짜임새 있는 논지를 전개하기 어렵고 독자와의 동일시</a:t>
            </a:r>
            <a:r>
              <a:rPr lang="en-US" altLang="ko-KR" sz="1400" dirty="0"/>
              <a:t>, </a:t>
            </a:r>
            <a:r>
              <a:rPr lang="ko-KR" altLang="en-US" sz="1400" dirty="0"/>
              <a:t>협력 등이 성공하기 어렵다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5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2 </a:t>
            </a:r>
            <a:r>
              <a:rPr lang="ko-KR" altLang="en-US" sz="3200" dirty="0"/>
              <a:t>대조수사학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64612-1D54-6096-C3B0-21DB9D9A25F9}"/>
              </a:ext>
            </a:extLst>
          </p:cNvPr>
          <p:cNvSpPr txBox="1"/>
          <p:nvPr/>
        </p:nvSpPr>
        <p:spPr>
          <a:xfrm>
            <a:off x="584065" y="1620314"/>
            <a:ext cx="11015133" cy="2608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대조수사학 이란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글의 구성 형태가 모국어로 사고하는 과정을 반영하고 있으므로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동일한 주제를 가지고 글이나 말을 전개하여 나가는 구성방식에 차이가 있는 요소</a:t>
            </a:r>
            <a:r>
              <a:rPr lang="ko-KR" altLang="en-US" sz="1400" dirty="0"/>
              <a:t>를 뜻한다</a:t>
            </a:r>
            <a:r>
              <a:rPr lang="en-US" altLang="ko-KR" sz="1400" dirty="0"/>
              <a:t>. </a:t>
            </a:r>
            <a:r>
              <a:rPr lang="ko-KR" altLang="en-US" sz="1400" dirty="0"/>
              <a:t>문화마다 다른 담화 구조를 갖고 있기 때문에 어떤 문화권의 작가가 다른 문화권의 독자를 염두에 두고 글을 쓰는 경우 독자의 기대를 잘못 이해하고 글을 쓰기 쉽다 </a:t>
            </a:r>
            <a:r>
              <a:rPr lang="en-US" altLang="ko-KR" sz="1400" dirty="0"/>
              <a:t>(Widdowson, 1987). </a:t>
            </a:r>
            <a:r>
              <a:rPr lang="ko-KR" altLang="en-US" sz="1400" dirty="0"/>
              <a:t>예를 들어 일본인 독자는 영어로 된 글의 순차적</a:t>
            </a:r>
            <a:r>
              <a:rPr lang="en-US" altLang="ko-KR" sz="1400" dirty="0"/>
              <a:t>, </a:t>
            </a:r>
            <a:r>
              <a:rPr lang="ko-KR" altLang="en-US" sz="1400" dirty="0"/>
              <a:t>연역적 구성 패턴을 지루하다고 인식하였으며 이들은 글을 쓸 때 어떤 이슈에 대해 자신의 논지를 드러내지 않고 여러 가지 측면을 제시하다가 결론 부분에서 견해를 밝히는 경향을 갖게 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서론에서 논점을 명확하게 제시하는 것을 선호하는 영어권 원어민 독자는 이와 같은 글을 우회적</a:t>
            </a:r>
            <a:r>
              <a:rPr lang="en-US" altLang="ko-KR" sz="1400" dirty="0"/>
              <a:t>, </a:t>
            </a:r>
            <a:r>
              <a:rPr lang="ko-KR" altLang="en-US" sz="1400" dirty="0"/>
              <a:t>추상적이라고 평가했으며 이는 대조수사학 적으로 문화마다 차이점이 있다는 것을 드러낸다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Picture 2" descr="Kaplan&amp;#39;s (1966) diagram presenting cross-cultural differences in... |  Download Scientific Diagram">
            <a:extLst>
              <a:ext uri="{FF2B5EF4-FFF2-40B4-BE49-F238E27FC236}">
                <a16:creationId xmlns:a16="http://schemas.microsoft.com/office/drawing/2014/main" id="{5BC363A5-51F0-394F-8CDB-B7AD8DD2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19" y="4478247"/>
            <a:ext cx="6631892" cy="19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3 </a:t>
            </a:r>
            <a:r>
              <a:rPr lang="ko-KR" altLang="en-US" sz="3200" dirty="0"/>
              <a:t>쓰기의 정의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64612-1D54-6096-C3B0-21DB9D9A25F9}"/>
              </a:ext>
            </a:extLst>
          </p:cNvPr>
          <p:cNvSpPr txBox="1"/>
          <p:nvPr/>
        </p:nvSpPr>
        <p:spPr>
          <a:xfrm>
            <a:off x="584065" y="1737292"/>
            <a:ext cx="11015133" cy="217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쓰기의 의미는 쓰기에 대한 관점의 역사적 변화에 따라 다르게 정의되어 왔다</a:t>
            </a:r>
            <a:r>
              <a:rPr lang="en-US" altLang="ko-KR" sz="1400" dirty="0"/>
              <a:t>. Lindemann(1995)</a:t>
            </a:r>
            <a:r>
              <a:rPr lang="ko-KR" altLang="en-US" sz="1400" dirty="0"/>
              <a:t>은 쓰기를 </a:t>
            </a:r>
            <a:r>
              <a:rPr lang="ko-KR" altLang="en-US" sz="1400" dirty="0">
                <a:solidFill>
                  <a:srgbClr val="FF0000"/>
                </a:solidFill>
              </a:rPr>
              <a:t>독자에게 메시지를 전달하기 위해 그래픽 시스템을 이용하여 커뮤니케이션하는 과정</a:t>
            </a:r>
            <a:r>
              <a:rPr lang="ko-KR" altLang="en-US" sz="1400" dirty="0"/>
              <a:t>이라고 정의하였다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정의는 문자 시스템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</a:t>
            </a:r>
            <a:r>
              <a:rPr lang="en-US" altLang="ko-KR" sz="1400" dirty="0"/>
              <a:t>, </a:t>
            </a:r>
            <a:r>
              <a:rPr lang="ko-KR" altLang="en-US" sz="1400" dirty="0"/>
              <a:t>독자를 쓰기의 세 가지 중요한 요소로 포함하고 있다</a:t>
            </a:r>
            <a:r>
              <a:rPr lang="en-US" altLang="ko-KR" sz="1400" dirty="0"/>
              <a:t>. Lindemann</a:t>
            </a:r>
            <a:r>
              <a:rPr lang="ko-KR" altLang="en-US" sz="1400" dirty="0"/>
              <a:t>은 </a:t>
            </a:r>
            <a:r>
              <a:rPr lang="en-US" altLang="ko-KR" sz="1400" dirty="0"/>
              <a:t>“</a:t>
            </a:r>
            <a:r>
              <a:rPr lang="ko-KR" altLang="en-US" sz="1400" dirty="0"/>
              <a:t>누가 누구에게 무엇을</a:t>
            </a:r>
            <a:r>
              <a:rPr lang="en-US" altLang="ko-KR" sz="1400" dirty="0"/>
              <a:t>” </a:t>
            </a:r>
            <a:r>
              <a:rPr lang="ko-KR" altLang="en-US" sz="1400" dirty="0"/>
              <a:t>이라는 개념을 통해 작가 및 저자의 중요성을 강조하며 주제</a:t>
            </a:r>
            <a:r>
              <a:rPr lang="en-US" altLang="ko-KR" sz="1400" dirty="0"/>
              <a:t>, </a:t>
            </a:r>
            <a:r>
              <a:rPr lang="ko-KR" altLang="en-US" sz="1400" dirty="0"/>
              <a:t>메시지</a:t>
            </a:r>
            <a:r>
              <a:rPr lang="en-US" altLang="ko-KR" sz="1400" dirty="0"/>
              <a:t>, </a:t>
            </a:r>
            <a:r>
              <a:rPr lang="ko-KR" altLang="en-US" sz="1400" dirty="0"/>
              <a:t>저자</a:t>
            </a:r>
            <a:r>
              <a:rPr lang="en-US" altLang="ko-KR" sz="1400" dirty="0"/>
              <a:t>, </a:t>
            </a:r>
            <a:r>
              <a:rPr lang="ko-KR" altLang="en-US" sz="1400" dirty="0"/>
              <a:t>독자로 구성된 커뮤니케이션 트라이앵글을 소개하였다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C57C04-4F52-C154-8BDE-5FF53916E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28" t="62669" r="23019" b="1895"/>
          <a:stretch/>
        </p:blipFill>
        <p:spPr>
          <a:xfrm>
            <a:off x="6596203" y="3605984"/>
            <a:ext cx="4120501" cy="3127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E8045-1753-FDF5-EC09-29D6B3F2BE19}"/>
              </a:ext>
            </a:extLst>
          </p:cNvPr>
          <p:cNvSpPr txBox="1"/>
          <p:nvPr/>
        </p:nvSpPr>
        <p:spPr>
          <a:xfrm>
            <a:off x="592802" y="3686415"/>
            <a:ext cx="4932228" cy="2608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작가</a:t>
            </a:r>
            <a:r>
              <a:rPr lang="en-US" altLang="ko-KR" sz="1400" dirty="0"/>
              <a:t>-</a:t>
            </a:r>
            <a:r>
              <a:rPr lang="ko-KR" altLang="en-US" sz="1400" dirty="0"/>
              <a:t>주제의 관계는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작가는 주제에 대해 무엇을 알고 있는가</a:t>
            </a:r>
            <a:r>
              <a:rPr lang="en-US" altLang="ko-KR" sz="1400" dirty="0">
                <a:solidFill>
                  <a:srgbClr val="FF0000"/>
                </a:solidFill>
              </a:rPr>
              <a:t>” </a:t>
            </a:r>
            <a:r>
              <a:rPr lang="ko-KR" altLang="en-US" sz="1400" dirty="0"/>
              <a:t>이며 작가와 독자 간의 관계는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청중은 누구인가</a:t>
            </a:r>
            <a:r>
              <a:rPr lang="en-US" altLang="ko-KR" sz="1400" dirty="0">
                <a:solidFill>
                  <a:srgbClr val="FF0000"/>
                </a:solidFill>
              </a:rPr>
              <a:t>” 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한편</a:t>
            </a:r>
            <a:r>
              <a:rPr lang="en-US" altLang="ko-KR" sz="1400" dirty="0"/>
              <a:t>, </a:t>
            </a:r>
            <a:r>
              <a:rPr lang="ko-KR" altLang="en-US" sz="1400" dirty="0"/>
              <a:t>독자와 주제 간의 관계는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독자는 주제에 대해 무엇을 알고자 하는가</a:t>
            </a:r>
            <a:r>
              <a:rPr lang="en-US" altLang="ko-KR" sz="1400" dirty="0">
                <a:solidFill>
                  <a:srgbClr val="FF0000"/>
                </a:solidFill>
              </a:rPr>
              <a:t>” </a:t>
            </a:r>
            <a:r>
              <a:rPr lang="ko-KR" altLang="en-US" sz="1400" dirty="0"/>
              <a:t>를 의미한다</a:t>
            </a:r>
            <a:r>
              <a:rPr lang="en-US" altLang="ko-KR" sz="1400" dirty="0"/>
              <a:t>. Lindemann</a:t>
            </a:r>
            <a:r>
              <a:rPr lang="ko-KR" altLang="en-US" sz="1400" dirty="0"/>
              <a:t>의 정의는 글쓰기의 주요 구성요소를 제시함과 동시에 메시지 전달 과정에서 작가와 독자의</a:t>
            </a:r>
            <a:r>
              <a:rPr lang="en-US" altLang="ko-KR" sz="1400" dirty="0"/>
              <a:t> </a:t>
            </a:r>
            <a:r>
              <a:rPr lang="ko-KR" altLang="en-US" sz="1400" dirty="0"/>
              <a:t>역할이 중요하다는 것을  강조했다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4C327B-4949-2497-BC18-2342AA967F82}"/>
              </a:ext>
            </a:extLst>
          </p:cNvPr>
          <p:cNvSpPr/>
          <p:nvPr/>
        </p:nvSpPr>
        <p:spPr>
          <a:xfrm>
            <a:off x="6407523" y="6310803"/>
            <a:ext cx="4309181" cy="54719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26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4 </a:t>
            </a:r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과정중심접근법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DB12B-D9AB-4E65-8A87-732F70393554}"/>
              </a:ext>
            </a:extLst>
          </p:cNvPr>
          <p:cNvSpPr txBox="1"/>
          <p:nvPr/>
        </p:nvSpPr>
        <p:spPr>
          <a:xfrm>
            <a:off x="584065" y="2062015"/>
            <a:ext cx="11015133" cy="390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과정 중심 쓰기 접근법은 결과중심 접근법의 한계점을 보완하기 위해 </a:t>
            </a:r>
            <a:r>
              <a:rPr lang="en-US" altLang="ko-KR" sz="1400" dirty="0"/>
              <a:t>1960</a:t>
            </a:r>
            <a:r>
              <a:rPr lang="ko-KR" altLang="en-US" sz="1400" dirty="0"/>
              <a:t>년대에 출현하여 </a:t>
            </a:r>
            <a:r>
              <a:rPr lang="en-US" altLang="ko-KR" sz="1400" dirty="0"/>
              <a:t>1980</a:t>
            </a:r>
            <a:r>
              <a:rPr lang="ko-KR" altLang="en-US" sz="1400" dirty="0"/>
              <a:t>년대까지 널리 적용되었다</a:t>
            </a:r>
            <a:r>
              <a:rPr lang="en-US" altLang="ko-KR" sz="1400" dirty="0"/>
              <a:t>. </a:t>
            </a:r>
            <a:r>
              <a:rPr lang="ko-KR" altLang="en-US" sz="1400" dirty="0"/>
              <a:t>과정 접근법은 개개인의 작가를 독창적인 아이디어의 창조자로 본다는 점에서 결과 중심 접근법과 다르다</a:t>
            </a:r>
            <a:r>
              <a:rPr lang="en-US" altLang="ko-KR" sz="1400" dirty="0"/>
              <a:t>. </a:t>
            </a:r>
            <a:r>
              <a:rPr lang="ko-KR" altLang="en-US" sz="1400" dirty="0"/>
              <a:t>이 접근법은 </a:t>
            </a:r>
            <a:r>
              <a:rPr lang="ko-KR" altLang="en-US" sz="1400" dirty="0">
                <a:solidFill>
                  <a:srgbClr val="FF0000"/>
                </a:solidFill>
              </a:rPr>
              <a:t>문어 담화를 작가의 생각과 목소리를 전달하는 도구로 간주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r>
              <a:rPr lang="ko-KR" altLang="en-US" sz="1400" dirty="0"/>
              <a:t>과정 중심 쓰기는 사회정치적</a:t>
            </a:r>
            <a:r>
              <a:rPr lang="en-US" altLang="ko-KR" sz="1400" dirty="0"/>
              <a:t>, </a:t>
            </a:r>
            <a:r>
              <a:rPr lang="ko-KR" altLang="en-US" sz="1400" dirty="0"/>
              <a:t>문화적 맥락에 대한 고려보다는 아이디어를 탐색하고 문제를 해결하고 이를 글로 표현</a:t>
            </a:r>
            <a:r>
              <a:rPr lang="en-US" altLang="ko-KR" sz="1400" dirty="0"/>
              <a:t>, </a:t>
            </a:r>
            <a:r>
              <a:rPr lang="ko-KR" altLang="en-US" sz="1400" dirty="0"/>
              <a:t>수정하는 개인적 인지 과정에 초점을 둔다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과정 중심 쓰기를 주창한 학자들은 표현주의자와 인지주의자로 분류된다</a:t>
            </a:r>
            <a:r>
              <a:rPr lang="en-US" altLang="ko-KR" sz="1400" dirty="0"/>
              <a:t>. </a:t>
            </a:r>
            <a:r>
              <a:rPr lang="ko-KR" altLang="en-US" sz="1400" dirty="0"/>
              <a:t>표현주의자는 글쓰기를 진정한 자아를 발견하기 위한 창조적 행위로 보았으며</a:t>
            </a:r>
            <a:r>
              <a:rPr lang="en-US" altLang="ko-KR" sz="1400" dirty="0"/>
              <a:t>, </a:t>
            </a:r>
            <a:r>
              <a:rPr lang="ko-KR" altLang="en-US" sz="1400" dirty="0"/>
              <a:t>개인 작가 중심의 수업을 진행해야 한다고 주장했다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쓰기 능숙도를 높이기 위해서 유창성과 작가 개인의 목소리에 집중해야 한다고 강조했다</a:t>
            </a:r>
            <a:r>
              <a:rPr lang="en-US" altLang="ko-KR" sz="1400" dirty="0"/>
              <a:t>. </a:t>
            </a:r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자기 발견</a:t>
            </a:r>
            <a:r>
              <a:rPr lang="en-US" altLang="ko-KR" sz="1400" dirty="0"/>
              <a:t>, </a:t>
            </a:r>
            <a:r>
              <a:rPr lang="ko-KR" altLang="en-US" sz="1400" dirty="0"/>
              <a:t>작가의 권한강화 등을 촉진할 수 있는 과업을 구안할 것을 제안하였다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대표적인 표현주의자 </a:t>
            </a:r>
            <a:r>
              <a:rPr lang="en-US" altLang="ko-KR" sz="1400" dirty="0"/>
              <a:t>Elbow(1981)</a:t>
            </a:r>
            <a:r>
              <a:rPr lang="ko-KR" altLang="en-US" sz="1400" dirty="0"/>
              <a:t>는 학생들이 자유롭게 쓸 수 있는 일기 쓰기나 개인 에세이가 효과적이라고 주장했다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82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  <a:r>
              <a:rPr lang="en-US" altLang="ko-KR" dirty="0"/>
              <a:t>5 </a:t>
            </a:r>
            <a:r>
              <a:rPr lang="ko-KR" altLang="en-US" sz="3200" dirty="0"/>
              <a:t>장르중심접근법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DB12B-D9AB-4E65-8A87-732F70393554}"/>
              </a:ext>
            </a:extLst>
          </p:cNvPr>
          <p:cNvSpPr txBox="1"/>
          <p:nvPr/>
        </p:nvSpPr>
        <p:spPr>
          <a:xfrm>
            <a:off x="584065" y="2062015"/>
            <a:ext cx="11015133" cy="390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장르중심접근법은 과정 중심 쓰기의 한계정을 극복하기 위해 출현하였다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포스트 과정 중심 쓰기 접근법은 장르 접근법과 밀접한 관련이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장르는 전통적으로 문학 텍스트의 항목이나 글의 문법적</a:t>
            </a:r>
            <a:r>
              <a:rPr lang="en-US" altLang="ko-KR" sz="1400" dirty="0"/>
              <a:t>, </a:t>
            </a:r>
            <a:r>
              <a:rPr lang="ko-KR" altLang="en-US" sz="1400" dirty="0"/>
              <a:t>수사적</a:t>
            </a:r>
            <a:r>
              <a:rPr lang="en-US" altLang="ko-KR" sz="1400" dirty="0"/>
              <a:t>, </a:t>
            </a:r>
            <a:r>
              <a:rPr lang="ko-KR" altLang="en-US" sz="1400" dirty="0"/>
              <a:t>담화적 특징을 뜻했지만 이제는 학자마다 정의가 다르다고 장르에 대한 접근법도 다양하다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Paltridge</a:t>
            </a:r>
            <a:r>
              <a:rPr lang="en-US" altLang="ko-KR" sz="1400" dirty="0"/>
              <a:t>(2012)</a:t>
            </a:r>
            <a:r>
              <a:rPr lang="ko-KR" altLang="en-US" sz="1400" dirty="0"/>
              <a:t>는 장르를 사람들이 언어 사용을 통해 참여하는 활동으로 정의하였다</a:t>
            </a:r>
            <a:r>
              <a:rPr lang="en-US" altLang="ko-KR" sz="1400" dirty="0"/>
              <a:t>. </a:t>
            </a:r>
            <a:r>
              <a:rPr lang="ko-KR" altLang="en-US" sz="1400" dirty="0"/>
              <a:t>장르는 </a:t>
            </a:r>
            <a:r>
              <a:rPr lang="ko-KR" altLang="en-US" sz="1400" dirty="0">
                <a:solidFill>
                  <a:srgbClr val="FF0000"/>
                </a:solidFill>
              </a:rPr>
              <a:t>목적 지향적인 사회적 과정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수사적 상황에 따라 유연하게 변할 수 있는 사회적 행동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담화공동체를 매개로 한 상호작용을 의미한다는 점</a:t>
            </a:r>
            <a:r>
              <a:rPr lang="ko-KR" altLang="en-US" sz="1400" dirty="0"/>
              <a:t>에서 포스트 과정 접근법과 맞닿아 있다</a:t>
            </a:r>
            <a:r>
              <a:rPr lang="en-US" altLang="ko-KR" sz="1400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1400" dirty="0"/>
              <a:t>사회구성주의 관점에서 독자와 담화공동체가 중요한 이유는 지식</a:t>
            </a:r>
            <a:r>
              <a:rPr lang="en-US" altLang="ko-KR" sz="1400" dirty="0"/>
              <a:t>, </a:t>
            </a:r>
            <a:r>
              <a:rPr lang="ko-KR" altLang="en-US" sz="1400" dirty="0"/>
              <a:t>언어</a:t>
            </a:r>
            <a:r>
              <a:rPr lang="en-US" altLang="ko-KR" sz="1400" dirty="0"/>
              <a:t>, </a:t>
            </a:r>
            <a:r>
              <a:rPr lang="ko-KR" altLang="en-US" sz="1400" dirty="0"/>
              <a:t>구어</a:t>
            </a:r>
            <a:r>
              <a:rPr lang="en-US" altLang="ko-KR" sz="1400" dirty="0"/>
              <a:t> </a:t>
            </a:r>
            <a:r>
              <a:rPr lang="ko-KR" altLang="en-US" sz="1400" dirty="0"/>
              <a:t>담화</a:t>
            </a:r>
            <a:r>
              <a:rPr lang="en-US" altLang="ko-KR" sz="1400" dirty="0"/>
              <a:t>, </a:t>
            </a:r>
            <a:r>
              <a:rPr lang="ko-KR" altLang="en-US" sz="1400" dirty="0"/>
              <a:t>문어 담화의 특성이 이들에 의해 결정되기 때문이다</a:t>
            </a:r>
            <a:r>
              <a:rPr lang="en-US" altLang="ko-KR" sz="1400" dirty="0"/>
              <a:t>. </a:t>
            </a:r>
            <a:r>
              <a:rPr lang="ko-KR" altLang="en-US" sz="1400" dirty="0"/>
              <a:t>담화공동체의 구성원들이 공동체의 요구</a:t>
            </a:r>
            <a:r>
              <a:rPr lang="en-US" altLang="ko-KR" sz="1400" dirty="0"/>
              <a:t>, </a:t>
            </a:r>
            <a:r>
              <a:rPr lang="ko-KR" altLang="en-US" sz="1400" dirty="0"/>
              <a:t>목표</a:t>
            </a:r>
            <a:r>
              <a:rPr lang="en-US" altLang="ko-KR" sz="1400" dirty="0"/>
              <a:t>, </a:t>
            </a:r>
            <a:r>
              <a:rPr lang="ko-KR" altLang="en-US" sz="1400" dirty="0"/>
              <a:t>이데올로기에 부합하는 구어 및 문어 시스템을 사용하기 때문에 담화공동체에 대한 이해가 중요하다고 주장했다</a:t>
            </a:r>
            <a:r>
              <a:rPr lang="en-US" altLang="ko-KR" sz="1400" dirty="0"/>
              <a:t>(Gee, 1999).</a:t>
            </a:r>
          </a:p>
        </p:txBody>
      </p:sp>
    </p:spTree>
    <p:extLst>
      <p:ext uri="{BB962C8B-B14F-4D97-AF65-F5344CB8AC3E}">
        <p14:creationId xmlns:p14="http://schemas.microsoft.com/office/powerpoint/2010/main" val="250435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조사대상</a:t>
            </a:r>
          </a:p>
        </p:txBody>
      </p:sp>
      <p:pic>
        <p:nvPicPr>
          <p:cNvPr id="2050" name="Picture 2" descr="person Vector Icons free download in SVG, PNG Format">
            <a:extLst>
              <a:ext uri="{FF2B5EF4-FFF2-40B4-BE49-F238E27FC236}">
                <a16:creationId xmlns:a16="http://schemas.microsoft.com/office/drawing/2014/main" id="{E54681BA-7C98-B828-E274-E9F9D63E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91" y="3668030"/>
            <a:ext cx="3183467" cy="3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Vector Icons free download in SVG, PNG Format">
            <a:extLst>
              <a:ext uri="{FF2B5EF4-FFF2-40B4-BE49-F238E27FC236}">
                <a16:creationId xmlns:a16="http://schemas.microsoft.com/office/drawing/2014/main" id="{D035EF94-C0EA-AAE9-0ABE-0242F4F4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76" y="3674533"/>
            <a:ext cx="3183467" cy="3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FF6F2-70DE-CC3E-AB64-83AB06A40C15}"/>
              </a:ext>
            </a:extLst>
          </p:cNvPr>
          <p:cNvSpPr txBox="1"/>
          <p:nvPr/>
        </p:nvSpPr>
        <p:spPr>
          <a:xfrm>
            <a:off x="867330" y="4190709"/>
            <a:ext cx="2780575" cy="2123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/>
              <a:t>한국인 학생 </a:t>
            </a:r>
            <a:r>
              <a:rPr lang="en-US" altLang="ko-KR" sz="2000" b="1" dirty="0"/>
              <a:t>A </a:t>
            </a:r>
            <a:r>
              <a:rPr lang="en-US" altLang="ko-KR" b="1" dirty="0"/>
              <a:t>: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한국 학교 재학중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영어학과 학생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0C557-5BE0-21BC-4A36-E1BD4A31CD93}"/>
              </a:ext>
            </a:extLst>
          </p:cNvPr>
          <p:cNvSpPr txBox="1"/>
          <p:nvPr/>
        </p:nvSpPr>
        <p:spPr>
          <a:xfrm>
            <a:off x="6704002" y="4204693"/>
            <a:ext cx="2273120" cy="2119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/>
              <a:t>외국인 학생 </a:t>
            </a:r>
            <a:r>
              <a:rPr lang="en-US" altLang="ko-KR" sz="2000" b="1" dirty="0"/>
              <a:t>B </a:t>
            </a:r>
            <a:r>
              <a:rPr lang="en-US" altLang="ko-KR" b="1" dirty="0"/>
              <a:t>: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미국 회사 취직 중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미국 생활 </a:t>
            </a:r>
            <a:r>
              <a:rPr lang="en-US" altLang="ko-KR" dirty="0"/>
              <a:t>19</a:t>
            </a:r>
            <a:r>
              <a:rPr lang="ko-KR" altLang="en-US" dirty="0"/>
              <a:t>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1303E-FDA9-4830-FB1A-F253E5CEE867}"/>
              </a:ext>
            </a:extLst>
          </p:cNvPr>
          <p:cNvSpPr txBox="1"/>
          <p:nvPr/>
        </p:nvSpPr>
        <p:spPr>
          <a:xfrm>
            <a:off x="2878765" y="1589919"/>
            <a:ext cx="6098357" cy="1774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400" b="1" dirty="0"/>
              <a:t>조사 대상 명 수 </a:t>
            </a:r>
            <a:r>
              <a:rPr lang="en-US" altLang="ko-KR" sz="2400" b="1" dirty="0"/>
              <a:t>: </a:t>
            </a:r>
            <a:r>
              <a:rPr lang="en-US" altLang="ko-KR" sz="2400" dirty="0"/>
              <a:t>2</a:t>
            </a:r>
          </a:p>
          <a:p>
            <a:pPr>
              <a:lnSpc>
                <a:spcPct val="250000"/>
              </a:lnSpc>
            </a:pPr>
            <a:r>
              <a:rPr lang="ko-KR" altLang="en-US" sz="2400" b="1" dirty="0"/>
              <a:t>조사 대상 </a:t>
            </a:r>
            <a:r>
              <a:rPr lang="en-US" altLang="ko-KR" sz="2400" b="1" dirty="0"/>
              <a:t>: </a:t>
            </a:r>
            <a:r>
              <a:rPr lang="ko-KR" altLang="en-US" sz="2400" dirty="0"/>
              <a:t>연구 목적에 맞는 친구 및 지인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691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422" y="1467034"/>
            <a:ext cx="10904865" cy="4706938"/>
          </a:xfrm>
        </p:spPr>
        <p:txBody>
          <a:bodyPr rtlCol="0"/>
          <a:lstStyle/>
          <a:p>
            <a:pPr algn="ctr"/>
            <a:r>
              <a:rPr lang="en-US" altLang="ko-KR" sz="2000" b="1" dirty="0"/>
              <a:t>1. </a:t>
            </a:r>
            <a:r>
              <a:rPr lang="ko-KR" altLang="en-US" sz="2000" b="1" dirty="0"/>
              <a:t>예시 이메일 작성 주제 전달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영어 작성</a:t>
            </a:r>
            <a:r>
              <a:rPr lang="en-US" altLang="ko-KR" sz="2000" b="1" dirty="0"/>
              <a:t>)</a:t>
            </a:r>
            <a:endParaRPr lang="ko-KR" altLang="en-US" b="1" dirty="0"/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CF1BA-E228-6FE3-E347-E1A8E303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31" y="2249684"/>
            <a:ext cx="4165324" cy="42680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8276D4-F119-E8A8-4BBF-99209DA6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45" y="2249684"/>
            <a:ext cx="4165514" cy="426807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9BC144-78D4-3E31-353B-D4272514B12A}"/>
              </a:ext>
            </a:extLst>
          </p:cNvPr>
          <p:cNvCxnSpPr>
            <a:cxnSpLocks/>
          </p:cNvCxnSpPr>
          <p:nvPr/>
        </p:nvCxnSpPr>
        <p:spPr>
          <a:xfrm>
            <a:off x="5815854" y="2202711"/>
            <a:ext cx="0" cy="431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40974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6_TF89826194" id="{45FC526C-7406-4BC6-B4A3-594EE3B4ACF7}" vid="{A6277C0B-8AC6-4726-B42F-D34FD0012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{20F375E0-BE52-4A8D-9B50-B2C1EA3E9E21}tf89826194_win32</Template>
  <TotalTime>535</TotalTime>
  <Words>1209</Words>
  <Application>Microsoft Office PowerPoint</Application>
  <PresentationFormat>와이드스크린</PresentationFormat>
  <Paragraphs>80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Meiryo UI</vt:lpstr>
      <vt:lpstr>나눔고딕 ExtraBold</vt:lpstr>
      <vt:lpstr>Arial</vt:lpstr>
      <vt:lpstr>Calibri</vt:lpstr>
      <vt:lpstr>Wingdings</vt:lpstr>
      <vt:lpstr>맑은 고딕</vt:lpstr>
      <vt:lpstr>최소화/음소거</vt:lpstr>
      <vt:lpstr>외국인과 한국인의 영어 쓰기의 대조수사학적 차이점 비교분석</vt:lpstr>
      <vt:lpstr>연구목적</vt:lpstr>
      <vt:lpstr>이론적배경1 수사학</vt:lpstr>
      <vt:lpstr>이론적배경2 대조수사학</vt:lpstr>
      <vt:lpstr>이론적배경3 쓰기의 정의 및 특징</vt:lpstr>
      <vt:lpstr>이론적배경4 과정중심접근법</vt:lpstr>
      <vt:lpstr>이론적배경5 장르중심접근법</vt:lpstr>
      <vt:lpstr>조사대상</vt:lpstr>
      <vt:lpstr>조사방법</vt:lpstr>
      <vt:lpstr>조사방법</vt:lpstr>
      <vt:lpstr>조사결과</vt:lpstr>
      <vt:lpstr>조사결과</vt:lpstr>
      <vt:lpstr>조사결과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외국인과 한국인의 영어 이메일 쓰기 내용의 대조수사학적 차이점 비교분석</dc:title>
  <dc:creator>Kim David</dc:creator>
  <cp:lastModifiedBy>Kim David</cp:lastModifiedBy>
  <cp:revision>3</cp:revision>
  <dcterms:created xsi:type="dcterms:W3CDTF">2022-11-23T11:59:55Z</dcterms:created>
  <dcterms:modified xsi:type="dcterms:W3CDTF">2022-11-29T07:29:41Z</dcterms:modified>
</cp:coreProperties>
</file>